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72" r:id="rId2"/>
    <p:sldId id="890" r:id="rId3"/>
    <p:sldId id="891" r:id="rId4"/>
    <p:sldId id="892" r:id="rId5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  <p:sldId id="911" r:id="rId14"/>
    <p:sldId id="901" r:id="rId15"/>
    <p:sldId id="902" r:id="rId16"/>
    <p:sldId id="903" r:id="rId17"/>
    <p:sldId id="912" r:id="rId18"/>
    <p:sldId id="904" r:id="rId19"/>
    <p:sldId id="907" r:id="rId20"/>
    <p:sldId id="905" r:id="rId21"/>
    <p:sldId id="908" r:id="rId22"/>
    <p:sldId id="913" r:id="rId23"/>
    <p:sldId id="910" r:id="rId24"/>
    <p:sldId id="909" r:id="rId25"/>
    <p:sldId id="922" r:id="rId26"/>
    <p:sldId id="796" r:id="rId27"/>
    <p:sldId id="795" r:id="rId28"/>
    <p:sldId id="934" r:id="rId29"/>
    <p:sldId id="958" r:id="rId30"/>
    <p:sldId id="959" r:id="rId31"/>
    <p:sldId id="1018" r:id="rId32"/>
    <p:sldId id="1019" r:id="rId33"/>
    <p:sldId id="925" r:id="rId34"/>
    <p:sldId id="923" r:id="rId35"/>
    <p:sldId id="924" r:id="rId36"/>
    <p:sldId id="929" r:id="rId37"/>
    <p:sldId id="926" r:id="rId38"/>
    <p:sldId id="928" r:id="rId39"/>
    <p:sldId id="927" r:id="rId40"/>
    <p:sldId id="813" r:id="rId41"/>
    <p:sldId id="930" r:id="rId42"/>
    <p:sldId id="931" r:id="rId43"/>
    <p:sldId id="932" r:id="rId44"/>
    <p:sldId id="961" r:id="rId45"/>
    <p:sldId id="960" r:id="rId46"/>
    <p:sldId id="962" r:id="rId47"/>
    <p:sldId id="964" r:id="rId48"/>
    <p:sldId id="965" r:id="rId49"/>
    <p:sldId id="966" r:id="rId50"/>
    <p:sldId id="967" r:id="rId51"/>
    <p:sldId id="968" r:id="rId52"/>
    <p:sldId id="969" r:id="rId5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6/25/24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6/25/24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2024-Q1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Grafos y sus tipos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/>
              <a:t>Simple: entre cada par de nodos hay a lo sumo un eje. No admite lazos (</a:t>
            </a:r>
            <a:r>
              <a:rPr lang="es-AR" dirty="0" err="1"/>
              <a:t>self-loops</a:t>
            </a:r>
            <a:r>
              <a:rPr lang="es-AR" dirty="0"/>
              <a:t>)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4"/>
            <a:endCxn id="7" idx="0"/>
          </p:cNvCxnSpPr>
          <p:nvPr/>
        </p:nvCxnSpPr>
        <p:spPr>
          <a:xfrm>
            <a:off x="2835966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 err="1"/>
              <a:t>Multigrafo</a:t>
            </a:r>
            <a:r>
              <a:rPr lang="es-AR" dirty="0"/>
              <a:t>: entre cada par de nodos puede haber varios ejes. No admite lazos (</a:t>
            </a:r>
            <a:r>
              <a:rPr lang="es-AR" dirty="0" err="1"/>
              <a:t>self-loops</a:t>
            </a:r>
            <a:r>
              <a:rPr lang="es-AR" dirty="0"/>
              <a:t>)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327248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 err="1"/>
              <a:t>Pseudografo</a:t>
            </a:r>
            <a:r>
              <a:rPr lang="es-AR" dirty="0"/>
              <a:t>: entre cada par de nodos puede haber varios ejes y admite lazos (</a:t>
            </a:r>
            <a:r>
              <a:rPr lang="es-AR" dirty="0" err="1"/>
              <a:t>self-loops</a:t>
            </a:r>
            <a:r>
              <a:rPr lang="es-AR" dirty="0"/>
              <a:t>) 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1749238" y="3533043"/>
            <a:ext cx="702415" cy="245560"/>
          </a:xfrm>
          <a:custGeom>
            <a:avLst/>
            <a:gdLst>
              <a:gd name="connsiteX0" fmla="*/ 583145 w 609649"/>
              <a:gd name="connsiteY0" fmla="*/ 0 h 272064"/>
              <a:gd name="connsiteX1" fmla="*/ 49 w 609649"/>
              <a:gd name="connsiteY1" fmla="*/ 251791 h 272064"/>
              <a:gd name="connsiteX2" fmla="*/ 609649 w 609649"/>
              <a:gd name="connsiteY2" fmla="*/ 238539 h 2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49" h="272064">
                <a:moveTo>
                  <a:pt x="583145" y="0"/>
                </a:moveTo>
                <a:cubicBezTo>
                  <a:pt x="289388" y="106017"/>
                  <a:pt x="-4368" y="212035"/>
                  <a:pt x="49" y="251791"/>
                </a:cubicBezTo>
                <a:cubicBezTo>
                  <a:pt x="4466" y="291547"/>
                  <a:pt x="307057" y="265043"/>
                  <a:pt x="609649" y="238539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1977889" y="3104351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27493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No hay clasificación para simple con lazo (</a:t>
            </a:r>
            <a:r>
              <a:rPr lang="es-AR" dirty="0" err="1"/>
              <a:t>self-loop</a:t>
            </a:r>
            <a:r>
              <a:rPr lang="es-AR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dirigidos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/>
              <a:t>Simple </a:t>
            </a:r>
            <a:r>
              <a:rPr lang="es-AR" dirty="0" err="1"/>
              <a:t>digrafo</a:t>
            </a:r>
            <a:r>
              <a:rPr lang="es-AR" dirty="0"/>
              <a:t>: entre cada par de nodos hay a lo sumo un eje. No admite lazos (</a:t>
            </a:r>
            <a:r>
              <a:rPr lang="es-AR" dirty="0" err="1"/>
              <a:t>self-loops</a:t>
            </a:r>
            <a:r>
              <a:rPr lang="es-AR" dirty="0"/>
              <a:t>). 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4"/>
            <a:endCxn id="7" idx="0"/>
          </p:cNvCxnSpPr>
          <p:nvPr/>
        </p:nvCxnSpPr>
        <p:spPr>
          <a:xfrm>
            <a:off x="2835966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001619" y="3863011"/>
            <a:ext cx="0" cy="841511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dirigidos 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 err="1"/>
              <a:t>Multi</a:t>
            </a:r>
            <a:r>
              <a:rPr lang="es-AR" dirty="0"/>
              <a:t> </a:t>
            </a:r>
            <a:r>
              <a:rPr lang="es-AR" dirty="0" err="1"/>
              <a:t>digrafo</a:t>
            </a:r>
            <a:r>
              <a:rPr lang="es-AR" dirty="0"/>
              <a:t>: entre cada par de nodos puede haber varios ejes. No admite lazos. 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190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218" y="1935480"/>
            <a:ext cx="8229600" cy="4389120"/>
          </a:xfrm>
        </p:spPr>
        <p:txBody>
          <a:bodyPr>
            <a:normAutofit/>
          </a:bodyPr>
          <a:lstStyle/>
          <a:p>
            <a:r>
              <a:rPr lang="es-AR" b="1" dirty="0"/>
              <a:t>Con ejes dirigidos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 err="1"/>
              <a:t>Pseudo</a:t>
            </a:r>
            <a:r>
              <a:rPr lang="es-AR" dirty="0"/>
              <a:t> </a:t>
            </a:r>
            <a:r>
              <a:rPr lang="es-AR" dirty="0" err="1"/>
              <a:t>digrafo</a:t>
            </a:r>
            <a:r>
              <a:rPr lang="es-AR" dirty="0"/>
              <a:t>: entre cada par de nodos puede haber varios ejes y admite lazos (</a:t>
            </a:r>
            <a:r>
              <a:rPr lang="es-AR" dirty="0" err="1"/>
              <a:t>self-loops</a:t>
            </a:r>
            <a:r>
              <a:rPr lang="es-AR" dirty="0"/>
              <a:t>). 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18" name="Elipse 17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19" name="Elipse 18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20" name="Elipse 19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21" name="Conector recto 20"/>
          <p:cNvCxnSpPr>
            <a:stCxn id="17" idx="6"/>
            <a:endCxn id="18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27" name="Forma libre 26"/>
          <p:cNvSpPr/>
          <p:nvPr/>
        </p:nvSpPr>
        <p:spPr>
          <a:xfrm>
            <a:off x="1749238" y="3533043"/>
            <a:ext cx="702415" cy="245560"/>
          </a:xfrm>
          <a:custGeom>
            <a:avLst/>
            <a:gdLst>
              <a:gd name="connsiteX0" fmla="*/ 583145 w 609649"/>
              <a:gd name="connsiteY0" fmla="*/ 0 h 272064"/>
              <a:gd name="connsiteX1" fmla="*/ 49 w 609649"/>
              <a:gd name="connsiteY1" fmla="*/ 251791 h 272064"/>
              <a:gd name="connsiteX2" fmla="*/ 609649 w 609649"/>
              <a:gd name="connsiteY2" fmla="*/ 238539 h 2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49" h="272064">
                <a:moveTo>
                  <a:pt x="583145" y="0"/>
                </a:moveTo>
                <a:cubicBezTo>
                  <a:pt x="289388" y="106017"/>
                  <a:pt x="-4368" y="212035"/>
                  <a:pt x="49" y="251791"/>
                </a:cubicBezTo>
                <a:cubicBezTo>
                  <a:pt x="4466" y="291547"/>
                  <a:pt x="307057" y="265043"/>
                  <a:pt x="609649" y="238539"/>
                </a:cubicBezTo>
              </a:path>
            </a:pathLst>
          </a:custGeom>
          <a:noFill/>
          <a:ln>
            <a:solidFill>
              <a:schemeClr val="accent1"/>
            </a:solidFill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1702905" y="3266809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4899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No hay clasificación para simple </a:t>
            </a:r>
            <a:r>
              <a:rPr lang="es-AR" dirty="0" err="1"/>
              <a:t>digrafo</a:t>
            </a:r>
            <a:r>
              <a:rPr lang="es-AR" dirty="0"/>
              <a:t> con lazo (</a:t>
            </a:r>
            <a:r>
              <a:rPr lang="es-AR" dirty="0" err="1"/>
              <a:t>self-loop</a:t>
            </a:r>
            <a:r>
              <a:rPr lang="es-AR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AR" dirty="0"/>
              <a:t>Depende lo que quiera modelar, el tipo de grafo que me conviene.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Ej. Para rutas áreas, ¿hay algún vuelo que salga de una ciudad y llegue a la misma ciudad?</a:t>
            </a:r>
          </a:p>
          <a:p>
            <a:pPr marL="0" indent="0" algn="just">
              <a:buNone/>
            </a:pPr>
            <a:r>
              <a:rPr lang="es-AR" dirty="0" err="1"/>
              <a:t>Rta</a:t>
            </a:r>
            <a:r>
              <a:rPr lang="es-AR" dirty="0"/>
              <a:t>: No. Entonces, no elegiría ninguno de los casos que acepten lazos.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 Para correlatividades entre materias. ¿Puede una materia ser correlativa a ella misma? ¿Serviría no poner quien va antes que quien? </a:t>
            </a:r>
          </a:p>
          <a:p>
            <a:pPr marL="0" indent="0" algn="just">
              <a:buNone/>
            </a:pPr>
            <a:r>
              <a:rPr lang="es-AR" dirty="0" err="1"/>
              <a:t>Rta</a:t>
            </a:r>
            <a:r>
              <a:rPr lang="es-AR" dirty="0"/>
              <a:t>: No. Entonces, no elegiría ninguno de los casos que acepten lazos. Tampoco elegiría uno no dirigido.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dirty="0"/>
              <a:t>Además de todos los casos que expusimos tenemos las variantes donde los </a:t>
            </a:r>
            <a:r>
              <a:rPr lang="es-AR" b="1" dirty="0"/>
              <a:t>ejes aceptan pesos</a:t>
            </a:r>
            <a:r>
              <a:rPr lang="es-AR" dirty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 en el caso de rutas áreas esto puede ser muy útil porque podría colocar en dichos pesos la duración del vuelo, etc.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b="1" dirty="0"/>
              <a:t>Conclusión</a:t>
            </a:r>
          </a:p>
          <a:p>
            <a:pPr marL="0" indent="0" algn="just">
              <a:buNone/>
            </a:pPr>
            <a:r>
              <a:rPr lang="es-AR" dirty="0"/>
              <a:t>	Por eso hay tantos tipos de grafos. Porque me permiten modelar situaciones diversas.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Algoritmos para representar conexiones.</a:t>
            </a:r>
          </a:p>
          <a:p>
            <a:pPr marL="0" indent="0">
              <a:buNone/>
            </a:pPr>
            <a:r>
              <a:rPr lang="es-AR" dirty="0"/>
              <a:t>Muchas motivaciones…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El siguiente cuadro </a:t>
            </a:r>
            <a:r>
              <a:rPr lang="es-AR" dirty="0" err="1"/>
              <a:t>sumariza</a:t>
            </a:r>
            <a:r>
              <a:rPr lang="es-AR" dirty="0"/>
              <a:t> los </a:t>
            </a:r>
            <a:r>
              <a:rPr lang="es-AR" b="1" dirty="0"/>
              <a:t>8 tipos de grafos</a:t>
            </a:r>
            <a:r>
              <a:rPr lang="es-AR" dirty="0"/>
              <a:t>: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3957"/>
              </p:ext>
            </p:extLst>
          </p:nvPr>
        </p:nvGraphicFramePr>
        <p:xfrm>
          <a:off x="457200" y="2384552"/>
          <a:ext cx="7719606" cy="4028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906">
                  <a:extLst>
                    <a:ext uri="{9D8B030D-6E8A-4147-A177-3AD203B41FA5}">
                      <a16:colId xmlns:a16="http://schemas.microsoft.com/office/drawing/2014/main" val="3492785244"/>
                    </a:ext>
                  </a:extLst>
                </a:gridCol>
                <a:gridCol w="2016906">
                  <a:extLst>
                    <a:ext uri="{9D8B030D-6E8A-4147-A177-3AD203B41FA5}">
                      <a16:colId xmlns:a16="http://schemas.microsoft.com/office/drawing/2014/main" val="145164215"/>
                    </a:ext>
                  </a:extLst>
                </a:gridCol>
                <a:gridCol w="1295835">
                  <a:extLst>
                    <a:ext uri="{9D8B030D-6E8A-4147-A177-3AD203B41FA5}">
                      <a16:colId xmlns:a16="http://schemas.microsoft.com/office/drawing/2014/main" val="2069522829"/>
                    </a:ext>
                  </a:extLst>
                </a:gridCol>
                <a:gridCol w="2389959">
                  <a:extLst>
                    <a:ext uri="{9D8B030D-6E8A-4147-A177-3AD203B41FA5}">
                      <a16:colId xmlns:a16="http://schemas.microsoft.com/office/drawing/2014/main" val="61118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Dirigido?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baseline="0" dirty="0"/>
                        <a:t>Multiplicidad?</a:t>
                      </a:r>
                      <a:endParaRPr lang="es-A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Lazos?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5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4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/>
                        <a:t>Simple con lazos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3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Multi</a:t>
                      </a:r>
                      <a:r>
                        <a:rPr lang="es-AR" dirty="0"/>
                        <a:t> Grafo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Pseudo</a:t>
                      </a:r>
                      <a:r>
                        <a:rPr lang="es-AR" dirty="0"/>
                        <a:t> Grafo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9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(Simple)</a:t>
                      </a:r>
                      <a:r>
                        <a:rPr lang="es-AR" baseline="0" dirty="0"/>
                        <a:t> </a:t>
                      </a:r>
                      <a:r>
                        <a:rPr lang="es-AR" dirty="0" err="1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4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 err="1"/>
                        <a:t>Digrafo</a:t>
                      </a:r>
                      <a:r>
                        <a:rPr lang="es-AR" i="1" dirty="0"/>
                        <a:t> con lazos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5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Multi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Pseudo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1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0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Si además de estas 8 combinaciones les permitimos manejar peso en los ejes =&gt; </a:t>
            </a:r>
            <a:r>
              <a:rPr lang="es-AR" b="1" dirty="0"/>
              <a:t>tenemos 16 TIPOS !!!!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A veces, algunas definiciones/algoritmos dependen del tipo. </a:t>
            </a:r>
          </a:p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</a:t>
            </a:r>
            <a:r>
              <a:rPr lang="es-AR" dirty="0" err="1"/>
              <a:t>indegree</a:t>
            </a:r>
            <a:r>
              <a:rPr lang="es-AR" dirty="0"/>
              <a:t> y </a:t>
            </a:r>
            <a:r>
              <a:rPr lang="es-AR" dirty="0" err="1"/>
              <a:t>outdegree</a:t>
            </a:r>
            <a:r>
              <a:rPr lang="es-AR" dirty="0"/>
              <a:t> solo aplica a grafos dirigidos. </a:t>
            </a:r>
            <a:r>
              <a:rPr lang="es-AR" dirty="0" err="1"/>
              <a:t>Ej</a:t>
            </a:r>
            <a:r>
              <a:rPr lang="es-AR" dirty="0"/>
              <a:t>: calcular el camino mínimo solo aplica a grafos con peso en los ejes, etc.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Caso de Uso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41" name="Rectángulo 40"/>
          <p:cNvSpPr/>
          <p:nvPr/>
        </p:nvSpPr>
        <p:spPr>
          <a:xfrm>
            <a:off x="343740" y="2213103"/>
            <a:ext cx="68151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g.dump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("#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 ));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("#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g.getEdges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 ));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de cada nodo</a:t>
            </a: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%s has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)));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300100" y="4577393"/>
            <a:ext cx="3487912" cy="2137955"/>
            <a:chOff x="-357180" y="2525484"/>
            <a:chExt cx="3487912" cy="2137955"/>
          </a:xfrm>
        </p:grpSpPr>
        <p:sp>
          <p:nvSpPr>
            <p:cNvPr id="27" name="Elipse 26"/>
            <p:cNvSpPr/>
            <p:nvPr/>
          </p:nvSpPr>
          <p:spPr>
            <a:xfrm>
              <a:off x="1789612" y="4236718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  <a:endParaRPr lang="es-MX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2647406" y="3061488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  <a:endParaRPr lang="es-MX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1495697" y="2525484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</a:t>
              </a:r>
              <a:endParaRPr lang="es-MX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0965" y="3488209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  <a:endParaRPr lang="es-MX" dirty="0"/>
            </a:p>
          </p:txBody>
        </p:sp>
        <p:sp>
          <p:nvSpPr>
            <p:cNvPr id="31" name="Elipse 30"/>
            <p:cNvSpPr/>
            <p:nvPr/>
          </p:nvSpPr>
          <p:spPr>
            <a:xfrm>
              <a:off x="-357180" y="3985894"/>
              <a:ext cx="483326" cy="50164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  <p:cxnSp>
          <p:nvCxnSpPr>
            <p:cNvPr id="32" name="Conector recto 31"/>
            <p:cNvCxnSpPr>
              <a:endCxn id="28" idx="3"/>
            </p:cNvCxnSpPr>
            <p:nvPr/>
          </p:nvCxnSpPr>
          <p:spPr>
            <a:xfrm flipV="1">
              <a:off x="1139688" y="3425717"/>
              <a:ext cx="1578499" cy="228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30" idx="7"/>
              <a:endCxn id="29" idx="3"/>
            </p:cNvCxnSpPr>
            <p:nvPr/>
          </p:nvCxnSpPr>
          <p:spPr>
            <a:xfrm flipV="1">
              <a:off x="1063510" y="2889713"/>
              <a:ext cx="502968" cy="660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endCxn id="30" idx="5"/>
            </p:cNvCxnSpPr>
            <p:nvPr/>
          </p:nvCxnSpPr>
          <p:spPr>
            <a:xfrm flipH="1" flipV="1">
              <a:off x="1063510" y="3852438"/>
              <a:ext cx="795191" cy="4679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>
              <a:stCxn id="28" idx="1"/>
            </p:cNvCxnSpPr>
            <p:nvPr/>
          </p:nvCxnSpPr>
          <p:spPr>
            <a:xfrm flipH="1" flipV="1">
              <a:off x="1979024" y="2775611"/>
              <a:ext cx="739163" cy="3483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6330268" y="1183602"/>
            <a:ext cx="2222083" cy="54784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sz="1400" dirty="0" err="1"/>
              <a:t>Vertexes</a:t>
            </a:r>
            <a:r>
              <a:rPr lang="es-AR" sz="1400" dirty="0"/>
              <a:t>:</a:t>
            </a:r>
          </a:p>
          <a:p>
            <a:r>
              <a:rPr lang="pt-BR" sz="1400" dirty="0"/>
              <a:t>(A) (B) (C) (D) (E) (H) (Z) </a:t>
            </a:r>
          </a:p>
          <a:p>
            <a:r>
              <a:rPr lang="es-AR" sz="1400" dirty="0" err="1"/>
              <a:t>Edges</a:t>
            </a:r>
            <a:r>
              <a:rPr lang="es-AR" sz="1400" dirty="0"/>
              <a:t>:</a:t>
            </a:r>
          </a:p>
          <a:p>
            <a:r>
              <a:rPr lang="es-AR" sz="1400" dirty="0"/>
              <a:t>(A) -- (B)</a:t>
            </a:r>
          </a:p>
          <a:p>
            <a:r>
              <a:rPr lang="es-AR" sz="1400" dirty="0"/>
              <a:t>(A) -- (C)</a:t>
            </a:r>
          </a:p>
          <a:p>
            <a:r>
              <a:rPr lang="es-AR" sz="1400" dirty="0"/>
              <a:t>(A) -- (E)</a:t>
            </a:r>
          </a:p>
          <a:p>
            <a:r>
              <a:rPr lang="es-AR" sz="1400" dirty="0"/>
              <a:t>(B) -- (A)</a:t>
            </a:r>
          </a:p>
          <a:p>
            <a:r>
              <a:rPr lang="es-AR" sz="1400" dirty="0"/>
              <a:t>(B) -- (H)</a:t>
            </a:r>
          </a:p>
          <a:p>
            <a:r>
              <a:rPr lang="es-AR" sz="1400" dirty="0"/>
              <a:t>(C) -- (A)</a:t>
            </a:r>
          </a:p>
          <a:p>
            <a:r>
              <a:rPr lang="es-AR" sz="1400" dirty="0"/>
              <a:t>(C) -- (E)</a:t>
            </a:r>
          </a:p>
          <a:p>
            <a:r>
              <a:rPr lang="es-AR" sz="1400" dirty="0"/>
              <a:t>(C) -- (z)</a:t>
            </a:r>
          </a:p>
          <a:p>
            <a:r>
              <a:rPr lang="es-AR" sz="1400" dirty="0"/>
              <a:t>(E) -- (A)</a:t>
            </a:r>
          </a:p>
          <a:p>
            <a:r>
              <a:rPr lang="es-AR" sz="1400" dirty="0"/>
              <a:t>(E) -- (C)</a:t>
            </a:r>
          </a:p>
          <a:p>
            <a:r>
              <a:rPr lang="es-AR" sz="1400" dirty="0"/>
              <a:t>(H) -- (B)</a:t>
            </a:r>
          </a:p>
          <a:p>
            <a:r>
              <a:rPr lang="es-AR" sz="1400" dirty="0"/>
              <a:t>(Z) -- (C)</a:t>
            </a:r>
          </a:p>
          <a:p>
            <a:endParaRPr lang="es-AR" sz="1400" dirty="0"/>
          </a:p>
          <a:p>
            <a:r>
              <a:rPr lang="es-AR" sz="1400" dirty="0"/>
              <a:t>#</a:t>
            </a:r>
            <a:r>
              <a:rPr lang="es-AR" sz="1400" dirty="0" err="1"/>
              <a:t>vertices</a:t>
            </a:r>
            <a:r>
              <a:rPr lang="es-AR" sz="1400" dirty="0"/>
              <a:t>: 7</a:t>
            </a:r>
          </a:p>
          <a:p>
            <a:r>
              <a:rPr lang="es-AR" sz="1400" dirty="0"/>
              <a:t>#</a:t>
            </a:r>
            <a:r>
              <a:rPr lang="es-AR" sz="1400" dirty="0" err="1"/>
              <a:t>edges</a:t>
            </a:r>
            <a:r>
              <a:rPr lang="es-AR" sz="1400" dirty="0"/>
              <a:t>: 12</a:t>
            </a:r>
          </a:p>
          <a:p>
            <a:r>
              <a:rPr lang="en-US" sz="1400" dirty="0"/>
              <a:t>vertex A has degree 3</a:t>
            </a:r>
          </a:p>
          <a:p>
            <a:r>
              <a:rPr lang="en-US" sz="1400" dirty="0"/>
              <a:t>vertex B has degree 2</a:t>
            </a:r>
          </a:p>
          <a:p>
            <a:r>
              <a:rPr lang="en-US" sz="1400" dirty="0"/>
              <a:t>vertex C has degree 3</a:t>
            </a:r>
          </a:p>
          <a:p>
            <a:r>
              <a:rPr lang="en-US" sz="1400" dirty="0"/>
              <a:t>vertex D has degree 0</a:t>
            </a:r>
          </a:p>
          <a:p>
            <a:r>
              <a:rPr lang="en-US" sz="1400" dirty="0"/>
              <a:t>vertex E has degree 2</a:t>
            </a:r>
          </a:p>
          <a:p>
            <a:r>
              <a:rPr lang="en-US" sz="1400" dirty="0"/>
              <a:t>vertex H has degree 1</a:t>
            </a:r>
          </a:p>
          <a:p>
            <a:r>
              <a:rPr lang="en-US" sz="1400" dirty="0"/>
              <a:t>vertex z has degree 1</a:t>
            </a:r>
            <a:endParaRPr lang="es-AR" sz="1400" dirty="0" err="1"/>
          </a:p>
        </p:txBody>
      </p:sp>
      <p:sp>
        <p:nvSpPr>
          <p:cNvPr id="19" name="Elipse 18"/>
          <p:cNvSpPr/>
          <p:nvPr/>
        </p:nvSpPr>
        <p:spPr>
          <a:xfrm>
            <a:off x="4681461" y="6112193"/>
            <a:ext cx="483326" cy="4267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H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5408271" y="4489469"/>
            <a:ext cx="483326" cy="4267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Z</a:t>
            </a:r>
          </a:p>
        </p:txBody>
      </p:sp>
      <p:cxnSp>
        <p:nvCxnSpPr>
          <p:cNvPr id="21" name="Conector recto 20"/>
          <p:cNvCxnSpPr>
            <a:endCxn id="20" idx="2"/>
          </p:cNvCxnSpPr>
          <p:nvPr/>
        </p:nvCxnSpPr>
        <p:spPr>
          <a:xfrm flipV="1">
            <a:off x="4744242" y="4702830"/>
            <a:ext cx="664029" cy="499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endCxn id="19" idx="2"/>
          </p:cNvCxnSpPr>
          <p:nvPr/>
        </p:nvCxnSpPr>
        <p:spPr>
          <a:xfrm flipV="1">
            <a:off x="3928526" y="6325554"/>
            <a:ext cx="752935" cy="213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Para ejemplificar las posibles representaciones vamos a tomar como ejemplo:  Grafo Simple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Formalmente un grafo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Sea G=(V, E)		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Representamos a ambos conjuntos:</a:t>
            </a:r>
          </a:p>
          <a:p>
            <a:pPr marL="0" indent="0">
              <a:buNone/>
            </a:pPr>
            <a:r>
              <a:rPr lang="es-AR" b="1" dirty="0"/>
              <a:t>1) Vértices V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2) Y hay cuatro propuestas típicas para representar a los ejes E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6743-E1C8-4FFD-B171-556193C4797C}" type="slidenum">
              <a:rPr lang="es-AR" smtClean="0"/>
              <a:pPr/>
              <a:t>24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95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Respecto a la implementación de los ejes, hay 4 implementaciones:</a:t>
            </a:r>
          </a:p>
          <a:p>
            <a:pPr marL="0" indent="0">
              <a:buNone/>
            </a:pPr>
            <a:r>
              <a:rPr lang="es-AR" dirty="0"/>
              <a:t>2.1) Matriz de adyacencia. Ideal grafos densos</a:t>
            </a:r>
          </a:p>
          <a:p>
            <a:pPr marL="0" indent="0">
              <a:buNone/>
            </a:pPr>
            <a:r>
              <a:rPr lang="es-AR" dirty="0"/>
              <a:t>2.2) Lista de adyacencia. Ideal grafos esparcidos (</a:t>
            </a:r>
            <a:r>
              <a:rPr lang="es-AR" dirty="0" err="1"/>
              <a:t>sparse</a:t>
            </a:r>
            <a:r>
              <a:rPr lang="es-AR" dirty="0"/>
              <a:t>)</a:t>
            </a:r>
          </a:p>
          <a:p>
            <a:pPr marL="0" indent="0">
              <a:buNone/>
            </a:pPr>
            <a:r>
              <a:rPr lang="es-AR" dirty="0"/>
              <a:t>2.3) Matriz de incidencia. Ídem.</a:t>
            </a:r>
          </a:p>
          <a:p>
            <a:pPr marL="0" indent="0">
              <a:buNone/>
            </a:pPr>
            <a:r>
              <a:rPr lang="es-AR" dirty="0"/>
              <a:t>2.4) Lista de incidencia. Ídem.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/>
          </a:p>
          <a:p>
            <a:pPr marL="0" indent="0">
              <a:buNone/>
            </a:pPr>
            <a:r>
              <a:rPr lang="es-AR" dirty="0"/>
              <a:t>Empecemos con la representación.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1) Para los vértices: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387677" y="1870260"/>
            <a:ext cx="4892686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g.addEdge</a:t>
            </a:r>
            <a:r>
              <a:rPr lang="en-US" dirty="0"/>
              <a:t>('E', 'B',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</a:t>
            </a:r>
            <a:r>
              <a:rPr lang="en-US" dirty="0"/>
              <a:t>);</a:t>
            </a:r>
            <a:r>
              <a:rPr lang="en-US" b="1" i="1" dirty="0">
                <a:solidFill>
                  <a:srgbClr val="00B050"/>
                </a:solidFill>
              </a:rPr>
              <a:t>  </a:t>
            </a:r>
          </a:p>
          <a:p>
            <a:r>
              <a:rPr lang="en-US" dirty="0" err="1"/>
              <a:t>g.addEdge</a:t>
            </a:r>
            <a:r>
              <a:rPr lang="en-US" dirty="0"/>
              <a:t>('A', 'B',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('F', 'B',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s-AR" dirty="0" err="1"/>
              <a:t>g.addVertex</a:t>
            </a:r>
            <a:r>
              <a:rPr lang="es-AR" dirty="0"/>
              <a:t>('G');</a:t>
            </a:r>
          </a:p>
          <a:p>
            <a:r>
              <a:rPr lang="en-US" dirty="0" err="1"/>
              <a:t>g.addEdge</a:t>
            </a:r>
            <a:r>
              <a:rPr lang="en-US" dirty="0"/>
              <a:t>('E', 'F',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('F', 'A',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</a:t>
            </a:r>
          </a:p>
          <a:p>
            <a:r>
              <a:rPr lang="en-US" dirty="0" err="1"/>
              <a:t>g.addEdge</a:t>
            </a:r>
            <a:r>
              <a:rPr lang="en-US" dirty="0"/>
              <a:t>('F', 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('U', 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('T', 'U',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</a:p>
          <a:p>
            <a:r>
              <a:rPr lang="en-US" dirty="0" err="1"/>
              <a:t>g.addEdge</a:t>
            </a:r>
            <a:r>
              <a:rPr lang="en-US" dirty="0"/>
              <a:t>('C', 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 </a:t>
            </a:r>
          </a:p>
          <a:p>
            <a:endParaRPr lang="en-US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69177"/>
              </p:ext>
            </p:extLst>
          </p:nvPr>
        </p:nvGraphicFramePr>
        <p:xfrm>
          <a:off x="457200" y="6015624"/>
          <a:ext cx="380999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333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6032268" y="901962"/>
            <a:ext cx="2891305" cy="3250184"/>
            <a:chOff x="6032268" y="901962"/>
            <a:chExt cx="2891305" cy="3250184"/>
          </a:xfrm>
        </p:grpSpPr>
        <p:grpSp>
          <p:nvGrpSpPr>
            <p:cNvPr id="17" name="Grupo 1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7" name="Elipse 26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5" name="Conector recto 34"/>
                <p:cNvCxnSpPr>
                  <a:stCxn id="28" idx="7"/>
                  <a:endCxn id="2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>
                  <a:endCxn id="2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stCxn id="33" idx="7"/>
                  <a:endCxn id="3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endCxn id="3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stCxn id="2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>
                  <a:stCxn id="3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Conector recto 22"/>
              <p:cNvCxnSpPr>
                <a:stCxn id="27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>
                <a:stCxn id="31" idx="2"/>
                <a:endCxn id="3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Elipse 60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4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/>
              <a:t>“</a:t>
            </a:r>
            <a:r>
              <a:rPr lang="es-MX" sz="2800" dirty="0"/>
              <a:t>matriz de </a:t>
            </a:r>
            <a:r>
              <a:rPr lang="es-MX" sz="2800"/>
              <a:t>adyacencia”: vertices contra edges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4244717" y="2361475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7866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28621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37496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2.1) Para los ejes: “matriz de adyacencia”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28621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37496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03026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sp>
        <p:nvSpPr>
          <p:cNvPr id="43" name="Triángulo rectángulo 42"/>
          <p:cNvSpPr/>
          <p:nvPr/>
        </p:nvSpPr>
        <p:spPr>
          <a:xfrm>
            <a:off x="829190" y="2483384"/>
            <a:ext cx="3057232" cy="3120358"/>
          </a:xfrm>
          <a:prstGeom prst="rtTriangl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1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2.2) Para los ejes: “lista de adyacencia” si es muy esparcida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05710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18775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66690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sp>
        <p:nvSpPr>
          <p:cNvPr id="3" name="Flecha derecha 2"/>
          <p:cNvSpPr/>
          <p:nvPr/>
        </p:nvSpPr>
        <p:spPr>
          <a:xfrm>
            <a:off x="3910351" y="3531939"/>
            <a:ext cx="388306" cy="90187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7552"/>
              </p:ext>
            </p:extLst>
          </p:nvPr>
        </p:nvGraphicFramePr>
        <p:xfrm>
          <a:off x="4298657" y="2441718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10700"/>
              </p:ext>
            </p:extLst>
          </p:nvPr>
        </p:nvGraphicFramePr>
        <p:xfrm>
          <a:off x="5101170" y="24417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4659695" y="26153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25240"/>
              </p:ext>
            </p:extLst>
          </p:nvPr>
        </p:nvGraphicFramePr>
        <p:xfrm>
          <a:off x="6144454" y="2424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5900283" y="25765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68318"/>
              </p:ext>
            </p:extLst>
          </p:nvPr>
        </p:nvGraphicFramePr>
        <p:xfrm>
          <a:off x="5114571" y="27768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4673096" y="29504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23785"/>
              </p:ext>
            </p:extLst>
          </p:nvPr>
        </p:nvGraphicFramePr>
        <p:xfrm>
          <a:off x="6157855" y="27592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5913684" y="29116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79322"/>
              </p:ext>
            </p:extLst>
          </p:nvPr>
        </p:nvGraphicFramePr>
        <p:xfrm>
          <a:off x="7160936" y="27278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6930166" y="28813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2707"/>
              </p:ext>
            </p:extLst>
          </p:nvPr>
        </p:nvGraphicFramePr>
        <p:xfrm>
          <a:off x="5114571" y="314496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72614"/>
              </p:ext>
            </p:extLst>
          </p:nvPr>
        </p:nvGraphicFramePr>
        <p:xfrm>
          <a:off x="6157855" y="31274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5913684" y="327980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4687365" y="332986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46791"/>
              </p:ext>
            </p:extLst>
          </p:nvPr>
        </p:nvGraphicFramePr>
        <p:xfrm>
          <a:off x="5138670" y="35319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4697195" y="37055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15067"/>
              </p:ext>
            </p:extLst>
          </p:nvPr>
        </p:nvGraphicFramePr>
        <p:xfrm>
          <a:off x="6181954" y="35143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5937783" y="36667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1337"/>
              </p:ext>
            </p:extLst>
          </p:nvPr>
        </p:nvGraphicFramePr>
        <p:xfrm>
          <a:off x="7185035" y="34829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6954265" y="36364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57474"/>
              </p:ext>
            </p:extLst>
          </p:nvPr>
        </p:nvGraphicFramePr>
        <p:xfrm>
          <a:off x="8177418" y="34322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7946648" y="358568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18072"/>
              </p:ext>
            </p:extLst>
          </p:nvPr>
        </p:nvGraphicFramePr>
        <p:xfrm>
          <a:off x="5129185" y="42569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4687710" y="44305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90173"/>
              </p:ext>
            </p:extLst>
          </p:nvPr>
        </p:nvGraphicFramePr>
        <p:xfrm>
          <a:off x="6172469" y="42394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5928298" y="439183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42466"/>
              </p:ext>
            </p:extLst>
          </p:nvPr>
        </p:nvGraphicFramePr>
        <p:xfrm>
          <a:off x="7175550" y="420804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6944780" y="4361518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14843"/>
              </p:ext>
            </p:extLst>
          </p:nvPr>
        </p:nvGraphicFramePr>
        <p:xfrm>
          <a:off x="5101170" y="467074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4659695" y="484434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88028"/>
              </p:ext>
            </p:extLst>
          </p:nvPr>
        </p:nvGraphicFramePr>
        <p:xfrm>
          <a:off x="6144454" y="465319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5900283" y="48055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9770"/>
              </p:ext>
            </p:extLst>
          </p:nvPr>
        </p:nvGraphicFramePr>
        <p:xfrm>
          <a:off x="5152071" y="51056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4710596" y="52792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87909"/>
              </p:ext>
            </p:extLst>
          </p:nvPr>
        </p:nvGraphicFramePr>
        <p:xfrm>
          <a:off x="5138670" y="545925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4697195" y="563285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8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Mapas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sz="1600" dirty="0"/>
              <a:t>En el siglo 18, en Prusia (</a:t>
            </a:r>
            <a:r>
              <a:rPr lang="es-AR" sz="1600" dirty="0" err="1"/>
              <a:t>Königsberg</a:t>
            </a:r>
            <a:r>
              <a:rPr lang="es-AR" sz="1600" dirty="0"/>
              <a:t>) había zonas separadas por el río </a:t>
            </a:r>
            <a:r>
              <a:rPr lang="es-AR" sz="1600" dirty="0" err="1"/>
              <a:t>Pregolya</a:t>
            </a:r>
            <a:r>
              <a:rPr lang="es-AR" sz="1600" dirty="0"/>
              <a:t> unidas por 7 puentes. Se puede pasear por la ciudad pasando </a:t>
            </a:r>
            <a:r>
              <a:rPr lang="es-AR" sz="1600" b="1" dirty="0"/>
              <a:t>una y una sola vez </a:t>
            </a:r>
            <a:r>
              <a:rPr lang="es-AR" sz="1600" dirty="0"/>
              <a:t>por cada puente? Cómo?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99" y="3746890"/>
            <a:ext cx="5329671" cy="2609462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rot="5400000" flipH="1" flipV="1">
            <a:off x="4816764" y="4151746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5287961" y="4188693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4156365" y="5430982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4682839" y="5534890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6751998" y="4581237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606474" y="5422255"/>
            <a:ext cx="999978" cy="192299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5834136" y="6017213"/>
            <a:ext cx="1065428" cy="41193"/>
          </a:xfrm>
          <a:prstGeom prst="curvedConnector3">
            <a:avLst>
              <a:gd name="adj1" fmla="val 5520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2.2) Para los ejes: “lista de adyacencia” si es muy esparcida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4298657" y="2441718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/>
        </p:nvGraphicFramePr>
        <p:xfrm>
          <a:off x="5101170" y="24417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4659695" y="26153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/>
        </p:nvGraphicFramePr>
        <p:xfrm>
          <a:off x="6144454" y="2424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5900283" y="25765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/>
        </p:nvGraphicFramePr>
        <p:xfrm>
          <a:off x="5114571" y="27768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4673096" y="29504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/>
        </p:nvGraphicFramePr>
        <p:xfrm>
          <a:off x="6157855" y="27592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5913684" y="29116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/>
        </p:nvGraphicFramePr>
        <p:xfrm>
          <a:off x="7160936" y="27278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6930166" y="28813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/>
        </p:nvGraphicFramePr>
        <p:xfrm>
          <a:off x="5114571" y="314496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/>
        </p:nvGraphicFramePr>
        <p:xfrm>
          <a:off x="6157855" y="31274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5913684" y="327980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4687365" y="332986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/>
        </p:nvGraphicFramePr>
        <p:xfrm>
          <a:off x="5138670" y="35319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4697195" y="37055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/>
        </p:nvGraphicFramePr>
        <p:xfrm>
          <a:off x="6181954" y="35143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5937783" y="36667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/>
        </p:nvGraphicFramePr>
        <p:xfrm>
          <a:off x="7185035" y="34829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6954265" y="36364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/>
        </p:nvGraphicFramePr>
        <p:xfrm>
          <a:off x="8177418" y="34322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7946648" y="358568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/>
        </p:nvGraphicFramePr>
        <p:xfrm>
          <a:off x="5129185" y="42569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4687710" y="44305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/>
        </p:nvGraphicFramePr>
        <p:xfrm>
          <a:off x="6172469" y="42394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5928298" y="439183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/>
        </p:nvGraphicFramePr>
        <p:xfrm>
          <a:off x="7175550" y="420804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6944780" y="4361518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/>
        </p:nvGraphicFramePr>
        <p:xfrm>
          <a:off x="5101170" y="467074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4659695" y="484434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/>
        </p:nvGraphicFramePr>
        <p:xfrm>
          <a:off x="6144454" y="465319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5900283" y="48055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/>
        </p:nvGraphicFramePr>
        <p:xfrm>
          <a:off x="5152071" y="51056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4710596" y="52792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/>
        </p:nvGraphicFramePr>
        <p:xfrm>
          <a:off x="5138670" y="545925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4697195" y="563285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657492" y="2485406"/>
            <a:ext cx="2891305" cy="3250184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2500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2.3) Para los ejes: “matriz de incidencia”. Se colocan vértices y ejes en filas y columnas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62596"/>
              </p:ext>
            </p:extLst>
          </p:nvPr>
        </p:nvGraphicFramePr>
        <p:xfrm>
          <a:off x="487890" y="2100169"/>
          <a:ext cx="4834481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83448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500591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46630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4353"/>
              </p:ext>
            </p:extLst>
          </p:nvPr>
        </p:nvGraphicFramePr>
        <p:xfrm>
          <a:off x="976919" y="5712340"/>
          <a:ext cx="4345452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82828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/>
                        <a:t>e1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e2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e3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e4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e5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609858" y="2097345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e2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6355463" y="2443677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e1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7888974" y="3189293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e3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20614" y="3176989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e4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058435" y="2641398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e5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826818" y="3495210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e6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6763850" y="3871064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e7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435084" y="4559705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e8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8183296" y="4486034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e9</a:t>
            </a:r>
          </a:p>
        </p:txBody>
      </p:sp>
    </p:spTree>
    <p:extLst>
      <p:ext uri="{BB962C8B-B14F-4D97-AF65-F5344CB8AC3E}">
        <p14:creationId xmlns:p14="http://schemas.microsoft.com/office/powerpoint/2010/main" val="25645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2.4) Para los ejes: “lista de incidencia”. </a:t>
            </a:r>
            <a:r>
              <a:rPr lang="es-MX" sz="2800" dirty="0" err="1"/>
              <a:t>Idem</a:t>
            </a:r>
            <a:r>
              <a:rPr lang="es-MX" sz="2800" dirty="0"/>
              <a:t>. Se representa una lista asociada que compacta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dirty="0"/>
              <a:t>Queremos que el usuario </a:t>
            </a:r>
            <a:r>
              <a:rPr lang="es-AR"/>
              <a:t>genere varios </a:t>
            </a:r>
            <a:r>
              <a:rPr lang="es-AR" dirty="0"/>
              <a:t>tipos de grafos posibles * 2 (por el peso en los ejes) * 4 (por las implementaciones posibles), pero no vamos a esperar que el usuario conozca el nombre de un montón de clases, para los casos.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Buena idea: escribir un Factory.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Esta idea es la que implementa la clase </a:t>
            </a:r>
            <a:r>
              <a:rPr lang="es-AR" dirty="0" err="1"/>
              <a:t>JGraphT</a:t>
            </a:r>
            <a:r>
              <a:rPr lang="es-AR" dirty="0"/>
              <a:t>, una biblioteca de código abierto sobre grafos muy importante.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Modo de uso:</a:t>
            </a:r>
          </a:p>
          <a:p>
            <a:pPr marL="0" indent="0">
              <a:buNone/>
            </a:pPr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/>
              <a:t>&lt;</a:t>
            </a:r>
            <a:r>
              <a:rPr lang="es-AR" sz="1600" b="1" dirty="0" err="1"/>
              <a:t>Character,EmptyEdgeProp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/>
              <a:t>      </a:t>
            </a:r>
            <a:r>
              <a:rPr lang="es-AR" sz="1600" b="1" dirty="0" err="1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>
                <a:solidFill>
                  <a:srgbClr val="00B050"/>
                </a:solidFill>
              </a:rPr>
              <a:t>create</a:t>
            </a:r>
            <a:r>
              <a:rPr lang="es-AR" sz="1600" i="1" dirty="0"/>
              <a:t>(</a:t>
            </a:r>
            <a:r>
              <a:rPr lang="es-AR" sz="1600" i="1" dirty="0" err="1"/>
              <a:t>Multiplicity.</a:t>
            </a:r>
            <a:r>
              <a:rPr lang="es-AR" sz="1600" b="1" i="1" dirty="0" err="1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Weight.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  <a:endParaRPr lang="es-AR" sz="1600" dirty="0"/>
          </a:p>
          <a:p>
            <a:pPr marL="0" indent="0">
              <a:buNone/>
            </a:pPr>
            <a:endParaRPr lang="es-AR" sz="1600" b="1" i="1" dirty="0"/>
          </a:p>
          <a:p>
            <a:pPr marL="0" indent="0">
              <a:buNone/>
            </a:pPr>
            <a:endParaRPr lang="es-AR" sz="1600" b="1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5447211" y="2704012"/>
            <a:ext cx="3148149" cy="1580605"/>
            <a:chOff x="5447211" y="2638697"/>
            <a:chExt cx="3148149" cy="1580605"/>
          </a:xfrm>
        </p:grpSpPr>
        <p:sp>
          <p:nvSpPr>
            <p:cNvPr id="5" name="Cerrar llave 4"/>
            <p:cNvSpPr/>
            <p:nvPr/>
          </p:nvSpPr>
          <p:spPr>
            <a:xfrm>
              <a:off x="5447211" y="2638697"/>
              <a:ext cx="496389" cy="1580605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230983" y="2711270"/>
              <a:ext cx="2364377" cy="12003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chemeClr val="accent1"/>
                  </a:solidFill>
                </a:rPr>
                <a:t>Características del tipo de grafo  y del tipo de almacenamiento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48641" y="624255"/>
            <a:ext cx="8399417" cy="1761022"/>
            <a:chOff x="548641" y="624255"/>
            <a:chExt cx="8399417" cy="1761022"/>
          </a:xfrm>
        </p:grpSpPr>
        <p:sp>
          <p:nvSpPr>
            <p:cNvPr id="10" name="CuadroTexto 9"/>
            <p:cNvSpPr txBox="1"/>
            <p:nvPr/>
          </p:nvSpPr>
          <p:spPr>
            <a:xfrm>
              <a:off x="548641" y="624255"/>
              <a:ext cx="8399417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rgbClr val="002060"/>
                  </a:solidFill>
                </a:rPr>
                <a:t>La clase </a:t>
              </a:r>
              <a:r>
                <a:rPr lang="es-AR" dirty="0" err="1">
                  <a:solidFill>
                    <a:srgbClr val="002060"/>
                  </a:solidFill>
                </a:rPr>
                <a:t>GraphFractory</a:t>
              </a:r>
              <a:r>
                <a:rPr lang="es-AR" dirty="0">
                  <a:solidFill>
                    <a:srgbClr val="002060"/>
                  </a:solidFill>
                </a:rPr>
                <a:t> es abstracta. </a:t>
              </a:r>
              <a:r>
                <a:rPr lang="es-AR" dirty="0" err="1">
                  <a:solidFill>
                    <a:srgbClr val="002060"/>
                  </a:solidFill>
                </a:rPr>
                <a:t>Create</a:t>
              </a:r>
              <a:r>
                <a:rPr lang="es-AR" dirty="0">
                  <a:solidFill>
                    <a:srgbClr val="002060"/>
                  </a:solidFill>
                </a:rPr>
                <a:t> es método </a:t>
              </a:r>
              <a:r>
                <a:rPr lang="es-AR" dirty="0" err="1">
                  <a:solidFill>
                    <a:srgbClr val="002060"/>
                  </a:solidFill>
                </a:rPr>
                <a:t>static</a:t>
              </a:r>
              <a:r>
                <a:rPr lang="es-AR" dirty="0">
                  <a:solidFill>
                    <a:srgbClr val="002060"/>
                  </a:solidFill>
                </a:rPr>
                <a:t>. No me de una instancia de </a:t>
              </a:r>
              <a:r>
                <a:rPr lang="es-AR" dirty="0" err="1">
                  <a:solidFill>
                    <a:srgbClr val="002060"/>
                  </a:solidFill>
                </a:rPr>
                <a:t>GraphFactory</a:t>
              </a:r>
              <a:r>
                <a:rPr lang="es-AR" dirty="0">
                  <a:solidFill>
                    <a:srgbClr val="002060"/>
                  </a:solidFill>
                </a:rPr>
                <a:t>. Me da una instancia de la clase que corresponda a través de un servicio</a:t>
              </a:r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V="1">
              <a:off x="1031966" y="1541417"/>
              <a:ext cx="1071154" cy="84386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1907177" y="1479150"/>
            <a:ext cx="7040881" cy="1159548"/>
            <a:chOff x="1907177" y="1479150"/>
            <a:chExt cx="7040881" cy="1159548"/>
          </a:xfrm>
        </p:grpSpPr>
        <p:sp>
          <p:nvSpPr>
            <p:cNvPr id="16" name="Rectángulo redondeado 15"/>
            <p:cNvSpPr/>
            <p:nvPr/>
          </p:nvSpPr>
          <p:spPr>
            <a:xfrm>
              <a:off x="1907177" y="2259874"/>
              <a:ext cx="2586446" cy="3788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586445" y="1479150"/>
              <a:ext cx="6361613" cy="64633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rgbClr val="FF0000"/>
                  </a:solidFill>
                </a:rPr>
                <a:t>Se parametrizan las clases que representan las propiedades de los vértices y las propiedades de los ejes</a:t>
              </a: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V="1">
              <a:off x="4493623" y="2099267"/>
              <a:ext cx="483325" cy="1606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Modo de uso:</a:t>
            </a:r>
          </a:p>
          <a:p>
            <a:pPr marL="0" indent="0">
              <a:buNone/>
            </a:pPr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/>
              <a:t>&lt;</a:t>
            </a:r>
            <a:r>
              <a:rPr lang="es-AR" sz="1600" b="1" dirty="0" err="1"/>
              <a:t>Character,EmptyEdgeProp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/>
              <a:t>      </a:t>
            </a:r>
            <a:r>
              <a:rPr lang="es-AR" sz="1600" b="1" dirty="0" err="1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>
                <a:solidFill>
                  <a:srgbClr val="00B050"/>
                </a:solidFill>
              </a:rPr>
              <a:t>create</a:t>
            </a:r>
            <a:r>
              <a:rPr lang="es-AR" sz="1600" i="1" dirty="0"/>
              <a:t>(</a:t>
            </a:r>
            <a:r>
              <a:rPr lang="es-AR" sz="1600" i="1" dirty="0" err="1"/>
              <a:t>Multiplicity.</a:t>
            </a:r>
            <a:r>
              <a:rPr lang="es-AR" sz="1600" b="1" i="1" dirty="0" err="1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Weight.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  <a:endParaRPr lang="es-AR" sz="1600" dirty="0"/>
          </a:p>
          <a:p>
            <a:pPr marL="0" indent="0">
              <a:buNone/>
            </a:pPr>
            <a:endParaRPr lang="es-AR" sz="1600" b="1" i="1" dirty="0"/>
          </a:p>
          <a:p>
            <a:pPr marL="0" indent="0">
              <a:buNone/>
            </a:pPr>
            <a:endParaRPr lang="es-AR" sz="1600" b="1" i="1" dirty="0"/>
          </a:p>
          <a:p>
            <a:pPr marL="0" indent="0">
              <a:buNone/>
            </a:pPr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/>
              <a:t>&lt;</a:t>
            </a:r>
            <a:r>
              <a:rPr lang="es-AR" sz="1600" b="1" dirty="0" err="1"/>
              <a:t>Flight,WeightedEdgeProp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/>
              <a:t>      </a:t>
            </a:r>
            <a:r>
              <a:rPr lang="es-AR" sz="1600" b="1" dirty="0" err="1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>
                <a:solidFill>
                  <a:srgbClr val="00B050"/>
                </a:solidFill>
              </a:rPr>
              <a:t>create</a:t>
            </a:r>
            <a:r>
              <a:rPr lang="es-AR" sz="1600" i="1" dirty="0"/>
              <a:t>(</a:t>
            </a:r>
            <a:r>
              <a:rPr lang="es-AR" sz="1600" i="1" dirty="0" err="1"/>
              <a:t>Multiplicity.</a:t>
            </a:r>
            <a:r>
              <a:rPr lang="es-AR" sz="1600" b="1" i="1" dirty="0" err="1"/>
              <a:t>MULTI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EdgeMode.</a:t>
            </a:r>
            <a:r>
              <a:rPr lang="es-AR" sz="1600" b="1" i="1" dirty="0" err="1"/>
              <a:t>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  <a:endParaRPr lang="es-AR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19" name="Grupo 18"/>
          <p:cNvGrpSpPr/>
          <p:nvPr/>
        </p:nvGrpSpPr>
        <p:grpSpPr>
          <a:xfrm>
            <a:off x="5447211" y="4743995"/>
            <a:ext cx="3148149" cy="1580605"/>
            <a:chOff x="5447211" y="2638697"/>
            <a:chExt cx="3148149" cy="1580605"/>
          </a:xfrm>
        </p:grpSpPr>
        <p:sp>
          <p:nvSpPr>
            <p:cNvPr id="20" name="Cerrar llave 19"/>
            <p:cNvSpPr/>
            <p:nvPr/>
          </p:nvSpPr>
          <p:spPr>
            <a:xfrm>
              <a:off x="5447211" y="2638697"/>
              <a:ext cx="496389" cy="1580605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230983" y="2711270"/>
              <a:ext cx="2364377" cy="12003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chemeClr val="accent1"/>
                  </a:solidFill>
                </a:rPr>
                <a:t>Características del tipo de grafo  y del tipo de almacenamiento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96834" y="889654"/>
            <a:ext cx="8399417" cy="3737502"/>
            <a:chOff x="548641" y="624255"/>
            <a:chExt cx="8399417" cy="3737502"/>
          </a:xfrm>
        </p:grpSpPr>
        <p:sp>
          <p:nvSpPr>
            <p:cNvPr id="24" name="CuadroTexto 23"/>
            <p:cNvSpPr txBox="1"/>
            <p:nvPr/>
          </p:nvSpPr>
          <p:spPr>
            <a:xfrm>
              <a:off x="548641" y="624255"/>
              <a:ext cx="8399417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rgbClr val="002060"/>
                  </a:solidFill>
                </a:rPr>
                <a:t>La clase </a:t>
              </a:r>
              <a:r>
                <a:rPr lang="es-AR" dirty="0" err="1">
                  <a:solidFill>
                    <a:srgbClr val="002060"/>
                  </a:solidFill>
                </a:rPr>
                <a:t>GraphFractory</a:t>
              </a:r>
              <a:r>
                <a:rPr lang="es-AR" dirty="0">
                  <a:solidFill>
                    <a:srgbClr val="002060"/>
                  </a:solidFill>
                </a:rPr>
                <a:t> es abstracta. </a:t>
              </a:r>
              <a:r>
                <a:rPr lang="es-AR" dirty="0" err="1">
                  <a:solidFill>
                    <a:srgbClr val="002060"/>
                  </a:solidFill>
                </a:rPr>
                <a:t>Create</a:t>
              </a:r>
              <a:r>
                <a:rPr lang="es-AR" dirty="0">
                  <a:solidFill>
                    <a:srgbClr val="002060"/>
                  </a:solidFill>
                </a:rPr>
                <a:t> es método </a:t>
              </a:r>
              <a:r>
                <a:rPr lang="es-AR" dirty="0" err="1">
                  <a:solidFill>
                    <a:srgbClr val="002060"/>
                  </a:solidFill>
                </a:rPr>
                <a:t>static</a:t>
              </a:r>
              <a:r>
                <a:rPr lang="es-AR" dirty="0">
                  <a:solidFill>
                    <a:srgbClr val="002060"/>
                  </a:solidFill>
                </a:rPr>
                <a:t>. No me de una instancia de </a:t>
              </a:r>
              <a:r>
                <a:rPr lang="es-AR" dirty="0" err="1">
                  <a:solidFill>
                    <a:srgbClr val="002060"/>
                  </a:solidFill>
                </a:rPr>
                <a:t>GraphFactory</a:t>
              </a:r>
              <a:r>
                <a:rPr lang="es-AR" dirty="0">
                  <a:solidFill>
                    <a:srgbClr val="002060"/>
                  </a:solidFill>
                </a:rPr>
                <a:t>. Me da una instancia de la clase que corresponda a través de un servicio</a:t>
              </a:r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 flipV="1">
              <a:off x="854466" y="1541417"/>
              <a:ext cx="1248654" cy="282034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/>
          <p:cNvGrpSpPr/>
          <p:nvPr/>
        </p:nvGrpSpPr>
        <p:grpSpPr>
          <a:xfrm>
            <a:off x="1907177" y="3322055"/>
            <a:ext cx="7085448" cy="1494513"/>
            <a:chOff x="1907177" y="1144185"/>
            <a:chExt cx="7085448" cy="1494513"/>
          </a:xfrm>
        </p:grpSpPr>
        <p:sp>
          <p:nvSpPr>
            <p:cNvPr id="27" name="Rectángulo redondeado 26"/>
            <p:cNvSpPr/>
            <p:nvPr/>
          </p:nvSpPr>
          <p:spPr>
            <a:xfrm>
              <a:off x="1907177" y="2259874"/>
              <a:ext cx="2586446" cy="3788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347626" y="1144185"/>
              <a:ext cx="4644999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rgbClr val="FF0000"/>
                  </a:solidFill>
                </a:rPr>
                <a:t>Se parametrizan las clases que representan las propiedades de los vértices y las propiedades de los ejes</a:t>
              </a: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 flipV="1">
              <a:off x="4493623" y="2099267"/>
              <a:ext cx="483325" cy="1606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4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9" y="1847088"/>
            <a:ext cx="7385444" cy="38746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542349" y="1672036"/>
            <a:ext cx="7382451" cy="9544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redondeado 8"/>
          <p:cNvSpPr/>
          <p:nvPr/>
        </p:nvSpPr>
        <p:spPr>
          <a:xfrm>
            <a:off x="1621732" y="2930347"/>
            <a:ext cx="4337018" cy="42744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654872" y="3429967"/>
            <a:ext cx="4303878" cy="5367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5958750" y="3096696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958750" y="3697643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536267" y="2768786"/>
            <a:ext cx="2420164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/>
              <a:t>Instanciamos una clase u otra. Ambas implementan el </a:t>
            </a:r>
            <a:r>
              <a:rPr lang="es-AR" sz="1600" dirty="0" err="1"/>
              <a:t>GraphService</a:t>
            </a:r>
            <a:r>
              <a:rPr lang="es-AR" sz="1600" dirty="0"/>
              <a:t> (</a:t>
            </a:r>
            <a:r>
              <a:rPr lang="es-AR" sz="1600" dirty="0" err="1"/>
              <a:t>sparse</a:t>
            </a:r>
            <a:r>
              <a:rPr lang="es-AR" sz="1600" dirty="0"/>
              <a:t>).</a:t>
            </a:r>
          </a:p>
          <a:p>
            <a:endParaRPr lang="es-AR" sz="1600" dirty="0"/>
          </a:p>
          <a:p>
            <a:pPr algn="just"/>
            <a:r>
              <a:rPr lang="es-AR" sz="1600" dirty="0"/>
              <a:t>Si es </a:t>
            </a:r>
            <a:r>
              <a:rPr lang="es-AR" sz="1600" dirty="0" err="1"/>
              <a:t>SimpleOrDefault</a:t>
            </a:r>
            <a:r>
              <a:rPr lang="es-AR" sz="1600" dirty="0"/>
              <a:t> sabemos que tiene  máximo un eje entre 2 nodos.</a:t>
            </a:r>
          </a:p>
          <a:p>
            <a:pPr algn="just"/>
            <a:endParaRPr lang="es-AR" sz="16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32005" y="5063467"/>
            <a:ext cx="3727269" cy="470194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Un Factory expone el orden de los parámetros en forma fija: </a:t>
            </a:r>
          </a:p>
          <a:p>
            <a:pPr marL="0" indent="0">
              <a:buNone/>
            </a:pPr>
            <a:r>
              <a:rPr lang="en-US" sz="1800" dirty="0"/>
              <a:t>public static &lt;V, E&gt; </a:t>
            </a:r>
            <a:r>
              <a:rPr lang="en-US" sz="1800" dirty="0" err="1"/>
              <a:t>GraphService</a:t>
            </a:r>
            <a:r>
              <a:rPr lang="en-US" sz="1800" dirty="0"/>
              <a:t>&lt;V, E&gt; create(</a:t>
            </a:r>
          </a:p>
          <a:p>
            <a:pPr marL="0" indent="0">
              <a:buNone/>
            </a:pPr>
            <a:r>
              <a:rPr lang="en-US" sz="1800" dirty="0"/>
              <a:t>Multiplicity </a:t>
            </a:r>
            <a:r>
              <a:rPr lang="en-US" sz="1800" dirty="0" err="1"/>
              <a:t>edgeMultiplicity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EdgeMode</a:t>
            </a:r>
            <a:r>
              <a:rPr lang="en-US" sz="1800" dirty="0"/>
              <a:t> </a:t>
            </a:r>
            <a:r>
              <a:rPr lang="en-US" sz="1800" dirty="0" err="1"/>
              <a:t>theEdgeMode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SelfLoop</a:t>
            </a:r>
            <a:r>
              <a:rPr lang="en-US" sz="1800" dirty="0"/>
              <a:t> </a:t>
            </a:r>
            <a:r>
              <a:rPr lang="en-US" sz="1800" dirty="0" err="1"/>
              <a:t>acceptSelfLoops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Weight </a:t>
            </a:r>
            <a:r>
              <a:rPr lang="en-US" sz="1800" dirty="0" err="1"/>
              <a:t>hasWeight</a:t>
            </a:r>
            <a:r>
              <a:rPr lang="en-US" sz="1800" dirty="0"/>
              <a:t>, Storage </a:t>
            </a:r>
            <a:r>
              <a:rPr lang="en-US" sz="1800" dirty="0" err="1"/>
              <a:t>theStorage</a:t>
            </a:r>
            <a:r>
              <a:rPr lang="en-US" sz="1800" dirty="0"/>
              <a:t>) </a:t>
            </a:r>
            <a:endParaRPr lang="es-AR" sz="1800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Otra buena idea es ofrecer una clase </a:t>
            </a:r>
            <a:r>
              <a:rPr lang="es-AR" dirty="0" err="1"/>
              <a:t>Builder</a:t>
            </a:r>
            <a:r>
              <a:rPr lang="es-AR" dirty="0"/>
              <a:t> que permita que en cualquier orden se pasen parámetros en forma aislada  (si no se proporcionan asumen algún default) y cuando lo decida invoque </a:t>
            </a:r>
            <a:r>
              <a:rPr lang="es-AR" dirty="0" err="1"/>
              <a:t>build</a:t>
            </a:r>
            <a:r>
              <a:rPr lang="es-AR" dirty="0"/>
              <a:t>() que finalmente invoca al </a:t>
            </a:r>
            <a:r>
              <a:rPr lang="es-AR" dirty="0" err="1"/>
              <a:t>GraphFactory</a:t>
            </a:r>
            <a:r>
              <a:rPr lang="es-AR" dirty="0"/>
              <a:t>. Es un caso de postergación.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El usuario también podría crear grafos de diferentes formas: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60405" y="2807402"/>
            <a:ext cx="42460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GraphService</a:t>
            </a:r>
            <a:r>
              <a:rPr lang="es-AR" sz="1400" b="1" dirty="0">
                <a:solidFill>
                  <a:srgbClr val="002060"/>
                </a:solidFill>
              </a:rPr>
              <a:t> &lt;</a:t>
            </a:r>
            <a:r>
              <a:rPr lang="es-AR" sz="14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400" b="1" dirty="0">
                <a:solidFill>
                  <a:srgbClr val="002060"/>
                </a:solidFill>
              </a:rPr>
              <a:t>&gt;</a:t>
            </a:r>
            <a:r>
              <a:rPr lang="en-US" sz="1400" b="1" dirty="0">
                <a:solidFill>
                  <a:srgbClr val="002060"/>
                </a:solidFill>
              </a:rPr>
              <a:t> g = </a:t>
            </a:r>
          </a:p>
          <a:p>
            <a:r>
              <a:rPr lang="en-US" sz="1400" b="1" dirty="0"/>
              <a:t>new </a:t>
            </a:r>
            <a:r>
              <a:rPr lang="en-US" sz="1400" b="1" dirty="0" err="1"/>
              <a:t>GraphBuilder</a:t>
            </a:r>
            <a:r>
              <a:rPr lang="es-AR" sz="1400" dirty="0"/>
              <a:t>&lt;</a:t>
            </a:r>
            <a:r>
              <a:rPr lang="es-AR" sz="1400" dirty="0" err="1"/>
              <a:t>Character,EmptyEdgeProp</a:t>
            </a:r>
            <a:r>
              <a:rPr lang="es-AR" sz="1400" dirty="0"/>
              <a:t>&gt; </a:t>
            </a:r>
            <a:r>
              <a:rPr lang="en-US" sz="1400" b="1" dirty="0"/>
              <a:t>().</a:t>
            </a:r>
          </a:p>
          <a:p>
            <a:r>
              <a:rPr lang="en-US" sz="1400" dirty="0" err="1"/>
              <a:t>withMultiplicity</a:t>
            </a:r>
            <a:r>
              <a:rPr lang="en-US" sz="1400" dirty="0"/>
              <a:t>(</a:t>
            </a:r>
            <a:r>
              <a:rPr lang="en-US" sz="1400" dirty="0" err="1"/>
              <a:t>Multiplicity.SIMPLE</a:t>
            </a:r>
            <a:r>
              <a:rPr lang="en-US" sz="1400" dirty="0"/>
              <a:t>).</a:t>
            </a:r>
          </a:p>
          <a:p>
            <a:r>
              <a:rPr lang="es-AR" sz="1400" dirty="0" err="1"/>
              <a:t>withDirected</a:t>
            </a:r>
            <a:r>
              <a:rPr lang="es-AR" sz="1400" dirty="0"/>
              <a:t>(</a:t>
            </a:r>
            <a:r>
              <a:rPr lang="es-AR" sz="1400" dirty="0" err="1"/>
              <a:t>EdgeMode.UNDIRECTED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withAcceptSelfLoop</a:t>
            </a:r>
            <a:r>
              <a:rPr lang="es-AR" sz="1400" dirty="0"/>
              <a:t>(</a:t>
            </a:r>
            <a:r>
              <a:rPr lang="es-AR" sz="1400" dirty="0" err="1"/>
              <a:t>SelfLoop.NO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withAcceptWeight</a:t>
            </a:r>
            <a:r>
              <a:rPr lang="es-AR" sz="1400" dirty="0"/>
              <a:t>(</a:t>
            </a:r>
            <a:r>
              <a:rPr lang="es-AR" sz="1400" dirty="0" err="1"/>
              <a:t>Weight.YES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withStorage</a:t>
            </a:r>
            <a:r>
              <a:rPr lang="es-AR" sz="1400" dirty="0"/>
              <a:t>(</a:t>
            </a:r>
            <a:r>
              <a:rPr lang="es-AR" sz="1400" dirty="0" err="1"/>
              <a:t>Storage.SPARSE</a:t>
            </a:r>
            <a:r>
              <a:rPr lang="es-AR" sz="1400" dirty="0"/>
              <a:t>).</a:t>
            </a:r>
          </a:p>
          <a:p>
            <a:r>
              <a:rPr lang="es-AR" sz="1400" b="1" dirty="0" err="1"/>
              <a:t>build</a:t>
            </a:r>
            <a:r>
              <a:rPr lang="es-AR" sz="1400" b="1" dirty="0"/>
              <a:t>();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47440" y="2807402"/>
            <a:ext cx="42460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GraphService</a:t>
            </a:r>
            <a:r>
              <a:rPr lang="es-AR" sz="1400" b="1" dirty="0">
                <a:solidFill>
                  <a:srgbClr val="002060"/>
                </a:solidFill>
              </a:rPr>
              <a:t> &lt;</a:t>
            </a:r>
            <a:r>
              <a:rPr lang="es-AR" sz="14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400" b="1" dirty="0">
                <a:solidFill>
                  <a:srgbClr val="002060"/>
                </a:solidFill>
              </a:rPr>
              <a:t>&gt;</a:t>
            </a:r>
            <a:r>
              <a:rPr lang="en-US" sz="1400" b="1" dirty="0">
                <a:solidFill>
                  <a:srgbClr val="002060"/>
                </a:solidFill>
              </a:rPr>
              <a:t> g = </a:t>
            </a:r>
          </a:p>
          <a:p>
            <a:r>
              <a:rPr lang="en-US" sz="1400" b="1" dirty="0"/>
              <a:t>new </a:t>
            </a:r>
            <a:r>
              <a:rPr lang="en-US" sz="1400" b="1" dirty="0" err="1"/>
              <a:t>GraphBuilder</a:t>
            </a:r>
            <a:r>
              <a:rPr lang="es-AR" sz="1400" dirty="0"/>
              <a:t>&lt;</a:t>
            </a:r>
            <a:r>
              <a:rPr lang="es-AR" sz="1400" dirty="0" err="1"/>
              <a:t>Character,EmptyEdgeProp</a:t>
            </a:r>
            <a:r>
              <a:rPr lang="es-AR" sz="1400" dirty="0"/>
              <a:t>&gt; </a:t>
            </a:r>
            <a:r>
              <a:rPr lang="en-US" sz="1400" b="1" dirty="0"/>
              <a:t>().</a:t>
            </a:r>
          </a:p>
          <a:p>
            <a:r>
              <a:rPr lang="es-AR" sz="1400" dirty="0" err="1"/>
              <a:t>withStorage</a:t>
            </a:r>
            <a:r>
              <a:rPr lang="es-AR" sz="1400" dirty="0"/>
              <a:t>(</a:t>
            </a:r>
            <a:r>
              <a:rPr lang="es-AR" sz="1400" dirty="0" err="1"/>
              <a:t>Storage.SPARSE</a:t>
            </a:r>
            <a:r>
              <a:rPr lang="es-AR" sz="1400" dirty="0"/>
              <a:t>).</a:t>
            </a:r>
            <a:endParaRPr lang="en-US" sz="1400" dirty="0"/>
          </a:p>
          <a:p>
            <a:r>
              <a:rPr lang="es-AR" sz="1400" dirty="0" err="1"/>
              <a:t>withAcceptSelfLoop</a:t>
            </a:r>
            <a:r>
              <a:rPr lang="es-AR" sz="1400" dirty="0"/>
              <a:t>(</a:t>
            </a:r>
            <a:r>
              <a:rPr lang="es-AR" sz="1400" dirty="0" err="1"/>
              <a:t>SelfLoop.NO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withAcceptWeight</a:t>
            </a:r>
            <a:r>
              <a:rPr lang="es-AR" sz="1400" dirty="0"/>
              <a:t>(</a:t>
            </a:r>
            <a:r>
              <a:rPr lang="es-AR" sz="1400" dirty="0" err="1"/>
              <a:t>Weight.YES</a:t>
            </a:r>
            <a:r>
              <a:rPr lang="es-AR" sz="1400" dirty="0"/>
              <a:t>).</a:t>
            </a:r>
          </a:p>
          <a:p>
            <a:r>
              <a:rPr lang="en-US" sz="1400" dirty="0" err="1"/>
              <a:t>withMultiplicity</a:t>
            </a:r>
            <a:r>
              <a:rPr lang="en-US" sz="1400" dirty="0"/>
              <a:t>(</a:t>
            </a:r>
            <a:r>
              <a:rPr lang="en-US" sz="1400" dirty="0" err="1"/>
              <a:t>Multiplicity.SIMPLE</a:t>
            </a:r>
            <a:r>
              <a:rPr lang="en-US" sz="1400" dirty="0"/>
              <a:t>).</a:t>
            </a:r>
          </a:p>
          <a:p>
            <a:r>
              <a:rPr lang="es-AR" sz="1400" dirty="0" err="1"/>
              <a:t>withDirected</a:t>
            </a:r>
            <a:r>
              <a:rPr lang="es-AR" sz="1400" dirty="0"/>
              <a:t>(</a:t>
            </a:r>
            <a:r>
              <a:rPr lang="es-AR" sz="1400" dirty="0" err="1"/>
              <a:t>EdgeMode.UNDIRECTED</a:t>
            </a:r>
            <a:r>
              <a:rPr lang="es-AR" sz="1400" dirty="0"/>
              <a:t>).</a:t>
            </a:r>
          </a:p>
          <a:p>
            <a:r>
              <a:rPr lang="es-AR" sz="1400" b="1" dirty="0" err="1"/>
              <a:t>build</a:t>
            </a:r>
            <a:r>
              <a:rPr lang="es-AR" sz="1400" b="1" dirty="0"/>
              <a:t>();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436914" y="4723032"/>
            <a:ext cx="5943600" cy="181588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// equivalente a la de orden PREDETERMINADO</a:t>
            </a:r>
          </a:p>
          <a:p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>
                <a:solidFill>
                  <a:srgbClr val="002060"/>
                </a:solidFill>
              </a:rPr>
              <a:t>&lt;</a:t>
            </a:r>
            <a:r>
              <a:rPr lang="es-AR" sz="16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600" b="1" dirty="0">
                <a:solidFill>
                  <a:srgbClr val="002060"/>
                </a:solidFill>
              </a:rPr>
              <a:t>&gt; g = </a:t>
            </a:r>
          </a:p>
          <a:p>
            <a:r>
              <a:rPr lang="es-AR" sz="1600" b="1" dirty="0" err="1"/>
              <a:t>GraphFactory.create</a:t>
            </a:r>
            <a:r>
              <a:rPr lang="es-AR" sz="1600" dirty="0"/>
              <a:t>(</a:t>
            </a:r>
            <a:r>
              <a:rPr lang="es-AR" sz="1600" dirty="0" err="1"/>
              <a:t>Multiplicity.SIMPLE</a:t>
            </a:r>
            <a:r>
              <a:rPr lang="es-AR" sz="1600" dirty="0"/>
              <a:t>, 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EdgeMode.UNDIRECTED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SelfLoop.NO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Weight.YES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Storage.SPARSE</a:t>
            </a:r>
            <a:r>
              <a:rPr lang="es-AR" sz="1600" dirty="0"/>
              <a:t>);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315227" y="3382928"/>
            <a:ext cx="1256773" cy="6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472889" y="3620995"/>
            <a:ext cx="1130993" cy="58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2674718" y="3382928"/>
            <a:ext cx="1872722" cy="8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3069132" y="3589243"/>
            <a:ext cx="1534750" cy="27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2784079" y="3865018"/>
            <a:ext cx="1787921" cy="2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doblada 25"/>
          <p:cNvSpPr/>
          <p:nvPr/>
        </p:nvSpPr>
        <p:spPr>
          <a:xfrm flipV="1">
            <a:off x="130628" y="4623284"/>
            <a:ext cx="1169770" cy="5891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43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7" name="Flecha doblada 26"/>
          <p:cNvSpPr/>
          <p:nvPr/>
        </p:nvSpPr>
        <p:spPr>
          <a:xfrm flipH="1" flipV="1">
            <a:off x="5830228" y="4491318"/>
            <a:ext cx="1550286" cy="76990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Es muy fácil implementar esta técnica.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7"/>
            <a:ext cx="6810375" cy="4267200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457200" y="2454277"/>
            <a:ext cx="4352795" cy="9544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809995" y="2921331"/>
            <a:ext cx="444137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310947" y="2365885"/>
            <a:ext cx="3544953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err="1"/>
              <a:t>GraphBuilder</a:t>
            </a:r>
            <a:r>
              <a:rPr lang="es-AR" sz="1600" dirty="0"/>
              <a:t> es una clase </a:t>
            </a:r>
            <a:r>
              <a:rPr lang="es-AR" sz="1600" dirty="0" err="1"/>
              <a:t>instanciable</a:t>
            </a:r>
            <a:r>
              <a:rPr lang="es-AR" sz="1600" dirty="0"/>
              <a:t> y tiene </a:t>
            </a:r>
            <a:r>
              <a:rPr lang="es-AR" sz="1600" dirty="0" err="1"/>
              <a:t>vbles</a:t>
            </a:r>
            <a:r>
              <a:rPr lang="es-AR" sz="1600" dirty="0"/>
              <a:t> de instancia para cada estado posible, con algún default.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93496" y="4160428"/>
            <a:ext cx="4337018" cy="6871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866810" y="4428954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47244" y="3873508"/>
            <a:ext cx="3565472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/>
              <a:t>Hay un método de instancia por cada propiedad. </a:t>
            </a:r>
            <a:r>
              <a:rPr lang="es-AR" sz="1600" dirty="0" err="1"/>
              <a:t>Setea</a:t>
            </a:r>
            <a:r>
              <a:rPr lang="es-AR" sz="1600" dirty="0"/>
              <a:t> la propiedad y devuelve </a:t>
            </a:r>
            <a:r>
              <a:rPr lang="es-AR" sz="1600" dirty="0" err="1"/>
              <a:t>this</a:t>
            </a:r>
            <a:r>
              <a:rPr lang="es-AR" sz="1600" dirty="0"/>
              <a:t> para poder encadenar   invocaciones.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667120" y="5818261"/>
            <a:ext cx="6810917" cy="50634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778288" y="5661764"/>
            <a:ext cx="1280145" cy="288099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344982" y="5157160"/>
            <a:ext cx="5649238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/>
              <a:t>El método </a:t>
            </a:r>
            <a:r>
              <a:rPr lang="es-AR" sz="1600" dirty="0" err="1"/>
              <a:t>build</a:t>
            </a:r>
            <a:r>
              <a:rPr lang="es-AR" sz="1600" dirty="0"/>
              <a:t>() no devuelve </a:t>
            </a:r>
            <a:r>
              <a:rPr lang="es-AR" sz="1600" dirty="0" err="1"/>
              <a:t>this</a:t>
            </a:r>
            <a:r>
              <a:rPr lang="es-AR" sz="1600" dirty="0"/>
              <a:t>. Es lo último a invocar. </a:t>
            </a:r>
            <a:r>
              <a:rPr lang="es-AR" sz="1600" dirty="0" err="1"/>
              <a:t>Reusa</a:t>
            </a:r>
            <a:r>
              <a:rPr lang="es-AR" sz="1600" dirty="0"/>
              <a:t> al </a:t>
            </a:r>
            <a:r>
              <a:rPr lang="es-AR" sz="1600" dirty="0" err="1"/>
              <a:t>GraphFactory</a:t>
            </a:r>
            <a:r>
              <a:rPr lang="es-AR" sz="1600" dirty="0"/>
              <a:t> de parámetros ordenados</a:t>
            </a:r>
          </a:p>
        </p:txBody>
      </p:sp>
    </p:spTree>
    <p:extLst>
      <p:ext uri="{BB962C8B-B14F-4D97-AF65-F5344CB8AC3E}">
        <p14:creationId xmlns:p14="http://schemas.microsoft.com/office/powerpoint/2010/main" val="31152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4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Hay camino </a:t>
            </a:r>
            <a:r>
              <a:rPr lang="es-AR" dirty="0" err="1"/>
              <a:t>Euleriano</a:t>
            </a:r>
            <a:r>
              <a:rPr lang="es-AR" dirty="0"/>
              <a:t> posible?</a:t>
            </a:r>
          </a:p>
          <a:p>
            <a:pPr marL="0" indent="0" algn="just">
              <a:buNone/>
            </a:pPr>
            <a:r>
              <a:rPr lang="es-AR" sz="1600" dirty="0"/>
              <a:t>Idea: modelar la situación con un grafo. Las 4 zonas son vértices y los puentes son los ejes. Los ejes no son dirigidos porque puedo atravesar el puente en cualquier dirección.</a:t>
            </a:r>
          </a:p>
          <a:p>
            <a:pPr marL="0" indent="0" algn="just">
              <a:buNone/>
            </a:pPr>
            <a:endParaRPr lang="es-AR" sz="1600" dirty="0"/>
          </a:p>
          <a:p>
            <a:pPr marL="0" indent="0" algn="just">
              <a:buNone/>
            </a:pPr>
            <a:r>
              <a:rPr lang="es-AR" sz="1600" dirty="0"/>
              <a:t>La teoría de grafos tiene muchos teoremas.  </a:t>
            </a:r>
            <a:r>
              <a:rPr lang="es-AR" sz="1600" dirty="0" err="1"/>
              <a:t>Ej</a:t>
            </a:r>
            <a:r>
              <a:rPr lang="es-AR" sz="1600" dirty="0"/>
              <a:t>: para que haya un camino </a:t>
            </a:r>
            <a:r>
              <a:rPr lang="es-AR" sz="1600" dirty="0" err="1"/>
              <a:t>euleriano</a:t>
            </a:r>
            <a:r>
              <a:rPr lang="es-AR" sz="1600" dirty="0"/>
              <a:t> la cantidad de nodos con grado impar deben ser 0 o 2.  (si fueran 2 serían el nodo de salida y el de llegada)</a:t>
            </a:r>
          </a:p>
          <a:p>
            <a:pPr marL="0" indent="0" algn="just">
              <a:buNone/>
            </a:pPr>
            <a:endParaRPr lang="es-AR" sz="1600" dirty="0"/>
          </a:p>
          <a:p>
            <a:pPr marL="0" indent="0" algn="just">
              <a:buNone/>
            </a:pPr>
            <a:r>
              <a:rPr lang="es-AR" sz="1600" dirty="0"/>
              <a:t>			Tiene solución la visita a los puentes de Prusia?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5236" y="3953164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1233054" y="4723246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2156691" y="4723246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Oval 7"/>
          <p:cNvSpPr/>
          <p:nvPr/>
        </p:nvSpPr>
        <p:spPr>
          <a:xfrm>
            <a:off x="1025235" y="5493328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>
            <a:stCxn id="6" idx="0"/>
            <a:endCxn id="5" idx="5"/>
          </p:cNvCxnSpPr>
          <p:nvPr/>
        </p:nvCxnSpPr>
        <p:spPr>
          <a:xfrm flipH="1" flipV="1">
            <a:off x="1380004" y="4307932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0"/>
          </p:cNvCxnSpPr>
          <p:nvPr/>
        </p:nvCxnSpPr>
        <p:spPr>
          <a:xfrm flipH="1">
            <a:off x="1233054" y="5078014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7"/>
          </p:cNvCxnSpPr>
          <p:nvPr/>
        </p:nvCxnSpPr>
        <p:spPr>
          <a:xfrm flipH="1">
            <a:off x="1380003" y="5138882"/>
            <a:ext cx="60870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7" idx="2"/>
          </p:cNvCxnSpPr>
          <p:nvPr/>
        </p:nvCxnSpPr>
        <p:spPr>
          <a:xfrm>
            <a:off x="1648691" y="4931064"/>
            <a:ext cx="5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  <a:endCxn id="5" idx="6"/>
          </p:cNvCxnSpPr>
          <p:nvPr/>
        </p:nvCxnSpPr>
        <p:spPr>
          <a:xfrm flipH="1" flipV="1">
            <a:off x="1440873" y="4160982"/>
            <a:ext cx="776687" cy="62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6"/>
          </p:cNvCxnSpPr>
          <p:nvPr/>
        </p:nvCxnSpPr>
        <p:spPr>
          <a:xfrm flipH="1">
            <a:off x="1440872" y="5078014"/>
            <a:ext cx="776688" cy="62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208299" y="4375566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AR" dirty="0" err="1"/>
              <a:t>GraphFactory</a:t>
            </a:r>
            <a:r>
              <a:rPr lang="es-AR" dirty="0"/>
              <a:t> (sea que lo invoca directamente el usuario o sea que se invoca a partir del </a:t>
            </a:r>
            <a:r>
              <a:rPr lang="es-AR" dirty="0" err="1"/>
              <a:t>GraphBuilder</a:t>
            </a:r>
            <a:r>
              <a:rPr lang="es-AR" dirty="0"/>
              <a:t>) genera una instancia de </a:t>
            </a:r>
            <a:r>
              <a:rPr lang="es-AR" b="1" dirty="0" err="1"/>
              <a:t>SimpleOrDefault</a:t>
            </a:r>
            <a:r>
              <a:rPr lang="es-AR" b="1" dirty="0"/>
              <a:t> y </a:t>
            </a:r>
            <a:r>
              <a:rPr lang="es-AR" b="1" dirty="0" err="1"/>
              <a:t>Multi</a:t>
            </a:r>
            <a:r>
              <a:rPr lang="es-AR" b="1" dirty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Ambas clases tienen </a:t>
            </a:r>
            <a:r>
              <a:rPr lang="es-AR" b="1" dirty="0"/>
              <a:t>mucho en común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Sin embargo, difieren en algo:  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b="1" dirty="0" err="1"/>
              <a:t>addEdge</a:t>
            </a:r>
            <a:r>
              <a:rPr lang="es-AR" dirty="0"/>
              <a:t>:  en el caso de </a:t>
            </a:r>
            <a:r>
              <a:rPr lang="es-AR" dirty="0" err="1"/>
              <a:t>SimpleOrDefault</a:t>
            </a:r>
            <a:r>
              <a:rPr lang="es-AR" dirty="0"/>
              <a:t>, si se vuelve a crear otro eje entre el mismo par de vértices, se ignora. En </a:t>
            </a:r>
            <a:r>
              <a:rPr lang="es-AR" dirty="0" err="1"/>
              <a:t>Multi</a:t>
            </a:r>
            <a:r>
              <a:rPr lang="es-AR" dirty="0"/>
              <a:t> no se ignora, se crea.</a:t>
            </a:r>
          </a:p>
          <a:p>
            <a:endParaRPr lang="es-AR" dirty="0"/>
          </a:p>
          <a:p>
            <a:pPr algn="just"/>
            <a:r>
              <a:rPr lang="es-AR" b="1" dirty="0" err="1"/>
              <a:t>removeEdge</a:t>
            </a:r>
            <a:r>
              <a:rPr lang="es-AR" dirty="0"/>
              <a:t>: en el caso de </a:t>
            </a:r>
            <a:r>
              <a:rPr lang="es-AR" dirty="0" err="1"/>
              <a:t>SimpleOrDefault</a:t>
            </a:r>
            <a:r>
              <a:rPr lang="es-AR" dirty="0"/>
              <a:t>, si se indica un par de vértices, con sus propiedades y se lo encuentra, se borra el único eje encontrado. En el caso de </a:t>
            </a:r>
            <a:r>
              <a:rPr lang="es-AR" dirty="0" err="1"/>
              <a:t>Multi</a:t>
            </a:r>
            <a:r>
              <a:rPr lang="es-AR" dirty="0"/>
              <a:t> se borran todas las apariciones de ese eje con mismas propiedades entre esos vértices.</a:t>
            </a:r>
          </a:p>
          <a:p>
            <a:endParaRPr lang="es-AR" dirty="0"/>
          </a:p>
          <a:p>
            <a:pPr marL="0" indent="0" algn="just">
              <a:buNone/>
            </a:pPr>
            <a:r>
              <a:rPr lang="es-AR" dirty="0" err="1"/>
              <a:t>Tip</a:t>
            </a:r>
            <a:r>
              <a:rPr lang="es-AR" dirty="0"/>
              <a:t>: si no se especifican </a:t>
            </a:r>
            <a:r>
              <a:rPr lang="es-AR" dirty="0" err="1"/>
              <a:t>properties</a:t>
            </a:r>
            <a:r>
              <a:rPr lang="es-AR" dirty="0"/>
              <a:t> se borra en el caso de </a:t>
            </a:r>
            <a:r>
              <a:rPr lang="es-AR" dirty="0" err="1"/>
              <a:t>SimpleOrDefault</a:t>
            </a:r>
            <a:r>
              <a:rPr lang="es-AR" dirty="0"/>
              <a:t> el único eje que pudiera existir entre dichos vértices. Si es </a:t>
            </a:r>
            <a:r>
              <a:rPr lang="es-AR" dirty="0" err="1"/>
              <a:t>Multi</a:t>
            </a:r>
            <a:r>
              <a:rPr lang="es-AR" dirty="0"/>
              <a:t> lanza </a:t>
            </a:r>
            <a:r>
              <a:rPr lang="es-AR" dirty="0" err="1"/>
              <a:t>exception</a:t>
            </a:r>
            <a:r>
              <a:rPr lang="es-AR" dirty="0"/>
              <a:t> (para evitar ambigüedad)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Es responsabilidad del usuario definir </a:t>
            </a:r>
            <a:r>
              <a:rPr lang="es-AR" dirty="0" err="1"/>
              <a:t>equals</a:t>
            </a:r>
            <a:r>
              <a:rPr lang="es-AR" dirty="0"/>
              <a:t>/hash en la clase que represente las propiedades de los vértices y las propiedades de los ejes.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400" dirty="0"/>
              <a:t>Como ambas clases tienen mucho en común, podemos hacerlas especializar de la clase abstracta </a:t>
            </a:r>
            <a:r>
              <a:rPr lang="es-AR" sz="2400" dirty="0" err="1"/>
              <a:t>AdjacencyListGraph</a:t>
            </a:r>
            <a:endParaRPr lang="es-AR" sz="24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404997" y="3419605"/>
            <a:ext cx="4521895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AdjacencyListGraph</a:t>
            </a:r>
            <a:r>
              <a:rPr lang="es-AR" dirty="0"/>
              <a:t>&lt;</a:t>
            </a:r>
            <a:r>
              <a:rPr lang="es-AR" dirty="0" err="1"/>
              <a:t>Vprops</a:t>
            </a:r>
            <a:r>
              <a:rPr lang="es-AR" dirty="0"/>
              <a:t>, </a:t>
            </a:r>
            <a:r>
              <a:rPr lang="es-AR" dirty="0" err="1"/>
              <a:t>Eprops</a:t>
            </a:r>
            <a:r>
              <a:rPr lang="es-AR" dirty="0"/>
              <a:t>&gt;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2859" y="4602793"/>
            <a:ext cx="3956137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SimpleOrDefault</a:t>
            </a:r>
            <a:r>
              <a:rPr lang="es-AR" dirty="0"/>
              <a:t>&lt;</a:t>
            </a:r>
            <a:r>
              <a:rPr lang="es-AR" dirty="0" err="1"/>
              <a:t>Vprops</a:t>
            </a:r>
            <a:r>
              <a:rPr lang="es-AR" dirty="0"/>
              <a:t>, </a:t>
            </a:r>
            <a:r>
              <a:rPr lang="es-AR" dirty="0" err="1"/>
              <a:t>Eprops</a:t>
            </a:r>
            <a:r>
              <a:rPr lang="es-AR" dirty="0"/>
              <a:t>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730663" y="4602793"/>
            <a:ext cx="3956137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Multi</a:t>
            </a:r>
            <a:r>
              <a:rPr lang="es-AR" dirty="0"/>
              <a:t>&lt;</a:t>
            </a:r>
            <a:r>
              <a:rPr lang="es-AR" dirty="0" err="1"/>
              <a:t>Vprops</a:t>
            </a:r>
            <a:r>
              <a:rPr lang="es-AR" dirty="0"/>
              <a:t>, </a:t>
            </a:r>
            <a:r>
              <a:rPr lang="es-AR" dirty="0" err="1"/>
              <a:t>Eprops</a:t>
            </a:r>
            <a:r>
              <a:rPr lang="es-AR" dirty="0"/>
              <a:t>&gt;</a:t>
            </a:r>
          </a:p>
        </p:txBody>
      </p:sp>
      <p:sp>
        <p:nvSpPr>
          <p:cNvPr id="8" name="Flecha arriba 7"/>
          <p:cNvSpPr/>
          <p:nvPr/>
        </p:nvSpPr>
        <p:spPr>
          <a:xfrm>
            <a:off x="3219189" y="4008329"/>
            <a:ext cx="375781" cy="569411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rriba 8"/>
          <p:cNvSpPr/>
          <p:nvPr/>
        </p:nvSpPr>
        <p:spPr>
          <a:xfrm>
            <a:off x="5339219" y="4008329"/>
            <a:ext cx="375781" cy="569411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02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Sea </a:t>
            </a:r>
            <a:r>
              <a:rPr lang="es-AR" dirty="0" err="1"/>
              <a:t>SimpleOrDefault</a:t>
            </a:r>
            <a:r>
              <a:rPr lang="es-AR" dirty="0"/>
              <a:t>  o  </a:t>
            </a:r>
            <a:r>
              <a:rPr lang="es-AR" dirty="0" err="1"/>
              <a:t>Multi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Como cada vértice tiene una lista de adyacencia asociada, podemos armar un </a:t>
            </a:r>
            <a:r>
              <a:rPr lang="es-AR" dirty="0" err="1"/>
              <a:t>Map</a:t>
            </a:r>
            <a:r>
              <a:rPr lang="es-AR" dirty="0"/>
              <a:t> de vértice a su lista de adyacencia.</a:t>
            </a:r>
          </a:p>
          <a:p>
            <a:pPr marL="0" indent="0" algn="just">
              <a:buNone/>
            </a:pPr>
            <a:r>
              <a:rPr lang="es-AR" dirty="0"/>
              <a:t>Claro que esa “lista de adyacencia” será diferente si estamos con un </a:t>
            </a:r>
            <a:r>
              <a:rPr lang="es-AR" dirty="0" err="1"/>
              <a:t>SimpleOrDefault</a:t>
            </a:r>
            <a:r>
              <a:rPr lang="es-AR" dirty="0"/>
              <a:t> o </a:t>
            </a:r>
            <a:r>
              <a:rPr lang="es-AR" dirty="0" err="1"/>
              <a:t>Multi</a:t>
            </a:r>
            <a:r>
              <a:rPr lang="es-AR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b="1" dirty="0" err="1"/>
              <a:t>abstract</a:t>
            </a:r>
            <a:r>
              <a:rPr lang="es-AR" sz="1600" b="1" dirty="0"/>
              <a:t> </a:t>
            </a:r>
            <a:r>
              <a:rPr lang="es-AR" sz="1600" b="1" dirty="0" err="1"/>
              <a:t>public</a:t>
            </a:r>
            <a:r>
              <a:rPr lang="es-AR" sz="1600" b="1" dirty="0"/>
              <a:t> </a:t>
            </a:r>
            <a:r>
              <a:rPr lang="es-AR" sz="1600" b="1" dirty="0" err="1"/>
              <a:t>class</a:t>
            </a:r>
            <a:r>
              <a:rPr lang="es-AR" sz="1600" b="1" dirty="0"/>
              <a:t> </a:t>
            </a:r>
            <a:r>
              <a:rPr lang="es-AR" sz="1600" b="1" dirty="0" err="1"/>
              <a:t>AdjacencyListGraph</a:t>
            </a:r>
            <a:r>
              <a:rPr lang="es-AR" sz="1600" b="1" dirty="0"/>
              <a:t>&lt;V, E&gt; </a:t>
            </a:r>
            <a:r>
              <a:rPr lang="es-AR" sz="1600" b="1" dirty="0" err="1"/>
              <a:t>implements</a:t>
            </a:r>
            <a:r>
              <a:rPr lang="es-AR" sz="1600" b="1" dirty="0"/>
              <a:t> </a:t>
            </a:r>
            <a:r>
              <a:rPr lang="es-AR" sz="1600" b="1" dirty="0" err="1"/>
              <a:t>GraphService</a:t>
            </a:r>
            <a:r>
              <a:rPr lang="es-AR" sz="1600" b="1" dirty="0"/>
              <a:t>&lt;V, E&gt; {</a:t>
            </a:r>
          </a:p>
          <a:p>
            <a:pPr marL="0" indent="0"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isSimple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isDirected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acceptSelfLoop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isWeighted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String</a:t>
            </a:r>
            <a:r>
              <a:rPr lang="es-AR" sz="1600" b="1" dirty="0"/>
              <a:t> </a:t>
            </a:r>
            <a:r>
              <a:rPr lang="es-AR" sz="1600" b="1" dirty="0" err="1"/>
              <a:t>type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MX" sz="1600" dirty="0"/>
              <a:t>// </a:t>
            </a:r>
            <a:r>
              <a:rPr lang="es-MX" sz="1600" dirty="0" err="1"/>
              <a:t>HashMap</a:t>
            </a:r>
            <a:r>
              <a:rPr lang="es-MX" sz="1600" dirty="0"/>
              <a:t> no </a:t>
            </a:r>
            <a:r>
              <a:rPr lang="es-MX" sz="1600" u="sng" dirty="0"/>
              <a:t>respeta el orden de </a:t>
            </a:r>
            <a:r>
              <a:rPr lang="es-MX" sz="1600" u="sng" dirty="0" err="1"/>
              <a:t>insercion</a:t>
            </a:r>
            <a:r>
              <a:rPr lang="es-MX" sz="1600" u="sng" dirty="0"/>
              <a:t>. En el </a:t>
            </a:r>
            <a:r>
              <a:rPr lang="es-MX" sz="1600" u="sng" dirty="0" err="1"/>
              <a:t>testing</a:t>
            </a:r>
            <a:r>
              <a:rPr lang="es-MX" sz="1600" u="sng" dirty="0"/>
              <a:t> considerar eso</a:t>
            </a:r>
          </a:p>
          <a:p>
            <a:pPr marL="0" indent="0">
              <a:buNone/>
            </a:pPr>
            <a:r>
              <a:rPr lang="en-US" sz="1600" b="1" dirty="0"/>
              <a:t>private Map&lt;</a:t>
            </a:r>
            <a:r>
              <a:rPr lang="en-US" sz="1600" b="1" dirty="0" err="1"/>
              <a:t>V,Collection</a:t>
            </a:r>
            <a:r>
              <a:rPr lang="en-US" sz="1600" b="1" dirty="0"/>
              <a:t>&lt;</a:t>
            </a:r>
            <a:r>
              <a:rPr lang="en-US" sz="1600" b="1" dirty="0" err="1"/>
              <a:t>InternalEdge</a:t>
            </a:r>
            <a:r>
              <a:rPr lang="en-US" sz="1600" b="1" dirty="0"/>
              <a:t>&gt;&gt; </a:t>
            </a:r>
            <a:r>
              <a:rPr lang="en-US" sz="1600" b="1" dirty="0" err="1"/>
              <a:t>adjacencyList</a:t>
            </a:r>
            <a:r>
              <a:rPr lang="en-US" sz="1600" b="1" dirty="0"/>
              <a:t>= </a:t>
            </a:r>
          </a:p>
          <a:p>
            <a:pPr marL="0" indent="0">
              <a:buNone/>
            </a:pPr>
            <a:r>
              <a:rPr lang="en-US" sz="1600" b="1" dirty="0"/>
              <a:t>                    new </a:t>
            </a:r>
            <a:r>
              <a:rPr lang="en-US" sz="1600" b="1" dirty="0" err="1"/>
              <a:t>HashMap</a:t>
            </a:r>
            <a:r>
              <a:rPr lang="en-US" sz="1600" b="1" dirty="0"/>
              <a:t>&lt;&gt;();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MX" sz="1600" dirty="0">
                <a:solidFill>
                  <a:srgbClr val="FF0000"/>
                </a:solidFill>
              </a:rPr>
              <a:t>// </a:t>
            </a:r>
            <a:r>
              <a:rPr lang="es-MX" sz="1600" u="sng" dirty="0">
                <a:solidFill>
                  <a:srgbClr val="FF0000"/>
                </a:solidFill>
              </a:rPr>
              <a:t>respeta el orden de llegada y facilita el </a:t>
            </a:r>
            <a:r>
              <a:rPr lang="es-MX" sz="1600" u="sng" dirty="0" err="1">
                <a:solidFill>
                  <a:srgbClr val="FF0000"/>
                </a:solidFill>
              </a:rPr>
              <a:t>testing</a:t>
            </a:r>
            <a:r>
              <a:rPr lang="es-MX" sz="1600" u="sng" dirty="0">
                <a:solidFill>
                  <a:srgbClr val="FF0000"/>
                </a:solidFill>
              </a:rPr>
              <a:t>. Asocia una lista por llegada.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//private Map&lt;</a:t>
            </a:r>
            <a:r>
              <a:rPr lang="en-US" sz="1600" dirty="0" err="1">
                <a:solidFill>
                  <a:srgbClr val="FF0000"/>
                </a:solidFill>
              </a:rPr>
              <a:t>V,Collection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InternalEdge</a:t>
            </a:r>
            <a:r>
              <a:rPr lang="en-US" sz="1600" dirty="0">
                <a:solidFill>
                  <a:srgbClr val="FF0000"/>
                </a:solidFill>
              </a:rPr>
              <a:t>&gt;&gt; </a:t>
            </a:r>
            <a:r>
              <a:rPr lang="en-US" sz="1600" dirty="0" err="1">
                <a:solidFill>
                  <a:srgbClr val="FF0000"/>
                </a:solidFill>
              </a:rPr>
              <a:t>adjacencyList</a:t>
            </a:r>
            <a:r>
              <a:rPr lang="en-US" sz="1600" dirty="0">
                <a:solidFill>
                  <a:srgbClr val="FF0000"/>
                </a:solidFill>
              </a:rPr>
              <a:t>= new </a:t>
            </a:r>
            <a:r>
              <a:rPr lang="en-US" sz="1600" dirty="0" err="1">
                <a:solidFill>
                  <a:srgbClr val="FF0000"/>
                </a:solidFill>
              </a:rPr>
              <a:t>LinkedHashMap</a:t>
            </a:r>
            <a:r>
              <a:rPr lang="en-US" sz="1600" dirty="0">
                <a:solidFill>
                  <a:srgbClr val="FF0000"/>
                </a:solidFill>
              </a:rPr>
              <a:t>&lt;&gt;();</a:t>
            </a:r>
          </a:p>
          <a:p>
            <a:pPr marL="0" indent="0">
              <a:buNone/>
            </a:pPr>
            <a:endParaRPr lang="es-AR" sz="1600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grpSp>
        <p:nvGrpSpPr>
          <p:cNvPr id="9" name="Grupo 8"/>
          <p:cNvGrpSpPr/>
          <p:nvPr/>
        </p:nvGrpSpPr>
        <p:grpSpPr>
          <a:xfrm>
            <a:off x="457200" y="2829349"/>
            <a:ext cx="8398700" cy="2080854"/>
            <a:chOff x="457200" y="2829349"/>
            <a:chExt cx="8398700" cy="2080854"/>
          </a:xfrm>
        </p:grpSpPr>
        <p:sp>
          <p:nvSpPr>
            <p:cNvPr id="5" name="Rectángulo redondeado 4"/>
            <p:cNvSpPr/>
            <p:nvPr/>
          </p:nvSpPr>
          <p:spPr>
            <a:xfrm>
              <a:off x="457200" y="4356877"/>
              <a:ext cx="7947764" cy="55332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334005" y="3384795"/>
              <a:ext cx="920127" cy="972082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5310947" y="2829349"/>
              <a:ext cx="3544953" cy="15696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sz="1600" dirty="0">
                  <a:solidFill>
                    <a:srgbClr val="00B050"/>
                  </a:solidFill>
                </a:rPr>
                <a:t>Opción 1 (la que usamos para la discusión): los vértices están en cualquier lado.</a:t>
              </a:r>
            </a:p>
            <a:p>
              <a:pPr algn="just"/>
              <a:r>
                <a:rPr lang="es-AR" sz="1600" dirty="0">
                  <a:solidFill>
                    <a:srgbClr val="00B050"/>
                  </a:solidFill>
                </a:rPr>
                <a:t>No requiere que los vértices implementen Comparable.</a:t>
              </a:r>
            </a:p>
            <a:p>
              <a:pPr algn="just"/>
              <a:endParaRPr lang="es-AR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0" name="Conector recto de flecha 9"/>
          <p:cNvCxnSpPr/>
          <p:nvPr/>
        </p:nvCxnSpPr>
        <p:spPr>
          <a:xfrm flipH="1">
            <a:off x="4891414" y="5742025"/>
            <a:ext cx="1396651" cy="1402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07096" y="5756255"/>
            <a:ext cx="832980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>
                <a:solidFill>
                  <a:srgbClr val="FF0000"/>
                </a:solidFill>
              </a:rPr>
              <a:t>Opción 2: además del arreglo interno para el hash, cada slot indica quien llegó antes y quien después armando  una lista doblemente encadenada. No requiere que los vértices implementen Comparable. Ocupa mucho espacio.</a:t>
            </a:r>
          </a:p>
        </p:txBody>
      </p:sp>
    </p:spTree>
    <p:extLst>
      <p:ext uri="{BB962C8B-B14F-4D97-AF65-F5344CB8AC3E}">
        <p14:creationId xmlns:p14="http://schemas.microsoft.com/office/powerpoint/2010/main" val="38812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HashMap</a:t>
            </a:r>
            <a:r>
              <a:rPr lang="es-MX" sz="2800" dirty="0"/>
              <a:t> yo quiero esto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288190" y="2008041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/>
        </p:nvGraphicFramePr>
        <p:xfrm>
          <a:off x="1090703" y="200804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649228" y="218163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/>
        </p:nvGraphicFramePr>
        <p:xfrm>
          <a:off x="2133987" y="199048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1889816" y="21428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/>
        </p:nvGraphicFramePr>
        <p:xfrm>
          <a:off x="1104104" y="2343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662629" y="25167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/>
        </p:nvGraphicFramePr>
        <p:xfrm>
          <a:off x="2147388" y="23256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1903217" y="24780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/>
        </p:nvGraphicFramePr>
        <p:xfrm>
          <a:off x="3150469" y="22942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2919699" y="24476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/>
        </p:nvGraphicFramePr>
        <p:xfrm>
          <a:off x="1104104" y="271128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/>
        </p:nvGraphicFramePr>
        <p:xfrm>
          <a:off x="2147388" y="26937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1903217" y="284613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676898" y="289618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/>
        </p:nvGraphicFramePr>
        <p:xfrm>
          <a:off x="1128203" y="30982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686728" y="32718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/>
        </p:nvGraphicFramePr>
        <p:xfrm>
          <a:off x="2171487" y="30807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1927316" y="32331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/>
        </p:nvGraphicFramePr>
        <p:xfrm>
          <a:off x="3174568" y="30493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2943798" y="32027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/>
        </p:nvGraphicFramePr>
        <p:xfrm>
          <a:off x="4166951" y="29985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3936181" y="315200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/>
        </p:nvGraphicFramePr>
        <p:xfrm>
          <a:off x="1118718" y="38233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677243" y="39969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/>
        </p:nvGraphicFramePr>
        <p:xfrm>
          <a:off x="2162002" y="38057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1917831" y="39581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/>
        </p:nvGraphicFramePr>
        <p:xfrm>
          <a:off x="3165083" y="377436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2934313" y="392784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/>
        </p:nvGraphicFramePr>
        <p:xfrm>
          <a:off x="1090703" y="42370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649228" y="441066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/>
        </p:nvGraphicFramePr>
        <p:xfrm>
          <a:off x="2133987" y="421951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1889816" y="437191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/>
        </p:nvGraphicFramePr>
        <p:xfrm>
          <a:off x="1141604" y="46720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700129" y="48456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/>
        </p:nvGraphicFramePr>
        <p:xfrm>
          <a:off x="1128203" y="502558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686728" y="519917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6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HashMap</a:t>
            </a:r>
            <a:r>
              <a:rPr lang="es-MX" sz="2800" dirty="0"/>
              <a:t> yo quiero esto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33716"/>
              </p:ext>
            </p:extLst>
          </p:nvPr>
        </p:nvGraphicFramePr>
        <p:xfrm>
          <a:off x="288190" y="2008041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3168"/>
              </p:ext>
            </p:extLst>
          </p:nvPr>
        </p:nvGraphicFramePr>
        <p:xfrm>
          <a:off x="1090703" y="200804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649228" y="218163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88319"/>
              </p:ext>
            </p:extLst>
          </p:nvPr>
        </p:nvGraphicFramePr>
        <p:xfrm>
          <a:off x="2133987" y="199048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1889816" y="21428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38884"/>
              </p:ext>
            </p:extLst>
          </p:nvPr>
        </p:nvGraphicFramePr>
        <p:xfrm>
          <a:off x="1104104" y="2343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662629" y="25167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87236"/>
              </p:ext>
            </p:extLst>
          </p:nvPr>
        </p:nvGraphicFramePr>
        <p:xfrm>
          <a:off x="2147388" y="23256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1903217" y="24780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98873"/>
              </p:ext>
            </p:extLst>
          </p:nvPr>
        </p:nvGraphicFramePr>
        <p:xfrm>
          <a:off x="3150469" y="22942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2919699" y="24476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39092"/>
              </p:ext>
            </p:extLst>
          </p:nvPr>
        </p:nvGraphicFramePr>
        <p:xfrm>
          <a:off x="1104104" y="271128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75107"/>
              </p:ext>
            </p:extLst>
          </p:nvPr>
        </p:nvGraphicFramePr>
        <p:xfrm>
          <a:off x="2147388" y="26937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1903217" y="284613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676898" y="289618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36522"/>
              </p:ext>
            </p:extLst>
          </p:nvPr>
        </p:nvGraphicFramePr>
        <p:xfrm>
          <a:off x="1128203" y="30982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686728" y="32718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59874"/>
              </p:ext>
            </p:extLst>
          </p:nvPr>
        </p:nvGraphicFramePr>
        <p:xfrm>
          <a:off x="2171487" y="30807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1927316" y="32331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42596"/>
              </p:ext>
            </p:extLst>
          </p:nvPr>
        </p:nvGraphicFramePr>
        <p:xfrm>
          <a:off x="3174568" y="30493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2943798" y="32027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06664"/>
              </p:ext>
            </p:extLst>
          </p:nvPr>
        </p:nvGraphicFramePr>
        <p:xfrm>
          <a:off x="4166951" y="29985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3936181" y="315200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71606"/>
              </p:ext>
            </p:extLst>
          </p:nvPr>
        </p:nvGraphicFramePr>
        <p:xfrm>
          <a:off x="1118718" y="38233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677243" y="39969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21944"/>
              </p:ext>
            </p:extLst>
          </p:nvPr>
        </p:nvGraphicFramePr>
        <p:xfrm>
          <a:off x="2162002" y="38057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1917831" y="39581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01816"/>
              </p:ext>
            </p:extLst>
          </p:nvPr>
        </p:nvGraphicFramePr>
        <p:xfrm>
          <a:off x="3165083" y="377436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2934313" y="392784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12656"/>
              </p:ext>
            </p:extLst>
          </p:nvPr>
        </p:nvGraphicFramePr>
        <p:xfrm>
          <a:off x="1090703" y="42370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649228" y="441066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63014"/>
              </p:ext>
            </p:extLst>
          </p:nvPr>
        </p:nvGraphicFramePr>
        <p:xfrm>
          <a:off x="2133987" y="421951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1889816" y="437191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9925"/>
              </p:ext>
            </p:extLst>
          </p:nvPr>
        </p:nvGraphicFramePr>
        <p:xfrm>
          <a:off x="1141604" y="46720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700129" y="48456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95314"/>
              </p:ext>
            </p:extLst>
          </p:nvPr>
        </p:nvGraphicFramePr>
        <p:xfrm>
          <a:off x="1128203" y="502558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686728" y="519917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135160" y="5866197"/>
            <a:ext cx="3015309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Pero quizás internamente </a:t>
            </a:r>
          </a:p>
          <a:p>
            <a:r>
              <a:rPr lang="es-AR" dirty="0"/>
              <a:t>tenga esto!!!. Mostramos solo un fragmento…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13455"/>
              </p:ext>
            </p:extLst>
          </p:nvPr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cxnSp>
        <p:nvCxnSpPr>
          <p:cNvPr id="102" name="Conector recto de flecha 101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a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21487"/>
              </p:ext>
            </p:extLst>
          </p:nvPr>
        </p:nvGraphicFramePr>
        <p:xfrm>
          <a:off x="4438161" y="446198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04" name="Tabla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10547"/>
              </p:ext>
            </p:extLst>
          </p:nvPr>
        </p:nvGraphicFramePr>
        <p:xfrm>
          <a:off x="5794316" y="446198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05" name="Conector recto de flecha 104"/>
          <p:cNvCxnSpPr>
            <a:endCxn id="104" idx="1"/>
          </p:cNvCxnSpPr>
          <p:nvPr/>
        </p:nvCxnSpPr>
        <p:spPr>
          <a:xfrm>
            <a:off x="5111954" y="4601038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lamada de nube 7"/>
          <p:cNvSpPr/>
          <p:nvPr/>
        </p:nvSpPr>
        <p:spPr>
          <a:xfrm>
            <a:off x="4326469" y="3462946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1" name="Tabla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3486"/>
              </p:ext>
            </p:extLst>
          </p:nvPr>
        </p:nvGraphicFramePr>
        <p:xfrm>
          <a:off x="4376961" y="3887327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12" name="Tabla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41690"/>
              </p:ext>
            </p:extLst>
          </p:nvPr>
        </p:nvGraphicFramePr>
        <p:xfrm>
          <a:off x="5420245" y="38697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3" name="Conector recto de flecha 112"/>
          <p:cNvCxnSpPr/>
          <p:nvPr/>
        </p:nvCxnSpPr>
        <p:spPr>
          <a:xfrm>
            <a:off x="5176074" y="402217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lamada de nube 113"/>
          <p:cNvSpPr/>
          <p:nvPr/>
        </p:nvSpPr>
        <p:spPr>
          <a:xfrm>
            <a:off x="5470875" y="4853455"/>
            <a:ext cx="1470163" cy="571469"/>
          </a:xfrm>
          <a:prstGeom prst="cloudCallout">
            <a:avLst>
              <a:gd name="adj1" fmla="val -226"/>
              <a:gd name="adj2" fmla="val -858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5" name="Tabla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55955"/>
              </p:ext>
            </p:extLst>
          </p:nvPr>
        </p:nvGraphicFramePr>
        <p:xfrm>
          <a:off x="5653881" y="504842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6" name="Conector recto de flecha 115"/>
          <p:cNvCxnSpPr/>
          <p:nvPr/>
        </p:nvCxnSpPr>
        <p:spPr>
          <a:xfrm>
            <a:off x="4039287" y="581928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a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38629"/>
              </p:ext>
            </p:extLst>
          </p:nvPr>
        </p:nvGraphicFramePr>
        <p:xfrm>
          <a:off x="4440986" y="565354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7275"/>
              </p:ext>
            </p:extLst>
          </p:nvPr>
        </p:nvGraphicFramePr>
        <p:xfrm>
          <a:off x="5797141" y="565354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>
            <a:endCxn id="118" idx="1"/>
          </p:cNvCxnSpPr>
          <p:nvPr/>
        </p:nvCxnSpPr>
        <p:spPr>
          <a:xfrm>
            <a:off x="5114779" y="5792598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lamada de nube 121"/>
          <p:cNvSpPr/>
          <p:nvPr/>
        </p:nvSpPr>
        <p:spPr>
          <a:xfrm>
            <a:off x="4132883" y="5986221"/>
            <a:ext cx="1470163" cy="571469"/>
          </a:xfrm>
          <a:prstGeom prst="cloudCallout">
            <a:avLst>
              <a:gd name="adj1" fmla="val -226"/>
              <a:gd name="adj2" fmla="val -858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3" name="Tabla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94012"/>
              </p:ext>
            </p:extLst>
          </p:nvPr>
        </p:nvGraphicFramePr>
        <p:xfrm>
          <a:off x="4438161" y="6126694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24" name="Tabla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50042"/>
              </p:ext>
            </p:extLst>
          </p:nvPr>
        </p:nvGraphicFramePr>
        <p:xfrm>
          <a:off x="7258147" y="5663999"/>
          <a:ext cx="81596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8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1988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71988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7480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25" name="Conector recto de flecha 124"/>
          <p:cNvCxnSpPr>
            <a:endCxn id="124" idx="1"/>
          </p:cNvCxnSpPr>
          <p:nvPr/>
        </p:nvCxnSpPr>
        <p:spPr>
          <a:xfrm>
            <a:off x="6575785" y="5803057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lamada de nube 125"/>
          <p:cNvSpPr/>
          <p:nvPr/>
        </p:nvSpPr>
        <p:spPr>
          <a:xfrm>
            <a:off x="5794316" y="6088283"/>
            <a:ext cx="2940390" cy="791376"/>
          </a:xfrm>
          <a:prstGeom prst="cloudCallout">
            <a:avLst>
              <a:gd name="adj1" fmla="val 11989"/>
              <a:gd name="adj2" fmla="val -756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7" name="Tabla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93603"/>
              </p:ext>
            </p:extLst>
          </p:nvPr>
        </p:nvGraphicFramePr>
        <p:xfrm>
          <a:off x="6038724" y="6352678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28" name="Tab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5848"/>
              </p:ext>
            </p:extLst>
          </p:nvPr>
        </p:nvGraphicFramePr>
        <p:xfrm>
          <a:off x="7082008" y="633512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29" name="Conector recto de flecha 128"/>
          <p:cNvCxnSpPr/>
          <p:nvPr/>
        </p:nvCxnSpPr>
        <p:spPr>
          <a:xfrm>
            <a:off x="6837837" y="641552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la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12753"/>
              </p:ext>
            </p:extLst>
          </p:nvPr>
        </p:nvGraphicFramePr>
        <p:xfrm>
          <a:off x="8124142" y="64052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33" name="Conector recto de flecha 132"/>
          <p:cNvCxnSpPr/>
          <p:nvPr/>
        </p:nvCxnSpPr>
        <p:spPr>
          <a:xfrm>
            <a:off x="7879971" y="64856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LinkedHashMap</a:t>
            </a:r>
            <a:r>
              <a:rPr lang="es-MX" sz="2800" dirty="0"/>
              <a:t> </a:t>
            </a:r>
            <a:br>
              <a:rPr lang="es-MX" sz="2800" dirty="0"/>
            </a:br>
            <a:r>
              <a:rPr lang="es-MX" sz="2800" dirty="0"/>
              <a:t>con el orden de llegada a la inserción de los vértices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124240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Si se hizo esto:</a:t>
            </a:r>
          </a:p>
          <a:p>
            <a:r>
              <a:rPr lang="es-AR" b="1" dirty="0" err="1"/>
              <a:t>g.addVertex</a:t>
            </a:r>
            <a:r>
              <a:rPr lang="es-AR" b="1" dirty="0"/>
              <a:t>('D');</a:t>
            </a:r>
          </a:p>
          <a:p>
            <a:r>
              <a:rPr lang="en-US" dirty="0" err="1"/>
              <a:t>g.addEdge</a:t>
            </a:r>
            <a:r>
              <a:rPr lang="en-US" dirty="0"/>
              <a:t>('U', 'G', new </a:t>
            </a:r>
            <a:r>
              <a:rPr lang="en-US" dirty="0" err="1"/>
              <a:t>EmptyEdgeProp</a:t>
            </a:r>
            <a:r>
              <a:rPr lang="en-US" dirty="0"/>
              <a:t>()); </a:t>
            </a:r>
          </a:p>
          <a:p>
            <a:r>
              <a:rPr lang="es-AR" dirty="0"/>
              <a:t>…</a:t>
            </a:r>
          </a:p>
          <a:p>
            <a:endParaRPr lang="es-AR" dirty="0"/>
          </a:p>
          <a:p>
            <a:r>
              <a:rPr lang="es-AR" dirty="0"/>
              <a:t>Internamente </a:t>
            </a:r>
          </a:p>
          <a:p>
            <a:r>
              <a:rPr lang="es-AR" dirty="0"/>
              <a:t>tenga esto!!!. Mostramos solo un fragmento…</a:t>
            </a:r>
          </a:p>
          <a:p>
            <a:r>
              <a:rPr lang="es-AR" dirty="0" err="1"/>
              <a:t>First</a:t>
            </a:r>
            <a:r>
              <a:rPr lang="es-AR" dirty="0"/>
              <a:t>: </a:t>
            </a:r>
            <a:r>
              <a:rPr lang="es-AR" dirty="0" err="1"/>
              <a:t>ptr</a:t>
            </a:r>
            <a:r>
              <a:rPr lang="es-AR" dirty="0"/>
              <a:t> a D</a:t>
            </a:r>
          </a:p>
          <a:p>
            <a:endParaRPr lang="es-AR" dirty="0"/>
          </a:p>
          <a:p>
            <a:r>
              <a:rPr lang="es-AR" dirty="0"/>
              <a:t>Cada nodo tiene:</a:t>
            </a:r>
          </a:p>
          <a:p>
            <a:r>
              <a:rPr lang="es-AR" dirty="0"/>
              <a:t>Dato,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>
                <a:solidFill>
                  <a:srgbClr val="FF0000"/>
                </a:solidFill>
              </a:rPr>
              <a:t>Prev</a:t>
            </a:r>
            <a:r>
              <a:rPr lang="es-AR" dirty="0">
                <a:solidFill>
                  <a:srgbClr val="FF0000"/>
                </a:solidFill>
              </a:rPr>
              <a:t>, </a:t>
            </a:r>
            <a:r>
              <a:rPr lang="es-AR" dirty="0" err="1">
                <a:solidFill>
                  <a:srgbClr val="FF0000"/>
                </a:solidFill>
              </a:rPr>
              <a:t>Next</a:t>
            </a:r>
            <a:r>
              <a:rPr lang="es-AR" dirty="0"/>
              <a:t>, </a:t>
            </a:r>
            <a:r>
              <a:rPr lang="es-AR" dirty="0" err="1"/>
              <a:t>Ptr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8475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LinkedHashMap</a:t>
            </a:r>
            <a:r>
              <a:rPr lang="es-MX" sz="2800" dirty="0"/>
              <a:t> </a:t>
            </a:r>
            <a:br>
              <a:rPr lang="es-MX" sz="2800" dirty="0"/>
            </a:br>
            <a:r>
              <a:rPr lang="es-MX" sz="2800" dirty="0"/>
              <a:t>con el orden de llegada a la inserción de los vértices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Si se hizo esto:</a:t>
            </a:r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/>
              <a:t>g.addEdge</a:t>
            </a:r>
            <a:r>
              <a:rPr lang="en-US" b="1" dirty="0"/>
              <a:t>('U', 'G', 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</a:p>
          <a:p>
            <a:r>
              <a:rPr lang="es-AR" dirty="0"/>
              <a:t>…</a:t>
            </a:r>
          </a:p>
          <a:p>
            <a:endParaRPr lang="es-AR" dirty="0"/>
          </a:p>
          <a:p>
            <a:r>
              <a:rPr lang="es-AR" dirty="0"/>
              <a:t>Internamente </a:t>
            </a:r>
          </a:p>
          <a:p>
            <a:r>
              <a:rPr lang="es-AR" dirty="0"/>
              <a:t>tenga esto!!!. Mostramos solo un fragmento…</a:t>
            </a:r>
          </a:p>
          <a:p>
            <a:r>
              <a:rPr lang="es-AR" dirty="0" err="1"/>
              <a:t>First</a:t>
            </a:r>
            <a:r>
              <a:rPr lang="es-AR" dirty="0"/>
              <a:t>: </a:t>
            </a:r>
            <a:r>
              <a:rPr lang="es-AR" dirty="0" err="1"/>
              <a:t>ptr</a:t>
            </a:r>
            <a:r>
              <a:rPr lang="es-AR" dirty="0"/>
              <a:t> a D</a:t>
            </a:r>
          </a:p>
          <a:p>
            <a:endParaRPr lang="es-AR" dirty="0"/>
          </a:p>
          <a:p>
            <a:r>
              <a:rPr lang="es-AR" dirty="0"/>
              <a:t>Cada nodo tiene:</a:t>
            </a:r>
          </a:p>
          <a:p>
            <a:r>
              <a:rPr lang="es-AR" dirty="0"/>
              <a:t>Dato,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>
                <a:solidFill>
                  <a:srgbClr val="FF0000"/>
                </a:solidFill>
              </a:rPr>
              <a:t>Prev</a:t>
            </a:r>
            <a:r>
              <a:rPr lang="es-AR" dirty="0">
                <a:solidFill>
                  <a:srgbClr val="FF0000"/>
                </a:solidFill>
              </a:rPr>
              <a:t>, </a:t>
            </a:r>
            <a:r>
              <a:rPr lang="es-AR" dirty="0" err="1">
                <a:solidFill>
                  <a:srgbClr val="FF0000"/>
                </a:solidFill>
              </a:rPr>
              <a:t>Next</a:t>
            </a:r>
            <a:r>
              <a:rPr lang="es-AR" dirty="0"/>
              <a:t>, </a:t>
            </a:r>
            <a:r>
              <a:rPr lang="es-AR" dirty="0" err="1"/>
              <a:t>Ptr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1480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22543"/>
              </p:ext>
            </p:extLst>
          </p:nvPr>
        </p:nvGraphicFramePr>
        <p:xfrm>
          <a:off x="4438160" y="4461980"/>
          <a:ext cx="139740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0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9940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219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19575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17729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" name="Conector recto de flecha 4"/>
          <p:cNvCxnSpPr/>
          <p:nvPr/>
        </p:nvCxnSpPr>
        <p:spPr>
          <a:xfrm flipH="1" flipV="1">
            <a:off x="5381121" y="4766780"/>
            <a:ext cx="264395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LinkedHashMap</a:t>
            </a:r>
            <a:r>
              <a:rPr lang="es-MX" sz="2800" dirty="0"/>
              <a:t> </a:t>
            </a:r>
            <a:br>
              <a:rPr lang="es-MX" sz="2800" dirty="0"/>
            </a:br>
            <a:r>
              <a:rPr lang="es-MX" sz="2800" dirty="0"/>
              <a:t>con el orden de llegada a la inserción de los vértices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Si se hizo esto:</a:t>
            </a:r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/>
              <a:t>g.addEdge</a:t>
            </a:r>
            <a:r>
              <a:rPr lang="en-US" b="1" dirty="0"/>
              <a:t>('U', 'G', 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</a:p>
          <a:p>
            <a:r>
              <a:rPr lang="es-AR" dirty="0"/>
              <a:t>…</a:t>
            </a:r>
          </a:p>
          <a:p>
            <a:endParaRPr lang="es-AR" dirty="0"/>
          </a:p>
          <a:p>
            <a:r>
              <a:rPr lang="es-AR" dirty="0"/>
              <a:t>Internamente </a:t>
            </a:r>
          </a:p>
          <a:p>
            <a:r>
              <a:rPr lang="es-AR" dirty="0"/>
              <a:t>tenga esto!!!. Mostramos solo un fragmento…</a:t>
            </a:r>
          </a:p>
          <a:p>
            <a:r>
              <a:rPr lang="es-AR" dirty="0" err="1"/>
              <a:t>First</a:t>
            </a:r>
            <a:r>
              <a:rPr lang="es-AR" dirty="0"/>
              <a:t>: </a:t>
            </a:r>
            <a:r>
              <a:rPr lang="es-AR" dirty="0" err="1"/>
              <a:t>ptr</a:t>
            </a:r>
            <a:r>
              <a:rPr lang="es-AR" dirty="0"/>
              <a:t> a D</a:t>
            </a:r>
          </a:p>
          <a:p>
            <a:endParaRPr lang="es-AR" dirty="0"/>
          </a:p>
          <a:p>
            <a:r>
              <a:rPr lang="es-AR" dirty="0"/>
              <a:t>Cada nodo tiene:</a:t>
            </a:r>
          </a:p>
          <a:p>
            <a:r>
              <a:rPr lang="es-AR" dirty="0"/>
              <a:t>Dato,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>
                <a:solidFill>
                  <a:srgbClr val="FF0000"/>
                </a:solidFill>
              </a:rPr>
              <a:t>Prev</a:t>
            </a:r>
            <a:r>
              <a:rPr lang="es-AR" dirty="0">
                <a:solidFill>
                  <a:srgbClr val="FF0000"/>
                </a:solidFill>
              </a:rPr>
              <a:t>, </a:t>
            </a:r>
            <a:r>
              <a:rPr lang="es-AR" dirty="0" err="1">
                <a:solidFill>
                  <a:srgbClr val="FF0000"/>
                </a:solidFill>
              </a:rPr>
              <a:t>Next</a:t>
            </a:r>
            <a:r>
              <a:rPr lang="es-AR" dirty="0"/>
              <a:t>, </a:t>
            </a:r>
            <a:r>
              <a:rPr lang="es-AR" dirty="0" err="1"/>
              <a:t>Ptr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7932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29023"/>
              </p:ext>
            </p:extLst>
          </p:nvPr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99629"/>
              </p:ext>
            </p:extLst>
          </p:nvPr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LinkedHashMap</a:t>
            </a:r>
            <a:r>
              <a:rPr lang="es-MX" sz="2800" dirty="0"/>
              <a:t> </a:t>
            </a:r>
            <a:br>
              <a:rPr lang="es-MX" sz="2800" dirty="0"/>
            </a:br>
            <a:r>
              <a:rPr lang="es-MX" sz="2800" dirty="0"/>
              <a:t>con el orden de llegada a la inserción de los vértices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Si se hizo esto:</a:t>
            </a:r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/>
              <a:t>g.addEdge</a:t>
            </a:r>
            <a:r>
              <a:rPr lang="en-US" b="1" dirty="0"/>
              <a:t>('U', 'G', 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</a:p>
          <a:p>
            <a:r>
              <a:rPr lang="es-AR" dirty="0"/>
              <a:t>…</a:t>
            </a:r>
          </a:p>
          <a:p>
            <a:endParaRPr lang="es-AR" dirty="0"/>
          </a:p>
          <a:p>
            <a:r>
              <a:rPr lang="es-AR" dirty="0"/>
              <a:t>Internamente </a:t>
            </a:r>
          </a:p>
          <a:p>
            <a:r>
              <a:rPr lang="es-AR" dirty="0"/>
              <a:t>tenga esto!!!. Mostramos solo un fragmento…</a:t>
            </a:r>
          </a:p>
          <a:p>
            <a:r>
              <a:rPr lang="es-AR" dirty="0" err="1"/>
              <a:t>First</a:t>
            </a:r>
            <a:r>
              <a:rPr lang="es-AR" dirty="0"/>
              <a:t>: </a:t>
            </a:r>
            <a:r>
              <a:rPr lang="es-AR" dirty="0" err="1"/>
              <a:t>ptr</a:t>
            </a:r>
            <a:r>
              <a:rPr lang="es-AR" dirty="0"/>
              <a:t> a D</a:t>
            </a:r>
          </a:p>
          <a:p>
            <a:endParaRPr lang="es-AR" dirty="0"/>
          </a:p>
          <a:p>
            <a:r>
              <a:rPr lang="es-AR" dirty="0"/>
              <a:t>Cada nodo tiene:</a:t>
            </a:r>
          </a:p>
          <a:p>
            <a:r>
              <a:rPr lang="es-AR" dirty="0"/>
              <a:t>Dato,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>
                <a:solidFill>
                  <a:srgbClr val="FF0000"/>
                </a:solidFill>
              </a:rPr>
              <a:t>Prev</a:t>
            </a:r>
            <a:r>
              <a:rPr lang="es-AR" dirty="0">
                <a:solidFill>
                  <a:srgbClr val="FF0000"/>
                </a:solidFill>
              </a:rPr>
              <a:t>, </a:t>
            </a:r>
            <a:r>
              <a:rPr lang="es-AR" dirty="0" err="1">
                <a:solidFill>
                  <a:srgbClr val="FF0000"/>
                </a:solidFill>
              </a:rPr>
              <a:t>Next</a:t>
            </a:r>
            <a:r>
              <a:rPr lang="es-AR" dirty="0"/>
              <a:t>, </a:t>
            </a:r>
            <a:r>
              <a:rPr lang="es-AR" dirty="0" err="1"/>
              <a:t>Ptr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/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/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lamada de nube 35"/>
          <p:cNvSpPr/>
          <p:nvPr/>
        </p:nvSpPr>
        <p:spPr>
          <a:xfrm>
            <a:off x="4401933" y="3347125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71476"/>
              </p:ext>
            </p:extLst>
          </p:nvPr>
        </p:nvGraphicFramePr>
        <p:xfrm>
          <a:off x="4452425" y="3771506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/>
              <a:t>Caso</a:t>
            </a:r>
            <a:r>
              <a:rPr lang="en-US" sz="2400" b="1" dirty="0"/>
              <a:t> de </a:t>
            </a:r>
            <a:r>
              <a:rPr lang="en-US" sz="2400" b="1" dirty="0" err="1"/>
              <a:t>Uso</a:t>
            </a:r>
            <a:r>
              <a:rPr lang="en-US" sz="2400" b="1" dirty="0"/>
              <a:t>: “</a:t>
            </a:r>
            <a:r>
              <a:rPr lang="en-US" sz="2400" b="1" dirty="0" err="1"/>
              <a:t>Flujo</a:t>
            </a:r>
            <a:r>
              <a:rPr lang="en-US" sz="2400" b="1" dirty="0"/>
              <a:t>/</a:t>
            </a:r>
            <a:r>
              <a:rPr lang="en-US" sz="2400" b="1" dirty="0" err="1"/>
              <a:t>Transporte</a:t>
            </a:r>
            <a:r>
              <a:rPr lang="en-US" sz="2400" b="1" dirty="0"/>
              <a:t>”.</a:t>
            </a:r>
          </a:p>
          <a:p>
            <a:pPr marL="0" indent="0">
              <a:buNone/>
            </a:pPr>
            <a:r>
              <a:rPr lang="es-AR" sz="2400" dirty="0"/>
              <a:t>Para representar rutas, conexiones y tráfico. </a:t>
            </a:r>
            <a:r>
              <a:rPr lang="es-AR" sz="2400" dirty="0" err="1"/>
              <a:t>Ej</a:t>
            </a:r>
            <a:r>
              <a:rPr lang="es-AR" sz="2400" dirty="0"/>
              <a:t>: rutas áreas, formas alternativas para ir de un lugar a otro, etc.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Ej</a:t>
            </a:r>
            <a:r>
              <a:rPr lang="en-US" sz="2400" dirty="0"/>
              <a:t>: </a:t>
            </a:r>
            <a:r>
              <a:rPr lang="en-US" sz="2400" dirty="0" err="1"/>
              <a:t>Actualmente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OpenstreetMap</a:t>
            </a:r>
            <a:r>
              <a:rPr lang="en-US" sz="2400" dirty="0"/>
              <a:t> </a:t>
            </a:r>
            <a:r>
              <a:rPr lang="en-US" sz="2400" dirty="0" err="1"/>
              <a:t>sigue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grafos</a:t>
            </a:r>
            <a:r>
              <a:rPr lang="en-US" sz="2400" dirty="0"/>
              <a:t> </a:t>
            </a:r>
            <a:r>
              <a:rPr lang="en-US" sz="2400" dirty="0" err="1"/>
              <a:t>dirigidos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para </a:t>
            </a:r>
            <a:r>
              <a:rPr lang="en-US" sz="2400" dirty="0" err="1"/>
              <a:t>representar</a:t>
            </a:r>
            <a:r>
              <a:rPr lang="en-US" sz="2400" dirty="0"/>
              <a:t> </a:t>
            </a:r>
            <a:r>
              <a:rPr lang="en-US" sz="2400" dirty="0" err="1"/>
              <a:t>calles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 err="1"/>
              <a:t>avenidas</a:t>
            </a:r>
            <a:r>
              <a:rPr lang="en-US" sz="2400" dirty="0"/>
              <a:t>, </a:t>
            </a:r>
            <a:r>
              <a:rPr lang="en-US" sz="2400" dirty="0" err="1"/>
              <a:t>puentes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POIs, 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73" y="3362804"/>
            <a:ext cx="4259839" cy="28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2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LinkedHashMap</a:t>
            </a:r>
            <a:r>
              <a:rPr lang="es-MX" sz="2800" dirty="0"/>
              <a:t> </a:t>
            </a:r>
            <a:br>
              <a:rPr lang="es-MX" sz="2800" dirty="0"/>
            </a:br>
            <a:r>
              <a:rPr lang="es-MX" sz="2800" dirty="0"/>
              <a:t>con el orden de llegada a la inserción de los vértices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Si se hizo esto:</a:t>
            </a:r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/>
              <a:t>g.addEdge</a:t>
            </a:r>
            <a:r>
              <a:rPr lang="en-US" b="1" dirty="0"/>
              <a:t>('U', 'G', 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</a:p>
          <a:p>
            <a:r>
              <a:rPr lang="en-US" dirty="0"/>
              <a:t>  </a:t>
            </a:r>
          </a:p>
          <a:p>
            <a:r>
              <a:rPr lang="es-AR" dirty="0"/>
              <a:t>…</a:t>
            </a:r>
          </a:p>
          <a:p>
            <a:endParaRPr lang="es-AR" dirty="0"/>
          </a:p>
          <a:p>
            <a:r>
              <a:rPr lang="es-AR" dirty="0"/>
              <a:t>Internamente </a:t>
            </a:r>
          </a:p>
          <a:p>
            <a:r>
              <a:rPr lang="es-AR" dirty="0"/>
              <a:t>tenga esto!!!. Mostramos solo un fragmento…</a:t>
            </a:r>
          </a:p>
          <a:p>
            <a:r>
              <a:rPr lang="es-AR" dirty="0" err="1"/>
              <a:t>First</a:t>
            </a:r>
            <a:r>
              <a:rPr lang="es-AR" dirty="0"/>
              <a:t>: </a:t>
            </a:r>
            <a:r>
              <a:rPr lang="es-AR" dirty="0" err="1"/>
              <a:t>ptr</a:t>
            </a:r>
            <a:r>
              <a:rPr lang="es-AR" dirty="0"/>
              <a:t> a D</a:t>
            </a:r>
          </a:p>
          <a:p>
            <a:endParaRPr lang="es-AR" dirty="0"/>
          </a:p>
          <a:p>
            <a:r>
              <a:rPr lang="es-AR" dirty="0"/>
              <a:t>Cada nodo tiene:</a:t>
            </a:r>
          </a:p>
          <a:p>
            <a:r>
              <a:rPr lang="es-AR" dirty="0"/>
              <a:t>Dato,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>
                <a:solidFill>
                  <a:srgbClr val="FF0000"/>
                </a:solidFill>
              </a:rPr>
              <a:t>Prev</a:t>
            </a:r>
            <a:r>
              <a:rPr lang="es-AR" dirty="0">
                <a:solidFill>
                  <a:srgbClr val="FF0000"/>
                </a:solidFill>
              </a:rPr>
              <a:t>, </a:t>
            </a:r>
            <a:r>
              <a:rPr lang="es-AR" dirty="0" err="1">
                <a:solidFill>
                  <a:srgbClr val="FF0000"/>
                </a:solidFill>
              </a:rPr>
              <a:t>Next</a:t>
            </a:r>
            <a:r>
              <a:rPr lang="es-AR" dirty="0"/>
              <a:t>, </a:t>
            </a:r>
            <a:r>
              <a:rPr lang="es-AR" dirty="0" err="1"/>
              <a:t>Ptr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/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/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lamada de nube 35"/>
          <p:cNvSpPr/>
          <p:nvPr/>
        </p:nvSpPr>
        <p:spPr>
          <a:xfrm>
            <a:off x="4401933" y="3284495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7" name="Tabla 36"/>
          <p:cNvGraphicFramePr>
            <a:graphicFrameLocks noGrp="1"/>
          </p:cNvGraphicFramePr>
          <p:nvPr/>
        </p:nvGraphicFramePr>
        <p:xfrm>
          <a:off x="4452425" y="3771506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sp>
        <p:nvSpPr>
          <p:cNvPr id="42" name="Llamada de nube 41"/>
          <p:cNvSpPr/>
          <p:nvPr/>
        </p:nvSpPr>
        <p:spPr>
          <a:xfrm>
            <a:off x="5937540" y="5856772"/>
            <a:ext cx="2346456" cy="1036128"/>
          </a:xfrm>
          <a:prstGeom prst="cloudCallout">
            <a:avLst>
              <a:gd name="adj1" fmla="val -5935"/>
              <a:gd name="adj2" fmla="val -4630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16807"/>
              </p:ext>
            </p:extLst>
          </p:nvPr>
        </p:nvGraphicFramePr>
        <p:xfrm>
          <a:off x="5988032" y="6281153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Nosotros usamos </a:t>
            </a:r>
            <a:r>
              <a:rPr lang="es-AR" dirty="0" err="1"/>
              <a:t>HashMap</a:t>
            </a:r>
            <a:r>
              <a:rPr lang="es-AR" dirty="0"/>
              <a:t> (no esperar ningún orden específico)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3002280"/>
            <a:ext cx="8229600" cy="298516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sz="1600" b="1" dirty="0" err="1"/>
              <a:t>abstract</a:t>
            </a:r>
            <a:r>
              <a:rPr lang="es-AR" sz="1600" b="1" dirty="0"/>
              <a:t> </a:t>
            </a:r>
            <a:r>
              <a:rPr lang="es-AR" sz="1600" b="1" dirty="0" err="1"/>
              <a:t>public</a:t>
            </a:r>
            <a:r>
              <a:rPr lang="es-AR" sz="1600" b="1" dirty="0"/>
              <a:t> </a:t>
            </a:r>
            <a:r>
              <a:rPr lang="es-AR" sz="1600" b="1" dirty="0" err="1"/>
              <a:t>class</a:t>
            </a:r>
            <a:r>
              <a:rPr lang="es-AR" sz="1600" b="1" dirty="0"/>
              <a:t> </a:t>
            </a:r>
            <a:r>
              <a:rPr lang="es-AR" sz="1600" b="1" dirty="0" err="1"/>
              <a:t>AdjacencyListGraph</a:t>
            </a:r>
            <a:r>
              <a:rPr lang="es-AR" sz="1600" b="1" dirty="0"/>
              <a:t>&lt;V, E&gt; </a:t>
            </a:r>
            <a:r>
              <a:rPr lang="es-AR" sz="1600" b="1" dirty="0" err="1"/>
              <a:t>implements</a:t>
            </a:r>
            <a:r>
              <a:rPr lang="es-AR" sz="1600" b="1" dirty="0"/>
              <a:t> </a:t>
            </a:r>
            <a:r>
              <a:rPr lang="es-AR" sz="1600" b="1" dirty="0" err="1"/>
              <a:t>GraphService</a:t>
            </a:r>
            <a:r>
              <a:rPr lang="es-AR" sz="1600" b="1" dirty="0"/>
              <a:t>&lt;V, E&gt; {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isSimple</a:t>
            </a:r>
            <a:r>
              <a:rPr lang="es-AR" sz="1600" b="1" dirty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isDirected</a:t>
            </a:r>
            <a:r>
              <a:rPr lang="es-AR" sz="1600" b="1" dirty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acceptSelfLoop</a:t>
            </a:r>
            <a:r>
              <a:rPr lang="es-AR" sz="1600" b="1" dirty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isWeighted</a:t>
            </a:r>
            <a:r>
              <a:rPr lang="es-AR" sz="1600" b="1" dirty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String</a:t>
            </a:r>
            <a:r>
              <a:rPr lang="es-AR" sz="1600" b="1" dirty="0"/>
              <a:t> </a:t>
            </a:r>
            <a:r>
              <a:rPr lang="es-AR" sz="1600" b="1" dirty="0" err="1"/>
              <a:t>type</a:t>
            </a:r>
            <a:r>
              <a:rPr lang="es-AR" sz="1600" b="1" dirty="0"/>
              <a:t>;</a:t>
            </a:r>
          </a:p>
          <a:p>
            <a:pPr marL="0" indent="0">
              <a:buFont typeface="Wingdings 2"/>
              <a:buNone/>
            </a:pPr>
            <a:endParaRPr lang="es-AR" sz="1600" dirty="0"/>
          </a:p>
          <a:p>
            <a:pPr marL="0" indent="0">
              <a:buFont typeface="Wingdings 2"/>
              <a:buNone/>
            </a:pPr>
            <a:r>
              <a:rPr lang="es-MX" sz="1600" dirty="0"/>
              <a:t>// </a:t>
            </a:r>
            <a:r>
              <a:rPr lang="es-MX" sz="1600" dirty="0" err="1"/>
              <a:t>HashMap</a:t>
            </a:r>
            <a:r>
              <a:rPr lang="es-MX" sz="1600" dirty="0"/>
              <a:t> no </a:t>
            </a:r>
            <a:r>
              <a:rPr lang="es-MX" sz="1600" u="sng" dirty="0"/>
              <a:t>respeta el orden de </a:t>
            </a:r>
            <a:r>
              <a:rPr lang="es-MX" sz="1600" u="sng" dirty="0" err="1"/>
              <a:t>insercion</a:t>
            </a:r>
            <a:r>
              <a:rPr lang="es-MX" sz="1600" u="sng" dirty="0"/>
              <a:t>. En el </a:t>
            </a:r>
            <a:r>
              <a:rPr lang="es-MX" sz="1600" u="sng" dirty="0" err="1"/>
              <a:t>testing</a:t>
            </a:r>
            <a:r>
              <a:rPr lang="es-MX" sz="1600" u="sng" dirty="0"/>
              <a:t> considerar eso</a:t>
            </a:r>
          </a:p>
          <a:p>
            <a:pPr marL="0" indent="0">
              <a:buFont typeface="Wingdings 2"/>
              <a:buNone/>
            </a:pPr>
            <a:r>
              <a:rPr lang="en-US" sz="1600" b="1" dirty="0"/>
              <a:t>private Map&lt;V,   Collection&lt;</a:t>
            </a:r>
            <a:r>
              <a:rPr lang="en-US" sz="1600" b="1" dirty="0" err="1"/>
              <a:t>InternalEdge</a:t>
            </a:r>
            <a:r>
              <a:rPr lang="en-US" sz="1600" b="1" dirty="0"/>
              <a:t>&gt;&gt; </a:t>
            </a:r>
            <a:r>
              <a:rPr lang="en-US" sz="1600" b="1" dirty="0" err="1"/>
              <a:t>adjacencyList</a:t>
            </a:r>
            <a:r>
              <a:rPr lang="en-US" sz="1600" b="1" dirty="0"/>
              <a:t>= </a:t>
            </a:r>
          </a:p>
          <a:p>
            <a:pPr marL="0" indent="0">
              <a:buFont typeface="Wingdings 2"/>
              <a:buNone/>
            </a:pPr>
            <a:r>
              <a:rPr lang="en-US" sz="1600" b="1" dirty="0"/>
              <a:t>                    new </a:t>
            </a:r>
            <a:r>
              <a:rPr lang="en-US" sz="1600" b="1" dirty="0" err="1"/>
              <a:t>HashMap</a:t>
            </a:r>
            <a:r>
              <a:rPr lang="en-US" sz="1600" b="1" dirty="0"/>
              <a:t>&lt;&gt;();</a:t>
            </a:r>
          </a:p>
          <a:p>
            <a:pPr marL="0" indent="0">
              <a:buFont typeface="Wingdings 2"/>
              <a:buNone/>
            </a:pPr>
            <a:endParaRPr lang="es-AR"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5613095"/>
            <a:ext cx="1571625" cy="5429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06" y="5673116"/>
            <a:ext cx="2971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16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/>
              <a:t>¿ Cómo implementamos </a:t>
            </a:r>
            <a:r>
              <a:rPr lang="es-AR" b="1" dirty="0" err="1"/>
              <a:t>addVertex</a:t>
            </a:r>
            <a:r>
              <a:rPr lang="es-AR" b="1" dirty="0"/>
              <a:t>(</a:t>
            </a:r>
            <a:r>
              <a:rPr lang="es-AR" dirty="0"/>
              <a:t>) en </a:t>
            </a:r>
            <a:r>
              <a:rPr lang="es-AR" sz="2800" b="1" dirty="0" err="1"/>
              <a:t>AdjacencyListGraph</a:t>
            </a:r>
            <a:r>
              <a:rPr lang="es-AR" sz="2800" b="1" dirty="0"/>
              <a:t>&lt;V, E&gt;</a:t>
            </a:r>
            <a:r>
              <a:rPr lang="es-AR" dirty="0"/>
              <a:t> 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@</a:t>
            </a:r>
            <a:r>
              <a:rPr lang="es-AR" dirty="0" err="1"/>
              <a:t>Override</a:t>
            </a: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/>
              <a:t>addVertex</a:t>
            </a:r>
            <a:r>
              <a:rPr lang="es-AR" b="1" dirty="0"/>
              <a:t>(V </a:t>
            </a:r>
            <a:r>
              <a:rPr lang="es-AR" b="1" dirty="0" err="1"/>
              <a:t>aVertex</a:t>
            </a:r>
            <a:r>
              <a:rPr lang="es-AR" b="1" dirty="0"/>
              <a:t>) {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   </a:t>
            </a:r>
            <a:r>
              <a:rPr lang="es-AR" b="1" dirty="0" err="1"/>
              <a:t>if</a:t>
            </a:r>
            <a:r>
              <a:rPr lang="es-AR" b="1" dirty="0"/>
              <a:t> (</a:t>
            </a:r>
            <a:r>
              <a:rPr lang="es-AR" b="1" dirty="0" err="1"/>
              <a:t>aVertex</a:t>
            </a:r>
            <a:r>
              <a:rPr lang="es-AR" b="1" dirty="0"/>
              <a:t> == </a:t>
            </a:r>
            <a:r>
              <a:rPr lang="es-AR" b="1" dirty="0" err="1"/>
              <a:t>null</a:t>
            </a:r>
            <a:r>
              <a:rPr lang="es-AR" b="1" dirty="0"/>
              <a:t> )</a:t>
            </a:r>
          </a:p>
          <a:p>
            <a:pPr marL="0" indent="0">
              <a:buNone/>
            </a:pPr>
            <a:r>
              <a:rPr lang="es-AR" b="1" dirty="0"/>
              <a:t>      </a:t>
            </a:r>
            <a:r>
              <a:rPr lang="es-AR" b="1" dirty="0" err="1"/>
              <a:t>throw</a:t>
            </a:r>
            <a:r>
              <a:rPr lang="es-AR" b="1" dirty="0"/>
              <a:t> new </a:t>
            </a:r>
            <a:r>
              <a:rPr lang="es-AR" b="1" dirty="0" err="1"/>
              <a:t>IllegalArgumentException</a:t>
            </a:r>
            <a:r>
              <a:rPr lang="es-AR" b="1" dirty="0"/>
              <a:t>(…</a:t>
            </a:r>
            <a:r>
              <a:rPr lang="es-AR" b="1" i="1" dirty="0"/>
              <a:t>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   // no </a:t>
            </a:r>
            <a:r>
              <a:rPr lang="es-AR" dirty="0" err="1"/>
              <a:t>edges</a:t>
            </a:r>
            <a:r>
              <a:rPr lang="es-AR" dirty="0"/>
              <a:t> </a:t>
            </a:r>
            <a:r>
              <a:rPr lang="es-AR" dirty="0" err="1"/>
              <a:t>yet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   </a:t>
            </a:r>
            <a:r>
              <a:rPr lang="es-AR" dirty="0" err="1"/>
              <a:t>getAdjacencyList</a:t>
            </a:r>
            <a:r>
              <a:rPr lang="es-AR" dirty="0"/>
              <a:t>().</a:t>
            </a:r>
            <a:r>
              <a:rPr lang="es-AR" dirty="0" err="1"/>
              <a:t>putIfAbsent</a:t>
            </a:r>
            <a:r>
              <a:rPr lang="es-AR" dirty="0"/>
              <a:t>(</a:t>
            </a:r>
            <a:r>
              <a:rPr lang="es-AR" dirty="0" err="1"/>
              <a:t>aVertex</a:t>
            </a:r>
            <a:r>
              <a:rPr lang="es-AR" dirty="0"/>
              <a:t>, </a:t>
            </a:r>
          </a:p>
          <a:p>
            <a:pPr marL="0" indent="0">
              <a:buNone/>
            </a:pPr>
            <a:r>
              <a:rPr lang="es-AR" b="1" dirty="0"/>
              <a:t>           new </a:t>
            </a:r>
            <a:r>
              <a:rPr lang="es-AR" b="1" dirty="0" err="1"/>
              <a:t>ArrayList</a:t>
            </a:r>
            <a:r>
              <a:rPr lang="es-AR" b="1" dirty="0"/>
              <a:t>&lt;</a:t>
            </a:r>
            <a:r>
              <a:rPr lang="es-AR" b="1" dirty="0" err="1"/>
              <a:t>InternalEdge</a:t>
            </a:r>
            <a:r>
              <a:rPr lang="es-AR" b="1" dirty="0"/>
              <a:t>&gt;());</a:t>
            </a:r>
          </a:p>
          <a:p>
            <a:pPr marL="0" indent="0">
              <a:buNone/>
            </a:pPr>
            <a:r>
              <a:rPr lang="es-AR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57200" y="4584526"/>
            <a:ext cx="49477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31432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b="1" dirty="0"/>
              <a:t>Casos de Uso: “Redes sociales, y el análisis </a:t>
            </a:r>
          </a:p>
          <a:p>
            <a:pPr marL="0" indent="0">
              <a:buNone/>
            </a:pPr>
            <a:r>
              <a:rPr lang="es-AR" b="1" dirty="0"/>
              <a:t>de la comunidad digital”</a:t>
            </a:r>
          </a:p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2500 usuarios de twitter </a:t>
            </a:r>
          </a:p>
          <a:p>
            <a:pPr marL="0" indent="0">
              <a:buNone/>
            </a:pPr>
            <a:r>
              <a:rPr lang="es-AR" dirty="0"/>
              <a:t>Y su interconexión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Cuando se precisa representar los vínculos entre objetos. </a:t>
            </a:r>
            <a:r>
              <a:rPr lang="es-AR" dirty="0" err="1"/>
              <a:t>Ej</a:t>
            </a:r>
            <a:r>
              <a:rPr lang="es-AR" dirty="0"/>
              <a:t>: Twitter, Facebook, DBLP (autores y publicaciones científicas), </a:t>
            </a:r>
            <a:r>
              <a:rPr lang="es-AR" dirty="0" err="1"/>
              <a:t>Netflix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, etc. </a:t>
            </a:r>
          </a:p>
          <a:p>
            <a:pPr marL="0" indent="0" algn="just">
              <a:buNone/>
            </a:pPr>
            <a:r>
              <a:rPr lang="es-AR" dirty="0"/>
              <a:t>	Dada la complejidad de las interrelaciones entre participantes, existe mucha información que puede extraerse al analizar este tipo de redes: el más influyente, las comunidades, recomendaciones, entre otros.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28" y="731881"/>
            <a:ext cx="2333336" cy="29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9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Casos de Uso: “Instaladores/Compiladores/Optimizadores”</a:t>
            </a:r>
          </a:p>
          <a:p>
            <a:pPr marL="0" indent="0" algn="just">
              <a:buNone/>
            </a:pPr>
            <a:r>
              <a:rPr lang="es-AR" dirty="0"/>
              <a:t>Precisan saber el orden conveniente en que hay que instalar/configurar/ejecutar paquetes. 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 manejador de proyectos de software como </a:t>
            </a:r>
            <a:r>
              <a:rPr lang="es-AR" dirty="0" err="1"/>
              <a:t>maven</a:t>
            </a:r>
            <a:r>
              <a:rPr lang="es-AR" dirty="0"/>
              <a:t>.  Con tantas dependencias, ¿En qué orden debe instalarse un paquete y todas sus dependencias? ¿Quién depende de quién?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Ej</a:t>
            </a:r>
            <a:r>
              <a:rPr lang="es-AR" dirty="0"/>
              <a:t>: un optimizador de SQL distribuido para ser ejecutado en un </a:t>
            </a:r>
            <a:r>
              <a:rPr lang="es-AR" dirty="0" err="1"/>
              <a:t>cluster</a:t>
            </a:r>
            <a:r>
              <a:rPr lang="es-AR" dirty="0"/>
              <a:t> de computadoras organiza las tareas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22" y="2978825"/>
            <a:ext cx="4291300" cy="31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Al fabricar un elemento (</a:t>
            </a:r>
            <a:r>
              <a:rPr lang="es-AR" dirty="0" err="1"/>
              <a:t>ej</a:t>
            </a:r>
            <a:r>
              <a:rPr lang="es-AR" dirty="0"/>
              <a:t>: un auto). ¿Por donde se empieza?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 Al armar un cronograma para cierta actividad, como  ser ¿cuál es el plan para recibirse de Ing. en Informática en ITBA?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38685</TotalTime>
  <Words>3768</Words>
  <Application>Microsoft Macintosh PowerPoint</Application>
  <PresentationFormat>On-screen Show (4:3)</PresentationFormat>
  <Paragraphs>1211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PowerPoint Presentation</vt:lpstr>
      <vt:lpstr>Graph</vt:lpstr>
      <vt:lpstr>PowerPoint Presentation</vt:lpstr>
      <vt:lpstr>PowerPoint Presentation</vt:lpstr>
      <vt:lpstr>PowerPoint Presentation</vt:lpstr>
      <vt:lpstr>PowerPoint Presentation</vt:lpstr>
      <vt:lpstr>Grafos y sus tipos</vt:lpstr>
      <vt:lpstr>Tipos de Grafos</vt:lpstr>
      <vt:lpstr>Tipos de Grafos</vt:lpstr>
      <vt:lpstr>PowerPoint Presentation</vt:lpstr>
      <vt:lpstr>Tipos de Grafos</vt:lpstr>
      <vt:lpstr>Tipos de Grafos</vt:lpstr>
      <vt:lpstr>Tipos de Grafos</vt:lpstr>
      <vt:lpstr>PowerPoint Presentation</vt:lpstr>
      <vt:lpstr>Tipos de Grafos</vt:lpstr>
      <vt:lpstr>Tipos de Grafos</vt:lpstr>
      <vt:lpstr>PowerPoint Presentation</vt:lpstr>
      <vt:lpstr>PowerPoint Presentation</vt:lpstr>
      <vt:lpstr>Caso de Uso</vt:lpstr>
      <vt:lpstr>PowerPoint Presentation</vt:lpstr>
      <vt:lpstr>Formalmente un grafo simple</vt:lpstr>
      <vt:lpstr>PowerPoint Presentation</vt:lpstr>
      <vt:lpstr>1) Para los vértices:</vt:lpstr>
      <vt:lpstr>“matriz de adyacencia”: vertices contra edges</vt:lpstr>
      <vt:lpstr>2.1) Para los ejes: “matriz de adyacencia”</vt:lpstr>
      <vt:lpstr>2.2) Para los ejes: “lista de adyacencia” si es muy esparcida</vt:lpstr>
      <vt:lpstr>2.2) Para los ejes: “lista de adyacencia” si es muy esparcida</vt:lpstr>
      <vt:lpstr>2.3) Para los ejes: “matriz de incidencia”. Se colocan vértices y ejes en filas y columnas</vt:lpstr>
      <vt:lpstr>2.4) Para los ejes: “lista de incidencia”. Idem. Se representa una lista asociada que compacta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 un HashMap yo quiero esto</vt:lpstr>
      <vt:lpstr>Con un HashMap yo quiero esto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TOMÁS PINAUSIG CASTILLO</cp:lastModifiedBy>
  <cp:revision>1200</cp:revision>
  <cp:lastPrinted>2019-05-10T18:21:21Z</cp:lastPrinted>
  <dcterms:created xsi:type="dcterms:W3CDTF">2019-02-21T18:33:09Z</dcterms:created>
  <dcterms:modified xsi:type="dcterms:W3CDTF">2024-06-25T16:27:57Z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