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470" r:id="rId3"/>
    <p:sldId id="501" r:id="rId4"/>
    <p:sldId id="524" r:id="rId5"/>
    <p:sldId id="471" r:id="rId6"/>
    <p:sldId id="504" r:id="rId7"/>
    <p:sldId id="514" r:id="rId8"/>
    <p:sldId id="558" r:id="rId9"/>
    <p:sldId id="531" r:id="rId10"/>
    <p:sldId id="560" r:id="rId11"/>
    <p:sldId id="563" r:id="rId12"/>
    <p:sldId id="5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5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58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8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4/22/2024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3C- </a:t>
            </a:r>
            <a:r>
              <a:rPr lang="es-419" dirty="0" err="1" smtClean="0"/>
              <a:t>Ejer</a:t>
            </a:r>
            <a:r>
              <a:rPr lang="es-419" dirty="0" smtClean="0"/>
              <a:t> 2.4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Analogamente</a:t>
            </a:r>
            <a:r>
              <a:rPr lang="en-US" sz="2000" dirty="0" smtClean="0">
                <a:solidFill>
                  <a:schemeClr val="tx1"/>
                </a:solidFill>
              </a:rPr>
              <a:t>, remove() </a:t>
            </a:r>
            <a:r>
              <a:rPr lang="en-US" sz="2000" dirty="0" err="1" smtClean="0">
                <a:solidFill>
                  <a:schemeClr val="tx1"/>
                </a:solidFill>
              </a:rPr>
              <a:t>puede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implementarse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3 </a:t>
            </a:r>
            <a:r>
              <a:rPr lang="en-US" sz="2000" dirty="0" err="1" smtClean="0">
                <a:solidFill>
                  <a:schemeClr val="tx1"/>
                </a:solidFill>
              </a:rPr>
              <a:t>versiones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Ahora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haganlo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la version </a:t>
            </a:r>
            <a:r>
              <a:rPr lang="en-US" sz="2000" dirty="0" err="1" smtClean="0">
                <a:solidFill>
                  <a:schemeClr val="tx1"/>
                </a:solidFill>
              </a:rPr>
              <a:t>iterativa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Luego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las </a:t>
            </a:r>
            <a:r>
              <a:rPr lang="en-US" sz="2000" dirty="0" err="1" smtClean="0">
                <a:solidFill>
                  <a:schemeClr val="tx1"/>
                </a:solidFill>
              </a:rPr>
              <a:t>otras</a:t>
            </a:r>
            <a:r>
              <a:rPr lang="en-US" sz="2000" dirty="0" smtClean="0">
                <a:solidFill>
                  <a:schemeClr val="tx1"/>
                </a:solidFill>
              </a:rPr>
              <a:t> 2 </a:t>
            </a:r>
            <a:r>
              <a:rPr lang="en-US" sz="2000" dirty="0" err="1" smtClean="0">
                <a:solidFill>
                  <a:schemeClr val="tx1"/>
                </a:solidFill>
              </a:rPr>
              <a:t>versiones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877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Posible solución </a:t>
            </a:r>
          </a:p>
          <a:p>
            <a:pPr marL="0" indent="0">
              <a:buNone/>
            </a:pPr>
            <a:r>
              <a:rPr lang="es-AR" sz="2800" dirty="0"/>
              <a:t>@</a:t>
            </a:r>
            <a:r>
              <a:rPr lang="es-AR" sz="2800" dirty="0" err="1"/>
              <a:t>Override</a:t>
            </a:r>
            <a:endParaRPr lang="es-AR" sz="2800" dirty="0"/>
          </a:p>
          <a:p>
            <a:pPr marL="0" indent="0">
              <a:buNone/>
            </a:pPr>
            <a:r>
              <a:rPr lang="es-AR" sz="2800" b="1" dirty="0" err="1"/>
              <a:t>public</a:t>
            </a:r>
            <a:r>
              <a:rPr lang="es-AR" sz="2800" b="1" dirty="0"/>
              <a:t> </a:t>
            </a:r>
            <a:r>
              <a:rPr lang="es-AR" sz="2800" b="1" dirty="0" err="1"/>
              <a:t>boolean</a:t>
            </a:r>
            <a:r>
              <a:rPr lang="es-AR" sz="2800" b="1" dirty="0"/>
              <a:t> </a:t>
            </a:r>
            <a:r>
              <a:rPr lang="es-AR" sz="2800" b="1" dirty="0" err="1"/>
              <a:t>remove</a:t>
            </a:r>
            <a:r>
              <a:rPr lang="es-AR" sz="2800" b="1" dirty="0"/>
              <a:t>(T data) {</a:t>
            </a:r>
          </a:p>
          <a:p>
            <a:pPr marL="0" indent="0">
              <a:buNone/>
            </a:pPr>
            <a:r>
              <a:rPr lang="es-AR" sz="2800" dirty="0" smtClean="0"/>
              <a:t>  </a:t>
            </a:r>
            <a:r>
              <a:rPr lang="es-AR" sz="2800" dirty="0" err="1" smtClean="0"/>
              <a:t>Node</a:t>
            </a:r>
            <a:r>
              <a:rPr lang="es-AR" sz="2800" dirty="0" smtClean="0"/>
              <a:t> </a:t>
            </a:r>
            <a:r>
              <a:rPr lang="es-AR" sz="2800" dirty="0" err="1"/>
              <a:t>prev</a:t>
            </a:r>
            <a:r>
              <a:rPr lang="es-AR" sz="2800" dirty="0"/>
              <a:t>= </a:t>
            </a:r>
            <a:r>
              <a:rPr lang="es-AR" sz="2800" b="1" dirty="0" err="1"/>
              <a:t>null</a:t>
            </a:r>
            <a:r>
              <a:rPr lang="es-AR" sz="2800" b="1" dirty="0"/>
              <a:t>;</a:t>
            </a:r>
          </a:p>
          <a:p>
            <a:pPr marL="0" indent="0">
              <a:buNone/>
            </a:pPr>
            <a:r>
              <a:rPr lang="es-AR" sz="2800" dirty="0" smtClean="0"/>
              <a:t>  </a:t>
            </a:r>
            <a:r>
              <a:rPr lang="es-AR" sz="2800" dirty="0" err="1" smtClean="0"/>
              <a:t>Node</a:t>
            </a:r>
            <a:r>
              <a:rPr lang="es-AR" sz="2800" dirty="0" smtClean="0"/>
              <a:t> </a:t>
            </a:r>
            <a:r>
              <a:rPr lang="es-AR" sz="2800" dirty="0" err="1"/>
              <a:t>current</a:t>
            </a:r>
            <a:r>
              <a:rPr lang="es-AR" sz="2800" dirty="0"/>
              <a:t> = </a:t>
            </a:r>
            <a:r>
              <a:rPr lang="es-AR" sz="2800" dirty="0" err="1"/>
              <a:t>root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b="1" dirty="0" smtClean="0"/>
              <a:t>  </a:t>
            </a:r>
            <a:r>
              <a:rPr lang="es-AR" sz="2800" b="1" dirty="0" err="1" smtClean="0"/>
              <a:t>while</a:t>
            </a:r>
            <a:r>
              <a:rPr lang="es-AR" sz="2800" b="1" dirty="0" smtClean="0"/>
              <a:t> </a:t>
            </a:r>
            <a:r>
              <a:rPr lang="es-AR" sz="2800" b="1" dirty="0"/>
              <a:t>(</a:t>
            </a:r>
            <a:r>
              <a:rPr lang="es-AR" sz="2800" b="1" dirty="0" err="1"/>
              <a:t>current</a:t>
            </a:r>
            <a:r>
              <a:rPr lang="es-AR" sz="2800" b="1" dirty="0"/>
              <a:t>!=</a:t>
            </a:r>
            <a:r>
              <a:rPr lang="es-AR" sz="2800" b="1" dirty="0" err="1"/>
              <a:t>null</a:t>
            </a:r>
            <a:r>
              <a:rPr lang="es-AR" sz="2800" b="1" dirty="0"/>
              <a:t> &amp;&amp; </a:t>
            </a:r>
            <a:r>
              <a:rPr lang="es-AR" sz="2800" b="1" dirty="0" err="1"/>
              <a:t>current.data.compareTo</a:t>
            </a:r>
            <a:r>
              <a:rPr lang="es-AR" sz="2800" b="1" dirty="0"/>
              <a:t>(data) &lt; 0) {</a:t>
            </a:r>
          </a:p>
          <a:p>
            <a:pPr marL="0" indent="0">
              <a:buNone/>
            </a:pPr>
            <a:r>
              <a:rPr lang="es-AR" sz="2800" dirty="0" smtClean="0"/>
              <a:t>   // </a:t>
            </a:r>
            <a:r>
              <a:rPr lang="es-AR" sz="2800" u="sng" dirty="0"/>
              <a:t>avanzo</a:t>
            </a:r>
          </a:p>
          <a:p>
            <a:pPr marL="0" indent="0">
              <a:buNone/>
            </a:pPr>
            <a:r>
              <a:rPr lang="es-AR" sz="2800" dirty="0" smtClean="0"/>
              <a:t>   </a:t>
            </a:r>
            <a:r>
              <a:rPr lang="es-AR" sz="2800" dirty="0" err="1" smtClean="0"/>
              <a:t>prev</a:t>
            </a:r>
            <a:r>
              <a:rPr lang="es-AR" sz="2800" dirty="0"/>
              <a:t>= </a:t>
            </a:r>
            <a:r>
              <a:rPr lang="es-AR" sz="2800" dirty="0" err="1"/>
              <a:t>current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r>
              <a:rPr lang="es-AR" sz="2800" dirty="0" smtClean="0"/>
              <a:t>   </a:t>
            </a:r>
            <a:r>
              <a:rPr lang="es-AR" sz="2800" dirty="0" err="1" smtClean="0"/>
              <a:t>current</a:t>
            </a:r>
            <a:r>
              <a:rPr lang="es-AR" sz="2800" dirty="0"/>
              <a:t>= </a:t>
            </a:r>
            <a:r>
              <a:rPr lang="es-AR" sz="2800" dirty="0" err="1"/>
              <a:t>current.next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r>
              <a:rPr lang="es-AR" sz="2800" dirty="0" smtClean="0"/>
              <a:t>   }</a:t>
            </a:r>
            <a:endParaRPr lang="es-AR" sz="2800" dirty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dirty="0" smtClean="0"/>
              <a:t>  // </a:t>
            </a:r>
            <a:r>
              <a:rPr lang="es-AR" sz="2800" u="sng" dirty="0"/>
              <a:t>lo </a:t>
            </a:r>
            <a:r>
              <a:rPr lang="es-AR" sz="2800" u="sng" dirty="0" err="1"/>
              <a:t>encontre</a:t>
            </a:r>
            <a:r>
              <a:rPr lang="es-AR" sz="2800" u="sng" dirty="0"/>
              <a:t>?</a:t>
            </a:r>
          </a:p>
          <a:p>
            <a:pPr marL="0" indent="0">
              <a:buNone/>
            </a:pPr>
            <a:r>
              <a:rPr lang="es-AR" sz="2800" b="1" dirty="0" smtClean="0"/>
              <a:t>  </a:t>
            </a:r>
            <a:r>
              <a:rPr lang="es-AR" sz="2800" b="1" dirty="0" err="1" smtClean="0"/>
              <a:t>if</a:t>
            </a:r>
            <a:r>
              <a:rPr lang="es-AR" sz="2800" b="1" dirty="0" smtClean="0"/>
              <a:t> </a:t>
            </a:r>
            <a:r>
              <a:rPr lang="es-AR" sz="2800" b="1" dirty="0"/>
              <a:t>(</a:t>
            </a:r>
            <a:r>
              <a:rPr lang="es-AR" sz="2800" b="1" dirty="0" err="1"/>
              <a:t>current</a:t>
            </a:r>
            <a:r>
              <a:rPr lang="es-AR" sz="2800" b="1" dirty="0"/>
              <a:t>!=</a:t>
            </a:r>
            <a:r>
              <a:rPr lang="es-AR" sz="2800" b="1" dirty="0" err="1"/>
              <a:t>null</a:t>
            </a:r>
            <a:r>
              <a:rPr lang="es-AR" sz="2800" b="1" dirty="0"/>
              <a:t> &amp;&amp; </a:t>
            </a:r>
            <a:r>
              <a:rPr lang="es-AR" sz="2800" b="1" dirty="0" err="1"/>
              <a:t>current.data.compareTo</a:t>
            </a:r>
            <a:r>
              <a:rPr lang="es-AR" sz="2800" b="1" dirty="0"/>
              <a:t>(data) == 0) {</a:t>
            </a:r>
          </a:p>
          <a:p>
            <a:pPr marL="0" indent="0">
              <a:buNone/>
            </a:pPr>
            <a:r>
              <a:rPr lang="es-AR" sz="2800" dirty="0" smtClean="0"/>
              <a:t>     // </a:t>
            </a:r>
            <a:r>
              <a:rPr lang="es-AR" sz="2800" u="sng" dirty="0"/>
              <a:t>borrando</a:t>
            </a:r>
          </a:p>
          <a:p>
            <a:pPr marL="0" indent="0">
              <a:buNone/>
            </a:pPr>
            <a:r>
              <a:rPr lang="es-AR" sz="2800" b="1" dirty="0" smtClean="0"/>
              <a:t>     </a:t>
            </a:r>
            <a:r>
              <a:rPr lang="es-AR" sz="2800" b="1" dirty="0" err="1" smtClean="0"/>
              <a:t>if</a:t>
            </a:r>
            <a:r>
              <a:rPr lang="es-AR" sz="2800" b="1" dirty="0" smtClean="0"/>
              <a:t> </a:t>
            </a:r>
            <a:r>
              <a:rPr lang="es-AR" sz="2800" b="1" dirty="0"/>
              <a:t>(</a:t>
            </a:r>
            <a:r>
              <a:rPr lang="es-AR" sz="2800" b="1" dirty="0" err="1"/>
              <a:t>current</a:t>
            </a:r>
            <a:r>
              <a:rPr lang="es-AR" sz="2800" b="1" dirty="0"/>
              <a:t> == </a:t>
            </a:r>
            <a:r>
              <a:rPr lang="es-AR" sz="2800" b="1" dirty="0" err="1"/>
              <a:t>root</a:t>
            </a:r>
            <a:r>
              <a:rPr lang="es-AR" sz="2800" b="1" dirty="0"/>
              <a:t>)</a:t>
            </a:r>
          </a:p>
          <a:p>
            <a:pPr marL="0" indent="0">
              <a:buNone/>
            </a:pPr>
            <a:r>
              <a:rPr lang="es-AR" sz="2800" dirty="0" smtClean="0"/>
              <a:t>         </a:t>
            </a:r>
            <a:r>
              <a:rPr lang="es-AR" sz="2800" dirty="0" err="1" smtClean="0"/>
              <a:t>root</a:t>
            </a:r>
            <a:r>
              <a:rPr lang="es-AR" sz="2800" dirty="0"/>
              <a:t>= </a:t>
            </a:r>
            <a:r>
              <a:rPr lang="es-AR" sz="2800" dirty="0" err="1"/>
              <a:t>root.next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r>
              <a:rPr lang="es-AR" sz="2800" b="1" dirty="0" smtClean="0"/>
              <a:t>     </a:t>
            </a:r>
            <a:r>
              <a:rPr lang="es-AR" sz="2800" b="1" dirty="0" err="1" smtClean="0"/>
              <a:t>else</a:t>
            </a:r>
            <a:endParaRPr lang="es-AR" sz="2800" b="1" dirty="0"/>
          </a:p>
          <a:p>
            <a:pPr marL="0" indent="0">
              <a:buNone/>
            </a:pPr>
            <a:r>
              <a:rPr lang="es-AR" sz="2800" dirty="0" smtClean="0"/>
              <a:t>        </a:t>
            </a:r>
            <a:r>
              <a:rPr lang="es-AR" sz="2800" dirty="0" err="1" smtClean="0"/>
              <a:t>prev.next</a:t>
            </a:r>
            <a:r>
              <a:rPr lang="es-AR" sz="2800" dirty="0" smtClean="0"/>
              <a:t>=</a:t>
            </a:r>
            <a:r>
              <a:rPr lang="es-AR" sz="2800" dirty="0" err="1" smtClean="0"/>
              <a:t>current.next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b="1" dirty="0" smtClean="0"/>
              <a:t>    </a:t>
            </a:r>
            <a:r>
              <a:rPr lang="es-AR" sz="2800" b="1" dirty="0" err="1" smtClean="0"/>
              <a:t>return</a:t>
            </a:r>
            <a:r>
              <a:rPr lang="es-AR" sz="2800" b="1" dirty="0" smtClean="0"/>
              <a:t> </a:t>
            </a:r>
            <a:r>
              <a:rPr lang="es-AR" sz="2800" b="1" dirty="0"/>
              <a:t>true;</a:t>
            </a:r>
          </a:p>
          <a:p>
            <a:pPr marL="0" indent="0">
              <a:buNone/>
            </a:pPr>
            <a:r>
              <a:rPr lang="es-AR" sz="2800" dirty="0" smtClean="0"/>
              <a:t>     }</a:t>
            </a:r>
            <a:endParaRPr lang="es-AR" sz="2800" dirty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b="1" dirty="0" err="1"/>
              <a:t>return</a:t>
            </a:r>
            <a:r>
              <a:rPr lang="es-AR" sz="2800" b="1" dirty="0"/>
              <a:t> false;</a:t>
            </a:r>
          </a:p>
          <a:p>
            <a:pPr marL="0" indent="0">
              <a:buNone/>
            </a:pPr>
            <a:r>
              <a:rPr lang="es-AR" sz="2800" dirty="0"/>
              <a:t>}</a:t>
            </a:r>
            <a:endParaRPr lang="en-US" sz="28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3C- </a:t>
            </a:r>
            <a:r>
              <a:rPr lang="es-419" dirty="0" err="1" smtClean="0"/>
              <a:t>Ejer</a:t>
            </a:r>
            <a:r>
              <a:rPr lang="es-419" dirty="0" smtClean="0"/>
              <a:t> 2.5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Implementar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métodos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faltantes</a:t>
            </a:r>
            <a:r>
              <a:rPr lang="en-US" sz="2000" dirty="0" smtClean="0">
                <a:solidFill>
                  <a:schemeClr val="tx1"/>
                </a:solidFill>
              </a:rPr>
              <a:t> (5 min)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12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Indices y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Ventajas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El </a:t>
            </a:r>
            <a:r>
              <a:rPr lang="en-US" dirty="0" err="1">
                <a:solidFill>
                  <a:schemeClr val="accent1"/>
                </a:solidFill>
              </a:rPr>
              <a:t>arreglo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ordenado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una</a:t>
            </a:r>
            <a:r>
              <a:rPr lang="en-US" dirty="0">
                <a:solidFill>
                  <a:schemeClr val="accent1"/>
                </a:solidFill>
              </a:rPr>
              <a:t> Buena </a:t>
            </a:r>
            <a:r>
              <a:rPr lang="en-US" dirty="0" err="1">
                <a:solidFill>
                  <a:schemeClr val="accent1"/>
                </a:solidFill>
              </a:rPr>
              <a:t>estrategia</a:t>
            </a:r>
            <a:r>
              <a:rPr lang="en-US" dirty="0">
                <a:solidFill>
                  <a:schemeClr val="accent1"/>
                </a:solidFill>
              </a:rPr>
              <a:t> para </a:t>
            </a:r>
            <a:r>
              <a:rPr lang="en-US" dirty="0" err="1">
                <a:solidFill>
                  <a:schemeClr val="accent1"/>
                </a:solidFill>
              </a:rPr>
              <a:t>implementar</a:t>
            </a:r>
            <a:r>
              <a:rPr lang="en-US" dirty="0">
                <a:solidFill>
                  <a:schemeClr val="accent1"/>
                </a:solidFill>
              </a:rPr>
              <a:t> un </a:t>
            </a:r>
            <a:r>
              <a:rPr lang="en-US" dirty="0" err="1">
                <a:solidFill>
                  <a:schemeClr val="accent1"/>
                </a:solidFill>
              </a:rPr>
              <a:t>índice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búsqueda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rápida</a:t>
            </a:r>
            <a:r>
              <a:rPr lang="en-US" dirty="0">
                <a:solidFill>
                  <a:schemeClr val="accent1"/>
                </a:solidFill>
              </a:rPr>
              <a:t> de la info). </a:t>
            </a:r>
            <a:r>
              <a:rPr lang="en-US" dirty="0" err="1">
                <a:solidFill>
                  <a:schemeClr val="accent1"/>
                </a:solidFill>
              </a:rPr>
              <a:t>Permite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algoritmo</a:t>
            </a:r>
            <a:r>
              <a:rPr lang="en-US" dirty="0">
                <a:solidFill>
                  <a:schemeClr val="accent1"/>
                </a:solidFill>
              </a:rPr>
              <a:t> de “</a:t>
            </a:r>
            <a:r>
              <a:rPr lang="en-US" dirty="0" err="1">
                <a:solidFill>
                  <a:schemeClr val="accent1"/>
                </a:solidFill>
              </a:rPr>
              <a:t>búsqueda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binaria</a:t>
            </a:r>
            <a:r>
              <a:rPr lang="en-US" dirty="0">
                <a:solidFill>
                  <a:schemeClr val="accent1"/>
                </a:solidFill>
              </a:rPr>
              <a:t>”. 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 err="1">
                <a:solidFill>
                  <a:schemeClr val="accent1"/>
                </a:solidFill>
              </a:rPr>
              <a:t>Excelente</a:t>
            </a:r>
            <a:r>
              <a:rPr lang="en-US" dirty="0">
                <a:solidFill>
                  <a:schemeClr val="accent1"/>
                </a:solidFill>
              </a:rPr>
              <a:t> para </a:t>
            </a:r>
            <a:r>
              <a:rPr lang="en-US" dirty="0" err="1">
                <a:solidFill>
                  <a:schemeClr val="accent1"/>
                </a:solidFill>
              </a:rPr>
              <a:t>algunas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operaciones</a:t>
            </a:r>
            <a:r>
              <a:rPr lang="en-US" dirty="0">
                <a:solidFill>
                  <a:schemeClr val="accent1"/>
                </a:solidFill>
              </a:rPr>
              <a:t> que </a:t>
            </a:r>
            <a:r>
              <a:rPr lang="en-US" dirty="0" err="1">
                <a:solidFill>
                  <a:schemeClr val="accent1"/>
                </a:solidFill>
              </a:rPr>
              <a:t>requieren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acceso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 err="1">
                <a:solidFill>
                  <a:schemeClr val="accent1"/>
                </a:solidFill>
              </a:rPr>
              <a:t>una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componente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particular, </a:t>
            </a:r>
            <a:r>
              <a:rPr lang="en-US" dirty="0" err="1">
                <a:solidFill>
                  <a:schemeClr val="accent1"/>
                </a:solidFill>
              </a:rPr>
              <a:t>ya</a:t>
            </a:r>
            <a:r>
              <a:rPr lang="en-US" dirty="0">
                <a:solidFill>
                  <a:schemeClr val="accent1"/>
                </a:solidFill>
              </a:rPr>
              <a:t> que se accede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“</a:t>
            </a:r>
            <a:r>
              <a:rPr lang="en-US" dirty="0" err="1">
                <a:solidFill>
                  <a:schemeClr val="accent1"/>
                </a:solidFill>
              </a:rPr>
              <a:t>posición</a:t>
            </a:r>
            <a:r>
              <a:rPr lang="en-US" dirty="0">
                <a:solidFill>
                  <a:schemeClr val="accent1"/>
                </a:solidFill>
              </a:rPr>
              <a:t>”. </a:t>
            </a:r>
            <a:r>
              <a:rPr lang="en-US" dirty="0" err="1">
                <a:solidFill>
                  <a:schemeClr val="accent1"/>
                </a:solidFill>
              </a:rPr>
              <a:t>Ej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getMaximo</a:t>
            </a:r>
            <a:r>
              <a:rPr lang="en-US" dirty="0">
                <a:solidFill>
                  <a:schemeClr val="accent1"/>
                </a:solidFill>
              </a:rPr>
              <a:t>(), </a:t>
            </a:r>
            <a:r>
              <a:rPr lang="en-US" dirty="0" err="1">
                <a:solidFill>
                  <a:schemeClr val="accent1"/>
                </a:solidFill>
              </a:rPr>
              <a:t>getMínimo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algn="just"/>
            <a:endParaRPr lang="en-US" dirty="0"/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Indices y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Deventajas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Los </a:t>
            </a:r>
            <a:r>
              <a:rPr lang="en-US" dirty="0" err="1">
                <a:solidFill>
                  <a:srgbClr val="FF0000"/>
                </a:solidFill>
              </a:rPr>
              <a:t>datos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tienen</a:t>
            </a:r>
            <a:r>
              <a:rPr lang="en-US" dirty="0">
                <a:solidFill>
                  <a:srgbClr val="FF0000"/>
                </a:solidFill>
              </a:rPr>
              <a:t> que </a:t>
            </a:r>
            <a:r>
              <a:rPr lang="en-US" dirty="0" err="1">
                <a:solidFill>
                  <a:srgbClr val="FF0000"/>
                </a:solidFill>
              </a:rPr>
              <a:t>estar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contiguos</a:t>
            </a:r>
            <a:r>
              <a:rPr lang="en-US" dirty="0">
                <a:solidFill>
                  <a:srgbClr val="FF0000"/>
                </a:solidFill>
              </a:rPr>
              <a:t>. Para </a:t>
            </a:r>
            <a:r>
              <a:rPr lang="en-US" dirty="0" err="1">
                <a:solidFill>
                  <a:srgbClr val="FF0000"/>
                </a:solidFill>
              </a:rPr>
              <a:t>garantizarlo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el </a:t>
            </a:r>
            <a:r>
              <a:rPr lang="en-US" dirty="0" err="1" smtClean="0">
                <a:solidFill>
                  <a:srgbClr val="FF0000"/>
                </a:solidFill>
              </a:rPr>
              <a:t>insertado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borrado</a:t>
            </a:r>
            <a:r>
              <a:rPr lang="en-US" dirty="0" smtClean="0">
                <a:solidFill>
                  <a:srgbClr val="FF0000"/>
                </a:solidFill>
              </a:rPr>
              <a:t> de un </a:t>
            </a:r>
            <a:r>
              <a:rPr lang="en-US" dirty="0" err="1" smtClean="0">
                <a:solidFill>
                  <a:srgbClr val="FF0000"/>
                </a:solidFill>
              </a:rPr>
              <a:t>elemento</a:t>
            </a:r>
            <a:r>
              <a:rPr lang="en-US" dirty="0" smtClean="0">
                <a:solidFill>
                  <a:srgbClr val="FF0000"/>
                </a:solidFill>
              </a:rPr>
              <a:t> require “</a:t>
            </a:r>
            <a:r>
              <a:rPr lang="en-US" dirty="0">
                <a:solidFill>
                  <a:srgbClr val="FF0000"/>
                </a:solidFill>
              </a:rPr>
              <a:t>mover” </a:t>
            </a:r>
            <a:r>
              <a:rPr lang="en-US" dirty="0" err="1">
                <a:solidFill>
                  <a:srgbClr val="FF0000"/>
                </a:solidFill>
              </a:rPr>
              <a:t>otras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componentes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Además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cuando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acaba</a:t>
            </a:r>
            <a:r>
              <a:rPr lang="en-US" dirty="0">
                <a:solidFill>
                  <a:srgbClr val="FF0000"/>
                </a:solidFill>
              </a:rPr>
              <a:t> el </a:t>
            </a:r>
            <a:r>
              <a:rPr lang="en-US" dirty="0" err="1">
                <a:solidFill>
                  <a:srgbClr val="FF0000"/>
                </a:solidFill>
              </a:rPr>
              <a:t>espacio</a:t>
            </a:r>
            <a:r>
              <a:rPr lang="en-US" dirty="0">
                <a:solidFill>
                  <a:srgbClr val="FF0000"/>
                </a:solidFill>
              </a:rPr>
              <a:t> pre-</a:t>
            </a:r>
            <a:r>
              <a:rPr lang="en-US" dirty="0" err="1">
                <a:solidFill>
                  <a:srgbClr val="FF0000"/>
                </a:solidFill>
              </a:rPr>
              <a:t>alocado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generar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espacio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aún</a:t>
            </a:r>
            <a:r>
              <a:rPr lang="en-US" dirty="0">
                <a:solidFill>
                  <a:srgbClr val="FF0000"/>
                </a:solidFill>
              </a:rPr>
              <a:t> de a “chunks”) </a:t>
            </a:r>
            <a:r>
              <a:rPr lang="en-US" dirty="0" err="1">
                <a:solidFill>
                  <a:srgbClr val="FF0000"/>
                </a:solidFill>
              </a:rPr>
              <a:t>implica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generar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otro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espacio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contiguo</a:t>
            </a:r>
            <a:r>
              <a:rPr lang="en-US" dirty="0">
                <a:solidFill>
                  <a:srgbClr val="FF0000"/>
                </a:solidFill>
              </a:rPr>
              <a:t> y </a:t>
            </a:r>
            <a:r>
              <a:rPr lang="en-US" dirty="0" err="1">
                <a:solidFill>
                  <a:srgbClr val="FF0000"/>
                </a:solidFill>
              </a:rPr>
              <a:t>llevar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todas</a:t>
            </a:r>
            <a:r>
              <a:rPr lang="en-US" dirty="0">
                <a:solidFill>
                  <a:srgbClr val="FF0000"/>
                </a:solidFill>
              </a:rPr>
              <a:t> las </a:t>
            </a:r>
            <a:r>
              <a:rPr lang="en-US" dirty="0" err="1">
                <a:solidFill>
                  <a:srgbClr val="FF0000"/>
                </a:solidFill>
              </a:rPr>
              <a:t>componentes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Por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conviene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hacerlo</a:t>
            </a:r>
            <a:r>
              <a:rPr lang="en-US" dirty="0">
                <a:solidFill>
                  <a:srgbClr val="FF0000"/>
                </a:solidFill>
              </a:rPr>
              <a:t> de a “chunks”.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alternativas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 err="1"/>
              <a:t>Tratando</a:t>
            </a:r>
            <a:r>
              <a:rPr lang="en-US" sz="2000" dirty="0"/>
              <a:t> de </a:t>
            </a:r>
            <a:r>
              <a:rPr lang="en-US" sz="2000" dirty="0" err="1"/>
              <a:t>superar</a:t>
            </a:r>
            <a:r>
              <a:rPr lang="en-US" sz="2000" dirty="0"/>
              <a:t> el </a:t>
            </a:r>
            <a:r>
              <a:rPr lang="en-US" sz="2000" dirty="0" err="1"/>
              <a:t>problema</a:t>
            </a:r>
            <a:r>
              <a:rPr lang="en-US" sz="2000" dirty="0"/>
              <a:t> de la </a:t>
            </a:r>
            <a:r>
              <a:rPr lang="en-US" sz="2000" dirty="0" err="1"/>
              <a:t>contiguedad</a:t>
            </a:r>
            <a:r>
              <a:rPr lang="en-US" sz="2000" dirty="0"/>
              <a:t> y re-</a:t>
            </a:r>
            <a:r>
              <a:rPr lang="en-US" sz="2000" dirty="0" err="1"/>
              <a:t>alocación</a:t>
            </a:r>
            <a:r>
              <a:rPr lang="en-US" sz="2000" dirty="0"/>
              <a:t> del </a:t>
            </a:r>
            <a:r>
              <a:rPr lang="en-US" sz="2000" dirty="0" err="1"/>
              <a:t>espacio</a:t>
            </a:r>
            <a:r>
              <a:rPr lang="en-US" sz="2000" dirty="0"/>
              <a:t>,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pensar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estructuras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que </a:t>
            </a:r>
            <a:r>
              <a:rPr lang="en-US" sz="2000" dirty="0" err="1"/>
              <a:t>permitan</a:t>
            </a:r>
            <a:r>
              <a:rPr lang="en-US" sz="2000" dirty="0"/>
              <a:t> que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estén</a:t>
            </a:r>
            <a:r>
              <a:rPr lang="en-US" sz="2000" dirty="0"/>
              <a:t> “</a:t>
            </a:r>
            <a:r>
              <a:rPr lang="en-US" sz="2000" dirty="0" err="1"/>
              <a:t>físicamente</a:t>
            </a:r>
            <a:r>
              <a:rPr lang="en-US" sz="2000" dirty="0"/>
              <a:t> </a:t>
            </a:r>
            <a:r>
              <a:rPr lang="en-US" sz="2000" dirty="0" err="1"/>
              <a:t>aislados</a:t>
            </a:r>
            <a:r>
              <a:rPr lang="en-US" sz="2000" dirty="0"/>
              <a:t> y </a:t>
            </a:r>
            <a:r>
              <a:rPr lang="en-US" sz="2000" dirty="0" err="1"/>
              <a:t>lógicamente</a:t>
            </a:r>
            <a:r>
              <a:rPr lang="en-US" sz="2000" dirty="0"/>
              <a:t> </a:t>
            </a:r>
            <a:r>
              <a:rPr lang="en-US" sz="2000" dirty="0" err="1"/>
              <a:t>conectados</a:t>
            </a:r>
            <a:r>
              <a:rPr lang="en-US" sz="2000" dirty="0"/>
              <a:t>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000" dirty="0" err="1"/>
              <a:t>Opción</a:t>
            </a:r>
            <a:r>
              <a:rPr lang="en-US" sz="2000" dirty="0"/>
              <a:t>: “</a:t>
            </a:r>
            <a:r>
              <a:rPr lang="en-US" sz="2000" dirty="0" err="1"/>
              <a:t>Lista</a:t>
            </a:r>
            <a:r>
              <a:rPr lang="en-US" sz="2000" dirty="0"/>
              <a:t> lineal </a:t>
            </a:r>
            <a:r>
              <a:rPr lang="en-US" sz="2000" dirty="0" err="1"/>
              <a:t>simplemente</a:t>
            </a:r>
            <a:r>
              <a:rPr lang="en-US" sz="2000" dirty="0"/>
              <a:t> </a:t>
            </a:r>
            <a:r>
              <a:rPr lang="en-US" sz="2000" dirty="0" err="1"/>
              <a:t>encadenada</a:t>
            </a:r>
            <a:r>
              <a:rPr lang="en-US" sz="2000" dirty="0"/>
              <a:t>”</a:t>
            </a:r>
          </a:p>
          <a:p>
            <a:pPr marL="0" indent="0" algn="just">
              <a:buNone/>
            </a:pPr>
            <a:r>
              <a:rPr lang="en-US" sz="2000" dirty="0" smtClean="0"/>
              <a:t>Root (Primer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): null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0428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alternativas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 err="1"/>
              <a:t>Tratando</a:t>
            </a:r>
            <a:r>
              <a:rPr lang="en-US" sz="2000" dirty="0"/>
              <a:t> de </a:t>
            </a:r>
            <a:r>
              <a:rPr lang="en-US" sz="2000" dirty="0" err="1"/>
              <a:t>superar</a:t>
            </a:r>
            <a:r>
              <a:rPr lang="en-US" sz="2000" dirty="0"/>
              <a:t> el </a:t>
            </a:r>
            <a:r>
              <a:rPr lang="en-US" sz="2000" dirty="0" err="1"/>
              <a:t>problema</a:t>
            </a:r>
            <a:r>
              <a:rPr lang="en-US" sz="2000" dirty="0"/>
              <a:t> de la </a:t>
            </a:r>
            <a:r>
              <a:rPr lang="en-US" sz="2000" dirty="0" err="1"/>
              <a:t>contiguedad</a:t>
            </a:r>
            <a:r>
              <a:rPr lang="en-US" sz="2000" dirty="0"/>
              <a:t> y re-</a:t>
            </a:r>
            <a:r>
              <a:rPr lang="en-US" sz="2000" dirty="0" err="1"/>
              <a:t>alocación</a:t>
            </a:r>
            <a:r>
              <a:rPr lang="en-US" sz="2000" dirty="0"/>
              <a:t> del </a:t>
            </a:r>
            <a:r>
              <a:rPr lang="en-US" sz="2000" dirty="0" err="1"/>
              <a:t>espacio</a:t>
            </a:r>
            <a:r>
              <a:rPr lang="en-US" sz="2000" dirty="0"/>
              <a:t>,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pensar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estructuras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que </a:t>
            </a:r>
            <a:r>
              <a:rPr lang="en-US" sz="2000" dirty="0" err="1"/>
              <a:t>permitan</a:t>
            </a:r>
            <a:r>
              <a:rPr lang="en-US" sz="2000" dirty="0"/>
              <a:t> que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estén</a:t>
            </a:r>
            <a:r>
              <a:rPr lang="en-US" sz="2000" dirty="0"/>
              <a:t> “</a:t>
            </a:r>
            <a:r>
              <a:rPr lang="en-US" sz="2000" dirty="0" err="1"/>
              <a:t>físicamente</a:t>
            </a:r>
            <a:r>
              <a:rPr lang="en-US" sz="2000" dirty="0"/>
              <a:t> </a:t>
            </a:r>
            <a:r>
              <a:rPr lang="en-US" sz="2000" dirty="0" err="1"/>
              <a:t>aislados</a:t>
            </a:r>
            <a:r>
              <a:rPr lang="en-US" sz="2000" dirty="0"/>
              <a:t> y </a:t>
            </a:r>
            <a:r>
              <a:rPr lang="en-US" sz="2000" dirty="0" err="1"/>
              <a:t>lógicamente</a:t>
            </a:r>
            <a:r>
              <a:rPr lang="en-US" sz="2000" dirty="0"/>
              <a:t> </a:t>
            </a:r>
            <a:r>
              <a:rPr lang="en-US" sz="2000" dirty="0" err="1"/>
              <a:t>conectados</a:t>
            </a:r>
            <a:r>
              <a:rPr lang="en-US" sz="2000" dirty="0"/>
              <a:t>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000" dirty="0" err="1"/>
              <a:t>Opción</a:t>
            </a:r>
            <a:r>
              <a:rPr lang="en-US" sz="2000" dirty="0"/>
              <a:t>: “</a:t>
            </a:r>
            <a:r>
              <a:rPr lang="en-US" sz="2000" dirty="0" err="1"/>
              <a:t>Lista</a:t>
            </a:r>
            <a:r>
              <a:rPr lang="en-US" sz="2000" dirty="0"/>
              <a:t> lineal </a:t>
            </a:r>
            <a:r>
              <a:rPr lang="en-US" sz="2000" dirty="0" err="1"/>
              <a:t>simplemente</a:t>
            </a:r>
            <a:r>
              <a:rPr lang="en-US" sz="2000" dirty="0"/>
              <a:t> </a:t>
            </a:r>
            <a:r>
              <a:rPr lang="en-US" sz="2000" dirty="0" err="1"/>
              <a:t>encadenada</a:t>
            </a:r>
            <a:r>
              <a:rPr lang="en-US" sz="2000" dirty="0"/>
              <a:t>”</a:t>
            </a:r>
          </a:p>
          <a:p>
            <a:pPr marL="0" indent="0" algn="just">
              <a:buNone/>
            </a:pPr>
            <a:r>
              <a:rPr lang="en-US" sz="2000" dirty="0" smtClean="0"/>
              <a:t>Root (Primer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): Si </a:t>
            </a:r>
            <a:r>
              <a:rPr lang="en-US" sz="2000" dirty="0" err="1" smtClean="0"/>
              <a:t>insertamos</a:t>
            </a:r>
            <a:r>
              <a:rPr lang="en-US" sz="2000" dirty="0" smtClean="0"/>
              <a:t> un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y se genera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espacio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 $AAFF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2582" y="5391992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Dato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5138056" y="5391991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$112E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3792582" y="5927568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 AAFF</a:t>
            </a:r>
            <a:endParaRPr lang="es-AR" dirty="0"/>
          </a:p>
        </p:txBody>
      </p:sp>
      <p:sp>
        <p:nvSpPr>
          <p:cNvPr id="8" name="Rectangle 7"/>
          <p:cNvSpPr/>
          <p:nvPr/>
        </p:nvSpPr>
        <p:spPr>
          <a:xfrm>
            <a:off x="1079862" y="4808201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Dato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2425336" y="4808200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$0023</a:t>
            </a:r>
            <a:endParaRPr lang="es-AR" dirty="0"/>
          </a:p>
        </p:txBody>
      </p:sp>
      <p:sp>
        <p:nvSpPr>
          <p:cNvPr id="10" name="Rectangle 9"/>
          <p:cNvSpPr/>
          <p:nvPr/>
        </p:nvSpPr>
        <p:spPr>
          <a:xfrm>
            <a:off x="1079862" y="5343777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$ 112E</a:t>
            </a:r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>
            <a:off x="6453051" y="4524536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Dato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7798525" y="4524535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6453051" y="5060112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$ 0023</a:t>
            </a:r>
            <a:endParaRPr lang="es-AR" dirty="0"/>
          </a:p>
        </p:txBody>
      </p:sp>
      <p:sp>
        <p:nvSpPr>
          <p:cNvPr id="14" name="Curved Right Arrow 13"/>
          <p:cNvSpPr/>
          <p:nvPr/>
        </p:nvSpPr>
        <p:spPr>
          <a:xfrm rot="5796725" flipH="1">
            <a:off x="3348445" y="4711689"/>
            <a:ext cx="888275" cy="3067032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 rot="21066520">
            <a:off x="2959954" y="3928782"/>
            <a:ext cx="3662655" cy="79519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86048" y="4200495"/>
            <a:ext cx="374469" cy="114328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11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Definición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Lineal </a:t>
            </a:r>
            <a:r>
              <a:rPr lang="en-US" dirty="0" err="1">
                <a:solidFill>
                  <a:srgbClr val="00B050"/>
                </a:solidFill>
              </a:rPr>
              <a:t>Simplemente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Encadenada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compuesta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 o </a:t>
            </a:r>
            <a:r>
              <a:rPr lang="en-US" dirty="0" err="1" smtClean="0">
                <a:solidFill>
                  <a:schemeClr val="accent4"/>
                </a:solidFill>
              </a:rPr>
              <a:t>más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nodos</a:t>
            </a:r>
            <a:r>
              <a:rPr lang="en-US" dirty="0" smtClean="0"/>
              <a:t>.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(</a:t>
            </a:r>
            <a:r>
              <a:rPr lang="en-US" dirty="0" err="1" smtClean="0"/>
              <a:t>elemento</a:t>
            </a:r>
            <a:r>
              <a:rPr lang="en-US" dirty="0" smtClean="0"/>
              <a:t>) </a:t>
            </a:r>
            <a:r>
              <a:rPr lang="en-US" dirty="0" err="1" smtClean="0"/>
              <a:t>almacena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cosas</a:t>
            </a:r>
            <a:r>
              <a:rPr lang="en-US" dirty="0"/>
              <a:t>: </a:t>
            </a:r>
            <a:r>
              <a:rPr lang="en-US" dirty="0" err="1"/>
              <a:t>su</a:t>
            </a:r>
            <a:r>
              <a:rPr lang="en-US" dirty="0"/>
              <a:t> info y la </a:t>
            </a:r>
            <a:r>
              <a:rPr lang="en-US" dirty="0" err="1"/>
              <a:t>referencia</a:t>
            </a:r>
            <a:r>
              <a:rPr lang="en-US" dirty="0"/>
              <a:t> al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Variante</a:t>
            </a:r>
            <a:r>
              <a:rPr lang="en-US" dirty="0">
                <a:solidFill>
                  <a:srgbClr val="00B050"/>
                </a:solidFill>
              </a:rPr>
              <a:t> para </a:t>
            </a:r>
            <a:r>
              <a:rPr lang="en-US" dirty="0" err="1">
                <a:solidFill>
                  <a:srgbClr val="00B050"/>
                </a:solidFill>
              </a:rPr>
              <a:t>Indice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Definición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Lineal </a:t>
            </a:r>
            <a:r>
              <a:rPr lang="en-US" dirty="0" err="1">
                <a:solidFill>
                  <a:srgbClr val="00B050"/>
                </a:solidFill>
              </a:rPr>
              <a:t>Simplemente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Encadenada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Ordenada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 que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ordenados</a:t>
            </a:r>
            <a:r>
              <a:rPr lang="en-US" dirty="0"/>
              <a:t> con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criterio</a:t>
            </a:r>
            <a:r>
              <a:rPr lang="en-US" dirty="0"/>
              <a:t> de </a:t>
            </a:r>
            <a:r>
              <a:rPr lang="en-US" dirty="0" err="1"/>
              <a:t>ordenación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65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3C- </a:t>
            </a:r>
            <a:r>
              <a:rPr lang="es-419" dirty="0" err="1" smtClean="0"/>
              <a:t>Ejer</a:t>
            </a:r>
            <a:r>
              <a:rPr lang="es-419" dirty="0" smtClean="0"/>
              <a:t> 2.1, 2.2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Bajar</a:t>
            </a:r>
            <a:r>
              <a:rPr lang="en-US" sz="2000" dirty="0" smtClean="0">
                <a:solidFill>
                  <a:schemeClr val="tx1"/>
                </a:solidFill>
              </a:rPr>
              <a:t> de Campus </a:t>
            </a:r>
            <a:r>
              <a:rPr lang="en-US" sz="2000" b="1" dirty="0" err="1">
                <a:solidFill>
                  <a:schemeClr val="tx1"/>
                </a:solidFill>
              </a:rPr>
              <a:t>SortedListService</a:t>
            </a:r>
            <a:r>
              <a:rPr lang="en-US" sz="2000" b="1" dirty="0">
                <a:solidFill>
                  <a:schemeClr val="tx1"/>
                </a:solidFill>
              </a:rPr>
              <a:t> y </a:t>
            </a:r>
            <a:r>
              <a:rPr lang="en-US" sz="2000" b="1" dirty="0" smtClean="0">
                <a:solidFill>
                  <a:schemeClr val="tx1"/>
                </a:solidFill>
              </a:rPr>
              <a:t>SortedLinkedList.java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La </a:t>
            </a:r>
            <a:r>
              <a:rPr lang="en-US" sz="2000" b="1" dirty="0" err="1" smtClean="0">
                <a:solidFill>
                  <a:schemeClr val="tx1"/>
                </a:solidFill>
              </a:rPr>
              <a:t>clase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permite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crear</a:t>
            </a:r>
            <a:r>
              <a:rPr lang="en-US" sz="2000" b="1" dirty="0" smtClean="0">
                <a:solidFill>
                  <a:schemeClr val="tx1"/>
                </a:solidFill>
              </a:rPr>
              <a:t> un </a:t>
            </a:r>
            <a:r>
              <a:rPr lang="en-US" sz="2000" b="1" dirty="0" err="1" smtClean="0">
                <a:solidFill>
                  <a:schemeClr val="tx1"/>
                </a:solidFill>
              </a:rPr>
              <a:t>índice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ordenado</a:t>
            </a:r>
            <a:r>
              <a:rPr lang="en-US" sz="2000" b="1" dirty="0" smtClean="0">
                <a:solidFill>
                  <a:schemeClr val="tx1"/>
                </a:solidFill>
              </a:rPr>
              <a:t> que no </a:t>
            </a:r>
            <a:r>
              <a:rPr lang="en-US" sz="2000" b="1" dirty="0" err="1" smtClean="0">
                <a:solidFill>
                  <a:schemeClr val="tx1"/>
                </a:solidFill>
              </a:rPr>
              <a:t>acepta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repetidos</a:t>
            </a:r>
            <a:r>
              <a:rPr lang="en-US" sz="2000" b="1" dirty="0" smtClean="0">
                <a:solidFill>
                  <a:schemeClr val="tx1"/>
                </a:solidFill>
              </a:rPr>
              <a:t> (</a:t>
            </a:r>
            <a:r>
              <a:rPr lang="en-US" sz="2000" b="1" dirty="0" err="1" smtClean="0">
                <a:solidFill>
                  <a:schemeClr val="tx1"/>
                </a:solidFill>
              </a:rPr>
              <a:t>los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ignora</a:t>
            </a:r>
            <a:r>
              <a:rPr lang="en-US" sz="2000" b="1" dirty="0" smtClean="0">
                <a:solidFill>
                  <a:schemeClr val="tx1"/>
                </a:solidFill>
              </a:rPr>
              <a:t>).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Modicando</a:t>
            </a:r>
            <a:r>
              <a:rPr lang="en-US" sz="2000" b="1" dirty="0" smtClean="0">
                <a:solidFill>
                  <a:schemeClr val="tx1"/>
                </a:solidFill>
              </a:rPr>
              <a:t> la </a:t>
            </a:r>
            <a:r>
              <a:rPr lang="en-US" sz="2000" b="1" dirty="0" err="1" smtClean="0">
                <a:solidFill>
                  <a:schemeClr val="tx1"/>
                </a:solidFill>
              </a:rPr>
              <a:t>implementación</a:t>
            </a:r>
            <a:r>
              <a:rPr lang="en-US" sz="2000" b="1" dirty="0" smtClean="0">
                <a:solidFill>
                  <a:schemeClr val="tx1"/>
                </a:solidFill>
              </a:rPr>
              <a:t> (no la interface) </a:t>
            </a:r>
            <a:r>
              <a:rPr lang="en-US" sz="2000" b="1" dirty="0" err="1" smtClean="0">
                <a:solidFill>
                  <a:schemeClr val="tx1"/>
                </a:solidFill>
              </a:rPr>
              <a:t>podríamos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usarla</a:t>
            </a:r>
            <a:r>
              <a:rPr lang="en-US" sz="2000" b="1" dirty="0" smtClean="0">
                <a:solidFill>
                  <a:schemeClr val="tx1"/>
                </a:solidFill>
              </a:rPr>
              <a:t> para </a:t>
            </a:r>
            <a:r>
              <a:rPr lang="en-US" sz="2000" b="1" dirty="0" err="1" smtClean="0">
                <a:solidFill>
                  <a:schemeClr val="tx1"/>
                </a:solidFill>
              </a:rPr>
              <a:t>implementar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lista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compactada</a:t>
            </a:r>
            <a:r>
              <a:rPr lang="en-US" sz="2000" b="1" dirty="0" smtClean="0">
                <a:solidFill>
                  <a:schemeClr val="tx1"/>
                </a:solidFill>
              </a:rPr>
              <a:t> (</a:t>
            </a:r>
            <a:r>
              <a:rPr lang="en-US" sz="2000" b="1" dirty="0" err="1" smtClean="0">
                <a:solidFill>
                  <a:schemeClr val="tx1"/>
                </a:solidFill>
              </a:rPr>
              <a:t>guarda</a:t>
            </a:r>
            <a:r>
              <a:rPr lang="en-US" sz="2000" b="1" dirty="0" smtClean="0">
                <a:solidFill>
                  <a:schemeClr val="tx1"/>
                </a:solidFill>
              </a:rPr>
              <a:t> la </a:t>
            </a:r>
            <a:r>
              <a:rPr lang="en-US" sz="2000" b="1" dirty="0" err="1" smtClean="0">
                <a:solidFill>
                  <a:schemeClr val="tx1"/>
                </a:solidFill>
              </a:rPr>
              <a:t>cantidad</a:t>
            </a:r>
            <a:r>
              <a:rPr lang="en-US" sz="2000" b="1" dirty="0" smtClean="0">
                <a:solidFill>
                  <a:schemeClr val="tx1"/>
                </a:solidFill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</a:rPr>
              <a:t>apariciones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Discutamos</a:t>
            </a:r>
            <a:r>
              <a:rPr lang="en-US" sz="2000" b="1" dirty="0" smtClean="0">
                <a:solidFill>
                  <a:schemeClr val="tx1"/>
                </a:solidFill>
              </a:rPr>
              <a:t> el insert</a:t>
            </a:r>
          </a:p>
          <a:p>
            <a:pPr marL="0" indent="0" algn="just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838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La </a:t>
            </a:r>
            <a:r>
              <a:rPr lang="en-US" dirty="0" err="1" smtClean="0"/>
              <a:t>inserción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implementarse</a:t>
            </a:r>
            <a:r>
              <a:rPr lang="en-US" dirty="0" smtClean="0"/>
              <a:t> de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maneras</a:t>
            </a:r>
            <a:r>
              <a:rPr lang="en-US" dirty="0" smtClean="0"/>
              <a:t>:</a:t>
            </a:r>
          </a:p>
          <a:p>
            <a:pPr algn="just"/>
            <a:r>
              <a:rPr lang="en-US" b="1" dirty="0" err="1" smtClean="0"/>
              <a:t>Resuelto</a:t>
            </a:r>
            <a:r>
              <a:rPr lang="en-US" b="1" dirty="0" smtClean="0"/>
              <a:t> </a:t>
            </a:r>
            <a:r>
              <a:rPr lang="en-US" b="1" dirty="0" err="1" smtClean="0"/>
              <a:t>totalmente</a:t>
            </a:r>
            <a:r>
              <a:rPr lang="en-US" b="1" dirty="0" smtClean="0"/>
              <a:t> </a:t>
            </a:r>
            <a:r>
              <a:rPr lang="en-US" b="1" dirty="0" err="1" smtClean="0"/>
              <a:t>en</a:t>
            </a:r>
            <a:r>
              <a:rPr lang="en-US" b="1" dirty="0" smtClean="0"/>
              <a:t> </a:t>
            </a:r>
            <a:r>
              <a:rPr lang="en-US" b="1" dirty="0" err="1" smtClean="0"/>
              <a:t>SortedLinkedList</a:t>
            </a:r>
            <a:r>
              <a:rPr lang="en-US" b="1" dirty="0" smtClean="0"/>
              <a:t> (la </a:t>
            </a:r>
            <a:r>
              <a:rPr lang="en-US" b="1" dirty="0" err="1" smtClean="0"/>
              <a:t>provista</a:t>
            </a:r>
            <a:r>
              <a:rPr lang="en-US" b="1" dirty="0" smtClean="0"/>
              <a:t>), </a:t>
            </a:r>
            <a:r>
              <a:rPr lang="en-US" b="1" dirty="0" err="1" smtClean="0"/>
              <a:t>en</a:t>
            </a:r>
            <a:r>
              <a:rPr lang="en-US" b="1" dirty="0" smtClean="0"/>
              <a:t> forma </a:t>
            </a:r>
            <a:r>
              <a:rPr lang="en-US" b="1" dirty="0" err="1" smtClean="0"/>
              <a:t>iterativa</a:t>
            </a:r>
            <a:endParaRPr lang="en-US" b="1" dirty="0" smtClean="0"/>
          </a:p>
          <a:p>
            <a:pPr algn="just"/>
            <a:r>
              <a:rPr lang="en-US" b="1" dirty="0" err="1" smtClean="0"/>
              <a:t>Resuelto</a:t>
            </a:r>
            <a:r>
              <a:rPr lang="en-US" b="1" dirty="0" smtClean="0"/>
              <a:t> </a:t>
            </a:r>
            <a:r>
              <a:rPr lang="en-US" b="1" dirty="0" err="1" smtClean="0"/>
              <a:t>totalmente</a:t>
            </a:r>
            <a:r>
              <a:rPr lang="en-US" b="1" dirty="0" smtClean="0"/>
              <a:t> </a:t>
            </a:r>
            <a:r>
              <a:rPr lang="en-US" b="1" dirty="0" err="1" smtClean="0"/>
              <a:t>en</a:t>
            </a:r>
            <a:r>
              <a:rPr lang="en-US" b="1" dirty="0" smtClean="0"/>
              <a:t> </a:t>
            </a:r>
            <a:r>
              <a:rPr lang="en-US" b="1" dirty="0" err="1" smtClean="0"/>
              <a:t>SortedLinkedList</a:t>
            </a:r>
            <a:r>
              <a:rPr lang="en-US" b="1" dirty="0" smtClean="0"/>
              <a:t>, </a:t>
            </a:r>
            <a:r>
              <a:rPr lang="en-US" b="1" dirty="0" err="1" smtClean="0"/>
              <a:t>en</a:t>
            </a:r>
            <a:r>
              <a:rPr lang="en-US" b="1" dirty="0" smtClean="0"/>
              <a:t> forma recursive (</a:t>
            </a:r>
            <a:r>
              <a:rPr lang="en-US" b="1" dirty="0" err="1" smtClean="0"/>
              <a:t>ejer</a:t>
            </a:r>
            <a:r>
              <a:rPr lang="en-US" b="1" dirty="0" smtClean="0"/>
              <a:t> 2.2)</a:t>
            </a:r>
          </a:p>
          <a:p>
            <a:pPr algn="just"/>
            <a:r>
              <a:rPr lang="en-US" b="1" dirty="0" err="1" smtClean="0"/>
              <a:t>Delegando</a:t>
            </a:r>
            <a:r>
              <a:rPr lang="en-US" b="1" dirty="0" smtClean="0"/>
              <a:t> a la </a:t>
            </a:r>
            <a:r>
              <a:rPr lang="en-US" b="1" dirty="0" err="1" smtClean="0"/>
              <a:t>clase</a:t>
            </a:r>
            <a:r>
              <a:rPr lang="en-US" b="1" dirty="0" smtClean="0"/>
              <a:t> Node la </a:t>
            </a:r>
            <a:r>
              <a:rPr lang="en-US" b="1" dirty="0" err="1" smtClean="0"/>
              <a:t>inserción</a:t>
            </a:r>
            <a:r>
              <a:rPr lang="en-US" b="1" dirty="0" smtClean="0"/>
              <a:t>. (</a:t>
            </a:r>
            <a:r>
              <a:rPr lang="en-US" b="1" dirty="0" err="1" smtClean="0"/>
              <a:t>ejer</a:t>
            </a:r>
            <a:r>
              <a:rPr lang="en-US" b="1" dirty="0" smtClean="0"/>
              <a:t> 2.3)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b="1" dirty="0" err="1" smtClean="0"/>
              <a:t>Implementar</a:t>
            </a:r>
            <a:r>
              <a:rPr lang="en-US" b="1" dirty="0" smtClean="0"/>
              <a:t> </a:t>
            </a:r>
            <a:r>
              <a:rPr lang="en-US" b="1" dirty="0" err="1" smtClean="0"/>
              <a:t>ahora</a:t>
            </a:r>
            <a:r>
              <a:rPr lang="en-US" b="1" dirty="0" smtClean="0"/>
              <a:t> la </a:t>
            </a:r>
            <a:r>
              <a:rPr lang="en-US" b="1" dirty="0" err="1" smtClean="0"/>
              <a:t>versi</a:t>
            </a:r>
            <a:r>
              <a:rPr lang="en-US" b="1" dirty="0" err="1"/>
              <a:t>ó</a:t>
            </a:r>
            <a:r>
              <a:rPr lang="en-US" b="1" dirty="0" err="1" smtClean="0"/>
              <a:t>n</a:t>
            </a:r>
            <a:r>
              <a:rPr lang="en-US" b="1" dirty="0" smtClean="0"/>
              <a:t> 2.2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27159</TotalTime>
  <Words>569</Words>
  <Application>Microsoft Office PowerPoint</Application>
  <PresentationFormat>Presentación en pantalla (4:3)</PresentationFormat>
  <Paragraphs>103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Indices y Arreglos ordenados</vt:lpstr>
      <vt:lpstr>Indices y Arreglos ordenados</vt:lpstr>
      <vt:lpstr>Analizando otras alternativas</vt:lpstr>
      <vt:lpstr>Analizando otras alternativas</vt:lpstr>
      <vt:lpstr>Presentación de PowerPoint</vt:lpstr>
      <vt:lpstr>Presentación de PowerPoint</vt:lpstr>
      <vt:lpstr>TP 3C- Ejer 2.1, 2.2</vt:lpstr>
      <vt:lpstr>Presentación de PowerPoint</vt:lpstr>
      <vt:lpstr>TP 3C- Ejer 2.4</vt:lpstr>
      <vt:lpstr>Presentación de PowerPoint</vt:lpstr>
      <vt:lpstr>TP 3C- Ejer 2.5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624</cp:revision>
  <dcterms:created xsi:type="dcterms:W3CDTF">2019-02-21T18:33:09Z</dcterms:created>
  <dcterms:modified xsi:type="dcterms:W3CDTF">2024-04-22T10:12:53Z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