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72" r:id="rId2"/>
    <p:sldId id="532" r:id="rId3"/>
    <p:sldId id="533" r:id="rId4"/>
    <p:sldId id="534" r:id="rId5"/>
    <p:sldId id="535" r:id="rId6"/>
    <p:sldId id="536" r:id="rId7"/>
    <p:sldId id="566" r:id="rId8"/>
    <p:sldId id="538" r:id="rId9"/>
    <p:sldId id="539" r:id="rId10"/>
    <p:sldId id="540" r:id="rId11"/>
    <p:sldId id="541" r:id="rId12"/>
    <p:sldId id="543" r:id="rId13"/>
    <p:sldId id="544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77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avulchik/341048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Posible Problema!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8840"/>
            <a:ext cx="7629525" cy="3429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00891" y="2860766"/>
            <a:ext cx="7453585" cy="7053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31607" y="4138749"/>
            <a:ext cx="6622869" cy="2242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2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 bien, este otro problema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935480"/>
            <a:ext cx="7724775" cy="36385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47335" y="4267201"/>
            <a:ext cx="6622869" cy="2242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16619" y="2927713"/>
            <a:ext cx="7453585" cy="7053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16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Importante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	No invocar en el </a:t>
            </a:r>
            <a:r>
              <a:rPr lang="es-AR" dirty="0" err="1" smtClean="0"/>
              <a:t>remove</a:t>
            </a:r>
            <a:r>
              <a:rPr lang="es-AR" dirty="0"/>
              <a:t> </a:t>
            </a:r>
            <a:r>
              <a:rPr lang="es-AR" dirty="0" smtClean="0"/>
              <a:t>del cursor: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MX" dirty="0" err="1"/>
              <a:t>delete</a:t>
            </a:r>
            <a:r>
              <a:rPr lang="es-MX" dirty="0"/>
              <a:t>(</a:t>
            </a:r>
            <a:r>
              <a:rPr lang="es-MX" dirty="0" err="1"/>
              <a:t>current.value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Con el objetivo de reusar código porque en ese caso se pierde O(1)!!!</a:t>
            </a:r>
          </a:p>
          <a:p>
            <a:pPr marL="0" indent="0">
              <a:buNone/>
            </a:pPr>
            <a:r>
              <a:rPr lang="es-AR" dirty="0" smtClean="0"/>
              <a:t>Estaría recorriendo desde el </a:t>
            </a:r>
            <a:r>
              <a:rPr lang="es-AR" dirty="0" err="1" smtClean="0"/>
              <a:t>header</a:t>
            </a:r>
            <a:r>
              <a:rPr lang="es-AR" dirty="0" smtClean="0"/>
              <a:t>. Atención! </a:t>
            </a:r>
            <a:endParaRPr lang="es-AR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3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b="1" dirty="0" smtClean="0"/>
              <a:t>Aclaraciones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La implementación de </a:t>
            </a:r>
            <a:r>
              <a:rPr lang="es-AR" dirty="0" err="1" smtClean="0">
                <a:solidFill>
                  <a:schemeClr val="accent4"/>
                </a:solidFill>
              </a:rPr>
              <a:t>iterador</a:t>
            </a:r>
            <a:r>
              <a:rPr lang="es-AR" dirty="0" smtClean="0">
                <a:solidFill>
                  <a:schemeClr val="accent4"/>
                </a:solidFill>
              </a:rPr>
              <a:t> con </a:t>
            </a:r>
            <a:r>
              <a:rPr lang="es-AR" dirty="0" err="1" smtClean="0">
                <a:solidFill>
                  <a:schemeClr val="accent4"/>
                </a:solidFill>
              </a:rPr>
              <a:t>remove</a:t>
            </a:r>
            <a:r>
              <a:rPr lang="es-AR" dirty="0" smtClean="0">
                <a:solidFill>
                  <a:schemeClr val="accent4"/>
                </a:solidFill>
              </a:rPr>
              <a:t>() en O(1) no es algo trivial</a:t>
            </a:r>
            <a:r>
              <a:rPr lang="es-AR" dirty="0" smtClean="0"/>
              <a:t>. Es mucho más complicado que con </a:t>
            </a:r>
            <a:r>
              <a:rPr lang="es-AR" dirty="0" err="1" smtClean="0"/>
              <a:t>iterador</a:t>
            </a:r>
            <a:r>
              <a:rPr lang="es-AR" dirty="0" smtClean="0"/>
              <a:t> </a:t>
            </a:r>
            <a:r>
              <a:rPr lang="es-AR" dirty="0" err="1" smtClean="0"/>
              <a:t>readonly</a:t>
            </a:r>
            <a:r>
              <a:rPr lang="es-AR" dirty="0" smtClean="0"/>
              <a:t>.  Implícitamente hay muchos casos que resolver. Es un autómata con estados por los que se va pasando frente a las operaciones invocadas sobre el </a:t>
            </a:r>
            <a:r>
              <a:rPr lang="es-AR" dirty="0" err="1" smtClean="0"/>
              <a:t>iterador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r>
              <a:rPr lang="es-AR" dirty="0" smtClean="0"/>
              <a:t>Típicamente se resuelve:</a:t>
            </a:r>
          </a:p>
          <a:p>
            <a:pPr marL="514350" indent="-514350" algn="just">
              <a:buAutoNum type="arabicParenR"/>
            </a:pPr>
            <a:r>
              <a:rPr lang="es-AR" dirty="0" smtClean="0"/>
              <a:t>Tres variables: </a:t>
            </a:r>
            <a:r>
              <a:rPr lang="es-AR" dirty="0" err="1" smtClean="0"/>
              <a:t>prev</a:t>
            </a:r>
            <a:r>
              <a:rPr lang="es-AR" dirty="0" smtClean="0"/>
              <a:t>, </a:t>
            </a:r>
            <a:r>
              <a:rPr lang="es-AR" dirty="0" err="1" smtClean="0"/>
              <a:t>current</a:t>
            </a:r>
            <a:r>
              <a:rPr lang="es-AR" dirty="0" smtClean="0"/>
              <a:t>, forward que se van moviendo “casi siempre” paralelamente y a un elemento de distancia. </a:t>
            </a:r>
          </a:p>
          <a:p>
            <a:pPr marL="514350" indent="-514350" algn="just">
              <a:buAutoNum type="arabicParenR"/>
            </a:pPr>
            <a:endParaRPr lang="es-AR" dirty="0" smtClean="0"/>
          </a:p>
          <a:p>
            <a:pPr marL="514350" indent="-514350" algn="just">
              <a:buAutoNum type="arabicParenR"/>
            </a:pPr>
            <a:r>
              <a:rPr lang="es-AR" dirty="0" smtClean="0"/>
              <a:t>También se puede hacer con dos variables: </a:t>
            </a:r>
            <a:r>
              <a:rPr lang="es-AR" dirty="0" err="1" smtClean="0"/>
              <a:t>prev</a:t>
            </a:r>
            <a:r>
              <a:rPr lang="es-AR" dirty="0" smtClean="0"/>
              <a:t> y </a:t>
            </a:r>
            <a:r>
              <a:rPr lang="es-AR" dirty="0" err="1" smtClean="0"/>
              <a:t>current</a:t>
            </a:r>
            <a:endParaRPr lang="es-AR" dirty="0" smtClean="0"/>
          </a:p>
          <a:p>
            <a:pPr marL="514350" indent="-514350" algn="just">
              <a:buAutoNum type="arabicParenR"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En cualquier caso: NO COPIAR A UNA ESTRUCTURA </a:t>
            </a:r>
            <a:r>
              <a:rPr lang="es-AR" smtClean="0"/>
              <a:t>(colección ) PARALELA.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5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54662"/>
              </p:ext>
            </p:extLst>
          </p:nvPr>
        </p:nvGraphicFramePr>
        <p:xfrm>
          <a:off x="613954" y="2072703"/>
          <a:ext cx="8229600" cy="39161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71866026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904755049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858387021"/>
                    </a:ext>
                  </a:extLst>
                </a:gridCol>
                <a:gridCol w="1583635">
                  <a:extLst>
                    <a:ext uri="{9D8B030D-6E8A-4147-A177-3AD203B41FA5}">
                      <a16:colId xmlns:a16="http://schemas.microsoft.com/office/drawing/2014/main" val="2130592548"/>
                    </a:ext>
                  </a:extLst>
                </a:gridCol>
                <a:gridCol w="1199322">
                  <a:extLst>
                    <a:ext uri="{9D8B030D-6E8A-4147-A177-3AD203B41FA5}">
                      <a16:colId xmlns:a16="http://schemas.microsoft.com/office/drawing/2014/main" val="3862695068"/>
                    </a:ext>
                  </a:extLst>
                </a:gridCol>
                <a:gridCol w="1543878">
                  <a:extLst>
                    <a:ext uri="{9D8B030D-6E8A-4147-A177-3AD203B41FA5}">
                      <a16:colId xmlns:a16="http://schemas.microsoft.com/office/drawing/2014/main" val="2701132395"/>
                    </a:ext>
                  </a:extLst>
                </a:gridCol>
              </a:tblGrid>
              <a:tr h="84527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desde</a:t>
                      </a:r>
                      <a:r>
                        <a:rPr lang="en-US" baseline="0" dirty="0"/>
                        <a:t> el header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iterador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desde</a:t>
                      </a:r>
                      <a:r>
                        <a:rPr lang="en-US" baseline="0" dirty="0"/>
                        <a:t> el header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iterador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56261"/>
                  </a:ext>
                </a:extLst>
              </a:tr>
              <a:tr h="986156">
                <a:tc>
                  <a:txBody>
                    <a:bodyPr/>
                    <a:lstStyle/>
                    <a:p>
                      <a:r>
                        <a:rPr lang="en-US" sz="1600" dirty="0" err="1"/>
                        <a:t>Arreglo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ordenado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por</a:t>
                      </a:r>
                      <a:r>
                        <a:rPr lang="en-US" sz="1600" baseline="0" dirty="0"/>
                        <a:t> clave de </a:t>
                      </a:r>
                      <a:r>
                        <a:rPr lang="en-US" sz="1600" baseline="0" dirty="0" err="1"/>
                        <a:t>búsqueda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AR" sz="1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O(log n)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58855"/>
                  </a:ext>
                </a:extLst>
              </a:tr>
              <a:tr h="1934962">
                <a:tc>
                  <a:txBody>
                    <a:bodyPr/>
                    <a:lstStyle/>
                    <a:p>
                      <a:r>
                        <a:rPr lang="en-US" sz="1600" dirty="0" err="1"/>
                        <a:t>Lista</a:t>
                      </a:r>
                      <a:r>
                        <a:rPr lang="en-US" sz="1600" dirty="0"/>
                        <a:t> lineal </a:t>
                      </a:r>
                      <a:r>
                        <a:rPr lang="en-US" sz="1600" dirty="0" err="1"/>
                        <a:t>simplemente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encadenada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 smtClean="0"/>
                        <a:t>ordenada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/>
                        <a:t>por</a:t>
                      </a:r>
                      <a:r>
                        <a:rPr lang="en-US" sz="1600" dirty="0"/>
                        <a:t> clave de </a:t>
                      </a:r>
                      <a:r>
                        <a:rPr lang="en-US" sz="1600" dirty="0" err="1"/>
                        <a:t>búsqueda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AR" sz="1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O(1)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AR" sz="1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O(1)</a:t>
                      </a:r>
                      <a:endParaRPr lang="es-A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6253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211" y="3001028"/>
            <a:ext cx="6848343" cy="3019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8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Como se </a:t>
            </a:r>
            <a:r>
              <a:rPr lang="en-US" dirty="0" err="1"/>
              <a:t>observa</a:t>
            </a:r>
            <a:r>
              <a:rPr lang="en-US" dirty="0"/>
              <a:t>, la </a:t>
            </a:r>
            <a:r>
              <a:rPr lang="en-US" dirty="0" err="1"/>
              <a:t>complejidad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 del Nuevo </a:t>
            </a:r>
            <a:r>
              <a:rPr lang="en-US" dirty="0" err="1"/>
              <a:t>iterador</a:t>
            </a:r>
            <a:r>
              <a:rPr lang="en-US" dirty="0"/>
              <a:t> reside </a:t>
            </a:r>
            <a:r>
              <a:rPr lang="en-US" dirty="0" err="1"/>
              <a:t>en</a:t>
            </a:r>
            <a:r>
              <a:rPr lang="en-US" dirty="0"/>
              <a:t> que hay que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punteros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Si el </a:t>
            </a:r>
            <a:r>
              <a:rPr lang="en-US" dirty="0" err="1"/>
              <a:t>almacenamiento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que </a:t>
            </a:r>
            <a:r>
              <a:rPr lang="en-US" dirty="0" err="1"/>
              <a:t>soluciona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Ventaja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: </a:t>
            </a:r>
            <a:r>
              <a:rPr lang="en-US" dirty="0" err="1" smtClean="0"/>
              <a:t>permitiría</a:t>
            </a:r>
            <a:r>
              <a:rPr lang="en-US" dirty="0" smtClean="0"/>
              <a:t> </a:t>
            </a:r>
            <a:r>
              <a:rPr lang="en-US" dirty="0" err="1" smtClean="0"/>
              <a:t>ofrecer</a:t>
            </a:r>
            <a:r>
              <a:rPr lang="en-US" dirty="0" smtClean="0"/>
              <a:t> </a:t>
            </a:r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forma </a:t>
            </a:r>
            <a:r>
              <a:rPr lang="en-US" dirty="0" err="1" smtClean="0"/>
              <a:t>asc</a:t>
            </a:r>
            <a:r>
              <a:rPr lang="en-US" dirty="0" smtClean="0"/>
              <a:t>/</a:t>
            </a:r>
            <a:r>
              <a:rPr lang="en-US" dirty="0" err="1" smtClean="0"/>
              <a:t>desc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!!!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6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62" y="1940341"/>
            <a:ext cx="8229600" cy="43891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err="1"/>
              <a:t>Alternativa</a:t>
            </a:r>
            <a:r>
              <a:rPr lang="en-US" sz="2000" dirty="0"/>
              <a:t>: “</a:t>
            </a:r>
            <a:r>
              <a:rPr lang="en-US" sz="2000" b="1" dirty="0" err="1">
                <a:solidFill>
                  <a:srgbClr val="00B050"/>
                </a:solidFill>
              </a:rPr>
              <a:t>Lista</a:t>
            </a:r>
            <a:r>
              <a:rPr lang="en-US" sz="2000" b="1" dirty="0">
                <a:solidFill>
                  <a:srgbClr val="00B050"/>
                </a:solidFill>
              </a:rPr>
              <a:t> lineal </a:t>
            </a:r>
            <a:r>
              <a:rPr lang="en-US" sz="2000" b="1" dirty="0" err="1">
                <a:solidFill>
                  <a:srgbClr val="00B050"/>
                </a:solidFill>
              </a:rPr>
              <a:t>doblemente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encadenada</a:t>
            </a:r>
            <a:r>
              <a:rPr lang="en-US" sz="2000" b="1" dirty="0">
                <a:solidFill>
                  <a:srgbClr val="00B050"/>
                </a:solidFill>
              </a:rPr>
              <a:t> con header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/>
              <a:t>Header: $2222”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2582" y="5391992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8056" y="5391991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null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2582" y="5927568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 AAFF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032" y="4349001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7922" y="4337058"/>
            <a:ext cx="918543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$AAFF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032" y="4884577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$ 112E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8098" y="4249070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3572" y="4249069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8098" y="4784646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$ 0023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4" name="Curved Right Arrow 13"/>
          <p:cNvSpPr/>
          <p:nvPr/>
        </p:nvSpPr>
        <p:spPr>
          <a:xfrm rot="6354348" flipH="1">
            <a:off x="3699252" y="3796716"/>
            <a:ext cx="1215225" cy="4202431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5" name="Curved Down Arrow 14"/>
          <p:cNvSpPr/>
          <p:nvPr/>
        </p:nvSpPr>
        <p:spPr>
          <a:xfrm rot="18751080">
            <a:off x="7355896" y="2920038"/>
            <a:ext cx="1684164" cy="87030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10805" y="3355190"/>
            <a:ext cx="374469" cy="17531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857" y="2790499"/>
            <a:ext cx="2585484" cy="535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3,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bla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5341" y="2790498"/>
            <a:ext cx="982851" cy="5355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$AAFF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182" y="3326076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$ 2222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24153" y="5391990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$112E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95380" y="4337059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$0023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09633" y="4249068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rot="6895028" flipH="1" flipV="1">
            <a:off x="2428550" y="4484307"/>
            <a:ext cx="708071" cy="2637639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4" name="Curved Down Arrow 23"/>
          <p:cNvSpPr/>
          <p:nvPr/>
        </p:nvSpPr>
        <p:spPr>
          <a:xfrm rot="21066520" flipH="1" flipV="1">
            <a:off x="3710459" y="4708755"/>
            <a:ext cx="3558296" cy="102394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2786391" y="3688222"/>
            <a:ext cx="3662655" cy="79519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78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Doblemente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con Header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distinguido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“header” que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referencia</a:t>
            </a:r>
            <a:r>
              <a:rPr lang="en-US" dirty="0"/>
              <a:t> del primer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y </a:t>
            </a:r>
            <a:r>
              <a:rPr lang="en-US" b="1" dirty="0" err="1">
                <a:solidFill>
                  <a:srgbClr val="00B050"/>
                </a:solidFill>
              </a:rPr>
              <a:t>además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b="1" dirty="0" err="1">
                <a:solidFill>
                  <a:srgbClr val="00B050"/>
                </a:solidFill>
              </a:rPr>
              <a:t>información</a:t>
            </a:r>
            <a:r>
              <a:rPr lang="en-US" b="1" dirty="0">
                <a:solidFill>
                  <a:srgbClr val="00B050"/>
                </a:solidFill>
              </a:rPr>
              <a:t> global de la </a:t>
            </a:r>
            <a:r>
              <a:rPr lang="en-US" b="1" dirty="0" err="1">
                <a:solidFill>
                  <a:srgbClr val="00B050"/>
                </a:solidFill>
              </a:rPr>
              <a:t>lista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/</a:t>
            </a:r>
            <a:r>
              <a:rPr lang="en-US" dirty="0" err="1"/>
              <a:t>elemento</a:t>
            </a:r>
            <a:r>
              <a:rPr lang="en-US" dirty="0"/>
              <a:t> (</a:t>
            </a:r>
            <a:r>
              <a:rPr lang="en-US" dirty="0" err="1"/>
              <a:t>común</a:t>
            </a:r>
            <a:r>
              <a:rPr lang="en-US" dirty="0"/>
              <a:t>) </a:t>
            </a:r>
            <a:r>
              <a:rPr lang="en-US" dirty="0" err="1"/>
              <a:t>almacena</a:t>
            </a:r>
            <a:r>
              <a:rPr lang="en-US" dirty="0"/>
              <a:t> 3 </a:t>
            </a:r>
            <a:r>
              <a:rPr lang="en-US" dirty="0" err="1"/>
              <a:t>cosas</a:t>
            </a:r>
            <a:r>
              <a:rPr lang="en-US" dirty="0"/>
              <a:t>: </a:t>
            </a:r>
            <a:r>
              <a:rPr lang="en-US" dirty="0" err="1"/>
              <a:t>su</a:t>
            </a:r>
            <a:r>
              <a:rPr lang="en-US" dirty="0"/>
              <a:t> info y la </a:t>
            </a:r>
            <a:r>
              <a:rPr lang="en-US" dirty="0" err="1"/>
              <a:t>referencia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 </a:t>
            </a:r>
            <a:r>
              <a:rPr lang="en-US" dirty="0" err="1"/>
              <a:t>previo</a:t>
            </a:r>
            <a:r>
              <a:rPr lang="en-US" dirty="0"/>
              <a:t> y </a:t>
            </a:r>
            <a:r>
              <a:rPr lang="en-US" dirty="0" err="1"/>
              <a:t>siguiente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Variante</a:t>
            </a:r>
            <a:r>
              <a:rPr lang="en-US" dirty="0">
                <a:solidFill>
                  <a:srgbClr val="00B050"/>
                </a:solidFill>
              </a:rPr>
              <a:t> para </a:t>
            </a:r>
            <a:r>
              <a:rPr lang="en-US" dirty="0" err="1">
                <a:solidFill>
                  <a:srgbClr val="00B050"/>
                </a:solidFill>
              </a:rPr>
              <a:t>Índice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Doblemente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Ordenada</a:t>
            </a:r>
            <a:r>
              <a:rPr lang="en-US" dirty="0">
                <a:solidFill>
                  <a:srgbClr val="00B050"/>
                </a:solidFill>
              </a:rPr>
              <a:t> con Header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 con header que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dirty="0"/>
              <a:t> con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criterio</a:t>
            </a:r>
            <a:r>
              <a:rPr lang="en-US" dirty="0"/>
              <a:t> de </a:t>
            </a:r>
            <a:r>
              <a:rPr lang="en-US" dirty="0" err="1"/>
              <a:t>ordenación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3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Hay 2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: header y </a:t>
            </a:r>
            <a:r>
              <a:rPr lang="en-US" dirty="0" err="1"/>
              <a:t>comunes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nodo</a:t>
            </a:r>
            <a:r>
              <a:rPr lang="en-US" dirty="0"/>
              <a:t> header no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ser</a:t>
            </a:r>
            <a:r>
              <a:rPr lang="en-US" dirty="0"/>
              <a:t> comparable. Hay </a:t>
            </a:r>
            <a:r>
              <a:rPr lang="en-US" dirty="0" err="1"/>
              <a:t>uno</a:t>
            </a:r>
            <a:r>
              <a:rPr lang="en-US" dirty="0"/>
              <a:t> solo de ese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!</a:t>
            </a:r>
          </a:p>
          <a:p>
            <a:r>
              <a:rPr lang="en-US" dirty="0"/>
              <a:t>Los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compararse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posibilidades</a:t>
            </a:r>
            <a:r>
              <a:rPr lang="en-US" dirty="0"/>
              <a:t> para “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 con header para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soporte</a:t>
            </a:r>
            <a:r>
              <a:rPr lang="en-US" dirty="0"/>
              <a:t> a un </a:t>
            </a:r>
            <a:r>
              <a:rPr lang="en-US" dirty="0" err="1"/>
              <a:t>índice</a:t>
            </a:r>
            <a:r>
              <a:rPr lang="en-US" dirty="0"/>
              <a:t>”  (</a:t>
            </a:r>
            <a:r>
              <a:rPr lang="en-US" dirty="0" err="1"/>
              <a:t>análisis</a:t>
            </a:r>
            <a:r>
              <a:rPr lang="en-US" dirty="0"/>
              <a:t> del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complejidad</a:t>
            </a:r>
            <a:r>
              <a:rPr lang="en-US" dirty="0"/>
              <a:t> temporal)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7200" y="3905794"/>
          <a:ext cx="8020596" cy="202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45590">
                  <a:extLst>
                    <a:ext uri="{9D8B030D-6E8A-4147-A177-3AD203B41FA5}">
                      <a16:colId xmlns:a16="http://schemas.microsoft.com/office/drawing/2014/main" val="3525697509"/>
                    </a:ext>
                  </a:extLst>
                </a:gridCol>
                <a:gridCol w="1376473">
                  <a:extLst>
                    <a:ext uri="{9D8B030D-6E8A-4147-A177-3AD203B41FA5}">
                      <a16:colId xmlns:a16="http://schemas.microsoft.com/office/drawing/2014/main" val="3413399178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553621970"/>
                    </a:ext>
                  </a:extLst>
                </a:gridCol>
                <a:gridCol w="1125003">
                  <a:extLst>
                    <a:ext uri="{9D8B030D-6E8A-4147-A177-3AD203B41FA5}">
                      <a16:colId xmlns:a16="http://schemas.microsoft.com/office/drawing/2014/main" val="2553894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Arreglo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ordenado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por</a:t>
                      </a:r>
                      <a:r>
                        <a:rPr lang="en-US" baseline="0" dirty="0"/>
                        <a:t> clave de </a:t>
                      </a:r>
                      <a:r>
                        <a:rPr lang="en-US" baseline="0" dirty="0" err="1"/>
                        <a:t>búsqueda</a:t>
                      </a:r>
                      <a:endParaRPr lang="es-AR" dirty="0"/>
                    </a:p>
                    <a:p>
                      <a:r>
                        <a:rPr lang="en-US" dirty="0"/>
                        <a:t>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AR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O(log 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111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err="1"/>
                        <a:t>Lista</a:t>
                      </a:r>
                      <a:r>
                        <a:rPr lang="en-US" dirty="0"/>
                        <a:t> Lineal </a:t>
                      </a:r>
                      <a:r>
                        <a:rPr lang="en-US" dirty="0" err="1"/>
                        <a:t>Simplemente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Encadenada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Ordenada</a:t>
                      </a:r>
                      <a:r>
                        <a:rPr lang="en-US" dirty="0"/>
                        <a:t> con Header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87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23848" y="5222693"/>
            <a:ext cx="4031878" cy="736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1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Precisamente</a:t>
            </a:r>
            <a:r>
              <a:rPr lang="en-US" dirty="0"/>
              <a:t> Java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s-AR" b="1" dirty="0">
                <a:hlinkClick r:id="rId2"/>
              </a:rPr>
              <a:t>LinkedList.java </a:t>
            </a:r>
            <a:r>
              <a:rPr lang="es-AR" b="1" dirty="0" smtClean="0"/>
              <a:t> con  una</a:t>
            </a:r>
            <a:r>
              <a:rPr lang="en-US" dirty="0" smtClean="0"/>
              <a:t> </a:t>
            </a:r>
            <a:r>
              <a:rPr lang="en-US" dirty="0" err="1"/>
              <a:t>lista</a:t>
            </a:r>
            <a:r>
              <a:rPr lang="en-US" dirty="0"/>
              <a:t> “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” a </a:t>
            </a:r>
            <a:r>
              <a:rPr lang="en-US" dirty="0" err="1"/>
              <a:t>través</a:t>
            </a:r>
            <a:r>
              <a:rPr lang="en-US" dirty="0"/>
              <a:t> </a:t>
            </a:r>
            <a:r>
              <a:rPr lang="en-US" dirty="0" smtClean="0"/>
              <a:t>de</a:t>
            </a:r>
            <a:endParaRPr lang="es-AR" b="1" dirty="0"/>
          </a:p>
          <a:p>
            <a:pPr marL="0" indent="0">
              <a:buNone/>
            </a:pPr>
            <a:r>
              <a:rPr lang="en-US" dirty="0" err="1"/>
              <a:t>Buscar</a:t>
            </a:r>
            <a:r>
              <a:rPr lang="en-US" dirty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9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Otras variantes de listas?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Circulares simplemente encadenadas, Circulares doblemente encadenadas.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Posibles aplicaciones?</a:t>
            </a:r>
          </a:p>
          <a:p>
            <a:pPr marL="0" indent="0">
              <a:buNone/>
            </a:pPr>
            <a:r>
              <a:rPr lang="es-AR" dirty="0" smtClean="0"/>
              <a:t>Consideraciones en las implementaciones de listas circulares?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1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Ninguna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ventaja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????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Parecía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que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mejoraba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en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inserción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/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borrado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Content Placeholder 4" descr="Fichier:Twemoji2 1f61f.svg — Wikipédi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52" y="1935480"/>
            <a:ext cx="1116496" cy="11164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86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/>
              <a:t>borrar</a:t>
            </a:r>
            <a:r>
              <a:rPr lang="en-US" dirty="0"/>
              <a:t>/</a:t>
            </a:r>
            <a:r>
              <a:rPr lang="en-US" dirty="0" err="1"/>
              <a:t>insertar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hay 2 </a:t>
            </a:r>
            <a:r>
              <a:rPr lang="en-US" dirty="0" err="1"/>
              <a:t>situaciones</a:t>
            </a:r>
            <a:r>
              <a:rPr lang="en-US" dirty="0"/>
              <a:t> que se </a:t>
            </a:r>
            <a:r>
              <a:rPr lang="en-US" dirty="0" err="1"/>
              <a:t>dan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borrar</a:t>
            </a:r>
            <a:r>
              <a:rPr lang="en-US" dirty="0"/>
              <a:t>/</a:t>
            </a:r>
            <a:r>
              <a:rPr lang="en-US" dirty="0" err="1"/>
              <a:t>insertar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recorriendo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header</a:t>
            </a:r>
          </a:p>
          <a:p>
            <a:pPr marL="0" indent="0" algn="just">
              <a:buNone/>
            </a:pPr>
            <a:r>
              <a:rPr lang="en-US" dirty="0"/>
              <a:t>b) </a:t>
            </a:r>
            <a:r>
              <a:rPr lang="en-US" dirty="0" err="1"/>
              <a:t>borrar</a:t>
            </a:r>
            <a:r>
              <a:rPr lang="en-US" dirty="0"/>
              <a:t>/</a:t>
            </a:r>
            <a:r>
              <a:rPr lang="en-US" dirty="0" err="1"/>
              <a:t>insertar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sin </a:t>
            </a:r>
            <a:r>
              <a:rPr lang="en-US" dirty="0" err="1"/>
              <a:t>buscarlo</a:t>
            </a:r>
            <a:r>
              <a:rPr lang="en-US" dirty="0"/>
              <a:t> (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apuntando</a:t>
            </a:r>
            <a:r>
              <a:rPr lang="en-US" dirty="0"/>
              <a:t> al </a:t>
            </a:r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borrar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haciendo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iterador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>
                <a:solidFill>
                  <a:srgbClr val="FF0000"/>
                </a:solidFill>
              </a:rPr>
              <a:t>arreglo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ordenado</a:t>
            </a:r>
            <a:r>
              <a:rPr lang="en-US" dirty="0"/>
              <a:t>,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O(n)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el “</a:t>
            </a:r>
            <a:r>
              <a:rPr lang="en-US" dirty="0" err="1"/>
              <a:t>caso</a:t>
            </a:r>
            <a:r>
              <a:rPr lang="en-US" dirty="0"/>
              <a:t> a” </a:t>
            </a:r>
            <a:r>
              <a:rPr lang="en-US" dirty="0" err="1"/>
              <a:t>tenemos</a:t>
            </a:r>
            <a:r>
              <a:rPr lang="en-US" dirty="0"/>
              <a:t> que la </a:t>
            </a:r>
            <a:r>
              <a:rPr lang="en-US" dirty="0" err="1"/>
              <a:t>búsqueda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O(log n),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empeora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al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contigüidad</a:t>
            </a:r>
            <a:r>
              <a:rPr lang="en-US" dirty="0"/>
              <a:t> lo que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O(n)</a:t>
            </a:r>
          </a:p>
          <a:p>
            <a:pPr marL="0" indent="0" algn="just">
              <a:buNone/>
            </a:pPr>
            <a:r>
              <a:rPr lang="en-US" dirty="0" err="1"/>
              <a:t>Análogamente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el “</a:t>
            </a:r>
            <a:r>
              <a:rPr lang="en-US" dirty="0" err="1"/>
              <a:t>caso</a:t>
            </a:r>
            <a:r>
              <a:rPr lang="en-US" dirty="0"/>
              <a:t> b” </a:t>
            </a:r>
            <a:r>
              <a:rPr lang="en-US" dirty="0" err="1"/>
              <a:t>accederlo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O(1),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al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contigüidad</a:t>
            </a:r>
            <a:r>
              <a:rPr lang="en-US" dirty="0"/>
              <a:t>,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sea: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O(n) !!!!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6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simplemente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ordenada</a:t>
            </a:r>
            <a:r>
              <a:rPr lang="en-US" dirty="0"/>
              <a:t>, la </a:t>
            </a:r>
            <a:r>
              <a:rPr lang="en-US" dirty="0" err="1"/>
              <a:t>operacion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“</a:t>
            </a:r>
            <a:r>
              <a:rPr lang="en-US" dirty="0" err="1"/>
              <a:t>caso</a:t>
            </a:r>
            <a:r>
              <a:rPr lang="en-US" dirty="0"/>
              <a:t> a” o “</a:t>
            </a:r>
            <a:r>
              <a:rPr lang="en-US" dirty="0" err="1"/>
              <a:t>caso</a:t>
            </a:r>
            <a:r>
              <a:rPr lang="en-US" dirty="0"/>
              <a:t> b”.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el “</a:t>
            </a:r>
            <a:r>
              <a:rPr lang="en-US" dirty="0" err="1"/>
              <a:t>caso</a:t>
            </a:r>
            <a:r>
              <a:rPr lang="en-US" dirty="0"/>
              <a:t> a” </a:t>
            </a:r>
            <a:r>
              <a:rPr lang="en-US" dirty="0" err="1"/>
              <a:t>tenemos</a:t>
            </a:r>
            <a:r>
              <a:rPr lang="en-US" dirty="0"/>
              <a:t> que la </a:t>
            </a:r>
            <a:r>
              <a:rPr lang="en-US" dirty="0" err="1"/>
              <a:t>búsqueda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O(n). </a:t>
            </a:r>
            <a:r>
              <a:rPr lang="en-US" dirty="0" err="1"/>
              <a:t>Aunque</a:t>
            </a:r>
            <a:r>
              <a:rPr lang="en-US" dirty="0"/>
              <a:t> no hay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no se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contigüidad</a:t>
            </a:r>
            <a:r>
              <a:rPr lang="en-US" dirty="0"/>
              <a:t>, la </a:t>
            </a:r>
            <a:r>
              <a:rPr lang="en-US" dirty="0" err="1" smtClean="0"/>
              <a:t>operación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O(n)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el “</a:t>
            </a:r>
            <a:r>
              <a:rPr lang="en-US" dirty="0" err="1"/>
              <a:t>caso</a:t>
            </a:r>
            <a:r>
              <a:rPr lang="en-US" dirty="0"/>
              <a:t> b”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parados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y y </a:t>
            </a:r>
            <a:r>
              <a:rPr lang="en-US" dirty="0" err="1"/>
              <a:t>como</a:t>
            </a:r>
            <a:r>
              <a:rPr lang="en-US" dirty="0"/>
              <a:t> no hay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contigüidad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O(1). Para </a:t>
            </a:r>
            <a:r>
              <a:rPr lang="en-US" dirty="0" err="1"/>
              <a:t>estar</a:t>
            </a:r>
            <a:r>
              <a:rPr lang="en-US" dirty="0"/>
              <a:t> “</a:t>
            </a:r>
            <a:r>
              <a:rPr lang="en-US" dirty="0" err="1"/>
              <a:t>apuntando</a:t>
            </a:r>
            <a:r>
              <a:rPr lang="en-US" dirty="0"/>
              <a:t> al </a:t>
            </a:r>
            <a:r>
              <a:rPr lang="en-US" dirty="0" err="1"/>
              <a:t>elemento</a:t>
            </a:r>
            <a:r>
              <a:rPr lang="en-US" dirty="0"/>
              <a:t> a </a:t>
            </a:r>
            <a:r>
              <a:rPr lang="en-US" dirty="0" err="1"/>
              <a:t>borrar</a:t>
            </a:r>
            <a:r>
              <a:rPr lang="en-US" dirty="0"/>
              <a:t>”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colocar</a:t>
            </a:r>
            <a:r>
              <a:rPr lang="en-US" dirty="0"/>
              <a:t> el </a:t>
            </a:r>
            <a:r>
              <a:rPr lang="en-US" dirty="0" smtClean="0"/>
              <a:t>remove()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iterador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0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smtClean="0"/>
              <a:t>Por eso Java tiene como “opcional” el método </a:t>
            </a:r>
            <a:r>
              <a:rPr lang="es-AR" dirty="0" err="1" smtClean="0"/>
              <a:t>remove</a:t>
            </a:r>
            <a:r>
              <a:rPr lang="es-AR" dirty="0" smtClean="0"/>
              <a:t>() en la interface “</a:t>
            </a:r>
            <a:r>
              <a:rPr lang="es-AR" dirty="0" err="1" smtClean="0"/>
              <a:t>Iterator</a:t>
            </a:r>
            <a:r>
              <a:rPr lang="es-AR" dirty="0" smtClean="0"/>
              <a:t>”. Si en vez de </a:t>
            </a:r>
            <a:r>
              <a:rPr lang="es-AR" dirty="0" err="1" smtClean="0"/>
              <a:t>remove</a:t>
            </a:r>
            <a:r>
              <a:rPr lang="es-AR" dirty="0" smtClean="0"/>
              <a:t>() de lista se usa </a:t>
            </a:r>
            <a:r>
              <a:rPr lang="es-AR" dirty="0" err="1" smtClean="0"/>
              <a:t>remove</a:t>
            </a:r>
            <a:r>
              <a:rPr lang="es-AR" dirty="0" smtClean="0"/>
              <a:t>() de operador, la complejidad es O(1).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i="1" dirty="0" smtClean="0"/>
              <a:t>Sigamos la especificación de Java:</a:t>
            </a:r>
          </a:p>
          <a:p>
            <a:pPr algn="just"/>
            <a:r>
              <a:rPr lang="es-AR" dirty="0" err="1" smtClean="0"/>
              <a:t>Remove</a:t>
            </a:r>
            <a:r>
              <a:rPr lang="es-AR" dirty="0" smtClean="0"/>
              <a:t> de </a:t>
            </a:r>
            <a:r>
              <a:rPr lang="es-AR" dirty="0" err="1" smtClean="0"/>
              <a:t>iterador</a:t>
            </a:r>
            <a:r>
              <a:rPr lang="es-AR" dirty="0" smtClean="0"/>
              <a:t> tiene que invocarse luego de un </a:t>
            </a:r>
            <a:r>
              <a:rPr lang="es-AR" dirty="0" err="1" smtClean="0"/>
              <a:t>next</a:t>
            </a:r>
            <a:r>
              <a:rPr lang="es-AR" dirty="0" smtClean="0"/>
              <a:t>()</a:t>
            </a:r>
          </a:p>
          <a:p>
            <a:pPr algn="just"/>
            <a:r>
              <a:rPr lang="es-AR" dirty="0" smtClean="0"/>
              <a:t>No se pueden invocar 2 </a:t>
            </a:r>
            <a:r>
              <a:rPr lang="es-AR" dirty="0" err="1" smtClean="0"/>
              <a:t>remove</a:t>
            </a:r>
            <a:r>
              <a:rPr lang="es-AR" dirty="0" smtClean="0"/>
              <a:t>() seguidos (tiene que haber un </a:t>
            </a:r>
            <a:r>
              <a:rPr lang="es-AR" dirty="0" err="1" smtClean="0"/>
              <a:t>next</a:t>
            </a:r>
            <a:r>
              <a:rPr lang="es-AR" dirty="0" smtClean="0"/>
              <a:t>() en el medio)</a:t>
            </a:r>
          </a:p>
          <a:p>
            <a:pPr algn="just"/>
            <a:r>
              <a:rPr lang="es-AR" dirty="0" smtClean="0"/>
              <a:t>Si no se satisfacen esas condiciones se lanzar excepción “</a:t>
            </a:r>
            <a:r>
              <a:rPr lang="es-AR" dirty="0" err="1" smtClean="0"/>
              <a:t>IllegalStateException</a:t>
            </a:r>
            <a:r>
              <a:rPr lang="es-AR" dirty="0" smtClean="0"/>
              <a:t>”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6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3C- </a:t>
            </a:r>
            <a:r>
              <a:rPr lang="es-419" dirty="0" err="1" smtClean="0"/>
              <a:t>Ejer</a:t>
            </a:r>
            <a:r>
              <a:rPr lang="es-419" dirty="0" smtClean="0"/>
              <a:t> 6.2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s-AR" sz="2000" dirty="0" smtClean="0">
                <a:solidFill>
                  <a:schemeClr val="tx1"/>
                </a:solidFill>
              </a:rPr>
              <a:t>Implementar la clase </a:t>
            </a:r>
            <a:r>
              <a:rPr lang="es-AR" sz="2000" b="1" dirty="0" err="1" smtClean="0">
                <a:solidFill>
                  <a:schemeClr val="tx1"/>
                </a:solidFill>
              </a:rPr>
              <a:t>SortedLinkedListWithHeader</a:t>
            </a:r>
            <a:r>
              <a:rPr lang="es-AR" sz="2000" b="1" dirty="0" smtClean="0">
                <a:solidFill>
                  <a:schemeClr val="tx1"/>
                </a:solidFill>
              </a:rPr>
              <a:t> el nuevo </a:t>
            </a:r>
            <a:r>
              <a:rPr lang="es-AR" sz="2000" b="1" dirty="0" err="1" smtClean="0">
                <a:solidFill>
                  <a:schemeClr val="tx1"/>
                </a:solidFill>
              </a:rPr>
              <a:t>iterador</a:t>
            </a:r>
            <a:r>
              <a:rPr lang="es-AR" sz="2000" b="1" dirty="0" smtClean="0">
                <a:solidFill>
                  <a:schemeClr val="tx1"/>
                </a:solidFill>
              </a:rPr>
              <a:t> que permite </a:t>
            </a:r>
            <a:r>
              <a:rPr lang="es-AR" sz="2000" b="1" dirty="0" err="1" smtClean="0">
                <a:solidFill>
                  <a:schemeClr val="tx1"/>
                </a:solidFill>
              </a:rPr>
              <a:t>remove</a:t>
            </a:r>
            <a:r>
              <a:rPr lang="es-AR" sz="2000" b="1" dirty="0" smtClean="0">
                <a:solidFill>
                  <a:schemeClr val="tx1"/>
                </a:solidFill>
              </a:rPr>
              <a:t>().</a:t>
            </a:r>
            <a:endParaRPr lang="fr-FR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51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Uso</a:t>
            </a:r>
            <a:endParaRPr lang="es-AR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7088"/>
            <a:ext cx="6216433" cy="4389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54389" y="1005840"/>
            <a:ext cx="1423852" cy="55081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tamaño =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min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max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= 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</a:t>
            </a: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iterador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deleting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deleting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deleting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tamaño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min =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max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= </a:t>
            </a:r>
            <a:r>
              <a:rPr kumimoji="0" lang="es-MX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70</a:t>
            </a: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4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Otro detalle más. Si el </a:t>
            </a:r>
            <a:r>
              <a:rPr lang="es-AR" dirty="0" err="1" smtClean="0"/>
              <a:t>iterador</a:t>
            </a:r>
            <a:r>
              <a:rPr lang="es-AR" dirty="0" smtClean="0"/>
              <a:t> es con “</a:t>
            </a:r>
            <a:r>
              <a:rPr lang="es-AR" dirty="0" err="1" smtClean="0"/>
              <a:t>remove</a:t>
            </a:r>
            <a:r>
              <a:rPr lang="es-AR" dirty="0" smtClean="0"/>
              <a:t>” hay cosas que no pueden chequearse y pueden producir un problema en tiempo de ejecución: uso de cursores anidados, donde uno de ellos elimina un elemento (el otro que había chequeado que había elementos obtiene un error porque el elemento ya no está)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3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27074</TotalTime>
  <Words>1015</Words>
  <Application>Microsoft Office PowerPoint</Application>
  <PresentationFormat>Presentación en pantalla (4:3)</PresentationFormat>
  <Paragraphs>178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Palatino Linotype</vt:lpstr>
      <vt:lpstr>Roboto</vt:lpstr>
      <vt:lpstr>Wingdings</vt:lpstr>
      <vt:lpstr>Wingdings 2</vt:lpstr>
      <vt:lpstr>Presentation on brainstorming</vt:lpstr>
      <vt:lpstr>Estructura de Datos y 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3C- Ejer 6.2</vt:lpstr>
      <vt:lpstr>Caso de Uso</vt:lpstr>
      <vt:lpstr>Presentación de PowerPoint</vt:lpstr>
      <vt:lpstr>Posible Problema!</vt:lpstr>
      <vt:lpstr>O bien, este otro problema</vt:lpstr>
      <vt:lpstr>Presentación de PowerPoint</vt:lpstr>
      <vt:lpstr>Presentación de PowerPoint</vt:lpstr>
      <vt:lpstr>Presentación de PowerPoint</vt:lpstr>
      <vt:lpstr>Presentación de PowerPoint</vt:lpstr>
      <vt:lpstr>Analizando otras alternativas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622</cp:revision>
  <dcterms:created xsi:type="dcterms:W3CDTF">2019-02-21T18:33:09Z</dcterms:created>
  <dcterms:modified xsi:type="dcterms:W3CDTF">2024-04-22T10:13:53Z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