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大绿区" id="{c0158466-3318-4ce9-9440-689246715b4c}">
          <p14:sldIdLst>
            <p14:sldId id="256"/>
            <p14:sldId id="260"/>
            <p14:sldId id="257"/>
          </p14:sldIdLst>
        </p14:section>
        <p14:section name="小绿区" id="{4b47ce20-2afe-473e-8cfa-4a8f621f3e06}">
          <p14:sldIdLst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7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4" Type="http://schemas.openxmlformats.org/officeDocument/2006/relationships/slideLayout" Target="../slideLayouts/slideLayout1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4" Type="http://schemas.openxmlformats.org/officeDocument/2006/relationships/slideLayout" Target="../slideLayouts/slideLayout1.xml"/><Relationship Id="rId23" Type="http://schemas.openxmlformats.org/officeDocument/2006/relationships/tags" Target="../tags/tag110.xml"/><Relationship Id="rId22" Type="http://schemas.openxmlformats.org/officeDocument/2006/relationships/tags" Target="../tags/tag109.xml"/><Relationship Id="rId21" Type="http://schemas.openxmlformats.org/officeDocument/2006/relationships/tags" Target="../tags/tag108.xml"/><Relationship Id="rId20" Type="http://schemas.openxmlformats.org/officeDocument/2006/relationships/tags" Target="../tags/tag107.xml"/><Relationship Id="rId2" Type="http://schemas.openxmlformats.org/officeDocument/2006/relationships/tags" Target="../tags/tag89.xml"/><Relationship Id="rId19" Type="http://schemas.openxmlformats.org/officeDocument/2006/relationships/tags" Target="../tags/tag106.xml"/><Relationship Id="rId18" Type="http://schemas.openxmlformats.org/officeDocument/2006/relationships/tags" Target="../tags/tag105.xml"/><Relationship Id="rId17" Type="http://schemas.openxmlformats.org/officeDocument/2006/relationships/tags" Target="../tags/tag104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tags" Target="../tags/tag8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5245" y="4855210"/>
            <a:ext cx="12082145" cy="208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4610" y="2914015"/>
            <a:ext cx="12082145" cy="192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4610" y="-186690"/>
            <a:ext cx="12082145" cy="30816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>
            <a:off x="910590" y="295910"/>
            <a:ext cx="1489075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创建任务</a:t>
            </a:r>
            <a:endParaRPr lang="zh-CN" altLang="en-US" sz="140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047750" y="-137795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北京项目首席</a:t>
            </a:r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3733165" y="295910"/>
            <a:ext cx="1489075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确定任务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820420" y="814070"/>
            <a:ext cx="2298065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>
                <a:sym typeface="+mn-ea"/>
              </a:rPr>
              <a:t>*</a:t>
            </a:r>
            <a:r>
              <a:rPr lang="zh-CN" altLang="en-US" sz="1000">
                <a:sym typeface="+mn-ea"/>
              </a:rPr>
              <a:t>任务名称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>
                <a:sym typeface="+mn-ea"/>
              </a:rPr>
              <a:t>*</a:t>
            </a:r>
            <a:r>
              <a:rPr lang="zh-CN" altLang="en-US" sz="1000">
                <a:sym typeface="+mn-ea"/>
              </a:rPr>
              <a:t>任务大类：模块研发、界面研发、技术支持、质量保证、市场推广、公司建设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>
                <a:sym typeface="+mn-ea"/>
              </a:rPr>
              <a:t>任务小类：</a:t>
            </a:r>
            <a:r>
              <a:rPr lang="en-US" altLang="zh-CN" sz="1000">
                <a:sym typeface="+mn-ea"/>
              </a:rPr>
              <a:t>XXXXX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>
                <a:sym typeface="+mn-ea"/>
              </a:rPr>
              <a:t>*</a:t>
            </a:r>
            <a:r>
              <a:rPr lang="zh-CN" altLang="en-US" sz="1000">
                <a:sym typeface="+mn-ea"/>
              </a:rPr>
              <a:t>任务描述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>
                <a:sym typeface="+mn-ea"/>
              </a:rPr>
              <a:t>*</a:t>
            </a:r>
            <a:r>
              <a:rPr lang="zh-CN" altLang="en-US" sz="1000">
                <a:sym typeface="+mn-ea"/>
              </a:rPr>
              <a:t>交付标准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>
                <a:sym typeface="+mn-ea"/>
              </a:rPr>
              <a:t>*</a:t>
            </a:r>
            <a:r>
              <a:rPr lang="zh-CN" altLang="en-US" sz="1000">
                <a:sym typeface="+mn-ea"/>
              </a:rPr>
              <a:t>工作量（人周）</a:t>
            </a:r>
            <a:r>
              <a:rPr lang="en-US" altLang="zh-CN" sz="1000">
                <a:sym typeface="+mn-ea"/>
              </a:rPr>
              <a:t>-</a:t>
            </a:r>
            <a:r>
              <a:rPr lang="zh-CN" altLang="en-US" sz="1000">
                <a:sym typeface="+mn-ea"/>
              </a:rPr>
              <a:t>预估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>
                <a:sym typeface="+mn-ea"/>
              </a:rPr>
              <a:t>*</a:t>
            </a:r>
            <a:r>
              <a:rPr lang="zh-CN" altLang="en-US" sz="1000">
                <a:sym typeface="+mn-ea"/>
              </a:rPr>
              <a:t>交付时间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>
                <a:sym typeface="+mn-ea"/>
              </a:rPr>
              <a:t>*</a:t>
            </a:r>
            <a:r>
              <a:rPr lang="zh-CN" altLang="en-US" sz="1000">
                <a:sym typeface="+mn-ea"/>
              </a:rPr>
              <a:t>任务发起人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altLang="en-US" sz="1000"/>
              <a:t>指派给专家（可编辑）</a:t>
            </a:r>
            <a:endParaRPr lang="zh-CN" altLang="en-US" sz="1000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3801745" y="-137795"/>
            <a:ext cx="180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公司总体组专家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56635" y="823595"/>
            <a:ext cx="215455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>
                <a:sym typeface="+mn-ea"/>
              </a:rPr>
              <a:t>任务小类：</a:t>
            </a:r>
            <a:r>
              <a:rPr lang="en-US" altLang="zh-CN" sz="1000">
                <a:sym typeface="+mn-ea"/>
              </a:rPr>
              <a:t>XXXXX</a:t>
            </a:r>
            <a:endParaRPr lang="en-US" altLang="zh-CN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altLang="en-US" sz="1000"/>
              <a:t>工作量（人周）</a:t>
            </a:r>
            <a:r>
              <a:rPr lang="en-US" altLang="zh-CN" sz="1000"/>
              <a:t>-</a:t>
            </a:r>
            <a:r>
              <a:rPr lang="zh-CN" altLang="en-US" sz="1000"/>
              <a:t>确定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altLang="en-US" sz="1000"/>
              <a:t>难度系数：正常、难、特别难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altLang="en-US" sz="1000"/>
              <a:t>分配类型：揭榜挂帅、直接分配、联合申请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altLang="en-US" sz="1000"/>
              <a:t>备注：①申请时间限制</a:t>
            </a:r>
            <a:endParaRPr lang="zh-CN" altLang="en-US" sz="1000"/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>
            <a:off x="6555740" y="295910"/>
            <a:ext cx="1489075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申请任务</a:t>
            </a:r>
            <a:endParaRPr lang="zh-CN" altLang="en-US" sz="1400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6555740" y="-137795"/>
            <a:ext cx="180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战斗小分队队长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55740" y="823595"/>
            <a:ext cx="19780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altLang="en-US" sz="1000"/>
              <a:t>预计完成时间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altLang="en-US" sz="1000"/>
              <a:t>人员投入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rgbClr val="FF0000"/>
                </a:solidFill>
              </a:rPr>
              <a:t>简要工作计划</a:t>
            </a:r>
            <a:endParaRPr lang="zh-CN" altLang="en-US" sz="100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>
            <a:off x="2399665" y="548005"/>
            <a:ext cx="1333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10" idx="1"/>
          </p:cNvCxnSpPr>
          <p:nvPr/>
        </p:nvCxnSpPr>
        <p:spPr>
          <a:xfrm>
            <a:off x="5222240" y="548005"/>
            <a:ext cx="1333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97500" y="282575"/>
            <a:ext cx="991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点击申请</a:t>
            </a:r>
            <a:endParaRPr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568575" y="282575"/>
            <a:ext cx="991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点击创建</a:t>
            </a:r>
            <a:endParaRPr lang="zh-CN" altLang="en-US" sz="1400"/>
          </a:p>
        </p:txBody>
      </p:sp>
      <p:cxnSp>
        <p:nvCxnSpPr>
          <p:cNvPr id="17" name="肘形连接符 16"/>
          <p:cNvCxnSpPr>
            <a:stCxn id="10" idx="3"/>
            <a:endCxn id="49" idx="3"/>
          </p:cNvCxnSpPr>
          <p:nvPr/>
        </p:nvCxnSpPr>
        <p:spPr>
          <a:xfrm flipH="1">
            <a:off x="5222240" y="548005"/>
            <a:ext cx="2822575" cy="1710055"/>
          </a:xfrm>
          <a:prstGeom prst="bentConnector3">
            <a:avLst>
              <a:gd name="adj1" fmla="val -84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>
            <p:custDataLst>
              <p:tags r:id="rId7"/>
            </p:custDataLst>
          </p:nvPr>
        </p:nvSpPr>
        <p:spPr>
          <a:xfrm>
            <a:off x="6555740" y="2957195"/>
            <a:ext cx="1489075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工作分解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3733165" y="2586990"/>
            <a:ext cx="1767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sz="1000"/>
              <a:t>指派给申请成功的队长</a:t>
            </a:r>
            <a:endParaRPr lang="zh-CN" sz="1000"/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200660" y="694690"/>
            <a:ext cx="490220" cy="14281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/>
              <a:t>任</a:t>
            </a:r>
            <a:r>
              <a:rPr lang="en-US" altLang="zh-CN" sz="2000" b="1"/>
              <a:t> </a:t>
            </a:r>
            <a:r>
              <a:rPr lang="zh-CN" altLang="en-US" sz="2000" b="1"/>
              <a:t>务</a:t>
            </a:r>
            <a:r>
              <a:rPr lang="en-US" altLang="zh-CN" sz="2000" b="1"/>
              <a:t> </a:t>
            </a:r>
            <a:r>
              <a:rPr lang="zh-CN" altLang="en-US" sz="2000" b="1"/>
              <a:t>分</a:t>
            </a:r>
            <a:r>
              <a:rPr lang="en-US" altLang="zh-CN" sz="2000" b="1"/>
              <a:t> </a:t>
            </a:r>
            <a:r>
              <a:rPr lang="zh-CN" altLang="en-US" sz="2000" b="1"/>
              <a:t>配</a:t>
            </a:r>
            <a:endParaRPr lang="zh-CN" altLang="en-US" sz="2000" b="1"/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200660" y="3048000"/>
            <a:ext cx="490220" cy="14281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/>
              <a:t>任</a:t>
            </a:r>
            <a:r>
              <a:rPr lang="en-US" altLang="zh-CN" sz="2000" b="1"/>
              <a:t> </a:t>
            </a:r>
            <a:r>
              <a:rPr lang="zh-CN" altLang="en-US" sz="2000" b="1"/>
              <a:t>务</a:t>
            </a:r>
            <a:r>
              <a:rPr lang="en-US" altLang="zh-CN" sz="2000" b="1"/>
              <a:t> </a:t>
            </a:r>
            <a:r>
              <a:rPr lang="zh-CN" altLang="en-US" sz="2000" b="1"/>
              <a:t>执行</a:t>
            </a:r>
            <a:endParaRPr lang="zh-CN" altLang="en-US" sz="2000" b="1"/>
          </a:p>
        </p:txBody>
      </p:sp>
      <p:sp>
        <p:nvSpPr>
          <p:cNvPr id="24" name="文本框 23"/>
          <p:cNvSpPr txBox="1"/>
          <p:nvPr/>
        </p:nvSpPr>
        <p:spPr>
          <a:xfrm>
            <a:off x="6555740" y="3482340"/>
            <a:ext cx="1767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sz="1000"/>
              <a:t>分解子任务</a:t>
            </a:r>
            <a:endParaRPr lang="zh-CN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sz="1000"/>
              <a:t>指派给队员</a:t>
            </a:r>
            <a:endParaRPr lang="zh-CN" sz="1000"/>
          </a:p>
        </p:txBody>
      </p:sp>
      <p:cxnSp>
        <p:nvCxnSpPr>
          <p:cNvPr id="25" name="肘形连接符 24"/>
          <p:cNvCxnSpPr>
            <a:stCxn id="49" idx="1"/>
            <a:endCxn id="19" idx="1"/>
          </p:cNvCxnSpPr>
          <p:nvPr/>
        </p:nvCxnSpPr>
        <p:spPr>
          <a:xfrm rot="10800000" flipH="1" flipV="1">
            <a:off x="3733165" y="2258060"/>
            <a:ext cx="2822575" cy="951230"/>
          </a:xfrm>
          <a:prstGeom prst="bentConnector3">
            <a:avLst>
              <a:gd name="adj1" fmla="val -84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10"/>
            </p:custDataLst>
          </p:nvPr>
        </p:nvSpPr>
        <p:spPr>
          <a:xfrm>
            <a:off x="8892540" y="-137795"/>
            <a:ext cx="180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战斗小分队队员</a:t>
            </a:r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11"/>
            </p:custDataLst>
          </p:nvPr>
        </p:nvSpPr>
        <p:spPr>
          <a:xfrm>
            <a:off x="11102340" y="-137795"/>
            <a:ext cx="103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项目部</a:t>
            </a:r>
            <a:endParaRPr lang="zh-CN" altLang="en-US"/>
          </a:p>
        </p:txBody>
      </p:sp>
      <p:sp>
        <p:nvSpPr>
          <p:cNvPr id="29" name="圆角矩形 28"/>
          <p:cNvSpPr/>
          <p:nvPr>
            <p:custDataLst>
              <p:tags r:id="rId12"/>
            </p:custDataLst>
          </p:nvPr>
        </p:nvSpPr>
        <p:spPr>
          <a:xfrm>
            <a:off x="9048750" y="2957195"/>
            <a:ext cx="1489075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完成子任务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9" idx="3"/>
            <a:endCxn id="29" idx="1"/>
          </p:cNvCxnSpPr>
          <p:nvPr/>
        </p:nvCxnSpPr>
        <p:spPr>
          <a:xfrm>
            <a:off x="8044815" y="3209290"/>
            <a:ext cx="10039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048750" y="3482340"/>
            <a:ext cx="1767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sz="1000"/>
              <a:t>完成子任务</a:t>
            </a:r>
            <a:endParaRPr lang="zh-CN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sz="1000"/>
              <a:t>反馈问题</a:t>
            </a:r>
            <a:endParaRPr lang="zh-CN" sz="1000"/>
          </a:p>
        </p:txBody>
      </p:sp>
      <p:sp>
        <p:nvSpPr>
          <p:cNvPr id="32" name="圆角矩形 31"/>
          <p:cNvSpPr/>
          <p:nvPr>
            <p:custDataLst>
              <p:tags r:id="rId13"/>
            </p:custDataLst>
          </p:nvPr>
        </p:nvSpPr>
        <p:spPr>
          <a:xfrm>
            <a:off x="11255375" y="295910"/>
            <a:ext cx="806450" cy="40163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任务</a:t>
            </a:r>
            <a:endParaRPr lang="zh-CN" altLang="en-US" sz="1400"/>
          </a:p>
          <a:p>
            <a:pPr algn="ctr"/>
            <a:r>
              <a:rPr lang="zh-CN" altLang="en-US" sz="1400"/>
              <a:t>看板</a:t>
            </a:r>
            <a:endParaRPr lang="zh-CN" altLang="en-US" sz="1400"/>
          </a:p>
          <a:p>
            <a:pPr algn="ctr"/>
            <a:r>
              <a:rPr lang="zh-CN" altLang="en-US" sz="1400"/>
              <a:t>（周）</a:t>
            </a:r>
            <a:endParaRPr lang="zh-CN" altLang="en-US" sz="1400"/>
          </a:p>
          <a:p>
            <a:pPr algn="ctr"/>
            <a:endParaRPr lang="zh-CN" altLang="en-US" sz="1400"/>
          </a:p>
          <a:p>
            <a:pPr algn="ctr"/>
            <a:r>
              <a:rPr lang="en-US" altLang="zh-CN" sz="1400"/>
              <a:t>1</a:t>
            </a:r>
            <a:r>
              <a:rPr lang="zh-CN" altLang="en-US" sz="1400"/>
              <a:t>、统计任务进展</a:t>
            </a:r>
            <a:endParaRPr lang="zh-CN" altLang="en-US" sz="1400"/>
          </a:p>
          <a:p>
            <a:pPr algn="ctr"/>
            <a:r>
              <a:rPr lang="en-US" altLang="zh-CN" sz="1400"/>
              <a:t>2</a:t>
            </a:r>
            <a:r>
              <a:rPr lang="zh-CN" altLang="en-US" sz="1400"/>
              <a:t>、统计人力负载</a:t>
            </a:r>
            <a:endParaRPr lang="zh-CN" altLang="en-US" sz="1400"/>
          </a:p>
        </p:txBody>
      </p:sp>
      <p:sp>
        <p:nvSpPr>
          <p:cNvPr id="33" name="圆角矩形 32"/>
          <p:cNvSpPr/>
          <p:nvPr>
            <p:custDataLst>
              <p:tags r:id="rId14"/>
            </p:custDataLst>
          </p:nvPr>
        </p:nvSpPr>
        <p:spPr>
          <a:xfrm>
            <a:off x="6555105" y="4925695"/>
            <a:ext cx="1489075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验收申请</a:t>
            </a:r>
            <a:endParaRPr lang="zh-CN" altLang="en-US" sz="1400"/>
          </a:p>
        </p:txBody>
      </p:sp>
      <p:cxnSp>
        <p:nvCxnSpPr>
          <p:cNvPr id="34" name="肘形连接符 33"/>
          <p:cNvCxnSpPr>
            <a:stCxn id="29" idx="3"/>
            <a:endCxn id="50" idx="3"/>
          </p:cNvCxnSpPr>
          <p:nvPr/>
        </p:nvCxnSpPr>
        <p:spPr>
          <a:xfrm flipH="1">
            <a:off x="10140950" y="3209290"/>
            <a:ext cx="396875" cy="956945"/>
          </a:xfrm>
          <a:prstGeom prst="bentConnector3">
            <a:avLst>
              <a:gd name="adj1" fmla="val -6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390005" y="5393055"/>
            <a:ext cx="19323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sz="1000"/>
              <a:t>内部验收</a:t>
            </a:r>
            <a:endParaRPr lang="zh-CN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sz="1000"/>
              <a:t>提交交付申请，提交队员贡献比（</a:t>
            </a:r>
            <a:r>
              <a:rPr lang="en-US" altLang="zh-CN" sz="1000"/>
              <a:t>100%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36" name="菱形 35"/>
          <p:cNvSpPr/>
          <p:nvPr>
            <p:custDataLst>
              <p:tags r:id="rId15"/>
            </p:custDataLst>
          </p:nvPr>
        </p:nvSpPr>
        <p:spPr>
          <a:xfrm>
            <a:off x="3732530" y="4879340"/>
            <a:ext cx="1489075" cy="57531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验收</a:t>
            </a:r>
            <a:endParaRPr lang="zh-CN" altLang="en-US" sz="1400"/>
          </a:p>
          <a:p>
            <a:pPr algn="ctr"/>
            <a:r>
              <a:rPr lang="zh-CN" altLang="en-US" sz="1400"/>
              <a:t>评审</a:t>
            </a:r>
            <a:endParaRPr lang="zh-CN" altLang="en-US" sz="1400"/>
          </a:p>
        </p:txBody>
      </p:sp>
      <p:cxnSp>
        <p:nvCxnSpPr>
          <p:cNvPr id="37" name="直接箭头连接符 36"/>
          <p:cNvCxnSpPr>
            <a:stCxn id="33" idx="1"/>
            <a:endCxn id="36" idx="3"/>
          </p:cNvCxnSpPr>
          <p:nvPr/>
        </p:nvCxnSpPr>
        <p:spPr>
          <a:xfrm flipH="1" flipV="1">
            <a:off x="5221605" y="5166995"/>
            <a:ext cx="1333500" cy="10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397500" y="4871085"/>
            <a:ext cx="991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点击交付</a:t>
            </a:r>
            <a:endParaRPr lang="zh-CN" altLang="en-US" sz="1400"/>
          </a:p>
        </p:txBody>
      </p:sp>
      <p:sp>
        <p:nvSpPr>
          <p:cNvPr id="39" name="文本框 38"/>
          <p:cNvSpPr txBox="1"/>
          <p:nvPr/>
        </p:nvSpPr>
        <p:spPr>
          <a:xfrm>
            <a:off x="3732530" y="5421630"/>
            <a:ext cx="197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altLang="en-US" sz="1000"/>
              <a:t>结论：通过</a:t>
            </a:r>
            <a:r>
              <a:rPr lang="en-US" altLang="zh-CN" sz="1000"/>
              <a:t>/</a:t>
            </a:r>
            <a:r>
              <a:rPr lang="zh-CN" altLang="en-US" sz="1000"/>
              <a:t>不通过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>
                <a:solidFill>
                  <a:srgbClr val="FF0000"/>
                </a:solidFill>
              </a:rPr>
              <a:t>*</a:t>
            </a:r>
            <a:r>
              <a:rPr lang="zh-CN" altLang="en-US" sz="1000">
                <a:solidFill>
                  <a:srgbClr val="FF0000"/>
                </a:solidFill>
              </a:rPr>
              <a:t>完成质量系数：</a:t>
            </a:r>
            <a:r>
              <a:rPr lang="en-US" altLang="zh-CN" sz="1000">
                <a:solidFill>
                  <a:srgbClr val="FF0000"/>
                </a:solidFill>
              </a:rPr>
              <a:t>XXX</a:t>
            </a:r>
            <a:endParaRPr lang="en-US" altLang="zh-CN" sz="1000">
              <a:solidFill>
                <a:srgbClr val="FF0000"/>
              </a:solidFill>
            </a:endParaRPr>
          </a:p>
        </p:txBody>
      </p:sp>
      <p:cxnSp>
        <p:nvCxnSpPr>
          <p:cNvPr id="40" name="直接箭头连接符 39"/>
          <p:cNvCxnSpPr>
            <a:stCxn id="36" idx="1"/>
            <a:endCxn id="41" idx="3"/>
          </p:cNvCxnSpPr>
          <p:nvPr/>
        </p:nvCxnSpPr>
        <p:spPr>
          <a:xfrm flipH="1">
            <a:off x="2399030" y="5166995"/>
            <a:ext cx="1333500" cy="10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>
            <p:custDataLst>
              <p:tags r:id="rId16"/>
            </p:custDataLst>
          </p:nvPr>
        </p:nvSpPr>
        <p:spPr>
          <a:xfrm>
            <a:off x="909955" y="4925695"/>
            <a:ext cx="1489075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交付，任务关闭</a:t>
            </a:r>
            <a:endParaRPr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2564765" y="4855210"/>
            <a:ext cx="991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通过</a:t>
            </a:r>
            <a:endParaRPr lang="zh-CN" altLang="en-US" sz="1400"/>
          </a:p>
        </p:txBody>
      </p:sp>
      <p:cxnSp>
        <p:nvCxnSpPr>
          <p:cNvPr id="43" name="肘形连接符 42"/>
          <p:cNvCxnSpPr>
            <a:stCxn id="36" idx="1"/>
            <a:endCxn id="44" idx="1"/>
          </p:cNvCxnSpPr>
          <p:nvPr/>
        </p:nvCxnSpPr>
        <p:spPr>
          <a:xfrm rot="10800000" flipH="1" flipV="1">
            <a:off x="3732530" y="5166995"/>
            <a:ext cx="2823210" cy="993140"/>
          </a:xfrm>
          <a:prstGeom prst="bentConnector3">
            <a:avLst>
              <a:gd name="adj1" fmla="val -8435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>
            <p:custDataLst>
              <p:tags r:id="rId17"/>
            </p:custDataLst>
          </p:nvPr>
        </p:nvSpPr>
        <p:spPr>
          <a:xfrm>
            <a:off x="6555740" y="5908040"/>
            <a:ext cx="1489075" cy="504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修改</a:t>
            </a:r>
            <a:r>
              <a:rPr lang="en-US" altLang="zh-CN" sz="1400">
                <a:solidFill>
                  <a:schemeClr val="tx1"/>
                </a:solidFill>
              </a:rPr>
              <a:t>/</a:t>
            </a:r>
            <a:r>
              <a:rPr lang="zh-CN" altLang="en-US" sz="1400">
                <a:solidFill>
                  <a:schemeClr val="tx1"/>
                </a:solidFill>
              </a:rPr>
              <a:t>返工，直到通过验收评审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648200" y="5891530"/>
            <a:ext cx="991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不通过</a:t>
            </a:r>
            <a:endParaRPr lang="zh-CN" altLang="en-US" sz="1400"/>
          </a:p>
        </p:txBody>
      </p:sp>
      <p:sp>
        <p:nvSpPr>
          <p:cNvPr id="47" name="文本框 46"/>
          <p:cNvSpPr txBox="1"/>
          <p:nvPr>
            <p:custDataLst>
              <p:tags r:id="rId18"/>
            </p:custDataLst>
          </p:nvPr>
        </p:nvSpPr>
        <p:spPr>
          <a:xfrm>
            <a:off x="200660" y="5071110"/>
            <a:ext cx="490220" cy="14281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/>
              <a:t>任</a:t>
            </a:r>
            <a:r>
              <a:rPr lang="en-US" altLang="zh-CN" sz="2000" b="1"/>
              <a:t> </a:t>
            </a:r>
            <a:r>
              <a:rPr lang="zh-CN" altLang="en-US" sz="2000" b="1"/>
              <a:t>务</a:t>
            </a:r>
            <a:r>
              <a:rPr lang="en-US" altLang="zh-CN" sz="2000" b="1"/>
              <a:t> </a:t>
            </a:r>
            <a:r>
              <a:rPr lang="zh-CN" altLang="en-US" sz="2000" b="1"/>
              <a:t>交付</a:t>
            </a:r>
            <a:endParaRPr lang="zh-CN" altLang="en-US" sz="2000" b="1"/>
          </a:p>
        </p:txBody>
      </p:sp>
      <p:sp>
        <p:nvSpPr>
          <p:cNvPr id="48" name="圆角矩形 47"/>
          <p:cNvSpPr/>
          <p:nvPr>
            <p:custDataLst>
              <p:tags r:id="rId19"/>
            </p:custDataLst>
          </p:nvPr>
        </p:nvSpPr>
        <p:spPr>
          <a:xfrm>
            <a:off x="6555740" y="3914140"/>
            <a:ext cx="1489075" cy="504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调整申请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9" name="菱形 48"/>
          <p:cNvSpPr/>
          <p:nvPr/>
        </p:nvSpPr>
        <p:spPr>
          <a:xfrm>
            <a:off x="3733165" y="1931670"/>
            <a:ext cx="1489075" cy="65278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审定</a:t>
            </a:r>
            <a:endParaRPr lang="zh-CN" altLang="en-US" sz="1400"/>
          </a:p>
          <a:p>
            <a:pPr algn="ctr"/>
            <a:r>
              <a:rPr lang="zh-CN" altLang="en-US" sz="1400"/>
              <a:t>任务</a:t>
            </a:r>
            <a:endParaRPr lang="zh-CN" altLang="en-US" sz="1400"/>
          </a:p>
        </p:txBody>
      </p:sp>
      <p:sp>
        <p:nvSpPr>
          <p:cNvPr id="50" name="菱形 49"/>
          <p:cNvSpPr/>
          <p:nvPr/>
        </p:nvSpPr>
        <p:spPr>
          <a:xfrm>
            <a:off x="9048750" y="3914140"/>
            <a:ext cx="1092200" cy="504190"/>
          </a:xfrm>
          <a:prstGeom prst="diamond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任务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调整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2" name="肘形连接符 51"/>
          <p:cNvCxnSpPr>
            <a:stCxn id="29" idx="3"/>
            <a:endCxn id="33" idx="3"/>
          </p:cNvCxnSpPr>
          <p:nvPr/>
        </p:nvCxnSpPr>
        <p:spPr>
          <a:xfrm flipH="1">
            <a:off x="8044180" y="3209290"/>
            <a:ext cx="2493645" cy="1968500"/>
          </a:xfrm>
          <a:prstGeom prst="bentConnector3">
            <a:avLst>
              <a:gd name="adj1" fmla="val -95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50" idx="1"/>
            <a:endCxn id="48" idx="3"/>
          </p:cNvCxnSpPr>
          <p:nvPr/>
        </p:nvCxnSpPr>
        <p:spPr>
          <a:xfrm flipH="1">
            <a:off x="8044815" y="4166235"/>
            <a:ext cx="1003935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8" idx="1"/>
            <a:endCxn id="57" idx="3"/>
          </p:cNvCxnSpPr>
          <p:nvPr/>
        </p:nvCxnSpPr>
        <p:spPr>
          <a:xfrm flipH="1" flipV="1">
            <a:off x="5221605" y="4159250"/>
            <a:ext cx="1334135" cy="698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397500" y="3859530"/>
            <a:ext cx="99187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点击调整</a:t>
            </a:r>
            <a:endParaRPr lang="zh-CN" altLang="en-US" sz="1400"/>
          </a:p>
        </p:txBody>
      </p:sp>
      <p:sp>
        <p:nvSpPr>
          <p:cNvPr id="57" name="菱形 56"/>
          <p:cNvSpPr/>
          <p:nvPr/>
        </p:nvSpPr>
        <p:spPr>
          <a:xfrm>
            <a:off x="3732530" y="3832860"/>
            <a:ext cx="1489075" cy="65278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调整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评审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555105" y="4436110"/>
            <a:ext cx="1767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sz="1000"/>
              <a:t>预计完成时间、</a:t>
            </a:r>
            <a:r>
              <a:rPr lang="zh-CN" altLang="en-US" sz="1000"/>
              <a:t>交付指标、人员投入等</a:t>
            </a:r>
            <a:endParaRPr lang="zh-CN" altLang="en-US" sz="1000"/>
          </a:p>
        </p:txBody>
      </p:sp>
      <p:cxnSp>
        <p:nvCxnSpPr>
          <p:cNvPr id="59" name="肘形连接符 58"/>
          <p:cNvCxnSpPr>
            <a:stCxn id="57" idx="1"/>
            <a:endCxn id="19" idx="1"/>
          </p:cNvCxnSpPr>
          <p:nvPr/>
        </p:nvCxnSpPr>
        <p:spPr>
          <a:xfrm rot="10800000" flipH="1">
            <a:off x="3732530" y="3209290"/>
            <a:ext cx="2823210" cy="949960"/>
          </a:xfrm>
          <a:prstGeom prst="bentConnector3">
            <a:avLst>
              <a:gd name="adj1" fmla="val -47683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484755" y="3832860"/>
            <a:ext cx="11639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通过</a:t>
            </a:r>
            <a:endParaRPr lang="zh-CN" altLang="en-US" sz="1400"/>
          </a:p>
        </p:txBody>
      </p:sp>
      <p:sp>
        <p:nvSpPr>
          <p:cNvPr id="62" name="文本框 61"/>
          <p:cNvSpPr txBox="1"/>
          <p:nvPr/>
        </p:nvSpPr>
        <p:spPr>
          <a:xfrm>
            <a:off x="3556635" y="4456430"/>
            <a:ext cx="2083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sz="1000"/>
              <a:t>修改任务信息：预计完成时间、</a:t>
            </a:r>
            <a:r>
              <a:rPr lang="zh-CN" altLang="en-US" sz="1000"/>
              <a:t>交付指标、人员投入等</a:t>
            </a:r>
            <a:endParaRPr lang="zh-CN" altLang="en-US" sz="1000"/>
          </a:p>
        </p:txBody>
      </p:sp>
      <p:sp>
        <p:nvSpPr>
          <p:cNvPr id="63" name="圆角矩形 62"/>
          <p:cNvSpPr/>
          <p:nvPr>
            <p:custDataLst>
              <p:tags r:id="rId20"/>
            </p:custDataLst>
          </p:nvPr>
        </p:nvSpPr>
        <p:spPr>
          <a:xfrm>
            <a:off x="3733165" y="6490970"/>
            <a:ext cx="1489075" cy="504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任务重新激活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64" name="肘形连接符 63"/>
          <p:cNvCxnSpPr>
            <a:stCxn id="41" idx="2"/>
            <a:endCxn id="63" idx="1"/>
          </p:cNvCxnSpPr>
          <p:nvPr/>
        </p:nvCxnSpPr>
        <p:spPr>
          <a:xfrm rot="5400000" flipV="1">
            <a:off x="2037398" y="5047298"/>
            <a:ext cx="1313180" cy="2078355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699895" y="5513705"/>
            <a:ext cx="6997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存在问题修改</a:t>
            </a:r>
            <a:r>
              <a:rPr lang="en-US" altLang="zh-CN" sz="1400"/>
              <a:t>/</a:t>
            </a:r>
            <a:r>
              <a:rPr lang="zh-CN" altLang="en-US" sz="1400"/>
              <a:t>返工</a:t>
            </a:r>
            <a:endParaRPr lang="zh-CN" altLang="en-US" sz="1400"/>
          </a:p>
        </p:txBody>
      </p:sp>
      <p:cxnSp>
        <p:nvCxnSpPr>
          <p:cNvPr id="66" name="肘形连接符 65"/>
          <p:cNvCxnSpPr>
            <a:stCxn id="63" idx="3"/>
            <a:endCxn id="44" idx="2"/>
          </p:cNvCxnSpPr>
          <p:nvPr/>
        </p:nvCxnSpPr>
        <p:spPr>
          <a:xfrm flipV="1">
            <a:off x="5222240" y="6412230"/>
            <a:ext cx="2078355" cy="330835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48030" y="-186690"/>
            <a:ext cx="2399030" cy="72745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49320" y="-175895"/>
            <a:ext cx="2261235" cy="7264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6330950" y="-175895"/>
            <a:ext cx="1991995" cy="7264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8725535" y="-175895"/>
            <a:ext cx="2194560" cy="72631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1035665" y="-175895"/>
            <a:ext cx="1101090" cy="7264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肘形连接符 71"/>
          <p:cNvCxnSpPr>
            <a:stCxn id="41" idx="1"/>
            <a:endCxn id="73" idx="1"/>
          </p:cNvCxnSpPr>
          <p:nvPr/>
        </p:nvCxnSpPr>
        <p:spPr>
          <a:xfrm rot="10800000" flipH="1" flipV="1">
            <a:off x="909955" y="5177790"/>
            <a:ext cx="10441305" cy="1281430"/>
          </a:xfrm>
          <a:prstGeom prst="bentConnector3">
            <a:avLst>
              <a:gd name="adj1" fmla="val -22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>
            <p:custDataLst>
              <p:tags r:id="rId21"/>
            </p:custDataLst>
          </p:nvPr>
        </p:nvSpPr>
        <p:spPr>
          <a:xfrm>
            <a:off x="11351260" y="6018530"/>
            <a:ext cx="710565" cy="8813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任务积分核算</a:t>
            </a:r>
            <a:endParaRPr lang="zh-CN" altLang="en-US" sz="1400"/>
          </a:p>
        </p:txBody>
      </p:sp>
      <p:sp>
        <p:nvSpPr>
          <p:cNvPr id="74" name="圆角矩形 73"/>
          <p:cNvSpPr/>
          <p:nvPr>
            <p:custDataLst>
              <p:tags r:id="rId22"/>
            </p:custDataLst>
          </p:nvPr>
        </p:nvSpPr>
        <p:spPr>
          <a:xfrm>
            <a:off x="11255375" y="4568825"/>
            <a:ext cx="806450" cy="119570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收集</a:t>
            </a:r>
            <a:endParaRPr lang="zh-CN" altLang="en-US" sz="1400"/>
          </a:p>
          <a:p>
            <a:pPr algn="ctr"/>
            <a:r>
              <a:rPr lang="zh-CN" altLang="en-US" sz="1400"/>
              <a:t>问题</a:t>
            </a:r>
            <a:endParaRPr lang="zh-CN" altLang="en-US" sz="1400"/>
          </a:p>
        </p:txBody>
      </p:sp>
    </p:spTree>
    <p:custDataLst>
      <p:tags r:id="rId2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" y="-215900"/>
            <a:ext cx="12090400" cy="7289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8455" y="9525"/>
            <a:ext cx="11357610" cy="6849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5245" y="4855210"/>
            <a:ext cx="12082145" cy="208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4610" y="2914015"/>
            <a:ext cx="12082145" cy="192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4610" y="-186690"/>
            <a:ext cx="12082145" cy="30816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>
            <a:off x="910590" y="295910"/>
            <a:ext cx="1489075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创建任务</a:t>
            </a:r>
            <a:endParaRPr lang="zh-CN" altLang="en-US" sz="140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047750" y="-137795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北京项目首席</a:t>
            </a:r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3733165" y="295910"/>
            <a:ext cx="1489075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确定任务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848995" y="852170"/>
            <a:ext cx="229806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altLang="en-US" sz="1000"/>
              <a:t>任务名称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altLang="en-US" sz="1000"/>
              <a:t>任务大类：模块研发、界面研发、技术支持、质量保证、市场推广、公司建设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/>
              <a:t>任务小类：</a:t>
            </a:r>
            <a:r>
              <a:rPr lang="en-US" altLang="zh-CN" sz="1000"/>
              <a:t>XXXXX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altLang="en-US" sz="1000"/>
              <a:t>任务描述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altLang="en-US" sz="1000"/>
              <a:t>交付标准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altLang="en-US" sz="1000"/>
              <a:t>工作量（人周）</a:t>
            </a:r>
            <a:r>
              <a:rPr lang="en-US" altLang="zh-CN" sz="1000"/>
              <a:t>-</a:t>
            </a:r>
            <a:r>
              <a:rPr lang="zh-CN" altLang="en-US" sz="1000"/>
              <a:t>预估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altLang="en-US" sz="1000"/>
              <a:t>交付时间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altLang="en-US" sz="1000"/>
              <a:t>任务发起人</a:t>
            </a:r>
            <a:endParaRPr lang="zh-CN" altLang="en-US" sz="1000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3801745" y="-137795"/>
            <a:ext cx="180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公司总体组专家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33165" y="852170"/>
            <a:ext cx="197802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altLang="en-US" sz="1000">
                <a:solidFill>
                  <a:srgbClr val="FF0000"/>
                </a:solidFill>
              </a:rPr>
              <a:t>上传</a:t>
            </a:r>
            <a:r>
              <a:rPr lang="en-US" altLang="zh-CN" sz="1000">
                <a:solidFill>
                  <a:srgbClr val="FF0000"/>
                </a:solidFill>
              </a:rPr>
              <a:t>seafile</a:t>
            </a:r>
            <a:r>
              <a:rPr lang="zh-CN" altLang="en-US" sz="1000">
                <a:solidFill>
                  <a:srgbClr val="FF0000"/>
                </a:solidFill>
              </a:rPr>
              <a:t>，公布</a:t>
            </a:r>
            <a:endParaRPr lang="zh-CN" altLang="en-US" sz="100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altLang="en-US" sz="1000"/>
              <a:t>工作量（人周）</a:t>
            </a:r>
            <a:r>
              <a:rPr lang="en-US" altLang="zh-CN" sz="1000"/>
              <a:t>-</a:t>
            </a:r>
            <a:r>
              <a:rPr lang="zh-CN" altLang="en-US" sz="1000"/>
              <a:t>确定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altLang="en-US" sz="1000"/>
              <a:t>难度系数：正常、难、特别难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altLang="en-US" sz="1000"/>
              <a:t>分配类型：揭榜挂帅、直接分配、联合申请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altLang="en-US" sz="1000"/>
              <a:t>备注：①申请时间限制</a:t>
            </a:r>
            <a:endParaRPr lang="zh-CN" altLang="en-US" sz="1000"/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>
            <a:off x="6555740" y="295910"/>
            <a:ext cx="1489075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申请任务</a:t>
            </a:r>
            <a:endParaRPr lang="zh-CN" altLang="en-US" sz="1400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6555740" y="-137795"/>
            <a:ext cx="180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战斗小分队队长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55740" y="852170"/>
            <a:ext cx="17094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altLang="en-US" sz="1000"/>
              <a:t>预计完成时间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altLang="en-US" sz="1000"/>
              <a:t>人员投入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/>
              <a:t>简要工作计划？？</a:t>
            </a:r>
            <a:endParaRPr lang="zh-CN" altLang="en-US" sz="1000"/>
          </a:p>
        </p:txBody>
      </p: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>
            <a:off x="2399665" y="548005"/>
            <a:ext cx="1333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10" idx="1"/>
          </p:cNvCxnSpPr>
          <p:nvPr/>
        </p:nvCxnSpPr>
        <p:spPr>
          <a:xfrm>
            <a:off x="5222240" y="548005"/>
            <a:ext cx="1333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568575" y="282575"/>
            <a:ext cx="991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发送表格</a:t>
            </a:r>
            <a:endParaRPr lang="zh-CN" altLang="en-US" sz="1400"/>
          </a:p>
        </p:txBody>
      </p:sp>
      <p:cxnSp>
        <p:nvCxnSpPr>
          <p:cNvPr id="17" name="肘形连接符 16"/>
          <p:cNvCxnSpPr>
            <a:stCxn id="10" idx="3"/>
            <a:endCxn id="49" idx="3"/>
          </p:cNvCxnSpPr>
          <p:nvPr/>
        </p:nvCxnSpPr>
        <p:spPr>
          <a:xfrm flipH="1">
            <a:off x="5222240" y="548005"/>
            <a:ext cx="2822575" cy="1757680"/>
          </a:xfrm>
          <a:prstGeom prst="bentConnector3">
            <a:avLst>
              <a:gd name="adj1" fmla="val -84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>
            <p:custDataLst>
              <p:tags r:id="rId7"/>
            </p:custDataLst>
          </p:nvPr>
        </p:nvSpPr>
        <p:spPr>
          <a:xfrm>
            <a:off x="6555740" y="2957195"/>
            <a:ext cx="1489075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工作计划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3733165" y="2625090"/>
            <a:ext cx="17672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sz="1000"/>
              <a:t>更新表格，确定队长</a:t>
            </a:r>
            <a:endParaRPr lang="zh-CN" sz="1000"/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200660" y="694690"/>
            <a:ext cx="490220" cy="14281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/>
              <a:t>任</a:t>
            </a:r>
            <a:r>
              <a:rPr lang="en-US" altLang="zh-CN" sz="2000" b="1"/>
              <a:t> </a:t>
            </a:r>
            <a:r>
              <a:rPr lang="zh-CN" altLang="en-US" sz="2000" b="1"/>
              <a:t>务</a:t>
            </a:r>
            <a:r>
              <a:rPr lang="en-US" altLang="zh-CN" sz="2000" b="1"/>
              <a:t> </a:t>
            </a:r>
            <a:r>
              <a:rPr lang="zh-CN" altLang="en-US" sz="2000" b="1"/>
              <a:t>分</a:t>
            </a:r>
            <a:r>
              <a:rPr lang="en-US" altLang="zh-CN" sz="2000" b="1"/>
              <a:t> </a:t>
            </a:r>
            <a:r>
              <a:rPr lang="zh-CN" altLang="en-US" sz="2000" b="1"/>
              <a:t>配</a:t>
            </a:r>
            <a:endParaRPr lang="zh-CN" altLang="en-US" sz="2000" b="1"/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200660" y="3048000"/>
            <a:ext cx="490220" cy="14281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/>
              <a:t>任</a:t>
            </a:r>
            <a:r>
              <a:rPr lang="en-US" altLang="zh-CN" sz="2000" b="1"/>
              <a:t> </a:t>
            </a:r>
            <a:r>
              <a:rPr lang="zh-CN" altLang="en-US" sz="2000" b="1"/>
              <a:t>务</a:t>
            </a:r>
            <a:r>
              <a:rPr lang="en-US" altLang="zh-CN" sz="2000" b="1"/>
              <a:t> </a:t>
            </a:r>
            <a:r>
              <a:rPr lang="zh-CN" altLang="en-US" sz="2000" b="1"/>
              <a:t>执行</a:t>
            </a:r>
            <a:endParaRPr lang="zh-CN" altLang="en-US" sz="2000" b="1"/>
          </a:p>
        </p:txBody>
      </p:sp>
      <p:sp>
        <p:nvSpPr>
          <p:cNvPr id="24" name="文本框 23"/>
          <p:cNvSpPr txBox="1"/>
          <p:nvPr/>
        </p:nvSpPr>
        <p:spPr>
          <a:xfrm>
            <a:off x="6555740" y="3482340"/>
            <a:ext cx="17672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sz="1000"/>
              <a:t>分解子任务</a:t>
            </a:r>
            <a:endParaRPr lang="zh-CN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sz="1000"/>
              <a:t>指派给队员</a:t>
            </a:r>
            <a:endParaRPr lang="zh-CN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sz="1000"/>
              <a:t>每天更新进度</a:t>
            </a:r>
            <a:endParaRPr lang="zh-CN" sz="1000"/>
          </a:p>
        </p:txBody>
      </p:sp>
      <p:cxnSp>
        <p:nvCxnSpPr>
          <p:cNvPr id="25" name="肘形连接符 24"/>
          <p:cNvCxnSpPr>
            <a:stCxn id="49" idx="1"/>
            <a:endCxn id="19" idx="1"/>
          </p:cNvCxnSpPr>
          <p:nvPr/>
        </p:nvCxnSpPr>
        <p:spPr>
          <a:xfrm rot="10800000" flipH="1" flipV="1">
            <a:off x="3733165" y="2305685"/>
            <a:ext cx="2822575" cy="903605"/>
          </a:xfrm>
          <a:prstGeom prst="bentConnector3">
            <a:avLst>
              <a:gd name="adj1" fmla="val -84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10"/>
            </p:custDataLst>
          </p:nvPr>
        </p:nvSpPr>
        <p:spPr>
          <a:xfrm>
            <a:off x="8892540" y="-137795"/>
            <a:ext cx="180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战斗小分队队员</a:t>
            </a:r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11"/>
            </p:custDataLst>
          </p:nvPr>
        </p:nvSpPr>
        <p:spPr>
          <a:xfrm>
            <a:off x="11102340" y="-137795"/>
            <a:ext cx="103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项目部</a:t>
            </a:r>
            <a:endParaRPr lang="zh-CN" altLang="en-US"/>
          </a:p>
        </p:txBody>
      </p:sp>
      <p:sp>
        <p:nvSpPr>
          <p:cNvPr id="29" name="圆角矩形 28"/>
          <p:cNvSpPr/>
          <p:nvPr>
            <p:custDataLst>
              <p:tags r:id="rId12"/>
            </p:custDataLst>
          </p:nvPr>
        </p:nvSpPr>
        <p:spPr>
          <a:xfrm>
            <a:off x="9048750" y="2957195"/>
            <a:ext cx="1489075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完成任务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9" idx="3"/>
            <a:endCxn id="29" idx="1"/>
          </p:cNvCxnSpPr>
          <p:nvPr/>
        </p:nvCxnSpPr>
        <p:spPr>
          <a:xfrm>
            <a:off x="8044815" y="3209290"/>
            <a:ext cx="10039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048750" y="3482340"/>
            <a:ext cx="1767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sz="1000"/>
              <a:t>完成子任务</a:t>
            </a:r>
            <a:endParaRPr lang="zh-CN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sz="1000"/>
              <a:t>反馈问题</a:t>
            </a:r>
            <a:endParaRPr lang="zh-CN" sz="1000"/>
          </a:p>
        </p:txBody>
      </p:sp>
      <p:sp>
        <p:nvSpPr>
          <p:cNvPr id="32" name="圆角矩形 31"/>
          <p:cNvSpPr/>
          <p:nvPr>
            <p:custDataLst>
              <p:tags r:id="rId13"/>
            </p:custDataLst>
          </p:nvPr>
        </p:nvSpPr>
        <p:spPr>
          <a:xfrm>
            <a:off x="11255375" y="295910"/>
            <a:ext cx="806450" cy="40163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任务</a:t>
            </a:r>
            <a:endParaRPr lang="zh-CN" altLang="en-US" sz="1400"/>
          </a:p>
          <a:p>
            <a:pPr algn="ctr"/>
            <a:r>
              <a:rPr lang="zh-CN" altLang="en-US" sz="1400"/>
              <a:t>看板</a:t>
            </a:r>
            <a:endParaRPr lang="zh-CN" altLang="en-US" sz="1400"/>
          </a:p>
          <a:p>
            <a:pPr algn="ctr"/>
            <a:r>
              <a:rPr lang="zh-CN" altLang="en-US" sz="1400"/>
              <a:t>（周）</a:t>
            </a:r>
            <a:endParaRPr lang="zh-CN" altLang="en-US" sz="1400"/>
          </a:p>
          <a:p>
            <a:pPr algn="ctr"/>
            <a:endParaRPr lang="zh-CN" altLang="en-US" sz="1400"/>
          </a:p>
          <a:p>
            <a:pPr algn="ctr"/>
            <a:r>
              <a:rPr lang="en-US" altLang="zh-CN" sz="1400"/>
              <a:t>1</a:t>
            </a:r>
            <a:r>
              <a:rPr lang="zh-CN" altLang="en-US" sz="1400"/>
              <a:t>、统计任务进展</a:t>
            </a:r>
            <a:endParaRPr lang="zh-CN" altLang="en-US" sz="1400"/>
          </a:p>
          <a:p>
            <a:pPr algn="ctr"/>
            <a:r>
              <a:rPr lang="en-US" altLang="zh-CN" sz="1400"/>
              <a:t>2</a:t>
            </a:r>
            <a:r>
              <a:rPr lang="zh-CN" altLang="en-US" sz="1400"/>
              <a:t>、统计人力负载</a:t>
            </a:r>
            <a:endParaRPr lang="zh-CN" altLang="en-US" sz="1400"/>
          </a:p>
        </p:txBody>
      </p:sp>
      <p:sp>
        <p:nvSpPr>
          <p:cNvPr id="33" name="圆角矩形 32"/>
          <p:cNvSpPr/>
          <p:nvPr>
            <p:custDataLst>
              <p:tags r:id="rId14"/>
            </p:custDataLst>
          </p:nvPr>
        </p:nvSpPr>
        <p:spPr>
          <a:xfrm>
            <a:off x="6555105" y="4925695"/>
            <a:ext cx="1489075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验收申请</a:t>
            </a:r>
            <a:endParaRPr lang="zh-CN" altLang="en-US" sz="1400"/>
          </a:p>
        </p:txBody>
      </p:sp>
      <p:cxnSp>
        <p:nvCxnSpPr>
          <p:cNvPr id="34" name="肘形连接符 33"/>
          <p:cNvCxnSpPr>
            <a:stCxn id="29" idx="3"/>
            <a:endCxn id="50" idx="3"/>
          </p:cNvCxnSpPr>
          <p:nvPr/>
        </p:nvCxnSpPr>
        <p:spPr>
          <a:xfrm flipH="1">
            <a:off x="10140950" y="3209290"/>
            <a:ext cx="396875" cy="1052195"/>
          </a:xfrm>
          <a:prstGeom prst="bentConnector3">
            <a:avLst>
              <a:gd name="adj1" fmla="val -6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456045" y="5393055"/>
            <a:ext cx="18662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sz="1000"/>
              <a:t>内部验收</a:t>
            </a:r>
            <a:endParaRPr lang="zh-CN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sz="1000"/>
              <a:t>提交交付申请，提交队员贡献比（</a:t>
            </a:r>
            <a:r>
              <a:rPr lang="en-US" altLang="zh-CN" sz="1000"/>
              <a:t>100%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36" name="菱形 35"/>
          <p:cNvSpPr/>
          <p:nvPr>
            <p:custDataLst>
              <p:tags r:id="rId15"/>
            </p:custDataLst>
          </p:nvPr>
        </p:nvSpPr>
        <p:spPr>
          <a:xfrm>
            <a:off x="3732530" y="4879340"/>
            <a:ext cx="1489075" cy="57531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验收</a:t>
            </a:r>
            <a:endParaRPr lang="zh-CN" altLang="en-US" sz="1400"/>
          </a:p>
          <a:p>
            <a:pPr algn="ctr"/>
            <a:r>
              <a:rPr lang="zh-CN" altLang="en-US" sz="1400"/>
              <a:t>评审</a:t>
            </a:r>
            <a:endParaRPr lang="zh-CN" altLang="en-US" sz="1400"/>
          </a:p>
        </p:txBody>
      </p:sp>
      <p:cxnSp>
        <p:nvCxnSpPr>
          <p:cNvPr id="37" name="直接箭头连接符 36"/>
          <p:cNvCxnSpPr>
            <a:stCxn id="33" idx="1"/>
            <a:endCxn id="36" idx="3"/>
          </p:cNvCxnSpPr>
          <p:nvPr/>
        </p:nvCxnSpPr>
        <p:spPr>
          <a:xfrm flipH="1" flipV="1">
            <a:off x="5221605" y="5166995"/>
            <a:ext cx="1333500" cy="10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397500" y="4871085"/>
            <a:ext cx="991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FF0000"/>
                </a:solidFill>
              </a:rPr>
              <a:t>口头告知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732530" y="5421630"/>
            <a:ext cx="197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altLang="en-US" sz="1000"/>
              <a:t>结论：通过</a:t>
            </a:r>
            <a:r>
              <a:rPr lang="en-US" altLang="zh-CN" sz="1000"/>
              <a:t>/</a:t>
            </a:r>
            <a:r>
              <a:rPr lang="zh-CN" altLang="en-US" sz="1000"/>
              <a:t>不通过</a:t>
            </a:r>
            <a:endParaRPr lang="zh-CN" altLang="en-US" sz="1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altLang="en-US" sz="1000"/>
              <a:t>完成质量系数：</a:t>
            </a:r>
            <a:r>
              <a:rPr lang="en-US" altLang="zh-CN" sz="1000"/>
              <a:t>XXX</a:t>
            </a:r>
            <a:endParaRPr lang="en-US" altLang="zh-CN" sz="1000"/>
          </a:p>
        </p:txBody>
      </p:sp>
      <p:cxnSp>
        <p:nvCxnSpPr>
          <p:cNvPr id="40" name="直接箭头连接符 39"/>
          <p:cNvCxnSpPr>
            <a:stCxn id="36" idx="1"/>
            <a:endCxn id="41" idx="3"/>
          </p:cNvCxnSpPr>
          <p:nvPr/>
        </p:nvCxnSpPr>
        <p:spPr>
          <a:xfrm flipH="1">
            <a:off x="2399030" y="5166995"/>
            <a:ext cx="1333500" cy="10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>
            <p:custDataLst>
              <p:tags r:id="rId16"/>
            </p:custDataLst>
          </p:nvPr>
        </p:nvSpPr>
        <p:spPr>
          <a:xfrm>
            <a:off x="909955" y="4925695"/>
            <a:ext cx="1489075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交付，任务关闭</a:t>
            </a:r>
            <a:endParaRPr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2564765" y="4855210"/>
            <a:ext cx="991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通过</a:t>
            </a:r>
            <a:endParaRPr lang="zh-CN" altLang="en-US" sz="1400"/>
          </a:p>
        </p:txBody>
      </p:sp>
      <p:cxnSp>
        <p:nvCxnSpPr>
          <p:cNvPr id="43" name="肘形连接符 42"/>
          <p:cNvCxnSpPr>
            <a:stCxn id="36" idx="1"/>
            <a:endCxn id="44" idx="1"/>
          </p:cNvCxnSpPr>
          <p:nvPr/>
        </p:nvCxnSpPr>
        <p:spPr>
          <a:xfrm rot="10800000" flipH="1" flipV="1">
            <a:off x="3732530" y="5166995"/>
            <a:ext cx="2823210" cy="993140"/>
          </a:xfrm>
          <a:prstGeom prst="bentConnector3">
            <a:avLst>
              <a:gd name="adj1" fmla="val -8435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>
            <p:custDataLst>
              <p:tags r:id="rId17"/>
            </p:custDataLst>
          </p:nvPr>
        </p:nvSpPr>
        <p:spPr>
          <a:xfrm>
            <a:off x="6555740" y="5908040"/>
            <a:ext cx="1489075" cy="504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返工重做，直到通过验收评审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648200" y="5891530"/>
            <a:ext cx="991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不通过</a:t>
            </a:r>
            <a:endParaRPr lang="zh-CN" altLang="en-US" sz="1400"/>
          </a:p>
        </p:txBody>
      </p:sp>
      <p:sp>
        <p:nvSpPr>
          <p:cNvPr id="47" name="文本框 46"/>
          <p:cNvSpPr txBox="1"/>
          <p:nvPr>
            <p:custDataLst>
              <p:tags r:id="rId18"/>
            </p:custDataLst>
          </p:nvPr>
        </p:nvSpPr>
        <p:spPr>
          <a:xfrm>
            <a:off x="200660" y="5071110"/>
            <a:ext cx="490220" cy="14281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/>
              <a:t>任</a:t>
            </a:r>
            <a:r>
              <a:rPr lang="en-US" altLang="zh-CN" sz="2000" b="1"/>
              <a:t> </a:t>
            </a:r>
            <a:r>
              <a:rPr lang="zh-CN" altLang="en-US" sz="2000" b="1"/>
              <a:t>务</a:t>
            </a:r>
            <a:r>
              <a:rPr lang="en-US" altLang="zh-CN" sz="2000" b="1"/>
              <a:t> </a:t>
            </a:r>
            <a:r>
              <a:rPr lang="zh-CN" altLang="en-US" sz="2000" b="1"/>
              <a:t>交付</a:t>
            </a:r>
            <a:endParaRPr lang="zh-CN" altLang="en-US" sz="2000" b="1"/>
          </a:p>
        </p:txBody>
      </p:sp>
      <p:sp>
        <p:nvSpPr>
          <p:cNvPr id="48" name="圆角矩形 47"/>
          <p:cNvSpPr/>
          <p:nvPr>
            <p:custDataLst>
              <p:tags r:id="rId19"/>
            </p:custDataLst>
          </p:nvPr>
        </p:nvSpPr>
        <p:spPr>
          <a:xfrm>
            <a:off x="6555740" y="4009390"/>
            <a:ext cx="1489075" cy="504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调整申请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9" name="菱形 48"/>
          <p:cNvSpPr/>
          <p:nvPr/>
        </p:nvSpPr>
        <p:spPr>
          <a:xfrm>
            <a:off x="3733165" y="1979295"/>
            <a:ext cx="1489075" cy="65278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审定</a:t>
            </a:r>
            <a:endParaRPr lang="zh-CN" altLang="en-US" sz="1400"/>
          </a:p>
          <a:p>
            <a:pPr algn="ctr"/>
            <a:r>
              <a:rPr lang="zh-CN" altLang="en-US" sz="1400"/>
              <a:t>任务</a:t>
            </a:r>
            <a:endParaRPr lang="zh-CN" altLang="en-US" sz="1400"/>
          </a:p>
        </p:txBody>
      </p:sp>
      <p:sp>
        <p:nvSpPr>
          <p:cNvPr id="50" name="菱形 49"/>
          <p:cNvSpPr/>
          <p:nvPr/>
        </p:nvSpPr>
        <p:spPr>
          <a:xfrm>
            <a:off x="9048750" y="4009390"/>
            <a:ext cx="1092200" cy="504190"/>
          </a:xfrm>
          <a:prstGeom prst="diamond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任务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调整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2" name="肘形连接符 51"/>
          <p:cNvCxnSpPr>
            <a:stCxn id="29" idx="3"/>
            <a:endCxn id="33" idx="3"/>
          </p:cNvCxnSpPr>
          <p:nvPr/>
        </p:nvCxnSpPr>
        <p:spPr>
          <a:xfrm flipH="1">
            <a:off x="8044180" y="3209290"/>
            <a:ext cx="2493645" cy="1968500"/>
          </a:xfrm>
          <a:prstGeom prst="bentConnector3">
            <a:avLst>
              <a:gd name="adj1" fmla="val -95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50" idx="1"/>
            <a:endCxn id="48" idx="3"/>
          </p:cNvCxnSpPr>
          <p:nvPr/>
        </p:nvCxnSpPr>
        <p:spPr>
          <a:xfrm flipH="1">
            <a:off x="8044815" y="4261485"/>
            <a:ext cx="1003935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8" idx="1"/>
            <a:endCxn id="57" idx="3"/>
          </p:cNvCxnSpPr>
          <p:nvPr/>
        </p:nvCxnSpPr>
        <p:spPr>
          <a:xfrm flipH="1" flipV="1">
            <a:off x="5221605" y="4254500"/>
            <a:ext cx="1334135" cy="698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397500" y="3928110"/>
            <a:ext cx="99187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FF0000"/>
                </a:solidFill>
              </a:rPr>
              <a:t>口头告知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57" name="菱形 56"/>
          <p:cNvSpPr/>
          <p:nvPr/>
        </p:nvSpPr>
        <p:spPr>
          <a:xfrm>
            <a:off x="3732530" y="3928110"/>
            <a:ext cx="1489075" cy="65278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调整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评审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555105" y="4502785"/>
            <a:ext cx="1767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sz="1000"/>
              <a:t>预计完成时间、</a:t>
            </a:r>
            <a:r>
              <a:rPr lang="zh-CN" altLang="en-US" sz="1000"/>
              <a:t>交付指标、人员投入等</a:t>
            </a:r>
            <a:endParaRPr lang="zh-CN" altLang="en-US" sz="1000"/>
          </a:p>
        </p:txBody>
      </p:sp>
      <p:cxnSp>
        <p:nvCxnSpPr>
          <p:cNvPr id="59" name="肘形连接符 58"/>
          <p:cNvCxnSpPr>
            <a:stCxn id="57" idx="1"/>
            <a:endCxn id="19" idx="1"/>
          </p:cNvCxnSpPr>
          <p:nvPr/>
        </p:nvCxnSpPr>
        <p:spPr>
          <a:xfrm rot="10800000" flipH="1">
            <a:off x="3732530" y="3209290"/>
            <a:ext cx="2823210" cy="1045210"/>
          </a:xfrm>
          <a:prstGeom prst="bentConnector3">
            <a:avLst>
              <a:gd name="adj1" fmla="val -35695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561465" y="3513455"/>
            <a:ext cx="1163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通过，标注修改记录</a:t>
            </a:r>
            <a:endParaRPr lang="zh-CN" altLang="en-US" sz="1400"/>
          </a:p>
        </p:txBody>
      </p:sp>
      <p:sp>
        <p:nvSpPr>
          <p:cNvPr id="62" name="文本框 61"/>
          <p:cNvSpPr txBox="1"/>
          <p:nvPr/>
        </p:nvSpPr>
        <p:spPr>
          <a:xfrm>
            <a:off x="3556635" y="4561205"/>
            <a:ext cx="2083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000"/>
              <a:t>*</a:t>
            </a:r>
            <a:r>
              <a:rPr lang="zh-CN" sz="1000"/>
              <a:t>修改任务信息：预计完成时间、</a:t>
            </a:r>
            <a:r>
              <a:rPr lang="zh-CN" altLang="en-US" sz="1000"/>
              <a:t>交付指标、人员投入等</a:t>
            </a:r>
            <a:endParaRPr lang="zh-CN" altLang="en-US" sz="1000"/>
          </a:p>
        </p:txBody>
      </p:sp>
      <p:sp>
        <p:nvSpPr>
          <p:cNvPr id="63" name="圆角矩形 62"/>
          <p:cNvSpPr/>
          <p:nvPr>
            <p:custDataLst>
              <p:tags r:id="rId20"/>
            </p:custDataLst>
          </p:nvPr>
        </p:nvSpPr>
        <p:spPr>
          <a:xfrm>
            <a:off x="3733165" y="6490970"/>
            <a:ext cx="1489075" cy="504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任务重新激活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64" name="肘形连接符 63"/>
          <p:cNvCxnSpPr>
            <a:stCxn id="41" idx="2"/>
            <a:endCxn id="63" idx="1"/>
          </p:cNvCxnSpPr>
          <p:nvPr/>
        </p:nvCxnSpPr>
        <p:spPr>
          <a:xfrm rot="5400000" flipV="1">
            <a:off x="2037398" y="5047298"/>
            <a:ext cx="1313180" cy="2078355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699895" y="5513705"/>
            <a:ext cx="5638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存在问题返工</a:t>
            </a:r>
            <a:endParaRPr lang="zh-CN" altLang="en-US" sz="1400"/>
          </a:p>
        </p:txBody>
      </p:sp>
      <p:cxnSp>
        <p:nvCxnSpPr>
          <p:cNvPr id="66" name="肘形连接符 65"/>
          <p:cNvCxnSpPr>
            <a:stCxn id="63" idx="3"/>
            <a:endCxn id="44" idx="2"/>
          </p:cNvCxnSpPr>
          <p:nvPr/>
        </p:nvCxnSpPr>
        <p:spPr>
          <a:xfrm flipV="1">
            <a:off x="5222240" y="6412230"/>
            <a:ext cx="2078355" cy="330835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48030" y="-186690"/>
            <a:ext cx="2399030" cy="72745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49320" y="-175895"/>
            <a:ext cx="2261235" cy="7264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6330950" y="-175895"/>
            <a:ext cx="1991995" cy="7264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8725535" y="-175895"/>
            <a:ext cx="2194560" cy="72631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1035665" y="-175895"/>
            <a:ext cx="1101090" cy="7264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肘形连接符 71"/>
          <p:cNvCxnSpPr>
            <a:stCxn id="41" idx="1"/>
            <a:endCxn id="73" idx="1"/>
          </p:cNvCxnSpPr>
          <p:nvPr/>
        </p:nvCxnSpPr>
        <p:spPr>
          <a:xfrm rot="10800000" flipH="1" flipV="1">
            <a:off x="909955" y="5177790"/>
            <a:ext cx="10441305" cy="1281430"/>
          </a:xfrm>
          <a:prstGeom prst="bentConnector3">
            <a:avLst>
              <a:gd name="adj1" fmla="val -22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>
            <p:custDataLst>
              <p:tags r:id="rId21"/>
            </p:custDataLst>
          </p:nvPr>
        </p:nvSpPr>
        <p:spPr>
          <a:xfrm>
            <a:off x="11351260" y="6018530"/>
            <a:ext cx="710565" cy="8813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任务积分核算</a:t>
            </a:r>
            <a:endParaRPr lang="zh-CN" altLang="en-US" sz="1400"/>
          </a:p>
        </p:txBody>
      </p:sp>
      <p:sp>
        <p:nvSpPr>
          <p:cNvPr id="74" name="圆角矩形 73"/>
          <p:cNvSpPr/>
          <p:nvPr>
            <p:custDataLst>
              <p:tags r:id="rId22"/>
            </p:custDataLst>
          </p:nvPr>
        </p:nvSpPr>
        <p:spPr>
          <a:xfrm>
            <a:off x="11255375" y="4568825"/>
            <a:ext cx="806450" cy="119570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收集</a:t>
            </a:r>
            <a:endParaRPr lang="zh-CN" altLang="en-US" sz="1400"/>
          </a:p>
          <a:p>
            <a:pPr algn="ctr"/>
            <a:r>
              <a:rPr lang="zh-CN" altLang="en-US" sz="1400"/>
              <a:t>问题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7052945" y="1979295"/>
            <a:ext cx="991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FF0000"/>
                </a:solidFill>
              </a:rPr>
              <a:t>口头告知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0" y="230505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rgbClr val="FF0000"/>
                </a:solidFill>
              </a:rPr>
              <a:t>seafile</a:t>
            </a:r>
            <a:r>
              <a:rPr lang="zh-CN" altLang="en-US" sz="1400">
                <a:solidFill>
                  <a:srgbClr val="FF0000"/>
                </a:solidFill>
              </a:rPr>
              <a:t>公布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4445"/>
            <a:ext cx="11465560" cy="6912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DIAGRAM_VIRTUALLY_FRAME" val="{&quot;height&quot;:100.8,&quot;left&quot;:71.7,&quot;top&quot;:48.75,&quot;width&quot;:591.7}"/>
</p:tagLst>
</file>

<file path=ppt/tags/tag101.xml><?xml version="1.0" encoding="utf-8"?>
<p:tagLst xmlns:p="http://schemas.openxmlformats.org/presentationml/2006/main">
  <p:tag name="KSO_WM_DIAGRAM_VIRTUALLY_FRAME" val="{&quot;height&quot;:100.8,&quot;left&quot;:71.7,&quot;top&quot;:48.75,&quot;width&quot;:591.7}"/>
</p:tagLst>
</file>

<file path=ppt/tags/tag102.xml><?xml version="1.0" encoding="utf-8"?>
<p:tagLst xmlns:p="http://schemas.openxmlformats.org/presentationml/2006/main">
  <p:tag name="KSO_WM_DIAGRAM_VIRTUALLY_FRAME" val="{&quot;height&quot;:100.8,&quot;left&quot;:71.7,&quot;top&quot;:48.75,&quot;width&quot;:591.7}"/>
</p:tagLst>
</file>

<file path=ppt/tags/tag103.xml><?xml version="1.0" encoding="utf-8"?>
<p:tagLst xmlns:p="http://schemas.openxmlformats.org/presentationml/2006/main">
  <p:tag name="KSO_WM_DIAGRAM_VIRTUALLY_FRAME" val="{&quot;height&quot;:100.8,&quot;left&quot;:71.7,&quot;top&quot;:48.75,&quot;width&quot;:591.7}"/>
</p:tagLst>
</file>

<file path=ppt/tags/tag104.xml><?xml version="1.0" encoding="utf-8"?>
<p:tagLst xmlns:p="http://schemas.openxmlformats.org/presentationml/2006/main">
  <p:tag name="KSO_WM_DIAGRAM_VIRTUALLY_FRAME" val="{&quot;height&quot;:100.8,&quot;left&quot;:71.7,&quot;top&quot;:48.75,&quot;width&quot;:591.7}"/>
</p:tagLst>
</file>

<file path=ppt/tags/tag105.xml><?xml version="1.0" encoding="utf-8"?>
<p:tagLst xmlns:p="http://schemas.openxmlformats.org/presentationml/2006/main">
  <p:tag name="KSO_WM_DIAGRAM_VIRTUALLY_FRAME" val="{&quot;height&quot;:130.4,&quot;left&quot;:71.7,&quot;top&quot;:19.15,&quot;width&quot;:591.7}"/>
</p:tagLst>
</file>

<file path=ppt/tags/tag106.xml><?xml version="1.0" encoding="utf-8"?>
<p:tagLst xmlns:p="http://schemas.openxmlformats.org/presentationml/2006/main">
  <p:tag name="KSO_WM_DIAGRAM_VIRTUALLY_FRAME" val="{&quot;height&quot;:100.8,&quot;left&quot;:71.7,&quot;top&quot;:48.75,&quot;width&quot;:591.7}"/>
</p:tagLst>
</file>

<file path=ppt/tags/tag107.xml><?xml version="1.0" encoding="utf-8"?>
<p:tagLst xmlns:p="http://schemas.openxmlformats.org/presentationml/2006/main">
  <p:tag name="KSO_WM_DIAGRAM_VIRTUALLY_FRAME" val="{&quot;height&quot;:100.8,&quot;left&quot;:71.7,&quot;top&quot;:48.75,&quot;width&quot;:591.7}"/>
</p:tagLst>
</file>

<file path=ppt/tags/tag108.xml><?xml version="1.0" encoding="utf-8"?>
<p:tagLst xmlns:p="http://schemas.openxmlformats.org/presentationml/2006/main">
  <p:tag name="KSO_WM_DIAGRAM_VIRTUALLY_FRAME" val="{&quot;height&quot;:100.8,&quot;left&quot;:71.7,&quot;top&quot;:48.75,&quot;width&quot;:591.7}"/>
</p:tagLst>
</file>

<file path=ppt/tags/tag109.xml><?xml version="1.0" encoding="utf-8"?>
<p:tagLst xmlns:p="http://schemas.openxmlformats.org/presentationml/2006/main">
  <p:tag name="KSO_WM_DIAGRAM_VIRTUALLY_FRAME" val="{&quot;height&quot;:100.8,&quot;left&quot;:71.7,&quot;top&quot;:48.75,&quot;width&quot;:591.7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130.4,&quot;left&quot;:71.7,&quot;top&quot;:19.15,&quot;width&quot;:591.7}"/>
</p:tagLst>
</file>

<file path=ppt/tags/tag64.xml><?xml version="1.0" encoding="utf-8"?>
<p:tagLst xmlns:p="http://schemas.openxmlformats.org/presentationml/2006/main">
  <p:tag name="KSO_WM_DIAGRAM_VIRTUALLY_FRAME" val="{&quot;height&quot;:130.4,&quot;left&quot;:71.7,&quot;top&quot;:19.15,&quot;width&quot;:591.7}"/>
</p:tagLst>
</file>

<file path=ppt/tags/tag65.xml><?xml version="1.0" encoding="utf-8"?>
<p:tagLst xmlns:p="http://schemas.openxmlformats.org/presentationml/2006/main">
  <p:tag name="KSO_WM_DIAGRAM_VIRTUALLY_FRAME" val="{&quot;height&quot;:130.4,&quot;left&quot;:71.7,&quot;top&quot;:19.15,&quot;width&quot;:591.7}"/>
</p:tagLst>
</file>

<file path=ppt/tags/tag66.xml><?xml version="1.0" encoding="utf-8"?>
<p:tagLst xmlns:p="http://schemas.openxmlformats.org/presentationml/2006/main">
  <p:tag name="KSO_WM_DIAGRAM_VIRTUALLY_FRAME" val="{&quot;height&quot;:130.4,&quot;left&quot;:71.7,&quot;top&quot;:19.15,&quot;width&quot;:591.7}"/>
</p:tagLst>
</file>

<file path=ppt/tags/tag67.xml><?xml version="1.0" encoding="utf-8"?>
<p:tagLst xmlns:p="http://schemas.openxmlformats.org/presentationml/2006/main">
  <p:tag name="KSO_WM_DIAGRAM_VIRTUALLY_FRAME" val="{&quot;height&quot;:130.4,&quot;left&quot;:71.7,&quot;top&quot;:19.15,&quot;width&quot;:591.7}"/>
</p:tagLst>
</file>

<file path=ppt/tags/tag68.xml><?xml version="1.0" encoding="utf-8"?>
<p:tagLst xmlns:p="http://schemas.openxmlformats.org/presentationml/2006/main">
  <p:tag name="KSO_WM_DIAGRAM_VIRTUALLY_FRAME" val="{&quot;height&quot;:130.4,&quot;left&quot;:71.7,&quot;top&quot;:19.15,&quot;width&quot;:591.7}"/>
</p:tagLst>
</file>

<file path=ppt/tags/tag69.xml><?xml version="1.0" encoding="utf-8"?>
<p:tagLst xmlns:p="http://schemas.openxmlformats.org/presentationml/2006/main">
  <p:tag name="KSO_WM_DIAGRAM_VIRTUALLY_FRAME" val="{&quot;height&quot;:100.8,&quot;left&quot;:71.7,&quot;top&quot;:48.75,&quot;width&quot;:591.7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130.4,&quot;left&quot;:71.7,&quot;top&quot;:19.15,&quot;width&quot;:591.7}"/>
</p:tagLst>
</file>

<file path=ppt/tags/tag71.xml><?xml version="1.0" encoding="utf-8"?>
<p:tagLst xmlns:p="http://schemas.openxmlformats.org/presentationml/2006/main">
  <p:tag name="KSO_WM_DIAGRAM_VIRTUALLY_FRAME" val="{&quot;height&quot;:130.4,&quot;left&quot;:71.7,&quot;top&quot;:19.15,&quot;width&quot;:591.7}"/>
</p:tagLst>
</file>

<file path=ppt/tags/tag72.xml><?xml version="1.0" encoding="utf-8"?>
<p:tagLst xmlns:p="http://schemas.openxmlformats.org/presentationml/2006/main">
  <p:tag name="KSO_WM_DIAGRAM_VIRTUALLY_FRAME" val="{&quot;height&quot;:130.4,&quot;left&quot;:71.7,&quot;top&quot;:19.15,&quot;width&quot;:591.7}"/>
</p:tagLst>
</file>

<file path=ppt/tags/tag73.xml><?xml version="1.0" encoding="utf-8"?>
<p:tagLst xmlns:p="http://schemas.openxmlformats.org/presentationml/2006/main">
  <p:tag name="KSO_WM_DIAGRAM_VIRTUALLY_FRAME" val="{&quot;height&quot;:130.4,&quot;left&quot;:71.7,&quot;top&quot;:19.15,&quot;width&quot;:591.7}"/>
</p:tagLst>
</file>

<file path=ppt/tags/tag74.xml><?xml version="1.0" encoding="utf-8"?>
<p:tagLst xmlns:p="http://schemas.openxmlformats.org/presentationml/2006/main">
  <p:tag name="KSO_WM_DIAGRAM_VIRTUALLY_FRAME" val="{&quot;height&quot;:100.8,&quot;left&quot;:71.7,&quot;top&quot;:48.75,&quot;width&quot;:591.7}"/>
</p:tagLst>
</file>

<file path=ppt/tags/tag75.xml><?xml version="1.0" encoding="utf-8"?>
<p:tagLst xmlns:p="http://schemas.openxmlformats.org/presentationml/2006/main">
  <p:tag name="KSO_WM_DIAGRAM_VIRTUALLY_FRAME" val="{&quot;height&quot;:100.8,&quot;left&quot;:71.7,&quot;top&quot;:48.75,&quot;width&quot;:591.7}"/>
</p:tagLst>
</file>

<file path=ppt/tags/tag76.xml><?xml version="1.0" encoding="utf-8"?>
<p:tagLst xmlns:p="http://schemas.openxmlformats.org/presentationml/2006/main">
  <p:tag name="KSO_WM_DIAGRAM_VIRTUALLY_FRAME" val="{&quot;height&quot;:100.8,&quot;left&quot;:71.7,&quot;top&quot;:48.75,&quot;width&quot;:591.7}"/>
</p:tagLst>
</file>

<file path=ppt/tags/tag77.xml><?xml version="1.0" encoding="utf-8"?>
<p:tagLst xmlns:p="http://schemas.openxmlformats.org/presentationml/2006/main">
  <p:tag name="KSO_WM_DIAGRAM_VIRTUALLY_FRAME" val="{&quot;height&quot;:100.8,&quot;left&quot;:71.7,&quot;top&quot;:48.75,&quot;width&quot;:591.7}"/>
</p:tagLst>
</file>

<file path=ppt/tags/tag78.xml><?xml version="1.0" encoding="utf-8"?>
<p:tagLst xmlns:p="http://schemas.openxmlformats.org/presentationml/2006/main">
  <p:tag name="KSO_WM_DIAGRAM_VIRTUALLY_FRAME" val="{&quot;height&quot;:100.8,&quot;left&quot;:71.7,&quot;top&quot;:48.75,&quot;width&quot;:591.7}"/>
</p:tagLst>
</file>

<file path=ppt/tags/tag79.xml><?xml version="1.0" encoding="utf-8"?>
<p:tagLst xmlns:p="http://schemas.openxmlformats.org/presentationml/2006/main">
  <p:tag name="KSO_WM_DIAGRAM_VIRTUALLY_FRAME" val="{&quot;height&quot;:100.8,&quot;left&quot;:71.7,&quot;top&quot;:48.75,&quot;width&quot;:591.7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130.4,&quot;left&quot;:71.7,&quot;top&quot;:19.15,&quot;width&quot;:591.7}"/>
</p:tagLst>
</file>

<file path=ppt/tags/tag81.xml><?xml version="1.0" encoding="utf-8"?>
<p:tagLst xmlns:p="http://schemas.openxmlformats.org/presentationml/2006/main">
  <p:tag name="KSO_WM_DIAGRAM_VIRTUALLY_FRAME" val="{&quot;height&quot;:100.8,&quot;left&quot;:71.7,&quot;top&quot;:48.75,&quot;width&quot;:591.7}"/>
</p:tagLst>
</file>

<file path=ppt/tags/tag82.xml><?xml version="1.0" encoding="utf-8"?>
<p:tagLst xmlns:p="http://schemas.openxmlformats.org/presentationml/2006/main">
  <p:tag name="KSO_WM_DIAGRAM_VIRTUALLY_FRAME" val="{&quot;height&quot;:100.8,&quot;left&quot;:71.7,&quot;top&quot;:48.75,&quot;width&quot;:591.7}"/>
</p:tagLst>
</file>

<file path=ppt/tags/tag83.xml><?xml version="1.0" encoding="utf-8"?>
<p:tagLst xmlns:p="http://schemas.openxmlformats.org/presentationml/2006/main">
  <p:tag name="KSO_WM_DIAGRAM_VIRTUALLY_FRAME" val="{&quot;height&quot;:100.8,&quot;left&quot;:71.7,&quot;top&quot;:48.75,&quot;width&quot;:591.7}"/>
</p:tagLst>
</file>

<file path=ppt/tags/tag84.xml><?xml version="1.0" encoding="utf-8"?>
<p:tagLst xmlns:p="http://schemas.openxmlformats.org/presentationml/2006/main">
  <p:tag name="KSO_WM_DIAGRAM_VIRTUALLY_FRAME" val="{&quot;height&quot;:100.8,&quot;left&quot;:71.7,&quot;top&quot;:48.75,&quot;width&quot;:591.7}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DIAGRAM_VIRTUALLY_FRAME" val="{&quot;height&quot;:130.4,&quot;left&quot;:71.7,&quot;top&quot;:19.15,&quot;width&quot;:591.7}"/>
</p:tagLst>
</file>

<file path=ppt/tags/tag89.xml><?xml version="1.0" encoding="utf-8"?>
<p:tagLst xmlns:p="http://schemas.openxmlformats.org/presentationml/2006/main">
  <p:tag name="KSO_WM_DIAGRAM_VIRTUALLY_FRAME" val="{&quot;height&quot;:130.4,&quot;left&quot;:71.7,&quot;top&quot;:19.15,&quot;width&quot;:591.7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DIAGRAM_VIRTUALLY_FRAME" val="{&quot;height&quot;:130.4,&quot;left&quot;:71.7,&quot;top&quot;:19.15,&quot;width&quot;:591.7}"/>
</p:tagLst>
</file>

<file path=ppt/tags/tag91.xml><?xml version="1.0" encoding="utf-8"?>
<p:tagLst xmlns:p="http://schemas.openxmlformats.org/presentationml/2006/main">
  <p:tag name="KSO_WM_DIAGRAM_VIRTUALLY_FRAME" val="{&quot;height&quot;:130.4,&quot;left&quot;:71.7,&quot;top&quot;:19.15,&quot;width&quot;:591.7}"/>
</p:tagLst>
</file>

<file path=ppt/tags/tag92.xml><?xml version="1.0" encoding="utf-8"?>
<p:tagLst xmlns:p="http://schemas.openxmlformats.org/presentationml/2006/main">
  <p:tag name="KSO_WM_DIAGRAM_VIRTUALLY_FRAME" val="{&quot;height&quot;:130.4,&quot;left&quot;:71.7,&quot;top&quot;:19.15,&quot;width&quot;:591.7}"/>
</p:tagLst>
</file>

<file path=ppt/tags/tag93.xml><?xml version="1.0" encoding="utf-8"?>
<p:tagLst xmlns:p="http://schemas.openxmlformats.org/presentationml/2006/main">
  <p:tag name="KSO_WM_DIAGRAM_VIRTUALLY_FRAME" val="{&quot;height&quot;:130.4,&quot;left&quot;:71.7,&quot;top&quot;:19.15,&quot;width&quot;:591.7}"/>
</p:tagLst>
</file>

<file path=ppt/tags/tag94.xml><?xml version="1.0" encoding="utf-8"?>
<p:tagLst xmlns:p="http://schemas.openxmlformats.org/presentationml/2006/main">
  <p:tag name="KSO_WM_DIAGRAM_VIRTUALLY_FRAME" val="{&quot;height&quot;:100.8,&quot;left&quot;:71.7,&quot;top&quot;:48.75,&quot;width&quot;:591.7}"/>
</p:tagLst>
</file>

<file path=ppt/tags/tag95.xml><?xml version="1.0" encoding="utf-8"?>
<p:tagLst xmlns:p="http://schemas.openxmlformats.org/presentationml/2006/main">
  <p:tag name="KSO_WM_DIAGRAM_VIRTUALLY_FRAME" val="{&quot;height&quot;:130.4,&quot;left&quot;:71.7,&quot;top&quot;:19.15,&quot;width&quot;:591.7}"/>
</p:tagLst>
</file>

<file path=ppt/tags/tag96.xml><?xml version="1.0" encoding="utf-8"?>
<p:tagLst xmlns:p="http://schemas.openxmlformats.org/presentationml/2006/main">
  <p:tag name="KSO_WM_DIAGRAM_VIRTUALLY_FRAME" val="{&quot;height&quot;:130.4,&quot;left&quot;:71.7,&quot;top&quot;:19.15,&quot;width&quot;:591.7}"/>
</p:tagLst>
</file>

<file path=ppt/tags/tag97.xml><?xml version="1.0" encoding="utf-8"?>
<p:tagLst xmlns:p="http://schemas.openxmlformats.org/presentationml/2006/main">
  <p:tag name="KSO_WM_DIAGRAM_VIRTUALLY_FRAME" val="{&quot;height&quot;:130.4,&quot;left&quot;:71.7,&quot;top&quot;:19.15,&quot;width&quot;:591.7}"/>
</p:tagLst>
</file>

<file path=ppt/tags/tag98.xml><?xml version="1.0" encoding="utf-8"?>
<p:tagLst xmlns:p="http://schemas.openxmlformats.org/presentationml/2006/main">
  <p:tag name="KSO_WM_DIAGRAM_VIRTUALLY_FRAME" val="{&quot;height&quot;:130.4,&quot;left&quot;:71.7,&quot;top&quot;:19.15,&quot;width&quot;:591.7}"/>
</p:tagLst>
</file>

<file path=ppt/tags/tag99.xml><?xml version="1.0" encoding="utf-8"?>
<p:tagLst xmlns:p="http://schemas.openxmlformats.org/presentationml/2006/main">
  <p:tag name="KSO_WM_DIAGRAM_VIRTUALLY_FRAME" val="{&quot;height&quot;:100.8,&quot;left&quot;:71.7,&quot;top&quot;:48.75,&quot;width&quot;:591.7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WPS 演示</Application>
  <PresentationFormat>宽屏</PresentationFormat>
  <Paragraphs>230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pobby</cp:lastModifiedBy>
  <cp:revision>156</cp:revision>
  <dcterms:created xsi:type="dcterms:W3CDTF">2019-06-19T02:08:00Z</dcterms:created>
  <dcterms:modified xsi:type="dcterms:W3CDTF">2025-02-10T12:49:23Z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36FE94A090F844B796D0F3F82287EBE5_11</vt:lpwstr>
  </property>
</Properties>
</file>