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5"/>
  </p:notesMasterIdLst>
  <p:sldIdLst>
    <p:sldId id="257" r:id="rId2"/>
    <p:sldId id="262" r:id="rId3"/>
    <p:sldId id="304" r:id="rId4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6"/>
      <p:bold r:id="rId7"/>
      <p:italic r:id="rId8"/>
      <p:boldItalic r:id="rId9"/>
    </p:embeddedFont>
    <p:embeddedFont>
      <p:font typeface="Barlow Semi Condensed Medium" panose="00000606000000000000" pitchFamily="2" charset="0"/>
      <p:regular r:id="rId10"/>
      <p:bold r:id="rId11"/>
      <p:italic r:id="rId12"/>
      <p:boldItalic r:id="rId13"/>
    </p:embeddedFont>
    <p:embeddedFont>
      <p:font typeface="Fjalla One" panose="02000506040000020004" pitchFamily="2" charset="0"/>
      <p:regular r:id="rId14"/>
    </p:embeddedFont>
    <p:embeddedFont>
      <p:font typeface="Roboto Condensed Light" panose="02000000000000000000" pitchFamily="2" charset="0"/>
      <p:regular r:id="rId15"/>
      <p: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7B1C41-6295-401B-965A-5D61A4BE898C}">
  <a:tblStyle styleId="{247B1C41-6295-401B-965A-5D61A4BE89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3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Lacerda apresenta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9122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 and body 3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8988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8" r:id="rId2"/>
    <p:sldLayoutId id="2147483661" r:id="rId3"/>
    <p:sldLayoutId id="2147483673" r:id="rId4"/>
    <p:sldLayoutId id="2147483674" r:id="rId5"/>
    <p:sldLayoutId id="2147483675" r:id="rId6"/>
    <p:sldLayoutId id="2147483676" r:id="rId7"/>
    <p:sldLayoutId id="2147483681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openxmlformats.org/officeDocument/2006/relationships/image" Target="../media/image2.jpeg"/><Relationship Id="rId10" Type="http://schemas.microsoft.com/office/2007/relationships/hdphoto" Target="../media/hdphoto2.wdp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2.png"/><Relationship Id="rId18" Type="http://schemas.microsoft.com/office/2007/relationships/hdphoto" Target="../media/hdphoto6.wdp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6" Type="http://schemas.microsoft.com/office/2007/relationships/hdphoto" Target="../media/hdphoto5.wdp"/><Relationship Id="rId20" Type="http://schemas.microsoft.com/office/2007/relationships/hdphoto" Target="../media/hdphoto7.wdp"/><Relationship Id="rId1" Type="http://schemas.openxmlformats.org/officeDocument/2006/relationships/slideLayout" Target="../slideLayouts/slideLayout3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5" Type="http://schemas.openxmlformats.org/officeDocument/2006/relationships/image" Target="../media/image6.png"/><Relationship Id="rId15" Type="http://schemas.openxmlformats.org/officeDocument/2006/relationships/image" Target="../media/image14.png"/><Relationship Id="rId10" Type="http://schemas.openxmlformats.org/officeDocument/2006/relationships/image" Target="../media/image10.png"/><Relationship Id="rId19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2528250" y="81153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Sobre o que falaremos</a:t>
            </a:r>
            <a:endParaRPr dirty="0"/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689182" y="542926"/>
            <a:ext cx="7984075" cy="46005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1600"/>
              </a:spcBef>
              <a:spcAft>
                <a:spcPts val="0"/>
              </a:spcAft>
              <a:buClr>
                <a:srgbClr val="30394B"/>
              </a:buClr>
              <a:buSzPct val="90000"/>
              <a:buFont typeface="+mj-lt"/>
              <a:buAutoNum type="arabicPeriod"/>
            </a:pPr>
            <a:r>
              <a:rPr lang="pt-BR" sz="1600" dirty="0">
                <a:solidFill>
                  <a:schemeClr val="accent1"/>
                </a:solidFill>
              </a:rPr>
              <a:t>Contextualização</a:t>
            </a:r>
            <a:r>
              <a:rPr lang="pt-BR" sz="1600" dirty="0">
                <a:solidFill>
                  <a:srgbClr val="30394B"/>
                </a:solidFill>
              </a:rPr>
              <a:t> </a:t>
            </a:r>
            <a:r>
              <a:rPr lang="pt-BR" sz="1600" dirty="0">
                <a:solidFill>
                  <a:schemeClr val="bg2"/>
                </a:solidFill>
              </a:rPr>
              <a:t>do Projeto Magna</a:t>
            </a:r>
            <a:r>
              <a:rPr lang="pt-BR" sz="1600" dirty="0">
                <a:solidFill>
                  <a:schemeClr val="bg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</a:p>
          <a:p>
            <a:pPr>
              <a:buClr>
                <a:srgbClr val="30394B"/>
              </a:buClr>
              <a:buSzPct val="90000"/>
              <a:buFont typeface="+mj-lt"/>
              <a:buAutoNum type="arabicPeriod"/>
            </a:pPr>
            <a:r>
              <a:rPr lang="pt-BR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Instruções de </a:t>
            </a:r>
            <a:r>
              <a:rPr lang="pt-BR" sz="1600" dirty="0">
                <a:solidFill>
                  <a:schemeClr val="bg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como</a:t>
            </a:r>
            <a:r>
              <a:rPr lang="pt-BR" sz="1600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pt-BR" sz="1600" dirty="0">
                <a:solidFill>
                  <a:schemeClr val="bg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funcionará</a:t>
            </a:r>
            <a:r>
              <a:rPr lang="pt-BR" sz="1600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nossa</a:t>
            </a:r>
            <a:r>
              <a:rPr lang="pt-BR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pt-BR" sz="1600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solução</a:t>
            </a:r>
            <a:r>
              <a:rPr lang="pt-BR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. </a:t>
            </a:r>
          </a:p>
          <a:p>
            <a:pPr>
              <a:buClr>
                <a:srgbClr val="30394B"/>
              </a:buClr>
              <a:buSzPct val="90000"/>
              <a:buFont typeface="+mj-lt"/>
              <a:buAutoNum type="arabicPeriod"/>
            </a:pPr>
            <a:r>
              <a:rPr lang="pt-BR" sz="1600" dirty="0">
                <a:solidFill>
                  <a:schemeClr val="accent1"/>
                </a:solidFill>
              </a:rPr>
              <a:t>Nossa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tx1"/>
                </a:solidFill>
              </a:rPr>
              <a:t>equipe.</a:t>
            </a:r>
            <a:endParaRPr lang="pt-BR" sz="16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>
              <a:buClr>
                <a:srgbClr val="30394B"/>
              </a:buClr>
              <a:buSzPct val="90000"/>
              <a:buFont typeface="+mj-lt"/>
              <a:buAutoNum type="arabicPeriod"/>
            </a:pPr>
            <a:r>
              <a:rPr lang="pt-BR" sz="1600" dirty="0"/>
              <a:t>Diagrama de solução de </a:t>
            </a:r>
            <a:r>
              <a:rPr lang="pt-BR" sz="1600" dirty="0">
                <a:solidFill>
                  <a:schemeClr val="accent1"/>
                </a:solidFill>
              </a:rPr>
              <a:t>Negócio</a:t>
            </a:r>
            <a:r>
              <a:rPr lang="pt-BR" sz="1600" dirty="0"/>
              <a:t>.</a:t>
            </a:r>
          </a:p>
          <a:p>
            <a:pPr>
              <a:buClr>
                <a:srgbClr val="30394B"/>
              </a:buClr>
              <a:buSzPct val="90000"/>
              <a:buFont typeface="+mj-lt"/>
              <a:buAutoNum type="arabicPeriod"/>
            </a:pPr>
            <a:r>
              <a:rPr lang="pt-BR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Story Board, User Stories, Proto</a:t>
            </a:r>
            <a:r>
              <a:rPr lang="pt-BR" sz="1600" dirty="0"/>
              <a:t>-</a:t>
            </a:r>
            <a:r>
              <a:rPr lang="pt-BR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Persona.</a:t>
            </a:r>
          </a:p>
          <a:p>
            <a:pPr>
              <a:buClr>
                <a:srgbClr val="30394B"/>
              </a:buClr>
              <a:buSzPct val="90000"/>
              <a:buFont typeface="+mj-lt"/>
              <a:buAutoNum type="arabicPeriod"/>
            </a:pPr>
            <a:r>
              <a:rPr lang="pt-BR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Nossa Inovação.</a:t>
            </a:r>
            <a:endParaRPr lang="pt-BR" sz="1600" dirty="0"/>
          </a:p>
          <a:p>
            <a:pPr>
              <a:buClr>
                <a:srgbClr val="30394B"/>
              </a:buClr>
              <a:buSzPct val="90000"/>
              <a:buFont typeface="+mj-lt"/>
              <a:buAutoNum type="arabicPeriod"/>
            </a:pPr>
            <a:r>
              <a:rPr lang="pt-BR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Nosso </a:t>
            </a:r>
            <a:r>
              <a:rPr lang="pt-BR" sz="1600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Planner</a:t>
            </a:r>
            <a:r>
              <a:rPr lang="pt-BR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  <a:endParaRPr sz="16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>
              <a:buClr>
                <a:schemeClr val="dk2"/>
              </a:buClr>
              <a:buSzPct val="90000"/>
              <a:buFont typeface="+mj-lt"/>
              <a:buAutoNum type="arabicPeriod"/>
            </a:pPr>
            <a:r>
              <a:rPr lang="pt-BR" sz="1600" dirty="0"/>
              <a:t>Diagrama de solução Técnica.</a:t>
            </a:r>
            <a:endParaRPr lang="pt-BR" sz="16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0000"/>
              <a:buFont typeface="+mj-lt"/>
              <a:buAutoNum type="arabicPeriod"/>
            </a:pPr>
            <a:r>
              <a:rPr lang="pt-BR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Partindo para a parte técnica:</a:t>
            </a:r>
            <a:endParaRPr sz="16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952500" indent="-342900">
              <a:buClr>
                <a:schemeClr val="dk2"/>
              </a:buClr>
              <a:buSzPct val="90000"/>
              <a:buFont typeface="+mj-lt"/>
              <a:buAutoNum type="arabicPeriod"/>
            </a:pPr>
            <a:r>
              <a:rPr lang="pt-BR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GitHub;</a:t>
            </a:r>
          </a:p>
          <a:p>
            <a:pPr marL="952500" indent="-342900">
              <a:buClr>
                <a:schemeClr val="dk2"/>
              </a:buClr>
              <a:buSzPct val="90000"/>
              <a:buFont typeface="+mj-lt"/>
              <a:buAutoNum type="arabicPeriod"/>
            </a:pPr>
            <a:r>
              <a:rPr lang="pt-BR" sz="1600" dirty="0"/>
              <a:t>Site Estático;</a:t>
            </a:r>
            <a:endParaRPr lang="pt-BR" sz="16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9525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0000"/>
              <a:buFont typeface="+mj-lt"/>
              <a:buAutoNum type="arabicPeriod"/>
            </a:pPr>
            <a:r>
              <a:rPr lang="en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Diagrama de Banco de Dados;</a:t>
            </a:r>
          </a:p>
          <a:p>
            <a:pPr marL="9525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0000"/>
              <a:buFont typeface="+mj-lt"/>
              <a:buAutoNum type="arabicPeriod"/>
            </a:pPr>
            <a:r>
              <a:rPr lang="pt-BR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Cliente Linux;</a:t>
            </a:r>
          </a:p>
          <a:p>
            <a:pPr marL="9525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0000"/>
              <a:buFont typeface="+mj-lt"/>
              <a:buAutoNum type="arabicPeriod"/>
            </a:pPr>
            <a:r>
              <a:rPr lang="pt-BR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Azure</a:t>
            </a:r>
          </a:p>
          <a:p>
            <a:pPr>
              <a:buClr>
                <a:schemeClr val="dk2"/>
              </a:buClr>
              <a:buSzPct val="90000"/>
              <a:buFont typeface="+mj-lt"/>
              <a:buAutoNum type="arabicPeriod"/>
            </a:pPr>
            <a:r>
              <a:rPr lang="pt-BR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Con</a:t>
            </a:r>
            <a:r>
              <a:rPr lang="pt-BR" sz="1600" dirty="0"/>
              <a:t>clusão.</a:t>
            </a:r>
            <a:endParaRPr lang="pt-BR" sz="16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9525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0000"/>
              <a:buFont typeface="+mj-lt"/>
              <a:buAutoNum type="arabicPeriod"/>
            </a:pPr>
            <a:endParaRPr lang="pt-BR" sz="16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Diagrama de Solução - Negócio</a:t>
            </a:r>
            <a:endParaRPr dirty="0"/>
          </a:p>
        </p:txBody>
      </p: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1E69C600-53FE-42B9-8C5E-DDAD6506C304}"/>
              </a:ext>
            </a:extLst>
          </p:cNvPr>
          <p:cNvCxnSpPr>
            <a:cxnSpLocks/>
            <a:stCxn id="54" idx="2"/>
            <a:endCxn id="1030" idx="0"/>
          </p:cNvCxnSpPr>
          <p:nvPr/>
        </p:nvCxnSpPr>
        <p:spPr>
          <a:xfrm flipH="1">
            <a:off x="1104280" y="1985806"/>
            <a:ext cx="13771" cy="389354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6935E04D-9CB5-40E7-9626-37620BACCE26}"/>
              </a:ext>
            </a:extLst>
          </p:cNvPr>
          <p:cNvGrpSpPr/>
          <p:nvPr/>
        </p:nvGrpSpPr>
        <p:grpSpPr>
          <a:xfrm>
            <a:off x="401659" y="2375160"/>
            <a:ext cx="1405241" cy="1022540"/>
            <a:chOff x="5069529" y="1281030"/>
            <a:chExt cx="1405241" cy="1022540"/>
          </a:xfrm>
        </p:grpSpPr>
        <p:sp>
          <p:nvSpPr>
            <p:cNvPr id="44" name="Subtítulo 16">
              <a:extLst>
                <a:ext uri="{FF2B5EF4-FFF2-40B4-BE49-F238E27FC236}">
                  <a16:creationId xmlns:a16="http://schemas.microsoft.com/office/drawing/2014/main" id="{A87C9F60-B403-4B46-86A6-47D2B078823A}"/>
                </a:ext>
              </a:extLst>
            </p:cNvPr>
            <p:cNvSpPr txBox="1">
              <a:spLocks/>
            </p:cNvSpPr>
            <p:nvPr/>
          </p:nvSpPr>
          <p:spPr>
            <a:xfrm>
              <a:off x="5069529" y="2067032"/>
              <a:ext cx="1405241" cy="2365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9pPr>
            </a:lstStyle>
            <a:p>
              <a:pPr algn="ctr"/>
              <a:r>
                <a:rPr lang="pt-BR" dirty="0"/>
                <a:t>Contrata o serviço</a:t>
              </a:r>
            </a:p>
          </p:txBody>
        </p:sp>
        <p:pic>
          <p:nvPicPr>
            <p:cNvPr id="1030" name="Picture 6" descr="MP 936, Redução/Suspensão Contrato | Caetano Contabilidade">
              <a:extLst>
                <a:ext uri="{FF2B5EF4-FFF2-40B4-BE49-F238E27FC236}">
                  <a16:creationId xmlns:a16="http://schemas.microsoft.com/office/drawing/2014/main" id="{7E10CDFD-4505-465E-9B1F-749BF91307B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35484" y1="18226" x2="35484" y2="18226"/>
                          <a14:foregroundMark x1="35914" y1="18226" x2="35914" y2="18226"/>
                          <a14:foregroundMark x1="41075" y1="19194" x2="41075" y2="19194"/>
                          <a14:foregroundMark x1="44516" y1="19677" x2="44516" y2="19677"/>
                          <a14:foregroundMark x1="48925" y1="19516" x2="48925" y2="19516"/>
                          <a14:foregroundMark x1="52151" y1="20161" x2="52151" y2="20161"/>
                          <a14:foregroundMark x1="55054" y1="21452" x2="55054" y2="21452"/>
                          <a14:foregroundMark x1="62796" y1="20000" x2="62796" y2="20000"/>
                          <a14:foregroundMark x1="64839" y1="17903" x2="49462" y2="3048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85" t="7801" r="7066" b="6802"/>
            <a:stretch/>
          </p:blipFill>
          <p:spPr bwMode="auto">
            <a:xfrm>
              <a:off x="5153025" y="1281030"/>
              <a:ext cx="1238250" cy="827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E84B841A-AA96-4069-9B00-063E2B2F83CB}"/>
              </a:ext>
            </a:extLst>
          </p:cNvPr>
          <p:cNvGrpSpPr/>
          <p:nvPr/>
        </p:nvGrpSpPr>
        <p:grpSpPr>
          <a:xfrm>
            <a:off x="531747" y="850574"/>
            <a:ext cx="1172608" cy="1135232"/>
            <a:chOff x="485429" y="1210241"/>
            <a:chExt cx="1172608" cy="1135232"/>
          </a:xfrm>
        </p:grpSpPr>
        <p:pic>
          <p:nvPicPr>
            <p:cNvPr id="1026" name="Picture 2" descr="Ilustração do personagem de desenho gráfico vetorial da empresa | Vetor  Premium">
              <a:extLst>
                <a:ext uri="{FF2B5EF4-FFF2-40B4-BE49-F238E27FC236}">
                  <a16:creationId xmlns:a16="http://schemas.microsoft.com/office/drawing/2014/main" id="{3FA1AEC1-AEDC-45EF-B1CD-F09F071013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991" y="1210241"/>
              <a:ext cx="969485" cy="9694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Subtítulo 16">
              <a:extLst>
                <a:ext uri="{FF2B5EF4-FFF2-40B4-BE49-F238E27FC236}">
                  <a16:creationId xmlns:a16="http://schemas.microsoft.com/office/drawing/2014/main" id="{AEFBCFC5-3A3F-4911-9995-3B18DBF50BFC}"/>
                </a:ext>
              </a:extLst>
            </p:cNvPr>
            <p:cNvSpPr txBox="1">
              <a:spLocks/>
            </p:cNvSpPr>
            <p:nvPr/>
          </p:nvSpPr>
          <p:spPr>
            <a:xfrm>
              <a:off x="485429" y="2108935"/>
              <a:ext cx="1172608" cy="2365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9pPr>
            </a:lstStyle>
            <a:p>
              <a:pPr algn="ctr"/>
              <a:r>
                <a:rPr lang="pt-BR" dirty="0"/>
                <a:t>Empresa</a:t>
              </a:r>
            </a:p>
          </p:txBody>
        </p:sp>
      </p:grp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DC39E3B7-0A27-4F7D-BA28-5AFAF55E8406}"/>
              </a:ext>
            </a:extLst>
          </p:cNvPr>
          <p:cNvCxnSpPr>
            <a:cxnSpLocks/>
            <a:stCxn id="1030" idx="3"/>
            <a:endCxn id="67" idx="1"/>
          </p:cNvCxnSpPr>
          <p:nvPr/>
        </p:nvCxnSpPr>
        <p:spPr>
          <a:xfrm flipV="1">
            <a:off x="1723405" y="2783443"/>
            <a:ext cx="631381" cy="567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A9EC6383-A455-4500-B772-88685054F8FC}"/>
              </a:ext>
            </a:extLst>
          </p:cNvPr>
          <p:cNvGrpSpPr/>
          <p:nvPr/>
        </p:nvGrpSpPr>
        <p:grpSpPr>
          <a:xfrm>
            <a:off x="2271290" y="2501217"/>
            <a:ext cx="1405241" cy="980191"/>
            <a:chOff x="3690749" y="2779032"/>
            <a:chExt cx="1405241" cy="980191"/>
          </a:xfrm>
        </p:grpSpPr>
        <p:sp>
          <p:nvSpPr>
            <p:cNvPr id="64" name="Subtítulo 16">
              <a:extLst>
                <a:ext uri="{FF2B5EF4-FFF2-40B4-BE49-F238E27FC236}">
                  <a16:creationId xmlns:a16="http://schemas.microsoft.com/office/drawing/2014/main" id="{99E9074E-C3A8-42A5-9409-56B3C86A67D1}"/>
                </a:ext>
              </a:extLst>
            </p:cNvPr>
            <p:cNvSpPr txBox="1">
              <a:spLocks/>
            </p:cNvSpPr>
            <p:nvPr/>
          </p:nvSpPr>
          <p:spPr>
            <a:xfrm>
              <a:off x="3690749" y="3412490"/>
              <a:ext cx="1405241" cy="3467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9pPr>
            </a:lstStyle>
            <a:p>
              <a:pPr algn="ctr"/>
              <a:r>
                <a:rPr lang="pt-BR" dirty="0"/>
                <a:t>Faz o download do programa</a:t>
              </a:r>
            </a:p>
          </p:txBody>
        </p:sp>
        <p:pic>
          <p:nvPicPr>
            <p:cNvPr id="67" name="Imagem 66" descr="Uma imagem contendo Logotipo&#10;&#10;Descrição gerada automaticamente">
              <a:extLst>
                <a:ext uri="{FF2B5EF4-FFF2-40B4-BE49-F238E27FC236}">
                  <a16:creationId xmlns:a16="http://schemas.microsoft.com/office/drawing/2014/main" id="{F7E2CBA8-5326-4356-AE4C-F9C1DE7F3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74245" y="2779032"/>
              <a:ext cx="1128902" cy="564451"/>
            </a:xfrm>
            <a:prstGeom prst="rect">
              <a:avLst/>
            </a:prstGeom>
          </p:spPr>
        </p:pic>
      </p:grp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5D920FD2-8473-47DA-AF61-D7F126E6C0BA}"/>
              </a:ext>
            </a:extLst>
          </p:cNvPr>
          <p:cNvCxnSpPr>
            <a:cxnSpLocks/>
            <a:stCxn id="64" idx="2"/>
            <a:endCxn id="1032" idx="0"/>
          </p:cNvCxnSpPr>
          <p:nvPr/>
        </p:nvCxnSpPr>
        <p:spPr>
          <a:xfrm flipH="1">
            <a:off x="2966526" y="3481408"/>
            <a:ext cx="7385" cy="405138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1A87D48C-0A0D-478E-AA09-102DB3217C05}"/>
              </a:ext>
            </a:extLst>
          </p:cNvPr>
          <p:cNvGrpSpPr/>
          <p:nvPr/>
        </p:nvGrpSpPr>
        <p:grpSpPr>
          <a:xfrm>
            <a:off x="1207336" y="3886546"/>
            <a:ext cx="2072562" cy="1159220"/>
            <a:chOff x="155355" y="3058849"/>
            <a:chExt cx="2097446" cy="1159220"/>
          </a:xfrm>
        </p:grpSpPr>
        <p:pic>
          <p:nvPicPr>
            <p:cNvPr id="1032" name="Picture 8" descr="Burger King - Videosoft">
              <a:extLst>
                <a:ext uri="{FF2B5EF4-FFF2-40B4-BE49-F238E27FC236}">
                  <a16:creationId xmlns:a16="http://schemas.microsoft.com/office/drawing/2014/main" id="{D3D79309-32A4-4B15-B996-F62CA5F92DE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65" r="16212" b="18824"/>
            <a:stretch/>
          </p:blipFill>
          <p:spPr bwMode="auto">
            <a:xfrm>
              <a:off x="1618531" y="3058849"/>
              <a:ext cx="634270" cy="1159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Subtítulo 16">
              <a:extLst>
                <a:ext uri="{FF2B5EF4-FFF2-40B4-BE49-F238E27FC236}">
                  <a16:creationId xmlns:a16="http://schemas.microsoft.com/office/drawing/2014/main" id="{DE9E68D4-EB6C-4191-8B3E-0B15E1351672}"/>
                </a:ext>
              </a:extLst>
            </p:cNvPr>
            <p:cNvSpPr txBox="1">
              <a:spLocks/>
            </p:cNvSpPr>
            <p:nvPr/>
          </p:nvSpPr>
          <p:spPr>
            <a:xfrm>
              <a:off x="155355" y="3279639"/>
              <a:ext cx="1605664" cy="4621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9pPr>
            </a:lstStyle>
            <a:p>
              <a:pPr algn="ctr"/>
              <a:r>
                <a:rPr lang="pt-BR" dirty="0"/>
                <a:t>Instala, e monitoramos o sistema</a:t>
              </a:r>
            </a:p>
          </p:txBody>
        </p:sp>
      </p:grpSp>
      <p:grpSp>
        <p:nvGrpSpPr>
          <p:cNvPr id="75" name="Agrupar 74">
            <a:extLst>
              <a:ext uri="{FF2B5EF4-FFF2-40B4-BE49-F238E27FC236}">
                <a16:creationId xmlns:a16="http://schemas.microsoft.com/office/drawing/2014/main" id="{5B3CCB4D-6363-4C2B-84C5-9E51D8AD972C}"/>
              </a:ext>
            </a:extLst>
          </p:cNvPr>
          <p:cNvGrpSpPr/>
          <p:nvPr/>
        </p:nvGrpSpPr>
        <p:grpSpPr>
          <a:xfrm>
            <a:off x="3997693" y="3980690"/>
            <a:ext cx="1586614" cy="970931"/>
            <a:chOff x="5865266" y="3749166"/>
            <a:chExt cx="1586614" cy="970931"/>
          </a:xfrm>
        </p:grpSpPr>
        <p:sp>
          <p:nvSpPr>
            <p:cNvPr id="94" name="Subtítulo 16">
              <a:extLst>
                <a:ext uri="{FF2B5EF4-FFF2-40B4-BE49-F238E27FC236}">
                  <a16:creationId xmlns:a16="http://schemas.microsoft.com/office/drawing/2014/main" id="{6980C71C-3769-47BE-843C-F5FADD35158C}"/>
                </a:ext>
              </a:extLst>
            </p:cNvPr>
            <p:cNvSpPr txBox="1">
              <a:spLocks/>
            </p:cNvSpPr>
            <p:nvPr/>
          </p:nvSpPr>
          <p:spPr>
            <a:xfrm>
              <a:off x="5865266" y="4257898"/>
              <a:ext cx="1586614" cy="4621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9pPr>
            </a:lstStyle>
            <a:p>
              <a:pPr algn="ctr"/>
              <a:r>
                <a:rPr lang="pt-BR" dirty="0"/>
                <a:t>Infraestrutura e Banco de Dados</a:t>
              </a:r>
            </a:p>
          </p:txBody>
        </p:sp>
        <p:pic>
          <p:nvPicPr>
            <p:cNvPr id="95" name="Picture 18" descr="Banco De Dados Da Nuvem Desenho Para Colorir - Ultra Coloring Pages">
              <a:extLst>
                <a:ext uri="{FF2B5EF4-FFF2-40B4-BE49-F238E27FC236}">
                  <a16:creationId xmlns:a16="http://schemas.microsoft.com/office/drawing/2014/main" id="{5FE0637E-6B6B-4609-ABDA-7B67D0A3D7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10" t="11682" r="110" b="6416"/>
            <a:stretch/>
          </p:blipFill>
          <p:spPr bwMode="auto">
            <a:xfrm>
              <a:off x="6252398" y="3749166"/>
              <a:ext cx="798488" cy="653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1" name="Conector de Seta Reta 110">
            <a:extLst>
              <a:ext uri="{FF2B5EF4-FFF2-40B4-BE49-F238E27FC236}">
                <a16:creationId xmlns:a16="http://schemas.microsoft.com/office/drawing/2014/main" id="{621B4509-345A-49A1-8A18-F5FBB0A3C71E}"/>
              </a:ext>
            </a:extLst>
          </p:cNvPr>
          <p:cNvCxnSpPr>
            <a:cxnSpLocks/>
          </p:cNvCxnSpPr>
          <p:nvPr/>
        </p:nvCxnSpPr>
        <p:spPr>
          <a:xfrm>
            <a:off x="3279898" y="4338435"/>
            <a:ext cx="1104927" cy="0"/>
          </a:xfrm>
          <a:prstGeom prst="straightConnector1">
            <a:avLst/>
          </a:prstGeom>
          <a:ln w="38100">
            <a:solidFill>
              <a:schemeClr val="bg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de Seta Reta 121">
            <a:extLst>
              <a:ext uri="{FF2B5EF4-FFF2-40B4-BE49-F238E27FC236}">
                <a16:creationId xmlns:a16="http://schemas.microsoft.com/office/drawing/2014/main" id="{3DFC4944-89EE-4944-BE07-45E1A465CBA7}"/>
              </a:ext>
            </a:extLst>
          </p:cNvPr>
          <p:cNvCxnSpPr>
            <a:cxnSpLocks/>
            <a:stCxn id="95" idx="3"/>
            <a:endCxn id="126" idx="2"/>
          </p:cNvCxnSpPr>
          <p:nvPr/>
        </p:nvCxnSpPr>
        <p:spPr>
          <a:xfrm flipH="1" flipV="1">
            <a:off x="4897239" y="2707811"/>
            <a:ext cx="286074" cy="1599871"/>
          </a:xfrm>
          <a:prstGeom prst="straightConnector1">
            <a:avLst/>
          </a:prstGeom>
          <a:ln w="38100">
            <a:solidFill>
              <a:schemeClr val="bg2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Agrupar 104">
            <a:extLst>
              <a:ext uri="{FF2B5EF4-FFF2-40B4-BE49-F238E27FC236}">
                <a16:creationId xmlns:a16="http://schemas.microsoft.com/office/drawing/2014/main" id="{4E8AFFD4-5B43-47D9-95C3-1F7EB6458A1F}"/>
              </a:ext>
            </a:extLst>
          </p:cNvPr>
          <p:cNvGrpSpPr/>
          <p:nvPr/>
        </p:nvGrpSpPr>
        <p:grpSpPr>
          <a:xfrm>
            <a:off x="4139398" y="1388813"/>
            <a:ext cx="1515681" cy="1318998"/>
            <a:chOff x="3827844" y="1222669"/>
            <a:chExt cx="1515681" cy="1318998"/>
          </a:xfrm>
        </p:grpSpPr>
        <p:sp>
          <p:nvSpPr>
            <p:cNvPr id="126" name="Subtítulo 16">
              <a:extLst>
                <a:ext uri="{FF2B5EF4-FFF2-40B4-BE49-F238E27FC236}">
                  <a16:creationId xmlns:a16="http://schemas.microsoft.com/office/drawing/2014/main" id="{4230CE8B-6D4C-4A3D-8CD1-BFE018FBECE4}"/>
                </a:ext>
              </a:extLst>
            </p:cNvPr>
            <p:cNvSpPr txBox="1">
              <a:spLocks/>
            </p:cNvSpPr>
            <p:nvPr/>
          </p:nvSpPr>
          <p:spPr>
            <a:xfrm>
              <a:off x="3827844" y="2283858"/>
              <a:ext cx="1515681" cy="2578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9pPr>
            </a:lstStyle>
            <a:p>
              <a:pPr algn="ctr"/>
              <a:r>
                <a:rPr lang="pt-BR" dirty="0"/>
                <a:t>Dados em Dashboard</a:t>
              </a:r>
            </a:p>
          </p:txBody>
        </p:sp>
        <p:pic>
          <p:nvPicPr>
            <p:cNvPr id="1034" name="Picture 10" descr="Criando um dashboard executivo: aprenda passo a passo!">
              <a:extLst>
                <a:ext uri="{FF2B5EF4-FFF2-40B4-BE49-F238E27FC236}">
                  <a16:creationId xmlns:a16="http://schemas.microsoft.com/office/drawing/2014/main" id="{FDA59A34-3B2B-4920-8902-9E986482094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4742" b="97768" l="8108" r="89990">
                          <a14:foregroundMark x1="26426" y1="13947" x2="26426" y2="13947"/>
                          <a14:foregroundMark x1="26727" y1="20781" x2="26727" y2="20781"/>
                          <a14:foregroundMark x1="23724" y1="14505" x2="23724" y2="14505"/>
                          <a14:foregroundMark x1="21121" y1="10879" x2="21121" y2="10879"/>
                          <a14:foregroundMark x1="17317" y1="15063" x2="17317" y2="15063"/>
                          <a14:foregroundMark x1="17317" y1="15063" x2="17317" y2="15063"/>
                          <a14:foregroundMark x1="17918" y1="15342" x2="17918" y2="15342"/>
                          <a14:foregroundMark x1="18919" y1="15900" x2="18919" y2="15900"/>
                          <a14:foregroundMark x1="18919" y1="15900" x2="18919" y2="15900"/>
                          <a14:foregroundMark x1="18919" y1="15900" x2="18919" y2="15900"/>
                          <a14:foregroundMark x1="21722" y1="43096" x2="21722" y2="43096"/>
                          <a14:foregroundMark x1="37938" y1="41841" x2="37938" y2="41841"/>
                          <a14:foregroundMark x1="38939" y1="41980" x2="38939" y2="41980"/>
                          <a14:foregroundMark x1="39239" y1="41980" x2="39239" y2="41980"/>
                          <a14:foregroundMark x1="39239" y1="41980" x2="39239" y2="41980"/>
                          <a14:foregroundMark x1="58058" y1="42957" x2="58058" y2="42957"/>
                          <a14:foregroundMark x1="58058" y1="42957" x2="58058" y2="42957"/>
                          <a14:foregroundMark x1="58058" y1="42957" x2="58058" y2="42957"/>
                          <a14:foregroundMark x1="54755" y1="40865" x2="57858" y2="40307"/>
                          <a14:foregroundMark x1="79379" y1="41283" x2="81782" y2="42957"/>
                          <a14:foregroundMark x1="86186" y1="43096" x2="76677" y2="46025"/>
                          <a14:foregroundMark x1="76677" y1="46025" x2="78178" y2="50209"/>
                          <a14:foregroundMark x1="71772" y1="40167" x2="87087" y2="49093"/>
                          <a14:foregroundMark x1="19419" y1="7950" x2="10611" y2="15621"/>
                          <a14:foregroundMark x1="28328" y1="13529" x2="18218" y2="15621"/>
                          <a14:foregroundMark x1="18218" y1="15621" x2="18619" y2="17992"/>
                          <a14:foregroundMark x1="17518" y1="23849" x2="26026" y2="23849"/>
                          <a14:foregroundMark x1="27928" y1="24128" x2="13614" y2="21060"/>
                          <a14:foregroundMark x1="25425" y1="23291" x2="15015" y2="23570"/>
                          <a14:foregroundMark x1="21021" y1="26918" x2="17818" y2="26918"/>
                          <a14:foregroundMark x1="15616" y1="26918" x2="15616" y2="26918"/>
                          <a14:foregroundMark x1="11311" y1="25523" x2="11311" y2="25523"/>
                          <a14:foregroundMark x1="11211" y1="24965" x2="11612" y2="24686"/>
                          <a14:foregroundMark x1="15716" y1="24407" x2="15716" y2="24407"/>
                          <a14:foregroundMark x1="27528" y1="26499" x2="27528" y2="26499"/>
                          <a14:foregroundMark x1="27828" y1="26499" x2="27828" y2="26499"/>
                          <a14:foregroundMark x1="31231" y1="25941" x2="31231" y2="25384"/>
                          <a14:foregroundMark x1="29930" y1="14784" x2="29930" y2="14784"/>
                          <a14:foregroundMark x1="32232" y1="16736" x2="32232" y2="16736"/>
                          <a14:foregroundMark x1="32232" y1="15900" x2="32232" y2="15900"/>
                          <a14:foregroundMark x1="32232" y1="14644" x2="32232" y2="14644"/>
                          <a14:foregroundMark x1="32232" y1="12831" x2="32232" y2="12831"/>
                          <a14:foregroundMark x1="32232" y1="10042" x2="32232" y2="10042"/>
                          <a14:foregroundMark x1="22623" y1="7392" x2="22623" y2="7392"/>
                          <a14:foregroundMark x1="22623" y1="7392" x2="22623" y2="7392"/>
                          <a14:foregroundMark x1="22322" y1="6974" x2="22322" y2="6974"/>
                          <a14:foregroundMark x1="20120" y1="37238" x2="20120" y2="37238"/>
                          <a14:foregroundMark x1="20120" y1="37238" x2="20120" y2="37238"/>
                          <a14:foregroundMark x1="20120" y1="37238" x2="20120" y2="37238"/>
                          <a14:foregroundMark x1="6907" y1="36262" x2="9009" y2="46862"/>
                          <a14:foregroundMark x1="9009" y1="46862" x2="24925" y2="49093"/>
                          <a14:foregroundMark x1="24925" y1="49093" x2="19119" y2="39052"/>
                          <a14:foregroundMark x1="19119" y1="39052" x2="13714" y2="43654"/>
                          <a14:foregroundMark x1="17518" y1="37657" x2="14515" y2="41283"/>
                          <a14:foregroundMark x1="49650" y1="14086" x2="49750" y2="14086"/>
                          <a14:foregroundMark x1="54955" y1="8508" x2="44645" y2="7252"/>
                          <a14:foregroundMark x1="44645" y1="7252" x2="44945" y2="17713"/>
                          <a14:foregroundMark x1="44945" y1="17713" x2="53053" y2="15900"/>
                          <a14:foregroundMark x1="53053" y1="15900" x2="54154" y2="12971"/>
                          <a14:foregroundMark x1="58659" y1="8926" x2="57057" y2="11994"/>
                          <a14:foregroundMark x1="81081" y1="15202" x2="73574" y2="15900"/>
                          <a14:foregroundMark x1="73574" y1="15900" x2="83784" y2="24128"/>
                          <a14:foregroundMark x1="83784" y1="24128" x2="84284" y2="20502"/>
                          <a14:foregroundMark x1="78979" y1="10879" x2="78979" y2="10879"/>
                          <a14:foregroundMark x1="78879" y1="7950" x2="78879" y2="7950"/>
                          <a14:foregroundMark x1="78879" y1="7810" x2="78879" y2="7810"/>
                          <a14:foregroundMark x1="78879" y1="7810" x2="78879" y2="7810"/>
                          <a14:foregroundMark x1="78879" y1="7810" x2="78879" y2="7810"/>
                          <a14:foregroundMark x1="77077" y1="6695" x2="77077" y2="6695"/>
                          <a14:foregroundMark x1="77077" y1="6695" x2="77077" y2="6695"/>
                          <a14:foregroundMark x1="77077" y1="6695" x2="77077" y2="6695"/>
                          <a14:foregroundMark x1="29029" y1="72524" x2="29029" y2="72524"/>
                          <a14:foregroundMark x1="32032" y1="72524" x2="32032" y2="72524"/>
                          <a14:foregroundMark x1="32032" y1="72524" x2="32032" y2="72524"/>
                          <a14:foregroundMark x1="32032" y1="72524" x2="32032" y2="72524"/>
                          <a14:foregroundMark x1="32032" y1="72524" x2="32032" y2="72524"/>
                          <a14:foregroundMark x1="32032" y1="72524" x2="32032" y2="72524"/>
                          <a14:foregroundMark x1="30731" y1="72943" x2="29530" y2="80056"/>
                          <a14:foregroundMark x1="58859" y1="72385" x2="82983" y2="73082"/>
                          <a14:foregroundMark x1="22222" y1="83124" x2="29630" y2="82845"/>
                          <a14:foregroundMark x1="29630" y1="82845" x2="30230" y2="82845"/>
                          <a14:foregroundMark x1="30230" y1="84658" x2="30230" y2="84658"/>
                          <a14:foregroundMark x1="67367" y1="80614" x2="67367" y2="80614"/>
                          <a14:foregroundMark x1="71672" y1="84937" x2="71672" y2="84937"/>
                          <a14:foregroundMark x1="84284" y1="82008" x2="84284" y2="82008"/>
                          <a14:foregroundMark x1="84685" y1="74477" x2="85185" y2="82845"/>
                          <a14:foregroundMark x1="83984" y1="84798" x2="80781" y2="93584"/>
                          <a14:foregroundMark x1="80781" y1="93584" x2="80681" y2="96513"/>
                          <a14:foregroundMark x1="25926" y1="8647" x2="25926" y2="8647"/>
                          <a14:foregroundMark x1="22823" y1="7531" x2="31331" y2="8647"/>
                          <a14:foregroundMark x1="32232" y1="18271" x2="31832" y2="28173"/>
                          <a14:foregroundMark x1="31832" y1="28173" x2="31832" y2="28173"/>
                          <a14:foregroundMark x1="8709" y1="27336" x2="8308" y2="14923"/>
                          <a14:foregroundMark x1="8709" y1="27755" x2="27928" y2="28312"/>
                          <a14:foregroundMark x1="8709" y1="11855" x2="12913" y2="7531"/>
                          <a14:foregroundMark x1="37938" y1="4463" x2="52753" y2="5160"/>
                          <a14:foregroundMark x1="52753" y1="5160" x2="57658" y2="4742"/>
                          <a14:foregroundMark x1="41842" y1="40167" x2="35736" y2="43794"/>
                          <a14:foregroundMark x1="75876" y1="92050" x2="75876" y2="92050"/>
                          <a14:foregroundMark x1="59560" y1="98047" x2="43844" y2="97768"/>
                          <a14:foregroundMark x1="43844" y1="97768" x2="50050" y2="92050"/>
                          <a14:foregroundMark x1="50050" y1="92050" x2="50050" y2="9121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98" r="7052"/>
            <a:stretch/>
          </p:blipFill>
          <p:spPr bwMode="auto">
            <a:xfrm>
              <a:off x="3951078" y="1222669"/>
              <a:ext cx="1292951" cy="1040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1" name="Conector de Seta Reta 130">
            <a:extLst>
              <a:ext uri="{FF2B5EF4-FFF2-40B4-BE49-F238E27FC236}">
                <a16:creationId xmlns:a16="http://schemas.microsoft.com/office/drawing/2014/main" id="{D0B98E7E-BCC3-4A44-B5EA-15392CCFBC56}"/>
              </a:ext>
            </a:extLst>
          </p:cNvPr>
          <p:cNvCxnSpPr>
            <a:cxnSpLocks/>
            <a:stCxn id="95" idx="3"/>
            <a:endCxn id="136" idx="2"/>
          </p:cNvCxnSpPr>
          <p:nvPr/>
        </p:nvCxnSpPr>
        <p:spPr>
          <a:xfrm flipV="1">
            <a:off x="5183313" y="3003252"/>
            <a:ext cx="1597443" cy="1304430"/>
          </a:xfrm>
          <a:prstGeom prst="straightConnector1">
            <a:avLst/>
          </a:prstGeom>
          <a:ln w="38100">
            <a:solidFill>
              <a:schemeClr val="bg2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Agrupar 115">
            <a:extLst>
              <a:ext uri="{FF2B5EF4-FFF2-40B4-BE49-F238E27FC236}">
                <a16:creationId xmlns:a16="http://schemas.microsoft.com/office/drawing/2014/main" id="{C2F031CF-18A7-419E-80DC-737EEA54765C}"/>
              </a:ext>
            </a:extLst>
          </p:cNvPr>
          <p:cNvGrpSpPr/>
          <p:nvPr/>
        </p:nvGrpSpPr>
        <p:grpSpPr>
          <a:xfrm>
            <a:off x="6022915" y="1820059"/>
            <a:ext cx="1515681" cy="1183193"/>
            <a:chOff x="5924748" y="1837208"/>
            <a:chExt cx="1515681" cy="1183193"/>
          </a:xfrm>
        </p:grpSpPr>
        <p:sp>
          <p:nvSpPr>
            <p:cNvPr id="136" name="Subtítulo 16">
              <a:extLst>
                <a:ext uri="{FF2B5EF4-FFF2-40B4-BE49-F238E27FC236}">
                  <a16:creationId xmlns:a16="http://schemas.microsoft.com/office/drawing/2014/main" id="{A8FB1463-7B8E-4656-B5E5-E0659F01C589}"/>
                </a:ext>
              </a:extLst>
            </p:cNvPr>
            <p:cNvSpPr txBox="1">
              <a:spLocks/>
            </p:cNvSpPr>
            <p:nvPr/>
          </p:nvSpPr>
          <p:spPr>
            <a:xfrm>
              <a:off x="5924748" y="2762592"/>
              <a:ext cx="1515681" cy="2578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9pPr>
            </a:lstStyle>
            <a:p>
              <a:pPr algn="ctr"/>
              <a:r>
                <a:rPr lang="pt-BR" dirty="0"/>
                <a:t>Alertas em tempo real</a:t>
              </a:r>
            </a:p>
          </p:txBody>
        </p:sp>
        <p:pic>
          <p:nvPicPr>
            <p:cNvPr id="1036" name="Picture 12" descr="conceito de desenvolvimento de aplicativo isolado. criação e otimização de  programas para smartphone. cena de pessoas no design plano dos desenhos  animados. ilustração vetorial para blog, site, aplicativo móvel, materiais  promocionais. 3512534">
              <a:extLst>
                <a:ext uri="{FF2B5EF4-FFF2-40B4-BE49-F238E27FC236}">
                  <a16:creationId xmlns:a16="http://schemas.microsoft.com/office/drawing/2014/main" id="{8AE4D233-B050-4C1E-889F-6C6CC601998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96"/>
            <a:stretch/>
          </p:blipFill>
          <p:spPr bwMode="auto">
            <a:xfrm>
              <a:off x="5946384" y="1837208"/>
              <a:ext cx="1472407" cy="925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9" name="Agrupar 118">
            <a:extLst>
              <a:ext uri="{FF2B5EF4-FFF2-40B4-BE49-F238E27FC236}">
                <a16:creationId xmlns:a16="http://schemas.microsoft.com/office/drawing/2014/main" id="{BA6697BA-5B8C-45F9-94F7-DF4FE805409E}"/>
              </a:ext>
            </a:extLst>
          </p:cNvPr>
          <p:cNvGrpSpPr/>
          <p:nvPr/>
        </p:nvGrpSpPr>
        <p:grpSpPr>
          <a:xfrm>
            <a:off x="6997858" y="3294216"/>
            <a:ext cx="1755176" cy="1568014"/>
            <a:chOff x="6885455" y="3241511"/>
            <a:chExt cx="1755176" cy="1568014"/>
          </a:xfrm>
        </p:grpSpPr>
        <p:pic>
          <p:nvPicPr>
            <p:cNvPr id="1038" name="Picture 14" descr="Planejamento de agendamento de calendário e compromisso para entregar  produtos aos clientes | Vetor Premium">
              <a:extLst>
                <a:ext uri="{FF2B5EF4-FFF2-40B4-BE49-F238E27FC236}">
                  <a16:creationId xmlns:a16="http://schemas.microsoft.com/office/drawing/2014/main" id="{1026D59D-87F7-447F-9536-5E4D007BD2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>
                          <a14:foregroundMark x1="18371" y1="47059" x2="18371" y2="47059"/>
                          <a14:foregroundMark x1="20128" y1="46833" x2="20128" y2="46833"/>
                          <a14:foregroundMark x1="45048" y1="57466" x2="45048" y2="57466"/>
                          <a14:foregroundMark x1="62780" y1="63801" x2="62780" y2="63801"/>
                          <a14:foregroundMark x1="63419" y1="60181" x2="63419" y2="60181"/>
                          <a14:foregroundMark x1="64377" y1="66290" x2="64856" y2="67647"/>
                          <a14:foregroundMark x1="71406" y1="73077" x2="71406" y2="73077"/>
                          <a14:backgroundMark x1="26997" y1="51810" x2="26997" y2="51810"/>
                          <a14:backgroundMark x1="15815" y1="41855" x2="15815" y2="41855"/>
                          <a14:backgroundMark x1="27955" y1="51584" x2="27955" y2="5158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5455" y="3241511"/>
              <a:ext cx="1755176" cy="1239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6" name="Subtítulo 16">
              <a:extLst>
                <a:ext uri="{FF2B5EF4-FFF2-40B4-BE49-F238E27FC236}">
                  <a16:creationId xmlns:a16="http://schemas.microsoft.com/office/drawing/2014/main" id="{36E43E21-3498-4663-8B4A-A6400CBBEBA5}"/>
                </a:ext>
              </a:extLst>
            </p:cNvPr>
            <p:cNvSpPr txBox="1">
              <a:spLocks/>
            </p:cNvSpPr>
            <p:nvPr/>
          </p:nvSpPr>
          <p:spPr>
            <a:xfrm>
              <a:off x="6885455" y="4347326"/>
              <a:ext cx="1755176" cy="4621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9pPr>
            </a:lstStyle>
            <a:p>
              <a:pPr algn="ctr"/>
              <a:r>
                <a:rPr lang="pt-BR" dirty="0"/>
                <a:t>Agendamento automático</a:t>
              </a:r>
            </a:p>
            <a:p>
              <a:pPr algn="ctr"/>
              <a:r>
                <a:rPr lang="pt-BR" dirty="0"/>
                <a:t>preventivo</a:t>
              </a:r>
            </a:p>
          </p:txBody>
        </p:sp>
      </p:grpSp>
      <p:cxnSp>
        <p:nvCxnSpPr>
          <p:cNvPr id="148" name="Conector de Seta Reta 147">
            <a:extLst>
              <a:ext uri="{FF2B5EF4-FFF2-40B4-BE49-F238E27FC236}">
                <a16:creationId xmlns:a16="http://schemas.microsoft.com/office/drawing/2014/main" id="{84EA20D5-3865-4BD9-8718-8D575451DE57}"/>
              </a:ext>
            </a:extLst>
          </p:cNvPr>
          <p:cNvCxnSpPr>
            <a:cxnSpLocks/>
            <a:stCxn id="95" idx="3"/>
            <a:endCxn id="1038" idx="1"/>
          </p:cNvCxnSpPr>
          <p:nvPr/>
        </p:nvCxnSpPr>
        <p:spPr>
          <a:xfrm flipV="1">
            <a:off x="5183313" y="3913855"/>
            <a:ext cx="1814545" cy="393827"/>
          </a:xfrm>
          <a:prstGeom prst="straightConnector1">
            <a:avLst/>
          </a:prstGeom>
          <a:ln w="38100">
            <a:solidFill>
              <a:schemeClr val="bg2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Diagrama de Solução - Técnico</a:t>
            </a:r>
            <a:endParaRPr dirty="0"/>
          </a:p>
        </p:txBody>
      </p: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1E69C600-53FE-42B9-8C5E-DDAD6506C304}"/>
              </a:ext>
            </a:extLst>
          </p:cNvPr>
          <p:cNvCxnSpPr>
            <a:cxnSpLocks/>
            <a:stCxn id="54" idx="2"/>
            <a:endCxn id="1032" idx="0"/>
          </p:cNvCxnSpPr>
          <p:nvPr/>
        </p:nvCxnSpPr>
        <p:spPr>
          <a:xfrm flipH="1">
            <a:off x="849767" y="2058752"/>
            <a:ext cx="14152" cy="606261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DC39E3B7-0A27-4F7D-BA28-5AFAF55E8406}"/>
              </a:ext>
            </a:extLst>
          </p:cNvPr>
          <p:cNvCxnSpPr>
            <a:cxnSpLocks/>
            <a:stCxn id="1032" idx="3"/>
            <a:endCxn id="95" idx="1"/>
          </p:cNvCxnSpPr>
          <p:nvPr/>
        </p:nvCxnSpPr>
        <p:spPr>
          <a:xfrm>
            <a:off x="1163139" y="3244623"/>
            <a:ext cx="1120898" cy="4576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1A87D48C-0A0D-478E-AA09-102DB3217C05}"/>
              </a:ext>
            </a:extLst>
          </p:cNvPr>
          <p:cNvGrpSpPr/>
          <p:nvPr/>
        </p:nvGrpSpPr>
        <p:grpSpPr>
          <a:xfrm>
            <a:off x="43056" y="2665013"/>
            <a:ext cx="1586614" cy="1583005"/>
            <a:chOff x="917452" y="3105224"/>
            <a:chExt cx="1605664" cy="1583005"/>
          </a:xfrm>
        </p:grpSpPr>
        <p:pic>
          <p:nvPicPr>
            <p:cNvPr id="1032" name="Picture 8" descr="Burger King - Videosoft">
              <a:extLst>
                <a:ext uri="{FF2B5EF4-FFF2-40B4-BE49-F238E27FC236}">
                  <a16:creationId xmlns:a16="http://schemas.microsoft.com/office/drawing/2014/main" id="{D3D79309-32A4-4B15-B996-F62CA5F92DE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65" r="16212" b="18824"/>
            <a:stretch/>
          </p:blipFill>
          <p:spPr bwMode="auto">
            <a:xfrm>
              <a:off x="1416713" y="3105224"/>
              <a:ext cx="634270" cy="1159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Subtítulo 16">
              <a:extLst>
                <a:ext uri="{FF2B5EF4-FFF2-40B4-BE49-F238E27FC236}">
                  <a16:creationId xmlns:a16="http://schemas.microsoft.com/office/drawing/2014/main" id="{DE9E68D4-EB6C-4191-8B3E-0B15E1351672}"/>
                </a:ext>
              </a:extLst>
            </p:cNvPr>
            <p:cNvSpPr txBox="1">
              <a:spLocks/>
            </p:cNvSpPr>
            <p:nvPr/>
          </p:nvSpPr>
          <p:spPr>
            <a:xfrm>
              <a:off x="917452" y="4226030"/>
              <a:ext cx="1605664" cy="4621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9pPr>
            </a:lstStyle>
            <a:p>
              <a:pPr algn="ctr"/>
              <a:r>
                <a:rPr lang="pt-BR" dirty="0"/>
                <a:t>Monitoramento do sistema</a:t>
              </a:r>
            </a:p>
          </p:txBody>
        </p:sp>
      </p:grpSp>
      <p:grpSp>
        <p:nvGrpSpPr>
          <p:cNvPr id="75" name="Agrupar 74">
            <a:extLst>
              <a:ext uri="{FF2B5EF4-FFF2-40B4-BE49-F238E27FC236}">
                <a16:creationId xmlns:a16="http://schemas.microsoft.com/office/drawing/2014/main" id="{5B3CCB4D-6363-4C2B-84C5-9E51D8AD972C}"/>
              </a:ext>
            </a:extLst>
          </p:cNvPr>
          <p:cNvGrpSpPr/>
          <p:nvPr/>
        </p:nvGrpSpPr>
        <p:grpSpPr>
          <a:xfrm>
            <a:off x="1996702" y="2922207"/>
            <a:ext cx="1586614" cy="1162716"/>
            <a:chOff x="5865266" y="3749166"/>
            <a:chExt cx="1586614" cy="1162716"/>
          </a:xfrm>
        </p:grpSpPr>
        <p:sp>
          <p:nvSpPr>
            <p:cNvPr id="94" name="Subtítulo 16">
              <a:extLst>
                <a:ext uri="{FF2B5EF4-FFF2-40B4-BE49-F238E27FC236}">
                  <a16:creationId xmlns:a16="http://schemas.microsoft.com/office/drawing/2014/main" id="{6980C71C-3769-47BE-843C-F5FADD35158C}"/>
                </a:ext>
              </a:extLst>
            </p:cNvPr>
            <p:cNvSpPr txBox="1">
              <a:spLocks/>
            </p:cNvSpPr>
            <p:nvPr/>
          </p:nvSpPr>
          <p:spPr>
            <a:xfrm>
              <a:off x="5865266" y="4257898"/>
              <a:ext cx="1586614" cy="6539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9pPr>
            </a:lstStyle>
            <a:p>
              <a:pPr algn="ctr"/>
              <a:r>
                <a:rPr lang="pt-BR" dirty="0"/>
                <a:t>Infraestrutura e Banco de Dados</a:t>
              </a:r>
            </a:p>
          </p:txBody>
        </p:sp>
        <p:pic>
          <p:nvPicPr>
            <p:cNvPr id="95" name="Picture 18" descr="Banco De Dados Da Nuvem Desenho Para Colorir - Ultra Coloring Pages">
              <a:extLst>
                <a:ext uri="{FF2B5EF4-FFF2-40B4-BE49-F238E27FC236}">
                  <a16:creationId xmlns:a16="http://schemas.microsoft.com/office/drawing/2014/main" id="{5FE0637E-6B6B-4609-ABDA-7B67D0A3D7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8085" t="7347" r="-13947" b="10751"/>
            <a:stretch/>
          </p:blipFill>
          <p:spPr bwMode="auto">
            <a:xfrm>
              <a:off x="6152601" y="3749166"/>
              <a:ext cx="1054258" cy="653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2" name="Conector de Seta Reta 121">
            <a:extLst>
              <a:ext uri="{FF2B5EF4-FFF2-40B4-BE49-F238E27FC236}">
                <a16:creationId xmlns:a16="http://schemas.microsoft.com/office/drawing/2014/main" id="{3DFC4944-89EE-4944-BE07-45E1A465CBA7}"/>
              </a:ext>
            </a:extLst>
          </p:cNvPr>
          <p:cNvCxnSpPr>
            <a:cxnSpLocks/>
            <a:stCxn id="95" idx="3"/>
            <a:endCxn id="126" idx="2"/>
          </p:cNvCxnSpPr>
          <p:nvPr/>
        </p:nvCxnSpPr>
        <p:spPr>
          <a:xfrm flipV="1">
            <a:off x="3338295" y="2494477"/>
            <a:ext cx="830452" cy="754722"/>
          </a:xfrm>
          <a:prstGeom prst="straightConnector1">
            <a:avLst/>
          </a:prstGeom>
          <a:ln w="38100">
            <a:solidFill>
              <a:schemeClr val="bg2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Agrupar 104">
            <a:extLst>
              <a:ext uri="{FF2B5EF4-FFF2-40B4-BE49-F238E27FC236}">
                <a16:creationId xmlns:a16="http://schemas.microsoft.com/office/drawing/2014/main" id="{4E8AFFD4-5B43-47D9-95C3-1F7EB6458A1F}"/>
              </a:ext>
            </a:extLst>
          </p:cNvPr>
          <p:cNvGrpSpPr/>
          <p:nvPr/>
        </p:nvGrpSpPr>
        <p:grpSpPr>
          <a:xfrm>
            <a:off x="3410906" y="1175479"/>
            <a:ext cx="1515681" cy="1318998"/>
            <a:chOff x="3827844" y="1222669"/>
            <a:chExt cx="1515681" cy="1318998"/>
          </a:xfrm>
        </p:grpSpPr>
        <p:sp>
          <p:nvSpPr>
            <p:cNvPr id="126" name="Subtítulo 16">
              <a:extLst>
                <a:ext uri="{FF2B5EF4-FFF2-40B4-BE49-F238E27FC236}">
                  <a16:creationId xmlns:a16="http://schemas.microsoft.com/office/drawing/2014/main" id="{4230CE8B-6D4C-4A3D-8CD1-BFE018FBECE4}"/>
                </a:ext>
              </a:extLst>
            </p:cNvPr>
            <p:cNvSpPr txBox="1">
              <a:spLocks/>
            </p:cNvSpPr>
            <p:nvPr/>
          </p:nvSpPr>
          <p:spPr>
            <a:xfrm>
              <a:off x="3827844" y="2283858"/>
              <a:ext cx="1515681" cy="2578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9pPr>
            </a:lstStyle>
            <a:p>
              <a:pPr algn="ctr"/>
              <a:r>
                <a:rPr lang="pt-BR" dirty="0"/>
                <a:t>Dados em Dashboard</a:t>
              </a:r>
            </a:p>
          </p:txBody>
        </p:sp>
        <p:pic>
          <p:nvPicPr>
            <p:cNvPr id="1034" name="Picture 10" descr="Criando um dashboard executivo: aprenda passo a passo!">
              <a:extLst>
                <a:ext uri="{FF2B5EF4-FFF2-40B4-BE49-F238E27FC236}">
                  <a16:creationId xmlns:a16="http://schemas.microsoft.com/office/drawing/2014/main" id="{FDA59A34-3B2B-4920-8902-9E986482094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4742" b="97768" l="8108" r="89990">
                          <a14:foregroundMark x1="26426" y1="13947" x2="26426" y2="13947"/>
                          <a14:foregroundMark x1="26727" y1="20781" x2="26727" y2="20781"/>
                          <a14:foregroundMark x1="23724" y1="14505" x2="23724" y2="14505"/>
                          <a14:foregroundMark x1="21121" y1="10879" x2="21121" y2="10879"/>
                          <a14:foregroundMark x1="17317" y1="15063" x2="17317" y2="15063"/>
                          <a14:foregroundMark x1="17317" y1="15063" x2="17317" y2="15063"/>
                          <a14:foregroundMark x1="17918" y1="15342" x2="17918" y2="15342"/>
                          <a14:foregroundMark x1="18919" y1="15900" x2="18919" y2="15900"/>
                          <a14:foregroundMark x1="18919" y1="15900" x2="18919" y2="15900"/>
                          <a14:foregroundMark x1="18919" y1="15900" x2="18919" y2="15900"/>
                          <a14:foregroundMark x1="21722" y1="43096" x2="21722" y2="43096"/>
                          <a14:foregroundMark x1="37938" y1="41841" x2="37938" y2="41841"/>
                          <a14:foregroundMark x1="38939" y1="41980" x2="38939" y2="41980"/>
                          <a14:foregroundMark x1="39239" y1="41980" x2="39239" y2="41980"/>
                          <a14:foregroundMark x1="39239" y1="41980" x2="39239" y2="41980"/>
                          <a14:foregroundMark x1="58058" y1="42957" x2="58058" y2="42957"/>
                          <a14:foregroundMark x1="58058" y1="42957" x2="58058" y2="42957"/>
                          <a14:foregroundMark x1="58058" y1="42957" x2="58058" y2="42957"/>
                          <a14:foregroundMark x1="54755" y1="40865" x2="57858" y2="40307"/>
                          <a14:foregroundMark x1="79379" y1="41283" x2="81782" y2="42957"/>
                          <a14:foregroundMark x1="86186" y1="43096" x2="76677" y2="46025"/>
                          <a14:foregroundMark x1="76677" y1="46025" x2="78178" y2="50209"/>
                          <a14:foregroundMark x1="71772" y1="40167" x2="87087" y2="49093"/>
                          <a14:foregroundMark x1="19419" y1="7950" x2="10611" y2="15621"/>
                          <a14:foregroundMark x1="28328" y1="13529" x2="18218" y2="15621"/>
                          <a14:foregroundMark x1="18218" y1="15621" x2="18619" y2="17992"/>
                          <a14:foregroundMark x1="17518" y1="23849" x2="26026" y2="23849"/>
                          <a14:foregroundMark x1="27928" y1="24128" x2="13614" y2="21060"/>
                          <a14:foregroundMark x1="25425" y1="23291" x2="15015" y2="23570"/>
                          <a14:foregroundMark x1="21021" y1="26918" x2="17818" y2="26918"/>
                          <a14:foregroundMark x1="15616" y1="26918" x2="15616" y2="26918"/>
                          <a14:foregroundMark x1="11311" y1="25523" x2="11311" y2="25523"/>
                          <a14:foregroundMark x1="11211" y1="24965" x2="11612" y2="24686"/>
                          <a14:foregroundMark x1="15716" y1="24407" x2="15716" y2="24407"/>
                          <a14:foregroundMark x1="27528" y1="26499" x2="27528" y2="26499"/>
                          <a14:foregroundMark x1="27828" y1="26499" x2="27828" y2="26499"/>
                          <a14:foregroundMark x1="31231" y1="25941" x2="31231" y2="25384"/>
                          <a14:foregroundMark x1="29930" y1="14784" x2="29930" y2="14784"/>
                          <a14:foregroundMark x1="32232" y1="16736" x2="32232" y2="16736"/>
                          <a14:foregroundMark x1="32232" y1="15900" x2="32232" y2="15900"/>
                          <a14:foregroundMark x1="32232" y1="14644" x2="32232" y2="14644"/>
                          <a14:foregroundMark x1="32232" y1="12831" x2="32232" y2="12831"/>
                          <a14:foregroundMark x1="32232" y1="10042" x2="32232" y2="10042"/>
                          <a14:foregroundMark x1="22623" y1="7392" x2="22623" y2="7392"/>
                          <a14:foregroundMark x1="22623" y1="7392" x2="22623" y2="7392"/>
                          <a14:foregroundMark x1="22322" y1="6974" x2="22322" y2="6974"/>
                          <a14:foregroundMark x1="20120" y1="37238" x2="20120" y2="37238"/>
                          <a14:foregroundMark x1="20120" y1="37238" x2="20120" y2="37238"/>
                          <a14:foregroundMark x1="20120" y1="37238" x2="20120" y2="37238"/>
                          <a14:foregroundMark x1="6907" y1="36262" x2="9009" y2="46862"/>
                          <a14:foregroundMark x1="9009" y1="46862" x2="24925" y2="49093"/>
                          <a14:foregroundMark x1="24925" y1="49093" x2="19119" y2="39052"/>
                          <a14:foregroundMark x1="19119" y1="39052" x2="13714" y2="43654"/>
                          <a14:foregroundMark x1="17518" y1="37657" x2="14515" y2="41283"/>
                          <a14:foregroundMark x1="49650" y1="14086" x2="49750" y2="14086"/>
                          <a14:foregroundMark x1="54955" y1="8508" x2="44645" y2="7252"/>
                          <a14:foregroundMark x1="44645" y1="7252" x2="44945" y2="17713"/>
                          <a14:foregroundMark x1="44945" y1="17713" x2="53053" y2="15900"/>
                          <a14:foregroundMark x1="53053" y1="15900" x2="54154" y2="12971"/>
                          <a14:foregroundMark x1="58659" y1="8926" x2="57057" y2="11994"/>
                          <a14:foregroundMark x1="81081" y1="15202" x2="73574" y2="15900"/>
                          <a14:foregroundMark x1="73574" y1="15900" x2="83784" y2="24128"/>
                          <a14:foregroundMark x1="83784" y1="24128" x2="84284" y2="20502"/>
                          <a14:foregroundMark x1="78979" y1="10879" x2="78979" y2="10879"/>
                          <a14:foregroundMark x1="78879" y1="7950" x2="78879" y2="7950"/>
                          <a14:foregroundMark x1="78879" y1="7810" x2="78879" y2="7810"/>
                          <a14:foregroundMark x1="78879" y1="7810" x2="78879" y2="7810"/>
                          <a14:foregroundMark x1="78879" y1="7810" x2="78879" y2="7810"/>
                          <a14:foregroundMark x1="77077" y1="6695" x2="77077" y2="6695"/>
                          <a14:foregroundMark x1="77077" y1="6695" x2="77077" y2="6695"/>
                          <a14:foregroundMark x1="77077" y1="6695" x2="77077" y2="6695"/>
                          <a14:foregroundMark x1="29029" y1="72524" x2="29029" y2="72524"/>
                          <a14:foregroundMark x1="32032" y1="72524" x2="32032" y2="72524"/>
                          <a14:foregroundMark x1="32032" y1="72524" x2="32032" y2="72524"/>
                          <a14:foregroundMark x1="32032" y1="72524" x2="32032" y2="72524"/>
                          <a14:foregroundMark x1="32032" y1="72524" x2="32032" y2="72524"/>
                          <a14:foregroundMark x1="32032" y1="72524" x2="32032" y2="72524"/>
                          <a14:foregroundMark x1="30731" y1="72943" x2="29530" y2="80056"/>
                          <a14:foregroundMark x1="58859" y1="72385" x2="82983" y2="73082"/>
                          <a14:foregroundMark x1="22222" y1="83124" x2="29630" y2="82845"/>
                          <a14:foregroundMark x1="29630" y1="82845" x2="30230" y2="82845"/>
                          <a14:foregroundMark x1="30230" y1="84658" x2="30230" y2="84658"/>
                          <a14:foregroundMark x1="67367" y1="80614" x2="67367" y2="80614"/>
                          <a14:foregroundMark x1="71672" y1="84937" x2="71672" y2="84937"/>
                          <a14:foregroundMark x1="84284" y1="82008" x2="84284" y2="82008"/>
                          <a14:foregroundMark x1="84685" y1="74477" x2="85185" y2="82845"/>
                          <a14:foregroundMark x1="83984" y1="84798" x2="80781" y2="93584"/>
                          <a14:foregroundMark x1="80781" y1="93584" x2="80681" y2="96513"/>
                          <a14:foregroundMark x1="25926" y1="8647" x2="25926" y2="8647"/>
                          <a14:foregroundMark x1="22823" y1="7531" x2="31331" y2="8647"/>
                          <a14:foregroundMark x1="32232" y1="18271" x2="31832" y2="28173"/>
                          <a14:foregroundMark x1="31832" y1="28173" x2="31832" y2="28173"/>
                          <a14:foregroundMark x1="8709" y1="27336" x2="8308" y2="14923"/>
                          <a14:foregroundMark x1="8709" y1="27755" x2="27928" y2="28312"/>
                          <a14:foregroundMark x1="8709" y1="11855" x2="12913" y2="7531"/>
                          <a14:foregroundMark x1="37938" y1="4463" x2="52753" y2="5160"/>
                          <a14:foregroundMark x1="52753" y1="5160" x2="57658" y2="4742"/>
                          <a14:foregroundMark x1="41842" y1="40167" x2="35736" y2="43794"/>
                          <a14:foregroundMark x1="75876" y1="92050" x2="75876" y2="92050"/>
                          <a14:foregroundMark x1="59560" y1="98047" x2="43844" y2="97768"/>
                          <a14:foregroundMark x1="43844" y1="97768" x2="50050" y2="92050"/>
                          <a14:foregroundMark x1="50050" y1="92050" x2="50050" y2="9121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98" r="7052"/>
            <a:stretch/>
          </p:blipFill>
          <p:spPr bwMode="auto">
            <a:xfrm>
              <a:off x="3951078" y="1222669"/>
              <a:ext cx="1292951" cy="1040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9" name="Agrupar 118">
            <a:extLst>
              <a:ext uri="{FF2B5EF4-FFF2-40B4-BE49-F238E27FC236}">
                <a16:creationId xmlns:a16="http://schemas.microsoft.com/office/drawing/2014/main" id="{BA6697BA-5B8C-45F9-94F7-DF4FE805409E}"/>
              </a:ext>
            </a:extLst>
          </p:cNvPr>
          <p:cNvGrpSpPr/>
          <p:nvPr/>
        </p:nvGrpSpPr>
        <p:grpSpPr>
          <a:xfrm>
            <a:off x="7113283" y="3300916"/>
            <a:ext cx="1755176" cy="1568014"/>
            <a:chOff x="6885455" y="3241511"/>
            <a:chExt cx="1755176" cy="1568014"/>
          </a:xfrm>
        </p:grpSpPr>
        <p:pic>
          <p:nvPicPr>
            <p:cNvPr id="1038" name="Picture 14" descr="Planejamento de agendamento de calendário e compromisso para entregar  produtos aos clientes | Vetor Premium">
              <a:extLst>
                <a:ext uri="{FF2B5EF4-FFF2-40B4-BE49-F238E27FC236}">
                  <a16:creationId xmlns:a16="http://schemas.microsoft.com/office/drawing/2014/main" id="{1026D59D-87F7-447F-9536-5E4D007BD2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18371" y1="47059" x2="18371" y2="47059"/>
                          <a14:foregroundMark x1="20128" y1="46833" x2="20128" y2="46833"/>
                          <a14:foregroundMark x1="45048" y1="57466" x2="45048" y2="57466"/>
                          <a14:foregroundMark x1="62780" y1="63801" x2="62780" y2="63801"/>
                          <a14:foregroundMark x1="63419" y1="60181" x2="63419" y2="60181"/>
                          <a14:foregroundMark x1="64377" y1="66290" x2="64856" y2="67647"/>
                          <a14:foregroundMark x1="71406" y1="73077" x2="71406" y2="73077"/>
                          <a14:backgroundMark x1="26997" y1="51810" x2="26997" y2="51810"/>
                          <a14:backgroundMark x1="15815" y1="41855" x2="15815" y2="41855"/>
                          <a14:backgroundMark x1="27955" y1="51584" x2="27955" y2="5158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5455" y="3241511"/>
              <a:ext cx="1755176" cy="1239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6" name="Subtítulo 16">
              <a:extLst>
                <a:ext uri="{FF2B5EF4-FFF2-40B4-BE49-F238E27FC236}">
                  <a16:creationId xmlns:a16="http://schemas.microsoft.com/office/drawing/2014/main" id="{36E43E21-3498-4663-8B4A-A6400CBBEBA5}"/>
                </a:ext>
              </a:extLst>
            </p:cNvPr>
            <p:cNvSpPr txBox="1">
              <a:spLocks/>
            </p:cNvSpPr>
            <p:nvPr/>
          </p:nvSpPr>
          <p:spPr>
            <a:xfrm>
              <a:off x="6885455" y="4347326"/>
              <a:ext cx="1755176" cy="4621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9pPr>
            </a:lstStyle>
            <a:p>
              <a:pPr algn="ctr"/>
              <a:r>
                <a:rPr lang="pt-BR" dirty="0"/>
                <a:t>Agendamento automático</a:t>
              </a:r>
            </a:p>
            <a:p>
              <a:pPr algn="ctr"/>
              <a:r>
                <a:rPr lang="pt-BR" dirty="0"/>
                <a:t>preventivo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E184E9B2-0179-46D9-B293-4344525880A5}"/>
              </a:ext>
            </a:extLst>
          </p:cNvPr>
          <p:cNvGrpSpPr/>
          <p:nvPr/>
        </p:nvGrpSpPr>
        <p:grpSpPr>
          <a:xfrm>
            <a:off x="217444" y="1170827"/>
            <a:ext cx="1292950" cy="887925"/>
            <a:chOff x="217444" y="1170827"/>
            <a:chExt cx="1292950" cy="887925"/>
          </a:xfrm>
        </p:grpSpPr>
        <p:sp>
          <p:nvSpPr>
            <p:cNvPr id="54" name="Subtítulo 16">
              <a:extLst>
                <a:ext uri="{FF2B5EF4-FFF2-40B4-BE49-F238E27FC236}">
                  <a16:creationId xmlns:a16="http://schemas.microsoft.com/office/drawing/2014/main" id="{AEFBCFC5-3A3F-4911-9995-3B18DBF50BFC}"/>
                </a:ext>
              </a:extLst>
            </p:cNvPr>
            <p:cNvSpPr txBox="1">
              <a:spLocks/>
            </p:cNvSpPr>
            <p:nvPr/>
          </p:nvSpPr>
          <p:spPr>
            <a:xfrm>
              <a:off x="217444" y="1767170"/>
              <a:ext cx="1292950" cy="2915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9pPr>
            </a:lstStyle>
            <a:p>
              <a:pPr algn="ctr"/>
              <a:r>
                <a:rPr lang="pt-BR" dirty="0"/>
                <a:t>Monitoring System</a:t>
              </a:r>
            </a:p>
          </p:txBody>
        </p:sp>
        <p:pic>
          <p:nvPicPr>
            <p:cNvPr id="2050" name="Picture 2" descr="Oracle lança Java 16 com diversos aprimoramentos - Inforchannel">
              <a:extLst>
                <a:ext uri="{FF2B5EF4-FFF2-40B4-BE49-F238E27FC236}">
                  <a16:creationId xmlns:a16="http://schemas.microsoft.com/office/drawing/2014/main" id="{00ACF627-A60F-45ED-B9C6-C65E0D02A4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227" y="1170827"/>
              <a:ext cx="1047383" cy="586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F0944801-E7C3-4BEB-9549-4231CEAD5E3A}"/>
              </a:ext>
            </a:extLst>
          </p:cNvPr>
          <p:cNvGrpSpPr>
            <a:grpSpLocks noChangeAspect="1"/>
          </p:cNvGrpSpPr>
          <p:nvPr/>
        </p:nvGrpSpPr>
        <p:grpSpPr>
          <a:xfrm>
            <a:off x="1568775" y="4369529"/>
            <a:ext cx="1586615" cy="804976"/>
            <a:chOff x="2282049" y="3987655"/>
            <a:chExt cx="2052696" cy="1041444"/>
          </a:xfrm>
        </p:grpSpPr>
        <p:pic>
          <p:nvPicPr>
            <p:cNvPr id="52" name="Picture 4" descr="Logo&#10;&#10;Description automatically generated">
              <a:extLst>
                <a:ext uri="{FF2B5EF4-FFF2-40B4-BE49-F238E27FC236}">
                  <a16:creationId xmlns:a16="http://schemas.microsoft.com/office/drawing/2014/main" id="{EC29C1B9-212A-4B04-9EA2-3C3B9BEBE7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4400" b="90000" l="10000" r="90000">
                          <a14:foregroundMark x1="38786" y1="40057" x2="38786" y2="40057"/>
                          <a14:foregroundMark x1="42143" y1="40057" x2="42143" y2="40057"/>
                          <a14:foregroundMark x1="50571" y1="28400" x2="50571" y2="28400"/>
                          <a14:foregroundMark x1="49714" y1="41314" x2="49714" y2="41314"/>
                          <a14:foregroundMark x1="49714" y1="40057" x2="49714" y2="40057"/>
                          <a14:foregroundMark x1="49714" y1="37429" x2="49714" y2="37429"/>
                          <a14:foregroundMark x1="51393" y1="34857" x2="51393" y2="34857"/>
                          <a14:foregroundMark x1="51393" y1="34857" x2="51393" y2="34857"/>
                          <a14:foregroundMark x1="51393" y1="34857" x2="51393" y2="34857"/>
                          <a14:foregroundMark x1="60107" y1="44914" x2="48893" y2="27543"/>
                          <a14:foregroundMark x1="48893" y1="27543" x2="49214" y2="54286"/>
                          <a14:foregroundMark x1="49214" y1="54286" x2="44429" y2="69486"/>
                          <a14:foregroundMark x1="39393" y1="72629" x2="55714" y2="82857"/>
                          <a14:foregroundMark x1="55714" y1="82857" x2="60393" y2="63086"/>
                          <a14:foregroundMark x1="59786" y1="65829" x2="46786" y2="55829"/>
                          <a14:foregroundMark x1="49750" y1="59486" x2="59214" y2="59029"/>
                          <a14:foregroundMark x1="61571" y1="61714" x2="62750" y2="55829"/>
                          <a14:foregroundMark x1="60679" y1="65371" x2="61571" y2="59886"/>
                          <a14:foregroundMark x1="44429" y1="54000" x2="43214" y2="39429"/>
                          <a14:foregroundMark x1="48571" y1="57200" x2="60464" y2="36171"/>
                          <a14:foregroundMark x1="60464" y1="36171" x2="57714" y2="37143"/>
                          <a14:foregroundMark x1="56250" y1="36743" x2="42357" y2="52171"/>
                          <a14:foregroundMark x1="42357" y1="52171" x2="42357" y2="52171"/>
                          <a14:foregroundMark x1="47071" y1="4400" x2="45286" y2="13543"/>
                          <a14:foregroundMark x1="56536" y1="12171" x2="52393" y2="6229"/>
                        </a14:backgroundRemoval>
                      </a14:imgEffect>
                    </a14:imgLayer>
                  </a14:imgProps>
                </a:ext>
              </a:extLst>
            </a:blip>
            <a:srcRect l="21870" r="23030"/>
            <a:stretch/>
          </p:blipFill>
          <p:spPr>
            <a:xfrm>
              <a:off x="2282049" y="4106044"/>
              <a:ext cx="654367" cy="772394"/>
            </a:xfrm>
            <a:prstGeom prst="rect">
              <a:avLst/>
            </a:prstGeom>
          </p:spPr>
        </p:pic>
        <p:pic>
          <p:nvPicPr>
            <p:cNvPr id="53" name="Picture 7" descr="A picture containing text, first-aid kit&#10;&#10;Description automatically generated">
              <a:extLst>
                <a:ext uri="{FF2B5EF4-FFF2-40B4-BE49-F238E27FC236}">
                  <a16:creationId xmlns:a16="http://schemas.microsoft.com/office/drawing/2014/main" id="{AEB41A3D-32ED-4A14-82E8-24DC113A6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971771" y="3987655"/>
              <a:ext cx="1362974" cy="1041444"/>
            </a:xfrm>
            <a:prstGeom prst="rect">
              <a:avLst/>
            </a:prstGeom>
          </p:spPr>
        </p:pic>
      </p:grpSp>
      <p:pic>
        <p:nvPicPr>
          <p:cNvPr id="55" name="Picture 2" descr="Download Microsoft Azure (Windows Azure) Logo in SVG Vector or PNG File  Format - Logo.wine">
            <a:extLst>
              <a:ext uri="{FF2B5EF4-FFF2-40B4-BE49-F238E27FC236}">
                <a16:creationId xmlns:a16="http://schemas.microsoft.com/office/drawing/2014/main" id="{16AF339D-F246-4883-B446-0E36494419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81" b="27325"/>
          <a:stretch/>
        </p:blipFill>
        <p:spPr bwMode="auto">
          <a:xfrm>
            <a:off x="2583851" y="3936293"/>
            <a:ext cx="1262741" cy="366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Node.js – Wikipédia, a enciclopédia livre">
            <a:extLst>
              <a:ext uri="{FF2B5EF4-FFF2-40B4-BE49-F238E27FC236}">
                <a16:creationId xmlns:a16="http://schemas.microsoft.com/office/drawing/2014/main" id="{DB3D4D04-D039-464A-BD05-3BE43A9C8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935" y="4525735"/>
            <a:ext cx="734761" cy="464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erviços de computação em nuvem - Amazon Web Services (AWS)">
            <a:extLst>
              <a:ext uri="{FF2B5EF4-FFF2-40B4-BE49-F238E27FC236}">
                <a16:creationId xmlns:a16="http://schemas.microsoft.com/office/drawing/2014/main" id="{E91F8ED0-0DAA-4984-8BC7-57519068E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>
                        <a14:foregroundMark x1="36333" y1="37302" x2="36333" y2="37302"/>
                        <a14:foregroundMark x1="36833" y1="40952" x2="36833" y2="40952"/>
                        <a14:foregroundMark x1="37333" y1="43651" x2="36833" y2="27460"/>
                        <a14:foregroundMark x1="28833" y1="38730" x2="30750" y2="49365"/>
                        <a14:foregroundMark x1="42500" y1="26508" x2="45500" y2="47619"/>
                        <a14:foregroundMark x1="50917" y1="27937" x2="53333" y2="45397"/>
                        <a14:foregroundMark x1="58667" y1="29206" x2="55167" y2="48889"/>
                        <a14:foregroundMark x1="62917" y1="51270" x2="72083" y2="43968"/>
                        <a14:foregroundMark x1="71417" y1="42698" x2="67417" y2="37302"/>
                        <a14:foregroundMark x1="64833" y1="35079" x2="64833" y2="35079"/>
                        <a14:foregroundMark x1="62500" y1="28730" x2="62500" y2="28730"/>
                        <a14:foregroundMark x1="67917" y1="24286" x2="67917" y2="24286"/>
                        <a14:foregroundMark x1="33750" y1="23810" x2="33750" y2="23810"/>
                        <a14:foregroundMark x1="69250" y1="59683" x2="74000" y2="63810"/>
                        <a14:foregroundMark x1="63917" y1="33333" x2="69083" y2="26984"/>
                        <a14:foregroundMark x1="70250" y1="24762" x2="62000" y2="29683"/>
                        <a14:foregroundMark x1="50667" y1="23492" x2="43167" y2="40952"/>
                        <a14:foregroundMark x1="43167" y1="40952" x2="43167" y2="40952"/>
                        <a14:foregroundMark x1="33500" y1="25238" x2="29333" y2="234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868" y="3898607"/>
            <a:ext cx="1054258" cy="55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569788AA-6273-4133-B5B5-2C2972A4841D}"/>
              </a:ext>
            </a:extLst>
          </p:cNvPr>
          <p:cNvCxnSpPr>
            <a:cxnSpLocks/>
            <a:stCxn id="95" idx="3"/>
            <a:endCxn id="2060" idx="1"/>
          </p:cNvCxnSpPr>
          <p:nvPr/>
        </p:nvCxnSpPr>
        <p:spPr>
          <a:xfrm>
            <a:off x="3338295" y="3249199"/>
            <a:ext cx="1462207" cy="426587"/>
          </a:xfrm>
          <a:prstGeom prst="straightConnector1">
            <a:avLst/>
          </a:prstGeom>
          <a:ln w="38100">
            <a:solidFill>
              <a:schemeClr val="bg2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EBBA453B-DC9E-4D72-B7D4-0759FC48D3B4}"/>
              </a:ext>
            </a:extLst>
          </p:cNvPr>
          <p:cNvCxnSpPr>
            <a:cxnSpLocks/>
            <a:stCxn id="1034" idx="3"/>
            <a:endCxn id="2058" idx="1"/>
          </p:cNvCxnSpPr>
          <p:nvPr/>
        </p:nvCxnSpPr>
        <p:spPr>
          <a:xfrm>
            <a:off x="4827091" y="1695973"/>
            <a:ext cx="1503708" cy="2893"/>
          </a:xfrm>
          <a:prstGeom prst="straightConnector1">
            <a:avLst/>
          </a:prstGeom>
          <a:ln w="38100">
            <a:solidFill>
              <a:schemeClr val="bg2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CBB4C26C-E794-4CE8-A74F-9458B306DAE8}"/>
              </a:ext>
            </a:extLst>
          </p:cNvPr>
          <p:cNvGrpSpPr/>
          <p:nvPr/>
        </p:nvGrpSpPr>
        <p:grpSpPr>
          <a:xfrm>
            <a:off x="5992059" y="1013634"/>
            <a:ext cx="2047944" cy="1890957"/>
            <a:chOff x="5788108" y="1010740"/>
            <a:chExt cx="2047944" cy="1890957"/>
          </a:xfrm>
        </p:grpSpPr>
        <p:pic>
          <p:nvPicPr>
            <p:cNvPr id="2058" name="Picture 10" descr="Dados Do Arquivo fundo png &amp; imagem png - Cloud computing Web hosting  service Internet Cloud storage - data File png transparente grátis">
              <a:extLst>
                <a:ext uri="{FF2B5EF4-FFF2-40B4-BE49-F238E27FC236}">
                  <a16:creationId xmlns:a16="http://schemas.microsoft.com/office/drawing/2014/main" id="{A78DE83C-74BD-42E5-B28B-8ACC27E1BC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3077" b="93077" l="5000" r="98462">
                          <a14:foregroundMark x1="40769" y1="21923" x2="40769" y2="21923"/>
                          <a14:foregroundMark x1="56923" y1="4231" x2="56923" y2="4231"/>
                          <a14:foregroundMark x1="50385" y1="3077" x2="50385" y2="3077"/>
                          <a14:foregroundMark x1="48462" y1="28846" x2="48462" y2="28846"/>
                          <a14:foregroundMark x1="50000" y1="50000" x2="50000" y2="50000"/>
                          <a14:foregroundMark x1="86538" y1="58462" x2="86538" y2="58462"/>
                          <a14:foregroundMark x1="79231" y1="55000" x2="79231" y2="55000"/>
                          <a14:foregroundMark x1="71538" y1="56154" x2="71538" y2="56154"/>
                          <a14:foregroundMark x1="98846" y1="47692" x2="98846" y2="47692"/>
                          <a14:foregroundMark x1="63077" y1="86538" x2="63077" y2="86538"/>
                          <a14:foregroundMark x1="49231" y1="76538" x2="49231" y2="76538"/>
                          <a14:foregroundMark x1="60769" y1="93077" x2="60769" y2="93077"/>
                          <a14:foregroundMark x1="48077" y1="65385" x2="48077" y2="65385"/>
                          <a14:foregroundMark x1="21538" y1="56923" x2="21538" y2="56923"/>
                          <a14:foregroundMark x1="13077" y1="58077" x2="13077" y2="58077"/>
                          <a14:foregroundMark x1="5000" y1="58846" x2="5000" y2="5884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6848" y="1010740"/>
              <a:ext cx="1370464" cy="13704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" name="Subtítulo 16">
              <a:extLst>
                <a:ext uri="{FF2B5EF4-FFF2-40B4-BE49-F238E27FC236}">
                  <a16:creationId xmlns:a16="http://schemas.microsoft.com/office/drawing/2014/main" id="{995D1AA3-6712-4D28-9AAA-C73DEFEDE0D3}"/>
                </a:ext>
              </a:extLst>
            </p:cNvPr>
            <p:cNvSpPr txBox="1">
              <a:spLocks/>
            </p:cNvSpPr>
            <p:nvPr/>
          </p:nvSpPr>
          <p:spPr>
            <a:xfrm>
              <a:off x="5788108" y="2339532"/>
              <a:ext cx="2047944" cy="5621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9pPr>
            </a:lstStyle>
            <a:p>
              <a:pPr algn="ctr"/>
              <a:r>
                <a:rPr lang="pt-BR" dirty="0"/>
                <a:t>Uso de CPU, Memoria RAM, Armazenamento, entre outros</a:t>
              </a:r>
            </a:p>
          </p:txBody>
        </p:sp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4B249D05-83A0-4E07-A4D8-DC3BF4AC9F40}"/>
              </a:ext>
            </a:extLst>
          </p:cNvPr>
          <p:cNvGrpSpPr/>
          <p:nvPr/>
        </p:nvGrpSpPr>
        <p:grpSpPr>
          <a:xfrm>
            <a:off x="4748604" y="3134447"/>
            <a:ext cx="1656909" cy="1457120"/>
            <a:chOff x="4426201" y="3003917"/>
            <a:chExt cx="1656909" cy="1457120"/>
          </a:xfrm>
        </p:grpSpPr>
        <p:pic>
          <p:nvPicPr>
            <p:cNvPr id="2060" name="Picture 12" descr="Detetive, forma, laptop, personagem, tecnologia, mascote. Detetive, forma,  laptop, personagem, tecnologia, vetorial, mascote | CanStock">
              <a:extLst>
                <a:ext uri="{FF2B5EF4-FFF2-40B4-BE49-F238E27FC236}">
                  <a16:creationId xmlns:a16="http://schemas.microsoft.com/office/drawing/2014/main" id="{102BEDF4-74A7-4228-A9F2-F2B4DD555B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backgroundRemoval t="12205" b="79134" l="10667" r="89333">
                          <a14:foregroundMark x1="30000" y1="22047" x2="30000" y2="22047"/>
                          <a14:foregroundMark x1="10667" y1="21654" x2="10667" y2="21654"/>
                          <a14:foregroundMark x1="32667" y1="69291" x2="32667" y2="69291"/>
                          <a14:foregroundMark x1="37667" y1="66142" x2="37667" y2="66142"/>
                          <a14:foregroundMark x1="37667" y1="65354" x2="37667" y2="65354"/>
                          <a14:foregroundMark x1="40333" y1="65354" x2="40333" y2="65354"/>
                          <a14:foregroundMark x1="40333" y1="65354" x2="35000" y2="64173"/>
                          <a14:foregroundMark x1="35667" y1="63386" x2="19000" y2="65748"/>
                          <a14:foregroundMark x1="19000" y1="65748" x2="38333" y2="68504"/>
                          <a14:foregroundMark x1="38333" y1="68504" x2="40000" y2="66142"/>
                          <a14:foregroundMark x1="38667" y1="65748" x2="35000" y2="63780"/>
                          <a14:foregroundMark x1="24667" y1="64961" x2="29667" y2="63386"/>
                          <a14:foregroundMark x1="27333" y1="64567" x2="34333" y2="62992"/>
                          <a14:foregroundMark x1="32000" y1="62992" x2="27667" y2="62992"/>
                          <a14:foregroundMark x1="60667" y1="79134" x2="60667" y2="79134"/>
                          <a14:foregroundMark x1="73333" y1="77953" x2="73333" y2="77953"/>
                          <a14:foregroundMark x1="84667" y1="71654" x2="73667" y2="35039"/>
                          <a14:foregroundMark x1="73667" y1="35039" x2="73667" y2="32677"/>
                          <a14:foregroundMark x1="81000" y1="26772" x2="81667" y2="53937"/>
                          <a14:foregroundMark x1="82000" y1="38189" x2="76667" y2="15354"/>
                          <a14:foregroundMark x1="76667" y1="15354" x2="73667" y2="16142"/>
                          <a14:foregroundMark x1="49000" y1="22047" x2="39333" y2="37795"/>
                          <a14:foregroundMark x1="35667" y1="35827" x2="32667" y2="18504"/>
                          <a14:foregroundMark x1="30667" y1="22835" x2="18333" y2="18504"/>
                          <a14:foregroundMark x1="54333" y1="16929" x2="47333" y2="16535"/>
                          <a14:foregroundMark x1="58333" y1="17323" x2="46667" y2="16142"/>
                          <a14:foregroundMark x1="38333" y1="71260" x2="29333" y2="42913"/>
                          <a14:foregroundMark x1="29333" y1="42913" x2="29333" y2="41339"/>
                          <a14:foregroundMark x1="31000" y1="38976" x2="74000" y2="27953"/>
                          <a14:foregroundMark x1="79000" y1="55906" x2="73333" y2="75591"/>
                          <a14:foregroundMark x1="73333" y1="75591" x2="68000" y2="74409"/>
                          <a14:foregroundMark x1="78000" y1="75984" x2="86333" y2="59055"/>
                          <a14:foregroundMark x1="89333" y1="69685" x2="89000" y2="72835"/>
                          <a14:foregroundMark x1="24667" y1="62205" x2="20000" y2="68110"/>
                          <a14:foregroundMark x1="65667" y1="54331" x2="57333" y2="56693"/>
                          <a14:foregroundMark x1="59667" y1="54724" x2="56000" y2="52756"/>
                          <a14:foregroundMark x1="58000" y1="55906" x2="58667" y2="54724"/>
                          <a14:foregroundMark x1="57333" y1="50394" x2="59667" y2="50394"/>
                          <a14:foregroundMark x1="55667" y1="50394" x2="55667" y2="5590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2" t="4291" r="6826" b="13801"/>
            <a:stretch/>
          </p:blipFill>
          <p:spPr bwMode="auto">
            <a:xfrm>
              <a:off x="4478099" y="3003917"/>
              <a:ext cx="1376082" cy="1082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Subtítulo 16">
              <a:extLst>
                <a:ext uri="{FF2B5EF4-FFF2-40B4-BE49-F238E27FC236}">
                  <a16:creationId xmlns:a16="http://schemas.microsoft.com/office/drawing/2014/main" id="{13441EC5-2067-4ED7-AB5C-B1D58BCBA7E0}"/>
                </a:ext>
              </a:extLst>
            </p:cNvPr>
            <p:cNvSpPr txBox="1">
              <a:spLocks/>
            </p:cNvSpPr>
            <p:nvPr/>
          </p:nvSpPr>
          <p:spPr>
            <a:xfrm>
              <a:off x="4426201" y="4019881"/>
              <a:ext cx="1656909" cy="441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9pPr>
            </a:lstStyle>
            <a:p>
              <a:pPr algn="ctr"/>
              <a:r>
                <a:rPr lang="pt-BR" dirty="0"/>
                <a:t>Analises e verificações constantes</a:t>
              </a:r>
            </a:p>
          </p:txBody>
        </p:sp>
      </p:grpSp>
      <p:cxnSp>
        <p:nvCxnSpPr>
          <p:cNvPr id="86" name="Conector de Seta Reta 85">
            <a:extLst>
              <a:ext uri="{FF2B5EF4-FFF2-40B4-BE49-F238E27FC236}">
                <a16:creationId xmlns:a16="http://schemas.microsoft.com/office/drawing/2014/main" id="{DDEAE42E-EF90-4510-9560-4BD6D39C6354}"/>
              </a:ext>
            </a:extLst>
          </p:cNvPr>
          <p:cNvCxnSpPr>
            <a:cxnSpLocks/>
            <a:stCxn id="2060" idx="3"/>
            <a:endCxn id="1038" idx="1"/>
          </p:cNvCxnSpPr>
          <p:nvPr/>
        </p:nvCxnSpPr>
        <p:spPr>
          <a:xfrm>
            <a:off x="6176584" y="3675786"/>
            <a:ext cx="936699" cy="244769"/>
          </a:xfrm>
          <a:prstGeom prst="straightConnector1">
            <a:avLst/>
          </a:prstGeom>
          <a:ln w="38100">
            <a:solidFill>
              <a:schemeClr val="bg2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033136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140</Words>
  <Application>Microsoft Office PowerPoint</Application>
  <PresentationFormat>Apresentação na tela (16:9)</PresentationFormat>
  <Paragraphs>36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Fjalla One</vt:lpstr>
      <vt:lpstr>Barlow Semi Condensed Medium</vt:lpstr>
      <vt:lpstr>Roboto Condensed Light</vt:lpstr>
      <vt:lpstr>Barlow Semi Condensed</vt:lpstr>
      <vt:lpstr>Arial</vt:lpstr>
      <vt:lpstr>Technology Consulting by Slidesgo</vt:lpstr>
      <vt:lpstr>Sobre o que falaremos</vt:lpstr>
      <vt:lpstr>Diagrama de Solução - Negócio</vt:lpstr>
      <vt:lpstr>Diagrama de Solução - Técnico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 de Solução - Negócio</dc:title>
  <cp:lastModifiedBy>Lucas Lacerda</cp:lastModifiedBy>
  <cp:revision>2</cp:revision>
  <dcterms:modified xsi:type="dcterms:W3CDTF">2022-04-23T14:35:33Z</dcterms:modified>
</cp:coreProperties>
</file>