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64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6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8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6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8EEA-1A3F-4886-A243-1CD2FE4C544B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52CB-5218-47FD-B2E3-4FA19AB39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3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262" y="1626578"/>
            <a:ext cx="9144000" cy="3297114"/>
          </a:xfrm>
        </p:spPr>
        <p:txBody>
          <a:bodyPr>
            <a:normAutofit/>
          </a:bodyPr>
          <a:lstStyle/>
          <a:p>
            <a:r>
              <a:rPr lang="ru-RU" sz="8800" dirty="0" smtClean="0">
                <a:latin typeface="+mn-lt"/>
              </a:rPr>
              <a:t>Программа </a:t>
            </a:r>
            <a:r>
              <a:rPr lang="en-US" sz="8800" dirty="0" err="1" smtClean="0">
                <a:solidFill>
                  <a:srgbClr val="0070C0"/>
                </a:solidFill>
                <a:latin typeface="+mn-lt"/>
              </a:rPr>
              <a:t>PrimeNumbers</a:t>
            </a:r>
            <a:endParaRPr lang="ru-RU" sz="8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6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275"/>
          </a:xfrm>
        </p:spPr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err="1" smtClean="0">
                <a:solidFill>
                  <a:srgbClr val="0070C0"/>
                </a:solidFill>
              </a:rPr>
              <a:t>PrimeNumbers</a:t>
            </a:r>
            <a:r>
              <a:rPr lang="ru-RU" dirty="0" smtClean="0"/>
              <a:t> предназначена для проверки </a:t>
            </a:r>
            <a:r>
              <a:rPr lang="ru-RU" dirty="0" err="1" smtClean="0"/>
              <a:t>числел</a:t>
            </a:r>
            <a:r>
              <a:rPr lang="ru-RU" dirty="0" smtClean="0"/>
              <a:t> на простоту.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5" y="1781663"/>
            <a:ext cx="4270757" cy="435133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Основные части окна </a:t>
            </a:r>
            <a:r>
              <a:rPr lang="ru-RU" sz="3600" dirty="0" smtClean="0">
                <a:latin typeface="+mn-lt"/>
              </a:rPr>
              <a:t>программы </a:t>
            </a:r>
            <a:r>
              <a:rPr lang="en-US" sz="3600" dirty="0" err="1" smtClean="0">
                <a:solidFill>
                  <a:srgbClr val="0070C0"/>
                </a:solidFill>
              </a:rPr>
              <a:t>PrimeNumbers</a:t>
            </a:r>
            <a:endParaRPr lang="ru-RU" sz="3600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554415" y="2066192"/>
            <a:ext cx="2013439" cy="54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авая фигурная скобка 7"/>
          <p:cNvSpPr/>
          <p:nvPr/>
        </p:nvSpPr>
        <p:spPr>
          <a:xfrm>
            <a:off x="4554415" y="3191609"/>
            <a:ext cx="1802423" cy="87923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325815" y="4545623"/>
            <a:ext cx="2338754" cy="105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325815" y="5591908"/>
            <a:ext cx="2672862" cy="17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34908" y="1881526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Поле ввода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34908" y="336738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метода обработки числа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906311" y="4360957"/>
            <a:ext cx="326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Кнопка подтвердить обработку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209692" y="5268742"/>
            <a:ext cx="324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результата обработки и </a:t>
            </a:r>
          </a:p>
          <a:p>
            <a:r>
              <a:rPr lang="ru-RU" dirty="0" smtClean="0"/>
              <a:t>время работы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9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Рекомендованные системные требования программы </a:t>
            </a:r>
            <a:r>
              <a:rPr lang="en-US" dirty="0" err="1" smtClean="0">
                <a:solidFill>
                  <a:srgbClr val="0070C0"/>
                </a:solidFill>
              </a:rPr>
              <a:t>PrimeNumbers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Поддерживаемая операционная </a:t>
            </a:r>
            <a:r>
              <a:rPr lang="ru-RU" b="1" dirty="0" smtClean="0"/>
              <a:t>система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Windows XP </a:t>
            </a:r>
            <a:r>
              <a:rPr lang="ru-RU" dirty="0" smtClean="0"/>
              <a:t>и выше.</a:t>
            </a:r>
          </a:p>
          <a:p>
            <a:r>
              <a:rPr lang="ru-RU" b="1" dirty="0"/>
              <a:t>Процессор</a:t>
            </a:r>
            <a:r>
              <a:rPr lang="ru-RU" dirty="0"/>
              <a:t>: </a:t>
            </a:r>
            <a:r>
              <a:rPr lang="ru-RU" dirty="0" err="1"/>
              <a:t>Pentium</a:t>
            </a:r>
            <a:r>
              <a:rPr lang="ru-RU" dirty="0"/>
              <a:t> с тактовой частотой 400 </a:t>
            </a:r>
            <a:r>
              <a:rPr lang="ru-RU" dirty="0" err="1" smtClean="0"/>
              <a:t>MГц</a:t>
            </a:r>
            <a:r>
              <a:rPr lang="en-US" dirty="0" smtClean="0"/>
              <a:t> </a:t>
            </a:r>
            <a:r>
              <a:rPr lang="ru-RU" dirty="0" smtClean="0"/>
              <a:t>и выше.</a:t>
            </a:r>
          </a:p>
          <a:p>
            <a:r>
              <a:rPr lang="ru-RU" b="1" dirty="0"/>
              <a:t>ОЗУ</a:t>
            </a:r>
            <a:r>
              <a:rPr lang="ru-RU" dirty="0"/>
              <a:t>: </a:t>
            </a:r>
            <a:r>
              <a:rPr lang="ru-RU" dirty="0" smtClean="0"/>
              <a:t>500 </a:t>
            </a:r>
            <a:r>
              <a:rPr lang="ru-RU" dirty="0"/>
              <a:t>МБ </a:t>
            </a:r>
            <a:endParaRPr lang="ru-RU" dirty="0" smtClean="0"/>
          </a:p>
          <a:p>
            <a:r>
              <a:rPr lang="ru-RU" b="1" dirty="0" smtClean="0"/>
              <a:t>Жесткий </a:t>
            </a:r>
            <a:r>
              <a:rPr lang="ru-RU" b="1" dirty="0"/>
              <a:t>диск</a:t>
            </a:r>
            <a:r>
              <a:rPr lang="ru-RU" dirty="0" smtClean="0"/>
              <a:t>: 2 МБ</a:t>
            </a:r>
          </a:p>
          <a:p>
            <a:r>
              <a:rPr lang="ru-RU" b="1" dirty="0"/>
              <a:t>Экран</a:t>
            </a:r>
            <a:r>
              <a:rPr lang="ru-RU" dirty="0"/>
              <a:t>: разрешение 800 x 600, 256 цветов</a:t>
            </a:r>
          </a:p>
        </p:txBody>
      </p:sp>
    </p:spTree>
    <p:extLst>
      <p:ext uri="{BB962C8B-B14F-4D97-AF65-F5344CB8AC3E}">
        <p14:creationId xmlns:p14="http://schemas.microsoft.com/office/powerpoint/2010/main" val="4774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" y="465991"/>
            <a:ext cx="112365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Данная программа имеет три метод проверки числа на простоту.</a:t>
            </a:r>
          </a:p>
          <a:p>
            <a:endParaRPr lang="ru-RU" sz="2400" dirty="0" smtClean="0"/>
          </a:p>
          <a:p>
            <a:r>
              <a:rPr lang="ru-RU" sz="2400" dirty="0" smtClean="0"/>
              <a:t>Метод перебора делителей </a:t>
            </a:r>
          </a:p>
          <a:p>
            <a:r>
              <a:rPr lang="ru-RU" sz="2400" dirty="0" smtClean="0"/>
              <a:t>Тест Миллера-Рабина</a:t>
            </a:r>
          </a:p>
          <a:p>
            <a:r>
              <a:rPr lang="ru-RU" sz="2400" dirty="0" smtClean="0"/>
              <a:t>Решето Эратосфена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Метод перебора делителей </a:t>
            </a:r>
            <a:r>
              <a:rPr lang="ru-RU" sz="2400" dirty="0" smtClean="0"/>
              <a:t>– перебор всех целых чисел от 2 до квадратного корня из </a:t>
            </a:r>
            <a:r>
              <a:rPr lang="ru-RU" sz="2400" dirty="0" err="1"/>
              <a:t>факторизуемого</a:t>
            </a:r>
            <a:r>
              <a:rPr lang="ru-RU" sz="2400" dirty="0"/>
              <a:t> </a:t>
            </a:r>
            <a:r>
              <a:rPr lang="ru-RU" sz="2400" dirty="0" smtClean="0"/>
              <a:t>числа </a:t>
            </a:r>
            <a:r>
              <a:rPr lang="en-US" sz="2400" dirty="0" smtClean="0"/>
              <a:t>n </a:t>
            </a:r>
            <a:r>
              <a:rPr lang="ru-RU" sz="2400" dirty="0" smtClean="0"/>
              <a:t>и вычисление остатка от деления </a:t>
            </a:r>
            <a:r>
              <a:rPr lang="en-US" sz="2400" dirty="0" smtClean="0"/>
              <a:t>n </a:t>
            </a:r>
            <a:r>
              <a:rPr lang="ru-RU" sz="2400" dirty="0" smtClean="0"/>
              <a:t> на каждое из этих чисел.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Тест Миллера-Рабина </a:t>
            </a:r>
            <a:r>
              <a:rPr lang="ru-RU" sz="2400" dirty="0" smtClean="0"/>
              <a:t>- </a:t>
            </a:r>
            <a:r>
              <a:rPr lang="ru-RU" sz="2400" dirty="0"/>
              <a:t>позволяет эффективно определить, является ли данное число </a:t>
            </a:r>
            <a:r>
              <a:rPr lang="ru-RU" sz="2400" dirty="0" smtClean="0"/>
              <a:t>составным. </a:t>
            </a:r>
            <a:r>
              <a:rPr lang="ru-RU" sz="2400" dirty="0"/>
              <a:t>Однако, с его помощью нельзя строго доказать </a:t>
            </a:r>
            <a:r>
              <a:rPr lang="ru-RU" sz="2400" dirty="0" smtClean="0"/>
              <a:t>простоту числа.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0070C0"/>
                </a:solidFill>
              </a:rPr>
              <a:t>Решето Эратосфена </a:t>
            </a:r>
            <a:r>
              <a:rPr lang="ru-RU" sz="2400" dirty="0" smtClean="0"/>
              <a:t>- </a:t>
            </a:r>
            <a:r>
              <a:rPr lang="ru-RU" sz="2400" dirty="0"/>
              <a:t> </a:t>
            </a:r>
            <a:r>
              <a:rPr lang="ru-RU" sz="2400" dirty="0" smtClean="0"/>
              <a:t>алгоритм нахождения </a:t>
            </a:r>
            <a:r>
              <a:rPr lang="ru-RU" sz="2400" dirty="0"/>
              <a:t>всех </a:t>
            </a:r>
            <a:r>
              <a:rPr lang="ru-RU" sz="2400" dirty="0" smtClean="0"/>
              <a:t>простых чисел</a:t>
            </a:r>
            <a:r>
              <a:rPr lang="ru-RU" sz="2400" dirty="0"/>
              <a:t> до некоторого целого числа </a:t>
            </a:r>
            <a:r>
              <a:rPr lang="ru-RU" sz="2400" i="1" dirty="0" smtClean="0"/>
              <a:t>n.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0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100" y="1336431"/>
            <a:ext cx="111838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Как использовать</a:t>
            </a:r>
            <a:r>
              <a:rPr lang="ru-RU" sz="5400" b="1" dirty="0" smtClean="0">
                <a:solidFill>
                  <a:srgbClr val="FF0000"/>
                </a:solidFill>
              </a:rPr>
              <a:t>?</a:t>
            </a:r>
          </a:p>
          <a:p>
            <a:endParaRPr lang="ru-RU" sz="5400" b="1" dirty="0">
              <a:solidFill>
                <a:srgbClr val="FF0000"/>
              </a:solidFill>
            </a:endParaRPr>
          </a:p>
          <a:p>
            <a:r>
              <a:rPr lang="ru-RU" sz="5400" dirty="0"/>
              <a:t>Ввести число в поле.</a:t>
            </a:r>
          </a:p>
          <a:p>
            <a:r>
              <a:rPr lang="ru-RU" sz="5400" dirty="0"/>
              <a:t>Выбрать любой из трёх методов.</a:t>
            </a:r>
          </a:p>
          <a:p>
            <a:r>
              <a:rPr lang="ru-RU" sz="5400" dirty="0"/>
              <a:t>Нажать клавишу «ОК».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1614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151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Программа PrimeNumbers</vt:lpstr>
      <vt:lpstr>Программа PrimeNumbers предназначена для проверки числел на простоту.</vt:lpstr>
      <vt:lpstr>Основные части окна программы PrimeNumbers</vt:lpstr>
      <vt:lpstr>Рекомендованные системные требования программы PrimeNumbers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PrimeNumbers</dc:title>
  <dc:creator>Евгений Бондаренко</dc:creator>
  <cp:lastModifiedBy>Евгений Бондаренко</cp:lastModifiedBy>
  <cp:revision>6</cp:revision>
  <dcterms:created xsi:type="dcterms:W3CDTF">2019-06-24T20:25:59Z</dcterms:created>
  <dcterms:modified xsi:type="dcterms:W3CDTF">2019-06-24T21:22:02Z</dcterms:modified>
</cp:coreProperties>
</file>