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2" r:id="rId9"/>
    <p:sldId id="281" r:id="rId10"/>
    <p:sldId id="284" r:id="rId11"/>
    <p:sldId id="276" r:id="rId12"/>
    <p:sldId id="285" r:id="rId13"/>
    <p:sldId id="283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se\Documents\Computing%20Ti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8826876640419957"/>
          <c:y val="0.17944566392116598"/>
          <c:w val="0.61859603913147254"/>
          <c:h val="0.5979528901598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T(n)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11.3</c:v>
                </c:pt>
                <c:pt idx="1">
                  <c:v>89.7</c:v>
                </c:pt>
                <c:pt idx="2">
                  <c:v>107.08</c:v>
                </c:pt>
                <c:pt idx="3">
                  <c:v>168.91</c:v>
                </c:pt>
                <c:pt idx="4">
                  <c:v>246.86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n*logn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4.6051701859880918</c:v>
                </c:pt>
                <c:pt idx="1">
                  <c:v>31.073040492110959</c:v>
                </c:pt>
                <c:pt idx="2">
                  <c:v>69.077552789821368</c:v>
                </c:pt>
                <c:pt idx="3">
                  <c:v>109.6983058063545</c:v>
                </c:pt>
                <c:pt idx="4">
                  <c:v>152.01804919084162</c:v>
                </c:pt>
              </c:numCache>
            </c:numRef>
          </c:val>
        </c:ser>
        <c:marker val="1"/>
        <c:axId val="47127168"/>
        <c:axId val="46760320"/>
      </c:lineChart>
      <c:catAx>
        <c:axId val="47127168"/>
        <c:scaling>
          <c:orientation val="minMax"/>
        </c:scaling>
        <c:axPos val="b"/>
        <c:numFmt formatCode="General" sourceLinked="1"/>
        <c:tickLblPos val="nextTo"/>
        <c:crossAx val="46760320"/>
        <c:crosses val="autoZero"/>
        <c:auto val="1"/>
        <c:lblAlgn val="ctr"/>
        <c:lblOffset val="100"/>
      </c:catAx>
      <c:valAx>
        <c:axId val="46760320"/>
        <c:scaling>
          <c:orientation val="minMax"/>
        </c:scaling>
        <c:axPos val="l"/>
        <c:majorGridlines/>
        <c:numFmt formatCode="General" sourceLinked="1"/>
        <c:tickLblPos val="nextTo"/>
        <c:crossAx val="47127168"/>
        <c:crosses val="autoZero"/>
        <c:crossBetween val="between"/>
      </c:valAx>
    </c:plotArea>
    <c:legend>
      <c:legendPos val="r"/>
      <c:layout/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0.46364</cdr:x>
      <cdr:y>0.89003</cdr:y>
    </cdr:from>
    <cdr:to>
      <cdr:x>0.64909</cdr:x>
      <cdr:y>0.94885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28875" y="3314701"/>
          <a:ext cx="97155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/>
            <a:t>n  --&gt;</a:t>
          </a:r>
        </a:p>
      </cdr:txBody>
    </cdr:sp>
  </cdr:relSizeAnchor>
  <cdr:relSizeAnchor xmlns:cdr="http://schemas.openxmlformats.org/drawingml/2006/chartDrawing">
    <cdr:from>
      <cdr:x>0.0294</cdr:x>
      <cdr:y>0.2538</cdr:y>
    </cdr:from>
    <cdr:to>
      <cdr:x>0.09122</cdr:x>
      <cdr:y>0.7048</cdr:y>
    </cdr:to>
    <cdr:sp macro="" textlink="">
      <cdr:nvSpPr>
        <cdr:cNvPr id="3" name="TextBox 1"/>
        <cdr:cNvSpPr txBox="1"/>
      </cdr:nvSpPr>
      <cdr:spPr>
        <a:xfrm xmlns:a="http://schemas.openxmlformats.org/drawingml/2006/main" rot="5400000" flipV="1">
          <a:off x="-523875" y="1623120"/>
          <a:ext cx="1679673" cy="323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/>
            <a:t>Computing</a:t>
          </a:r>
          <a:r>
            <a:rPr lang="en-US" sz="1100" baseline="0"/>
            <a:t> Time</a:t>
          </a:r>
          <a:endParaRPr lang="en-US" sz="1100"/>
        </a:p>
      </cdr:txBody>
    </cdr:sp>
  </cdr:relSizeAnchor>
  <cdr:relSizeAnchor xmlns:cdr="http://schemas.openxmlformats.org/drawingml/2006/chartDrawing">
    <cdr:from>
      <cdr:x>0.30364</cdr:x>
      <cdr:y>0.03927</cdr:y>
    </cdr:from>
    <cdr:to>
      <cdr:x>0.91818</cdr:x>
      <cdr:y>0.12042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590675" y="142875"/>
          <a:ext cx="321945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/>
            <a:t>MergeSort Time Complexity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48-8DAA-40C3-850C-811B0052B3C6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FA1A-5B35-423D-9C34-59D3E21FA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23FA-5F18-4B16-B3EE-241EDE5AEFD0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EB8-7823-4FB0-99D7-D9BE2E8FDD5A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E439-CCFF-4A90-84CA-C9ECF8B6BB78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82A-3A73-42ED-BDBD-BE032318FB79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C1F-DF14-4D8B-9172-99905F75A13A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025-21BD-4ECE-8AE9-72EF830ED219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6DDE-4AFC-49D8-AC4F-54AFC47F9ED7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8624-9645-46BF-8049-9C0868D5B4F2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AD26-F87A-466C-89C6-BB59F5307E01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0D04-0CC8-40D2-BED8-964368B8CBE8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B4CC-0DC8-4071-B78B-9B3D22693D83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9F1D-E93D-430D-BCB1-2E60935E9A80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videoplayback.mp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 Algorithm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Definition: 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</a:t>
            </a:r>
            <a:r>
              <a:rPr lang="en-US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MergeSort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 to sort a given set of elements and determine the time required to sort the elements. Plot the graph of Computing V/s Problem size.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7150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7030A0"/>
                </a:solidFill>
              </a:rPr>
              <a:t>Merge </a:t>
            </a:r>
            <a:r>
              <a:rPr lang="en-US" sz="3600" b="1" dirty="0">
                <a:solidFill>
                  <a:srgbClr val="7030A0"/>
                </a:solidFill>
              </a:rPr>
              <a:t>(A, </a:t>
            </a:r>
            <a:r>
              <a:rPr lang="en-US" sz="3600" b="1" dirty="0" smtClean="0">
                <a:solidFill>
                  <a:srgbClr val="7030A0"/>
                </a:solidFill>
              </a:rPr>
              <a:t>left, mid, right)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08063"/>
            <a:ext cx="8343900" cy="1038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CC3300"/>
                </a:solidFill>
              </a:rPr>
              <a:t>Input : </a:t>
            </a:r>
            <a:r>
              <a:rPr lang="en-US" sz="2800" b="1" dirty="0" smtClean="0">
                <a:solidFill>
                  <a:schemeClr val="hlink"/>
                </a:solidFill>
              </a:rPr>
              <a:t>Two </a:t>
            </a:r>
            <a:r>
              <a:rPr lang="en-US" sz="2800" b="1" dirty="0" err="1" smtClean="0">
                <a:solidFill>
                  <a:schemeClr val="hlink"/>
                </a:solidFill>
              </a:rPr>
              <a:t>sublists</a:t>
            </a:r>
            <a:r>
              <a:rPr lang="en-US" sz="2800" b="1" dirty="0" smtClean="0">
                <a:solidFill>
                  <a:schemeClr val="hlink"/>
                </a:solidFill>
              </a:rPr>
              <a:t> </a:t>
            </a:r>
            <a:endParaRPr lang="en-US" sz="2800" b="1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CC3300"/>
                </a:solidFill>
              </a:rPr>
              <a:t>Output : </a:t>
            </a:r>
            <a:r>
              <a:rPr lang="en-US" sz="2800" b="1" dirty="0" smtClean="0">
                <a:solidFill>
                  <a:schemeClr val="hlink"/>
                </a:solidFill>
              </a:rPr>
              <a:t>Ordered List</a:t>
            </a:r>
            <a:endParaRPr lang="en-US" sz="2800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550863" y="2217738"/>
            <a:ext cx="7858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576263" y="2441574"/>
            <a:ext cx="8262937" cy="34778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 smtClean="0"/>
              <a:t> Begin                                      // </a:t>
            </a:r>
            <a:r>
              <a:rPr lang="en-US" sz="2000" dirty="0" smtClean="0"/>
              <a:t>Merge the two </a:t>
            </a:r>
            <a:r>
              <a:rPr lang="en-US" sz="2000" dirty="0" err="1" smtClean="0"/>
              <a:t>sublists</a:t>
            </a:r>
            <a:endParaRPr lang="en-US" sz="2000" dirty="0" smtClean="0"/>
          </a:p>
          <a:p>
            <a:pPr marL="457200" indent="-457200"/>
            <a:endParaRPr lang="en-US" sz="2000" dirty="0"/>
          </a:p>
          <a:p>
            <a:pPr marL="741363" indent="-395288">
              <a:buFontTx/>
              <a:buAutoNum type="arabicPlain"/>
            </a:pPr>
            <a:r>
              <a:rPr lang="en-US" sz="2000" b="1" dirty="0" smtClean="0"/>
              <a:t>While ( either of the list is not processed )</a:t>
            </a:r>
          </a:p>
          <a:p>
            <a:pPr marL="741363" indent="-395288">
              <a:buFontTx/>
              <a:buAutoNum type="arabicPlain"/>
            </a:pPr>
            <a:r>
              <a:rPr lang="en-US" sz="2000" b="1" dirty="0" smtClean="0"/>
              <a:t> if(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&lt; A[j] )</a:t>
            </a:r>
          </a:p>
          <a:p>
            <a:pPr marL="741363" indent="-395288"/>
            <a:r>
              <a:rPr lang="en-US" sz="2000" b="1" dirty="0" smtClean="0"/>
              <a:t>          B[k] =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  // Copy smaller of the two </a:t>
            </a:r>
            <a:r>
              <a:rPr lang="en-US" sz="2000" b="1" dirty="0" err="1" smtClean="0"/>
              <a:t>sublists</a:t>
            </a:r>
            <a:r>
              <a:rPr lang="en-US" sz="2000" b="1" dirty="0" smtClean="0"/>
              <a:t> in the auxiliary array</a:t>
            </a:r>
          </a:p>
          <a:p>
            <a:pPr marL="741363" indent="-395288"/>
            <a:r>
              <a:rPr lang="en-US" sz="2000" b="1" dirty="0" smtClean="0"/>
              <a:t>          else</a:t>
            </a:r>
          </a:p>
          <a:p>
            <a:pPr marL="741363" indent="-395288"/>
            <a:r>
              <a:rPr lang="en-US" sz="2000" b="1" dirty="0" smtClean="0"/>
              <a:t>           B[k]= A[j]  </a:t>
            </a:r>
          </a:p>
          <a:p>
            <a:pPr marL="803275" indent="-457200">
              <a:buAutoNum type="arabicPlain" startAt="3"/>
            </a:pPr>
            <a:r>
              <a:rPr lang="en-US" sz="2000" b="1" dirty="0" smtClean="0"/>
              <a:t>Copy the remaining elements to B from the </a:t>
            </a:r>
            <a:r>
              <a:rPr lang="en-US" sz="2000" b="1" dirty="0" err="1" smtClean="0"/>
              <a:t>sublist</a:t>
            </a:r>
            <a:r>
              <a:rPr lang="en-US" sz="2000" b="1" dirty="0" smtClean="0"/>
              <a:t> </a:t>
            </a:r>
          </a:p>
          <a:p>
            <a:pPr marL="803275" indent="-457200">
              <a:buAutoNum type="arabicPlain" startAt="3"/>
            </a:pPr>
            <a:r>
              <a:rPr lang="en-US" sz="2000" b="1" dirty="0" smtClean="0"/>
              <a:t>Copy the </a:t>
            </a:r>
            <a:r>
              <a:rPr lang="en-US" sz="2000" b="1" dirty="0" err="1" smtClean="0"/>
              <a:t>auxiallary</a:t>
            </a:r>
            <a:r>
              <a:rPr lang="en-US" sz="2000" b="1" dirty="0" smtClean="0"/>
              <a:t> list B to Original list A</a:t>
            </a:r>
          </a:p>
          <a:p>
            <a:pPr marL="741363" indent="-395288"/>
            <a:endParaRPr lang="en-US" sz="2000" b="1" dirty="0" smtClean="0"/>
          </a:p>
          <a:p>
            <a:pPr marL="741363" indent="-395288"/>
            <a:r>
              <a:rPr lang="en-US" sz="2000" b="1" dirty="0" smtClean="0"/>
              <a:t>End 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52400" y="304800"/>
            <a:ext cx="8839200" cy="6324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3657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Input / Output or Test Cases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1 :  n = 9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4,   2,  7,  1,  9,  0,   3,  8,  11</a:t>
            </a:r>
          </a:p>
          <a:p>
            <a:pPr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2 :  n = 10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9,  8,  7,  6,  5,  4,  3,  2,  1,  0</a:t>
            </a:r>
          </a:p>
          <a:p>
            <a:pPr algn="l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the list using Random Function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 Complexity :  T(n)  =  n*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logn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 Average Case )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Compute the time using Time function in Java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38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Generating Input &amp; Estimating Computing time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min=1, max=10000</a:t>
            </a:r>
          </a:p>
          <a:p>
            <a:pPr algn="l"/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Scanner sc=new Scanner(</a:t>
            </a: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System.in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      // Instantiate an Object of Scanner class </a:t>
            </a:r>
          </a:p>
          <a:p>
            <a:pPr algn="l"/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System.out.println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Eneter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:");</a:t>
            </a:r>
          </a:p>
          <a:p>
            <a:pPr algn="l"/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n=</a:t>
            </a: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sc.nextInt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                       // Read the size of the array</a:t>
            </a:r>
          </a:p>
          <a:p>
            <a:pPr algn="l"/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System.out.println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("Enter the elements :"); // Read the elements</a:t>
            </a:r>
          </a:p>
          <a:p>
            <a:pPr algn="l"/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for(</a:t>
            </a: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</a:t>
            </a: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n;i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pPr algn="l"/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a[</a:t>
            </a: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</a:t>
            </a: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ThreadLocalRandom.current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nextInt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(min,max+1);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long 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startTime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System.nanoTime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to 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MergeSort</a:t>
            </a: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long duration = 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System.nanoTime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- 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startTime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l"/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System.out.println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(duration);</a:t>
            </a: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38862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Input / Output or Test Cases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038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600200" y="1371600"/>
          <a:ext cx="6248400" cy="4190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 of the Experiment and Conclusion</a:t>
            </a: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session, students should be able to :</a:t>
            </a:r>
          </a:p>
          <a:p>
            <a:pPr algn="l"/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Font typeface="Arial" pitchFamily="34" charset="0"/>
              <a:buAutoNum type="arabicPeriod"/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 the working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Divide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Conquer Strategy [L2, CO 2, PO1]</a:t>
            </a:r>
          </a:p>
          <a:p>
            <a:pPr marL="457200" indent="-457200" algn="l">
              <a:buFont typeface="Arial" pitchFamily="34" charset="0"/>
              <a:buAutoNum type="arabicPeriod"/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the working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Merge sort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on a given set of size n </a:t>
            </a:r>
          </a:p>
          <a:p>
            <a:pPr marL="457200" indent="-457200" algn="l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[L3, CO 2, PO3]</a:t>
            </a:r>
          </a:p>
          <a:p>
            <a:pPr marL="457200" indent="-457200" algn="l" fontAlgn="auto">
              <a:spcAft>
                <a:spcPts val="0"/>
              </a:spcAft>
              <a:buAutoNum type="arabicPeriod" startAt="3"/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the computing time using appropriate time functions.</a:t>
            </a:r>
          </a:p>
          <a:p>
            <a:pPr marL="457200" indent="-457200" algn="l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 [L3, CO 2, PO3]</a:t>
            </a:r>
          </a:p>
          <a:p>
            <a:pPr marL="457200" indent="-457200" algn="l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	Plot a graph of Computing time V/s Size of the input and draw conclusions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[L4, CO 2, PO4]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46482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introduce the divide and conquer strategy</a:t>
            </a:r>
          </a:p>
          <a:p>
            <a:pPr marL="514350" indent="-514350" algn="l">
              <a:buAutoNum type="arabicPeriod"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the working of </a:t>
            </a:r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MergeSort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indent="-514350" algn="l">
              <a:buAutoNum type="arabicPeriod"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the Algorithm &amp; Estimate computing time </a:t>
            </a:r>
          </a:p>
          <a:p>
            <a:pPr marL="514350" indent="-514350" algn="l">
              <a:buAutoNum type="arabicPeriod"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Background of the Experiment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/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: 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 - </a:t>
            </a:r>
            <a:r>
              <a:rPr lang="en-US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Design strategy</a:t>
            </a:r>
          </a:p>
          <a:p>
            <a:pPr marL="457200" indent="-457200"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492875"/>
            <a:ext cx="48768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71800" y="2057400"/>
            <a:ext cx="30480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71600" y="2895600"/>
            <a:ext cx="1828800" cy="685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19800" y="2819400"/>
            <a:ext cx="1905000" cy="685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3886200"/>
            <a:ext cx="1143000" cy="609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95600" y="3810000"/>
            <a:ext cx="1143000" cy="609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3810000"/>
            <a:ext cx="1143000" cy="609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20000" y="3733800"/>
            <a:ext cx="1143000" cy="609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371600" y="4724400"/>
            <a:ext cx="1905000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096000" y="4648200"/>
            <a:ext cx="1905000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00400" y="5486400"/>
            <a:ext cx="30480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2590800" y="25908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990600" y="3429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5638800" y="33528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2514600" y="4267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5867400" y="52578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48000" y="3429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3600" y="4267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772400" y="3276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95400" y="4419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48000" y="5334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7620000" y="4267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25908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Working/Illustration of the Algorithm/Method/Technique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an example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/ Animated video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desirable :  (May be 2-4 Slides as required)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400" y="6492875"/>
            <a:ext cx="42672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 Merge Sort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ln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800" b="1" i="1" dirty="0" smtClean="0">
                <a:solidFill>
                  <a:srgbClr val="CC3300"/>
                </a:solidFill>
              </a:rPr>
              <a:t>    </a:t>
            </a:r>
            <a:r>
              <a:rPr lang="en-US" sz="2800" b="1" i="1" u="sng" dirty="0" smtClean="0">
                <a:solidFill>
                  <a:srgbClr val="CC3300"/>
                </a:solidFill>
              </a:rPr>
              <a:t>Sorting </a:t>
            </a:r>
            <a:r>
              <a:rPr lang="en-US" sz="2800" b="1" i="1" u="sng" dirty="0">
                <a:solidFill>
                  <a:srgbClr val="CC3300"/>
                </a:solidFill>
              </a:rPr>
              <a:t>Problem</a:t>
            </a:r>
            <a:r>
              <a:rPr lang="en-US" sz="2800" b="1" u="sng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Sort a sequence of </a:t>
            </a:r>
            <a:r>
              <a:rPr lang="en-US" sz="2800" i="1" dirty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 elements into non-decreasing order.</a:t>
            </a:r>
          </a:p>
          <a:p>
            <a:pPr>
              <a:buFont typeface="Wingdings" pitchFamily="2" charset="2"/>
              <a:buNone/>
            </a:pPr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2800" b="1" i="1" dirty="0">
                <a:solidFill>
                  <a:srgbClr val="CC3300"/>
                </a:solidFill>
              </a:rPr>
              <a:t>Divide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/>
              <a:t>  Divide the </a:t>
            </a:r>
            <a:r>
              <a:rPr lang="en-US" sz="2800" i="1" dirty="0"/>
              <a:t>n</a:t>
            </a:r>
            <a:r>
              <a:rPr lang="en-US" sz="2800" dirty="0"/>
              <a:t>-element sequence to be sorted into two subsequences of </a:t>
            </a:r>
            <a:r>
              <a:rPr lang="en-US" sz="2800" i="1" dirty="0"/>
              <a:t>n/2</a:t>
            </a:r>
            <a:r>
              <a:rPr lang="en-US" sz="2800" dirty="0"/>
              <a:t> elements each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Conquer:</a:t>
            </a:r>
            <a:r>
              <a:rPr lang="en-US" sz="2800" dirty="0"/>
              <a:t>  Sort the two subsequences recursively using merge sort.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Combine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/>
              <a:t> Merge the two sorted subsequences to produce the sorted answer.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– Example </a:t>
            </a:r>
          </a:p>
        </p:txBody>
      </p:sp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2320925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>
            <a:off x="288766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4985" name="Text Box 25"/>
          <p:cNvSpPr txBox="1">
            <a:spLocks noChangeArrowheads="1"/>
          </p:cNvSpPr>
          <p:nvPr/>
        </p:nvSpPr>
        <p:spPr bwMode="auto">
          <a:xfrm>
            <a:off x="3455988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4022725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4987" name="Text Box 27"/>
          <p:cNvSpPr txBox="1">
            <a:spLocks noChangeArrowheads="1"/>
          </p:cNvSpPr>
          <p:nvPr/>
        </p:nvSpPr>
        <p:spPr bwMode="auto">
          <a:xfrm>
            <a:off x="4591050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4988" name="Text Box 28"/>
          <p:cNvSpPr txBox="1">
            <a:spLocks noChangeArrowheads="1"/>
          </p:cNvSpPr>
          <p:nvPr/>
        </p:nvSpPr>
        <p:spPr bwMode="auto">
          <a:xfrm>
            <a:off x="5157788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89" name="Text Box 29"/>
          <p:cNvSpPr txBox="1">
            <a:spLocks noChangeArrowheads="1"/>
          </p:cNvSpPr>
          <p:nvPr/>
        </p:nvSpPr>
        <p:spPr bwMode="auto">
          <a:xfrm>
            <a:off x="572611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4990" name="Text Box 30"/>
          <p:cNvSpPr txBox="1">
            <a:spLocks noChangeArrowheads="1"/>
          </p:cNvSpPr>
          <p:nvPr/>
        </p:nvSpPr>
        <p:spPr bwMode="auto">
          <a:xfrm>
            <a:off x="6292850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4991" name="Text Box 31"/>
          <p:cNvSpPr txBox="1">
            <a:spLocks noChangeArrowheads="1"/>
          </p:cNvSpPr>
          <p:nvPr/>
        </p:nvSpPr>
        <p:spPr bwMode="auto">
          <a:xfrm>
            <a:off x="6861175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4992" name="Text Box 32"/>
          <p:cNvSpPr txBox="1">
            <a:spLocks noChangeArrowheads="1"/>
          </p:cNvSpPr>
          <p:nvPr/>
        </p:nvSpPr>
        <p:spPr bwMode="auto">
          <a:xfrm>
            <a:off x="742791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93" name="Text Box 33"/>
          <p:cNvSpPr txBox="1">
            <a:spLocks noChangeArrowheads="1"/>
          </p:cNvSpPr>
          <p:nvPr/>
        </p:nvSpPr>
        <p:spPr bwMode="auto">
          <a:xfrm>
            <a:off x="7996238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4994" name="Text Box 34"/>
          <p:cNvSpPr txBox="1">
            <a:spLocks noChangeArrowheads="1"/>
          </p:cNvSpPr>
          <p:nvPr/>
        </p:nvSpPr>
        <p:spPr bwMode="auto">
          <a:xfrm>
            <a:off x="856456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4995" name="Text Box 35"/>
          <p:cNvSpPr txBox="1">
            <a:spLocks noChangeArrowheads="1"/>
          </p:cNvSpPr>
          <p:nvPr/>
        </p:nvSpPr>
        <p:spPr bwMode="auto">
          <a:xfrm>
            <a:off x="4714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4996" name="Text Box 36"/>
          <p:cNvSpPr txBox="1">
            <a:spLocks noChangeArrowheads="1"/>
          </p:cNvSpPr>
          <p:nvPr/>
        </p:nvSpPr>
        <p:spPr bwMode="auto">
          <a:xfrm>
            <a:off x="9985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97" name="Text Box 37"/>
          <p:cNvSpPr txBox="1">
            <a:spLocks noChangeArrowheads="1"/>
          </p:cNvSpPr>
          <p:nvPr/>
        </p:nvSpPr>
        <p:spPr bwMode="auto">
          <a:xfrm>
            <a:off x="15255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98" name="Text Box 38"/>
          <p:cNvSpPr txBox="1">
            <a:spLocks noChangeArrowheads="1"/>
          </p:cNvSpPr>
          <p:nvPr/>
        </p:nvSpPr>
        <p:spPr bwMode="auto">
          <a:xfrm>
            <a:off x="20526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4999" name="Text Box 39"/>
          <p:cNvSpPr txBox="1">
            <a:spLocks noChangeArrowheads="1"/>
          </p:cNvSpPr>
          <p:nvPr/>
        </p:nvSpPr>
        <p:spPr bwMode="auto">
          <a:xfrm>
            <a:off x="25796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0" name="Text Box 40"/>
          <p:cNvSpPr txBox="1">
            <a:spLocks noChangeArrowheads="1"/>
          </p:cNvSpPr>
          <p:nvPr/>
        </p:nvSpPr>
        <p:spPr bwMode="auto">
          <a:xfrm>
            <a:off x="31067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01" name="Text Box 41"/>
          <p:cNvSpPr txBox="1">
            <a:spLocks noChangeArrowheads="1"/>
          </p:cNvSpPr>
          <p:nvPr/>
        </p:nvSpPr>
        <p:spPr bwMode="auto">
          <a:xfrm>
            <a:off x="36337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02" name="Text Box 42"/>
          <p:cNvSpPr txBox="1">
            <a:spLocks noChangeArrowheads="1"/>
          </p:cNvSpPr>
          <p:nvPr/>
        </p:nvSpPr>
        <p:spPr bwMode="auto">
          <a:xfrm>
            <a:off x="41608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03" name="Text Box 43"/>
          <p:cNvSpPr txBox="1">
            <a:spLocks noChangeArrowheads="1"/>
          </p:cNvSpPr>
          <p:nvPr/>
        </p:nvSpPr>
        <p:spPr bwMode="auto">
          <a:xfrm>
            <a:off x="46878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04" name="Text Box 44"/>
          <p:cNvSpPr txBox="1">
            <a:spLocks noChangeArrowheads="1"/>
          </p:cNvSpPr>
          <p:nvPr/>
        </p:nvSpPr>
        <p:spPr bwMode="auto">
          <a:xfrm>
            <a:off x="52149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05" name="Text Box 45"/>
          <p:cNvSpPr txBox="1">
            <a:spLocks noChangeArrowheads="1"/>
          </p:cNvSpPr>
          <p:nvPr/>
        </p:nvSpPr>
        <p:spPr bwMode="auto">
          <a:xfrm>
            <a:off x="57419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06" name="Text Box 46"/>
          <p:cNvSpPr txBox="1">
            <a:spLocks noChangeArrowheads="1"/>
          </p:cNvSpPr>
          <p:nvPr/>
        </p:nvSpPr>
        <p:spPr bwMode="auto">
          <a:xfrm>
            <a:off x="62690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07" name="Text Box 47"/>
          <p:cNvSpPr txBox="1">
            <a:spLocks noChangeArrowheads="1"/>
          </p:cNvSpPr>
          <p:nvPr/>
        </p:nvSpPr>
        <p:spPr bwMode="auto">
          <a:xfrm>
            <a:off x="67960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08" name="Text Box 48"/>
          <p:cNvSpPr txBox="1">
            <a:spLocks noChangeArrowheads="1"/>
          </p:cNvSpPr>
          <p:nvPr/>
        </p:nvSpPr>
        <p:spPr bwMode="auto">
          <a:xfrm>
            <a:off x="73231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9" name="Text Box 49"/>
          <p:cNvSpPr txBox="1">
            <a:spLocks noChangeArrowheads="1"/>
          </p:cNvSpPr>
          <p:nvPr/>
        </p:nvSpPr>
        <p:spPr bwMode="auto">
          <a:xfrm>
            <a:off x="78501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10" name="Text Box 50"/>
          <p:cNvSpPr txBox="1">
            <a:spLocks noChangeArrowheads="1"/>
          </p:cNvSpPr>
          <p:nvPr/>
        </p:nvSpPr>
        <p:spPr bwMode="auto">
          <a:xfrm>
            <a:off x="8378825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11" name="Text Box 51"/>
          <p:cNvSpPr txBox="1">
            <a:spLocks noChangeArrowheads="1"/>
          </p:cNvSpPr>
          <p:nvPr/>
        </p:nvSpPr>
        <p:spPr bwMode="auto">
          <a:xfrm>
            <a:off x="3016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12" name="Text Box 52"/>
          <p:cNvSpPr txBox="1">
            <a:spLocks noChangeArrowheads="1"/>
          </p:cNvSpPr>
          <p:nvPr/>
        </p:nvSpPr>
        <p:spPr bwMode="auto">
          <a:xfrm>
            <a:off x="8286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13" name="Text Box 53"/>
          <p:cNvSpPr txBox="1">
            <a:spLocks noChangeArrowheads="1"/>
          </p:cNvSpPr>
          <p:nvPr/>
        </p:nvSpPr>
        <p:spPr bwMode="auto">
          <a:xfrm>
            <a:off x="13557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14" name="Text Box 54"/>
          <p:cNvSpPr txBox="1">
            <a:spLocks noChangeArrowheads="1"/>
          </p:cNvSpPr>
          <p:nvPr/>
        </p:nvSpPr>
        <p:spPr bwMode="auto">
          <a:xfrm>
            <a:off x="18827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15" name="Text Box 55"/>
          <p:cNvSpPr txBox="1">
            <a:spLocks noChangeArrowheads="1"/>
          </p:cNvSpPr>
          <p:nvPr/>
        </p:nvSpPr>
        <p:spPr bwMode="auto">
          <a:xfrm>
            <a:off x="24098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16" name="Text Box 56"/>
          <p:cNvSpPr txBox="1">
            <a:spLocks noChangeArrowheads="1"/>
          </p:cNvSpPr>
          <p:nvPr/>
        </p:nvSpPr>
        <p:spPr bwMode="auto">
          <a:xfrm>
            <a:off x="29368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17" name="Text Box 57"/>
          <p:cNvSpPr txBox="1">
            <a:spLocks noChangeArrowheads="1"/>
          </p:cNvSpPr>
          <p:nvPr/>
        </p:nvSpPr>
        <p:spPr bwMode="auto">
          <a:xfrm>
            <a:off x="34639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18" name="Text Box 58"/>
          <p:cNvSpPr txBox="1">
            <a:spLocks noChangeArrowheads="1"/>
          </p:cNvSpPr>
          <p:nvPr/>
        </p:nvSpPr>
        <p:spPr bwMode="auto">
          <a:xfrm>
            <a:off x="39909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19" name="Text Box 59"/>
          <p:cNvSpPr txBox="1">
            <a:spLocks noChangeArrowheads="1"/>
          </p:cNvSpPr>
          <p:nvPr/>
        </p:nvSpPr>
        <p:spPr bwMode="auto">
          <a:xfrm>
            <a:off x="46021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20" name="Text Box 60"/>
          <p:cNvSpPr txBox="1">
            <a:spLocks noChangeArrowheads="1"/>
          </p:cNvSpPr>
          <p:nvPr/>
        </p:nvSpPr>
        <p:spPr bwMode="auto">
          <a:xfrm>
            <a:off x="512921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21" name="Text Box 61"/>
          <p:cNvSpPr txBox="1">
            <a:spLocks noChangeArrowheads="1"/>
          </p:cNvSpPr>
          <p:nvPr/>
        </p:nvSpPr>
        <p:spPr bwMode="auto">
          <a:xfrm>
            <a:off x="56562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22" name="Text Box 62"/>
          <p:cNvSpPr txBox="1">
            <a:spLocks noChangeArrowheads="1"/>
          </p:cNvSpPr>
          <p:nvPr/>
        </p:nvSpPr>
        <p:spPr bwMode="auto">
          <a:xfrm>
            <a:off x="618331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23" name="Text Box 63"/>
          <p:cNvSpPr txBox="1">
            <a:spLocks noChangeArrowheads="1"/>
          </p:cNvSpPr>
          <p:nvPr/>
        </p:nvSpPr>
        <p:spPr bwMode="auto">
          <a:xfrm>
            <a:off x="67103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723741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77644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>
            <a:off x="8293100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27" name="Line 67"/>
          <p:cNvSpPr>
            <a:spLocks noChangeShapeType="1"/>
          </p:cNvSpPr>
          <p:nvPr/>
        </p:nvSpPr>
        <p:spPr bwMode="auto">
          <a:xfrm flipH="1">
            <a:off x="2582863" y="1655763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28" name="Line 68"/>
          <p:cNvSpPr>
            <a:spLocks noChangeShapeType="1"/>
          </p:cNvSpPr>
          <p:nvPr/>
        </p:nvSpPr>
        <p:spPr bwMode="auto">
          <a:xfrm>
            <a:off x="4657725" y="1655763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47" name="Line 87"/>
          <p:cNvSpPr>
            <a:spLocks noChangeShapeType="1"/>
          </p:cNvSpPr>
          <p:nvPr/>
        </p:nvSpPr>
        <p:spPr bwMode="auto">
          <a:xfrm>
            <a:off x="4535488" y="25193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49" name="Line 89"/>
          <p:cNvSpPr>
            <a:spLocks noChangeShapeType="1"/>
          </p:cNvSpPr>
          <p:nvPr/>
        </p:nvSpPr>
        <p:spPr bwMode="auto">
          <a:xfrm>
            <a:off x="4540250" y="36115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59" name="Line 99"/>
          <p:cNvSpPr>
            <a:spLocks noChangeShapeType="1"/>
          </p:cNvSpPr>
          <p:nvPr/>
        </p:nvSpPr>
        <p:spPr bwMode="auto">
          <a:xfrm>
            <a:off x="2282825" y="47640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29" name="Text Box 69"/>
          <p:cNvSpPr txBox="1">
            <a:spLocks noChangeArrowheads="1"/>
          </p:cNvSpPr>
          <p:nvPr/>
        </p:nvSpPr>
        <p:spPr bwMode="auto">
          <a:xfrm>
            <a:off x="16668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30" name="Text Box 70"/>
          <p:cNvSpPr txBox="1">
            <a:spLocks noChangeArrowheads="1"/>
          </p:cNvSpPr>
          <p:nvPr/>
        </p:nvSpPr>
        <p:spPr bwMode="auto">
          <a:xfrm>
            <a:off x="69373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1" name="Text Box 71"/>
          <p:cNvSpPr txBox="1">
            <a:spLocks noChangeArrowheads="1"/>
          </p:cNvSpPr>
          <p:nvPr/>
        </p:nvSpPr>
        <p:spPr bwMode="auto">
          <a:xfrm>
            <a:off x="122078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32" name="Text Box 72"/>
          <p:cNvSpPr txBox="1">
            <a:spLocks noChangeArrowheads="1"/>
          </p:cNvSpPr>
          <p:nvPr/>
        </p:nvSpPr>
        <p:spPr bwMode="auto">
          <a:xfrm>
            <a:off x="174783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33" name="Text Box 73"/>
          <p:cNvSpPr txBox="1">
            <a:spLocks noChangeArrowheads="1"/>
          </p:cNvSpPr>
          <p:nvPr/>
        </p:nvSpPr>
        <p:spPr bwMode="auto">
          <a:xfrm>
            <a:off x="236378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34" name="Text Box 74"/>
          <p:cNvSpPr txBox="1">
            <a:spLocks noChangeArrowheads="1"/>
          </p:cNvSpPr>
          <p:nvPr/>
        </p:nvSpPr>
        <p:spPr bwMode="auto">
          <a:xfrm>
            <a:off x="289083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35" name="Text Box 75"/>
          <p:cNvSpPr txBox="1">
            <a:spLocks noChangeArrowheads="1"/>
          </p:cNvSpPr>
          <p:nvPr/>
        </p:nvSpPr>
        <p:spPr bwMode="auto">
          <a:xfrm>
            <a:off x="341788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36" name="Text Box 76"/>
          <p:cNvSpPr txBox="1">
            <a:spLocks noChangeArrowheads="1"/>
          </p:cNvSpPr>
          <p:nvPr/>
        </p:nvSpPr>
        <p:spPr bwMode="auto">
          <a:xfrm>
            <a:off x="394493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48" name="Line 88"/>
          <p:cNvSpPr>
            <a:spLocks noChangeShapeType="1"/>
          </p:cNvSpPr>
          <p:nvPr/>
        </p:nvSpPr>
        <p:spPr bwMode="auto">
          <a:xfrm>
            <a:off x="2316163" y="36591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74" name="Line 114"/>
          <p:cNvSpPr>
            <a:spLocks noChangeShapeType="1"/>
          </p:cNvSpPr>
          <p:nvPr/>
        </p:nvSpPr>
        <p:spPr bwMode="auto">
          <a:xfrm flipH="1">
            <a:off x="1198563" y="3027363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75" name="Line 115"/>
          <p:cNvSpPr>
            <a:spLocks noChangeShapeType="1"/>
          </p:cNvSpPr>
          <p:nvPr/>
        </p:nvSpPr>
        <p:spPr bwMode="auto">
          <a:xfrm>
            <a:off x="2360613" y="3052763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37" name="Text Box 77"/>
          <p:cNvSpPr txBox="1">
            <a:spLocks noChangeArrowheads="1"/>
          </p:cNvSpPr>
          <p:nvPr/>
        </p:nvSpPr>
        <p:spPr bwMode="auto">
          <a:xfrm>
            <a:off x="463232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38" name="Text Box 78"/>
          <p:cNvSpPr txBox="1">
            <a:spLocks noChangeArrowheads="1"/>
          </p:cNvSpPr>
          <p:nvPr/>
        </p:nvSpPr>
        <p:spPr bwMode="auto">
          <a:xfrm>
            <a:off x="515937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9" name="Text Box 79"/>
          <p:cNvSpPr txBox="1">
            <a:spLocks noChangeArrowheads="1"/>
          </p:cNvSpPr>
          <p:nvPr/>
        </p:nvSpPr>
        <p:spPr bwMode="auto">
          <a:xfrm>
            <a:off x="568642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40" name="Text Box 80"/>
          <p:cNvSpPr txBox="1">
            <a:spLocks noChangeArrowheads="1"/>
          </p:cNvSpPr>
          <p:nvPr/>
        </p:nvSpPr>
        <p:spPr bwMode="auto">
          <a:xfrm>
            <a:off x="621347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41" name="Text Box 81"/>
          <p:cNvSpPr txBox="1">
            <a:spLocks noChangeArrowheads="1"/>
          </p:cNvSpPr>
          <p:nvPr/>
        </p:nvSpPr>
        <p:spPr bwMode="auto">
          <a:xfrm>
            <a:off x="6853238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42" name="Text Box 82"/>
          <p:cNvSpPr txBox="1">
            <a:spLocks noChangeArrowheads="1"/>
          </p:cNvSpPr>
          <p:nvPr/>
        </p:nvSpPr>
        <p:spPr bwMode="auto">
          <a:xfrm>
            <a:off x="7380288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43" name="Text Box 83"/>
          <p:cNvSpPr txBox="1">
            <a:spLocks noChangeArrowheads="1"/>
          </p:cNvSpPr>
          <p:nvPr/>
        </p:nvSpPr>
        <p:spPr bwMode="auto">
          <a:xfrm>
            <a:off x="7907338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44" name="Text Box 84"/>
          <p:cNvSpPr txBox="1">
            <a:spLocks noChangeArrowheads="1"/>
          </p:cNvSpPr>
          <p:nvPr/>
        </p:nvSpPr>
        <p:spPr bwMode="auto">
          <a:xfrm>
            <a:off x="8435975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50" name="Line 90"/>
          <p:cNvSpPr>
            <a:spLocks noChangeShapeType="1"/>
          </p:cNvSpPr>
          <p:nvPr/>
        </p:nvSpPr>
        <p:spPr bwMode="auto">
          <a:xfrm>
            <a:off x="6789738" y="35988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76" name="Line 116"/>
          <p:cNvSpPr>
            <a:spLocks noChangeShapeType="1"/>
          </p:cNvSpPr>
          <p:nvPr/>
        </p:nvSpPr>
        <p:spPr bwMode="auto">
          <a:xfrm flipH="1">
            <a:off x="5684838" y="3001963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77" name="Line 117"/>
          <p:cNvSpPr>
            <a:spLocks noChangeShapeType="1"/>
          </p:cNvSpPr>
          <p:nvPr/>
        </p:nvSpPr>
        <p:spPr bwMode="auto">
          <a:xfrm>
            <a:off x="6721475" y="3001963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96838" y="4140200"/>
            <a:ext cx="2152650" cy="1098550"/>
            <a:chOff x="61" y="2608"/>
            <a:chExt cx="1356" cy="692"/>
          </a:xfrm>
        </p:grpSpPr>
        <p:sp>
          <p:nvSpPr>
            <p:cNvPr id="425051" name="Text Box 91"/>
            <p:cNvSpPr txBox="1">
              <a:spLocks noChangeArrowheads="1"/>
            </p:cNvSpPr>
            <p:nvPr/>
          </p:nvSpPr>
          <p:spPr bwMode="auto">
            <a:xfrm>
              <a:off x="61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5052" name="Text Box 92"/>
            <p:cNvSpPr txBox="1">
              <a:spLocks noChangeArrowheads="1"/>
            </p:cNvSpPr>
            <p:nvPr/>
          </p:nvSpPr>
          <p:spPr bwMode="auto">
            <a:xfrm>
              <a:off x="393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53" name="Text Box 93"/>
            <p:cNvSpPr txBox="1">
              <a:spLocks noChangeArrowheads="1"/>
            </p:cNvSpPr>
            <p:nvPr/>
          </p:nvSpPr>
          <p:spPr bwMode="auto">
            <a:xfrm>
              <a:off x="765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5054" name="Text Box 94"/>
            <p:cNvSpPr txBox="1">
              <a:spLocks noChangeArrowheads="1"/>
            </p:cNvSpPr>
            <p:nvPr/>
          </p:nvSpPr>
          <p:spPr bwMode="auto">
            <a:xfrm>
              <a:off x="1097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5069" name="Line 109"/>
            <p:cNvSpPr>
              <a:spLocks noChangeShapeType="1"/>
            </p:cNvSpPr>
            <p:nvPr/>
          </p:nvSpPr>
          <p:spPr bwMode="auto">
            <a:xfrm>
              <a:off x="725" y="297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78" name="Line 118"/>
            <p:cNvSpPr>
              <a:spLocks noChangeShapeType="1"/>
            </p:cNvSpPr>
            <p:nvPr/>
          </p:nvSpPr>
          <p:spPr bwMode="auto">
            <a:xfrm flipH="1">
              <a:off x="374" y="2608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79" name="Line 119"/>
            <p:cNvSpPr>
              <a:spLocks noChangeShapeType="1"/>
            </p:cNvSpPr>
            <p:nvPr/>
          </p:nvSpPr>
          <p:spPr bwMode="auto">
            <a:xfrm>
              <a:off x="739" y="2608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5080" name="Line 120"/>
          <p:cNvSpPr>
            <a:spLocks noChangeShapeType="1"/>
          </p:cNvSpPr>
          <p:nvPr/>
        </p:nvSpPr>
        <p:spPr bwMode="auto">
          <a:xfrm flipH="1">
            <a:off x="2854325" y="4114800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55" name="Text Box 95"/>
          <p:cNvSpPr txBox="1">
            <a:spLocks noChangeArrowheads="1"/>
          </p:cNvSpPr>
          <p:nvPr/>
        </p:nvSpPr>
        <p:spPr bwMode="auto">
          <a:xfrm>
            <a:off x="2330450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56" name="Text Box 96"/>
          <p:cNvSpPr txBox="1">
            <a:spLocks noChangeArrowheads="1"/>
          </p:cNvSpPr>
          <p:nvPr/>
        </p:nvSpPr>
        <p:spPr bwMode="auto">
          <a:xfrm>
            <a:off x="2857500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57" name="Text Box 97"/>
          <p:cNvSpPr txBox="1">
            <a:spLocks noChangeArrowheads="1"/>
          </p:cNvSpPr>
          <p:nvPr/>
        </p:nvSpPr>
        <p:spPr bwMode="auto">
          <a:xfrm>
            <a:off x="3433763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58" name="Text Box 98"/>
          <p:cNvSpPr txBox="1">
            <a:spLocks noChangeArrowheads="1"/>
          </p:cNvSpPr>
          <p:nvPr/>
        </p:nvSpPr>
        <p:spPr bwMode="auto">
          <a:xfrm>
            <a:off x="3960813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60" name="Line 100"/>
          <p:cNvSpPr>
            <a:spLocks noChangeShapeType="1"/>
          </p:cNvSpPr>
          <p:nvPr/>
        </p:nvSpPr>
        <p:spPr bwMode="auto">
          <a:xfrm>
            <a:off x="3382963" y="47164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81" name="Line 121"/>
          <p:cNvSpPr>
            <a:spLocks noChangeShapeType="1"/>
          </p:cNvSpPr>
          <p:nvPr/>
        </p:nvSpPr>
        <p:spPr bwMode="auto">
          <a:xfrm>
            <a:off x="3422650" y="4140200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61" name="Text Box 101"/>
          <p:cNvSpPr txBox="1">
            <a:spLocks noChangeArrowheads="1"/>
          </p:cNvSpPr>
          <p:nvPr/>
        </p:nvSpPr>
        <p:spPr bwMode="auto">
          <a:xfrm>
            <a:off x="458470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62" name="Text Box 102"/>
          <p:cNvSpPr txBox="1">
            <a:spLocks noChangeArrowheads="1"/>
          </p:cNvSpPr>
          <p:nvPr/>
        </p:nvSpPr>
        <p:spPr bwMode="auto">
          <a:xfrm>
            <a:off x="511175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63" name="Text Box 103"/>
          <p:cNvSpPr txBox="1">
            <a:spLocks noChangeArrowheads="1"/>
          </p:cNvSpPr>
          <p:nvPr/>
        </p:nvSpPr>
        <p:spPr bwMode="auto">
          <a:xfrm>
            <a:off x="570230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64" name="Text Box 104"/>
          <p:cNvSpPr txBox="1">
            <a:spLocks noChangeArrowheads="1"/>
          </p:cNvSpPr>
          <p:nvPr/>
        </p:nvSpPr>
        <p:spPr bwMode="auto">
          <a:xfrm>
            <a:off x="622935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70" name="Line 110"/>
          <p:cNvSpPr>
            <a:spLocks noChangeShapeType="1"/>
          </p:cNvSpPr>
          <p:nvPr/>
        </p:nvSpPr>
        <p:spPr bwMode="auto">
          <a:xfrm>
            <a:off x="4527550" y="473392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71" name="Line 111"/>
          <p:cNvSpPr>
            <a:spLocks noChangeShapeType="1"/>
          </p:cNvSpPr>
          <p:nvPr/>
        </p:nvSpPr>
        <p:spPr bwMode="auto">
          <a:xfrm>
            <a:off x="5643563" y="47259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72" name="Line 112"/>
          <p:cNvSpPr>
            <a:spLocks noChangeShapeType="1"/>
          </p:cNvSpPr>
          <p:nvPr/>
        </p:nvSpPr>
        <p:spPr bwMode="auto">
          <a:xfrm>
            <a:off x="6772275" y="47053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82" name="Line 122"/>
          <p:cNvSpPr>
            <a:spLocks noChangeShapeType="1"/>
          </p:cNvSpPr>
          <p:nvPr/>
        </p:nvSpPr>
        <p:spPr bwMode="auto">
          <a:xfrm flipH="1">
            <a:off x="5091113" y="4114800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83" name="Line 123"/>
          <p:cNvSpPr>
            <a:spLocks noChangeShapeType="1"/>
          </p:cNvSpPr>
          <p:nvPr/>
        </p:nvSpPr>
        <p:spPr bwMode="auto">
          <a:xfrm>
            <a:off x="5684838" y="4102100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65" name="Text Box 105"/>
          <p:cNvSpPr txBox="1">
            <a:spLocks noChangeArrowheads="1"/>
          </p:cNvSpPr>
          <p:nvPr/>
        </p:nvSpPr>
        <p:spPr bwMode="auto">
          <a:xfrm>
            <a:off x="6819900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66" name="Text Box 106"/>
          <p:cNvSpPr txBox="1">
            <a:spLocks noChangeArrowheads="1"/>
          </p:cNvSpPr>
          <p:nvPr/>
        </p:nvSpPr>
        <p:spPr bwMode="auto">
          <a:xfrm>
            <a:off x="7346950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67" name="Text Box 107"/>
          <p:cNvSpPr txBox="1">
            <a:spLocks noChangeArrowheads="1"/>
          </p:cNvSpPr>
          <p:nvPr/>
        </p:nvSpPr>
        <p:spPr bwMode="auto">
          <a:xfrm>
            <a:off x="7935913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68" name="Text Box 108"/>
          <p:cNvSpPr txBox="1">
            <a:spLocks noChangeArrowheads="1"/>
          </p:cNvSpPr>
          <p:nvPr/>
        </p:nvSpPr>
        <p:spPr bwMode="auto">
          <a:xfrm>
            <a:off x="8464550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73" name="Line 113"/>
          <p:cNvSpPr>
            <a:spLocks noChangeShapeType="1"/>
          </p:cNvSpPr>
          <p:nvPr/>
        </p:nvSpPr>
        <p:spPr bwMode="auto">
          <a:xfrm>
            <a:off x="7900988" y="47228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84" name="Line 124"/>
          <p:cNvSpPr>
            <a:spLocks noChangeShapeType="1"/>
          </p:cNvSpPr>
          <p:nvPr/>
        </p:nvSpPr>
        <p:spPr bwMode="auto">
          <a:xfrm flipH="1">
            <a:off x="7340600" y="4040188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85" name="Line 125"/>
          <p:cNvSpPr>
            <a:spLocks noChangeShapeType="1"/>
          </p:cNvSpPr>
          <p:nvPr/>
        </p:nvSpPr>
        <p:spPr bwMode="auto">
          <a:xfrm>
            <a:off x="7896225" y="4029075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90" name="Line 130"/>
          <p:cNvSpPr>
            <a:spLocks noChangeShapeType="1"/>
          </p:cNvSpPr>
          <p:nvPr/>
        </p:nvSpPr>
        <p:spPr bwMode="auto">
          <a:xfrm flipH="1">
            <a:off x="2557463" y="5176838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91" name="Line 131"/>
          <p:cNvSpPr>
            <a:spLocks noChangeShapeType="1"/>
          </p:cNvSpPr>
          <p:nvPr/>
        </p:nvSpPr>
        <p:spPr bwMode="auto">
          <a:xfrm>
            <a:off x="2841625" y="521493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92" name="Line 132"/>
          <p:cNvSpPr>
            <a:spLocks noChangeShapeType="1"/>
          </p:cNvSpPr>
          <p:nvPr/>
        </p:nvSpPr>
        <p:spPr bwMode="auto">
          <a:xfrm flipH="1">
            <a:off x="3683000" y="5214938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93" name="Line 133"/>
          <p:cNvSpPr>
            <a:spLocks noChangeShapeType="1"/>
          </p:cNvSpPr>
          <p:nvPr/>
        </p:nvSpPr>
        <p:spPr bwMode="auto">
          <a:xfrm>
            <a:off x="3990975" y="521493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94" name="Line 134"/>
          <p:cNvSpPr>
            <a:spLocks noChangeShapeType="1"/>
          </p:cNvSpPr>
          <p:nvPr/>
        </p:nvSpPr>
        <p:spPr bwMode="auto">
          <a:xfrm flipH="1">
            <a:off x="4819650" y="5176838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95" name="Line 135"/>
          <p:cNvSpPr>
            <a:spLocks noChangeShapeType="1"/>
          </p:cNvSpPr>
          <p:nvPr/>
        </p:nvSpPr>
        <p:spPr bwMode="auto">
          <a:xfrm>
            <a:off x="5103813" y="5189538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96" name="Line 136"/>
          <p:cNvSpPr>
            <a:spLocks noChangeShapeType="1"/>
          </p:cNvSpPr>
          <p:nvPr/>
        </p:nvSpPr>
        <p:spPr bwMode="auto">
          <a:xfrm flipH="1">
            <a:off x="5943600" y="5214938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97" name="Line 137"/>
          <p:cNvSpPr>
            <a:spLocks noChangeShapeType="1"/>
          </p:cNvSpPr>
          <p:nvPr/>
        </p:nvSpPr>
        <p:spPr bwMode="auto">
          <a:xfrm>
            <a:off x="6240463" y="5227638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98" name="Line 138"/>
          <p:cNvSpPr>
            <a:spLocks noChangeShapeType="1"/>
          </p:cNvSpPr>
          <p:nvPr/>
        </p:nvSpPr>
        <p:spPr bwMode="auto">
          <a:xfrm flipH="1">
            <a:off x="7092950" y="5165725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99" name="Line 139"/>
          <p:cNvSpPr>
            <a:spLocks noChangeShapeType="1"/>
          </p:cNvSpPr>
          <p:nvPr/>
        </p:nvSpPr>
        <p:spPr bwMode="auto">
          <a:xfrm>
            <a:off x="7351713" y="5189538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00" name="Line 140"/>
          <p:cNvSpPr>
            <a:spLocks noChangeShapeType="1"/>
          </p:cNvSpPr>
          <p:nvPr/>
        </p:nvSpPr>
        <p:spPr bwMode="auto">
          <a:xfrm flipH="1">
            <a:off x="8193088" y="5176838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01" name="Line 141"/>
          <p:cNvSpPr>
            <a:spLocks noChangeShapeType="1"/>
          </p:cNvSpPr>
          <p:nvPr/>
        </p:nvSpPr>
        <p:spPr bwMode="auto">
          <a:xfrm>
            <a:off x="8477250" y="5153025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5"/>
          <p:cNvGrpSpPr>
            <a:grpSpLocks/>
          </p:cNvGrpSpPr>
          <p:nvPr/>
        </p:nvGrpSpPr>
        <p:grpSpPr bwMode="auto">
          <a:xfrm>
            <a:off x="50800" y="5165725"/>
            <a:ext cx="1109663" cy="1052513"/>
            <a:chOff x="32" y="3254"/>
            <a:chExt cx="699" cy="663"/>
          </a:xfrm>
        </p:grpSpPr>
        <p:sp>
          <p:nvSpPr>
            <p:cNvPr id="424965" name="Text Box 5"/>
            <p:cNvSpPr txBox="1">
              <a:spLocks noChangeArrowheads="1"/>
            </p:cNvSpPr>
            <p:nvPr/>
          </p:nvSpPr>
          <p:spPr bwMode="auto">
            <a:xfrm>
              <a:off x="32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4966" name="Text Box 6"/>
            <p:cNvSpPr txBox="1">
              <a:spLocks noChangeArrowheads="1"/>
            </p:cNvSpPr>
            <p:nvPr/>
          </p:nvSpPr>
          <p:spPr bwMode="auto">
            <a:xfrm>
              <a:off x="389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86" name="Line 126"/>
            <p:cNvSpPr>
              <a:spLocks noChangeShapeType="1"/>
            </p:cNvSpPr>
            <p:nvPr/>
          </p:nvSpPr>
          <p:spPr bwMode="auto">
            <a:xfrm flipH="1">
              <a:off x="163" y="3254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87" name="Line 127"/>
            <p:cNvSpPr>
              <a:spLocks noChangeShapeType="1"/>
            </p:cNvSpPr>
            <p:nvPr/>
          </p:nvSpPr>
          <p:spPr bwMode="auto">
            <a:xfrm>
              <a:off x="389" y="3261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02" name="Line 142"/>
            <p:cNvSpPr>
              <a:spLocks noChangeShapeType="1"/>
            </p:cNvSpPr>
            <p:nvPr/>
          </p:nvSpPr>
          <p:spPr bwMode="auto">
            <a:xfrm>
              <a:off x="362" y="358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03" name="Line 143"/>
            <p:cNvSpPr>
              <a:spLocks noChangeShapeType="1"/>
            </p:cNvSpPr>
            <p:nvPr/>
          </p:nvSpPr>
          <p:spPr bwMode="auto">
            <a:xfrm>
              <a:off x="731" y="358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81" name="Text Box 21"/>
          <p:cNvSpPr txBox="1">
            <a:spLocks noChangeArrowheads="1"/>
          </p:cNvSpPr>
          <p:nvPr/>
        </p:nvSpPr>
        <p:spPr bwMode="auto">
          <a:xfrm>
            <a:off x="118586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82" name="Text Box 22"/>
          <p:cNvSpPr txBox="1">
            <a:spLocks noChangeArrowheads="1"/>
          </p:cNvSpPr>
          <p:nvPr/>
        </p:nvSpPr>
        <p:spPr bwMode="auto">
          <a:xfrm>
            <a:off x="1752600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88" name="Line 128"/>
          <p:cNvSpPr>
            <a:spLocks noChangeShapeType="1"/>
          </p:cNvSpPr>
          <p:nvPr/>
        </p:nvSpPr>
        <p:spPr bwMode="auto">
          <a:xfrm flipH="1">
            <a:off x="1358900" y="518953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089" name="Line 129"/>
          <p:cNvSpPr>
            <a:spLocks noChangeShapeType="1"/>
          </p:cNvSpPr>
          <p:nvPr/>
        </p:nvSpPr>
        <p:spPr bwMode="auto">
          <a:xfrm>
            <a:off x="1730375" y="517683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04" name="Line 144"/>
          <p:cNvSpPr>
            <a:spLocks noChangeShapeType="1"/>
          </p:cNvSpPr>
          <p:nvPr/>
        </p:nvSpPr>
        <p:spPr bwMode="auto">
          <a:xfrm>
            <a:off x="1716088" y="568960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05" name="Line 145"/>
          <p:cNvSpPr>
            <a:spLocks noChangeShapeType="1"/>
          </p:cNvSpPr>
          <p:nvPr/>
        </p:nvSpPr>
        <p:spPr bwMode="auto">
          <a:xfrm>
            <a:off x="2287588" y="56816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06" name="Line 146"/>
          <p:cNvSpPr>
            <a:spLocks noChangeShapeType="1"/>
          </p:cNvSpPr>
          <p:nvPr/>
        </p:nvSpPr>
        <p:spPr bwMode="auto">
          <a:xfrm>
            <a:off x="2855913" y="568007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07" name="Line 147"/>
          <p:cNvSpPr>
            <a:spLocks noChangeShapeType="1"/>
          </p:cNvSpPr>
          <p:nvPr/>
        </p:nvSpPr>
        <p:spPr bwMode="auto">
          <a:xfrm>
            <a:off x="3440113" y="57102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08" name="Line 148"/>
          <p:cNvSpPr>
            <a:spLocks noChangeShapeType="1"/>
          </p:cNvSpPr>
          <p:nvPr/>
        </p:nvSpPr>
        <p:spPr bwMode="auto">
          <a:xfrm>
            <a:off x="3997325" y="57086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09" name="Line 149"/>
          <p:cNvSpPr>
            <a:spLocks noChangeShapeType="1"/>
          </p:cNvSpPr>
          <p:nvPr/>
        </p:nvSpPr>
        <p:spPr bwMode="auto">
          <a:xfrm>
            <a:off x="4557713" y="57134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10" name="Line 150"/>
          <p:cNvSpPr>
            <a:spLocks noChangeShapeType="1"/>
          </p:cNvSpPr>
          <p:nvPr/>
        </p:nvSpPr>
        <p:spPr bwMode="auto">
          <a:xfrm>
            <a:off x="5129213" y="57165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11" name="Line 151"/>
          <p:cNvSpPr>
            <a:spLocks noChangeShapeType="1"/>
          </p:cNvSpPr>
          <p:nvPr/>
        </p:nvSpPr>
        <p:spPr bwMode="auto">
          <a:xfrm>
            <a:off x="5689600" y="56832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12" name="Line 152"/>
          <p:cNvSpPr>
            <a:spLocks noChangeShapeType="1"/>
          </p:cNvSpPr>
          <p:nvPr/>
        </p:nvSpPr>
        <p:spPr bwMode="auto">
          <a:xfrm>
            <a:off x="6249988" y="56880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13" name="Line 153"/>
          <p:cNvSpPr>
            <a:spLocks noChangeShapeType="1"/>
          </p:cNvSpPr>
          <p:nvPr/>
        </p:nvSpPr>
        <p:spPr bwMode="auto">
          <a:xfrm>
            <a:off x="6823075" y="569277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14" name="Line 154"/>
          <p:cNvSpPr>
            <a:spLocks noChangeShapeType="1"/>
          </p:cNvSpPr>
          <p:nvPr/>
        </p:nvSpPr>
        <p:spPr bwMode="auto">
          <a:xfrm>
            <a:off x="7407275" y="57102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15" name="Line 155"/>
          <p:cNvSpPr>
            <a:spLocks noChangeShapeType="1"/>
          </p:cNvSpPr>
          <p:nvPr/>
        </p:nvSpPr>
        <p:spPr bwMode="auto">
          <a:xfrm>
            <a:off x="7951788" y="56975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116" name="Line 156"/>
          <p:cNvSpPr>
            <a:spLocks noChangeShapeType="1"/>
          </p:cNvSpPr>
          <p:nvPr/>
        </p:nvSpPr>
        <p:spPr bwMode="auto">
          <a:xfrm>
            <a:off x="8524875" y="57261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0" y="304800"/>
            <a:ext cx="9144000" cy="6324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ooter Placeholder 143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910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 Sort – Example </a:t>
            </a:r>
          </a:p>
        </p:txBody>
      </p:sp>
      <p:grpSp>
        <p:nvGrpSpPr>
          <p:cNvPr id="2" name="Group 242"/>
          <p:cNvGrpSpPr>
            <a:grpSpLocks/>
          </p:cNvGrpSpPr>
          <p:nvPr/>
        </p:nvGrpSpPr>
        <p:grpSpPr bwMode="auto">
          <a:xfrm>
            <a:off x="288925" y="1322388"/>
            <a:ext cx="4197350" cy="476250"/>
            <a:chOff x="182" y="833"/>
            <a:chExt cx="2644" cy="300"/>
          </a:xfrm>
        </p:grpSpPr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1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1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2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3" name="Group 243"/>
          <p:cNvGrpSpPr>
            <a:grpSpLocks/>
          </p:cNvGrpSpPr>
          <p:nvPr/>
        </p:nvGrpSpPr>
        <p:grpSpPr bwMode="auto">
          <a:xfrm>
            <a:off x="153988" y="1801813"/>
            <a:ext cx="2205037" cy="1098550"/>
            <a:chOff x="97" y="1135"/>
            <a:chExt cx="1389" cy="692"/>
          </a:xfrm>
        </p:grpSpPr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39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45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4"/>
          <p:cNvGrpSpPr>
            <a:grpSpLocks/>
          </p:cNvGrpSpPr>
          <p:nvPr/>
        </p:nvGrpSpPr>
        <p:grpSpPr bwMode="auto">
          <a:xfrm>
            <a:off x="2303463" y="1827213"/>
            <a:ext cx="2136775" cy="1127125"/>
            <a:chOff x="1451" y="1151"/>
            <a:chExt cx="1346" cy="710"/>
          </a:xfrm>
        </p:grpSpPr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42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43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44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4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45"/>
          <p:cNvGrpSpPr>
            <a:grpSpLocks/>
          </p:cNvGrpSpPr>
          <p:nvPr/>
        </p:nvGrpSpPr>
        <p:grpSpPr bwMode="auto">
          <a:xfrm>
            <a:off x="84138" y="2914650"/>
            <a:ext cx="1089025" cy="1098550"/>
            <a:chOff x="53" y="1836"/>
            <a:chExt cx="686" cy="692"/>
          </a:xfrm>
        </p:grpSpPr>
        <p:sp>
          <p:nvSpPr>
            <p:cNvPr id="426059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60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4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6"/>
          <p:cNvGrpSpPr>
            <a:grpSpLocks/>
          </p:cNvGrpSpPr>
          <p:nvPr/>
        </p:nvGrpSpPr>
        <p:grpSpPr bwMode="auto">
          <a:xfrm>
            <a:off x="1160463" y="2914650"/>
            <a:ext cx="1076325" cy="1065213"/>
            <a:chOff x="731" y="1836"/>
            <a:chExt cx="678" cy="671"/>
          </a:xfrm>
        </p:grpSpPr>
        <p:sp>
          <p:nvSpPr>
            <p:cNvPr id="426061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6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6"/>
          <p:cNvGrpSpPr>
            <a:grpSpLocks/>
          </p:cNvGrpSpPr>
          <p:nvPr/>
        </p:nvGrpSpPr>
        <p:grpSpPr bwMode="auto">
          <a:xfrm>
            <a:off x="2317750" y="2889250"/>
            <a:ext cx="1079500" cy="1122363"/>
            <a:chOff x="1460" y="1820"/>
            <a:chExt cx="680" cy="707"/>
          </a:xfrm>
        </p:grpSpPr>
        <p:sp>
          <p:nvSpPr>
            <p:cNvPr id="426066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7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68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71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87"/>
          <p:cNvGrpSpPr>
            <a:grpSpLocks/>
          </p:cNvGrpSpPr>
          <p:nvPr/>
        </p:nvGrpSpPr>
        <p:grpSpPr bwMode="auto">
          <a:xfrm>
            <a:off x="3409950" y="2914650"/>
            <a:ext cx="1046163" cy="1066800"/>
            <a:chOff x="2148" y="1836"/>
            <a:chExt cx="659" cy="672"/>
          </a:xfrm>
        </p:grpSpPr>
        <p:sp>
          <p:nvSpPr>
            <p:cNvPr id="426069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70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7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50"/>
          <p:cNvGrpSpPr>
            <a:grpSpLocks/>
          </p:cNvGrpSpPr>
          <p:nvPr/>
        </p:nvGrpSpPr>
        <p:grpSpPr bwMode="auto">
          <a:xfrm>
            <a:off x="604838" y="3951288"/>
            <a:ext cx="508000" cy="992187"/>
            <a:chOff x="381" y="2489"/>
            <a:chExt cx="320" cy="625"/>
          </a:xfrm>
        </p:grpSpPr>
        <p:sp>
          <p:nvSpPr>
            <p:cNvPr id="426103" name="Text Box 119"/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05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9"/>
          <p:cNvGrpSpPr>
            <a:grpSpLocks/>
          </p:cNvGrpSpPr>
          <p:nvPr/>
        </p:nvGrpSpPr>
        <p:grpSpPr bwMode="auto">
          <a:xfrm>
            <a:off x="38100" y="3940175"/>
            <a:ext cx="566738" cy="1052513"/>
            <a:chOff x="24" y="2482"/>
            <a:chExt cx="357" cy="663"/>
          </a:xfrm>
        </p:grpSpPr>
        <p:sp>
          <p:nvSpPr>
            <p:cNvPr id="426102" name="Text Box 118"/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04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06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265"/>
          <p:cNvGrpSpPr>
            <a:grpSpLocks/>
          </p:cNvGrpSpPr>
          <p:nvPr/>
        </p:nvGrpSpPr>
        <p:grpSpPr bwMode="auto">
          <a:xfrm>
            <a:off x="1717675" y="3951288"/>
            <a:ext cx="530225" cy="992187"/>
            <a:chOff x="1082" y="2489"/>
            <a:chExt cx="334" cy="625"/>
          </a:xfrm>
        </p:grpSpPr>
        <p:sp>
          <p:nvSpPr>
            <p:cNvPr id="426109" name="Text Box 125"/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1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69"/>
          <p:cNvGrpSpPr>
            <a:grpSpLocks/>
          </p:cNvGrpSpPr>
          <p:nvPr/>
        </p:nvGrpSpPr>
        <p:grpSpPr bwMode="auto">
          <a:xfrm>
            <a:off x="1173163" y="3963988"/>
            <a:ext cx="531812" cy="1020762"/>
            <a:chOff x="739" y="2497"/>
            <a:chExt cx="335" cy="643"/>
          </a:xfrm>
        </p:grpSpPr>
        <p:sp>
          <p:nvSpPr>
            <p:cNvPr id="426108" name="Text Box 124"/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10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2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289"/>
          <p:cNvGrpSpPr>
            <a:grpSpLocks/>
          </p:cNvGrpSpPr>
          <p:nvPr/>
        </p:nvGrpSpPr>
        <p:grpSpPr bwMode="auto">
          <a:xfrm>
            <a:off x="2828925" y="3989388"/>
            <a:ext cx="554038" cy="954087"/>
            <a:chOff x="1782" y="2513"/>
            <a:chExt cx="349" cy="601"/>
          </a:xfrm>
        </p:grpSpPr>
        <p:sp>
          <p:nvSpPr>
            <p:cNvPr id="425988" name="Text Box 4"/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90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288"/>
          <p:cNvGrpSpPr>
            <a:grpSpLocks/>
          </p:cNvGrpSpPr>
          <p:nvPr/>
        </p:nvGrpSpPr>
        <p:grpSpPr bwMode="auto">
          <a:xfrm>
            <a:off x="2308225" y="3951288"/>
            <a:ext cx="534988" cy="1023937"/>
            <a:chOff x="1454" y="2489"/>
            <a:chExt cx="337" cy="645"/>
          </a:xfrm>
        </p:grpSpPr>
        <p:sp>
          <p:nvSpPr>
            <p:cNvPr id="425987" name="Text Box 3"/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89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4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05"/>
          <p:cNvGrpSpPr>
            <a:grpSpLocks/>
          </p:cNvGrpSpPr>
          <p:nvPr/>
        </p:nvGrpSpPr>
        <p:grpSpPr bwMode="auto">
          <a:xfrm>
            <a:off x="3978275" y="3989388"/>
            <a:ext cx="539750" cy="954087"/>
            <a:chOff x="2506" y="2513"/>
            <a:chExt cx="340" cy="601"/>
          </a:xfrm>
        </p:grpSpPr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92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339"/>
          <p:cNvGrpSpPr>
            <a:grpSpLocks/>
          </p:cNvGrpSpPr>
          <p:nvPr/>
        </p:nvGrpSpPr>
        <p:grpSpPr bwMode="auto">
          <a:xfrm>
            <a:off x="3443288" y="3989388"/>
            <a:ext cx="541337" cy="1014412"/>
            <a:chOff x="2169" y="2513"/>
            <a:chExt cx="341" cy="639"/>
          </a:xfrm>
        </p:grpSpPr>
        <p:grpSp>
          <p:nvGrpSpPr>
            <p:cNvPr id="17" name="Group 304"/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425989" name="Text Box 5"/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426091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6116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83"/>
          <p:cNvGrpSpPr>
            <a:grpSpLocks/>
          </p:cNvGrpSpPr>
          <p:nvPr/>
        </p:nvGrpSpPr>
        <p:grpSpPr bwMode="auto">
          <a:xfrm>
            <a:off x="0" y="4954588"/>
            <a:ext cx="508000" cy="763587"/>
            <a:chOff x="0" y="3121"/>
            <a:chExt cx="320" cy="481"/>
          </a:xfrm>
        </p:grpSpPr>
        <p:sp>
          <p:nvSpPr>
            <p:cNvPr id="426135" name="Text Box 151"/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43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251"/>
          <p:cNvGrpSpPr>
            <a:grpSpLocks/>
          </p:cNvGrpSpPr>
          <p:nvPr/>
        </p:nvGrpSpPr>
        <p:grpSpPr bwMode="auto">
          <a:xfrm>
            <a:off x="569913" y="4959350"/>
            <a:ext cx="508000" cy="758825"/>
            <a:chOff x="359" y="3124"/>
            <a:chExt cx="320" cy="478"/>
          </a:xfrm>
        </p:grpSpPr>
        <p:sp>
          <p:nvSpPr>
            <p:cNvPr id="426136" name="Text Box 152"/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44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66"/>
          <p:cNvGrpSpPr>
            <a:grpSpLocks/>
          </p:cNvGrpSpPr>
          <p:nvPr/>
        </p:nvGrpSpPr>
        <p:grpSpPr bwMode="auto">
          <a:xfrm>
            <a:off x="1141413" y="4962525"/>
            <a:ext cx="508000" cy="755650"/>
            <a:chOff x="719" y="3126"/>
            <a:chExt cx="320" cy="476"/>
          </a:xfrm>
        </p:grpSpPr>
        <p:sp>
          <p:nvSpPr>
            <p:cNvPr id="426137" name="Text Box 153"/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45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67"/>
          <p:cNvGrpSpPr>
            <a:grpSpLocks/>
          </p:cNvGrpSpPr>
          <p:nvPr/>
        </p:nvGrpSpPr>
        <p:grpSpPr bwMode="auto">
          <a:xfrm>
            <a:off x="1712913" y="4941888"/>
            <a:ext cx="508000" cy="776287"/>
            <a:chOff x="1079" y="3113"/>
            <a:chExt cx="320" cy="489"/>
          </a:xfrm>
        </p:grpSpPr>
        <p:sp>
          <p:nvSpPr>
            <p:cNvPr id="426138" name="Text Box 154"/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46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90"/>
          <p:cNvGrpSpPr>
            <a:grpSpLocks/>
          </p:cNvGrpSpPr>
          <p:nvPr/>
        </p:nvGrpSpPr>
        <p:grpSpPr bwMode="auto">
          <a:xfrm>
            <a:off x="2284413" y="4970463"/>
            <a:ext cx="508000" cy="747712"/>
            <a:chOff x="1439" y="3131"/>
            <a:chExt cx="320" cy="471"/>
          </a:xfrm>
        </p:grpSpPr>
        <p:sp>
          <p:nvSpPr>
            <p:cNvPr id="426139" name="Text Box 155"/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14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91"/>
          <p:cNvGrpSpPr>
            <a:grpSpLocks/>
          </p:cNvGrpSpPr>
          <p:nvPr/>
        </p:nvGrpSpPr>
        <p:grpSpPr bwMode="auto">
          <a:xfrm>
            <a:off x="2855913" y="4949825"/>
            <a:ext cx="508000" cy="768350"/>
            <a:chOff x="1799" y="3118"/>
            <a:chExt cx="320" cy="484"/>
          </a:xfrm>
        </p:grpSpPr>
        <p:sp>
          <p:nvSpPr>
            <p:cNvPr id="426140" name="Text Box 156"/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14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92"/>
          <p:cNvGrpSpPr>
            <a:grpSpLocks/>
          </p:cNvGrpSpPr>
          <p:nvPr/>
        </p:nvGrpSpPr>
        <p:grpSpPr bwMode="auto">
          <a:xfrm>
            <a:off x="3427413" y="4941888"/>
            <a:ext cx="508000" cy="776287"/>
            <a:chOff x="2159" y="3113"/>
            <a:chExt cx="320" cy="489"/>
          </a:xfrm>
        </p:grpSpPr>
        <p:sp>
          <p:nvSpPr>
            <p:cNvPr id="426141" name="Text Box 157"/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149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68"/>
          <p:cNvGrpSpPr>
            <a:grpSpLocks/>
          </p:cNvGrpSpPr>
          <p:nvPr/>
        </p:nvGrpSpPr>
        <p:grpSpPr bwMode="auto">
          <a:xfrm>
            <a:off x="3998913" y="4957763"/>
            <a:ext cx="508000" cy="760412"/>
            <a:chOff x="2519" y="3123"/>
            <a:chExt cx="320" cy="479"/>
          </a:xfrm>
        </p:grpSpPr>
        <p:sp>
          <p:nvSpPr>
            <p:cNvPr id="426142" name="Text Box 158"/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150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4637088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5207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5778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6350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6921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7493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8064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8636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4716463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5226050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6327775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5824538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6953250" y="3521075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7469188" y="352107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8131175" y="3533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8636000" y="3533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4691063" y="24511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5200650" y="24511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5699125" y="24495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6194425" y="24495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grpSp>
        <p:nvGrpSpPr>
          <p:cNvPr id="26" name="Group 279"/>
          <p:cNvGrpSpPr>
            <a:grpSpLocks/>
          </p:cNvGrpSpPr>
          <p:nvPr/>
        </p:nvGrpSpPr>
        <p:grpSpPr bwMode="auto">
          <a:xfrm>
            <a:off x="5165725" y="2905125"/>
            <a:ext cx="1098550" cy="506413"/>
            <a:chOff x="3254" y="1830"/>
            <a:chExt cx="692" cy="319"/>
          </a:xfrm>
        </p:grpSpPr>
        <p:sp>
          <p:nvSpPr>
            <p:cNvPr id="42619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6972300" y="2462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7475538" y="2462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7980363" y="2462213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8523288" y="2462213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27" name="Group 314"/>
          <p:cNvGrpSpPr>
            <a:grpSpLocks/>
          </p:cNvGrpSpPr>
          <p:nvPr/>
        </p:nvGrpSpPr>
        <p:grpSpPr bwMode="auto">
          <a:xfrm>
            <a:off x="7469188" y="2908300"/>
            <a:ext cx="1060450" cy="495300"/>
            <a:chOff x="4705" y="1832"/>
            <a:chExt cx="668" cy="312"/>
          </a:xfrm>
        </p:grpSpPr>
        <p:sp>
          <p:nvSpPr>
            <p:cNvPr id="426205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6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477837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528637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579913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6316663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689768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739775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790575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8389938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28" name="Group 322"/>
          <p:cNvGrpSpPr>
            <a:grpSpLocks/>
          </p:cNvGrpSpPr>
          <p:nvPr/>
        </p:nvGrpSpPr>
        <p:grpSpPr bwMode="auto">
          <a:xfrm>
            <a:off x="5695950" y="1817688"/>
            <a:ext cx="2286000" cy="641350"/>
            <a:chOff x="3588" y="1145"/>
            <a:chExt cx="1440" cy="404"/>
          </a:xfrm>
        </p:grpSpPr>
        <p:sp>
          <p:nvSpPr>
            <p:cNvPr id="426215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7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52"/>
          <p:cNvGrpSpPr>
            <a:grpSpLocks/>
          </p:cNvGrpSpPr>
          <p:nvPr/>
        </p:nvGrpSpPr>
        <p:grpSpPr bwMode="auto">
          <a:xfrm>
            <a:off x="4856163" y="4003675"/>
            <a:ext cx="617537" cy="457200"/>
            <a:chOff x="3059" y="2522"/>
            <a:chExt cx="389" cy="288"/>
          </a:xfrm>
        </p:grpSpPr>
        <p:sp>
          <p:nvSpPr>
            <p:cNvPr id="426218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9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74"/>
          <p:cNvGrpSpPr>
            <a:grpSpLocks/>
          </p:cNvGrpSpPr>
          <p:nvPr/>
        </p:nvGrpSpPr>
        <p:grpSpPr bwMode="auto">
          <a:xfrm>
            <a:off x="5972175" y="3957638"/>
            <a:ext cx="628650" cy="469900"/>
            <a:chOff x="3762" y="2493"/>
            <a:chExt cx="396" cy="296"/>
          </a:xfrm>
        </p:grpSpPr>
        <p:sp>
          <p:nvSpPr>
            <p:cNvPr id="426220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97"/>
          <p:cNvGrpSpPr>
            <a:grpSpLocks/>
          </p:cNvGrpSpPr>
          <p:nvPr/>
        </p:nvGrpSpPr>
        <p:grpSpPr bwMode="auto">
          <a:xfrm>
            <a:off x="7075488" y="3973513"/>
            <a:ext cx="666750" cy="484187"/>
            <a:chOff x="4457" y="2503"/>
            <a:chExt cx="420" cy="305"/>
          </a:xfrm>
        </p:grpSpPr>
        <p:sp>
          <p:nvSpPr>
            <p:cNvPr id="426222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3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51" name="Group 298"/>
          <p:cNvGrpSpPr>
            <a:grpSpLocks/>
          </p:cNvGrpSpPr>
          <p:nvPr/>
        </p:nvGrpSpPr>
        <p:grpSpPr bwMode="auto">
          <a:xfrm>
            <a:off x="8266113" y="3976688"/>
            <a:ext cx="628650" cy="498475"/>
            <a:chOff x="5207" y="2505"/>
            <a:chExt cx="396" cy="314"/>
          </a:xfrm>
        </p:grpSpPr>
        <p:sp>
          <p:nvSpPr>
            <p:cNvPr id="426224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5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57785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25400" y="4478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608013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grpSp>
        <p:nvGrpSpPr>
          <p:cNvPr id="426152" name="Group 259"/>
          <p:cNvGrpSpPr>
            <a:grpSpLocks/>
          </p:cNvGrpSpPr>
          <p:nvPr/>
        </p:nvGrpSpPr>
        <p:grpSpPr bwMode="auto">
          <a:xfrm>
            <a:off x="100013" y="2906713"/>
            <a:ext cx="1089025" cy="1098550"/>
            <a:chOff x="53" y="1836"/>
            <a:chExt cx="686" cy="692"/>
          </a:xfrm>
        </p:grpSpPr>
        <p:sp>
          <p:nvSpPr>
            <p:cNvPr id="426244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45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46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47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113665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1174750" y="4473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1719263" y="52276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1744663" y="44751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grpSp>
        <p:nvGrpSpPr>
          <p:cNvPr id="426153" name="Group 275"/>
          <p:cNvGrpSpPr>
            <a:grpSpLocks/>
          </p:cNvGrpSpPr>
          <p:nvPr/>
        </p:nvGrpSpPr>
        <p:grpSpPr bwMode="auto">
          <a:xfrm>
            <a:off x="1152525" y="2919413"/>
            <a:ext cx="1076325" cy="1065212"/>
            <a:chOff x="731" y="1836"/>
            <a:chExt cx="678" cy="671"/>
          </a:xfrm>
        </p:grpSpPr>
        <p:sp>
          <p:nvSpPr>
            <p:cNvPr id="426260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1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2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54" name="Group 280"/>
          <p:cNvGrpSpPr>
            <a:grpSpLocks/>
          </p:cNvGrpSpPr>
          <p:nvPr/>
        </p:nvGrpSpPr>
        <p:grpSpPr bwMode="auto">
          <a:xfrm>
            <a:off x="157163" y="1795463"/>
            <a:ext cx="2205037" cy="1098550"/>
            <a:chOff x="97" y="1135"/>
            <a:chExt cx="1389" cy="692"/>
          </a:xfrm>
        </p:grpSpPr>
        <p:sp>
          <p:nvSpPr>
            <p:cNvPr id="426265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66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67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8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9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2281238" y="52276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2309813" y="4478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2851150" y="5240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2876550" y="44624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grpSp>
        <p:nvGrpSpPr>
          <p:cNvPr id="426155" name="Group 299"/>
          <p:cNvGrpSpPr>
            <a:grpSpLocks/>
          </p:cNvGrpSpPr>
          <p:nvPr/>
        </p:nvGrpSpPr>
        <p:grpSpPr bwMode="auto">
          <a:xfrm>
            <a:off x="2335213" y="2881313"/>
            <a:ext cx="1079500" cy="1122362"/>
            <a:chOff x="1460" y="1820"/>
            <a:chExt cx="680" cy="707"/>
          </a:xfrm>
        </p:grpSpPr>
        <p:sp>
          <p:nvSpPr>
            <p:cNvPr id="426284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85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286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287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3422650" y="5240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3451225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4003675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4008438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grpSp>
        <p:nvGrpSpPr>
          <p:cNvPr id="426156" name="Group 310"/>
          <p:cNvGrpSpPr>
            <a:grpSpLocks/>
          </p:cNvGrpSpPr>
          <p:nvPr/>
        </p:nvGrpSpPr>
        <p:grpSpPr bwMode="auto">
          <a:xfrm>
            <a:off x="3416300" y="2908300"/>
            <a:ext cx="1046163" cy="1066800"/>
            <a:chOff x="2148" y="1836"/>
            <a:chExt cx="659" cy="672"/>
          </a:xfrm>
        </p:grpSpPr>
        <p:sp>
          <p:nvSpPr>
            <p:cNvPr id="426295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296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297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57" name="Group 315"/>
          <p:cNvGrpSpPr>
            <a:grpSpLocks/>
          </p:cNvGrpSpPr>
          <p:nvPr/>
        </p:nvGrpSpPr>
        <p:grpSpPr bwMode="auto">
          <a:xfrm>
            <a:off x="2308225" y="1831975"/>
            <a:ext cx="2136775" cy="1127125"/>
            <a:chOff x="1451" y="1151"/>
            <a:chExt cx="1346" cy="710"/>
          </a:xfrm>
        </p:grpSpPr>
        <p:sp>
          <p:nvSpPr>
            <p:cNvPr id="426300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01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02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03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304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05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58" name="Group 330"/>
          <p:cNvGrpSpPr>
            <a:grpSpLocks/>
          </p:cNvGrpSpPr>
          <p:nvPr/>
        </p:nvGrpSpPr>
        <p:grpSpPr bwMode="auto">
          <a:xfrm>
            <a:off x="293688" y="1327150"/>
            <a:ext cx="4197350" cy="476250"/>
            <a:chOff x="182" y="833"/>
            <a:chExt cx="2644" cy="300"/>
          </a:xfrm>
        </p:grpSpPr>
        <p:sp>
          <p:nvSpPr>
            <p:cNvPr id="426315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316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317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318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319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20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21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22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4629150" y="4460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5199063" y="44497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6335713" y="44656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5788025" y="44513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5819775" y="35179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5222875" y="35163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6321425" y="35163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4722813" y="35179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7488238" y="4438650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6902450" y="4462463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8636000" y="44529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8069263" y="44640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8126413" y="3529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8636000" y="3529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6958013" y="3516313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7473950" y="3517900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6969125" y="24606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4697413" y="24463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7470775" y="2459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7977188" y="2459038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5195888" y="2459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5695950" y="24479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6203950" y="24463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8561388" y="246062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9" name="Text Box 365"/>
          <p:cNvSpPr txBox="1">
            <a:spLocks noChangeArrowheads="1"/>
          </p:cNvSpPr>
          <p:nvPr/>
        </p:nvSpPr>
        <p:spPr bwMode="auto">
          <a:xfrm>
            <a:off x="1392238" y="857250"/>
            <a:ext cx="20653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426350" name="Text Box 366"/>
          <p:cNvSpPr txBox="1">
            <a:spLocks noChangeArrowheads="1"/>
          </p:cNvSpPr>
          <p:nvPr/>
        </p:nvSpPr>
        <p:spPr bwMode="auto">
          <a:xfrm>
            <a:off x="5770563" y="884238"/>
            <a:ext cx="1882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u="sng">
                <a:solidFill>
                  <a:srgbClr val="CC3300"/>
                </a:solidFill>
              </a:rPr>
              <a:t>Sorted Sequence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0" y="304800"/>
            <a:ext cx="9144000" cy="6324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ooter Placeholder 232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038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 Code / Outline of the Algorithm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Applicable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It is expected that the faculty concerned should show how to develop the code from scratch to implement the algorithm…  Use following strategy :</a:t>
            </a: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1. Show the skeleton code in the IDE and ask students to complete some part of the code based on the given algorithm…</a:t>
            </a: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7150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7030A0"/>
                </a:solidFill>
              </a:rPr>
              <a:t>Merge-Sort (A, </a:t>
            </a:r>
            <a:r>
              <a:rPr lang="en-US" sz="3600" b="1" dirty="0" smtClean="0">
                <a:solidFill>
                  <a:srgbClr val="7030A0"/>
                </a:solidFill>
              </a:rPr>
              <a:t>left, right)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08063"/>
            <a:ext cx="8343900" cy="1038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CC3300"/>
                </a:solidFill>
              </a:rPr>
              <a:t>Input : </a:t>
            </a:r>
            <a:r>
              <a:rPr lang="en-US" sz="2800" b="1" dirty="0">
                <a:solidFill>
                  <a:schemeClr val="hlink"/>
                </a:solidFill>
              </a:rPr>
              <a:t>a sequence of </a:t>
            </a:r>
            <a:r>
              <a:rPr lang="en-US" sz="2800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 numbers stored in array A</a:t>
            </a: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CC3300"/>
                </a:solidFill>
              </a:rPr>
              <a:t>Output : </a:t>
            </a:r>
            <a:r>
              <a:rPr lang="en-US" sz="2800" b="1" dirty="0">
                <a:solidFill>
                  <a:schemeClr val="hlink"/>
                </a:solidFill>
              </a:rPr>
              <a:t>an ordered sequence of </a:t>
            </a:r>
            <a:r>
              <a:rPr lang="en-US" sz="2800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 numbers</a:t>
            </a:r>
            <a:endParaRPr lang="en-US" sz="2800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550863" y="2217738"/>
            <a:ext cx="7858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576263" y="2441574"/>
            <a:ext cx="8262937" cy="212365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 smtClean="0"/>
              <a:t> Begin                                      // </a:t>
            </a:r>
            <a:r>
              <a:rPr lang="en-US" sz="2000" dirty="0"/>
              <a:t>sort </a:t>
            </a:r>
            <a:r>
              <a:rPr lang="en-US" sz="2000" i="1" dirty="0" smtClean="0"/>
              <a:t>A</a:t>
            </a:r>
            <a:r>
              <a:rPr lang="en-US" sz="2000" dirty="0" smtClean="0"/>
              <a:t>[</a:t>
            </a:r>
            <a:r>
              <a:rPr lang="en-US" sz="2000" i="1" dirty="0" smtClean="0"/>
              <a:t>left..right</a:t>
            </a:r>
            <a:r>
              <a:rPr lang="en-US" sz="2000" dirty="0" smtClean="0"/>
              <a:t>] </a:t>
            </a:r>
            <a:r>
              <a:rPr lang="en-US" sz="2000" dirty="0"/>
              <a:t>by divide &amp; conquer</a:t>
            </a:r>
          </a:p>
          <a:p>
            <a:pPr marL="741363" indent="-395288">
              <a:buFontTx/>
              <a:buAutoNum type="arabicPlain"/>
            </a:pPr>
            <a:r>
              <a:rPr lang="en-US" b="1" dirty="0"/>
              <a:t>if</a:t>
            </a:r>
            <a:r>
              <a:rPr lang="en-US" b="1" i="1" dirty="0"/>
              <a:t> </a:t>
            </a:r>
            <a:r>
              <a:rPr lang="en-US" i="1" dirty="0" smtClean="0"/>
              <a:t>left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i="1" dirty="0" smtClean="0"/>
              <a:t>right</a:t>
            </a:r>
            <a:endParaRPr lang="en-US" i="1" dirty="0"/>
          </a:p>
          <a:p>
            <a:pPr marL="741363" indent="-395288">
              <a:buFontTx/>
              <a:buAutoNum type="arabicPlain"/>
            </a:pPr>
            <a:r>
              <a:rPr lang="en-US" b="1" dirty="0"/>
              <a:t>    then</a:t>
            </a:r>
            <a:r>
              <a:rPr lang="en-US" dirty="0"/>
              <a:t> </a:t>
            </a:r>
            <a:r>
              <a:rPr lang="en-US" i="1" dirty="0" smtClean="0"/>
              <a:t>mid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 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err="1" smtClean="0">
                <a:sym typeface="Symbol" pitchFamily="18" charset="2"/>
              </a:rPr>
              <a:t>left</a:t>
            </a:r>
            <a:r>
              <a:rPr lang="en-US" dirty="0" err="1" smtClean="0">
                <a:sym typeface="Symbol" pitchFamily="18" charset="2"/>
              </a:rPr>
              <a:t>+</a:t>
            </a:r>
            <a:r>
              <a:rPr lang="en-US" i="1" dirty="0" err="1" smtClean="0">
                <a:sym typeface="Symbol" pitchFamily="18" charset="2"/>
              </a:rPr>
              <a:t>right</a:t>
            </a:r>
            <a:r>
              <a:rPr lang="en-US" dirty="0" smtClean="0">
                <a:sym typeface="Symbol" pitchFamily="18" charset="2"/>
              </a:rPr>
              <a:t>)/</a:t>
            </a:r>
            <a:r>
              <a:rPr lang="en-US" dirty="0">
                <a:sym typeface="Symbol" pitchFamily="18" charset="2"/>
              </a:rPr>
              <a:t>2</a:t>
            </a:r>
          </a:p>
          <a:p>
            <a:pPr marL="741363" indent="-395288">
              <a:buFontTx/>
              <a:buAutoNum type="arabicPlain"/>
            </a:pPr>
            <a:r>
              <a:rPr lang="en-US" dirty="0">
                <a:sym typeface="Symbol" pitchFamily="18" charset="2"/>
              </a:rPr>
              <a:t>         </a:t>
            </a:r>
            <a:r>
              <a:rPr lang="en-US" i="1" dirty="0" err="1">
                <a:sym typeface="Symbol" pitchFamily="18" charset="2"/>
              </a:rPr>
              <a:t>MergeSort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left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mid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marL="741363" indent="-395288">
              <a:buFontTx/>
              <a:buAutoNum type="arabicPlain"/>
            </a:pPr>
            <a:r>
              <a:rPr lang="en-US" dirty="0">
                <a:sym typeface="Symbol" pitchFamily="18" charset="2"/>
              </a:rPr>
              <a:t>         </a:t>
            </a:r>
            <a:r>
              <a:rPr lang="en-US" i="1" dirty="0" err="1">
                <a:sym typeface="Symbol" pitchFamily="18" charset="2"/>
              </a:rPr>
              <a:t>MergeSort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mid</a:t>
            </a:r>
            <a:r>
              <a:rPr lang="en-US" dirty="0" smtClean="0">
                <a:sym typeface="Symbol" pitchFamily="18" charset="2"/>
              </a:rPr>
              <a:t>+1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right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marL="741363" indent="-395288">
              <a:buFontTx/>
              <a:buAutoNum type="arabicPlain"/>
            </a:pPr>
            <a:r>
              <a:rPr lang="en-US" dirty="0">
                <a:sym typeface="Symbol" pitchFamily="18" charset="2"/>
              </a:rPr>
              <a:t>         </a:t>
            </a:r>
            <a:r>
              <a:rPr lang="en-US" i="1" dirty="0">
                <a:sym typeface="Symbol" pitchFamily="18" charset="2"/>
              </a:rPr>
              <a:t>Merge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left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mid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right</a:t>
            </a:r>
            <a:r>
              <a:rPr lang="en-US" dirty="0" smtClean="0">
                <a:sym typeface="Symbol" pitchFamily="18" charset="2"/>
              </a:rPr>
              <a:t>) </a:t>
            </a:r>
            <a:r>
              <a:rPr lang="en-US" dirty="0">
                <a:sym typeface="Symbol" pitchFamily="18" charset="2"/>
              </a:rPr>
              <a:t>// </a:t>
            </a:r>
            <a:r>
              <a:rPr lang="en-US" sz="2000" dirty="0">
                <a:sym typeface="Symbol" pitchFamily="18" charset="2"/>
              </a:rPr>
              <a:t>merges </a:t>
            </a:r>
            <a:r>
              <a:rPr lang="en-US" sz="2000" i="1" dirty="0" smtClean="0"/>
              <a:t>A</a:t>
            </a:r>
            <a:r>
              <a:rPr lang="en-US" sz="2000" dirty="0" smtClean="0"/>
              <a:t>[</a:t>
            </a:r>
            <a:r>
              <a:rPr lang="en-US" sz="2000" i="1" dirty="0" smtClean="0"/>
              <a:t>left..mid</a:t>
            </a:r>
            <a:r>
              <a:rPr lang="en-US" sz="2000" dirty="0" smtClean="0"/>
              <a:t>] </a:t>
            </a:r>
            <a:r>
              <a:rPr lang="en-US" sz="2000" dirty="0"/>
              <a:t>with </a:t>
            </a:r>
            <a:r>
              <a:rPr lang="en-US" sz="2000" i="1" dirty="0" smtClean="0"/>
              <a:t>A</a:t>
            </a:r>
            <a:r>
              <a:rPr lang="en-US" sz="2000" dirty="0" smtClean="0"/>
              <a:t>[</a:t>
            </a:r>
            <a:r>
              <a:rPr lang="en-US" sz="2000" i="1" dirty="0" smtClean="0"/>
              <a:t>md+1</a:t>
            </a:r>
            <a:r>
              <a:rPr lang="en-US" sz="2000" i="1" dirty="0"/>
              <a:t>..</a:t>
            </a:r>
            <a:r>
              <a:rPr lang="en-US" sz="2000" i="1" dirty="0" smtClean="0"/>
              <a:t>right</a:t>
            </a:r>
            <a:r>
              <a:rPr lang="en-US" sz="2000" dirty="0" smtClean="0"/>
              <a:t>]</a:t>
            </a:r>
          </a:p>
          <a:p>
            <a:pPr marL="457200" indent="-457200"/>
            <a:r>
              <a:rPr lang="en-US" sz="2000" b="1" dirty="0" smtClean="0"/>
              <a:t> End </a:t>
            </a:r>
            <a:endParaRPr lang="en-US" sz="2000" b="1" dirty="0"/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614363" y="5160963"/>
            <a:ext cx="313393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Initial Call: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dirty="0" smtClean="0"/>
              <a:t>0, </a:t>
            </a:r>
            <a:r>
              <a:rPr lang="en-US" i="1" dirty="0" smtClean="0"/>
              <a:t>n-1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304800"/>
            <a:ext cx="8839200" cy="6324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1058</Words>
  <Application>Microsoft Office PowerPoint</Application>
  <PresentationFormat>On-screen Show (4:3)</PresentationFormat>
  <Paragraphs>365</Paragraphs>
  <Slides>14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An Example:  Merge Sort</vt:lpstr>
      <vt:lpstr>Merge Sort – Example </vt:lpstr>
      <vt:lpstr>Merge Sort – Example </vt:lpstr>
      <vt:lpstr>Slide 8</vt:lpstr>
      <vt:lpstr>Merge-Sort (A, left, right)</vt:lpstr>
      <vt:lpstr>Merge (A, left, mid, right)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admin</cp:lastModifiedBy>
  <cp:revision>103</cp:revision>
  <dcterms:created xsi:type="dcterms:W3CDTF">2016-02-15T09:31:48Z</dcterms:created>
  <dcterms:modified xsi:type="dcterms:W3CDTF">2018-02-12T08:17:17Z</dcterms:modified>
</cp:coreProperties>
</file>