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412" r:id="rId4"/>
    <p:sldId id="301" r:id="rId5"/>
    <p:sldId id="414" r:id="rId6"/>
    <p:sldId id="426" r:id="rId7"/>
    <p:sldId id="373" r:id="rId8"/>
    <p:sldId id="420" r:id="rId9"/>
    <p:sldId id="374" r:id="rId10"/>
    <p:sldId id="376" r:id="rId11"/>
    <p:sldId id="423" r:id="rId12"/>
    <p:sldId id="377" r:id="rId13"/>
    <p:sldId id="408" r:id="rId14"/>
    <p:sldId id="403" r:id="rId15"/>
    <p:sldId id="405" r:id="rId16"/>
    <p:sldId id="399" r:id="rId17"/>
    <p:sldId id="422" r:id="rId18"/>
    <p:sldId id="383" r:id="rId19"/>
    <p:sldId id="406" r:id="rId20"/>
    <p:sldId id="425" r:id="rId21"/>
    <p:sldId id="410" r:id="rId22"/>
    <p:sldId id="296" r:id="rId23"/>
    <p:sldId id="363" r:id="rId24"/>
    <p:sldId id="424" r:id="rId25"/>
    <p:sldId id="27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5" autoAdjust="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311DA04-EAC9-4F7C-9D60-0C16864C9790}" type="datetimeFigureOut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F6B485-1D8D-4B86-B5B3-1BDA1EB26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D53F4F-10D7-4419-B1A9-3CC9CE1D4E7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8EF53-9784-42A4-BA84-9A02F62A8A0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F80A01-FDEE-4BEA-A29E-61A966E4288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DC2CD4-179A-4705-B876-BBC57DF7B88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A6DD5E-8F91-482C-8B16-BE4135A5931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57B7C9-5B00-437E-8E05-6A970955853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F6DA7B-7142-4731-9AE2-095AD45B8D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6CB65F-6993-41D8-AC6B-C6A35AC5B2E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DBEC6-1E17-4F99-9CAF-59B707FEF9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2A6D64-AEEA-4C75-8BCE-F3803E42BAD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B51D04-96B3-4D34-AD2D-F7629B708A7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29B42-6E59-4ED0-A88D-63EB2353CE58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85D3-AB13-4583-97AA-49CF915DE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3BE6-3F86-4CF1-B568-818743C28DCA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0308F-4954-4585-BF7C-7CB1BB0D3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169A-31AF-4A94-A64F-704D8086F61C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5CDC6-BF03-4E80-A379-B4C3BF142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Levitin “Introduction to the Design &amp; Analysis of Algorithms,” 3rd ed., Ch. 6 ©2012 Pearson Education, Inc. Upper Saddle River, NJ. All Rights Reserved. 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6313-B026-4CB8-80B6-782E31C82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F7A78-2E30-4162-84F9-80DA063CA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9E801-5FD4-425E-A1B3-7135D9E40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EA052-B203-45F8-B8DE-CF017F657AA2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0DFB-A59C-454B-BFAA-EC0C30159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4192B-4BC8-48A9-AE7A-A17C183A2E61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7840E-B160-4395-9D77-D6BDBA375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ED66-D650-4A25-BC26-C289A01A548B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47B00-7733-43B2-AD48-D19AADCA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26D77-0225-4999-A15F-AEF56B310285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C43A1-8C65-45E9-8FAA-62B752F92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BEB6-6D38-4220-8744-040AA60538F3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32B9-DFE6-4BA6-89B3-D0DB81171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478BC-7BBC-4120-89FE-5E8E52F1D78D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6EE16-35E6-4514-9F77-440EEAAEA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401AE-AE3F-4A7D-AF73-F2967E9F8523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DC7CA-E4FF-4E13-9D69-660B30371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5052-B769-4A1E-9BF3-3A81DC64FD65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997CF-6967-493B-A3B7-84672B2E0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46D425-4432-4BA9-83B3-F9EBF9F35970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53BB6-84AA-45D4-A172-D58C12702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lhnHpGgC4" TargetMode="External"/><Relationship Id="rId2" Type="http://schemas.openxmlformats.org/officeDocument/2006/relationships/hyperlink" Target="Insert-sort%20with%20Romanian%20folk%20dance.mp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Sort Algorithm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Heap Sort Algorithm to sort a given set of elements and determine the time required to sort the elements. Plot the graph of Computing V/s Problem size.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FE1E98-5A37-4872-A94C-F077F45C5C5E}" type="datetime1">
              <a:rPr lang="en-US"/>
              <a:pPr>
                <a:defRPr/>
              </a:pPr>
              <a:t>2/12/2018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309E2-E020-4FA6-9B1C-36064D9A524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6150" name="Group 11"/>
          <p:cNvGrpSpPr>
            <a:grpSpLocks/>
          </p:cNvGrpSpPr>
          <p:nvPr/>
        </p:nvGrpSpPr>
        <p:grpSpPr bwMode="auto">
          <a:xfrm>
            <a:off x="5791200" y="5029200"/>
            <a:ext cx="2625725" cy="944563"/>
            <a:chOff x="5791200" y="5029200"/>
            <a:chExt cx="2625715" cy="944657"/>
          </a:xfrm>
        </p:grpSpPr>
        <p:sp>
          <p:nvSpPr>
            <p:cNvPr id="7" name="Moon 6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7737" y="5157801"/>
              <a:ext cx="2057392" cy="609661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9800" y="5257800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      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CSE@GIT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E07A49A-649D-41C4-9476-F2CF6CE4B19C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altLang="en-US" sz="4000" smtClean="0">
                <a:solidFill>
                  <a:srgbClr val="00B050"/>
                </a:solidFill>
              </a:rPr>
              <a:t>Heap’s Array Representation</a:t>
            </a:r>
          </a:p>
        </p:txBody>
      </p:sp>
      <p:sp useBgFill="1"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  <a:ln>
            <a:solidFill>
              <a:srgbClr val="FF0000"/>
            </a:solidFill>
          </a:ln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Store heap’s elements in an array (whose elements indexed, for convenience, 1 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in top-down left-to-right order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Example: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2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smtClean="0"/>
              <a:t>Left child of node </a:t>
            </a:r>
            <a:r>
              <a:rPr lang="en-US" altLang="en-US" b="1" i="1" dirty="0" smtClean="0"/>
              <a:t>j</a:t>
            </a:r>
            <a:r>
              <a:rPr lang="en-US" altLang="en-US" dirty="0" smtClean="0"/>
              <a:t> is at </a:t>
            </a:r>
            <a:r>
              <a:rPr lang="en-US" altLang="en-US" b="1" i="1" dirty="0" smtClean="0"/>
              <a:t>2j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smtClean="0"/>
              <a:t>Right child of node </a:t>
            </a:r>
            <a:r>
              <a:rPr lang="en-US" altLang="en-US" b="1" i="1" dirty="0" smtClean="0"/>
              <a:t>j</a:t>
            </a:r>
            <a:r>
              <a:rPr lang="en-US" altLang="en-US" dirty="0" smtClean="0"/>
              <a:t> is at </a:t>
            </a:r>
            <a:r>
              <a:rPr lang="en-US" altLang="en-US" b="1" i="1" dirty="0" smtClean="0"/>
              <a:t>2j+1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Parent of node </a:t>
            </a:r>
            <a:r>
              <a:rPr lang="en-US" altLang="en-US" b="1" i="1" dirty="0" smtClean="0"/>
              <a:t>j</a:t>
            </a:r>
            <a:r>
              <a:rPr lang="en-US" altLang="en-US" dirty="0" smtClean="0"/>
              <a:t> is at </a:t>
            </a:r>
            <a:r>
              <a:rPr lang="en-US" altLang="en-US" b="1" i="1" dirty="0" smtClean="0">
                <a:sym typeface="Symbol" pitchFamily="18" charset="2"/>
              </a:rPr>
              <a:t></a:t>
            </a:r>
            <a:r>
              <a:rPr lang="en-US" altLang="en-US" b="1" i="1" dirty="0" smtClean="0"/>
              <a:t>j/2</a:t>
            </a:r>
            <a:r>
              <a:rPr lang="en-US" altLang="en-US" b="1" i="1" dirty="0" smtClean="0">
                <a:sym typeface="Symbol" pitchFamily="18" charset="2"/>
              </a:rPr>
              <a:t> </a:t>
            </a:r>
            <a:endParaRPr lang="en-US" altLang="en-US" b="1" i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smtClean="0"/>
              <a:t>Parental (</a:t>
            </a:r>
            <a:r>
              <a:rPr lang="en-US" altLang="en-US" dirty="0" err="1" smtClean="0"/>
              <a:t>ie</a:t>
            </a:r>
            <a:r>
              <a:rPr lang="en-US" altLang="en-US" dirty="0" smtClean="0"/>
              <a:t> interior) nodes are in the </a:t>
            </a:r>
            <a:r>
              <a:rPr lang="en-US" altLang="en-US" b="1" i="1" dirty="0" smtClean="0">
                <a:sym typeface="Symbol" pitchFamily="18" charset="2"/>
              </a:rPr>
              <a:t>first n/2  </a:t>
            </a:r>
            <a:r>
              <a:rPr lang="en-US" altLang="en-US" dirty="0" smtClean="0"/>
              <a:t>locations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 leaf nodes are  at </a:t>
            </a:r>
            <a:r>
              <a:rPr lang="en-US" altLang="en-US" i="1" dirty="0" smtClean="0">
                <a:sym typeface="Symbol" pitchFamily="18" charset="2"/>
              </a:rPr>
              <a:t>locations </a:t>
            </a:r>
            <a:r>
              <a:rPr lang="en-US" altLang="en-US" b="1" i="1" dirty="0" smtClean="0">
                <a:sym typeface="Symbol" pitchFamily="18" charset="2"/>
              </a:rPr>
              <a:t> n/2+1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to n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      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i.e</a:t>
            </a:r>
            <a:r>
              <a:rPr lang="en-US" dirty="0" err="1" smtClean="0"/>
              <a:t>The</a:t>
            </a:r>
            <a:r>
              <a:rPr lang="en-US" dirty="0" smtClean="0"/>
              <a:t> elements in the </a:t>
            </a:r>
            <a:r>
              <a:rPr lang="en-US" dirty="0" err="1" smtClean="0"/>
              <a:t>subarray</a:t>
            </a:r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</a:rPr>
              <a:t>A[(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dirty="0" smtClean="0">
                <a:latin typeface="Comic Sans MS" pitchFamily="66" charset="0"/>
              </a:rPr>
              <a:t>) .. n]</a:t>
            </a:r>
            <a:r>
              <a:rPr lang="en-US" dirty="0" smtClean="0"/>
              <a:t> are leaves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 smtClean="0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 flipH="1">
            <a:off x="4343400" y="5638800"/>
            <a:ext cx="76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1736725" y="28575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16391" name="Text Box 17"/>
          <p:cNvSpPr txBox="1">
            <a:spLocks noChangeArrowheads="1"/>
          </p:cNvSpPr>
          <p:nvPr/>
        </p:nvSpPr>
        <p:spPr bwMode="auto">
          <a:xfrm>
            <a:off x="2571750" y="3733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16392" name="Text Box 18"/>
          <p:cNvSpPr txBox="1">
            <a:spLocks noChangeArrowheads="1"/>
          </p:cNvSpPr>
          <p:nvPr/>
        </p:nvSpPr>
        <p:spPr bwMode="auto">
          <a:xfrm>
            <a:off x="2438400" y="2971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16393" name="Text Box 19"/>
          <p:cNvSpPr txBox="1">
            <a:spLocks noChangeArrowheads="1"/>
          </p:cNvSpPr>
          <p:nvPr/>
        </p:nvSpPr>
        <p:spPr bwMode="auto">
          <a:xfrm>
            <a:off x="3562350" y="28194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altLang="en-US">
              <a:latin typeface="Calibri" pitchFamily="34" charset="0"/>
            </a:endParaRPr>
          </a:p>
        </p:txBody>
      </p:sp>
      <p:grpSp>
        <p:nvGrpSpPr>
          <p:cNvPr id="16394" name="Group 33"/>
          <p:cNvGrpSpPr>
            <a:grpSpLocks/>
          </p:cNvGrpSpPr>
          <p:nvPr/>
        </p:nvGrpSpPr>
        <p:grpSpPr bwMode="auto">
          <a:xfrm>
            <a:off x="685800" y="1524000"/>
            <a:ext cx="2209800" cy="1981200"/>
            <a:chOff x="685800" y="2514600"/>
            <a:chExt cx="2209800" cy="1981200"/>
          </a:xfrm>
        </p:grpSpPr>
        <p:sp>
          <p:nvSpPr>
            <p:cNvPr id="16407" name="Oval 9"/>
            <p:cNvSpPr>
              <a:spLocks noChangeArrowheads="1"/>
            </p:cNvSpPr>
            <p:nvPr/>
          </p:nvSpPr>
          <p:spPr bwMode="auto">
            <a:xfrm>
              <a:off x="1752600" y="2514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16408" name="Oval 10"/>
            <p:cNvSpPr>
              <a:spLocks noChangeArrowheads="1"/>
            </p:cNvSpPr>
            <p:nvPr/>
          </p:nvSpPr>
          <p:spPr bwMode="auto">
            <a:xfrm>
              <a:off x="6858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6409" name="Oval 11"/>
            <p:cNvSpPr>
              <a:spLocks noChangeArrowheads="1"/>
            </p:cNvSpPr>
            <p:nvPr/>
          </p:nvSpPr>
          <p:spPr bwMode="auto">
            <a:xfrm>
              <a:off x="1066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>
                <a:solidFill>
                  <a:schemeClr val="bg2"/>
                </a:solidFill>
                <a:latin typeface="Calibri" pitchFamily="34" charset="0"/>
              </a:endParaRPr>
            </a:p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6410" name="Oval 12"/>
            <p:cNvSpPr>
              <a:spLocks noChangeArrowheads="1"/>
            </p:cNvSpPr>
            <p:nvPr/>
          </p:nvSpPr>
          <p:spPr bwMode="auto">
            <a:xfrm>
              <a:off x="2438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6411" name="Line 13"/>
            <p:cNvSpPr>
              <a:spLocks noChangeShapeType="1"/>
            </p:cNvSpPr>
            <p:nvPr/>
          </p:nvSpPr>
          <p:spPr bwMode="auto">
            <a:xfrm flipH="1">
              <a:off x="1295400" y="2819400"/>
              <a:ext cx="457200" cy="45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14"/>
            <p:cNvSpPr>
              <a:spLocks noChangeShapeType="1"/>
            </p:cNvSpPr>
            <p:nvPr/>
          </p:nvSpPr>
          <p:spPr bwMode="auto">
            <a:xfrm flipH="1">
              <a:off x="914400" y="3657600"/>
              <a:ext cx="228600" cy="381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15"/>
            <p:cNvSpPr>
              <a:spLocks noChangeShapeType="1"/>
            </p:cNvSpPr>
            <p:nvPr/>
          </p:nvSpPr>
          <p:spPr bwMode="auto">
            <a:xfrm>
              <a:off x="2209800" y="2819400"/>
              <a:ext cx="381000" cy="457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20"/>
            <p:cNvSpPr>
              <a:spLocks noChangeArrowheads="1"/>
            </p:cNvSpPr>
            <p:nvPr/>
          </p:nvSpPr>
          <p:spPr bwMode="auto">
            <a:xfrm>
              <a:off x="13716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6415" name="Oval 21"/>
            <p:cNvSpPr>
              <a:spLocks noChangeArrowheads="1"/>
            </p:cNvSpPr>
            <p:nvPr/>
          </p:nvSpPr>
          <p:spPr bwMode="auto">
            <a:xfrm>
              <a:off x="21336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6416" name="Line 22"/>
            <p:cNvSpPr>
              <a:spLocks noChangeShapeType="1"/>
            </p:cNvSpPr>
            <p:nvPr/>
          </p:nvSpPr>
          <p:spPr bwMode="auto">
            <a:xfrm>
              <a:off x="1447800" y="3657600"/>
              <a:ext cx="152400" cy="381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23"/>
            <p:cNvSpPr>
              <a:spLocks noChangeShapeType="1"/>
            </p:cNvSpPr>
            <p:nvPr/>
          </p:nvSpPr>
          <p:spPr bwMode="auto">
            <a:xfrm flipH="1">
              <a:off x="2362200" y="3657600"/>
              <a:ext cx="152400" cy="381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5" name="Group 25"/>
          <p:cNvGrpSpPr>
            <a:grpSpLocks/>
          </p:cNvGrpSpPr>
          <p:nvPr/>
        </p:nvGrpSpPr>
        <p:grpSpPr bwMode="auto">
          <a:xfrm>
            <a:off x="5715000" y="1981200"/>
            <a:ext cx="2286000" cy="990600"/>
            <a:chOff x="3072" y="1536"/>
            <a:chExt cx="1440" cy="624"/>
          </a:xfrm>
        </p:grpSpPr>
        <p:sp>
          <p:nvSpPr>
            <p:cNvPr id="16397" name="Text Box 26"/>
            <p:cNvSpPr txBox="1">
              <a:spLocks noChangeArrowheads="1"/>
            </p:cNvSpPr>
            <p:nvPr/>
          </p:nvSpPr>
          <p:spPr bwMode="auto">
            <a:xfrm>
              <a:off x="3158" y="1800"/>
              <a:ext cx="1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6398" name="Rectangle 27"/>
            <p:cNvSpPr>
              <a:spLocks noChangeArrowheads="1"/>
            </p:cNvSpPr>
            <p:nvPr/>
          </p:nvSpPr>
          <p:spPr bwMode="auto">
            <a:xfrm>
              <a:off x="3072" y="1800"/>
              <a:ext cx="1440" cy="3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6399" name="Line 28"/>
            <p:cNvSpPr>
              <a:spLocks noChangeShapeType="1"/>
            </p:cNvSpPr>
            <p:nvPr/>
          </p:nvSpPr>
          <p:spPr bwMode="auto">
            <a:xfrm>
              <a:off x="3312" y="1800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29"/>
            <p:cNvSpPr>
              <a:spLocks noChangeShapeType="1"/>
            </p:cNvSpPr>
            <p:nvPr/>
          </p:nvSpPr>
          <p:spPr bwMode="auto">
            <a:xfrm>
              <a:off x="4269" y="1776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30"/>
            <p:cNvSpPr>
              <a:spLocks noChangeShapeType="1"/>
            </p:cNvSpPr>
            <p:nvPr/>
          </p:nvSpPr>
          <p:spPr bwMode="auto">
            <a:xfrm>
              <a:off x="4512" y="1800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31"/>
            <p:cNvSpPr>
              <a:spLocks noChangeShapeType="1"/>
            </p:cNvSpPr>
            <p:nvPr/>
          </p:nvSpPr>
          <p:spPr bwMode="auto">
            <a:xfrm>
              <a:off x="3552" y="1800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32"/>
            <p:cNvSpPr>
              <a:spLocks noChangeShapeType="1"/>
            </p:cNvSpPr>
            <p:nvPr/>
          </p:nvSpPr>
          <p:spPr bwMode="auto">
            <a:xfrm>
              <a:off x="3792" y="1800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33"/>
            <p:cNvSpPr>
              <a:spLocks noChangeShapeType="1"/>
            </p:cNvSpPr>
            <p:nvPr/>
          </p:nvSpPr>
          <p:spPr bwMode="auto">
            <a:xfrm>
              <a:off x="4032" y="1800"/>
              <a:ext cx="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Text Box 34"/>
            <p:cNvSpPr txBox="1">
              <a:spLocks noChangeArrowheads="1"/>
            </p:cNvSpPr>
            <p:nvPr/>
          </p:nvSpPr>
          <p:spPr bwMode="auto">
            <a:xfrm>
              <a:off x="3072" y="1536"/>
              <a:ext cx="1425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itchFamily="34" charset="0"/>
                </a:rPr>
                <a:t> 1    2     3     4      5     6</a:t>
              </a:r>
            </a:p>
          </p:txBody>
        </p:sp>
        <p:sp>
          <p:nvSpPr>
            <p:cNvPr id="16406" name="Text Box 35"/>
            <p:cNvSpPr txBox="1">
              <a:spLocks noChangeArrowheads="1"/>
            </p:cNvSpPr>
            <p:nvPr/>
          </p:nvSpPr>
          <p:spPr bwMode="auto">
            <a:xfrm>
              <a:off x="3072" y="1872"/>
              <a:ext cx="1425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2"/>
                  </a:solidFill>
                  <a:latin typeface="Calibri" pitchFamily="34" charset="0"/>
                </a:rPr>
                <a:t>9     5      3     1     4     2</a:t>
              </a:r>
            </a:p>
          </p:txBody>
        </p:sp>
      </p:grpSp>
      <p:sp>
        <p:nvSpPr>
          <p:cNvPr id="16396" name="Line 41"/>
          <p:cNvSpPr>
            <a:spLocks noChangeShapeType="1"/>
          </p:cNvSpPr>
          <p:nvPr/>
        </p:nvSpPr>
        <p:spPr bwMode="auto">
          <a:xfrm>
            <a:off x="3886200" y="26670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FBA17CC-96C7-49A0-BFC8-609F796F4C45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92D050"/>
                </a:solidFill>
              </a:rPr>
              <a:t>Heap sort Procedure</a:t>
            </a:r>
            <a:endParaRPr lang="en-US" b="1" dirty="0">
              <a:solidFill>
                <a:srgbClr val="92D050"/>
              </a:solidFill>
            </a:endParaRPr>
          </a:p>
        </p:txBody>
      </p:sp>
      <p:sp useBgFill="1"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023938"/>
            <a:ext cx="8763000" cy="5453062"/>
          </a:xfrm>
          <a:ln>
            <a:solidFill>
              <a:srgbClr val="FF0000"/>
            </a:solidFill>
          </a:ln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b="1" dirty="0" smtClean="0"/>
              <a:t>Basic Idea: </a:t>
            </a:r>
            <a:endParaRPr lang="en-US" b="1" dirty="0"/>
          </a:p>
          <a:p>
            <a:pPr marL="1949450" lvl="1" indent="-1492250" fontAlgn="auto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Stage -1  - Build </a:t>
            </a:r>
            <a:r>
              <a:rPr lang="en-US" dirty="0"/>
              <a:t>a </a:t>
            </a:r>
            <a:r>
              <a:rPr lang="en-US" b="1" dirty="0"/>
              <a:t>max-heap</a:t>
            </a:r>
            <a:r>
              <a:rPr lang="en-US" dirty="0"/>
              <a:t> from the </a:t>
            </a:r>
            <a:r>
              <a:rPr lang="en-US" dirty="0" smtClean="0"/>
              <a:t>array by calling  </a:t>
            </a:r>
            <a:r>
              <a:rPr lang="en-US" b="1" i="1" dirty="0" err="1" smtClean="0">
                <a:solidFill>
                  <a:srgbClr val="FF0000"/>
                </a:solidFill>
              </a:rPr>
              <a:t>HeapBottomUp</a:t>
            </a:r>
            <a:r>
              <a:rPr lang="en-US" b="1" i="1" dirty="0" smtClean="0">
                <a:solidFill>
                  <a:srgbClr val="FF0000"/>
                </a:solidFill>
              </a:rPr>
              <a:t>(H[1,n]) </a:t>
            </a:r>
            <a:r>
              <a:rPr lang="en-US" dirty="0" smtClean="0"/>
              <a:t>procedure.</a:t>
            </a:r>
            <a:endParaRPr lang="en-US" dirty="0"/>
          </a:p>
          <a:p>
            <a:pPr marL="1949450" lvl="1" indent="-1492250" fontAlgn="auto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Stage -2   -  Swap the </a:t>
            </a:r>
            <a:r>
              <a:rPr lang="en-US" b="1" dirty="0" smtClean="0">
                <a:solidFill>
                  <a:srgbClr val="FF0000"/>
                </a:solidFill>
              </a:rPr>
              <a:t>root (the maximum element) </a:t>
            </a:r>
            <a:r>
              <a:rPr lang="en-US" dirty="0" smtClean="0"/>
              <a:t>with the </a:t>
            </a:r>
            <a:r>
              <a:rPr lang="en-US" b="1" dirty="0" smtClean="0">
                <a:solidFill>
                  <a:srgbClr val="FF0000"/>
                </a:solidFill>
              </a:rPr>
              <a:t>last element</a:t>
            </a:r>
            <a:r>
              <a:rPr lang="en-US" dirty="0" smtClean="0"/>
              <a:t> in the array</a:t>
            </a:r>
          </a:p>
          <a:p>
            <a:pPr marL="1949450" lvl="1" indent="-1492250" fontAlgn="auto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- “</a:t>
            </a:r>
            <a:r>
              <a:rPr lang="en-US" b="1" dirty="0" smtClean="0">
                <a:solidFill>
                  <a:srgbClr val="FF0000"/>
                </a:solidFill>
              </a:rPr>
              <a:t>Discard” this last node </a:t>
            </a:r>
            <a:r>
              <a:rPr lang="en-US" dirty="0" smtClean="0"/>
              <a:t>by decreasing the heap size</a:t>
            </a:r>
          </a:p>
          <a:p>
            <a:pPr marL="1949450" lvl="1" indent="-1492250" fontAlgn="auto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- Call </a:t>
            </a:r>
            <a:r>
              <a:rPr lang="en-US" b="1" i="1" dirty="0" err="1" smtClean="0">
                <a:solidFill>
                  <a:srgbClr val="FF0000"/>
                </a:solidFill>
              </a:rPr>
              <a:t>HeapBottomUp</a:t>
            </a:r>
            <a:r>
              <a:rPr lang="en-US" b="1" i="1" dirty="0" smtClean="0">
                <a:solidFill>
                  <a:srgbClr val="FF0000"/>
                </a:solidFill>
              </a:rPr>
              <a:t>(H[1,n]) </a:t>
            </a:r>
            <a:r>
              <a:rPr lang="en-US" dirty="0" smtClean="0"/>
              <a:t>procedure re-build the heap in an array on the new root.</a:t>
            </a:r>
          </a:p>
          <a:p>
            <a:pPr marL="1949450" lvl="1" indent="-1492250" fontAlgn="auto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- Repeat this process until </a:t>
            </a:r>
            <a:r>
              <a:rPr lang="en-US" b="1" dirty="0" smtClean="0">
                <a:solidFill>
                  <a:srgbClr val="FF0000"/>
                </a:solidFill>
              </a:rPr>
              <a:t>only one node </a:t>
            </a:r>
            <a:r>
              <a:rPr lang="en-US" dirty="0" smtClean="0"/>
              <a:t>remains </a:t>
            </a:r>
          </a:p>
          <a:p>
            <a:pPr marL="1720850" lvl="1" indent="-1263650" fontAlgn="auto">
              <a:lnSpc>
                <a:spcPct val="13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827F815-FDF5-47C9-A242-B61FCB237BE8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 useBgFill="1">
        <p:nvSpPr>
          <p:cNvPr id="417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52975"/>
          </a:xfrm>
          <a:ln>
            <a:solidFill>
              <a:srgbClr val="FF0000"/>
            </a:solidFill>
          </a:ln>
        </p:spPr>
        <p:txBody>
          <a:bodyPr rtlCol="0">
            <a:normAutofit fontScale="85000" lnSpcReduction="10000"/>
          </a:bodyPr>
          <a:lstStyle/>
          <a:p>
            <a:pPr marL="914400" indent="-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Step 1: </a:t>
            </a:r>
            <a:r>
              <a:rPr lang="en-US" altLang="en-US" dirty="0" smtClean="0">
                <a:solidFill>
                  <a:srgbClr val="FF0000"/>
                </a:solidFill>
              </a:rPr>
              <a:t>Start</a:t>
            </a:r>
            <a:r>
              <a:rPr lang="en-US" altLang="en-US" dirty="0" smtClean="0"/>
              <a:t>ing with the last (</a:t>
            </a:r>
            <a:r>
              <a:rPr lang="en-US" altLang="en-US" dirty="0" smtClean="0">
                <a:solidFill>
                  <a:srgbClr val="FF0000"/>
                </a:solidFill>
              </a:rPr>
              <a:t>rightmost</a:t>
            </a:r>
            <a:r>
              <a:rPr lang="en-US" altLang="en-US" dirty="0" smtClean="0"/>
              <a:t>) parental (</a:t>
            </a:r>
            <a:r>
              <a:rPr lang="en-US" altLang="en-US" dirty="0" err="1" smtClean="0"/>
              <a:t>ie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interior</a:t>
            </a:r>
            <a:r>
              <a:rPr lang="en-US" altLang="en-US" dirty="0" smtClean="0"/>
              <a:t>)    node, fix the heap rooted at it, if it doesn’t satisfy the heap condition: keep exchanging  it with its largest child until the heap</a:t>
            </a:r>
            <a:r>
              <a:rPr lang="en-US" altLang="en-US" sz="2800" dirty="0" smtClean="0"/>
              <a:t> </a:t>
            </a:r>
            <a:r>
              <a:rPr lang="en-US" altLang="en-US" dirty="0" smtClean="0"/>
              <a:t>condition holds.</a:t>
            </a:r>
          </a:p>
          <a:p>
            <a:pPr marL="1028700" indent="-102870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Step 2: Repeat Step 1 for the preceding parental node</a:t>
            </a:r>
          </a:p>
          <a:p>
            <a:pPr marL="1028700" indent="-102870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1028700" indent="-102870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b="1" i="1" dirty="0" smtClean="0"/>
              <a:t>Note :   Bottom </a:t>
            </a:r>
            <a:r>
              <a:rPr lang="en-US" altLang="en-US" b="1" i="1" dirty="0"/>
              <a:t>up: Adding </a:t>
            </a:r>
            <a:r>
              <a:rPr lang="en-US" altLang="en-US" b="1" i="1" dirty="0" smtClean="0"/>
              <a:t>nodes to heap </a:t>
            </a:r>
            <a:r>
              <a:rPr lang="en-US" altLang="en-US" b="1" i="1" dirty="0"/>
              <a:t>from bottom to </a:t>
            </a:r>
            <a:r>
              <a:rPr lang="en-US" altLang="en-US" b="1" i="1" dirty="0" smtClean="0"/>
              <a:t>top, pushing elements down, as needed in Step 1 is called </a:t>
            </a:r>
            <a:r>
              <a:rPr lang="en-US" altLang="en-US" b="1" i="1" dirty="0" err="1" smtClean="0"/>
              <a:t>Heapify</a:t>
            </a:r>
            <a:endParaRPr lang="en-US" altLang="en-US" b="1" i="1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990600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92D050"/>
                </a:solidFill>
              </a:rPr>
              <a:t>Stage-1  Building Max-Heap (bottom-up)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3CE0432-ED0C-47AE-ACAB-8459AA13221B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92D050"/>
                </a:solidFill>
              </a:rPr>
              <a:t>Example to  Building </a:t>
            </a:r>
            <a:r>
              <a:rPr lang="en-US" b="1" dirty="0">
                <a:solidFill>
                  <a:srgbClr val="92D050"/>
                </a:solidFill>
              </a:rPr>
              <a:t>a </a:t>
            </a:r>
            <a:r>
              <a:rPr lang="en-US" b="1" dirty="0" smtClean="0">
                <a:solidFill>
                  <a:srgbClr val="92D050"/>
                </a:solidFill>
              </a:rPr>
              <a:t>Heap with Bottom-Up Approach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447800"/>
            <a:ext cx="8458200" cy="2057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Convert an array </a:t>
            </a:r>
            <a:r>
              <a:rPr lang="en-US" sz="2400" dirty="0" smtClean="0">
                <a:latin typeface="Comic Sans MS" pitchFamily="66" charset="0"/>
              </a:rPr>
              <a:t>A[1 … n]</a:t>
            </a:r>
            <a:r>
              <a:rPr lang="en-US" sz="2400" dirty="0" smtClean="0"/>
              <a:t> into a max-heap (</a:t>
            </a:r>
            <a:r>
              <a:rPr lang="en-US" sz="2400" dirty="0" smtClean="0">
                <a:latin typeface="Comic Sans MS" pitchFamily="66" charset="0"/>
              </a:rPr>
              <a:t>n = length[A]</a:t>
            </a:r>
            <a:r>
              <a:rPr lang="en-US" sz="2400" dirty="0" smtClean="0"/>
              <a:t>) by using bottom-up heap construction -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n=10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Apply HEAPIFY on elements between </a:t>
            </a:r>
            <a:r>
              <a:rPr lang="en-US" sz="2400" dirty="0" smtClean="0">
                <a:latin typeface="Comic Sans MS" pitchFamily="66" charset="0"/>
              </a:rPr>
              <a:t>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n/2-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1 to 5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                 </a:t>
            </a:r>
            <a:r>
              <a:rPr lang="en-US" sz="24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i.e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 5-parent nodes they are 4,1,3,2,16</a:t>
            </a:r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412704" name="Group 32"/>
          <p:cNvGraphicFramePr>
            <a:graphicFrameLocks noGrp="1"/>
          </p:cNvGraphicFramePr>
          <p:nvPr/>
        </p:nvGraphicFramePr>
        <p:xfrm>
          <a:off x="4826000" y="4160838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Text Box 56"/>
          <p:cNvSpPr txBox="1">
            <a:spLocks noChangeArrowheads="1"/>
          </p:cNvSpPr>
          <p:nvPr/>
        </p:nvSpPr>
        <p:spPr bwMode="auto">
          <a:xfrm>
            <a:off x="4264025" y="41148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A:</a:t>
            </a:r>
          </a:p>
        </p:txBody>
      </p:sp>
      <p:grpSp>
        <p:nvGrpSpPr>
          <p:cNvPr id="19486" name="Group 36"/>
          <p:cNvGrpSpPr>
            <a:grpSpLocks/>
          </p:cNvGrpSpPr>
          <p:nvPr/>
        </p:nvGrpSpPr>
        <p:grpSpPr bwMode="auto">
          <a:xfrm>
            <a:off x="838200" y="3371850"/>
            <a:ext cx="2943225" cy="2114550"/>
            <a:chOff x="5802313" y="3371850"/>
            <a:chExt cx="2943225" cy="2114550"/>
          </a:xfrm>
        </p:grpSpPr>
        <p:grpSp>
          <p:nvGrpSpPr>
            <p:cNvPr id="19487" name="Group 5"/>
            <p:cNvGrpSpPr>
              <a:grpSpLocks/>
            </p:cNvGrpSpPr>
            <p:nvPr/>
          </p:nvGrpSpPr>
          <p:grpSpPr bwMode="auto">
            <a:xfrm>
              <a:off x="5802313" y="3441700"/>
              <a:ext cx="2943225" cy="2044700"/>
              <a:chOff x="137" y="715"/>
              <a:chExt cx="1854" cy="1288"/>
            </a:xfrm>
          </p:grpSpPr>
          <p:sp>
            <p:nvSpPr>
              <p:cNvPr id="19489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851" y="1653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1318" y="1366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8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17" y="1611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9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58" y="1361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Line 10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154" y="909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Line 11"/>
              <p:cNvSpPr>
                <a:spLocks noChangeShapeType="1"/>
              </p:cNvSpPr>
              <p:nvPr/>
            </p:nvSpPr>
            <p:spPr bwMode="auto">
              <a:xfrm flipV="1">
                <a:off x="243" y="937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Oval 12"/>
              <p:cNvSpPr>
                <a:spLocks noChangeArrowheads="1"/>
              </p:cNvSpPr>
              <p:nvPr/>
            </p:nvSpPr>
            <p:spPr bwMode="auto">
              <a:xfrm>
                <a:off x="387" y="155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496" name="Oval 13"/>
              <p:cNvSpPr>
                <a:spLocks noChangeArrowheads="1"/>
              </p:cNvSpPr>
              <p:nvPr/>
            </p:nvSpPr>
            <p:spPr bwMode="auto">
              <a:xfrm>
                <a:off x="137" y="180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14</a:t>
                </a:r>
              </a:p>
            </p:txBody>
          </p:sp>
          <p:sp>
            <p:nvSpPr>
              <p:cNvPr id="19497" name="Oval 14"/>
              <p:cNvSpPr>
                <a:spLocks noChangeArrowheads="1"/>
              </p:cNvSpPr>
              <p:nvPr/>
            </p:nvSpPr>
            <p:spPr bwMode="auto">
              <a:xfrm>
                <a:off x="579" y="180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19498" name="Oval 15"/>
              <p:cNvSpPr>
                <a:spLocks noChangeArrowheads="1"/>
              </p:cNvSpPr>
              <p:nvPr/>
            </p:nvSpPr>
            <p:spPr bwMode="auto">
              <a:xfrm>
                <a:off x="675" y="1273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9499" name="Oval 16"/>
              <p:cNvSpPr>
                <a:spLocks noChangeArrowheads="1"/>
              </p:cNvSpPr>
              <p:nvPr/>
            </p:nvSpPr>
            <p:spPr bwMode="auto">
              <a:xfrm>
                <a:off x="963" y="155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16</a:t>
                </a:r>
              </a:p>
            </p:txBody>
          </p:sp>
          <p:sp>
            <p:nvSpPr>
              <p:cNvPr id="19500" name="Oval 17"/>
              <p:cNvSpPr>
                <a:spLocks noChangeArrowheads="1"/>
              </p:cNvSpPr>
              <p:nvPr/>
            </p:nvSpPr>
            <p:spPr bwMode="auto">
              <a:xfrm>
                <a:off x="819" y="180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9501" name="Oval 18"/>
              <p:cNvSpPr>
                <a:spLocks noChangeArrowheads="1"/>
              </p:cNvSpPr>
              <p:nvPr/>
            </p:nvSpPr>
            <p:spPr bwMode="auto">
              <a:xfrm>
                <a:off x="1131" y="84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9502" name="Oval 19"/>
              <p:cNvSpPr>
                <a:spLocks noChangeArrowheads="1"/>
              </p:cNvSpPr>
              <p:nvPr/>
            </p:nvSpPr>
            <p:spPr bwMode="auto">
              <a:xfrm>
                <a:off x="1537" y="1273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9503" name="Oval 20"/>
              <p:cNvSpPr>
                <a:spLocks noChangeArrowheads="1"/>
              </p:cNvSpPr>
              <p:nvPr/>
            </p:nvSpPr>
            <p:spPr bwMode="auto">
              <a:xfrm>
                <a:off x="1213" y="155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9504" name="Oval 21"/>
              <p:cNvSpPr>
                <a:spLocks noChangeArrowheads="1"/>
              </p:cNvSpPr>
              <p:nvPr/>
            </p:nvSpPr>
            <p:spPr bwMode="auto">
              <a:xfrm>
                <a:off x="1789" y="155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19505" name="Text Box 22"/>
              <p:cNvSpPr txBox="1">
                <a:spLocks noChangeArrowheads="1"/>
              </p:cNvSpPr>
              <p:nvPr/>
            </p:nvSpPr>
            <p:spPr bwMode="auto">
              <a:xfrm>
                <a:off x="1152" y="715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9506" name="Text Box 23"/>
              <p:cNvSpPr txBox="1">
                <a:spLocks noChangeArrowheads="1"/>
              </p:cNvSpPr>
              <p:nvPr/>
            </p:nvSpPr>
            <p:spPr bwMode="auto">
              <a:xfrm>
                <a:off x="699" y="1148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507" name="Text Box 24"/>
              <p:cNvSpPr txBox="1">
                <a:spLocks noChangeArrowheads="1"/>
              </p:cNvSpPr>
              <p:nvPr/>
            </p:nvSpPr>
            <p:spPr bwMode="auto">
              <a:xfrm>
                <a:off x="1552" y="1148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9508" name="Text Box 25"/>
              <p:cNvSpPr txBox="1">
                <a:spLocks noChangeArrowheads="1"/>
              </p:cNvSpPr>
              <p:nvPr/>
            </p:nvSpPr>
            <p:spPr bwMode="auto">
              <a:xfrm>
                <a:off x="406" y="142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9509" name="Text Box 26"/>
              <p:cNvSpPr txBox="1">
                <a:spLocks noChangeArrowheads="1"/>
              </p:cNvSpPr>
              <p:nvPr/>
            </p:nvSpPr>
            <p:spPr bwMode="auto">
              <a:xfrm>
                <a:off x="992" y="142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9510" name="Text Box 27"/>
              <p:cNvSpPr txBox="1">
                <a:spLocks noChangeArrowheads="1"/>
              </p:cNvSpPr>
              <p:nvPr/>
            </p:nvSpPr>
            <p:spPr bwMode="auto">
              <a:xfrm>
                <a:off x="1237" y="142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9511" name="Text Box 28"/>
              <p:cNvSpPr txBox="1">
                <a:spLocks noChangeArrowheads="1"/>
              </p:cNvSpPr>
              <p:nvPr/>
            </p:nvSpPr>
            <p:spPr bwMode="auto">
              <a:xfrm>
                <a:off x="1824" y="142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9512" name="Text Box 29"/>
              <p:cNvSpPr txBox="1">
                <a:spLocks noChangeArrowheads="1"/>
              </p:cNvSpPr>
              <p:nvPr/>
            </p:nvSpPr>
            <p:spPr bwMode="auto">
              <a:xfrm>
                <a:off x="150" y="1664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19513" name="Text Box 30"/>
              <p:cNvSpPr txBox="1">
                <a:spLocks noChangeArrowheads="1"/>
              </p:cNvSpPr>
              <p:nvPr/>
            </p:nvSpPr>
            <p:spPr bwMode="auto">
              <a:xfrm>
                <a:off x="603" y="1664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9514" name="Text Box 31"/>
              <p:cNvSpPr txBox="1">
                <a:spLocks noChangeArrowheads="1"/>
              </p:cNvSpPr>
              <p:nvPr/>
            </p:nvSpPr>
            <p:spPr bwMode="auto">
              <a:xfrm>
                <a:off x="808" y="1664"/>
                <a:ext cx="2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alibri" pitchFamily="34" charset="0"/>
                  </a:rPr>
                  <a:t>10</a:t>
                </a:r>
              </a:p>
            </p:txBody>
          </p:sp>
        </p:grpSp>
        <p:sp>
          <p:nvSpPr>
            <p:cNvPr id="19488" name="Freeform 57"/>
            <p:cNvSpPr>
              <a:spLocks/>
            </p:cNvSpPr>
            <p:nvPr/>
          </p:nvSpPr>
          <p:spPr bwMode="auto">
            <a:xfrm>
              <a:off x="5924550" y="3371850"/>
              <a:ext cx="2636838" cy="1811338"/>
            </a:xfrm>
            <a:custGeom>
              <a:avLst/>
              <a:gdLst>
                <a:gd name="T0" fmla="*/ 300 w 1661"/>
                <a:gd name="T1" fmla="*/ 593 h 1141"/>
                <a:gd name="T2" fmla="*/ 260 w 1661"/>
                <a:gd name="T3" fmla="*/ 638 h 1141"/>
                <a:gd name="T4" fmla="*/ 158 w 1661"/>
                <a:gd name="T5" fmla="*/ 666 h 1141"/>
                <a:gd name="T6" fmla="*/ 85 w 1661"/>
                <a:gd name="T7" fmla="*/ 694 h 1141"/>
                <a:gd name="T8" fmla="*/ 57 w 1661"/>
                <a:gd name="T9" fmla="*/ 711 h 1141"/>
                <a:gd name="T10" fmla="*/ 12 w 1661"/>
                <a:gd name="T11" fmla="*/ 768 h 1141"/>
                <a:gd name="T12" fmla="*/ 0 w 1661"/>
                <a:gd name="T13" fmla="*/ 802 h 1141"/>
                <a:gd name="T14" fmla="*/ 40 w 1661"/>
                <a:gd name="T15" fmla="*/ 966 h 1141"/>
                <a:gd name="T16" fmla="*/ 62 w 1661"/>
                <a:gd name="T17" fmla="*/ 1011 h 1141"/>
                <a:gd name="T18" fmla="*/ 91 w 1661"/>
                <a:gd name="T19" fmla="*/ 1056 h 1141"/>
                <a:gd name="T20" fmla="*/ 125 w 1661"/>
                <a:gd name="T21" fmla="*/ 1078 h 1141"/>
                <a:gd name="T22" fmla="*/ 108 w 1661"/>
                <a:gd name="T23" fmla="*/ 1084 h 1141"/>
                <a:gd name="T24" fmla="*/ 147 w 1661"/>
                <a:gd name="T25" fmla="*/ 1095 h 1141"/>
                <a:gd name="T26" fmla="*/ 277 w 1661"/>
                <a:gd name="T27" fmla="*/ 1129 h 1141"/>
                <a:gd name="T28" fmla="*/ 322 w 1661"/>
                <a:gd name="T29" fmla="*/ 1124 h 1141"/>
                <a:gd name="T30" fmla="*/ 334 w 1661"/>
                <a:gd name="T31" fmla="*/ 1135 h 1141"/>
                <a:gd name="T32" fmla="*/ 350 w 1661"/>
                <a:gd name="T33" fmla="*/ 1124 h 1141"/>
                <a:gd name="T34" fmla="*/ 418 w 1661"/>
                <a:gd name="T35" fmla="*/ 1101 h 1141"/>
                <a:gd name="T36" fmla="*/ 475 w 1661"/>
                <a:gd name="T37" fmla="*/ 1078 h 1141"/>
                <a:gd name="T38" fmla="*/ 514 w 1661"/>
                <a:gd name="T39" fmla="*/ 1067 h 1141"/>
                <a:gd name="T40" fmla="*/ 791 w 1661"/>
                <a:gd name="T41" fmla="*/ 1095 h 1141"/>
                <a:gd name="T42" fmla="*/ 910 w 1661"/>
                <a:gd name="T43" fmla="*/ 1141 h 1141"/>
                <a:gd name="T44" fmla="*/ 972 w 1661"/>
                <a:gd name="T45" fmla="*/ 1101 h 1141"/>
                <a:gd name="T46" fmla="*/ 977 w 1661"/>
                <a:gd name="T47" fmla="*/ 920 h 1141"/>
                <a:gd name="T48" fmla="*/ 989 w 1661"/>
                <a:gd name="T49" fmla="*/ 909 h 1141"/>
                <a:gd name="T50" fmla="*/ 1147 w 1661"/>
                <a:gd name="T51" fmla="*/ 824 h 1141"/>
                <a:gd name="T52" fmla="*/ 1373 w 1661"/>
                <a:gd name="T53" fmla="*/ 847 h 1141"/>
                <a:gd name="T54" fmla="*/ 1587 w 1661"/>
                <a:gd name="T55" fmla="*/ 819 h 1141"/>
                <a:gd name="T56" fmla="*/ 1610 w 1661"/>
                <a:gd name="T57" fmla="*/ 796 h 1141"/>
                <a:gd name="T58" fmla="*/ 1638 w 1661"/>
                <a:gd name="T59" fmla="*/ 751 h 1141"/>
                <a:gd name="T60" fmla="*/ 1644 w 1661"/>
                <a:gd name="T61" fmla="*/ 734 h 1141"/>
                <a:gd name="T62" fmla="*/ 1649 w 1661"/>
                <a:gd name="T63" fmla="*/ 717 h 1141"/>
                <a:gd name="T64" fmla="*/ 1661 w 1661"/>
                <a:gd name="T65" fmla="*/ 683 h 1141"/>
                <a:gd name="T66" fmla="*/ 1632 w 1661"/>
                <a:gd name="T67" fmla="*/ 570 h 1141"/>
                <a:gd name="T68" fmla="*/ 1615 w 1661"/>
                <a:gd name="T69" fmla="*/ 519 h 1141"/>
                <a:gd name="T70" fmla="*/ 1610 w 1661"/>
                <a:gd name="T71" fmla="*/ 469 h 1141"/>
                <a:gd name="T72" fmla="*/ 1598 w 1661"/>
                <a:gd name="T73" fmla="*/ 423 h 1141"/>
                <a:gd name="T74" fmla="*/ 1587 w 1661"/>
                <a:gd name="T75" fmla="*/ 367 h 1141"/>
                <a:gd name="T76" fmla="*/ 1553 w 1661"/>
                <a:gd name="T77" fmla="*/ 299 h 1141"/>
                <a:gd name="T78" fmla="*/ 1519 w 1661"/>
                <a:gd name="T79" fmla="*/ 226 h 1141"/>
                <a:gd name="T80" fmla="*/ 1491 w 1661"/>
                <a:gd name="T81" fmla="*/ 186 h 1141"/>
                <a:gd name="T82" fmla="*/ 1378 w 1661"/>
                <a:gd name="T83" fmla="*/ 102 h 1141"/>
                <a:gd name="T84" fmla="*/ 1265 w 1661"/>
                <a:gd name="T85" fmla="*/ 51 h 1141"/>
                <a:gd name="T86" fmla="*/ 1130 w 1661"/>
                <a:gd name="T87" fmla="*/ 0 h 1141"/>
                <a:gd name="T88" fmla="*/ 983 w 1661"/>
                <a:gd name="T89" fmla="*/ 11 h 1141"/>
                <a:gd name="T90" fmla="*/ 926 w 1661"/>
                <a:gd name="T91" fmla="*/ 22 h 1141"/>
                <a:gd name="T92" fmla="*/ 893 w 1661"/>
                <a:gd name="T93" fmla="*/ 34 h 1141"/>
                <a:gd name="T94" fmla="*/ 814 w 1661"/>
                <a:gd name="T95" fmla="*/ 73 h 1141"/>
                <a:gd name="T96" fmla="*/ 734 w 1661"/>
                <a:gd name="T97" fmla="*/ 113 h 1141"/>
                <a:gd name="T98" fmla="*/ 661 w 1661"/>
                <a:gd name="T99" fmla="*/ 164 h 1141"/>
                <a:gd name="T100" fmla="*/ 616 w 1661"/>
                <a:gd name="T101" fmla="*/ 198 h 1141"/>
                <a:gd name="T102" fmla="*/ 582 w 1661"/>
                <a:gd name="T103" fmla="*/ 220 h 1141"/>
                <a:gd name="T104" fmla="*/ 571 w 1661"/>
                <a:gd name="T105" fmla="*/ 237 h 1141"/>
                <a:gd name="T106" fmla="*/ 554 w 1661"/>
                <a:gd name="T107" fmla="*/ 243 h 1141"/>
                <a:gd name="T108" fmla="*/ 531 w 1661"/>
                <a:gd name="T109" fmla="*/ 265 h 1141"/>
                <a:gd name="T110" fmla="*/ 486 w 1661"/>
                <a:gd name="T111" fmla="*/ 294 h 1141"/>
                <a:gd name="T112" fmla="*/ 418 w 1661"/>
                <a:gd name="T113" fmla="*/ 350 h 1141"/>
                <a:gd name="T114" fmla="*/ 384 w 1661"/>
                <a:gd name="T115" fmla="*/ 384 h 1141"/>
                <a:gd name="T116" fmla="*/ 350 w 1661"/>
                <a:gd name="T117" fmla="*/ 440 h 1141"/>
                <a:gd name="T118" fmla="*/ 328 w 1661"/>
                <a:gd name="T119" fmla="*/ 486 h 1141"/>
                <a:gd name="T120" fmla="*/ 300 w 1661"/>
                <a:gd name="T121" fmla="*/ 576 h 1141"/>
                <a:gd name="T122" fmla="*/ 300 w 1661"/>
                <a:gd name="T123" fmla="*/ 593 h 1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61"/>
                <a:gd name="T187" fmla="*/ 0 h 1141"/>
                <a:gd name="T188" fmla="*/ 1661 w 1661"/>
                <a:gd name="T189" fmla="*/ 1141 h 11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61" h="1141">
                  <a:moveTo>
                    <a:pt x="300" y="593"/>
                  </a:moveTo>
                  <a:cubicBezTo>
                    <a:pt x="286" y="607"/>
                    <a:pt x="276" y="625"/>
                    <a:pt x="260" y="638"/>
                  </a:cubicBezTo>
                  <a:cubicBezTo>
                    <a:pt x="241" y="654"/>
                    <a:pt x="183" y="662"/>
                    <a:pt x="158" y="666"/>
                  </a:cubicBezTo>
                  <a:cubicBezTo>
                    <a:pt x="130" y="676"/>
                    <a:pt x="113" y="689"/>
                    <a:pt x="85" y="694"/>
                  </a:cubicBezTo>
                  <a:cubicBezTo>
                    <a:pt x="57" y="725"/>
                    <a:pt x="94" y="689"/>
                    <a:pt x="57" y="711"/>
                  </a:cubicBezTo>
                  <a:cubicBezTo>
                    <a:pt x="39" y="722"/>
                    <a:pt x="22" y="753"/>
                    <a:pt x="12" y="768"/>
                  </a:cubicBezTo>
                  <a:cubicBezTo>
                    <a:pt x="5" y="778"/>
                    <a:pt x="0" y="802"/>
                    <a:pt x="0" y="802"/>
                  </a:cubicBezTo>
                  <a:cubicBezTo>
                    <a:pt x="5" y="868"/>
                    <a:pt x="11" y="910"/>
                    <a:pt x="40" y="966"/>
                  </a:cubicBezTo>
                  <a:cubicBezTo>
                    <a:pt x="49" y="983"/>
                    <a:pt x="48" y="996"/>
                    <a:pt x="62" y="1011"/>
                  </a:cubicBezTo>
                  <a:cubicBezTo>
                    <a:pt x="68" y="1029"/>
                    <a:pt x="75" y="1045"/>
                    <a:pt x="91" y="1056"/>
                  </a:cubicBezTo>
                  <a:cubicBezTo>
                    <a:pt x="102" y="1064"/>
                    <a:pt x="125" y="1078"/>
                    <a:pt x="125" y="1078"/>
                  </a:cubicBezTo>
                  <a:cubicBezTo>
                    <a:pt x="119" y="1080"/>
                    <a:pt x="103" y="1080"/>
                    <a:pt x="108" y="1084"/>
                  </a:cubicBezTo>
                  <a:cubicBezTo>
                    <a:pt x="119" y="1092"/>
                    <a:pt x="134" y="1091"/>
                    <a:pt x="147" y="1095"/>
                  </a:cubicBezTo>
                  <a:cubicBezTo>
                    <a:pt x="191" y="1108"/>
                    <a:pt x="231" y="1122"/>
                    <a:pt x="277" y="1129"/>
                  </a:cubicBezTo>
                  <a:cubicBezTo>
                    <a:pt x="292" y="1127"/>
                    <a:pt x="307" y="1122"/>
                    <a:pt x="322" y="1124"/>
                  </a:cubicBezTo>
                  <a:cubicBezTo>
                    <a:pt x="327" y="1125"/>
                    <a:pt x="329" y="1135"/>
                    <a:pt x="334" y="1135"/>
                  </a:cubicBezTo>
                  <a:cubicBezTo>
                    <a:pt x="340" y="1135"/>
                    <a:pt x="344" y="1127"/>
                    <a:pt x="350" y="1124"/>
                  </a:cubicBezTo>
                  <a:cubicBezTo>
                    <a:pt x="371" y="1114"/>
                    <a:pt x="396" y="1109"/>
                    <a:pt x="418" y="1101"/>
                  </a:cubicBezTo>
                  <a:cubicBezTo>
                    <a:pt x="434" y="1086"/>
                    <a:pt x="454" y="1084"/>
                    <a:pt x="475" y="1078"/>
                  </a:cubicBezTo>
                  <a:cubicBezTo>
                    <a:pt x="488" y="1074"/>
                    <a:pt x="514" y="1067"/>
                    <a:pt x="514" y="1067"/>
                  </a:cubicBezTo>
                  <a:cubicBezTo>
                    <a:pt x="676" y="1072"/>
                    <a:pt x="684" y="1063"/>
                    <a:pt x="791" y="1095"/>
                  </a:cubicBezTo>
                  <a:cubicBezTo>
                    <a:pt x="816" y="1122"/>
                    <a:pt x="874" y="1132"/>
                    <a:pt x="910" y="1141"/>
                  </a:cubicBezTo>
                  <a:cubicBezTo>
                    <a:pt x="953" y="1129"/>
                    <a:pt x="942" y="1129"/>
                    <a:pt x="972" y="1101"/>
                  </a:cubicBezTo>
                  <a:cubicBezTo>
                    <a:pt x="974" y="1041"/>
                    <a:pt x="972" y="980"/>
                    <a:pt x="977" y="920"/>
                  </a:cubicBezTo>
                  <a:cubicBezTo>
                    <a:pt x="977" y="915"/>
                    <a:pt x="986" y="914"/>
                    <a:pt x="989" y="909"/>
                  </a:cubicBezTo>
                  <a:cubicBezTo>
                    <a:pt x="1031" y="839"/>
                    <a:pt x="1068" y="836"/>
                    <a:pt x="1147" y="824"/>
                  </a:cubicBezTo>
                  <a:cubicBezTo>
                    <a:pt x="1224" y="829"/>
                    <a:pt x="1297" y="836"/>
                    <a:pt x="1373" y="847"/>
                  </a:cubicBezTo>
                  <a:cubicBezTo>
                    <a:pt x="1473" y="843"/>
                    <a:pt x="1507" y="843"/>
                    <a:pt x="1587" y="819"/>
                  </a:cubicBezTo>
                  <a:cubicBezTo>
                    <a:pt x="1594" y="811"/>
                    <a:pt x="1604" y="805"/>
                    <a:pt x="1610" y="796"/>
                  </a:cubicBezTo>
                  <a:cubicBezTo>
                    <a:pt x="1625" y="772"/>
                    <a:pt x="1609" y="770"/>
                    <a:pt x="1638" y="751"/>
                  </a:cubicBezTo>
                  <a:cubicBezTo>
                    <a:pt x="1640" y="745"/>
                    <a:pt x="1642" y="740"/>
                    <a:pt x="1644" y="734"/>
                  </a:cubicBezTo>
                  <a:cubicBezTo>
                    <a:pt x="1646" y="728"/>
                    <a:pt x="1647" y="723"/>
                    <a:pt x="1649" y="717"/>
                  </a:cubicBezTo>
                  <a:cubicBezTo>
                    <a:pt x="1653" y="706"/>
                    <a:pt x="1661" y="683"/>
                    <a:pt x="1661" y="683"/>
                  </a:cubicBezTo>
                  <a:cubicBezTo>
                    <a:pt x="1655" y="640"/>
                    <a:pt x="1644" y="611"/>
                    <a:pt x="1632" y="570"/>
                  </a:cubicBezTo>
                  <a:cubicBezTo>
                    <a:pt x="1627" y="553"/>
                    <a:pt x="1615" y="519"/>
                    <a:pt x="1615" y="519"/>
                  </a:cubicBezTo>
                  <a:cubicBezTo>
                    <a:pt x="1613" y="502"/>
                    <a:pt x="1613" y="485"/>
                    <a:pt x="1610" y="469"/>
                  </a:cubicBezTo>
                  <a:cubicBezTo>
                    <a:pt x="1607" y="453"/>
                    <a:pt x="1598" y="423"/>
                    <a:pt x="1598" y="423"/>
                  </a:cubicBezTo>
                  <a:cubicBezTo>
                    <a:pt x="1595" y="403"/>
                    <a:pt x="1596" y="385"/>
                    <a:pt x="1587" y="367"/>
                  </a:cubicBezTo>
                  <a:cubicBezTo>
                    <a:pt x="1576" y="345"/>
                    <a:pt x="1559" y="323"/>
                    <a:pt x="1553" y="299"/>
                  </a:cubicBezTo>
                  <a:cubicBezTo>
                    <a:pt x="1545" y="267"/>
                    <a:pt x="1547" y="244"/>
                    <a:pt x="1519" y="226"/>
                  </a:cubicBezTo>
                  <a:cubicBezTo>
                    <a:pt x="1513" y="206"/>
                    <a:pt x="1505" y="201"/>
                    <a:pt x="1491" y="186"/>
                  </a:cubicBezTo>
                  <a:cubicBezTo>
                    <a:pt x="1479" y="146"/>
                    <a:pt x="1417" y="114"/>
                    <a:pt x="1378" y="102"/>
                  </a:cubicBezTo>
                  <a:cubicBezTo>
                    <a:pt x="1359" y="81"/>
                    <a:pt x="1294" y="60"/>
                    <a:pt x="1265" y="51"/>
                  </a:cubicBezTo>
                  <a:cubicBezTo>
                    <a:pt x="1236" y="19"/>
                    <a:pt x="1170" y="14"/>
                    <a:pt x="1130" y="0"/>
                  </a:cubicBezTo>
                  <a:cubicBezTo>
                    <a:pt x="1058" y="4"/>
                    <a:pt x="1040" y="2"/>
                    <a:pt x="983" y="11"/>
                  </a:cubicBezTo>
                  <a:cubicBezTo>
                    <a:pt x="977" y="12"/>
                    <a:pt x="936" y="19"/>
                    <a:pt x="926" y="22"/>
                  </a:cubicBezTo>
                  <a:cubicBezTo>
                    <a:pt x="915" y="25"/>
                    <a:pt x="893" y="34"/>
                    <a:pt x="893" y="34"/>
                  </a:cubicBezTo>
                  <a:cubicBezTo>
                    <a:pt x="872" y="53"/>
                    <a:pt x="842" y="64"/>
                    <a:pt x="814" y="73"/>
                  </a:cubicBezTo>
                  <a:cubicBezTo>
                    <a:pt x="794" y="93"/>
                    <a:pt x="760" y="100"/>
                    <a:pt x="734" y="113"/>
                  </a:cubicBezTo>
                  <a:cubicBezTo>
                    <a:pt x="708" y="126"/>
                    <a:pt x="684" y="147"/>
                    <a:pt x="661" y="164"/>
                  </a:cubicBezTo>
                  <a:cubicBezTo>
                    <a:pt x="657" y="167"/>
                    <a:pt x="626" y="190"/>
                    <a:pt x="616" y="198"/>
                  </a:cubicBezTo>
                  <a:cubicBezTo>
                    <a:pt x="605" y="206"/>
                    <a:pt x="582" y="220"/>
                    <a:pt x="582" y="220"/>
                  </a:cubicBezTo>
                  <a:cubicBezTo>
                    <a:pt x="578" y="226"/>
                    <a:pt x="576" y="233"/>
                    <a:pt x="571" y="237"/>
                  </a:cubicBezTo>
                  <a:cubicBezTo>
                    <a:pt x="566" y="241"/>
                    <a:pt x="558" y="239"/>
                    <a:pt x="554" y="243"/>
                  </a:cubicBezTo>
                  <a:cubicBezTo>
                    <a:pt x="525" y="272"/>
                    <a:pt x="574" y="252"/>
                    <a:pt x="531" y="265"/>
                  </a:cubicBezTo>
                  <a:cubicBezTo>
                    <a:pt x="517" y="280"/>
                    <a:pt x="505" y="287"/>
                    <a:pt x="486" y="294"/>
                  </a:cubicBezTo>
                  <a:cubicBezTo>
                    <a:pt x="476" y="309"/>
                    <a:pt x="435" y="339"/>
                    <a:pt x="418" y="350"/>
                  </a:cubicBezTo>
                  <a:cubicBezTo>
                    <a:pt x="411" y="373"/>
                    <a:pt x="401" y="369"/>
                    <a:pt x="384" y="384"/>
                  </a:cubicBezTo>
                  <a:cubicBezTo>
                    <a:pt x="379" y="401"/>
                    <a:pt x="363" y="428"/>
                    <a:pt x="350" y="440"/>
                  </a:cubicBezTo>
                  <a:cubicBezTo>
                    <a:pt x="344" y="459"/>
                    <a:pt x="341" y="471"/>
                    <a:pt x="328" y="486"/>
                  </a:cubicBezTo>
                  <a:cubicBezTo>
                    <a:pt x="319" y="516"/>
                    <a:pt x="310" y="546"/>
                    <a:pt x="300" y="576"/>
                  </a:cubicBezTo>
                  <a:cubicBezTo>
                    <a:pt x="294" y="595"/>
                    <a:pt x="288" y="593"/>
                    <a:pt x="300" y="593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1602DA-AA58-459A-826A-B1903790922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Example:         A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</p:nvPr>
        </p:nvGraphicFramePr>
        <p:xfrm>
          <a:off x="4348163" y="38100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/>
                <a:gridCol w="415925"/>
                <a:gridCol w="412750"/>
                <a:gridCol w="414338"/>
                <a:gridCol w="414337"/>
                <a:gridCol w="412750"/>
                <a:gridCol w="414338"/>
                <a:gridCol w="412750"/>
                <a:gridCol w="415925"/>
                <a:gridCol w="41433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20649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0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1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2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3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4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5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20656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20657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20658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2065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2066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2066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2066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2066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2066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2066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</a:t>
              </a:r>
            </a:p>
          </p:txBody>
        </p:sp>
        <p:sp>
          <p:nvSpPr>
            <p:cNvPr id="2066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2</a:t>
              </a:r>
            </a:p>
          </p:txBody>
        </p:sp>
        <p:sp>
          <p:nvSpPr>
            <p:cNvPr id="2066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3</a:t>
              </a:r>
            </a:p>
          </p:txBody>
        </p:sp>
        <p:sp>
          <p:nvSpPr>
            <p:cNvPr id="2066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4</a:t>
              </a:r>
            </a:p>
          </p:txBody>
        </p:sp>
        <p:sp>
          <p:nvSpPr>
            <p:cNvPr id="2066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5</a:t>
              </a:r>
            </a:p>
          </p:txBody>
        </p:sp>
        <p:sp>
          <p:nvSpPr>
            <p:cNvPr id="2067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6</a:t>
              </a:r>
            </a:p>
          </p:txBody>
        </p:sp>
        <p:sp>
          <p:nvSpPr>
            <p:cNvPr id="2067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7</a:t>
              </a:r>
            </a:p>
          </p:txBody>
        </p:sp>
        <p:sp>
          <p:nvSpPr>
            <p:cNvPr id="2067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8</a:t>
              </a:r>
            </a:p>
          </p:txBody>
        </p:sp>
        <p:sp>
          <p:nvSpPr>
            <p:cNvPr id="2067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9</a:t>
              </a:r>
            </a:p>
          </p:txBody>
        </p:sp>
        <p:sp>
          <p:nvSpPr>
            <p:cNvPr id="2067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20623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4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5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6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7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8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9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20630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20631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20632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20633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20634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20635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20636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20637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20638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20639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</a:t>
              </a:r>
            </a:p>
          </p:txBody>
        </p:sp>
        <p:sp>
          <p:nvSpPr>
            <p:cNvPr id="20640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2</a:t>
              </a:r>
            </a:p>
          </p:txBody>
        </p:sp>
        <p:sp>
          <p:nvSpPr>
            <p:cNvPr id="20641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3</a:t>
              </a:r>
            </a:p>
          </p:txBody>
        </p:sp>
        <p:sp>
          <p:nvSpPr>
            <p:cNvPr id="20642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4</a:t>
              </a:r>
            </a:p>
          </p:txBody>
        </p:sp>
        <p:sp>
          <p:nvSpPr>
            <p:cNvPr id="20643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5</a:t>
              </a:r>
            </a:p>
          </p:txBody>
        </p:sp>
        <p:sp>
          <p:nvSpPr>
            <p:cNvPr id="20644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6</a:t>
              </a:r>
            </a:p>
          </p:txBody>
        </p:sp>
        <p:sp>
          <p:nvSpPr>
            <p:cNvPr id="20645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7</a:t>
              </a:r>
            </a:p>
          </p:txBody>
        </p:sp>
        <p:sp>
          <p:nvSpPr>
            <p:cNvPr id="20646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8</a:t>
              </a:r>
            </a:p>
          </p:txBody>
        </p:sp>
        <p:sp>
          <p:nvSpPr>
            <p:cNvPr id="20647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9</a:t>
              </a:r>
            </a:p>
          </p:txBody>
        </p:sp>
        <p:sp>
          <p:nvSpPr>
            <p:cNvPr id="20648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20597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8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9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0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1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2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3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20604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20605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20606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20607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20608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20609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20610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20611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20612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20613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</a:t>
              </a:r>
            </a:p>
          </p:txBody>
        </p:sp>
        <p:sp>
          <p:nvSpPr>
            <p:cNvPr id="20614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2</a:t>
              </a:r>
            </a:p>
          </p:txBody>
        </p:sp>
        <p:sp>
          <p:nvSpPr>
            <p:cNvPr id="20615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3</a:t>
              </a:r>
            </a:p>
          </p:txBody>
        </p:sp>
        <p:sp>
          <p:nvSpPr>
            <p:cNvPr id="20616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4</a:t>
              </a:r>
            </a:p>
          </p:txBody>
        </p:sp>
        <p:sp>
          <p:nvSpPr>
            <p:cNvPr id="20617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5</a:t>
              </a:r>
            </a:p>
          </p:txBody>
        </p:sp>
        <p:sp>
          <p:nvSpPr>
            <p:cNvPr id="20618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6</a:t>
              </a:r>
            </a:p>
          </p:txBody>
        </p:sp>
        <p:sp>
          <p:nvSpPr>
            <p:cNvPr id="20619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7</a:t>
              </a:r>
            </a:p>
          </p:txBody>
        </p:sp>
        <p:sp>
          <p:nvSpPr>
            <p:cNvPr id="20620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8</a:t>
              </a:r>
            </a:p>
          </p:txBody>
        </p:sp>
        <p:sp>
          <p:nvSpPr>
            <p:cNvPr id="20621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9</a:t>
              </a:r>
            </a:p>
          </p:txBody>
        </p:sp>
        <p:sp>
          <p:nvSpPr>
            <p:cNvPr id="20622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20571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3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4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20578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20579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20580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20581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20582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20583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20584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20585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20586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20587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</a:t>
              </a:r>
            </a:p>
          </p:txBody>
        </p:sp>
        <p:sp>
          <p:nvSpPr>
            <p:cNvPr id="20588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2</a:t>
              </a:r>
            </a:p>
          </p:txBody>
        </p:sp>
        <p:sp>
          <p:nvSpPr>
            <p:cNvPr id="20589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3</a:t>
              </a:r>
            </a:p>
          </p:txBody>
        </p:sp>
        <p:sp>
          <p:nvSpPr>
            <p:cNvPr id="20590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4</a:t>
              </a:r>
            </a:p>
          </p:txBody>
        </p:sp>
        <p:sp>
          <p:nvSpPr>
            <p:cNvPr id="20591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5</a:t>
              </a:r>
            </a:p>
          </p:txBody>
        </p:sp>
        <p:sp>
          <p:nvSpPr>
            <p:cNvPr id="20592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6</a:t>
              </a:r>
            </a:p>
          </p:txBody>
        </p:sp>
        <p:sp>
          <p:nvSpPr>
            <p:cNvPr id="20593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7</a:t>
              </a:r>
            </a:p>
          </p:txBody>
        </p:sp>
        <p:sp>
          <p:nvSpPr>
            <p:cNvPr id="20594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8</a:t>
              </a:r>
            </a:p>
          </p:txBody>
        </p:sp>
        <p:sp>
          <p:nvSpPr>
            <p:cNvPr id="20595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9</a:t>
              </a:r>
            </a:p>
          </p:txBody>
        </p:sp>
        <p:sp>
          <p:nvSpPr>
            <p:cNvPr id="20596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6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20545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20552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20553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20554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20555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20556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20557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20558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20559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20560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20561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</a:t>
              </a:r>
            </a:p>
          </p:txBody>
        </p:sp>
        <p:sp>
          <p:nvSpPr>
            <p:cNvPr id="20562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2</a:t>
              </a:r>
            </a:p>
          </p:txBody>
        </p:sp>
        <p:sp>
          <p:nvSpPr>
            <p:cNvPr id="20563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3</a:t>
              </a:r>
            </a:p>
          </p:txBody>
        </p:sp>
        <p:sp>
          <p:nvSpPr>
            <p:cNvPr id="20564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4</a:t>
              </a:r>
            </a:p>
          </p:txBody>
        </p:sp>
        <p:sp>
          <p:nvSpPr>
            <p:cNvPr id="20565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5</a:t>
              </a:r>
            </a:p>
          </p:txBody>
        </p:sp>
        <p:sp>
          <p:nvSpPr>
            <p:cNvPr id="20566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6</a:t>
              </a:r>
            </a:p>
          </p:txBody>
        </p:sp>
        <p:sp>
          <p:nvSpPr>
            <p:cNvPr id="20567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7</a:t>
              </a:r>
            </a:p>
          </p:txBody>
        </p:sp>
        <p:sp>
          <p:nvSpPr>
            <p:cNvPr id="20568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8</a:t>
              </a:r>
            </a:p>
          </p:txBody>
        </p:sp>
        <p:sp>
          <p:nvSpPr>
            <p:cNvPr id="20569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9</a:t>
              </a:r>
            </a:p>
          </p:txBody>
        </p:sp>
        <p:sp>
          <p:nvSpPr>
            <p:cNvPr id="20570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7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20519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20526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20527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20528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20529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20530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20531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16</a:t>
              </a:r>
            </a:p>
          </p:txBody>
        </p:sp>
        <p:sp>
          <p:nvSpPr>
            <p:cNvPr id="20532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20533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20534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20535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</a:t>
              </a:r>
            </a:p>
          </p:txBody>
        </p:sp>
        <p:sp>
          <p:nvSpPr>
            <p:cNvPr id="20536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2</a:t>
              </a:r>
            </a:p>
          </p:txBody>
        </p:sp>
        <p:sp>
          <p:nvSpPr>
            <p:cNvPr id="20537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3</a:t>
              </a:r>
            </a:p>
          </p:txBody>
        </p:sp>
        <p:sp>
          <p:nvSpPr>
            <p:cNvPr id="20538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4</a:t>
              </a:r>
            </a:p>
          </p:txBody>
        </p:sp>
        <p:sp>
          <p:nvSpPr>
            <p:cNvPr id="20539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5</a:t>
              </a:r>
            </a:p>
          </p:txBody>
        </p:sp>
        <p:sp>
          <p:nvSpPr>
            <p:cNvPr id="20540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6</a:t>
              </a:r>
            </a:p>
          </p:txBody>
        </p:sp>
        <p:sp>
          <p:nvSpPr>
            <p:cNvPr id="20541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7</a:t>
              </a:r>
            </a:p>
          </p:txBody>
        </p:sp>
        <p:sp>
          <p:nvSpPr>
            <p:cNvPr id="20542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8</a:t>
              </a:r>
            </a:p>
          </p:txBody>
        </p:sp>
        <p:sp>
          <p:nvSpPr>
            <p:cNvPr id="20543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9</a:t>
              </a:r>
            </a:p>
          </p:txBody>
        </p:sp>
        <p:sp>
          <p:nvSpPr>
            <p:cNvPr id="20544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Calibri" pitchFamily="34" charset="0"/>
                </a:rPr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  <a:latin typeface="Calibri" pitchFamily="34" charset="0"/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  <a:latin typeface="Calibri" pitchFamily="34" charset="0"/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  <a:latin typeface="Calibri" pitchFamily="34" charset="0"/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  <a:latin typeface="Calibri" pitchFamily="34" charset="0"/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>
                <a:solidFill>
                  <a:srgbClr val="DD0111"/>
                </a:solidFill>
                <a:latin typeface="Calibri" pitchFamily="34" charset="0"/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Bottom Up Heap construction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FF0000"/>
            </a:solidFill>
          </a:ln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i="1" dirty="0" smtClean="0"/>
              <a:t>Algorithm </a:t>
            </a:r>
            <a:r>
              <a:rPr lang="en-US" b="1" i="1" dirty="0" err="1" smtClean="0"/>
              <a:t>HeapBottomUp</a:t>
            </a:r>
            <a:r>
              <a:rPr lang="en-US" b="1" i="1" dirty="0" smtClean="0"/>
              <a:t>(H[1,n])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</a:t>
            </a:r>
            <a:r>
              <a:rPr lang="en-US" sz="2800" dirty="0" smtClean="0"/>
              <a:t>// Construct a heap from the elements of  given array by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// the bottom up approach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// Input : An array H[1,n] of orderable items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// Output : A heap array H[1.n]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</a:t>
            </a:r>
            <a:r>
              <a:rPr lang="en-US" sz="2800" b="1" dirty="0" smtClean="0"/>
              <a:t>for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 n/2 </a:t>
            </a:r>
            <a:r>
              <a:rPr lang="en-US" sz="2800" b="1" dirty="0" err="1" smtClean="0"/>
              <a:t>downto</a:t>
            </a:r>
            <a:r>
              <a:rPr lang="en-US" sz="2800" dirty="0" smtClean="0"/>
              <a:t> 1 </a:t>
            </a:r>
            <a:r>
              <a:rPr lang="en-US" sz="2800" b="1" dirty="0" smtClean="0"/>
              <a:t>do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</a:t>
            </a:r>
            <a:r>
              <a:rPr lang="en-US" sz="2800" b="1" dirty="0" smtClean="0"/>
              <a:t> Begin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HeapAdjust</a:t>
            </a:r>
            <a:r>
              <a:rPr lang="en-US" sz="2800" dirty="0" smtClean="0"/>
              <a:t>(H, </a:t>
            </a:r>
            <a:r>
              <a:rPr lang="en-US" sz="2800" dirty="0" err="1" smtClean="0"/>
              <a:t>i</a:t>
            </a:r>
            <a:r>
              <a:rPr lang="en-US" sz="2800" dirty="0" smtClean="0"/>
              <a:t>, n) // Call heap adjust procedure to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 </a:t>
            </a:r>
            <a:r>
              <a:rPr lang="en-US" sz="2800" b="1" dirty="0" smtClean="0"/>
              <a:t>End</a:t>
            </a:r>
            <a:r>
              <a:rPr lang="en-US" sz="2800" dirty="0" smtClean="0"/>
              <a:t>                                   // build the heap staring with rightmost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                                           //leaf in the array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 </a:t>
            </a:r>
            <a:endParaRPr lang="en-US" sz="2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Initial call :  </a:t>
            </a:r>
            <a:r>
              <a:rPr lang="en-US" sz="2800" dirty="0" err="1" smtClean="0"/>
              <a:t>HeapBottomUp</a:t>
            </a:r>
            <a:r>
              <a:rPr lang="en-US" sz="2800" dirty="0" smtClean="0"/>
              <a:t>(H[1, n])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                   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71FC79-293F-4F66-88B0-D0D4F7038FFD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6F0D5-1ECA-4014-AAC4-88BE876EBF5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Heap adjust algorithm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715000"/>
          </a:xfrm>
          <a:ln>
            <a:solidFill>
              <a:srgbClr val="FF0000"/>
            </a:solidFill>
          </a:ln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500" b="1" i="1" dirty="0" smtClean="0"/>
              <a:t>Algorithm </a:t>
            </a:r>
            <a:r>
              <a:rPr lang="en-US" sz="4500" b="1" i="1" dirty="0" err="1" smtClean="0"/>
              <a:t>HeapAdjust</a:t>
            </a:r>
            <a:r>
              <a:rPr lang="en-US" sz="4500" b="1" i="1" dirty="0" smtClean="0"/>
              <a:t>(H, </a:t>
            </a:r>
            <a:r>
              <a:rPr lang="en-US" sz="4500" b="1" i="1" dirty="0" err="1" smtClean="0"/>
              <a:t>i</a:t>
            </a:r>
            <a:r>
              <a:rPr lang="en-US" sz="4500" b="1" i="1" dirty="0" smtClean="0"/>
              <a:t>, n)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800" dirty="0" smtClean="0"/>
              <a:t>   </a:t>
            </a:r>
            <a:r>
              <a:rPr lang="en-US" sz="4200" dirty="0" smtClean="0"/>
              <a:t>// Construct a heap  array  by  heap bottom up approach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/>
              <a:t>  // </a:t>
            </a:r>
            <a:r>
              <a:rPr lang="en-US" sz="4200" b="1" dirty="0" smtClean="0"/>
              <a:t>Input : </a:t>
            </a:r>
            <a:r>
              <a:rPr lang="en-US" sz="4200" dirty="0" smtClean="0"/>
              <a:t>An array </a:t>
            </a:r>
            <a:r>
              <a:rPr lang="en-US" sz="4200" b="1" dirty="0" smtClean="0"/>
              <a:t>H[1,n] </a:t>
            </a:r>
            <a:r>
              <a:rPr lang="en-US" sz="4200" dirty="0" smtClean="0"/>
              <a:t>of orderable items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/>
              <a:t>  // </a:t>
            </a:r>
            <a:r>
              <a:rPr lang="en-US" sz="4200" b="1" dirty="0" smtClean="0"/>
              <a:t>Output </a:t>
            </a:r>
            <a:r>
              <a:rPr lang="en-US" sz="4200" dirty="0" smtClean="0"/>
              <a:t>: A heap array </a:t>
            </a:r>
            <a:r>
              <a:rPr lang="en-US" sz="4200" b="1" dirty="0" smtClean="0"/>
              <a:t>H[1.n]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/>
              <a:t>   </a:t>
            </a:r>
            <a:r>
              <a:rPr lang="en-US" sz="4200" dirty="0" err="1" smtClean="0"/>
              <a:t>k</a:t>
            </a:r>
            <a:r>
              <a:rPr lang="en-US" sz="4200" dirty="0" err="1" smtClean="0">
                <a:latin typeface="Times New Roman"/>
                <a:cs typeface="Times New Roman"/>
              </a:rPr>
              <a:t>←i</a:t>
            </a:r>
            <a:r>
              <a:rPr lang="en-US" sz="4200" dirty="0" smtClean="0">
                <a:latin typeface="Times New Roman"/>
                <a:cs typeface="Times New Roman"/>
              </a:rPr>
              <a:t>; v ←H[k]      // fixing the parent node for rooting the heap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heap ← false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</a:t>
            </a:r>
            <a:r>
              <a:rPr lang="en-US" sz="4200" b="1" dirty="0" smtClean="0">
                <a:latin typeface="Times New Roman"/>
                <a:cs typeface="Times New Roman"/>
              </a:rPr>
              <a:t>while not </a:t>
            </a:r>
            <a:r>
              <a:rPr lang="en-US" sz="4200" dirty="0" smtClean="0">
                <a:latin typeface="Times New Roman"/>
                <a:cs typeface="Times New Roman"/>
              </a:rPr>
              <a:t>heap and 2k ≤ n </a:t>
            </a:r>
            <a:r>
              <a:rPr lang="en-US" sz="4200" b="1" dirty="0" smtClean="0">
                <a:latin typeface="Times New Roman"/>
                <a:cs typeface="Times New Roman"/>
              </a:rPr>
              <a:t>do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</a:t>
            </a:r>
            <a:r>
              <a:rPr lang="en-US" sz="4200" b="1" dirty="0" smtClean="0">
                <a:latin typeface="Times New Roman"/>
                <a:cs typeface="Times New Roman"/>
              </a:rPr>
              <a:t>Begin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 j ←2*k                        // left child of parent node being considered for </a:t>
            </a:r>
            <a:r>
              <a:rPr lang="en-US" sz="4200" dirty="0" err="1" smtClean="0">
                <a:latin typeface="Times New Roman"/>
                <a:cs typeface="Times New Roman"/>
              </a:rPr>
              <a:t>heapify</a:t>
            </a:r>
            <a:endParaRPr lang="en-US" sz="4200" dirty="0" smtClean="0">
              <a:latin typeface="Times New Roman"/>
              <a:cs typeface="Times New Roman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</a:t>
            </a:r>
            <a:r>
              <a:rPr lang="en-US" sz="4200" b="1" dirty="0" smtClean="0">
                <a:latin typeface="Times New Roman"/>
                <a:cs typeface="Times New Roman"/>
              </a:rPr>
              <a:t> if </a:t>
            </a:r>
            <a:r>
              <a:rPr lang="en-US" sz="4200" dirty="0" smtClean="0">
                <a:latin typeface="Times New Roman"/>
                <a:cs typeface="Times New Roman"/>
              </a:rPr>
              <a:t>j &lt; n                                     // There are two children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     </a:t>
            </a:r>
            <a:r>
              <a:rPr lang="en-US" sz="4200" b="1" dirty="0" smtClean="0">
                <a:latin typeface="Times New Roman"/>
                <a:cs typeface="Times New Roman"/>
              </a:rPr>
              <a:t>if</a:t>
            </a:r>
            <a:r>
              <a:rPr lang="en-US" sz="4200" dirty="0" smtClean="0">
                <a:latin typeface="Times New Roman"/>
                <a:cs typeface="Times New Roman"/>
              </a:rPr>
              <a:t> H[j] &lt; H[j+1] j ← j+1    //  searching for child with larger value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 </a:t>
            </a:r>
            <a:r>
              <a:rPr lang="en-US" sz="4200" b="1" dirty="0" smtClean="0">
                <a:latin typeface="Times New Roman"/>
                <a:cs typeface="Times New Roman"/>
              </a:rPr>
              <a:t>if</a:t>
            </a:r>
            <a:r>
              <a:rPr lang="en-US" sz="4200" dirty="0" smtClean="0">
                <a:latin typeface="Times New Roman"/>
                <a:cs typeface="Times New Roman"/>
              </a:rPr>
              <a:t> v ≥ H[j]                              // parent node satisfies the heap property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     heap ← true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</a:t>
            </a:r>
            <a:r>
              <a:rPr lang="en-US" sz="4200" b="1" dirty="0" smtClean="0">
                <a:latin typeface="Times New Roman"/>
                <a:cs typeface="Times New Roman"/>
              </a:rPr>
              <a:t> else  </a:t>
            </a:r>
            <a:r>
              <a:rPr lang="en-US" sz="4200" dirty="0" smtClean="0">
                <a:latin typeface="Times New Roman"/>
                <a:cs typeface="Times New Roman"/>
              </a:rPr>
              <a:t>H[k] ← H[j]; k ← j      // move child node at the location of   parent’s node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b="1" dirty="0" smtClean="0">
                <a:latin typeface="Times New Roman"/>
                <a:cs typeface="Times New Roman"/>
              </a:rPr>
              <a:t> </a:t>
            </a:r>
            <a:r>
              <a:rPr lang="en-US" sz="4200" dirty="0" smtClean="0">
                <a:latin typeface="Times New Roman"/>
                <a:cs typeface="Times New Roman"/>
              </a:rPr>
              <a:t>         H[k] ← v                                // move parent node to child’s position to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dirty="0" smtClean="0">
                <a:latin typeface="Times New Roman"/>
                <a:cs typeface="Times New Roman"/>
              </a:rPr>
              <a:t>                                                        //  Satisfy the heap property</a:t>
            </a:r>
          </a:p>
          <a:p>
            <a:pPr fontAlgn="auto">
              <a:spcAft>
                <a:spcPts val="0"/>
              </a:spcAft>
              <a:defRPr/>
            </a:pPr>
            <a:endParaRPr lang="en-US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71FC79-293F-4F66-88B0-D0D4F7038FFD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0E8D-1A2D-4807-A626-2A201D6BCB4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AE1B02-38BF-4CC0-BB58-A9B0C19C45D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482306" name="Object 2"/>
          <p:cNvGraphicFramePr>
            <a:graphicFrameLocks noChangeAspect="1"/>
          </p:cNvGraphicFramePr>
          <p:nvPr>
            <p:ph sz="quarter" idx="4"/>
          </p:nvPr>
        </p:nvGraphicFramePr>
        <p:xfrm>
          <a:off x="381000" y="3924300"/>
          <a:ext cx="2670175" cy="1489075"/>
        </p:xfrm>
        <a:graphic>
          <a:graphicData uri="http://schemas.openxmlformats.org/presentationml/2006/ole">
            <p:oleObj spid="_x0000_s1026" name="Paint Shop Pro Image" r:id="rId4" imgW="3814634" imgH="2126829" progId="">
              <p:embed/>
            </p:oleObj>
          </a:graphicData>
        </a:graphic>
      </p:graphicFrame>
      <p:sp>
        <p:nvSpPr>
          <p:cNvPr id="482307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341313" y="100013"/>
            <a:ext cx="8229600" cy="1271587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Stage-2 – Swapping the root with last node &amp; rebuilding the Heap              Example:</a:t>
            </a:r>
            <a:r>
              <a:rPr lang="en-US" sz="3200" dirty="0">
                <a:solidFill>
                  <a:srgbClr val="FF0000"/>
                </a:solidFill>
              </a:rPr>
              <a:t>	A=[7, 4, 3, 1, 2]</a:t>
            </a:r>
          </a:p>
        </p:txBody>
      </p:sp>
      <p:graphicFrame>
        <p:nvGraphicFramePr>
          <p:cNvPr id="482308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81000" y="1371600"/>
          <a:ext cx="2457450" cy="1468438"/>
        </p:xfrm>
        <a:graphic>
          <a:graphicData uri="http://schemas.openxmlformats.org/presentationml/2006/ole">
            <p:oleObj spid="_x0000_s1027" name="Paint Shop Pro Image" r:id="rId5" imgW="3512195" imgH="2097561" progId="">
              <p:embed/>
            </p:oleObj>
          </a:graphicData>
        </a:graphic>
      </p:graphicFrame>
      <p:graphicFrame>
        <p:nvGraphicFramePr>
          <p:cNvPr id="48230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209925" y="1371600"/>
          <a:ext cx="2436813" cy="1474788"/>
        </p:xfrm>
        <a:graphic>
          <a:graphicData uri="http://schemas.openxmlformats.org/presentationml/2006/ole">
            <p:oleObj spid="_x0000_s1028" name="Paint Shop Pro Image" r:id="rId6" imgW="3482927" imgH="2107317" progId="">
              <p:embed/>
            </p:oleObj>
          </a:graphicData>
        </a:graphic>
      </p:graphicFrame>
      <p:graphicFrame>
        <p:nvGraphicFramePr>
          <p:cNvPr id="482310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019800" y="1371600"/>
          <a:ext cx="2581275" cy="1454150"/>
        </p:xfrm>
        <a:graphic>
          <a:graphicData uri="http://schemas.openxmlformats.org/presentationml/2006/ole">
            <p:oleObj spid="_x0000_s1029" name="Paint Shop Pro Image" r:id="rId7" imgW="3687805" imgH="2078049" progId="">
              <p:embed/>
            </p:oleObj>
          </a:graphicData>
        </a:graphic>
      </p:graphicFrame>
      <p:graphicFrame>
        <p:nvGraphicFramePr>
          <p:cNvPr id="482311" name="Object 6"/>
          <p:cNvGraphicFramePr>
            <a:graphicFrameLocks noChangeAspect="1"/>
          </p:cNvGraphicFramePr>
          <p:nvPr/>
        </p:nvGraphicFramePr>
        <p:xfrm>
          <a:off x="3362325" y="3938588"/>
          <a:ext cx="2451100" cy="1460500"/>
        </p:xfrm>
        <a:graphic>
          <a:graphicData uri="http://schemas.openxmlformats.org/presentationml/2006/ole">
            <p:oleObj spid="_x0000_s1030" name="Paint Shop Pro Image" r:id="rId8" imgW="3502439" imgH="2087805" progId="">
              <p:embed/>
            </p:oleObj>
          </a:graphicData>
        </a:graphic>
      </p:graphicFrame>
      <p:graphicFrame>
        <p:nvGraphicFramePr>
          <p:cNvPr id="482312" name="Object 7"/>
          <p:cNvGraphicFramePr>
            <a:graphicFrameLocks noChangeAspect="1"/>
          </p:cNvGraphicFramePr>
          <p:nvPr/>
        </p:nvGraphicFramePr>
        <p:xfrm>
          <a:off x="6124575" y="4376738"/>
          <a:ext cx="2476500" cy="585787"/>
        </p:xfrm>
        <a:graphic>
          <a:graphicData uri="http://schemas.openxmlformats.org/presentationml/2006/ole">
            <p:oleObj spid="_x0000_s1031" name="Paint Shop Pro Image" r:id="rId9" imgW="3551220" imgH="839252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3400" y="1828800"/>
            <a:ext cx="1808163" cy="1481138"/>
            <a:chOff x="336" y="1152"/>
            <a:chExt cx="1139" cy="933"/>
          </a:xfrm>
        </p:grpSpPr>
        <p:sp>
          <p:nvSpPr>
            <p:cNvPr id="1044" name="Line 10"/>
            <p:cNvSpPr>
              <a:spLocks noChangeShapeType="1"/>
            </p:cNvSpPr>
            <p:nvPr/>
          </p:nvSpPr>
          <p:spPr bwMode="auto">
            <a:xfrm flipH="1">
              <a:off x="1057" y="1152"/>
              <a:ext cx="96" cy="384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Text Box 11"/>
            <p:cNvSpPr txBox="1">
              <a:spLocks noChangeArrowheads="1"/>
            </p:cNvSpPr>
            <p:nvPr/>
          </p:nvSpPr>
          <p:spPr bwMode="auto">
            <a:xfrm>
              <a:off x="336" y="1872"/>
              <a:ext cx="11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  <a:latin typeface="Calibri" pitchFamily="34" charset="0"/>
                </a:rPr>
                <a:t>HeapAdjust(H, 1, 4)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1600200"/>
            <a:ext cx="2273300" cy="1709738"/>
            <a:chOff x="2112" y="1008"/>
            <a:chExt cx="1432" cy="1077"/>
          </a:xfrm>
        </p:grpSpPr>
        <p:sp>
          <p:nvSpPr>
            <p:cNvPr id="1042" name="Text Box 13"/>
            <p:cNvSpPr txBox="1">
              <a:spLocks noChangeArrowheads="1"/>
            </p:cNvSpPr>
            <p:nvPr/>
          </p:nvSpPr>
          <p:spPr bwMode="auto">
            <a:xfrm>
              <a:off x="2112" y="1872"/>
              <a:ext cx="14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  <a:latin typeface="Calibri" pitchFamily="34" charset="0"/>
                </a:rPr>
                <a:t>HeapAdjust(H, 1, 3)          </a:t>
              </a:r>
            </a:p>
          </p:txBody>
        </p:sp>
        <p:sp>
          <p:nvSpPr>
            <p:cNvPr id="1043" name="Freeform 14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48400" y="1524000"/>
            <a:ext cx="2319338" cy="1785938"/>
            <a:chOff x="3936" y="960"/>
            <a:chExt cx="1461" cy="1125"/>
          </a:xfrm>
        </p:grpSpPr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3936" y="1872"/>
              <a:ext cx="146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  <a:latin typeface="Calibri" pitchFamily="34" charset="0"/>
                </a:rPr>
                <a:t>HeapAdjust(H, 1, 2)           </a:t>
              </a: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3400" y="4114800"/>
            <a:ext cx="2411413" cy="1862138"/>
            <a:chOff x="336" y="2592"/>
            <a:chExt cx="1519" cy="1173"/>
          </a:xfrm>
        </p:grpSpPr>
        <p:sp>
          <p:nvSpPr>
            <p:cNvPr id="1038" name="Text Box 19"/>
            <p:cNvSpPr txBox="1">
              <a:spLocks noChangeArrowheads="1"/>
            </p:cNvSpPr>
            <p:nvPr/>
          </p:nvSpPr>
          <p:spPr bwMode="auto">
            <a:xfrm>
              <a:off x="336" y="3552"/>
              <a:ext cx="15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DD0111"/>
                  </a:solidFill>
                  <a:latin typeface="Calibri" pitchFamily="34" charset="0"/>
                </a:rPr>
                <a:t>HeapAdjust(H, 1, 1)             </a:t>
              </a:r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5714EAC-DECE-44E9-A7D7-04880C8CF8A9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 useBgFill="1"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66825"/>
            <a:ext cx="8839200" cy="5362575"/>
          </a:xfrm>
          <a:ln>
            <a:solidFill>
              <a:srgbClr val="FF0000"/>
            </a:solidFill>
          </a:ln>
        </p:spPr>
        <p:txBody>
          <a:bodyPr rtlCol="0">
            <a:normAutofit fontScale="92500" lnSpcReduction="20000"/>
          </a:bodyPr>
          <a:lstStyle/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Sort the list  2,  9,  7,  6,  5,  8  by </a:t>
            </a:r>
            <a:r>
              <a:rPr lang="en-US" altLang="en-US" dirty="0" err="1" smtClean="0"/>
              <a:t>heapsort</a:t>
            </a:r>
            <a:endParaRPr lang="en-US" altLang="en-US" dirty="0" smtClean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Stage 1 (heap construction) Stage 2 (root/max removal)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1   9   </a:t>
            </a:r>
            <a:r>
              <a:rPr lang="en-US" altLang="en-US" u="sng" dirty="0" smtClean="0">
                <a:solidFill>
                  <a:srgbClr val="FF0000"/>
                </a:solidFill>
              </a:rPr>
              <a:t>7</a:t>
            </a:r>
            <a:r>
              <a:rPr lang="en-US" altLang="en-US" dirty="0" smtClean="0"/>
              <a:t>   6   5   8			       </a:t>
            </a:r>
            <a:r>
              <a:rPr lang="en-US" altLang="en-US" u="sng" dirty="0" smtClean="0">
                <a:solidFill>
                  <a:srgbClr val="FF0000"/>
                </a:solidFill>
              </a:rPr>
              <a:t>9</a:t>
            </a:r>
            <a:r>
              <a:rPr lang="en-US" altLang="en-US" dirty="0" smtClean="0"/>
              <a:t>   6   8   2   5   7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2   </a:t>
            </a:r>
            <a:r>
              <a:rPr lang="en-US" altLang="en-US" u="sng" dirty="0" smtClean="0">
                <a:solidFill>
                  <a:srgbClr val="FF0000"/>
                </a:solidFill>
              </a:rPr>
              <a:t>9</a:t>
            </a:r>
            <a:r>
              <a:rPr lang="en-US" altLang="en-US" dirty="0" smtClean="0"/>
              <a:t>   8   6   5   7			       7   6   8   2   5 |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</a:t>
            </a:r>
            <a:r>
              <a:rPr lang="en-US" altLang="en-US" u="sng" dirty="0" smtClean="0">
                <a:solidFill>
                  <a:srgbClr val="FF0000"/>
                </a:solidFill>
              </a:rPr>
              <a:t>2 </a:t>
            </a:r>
            <a:r>
              <a:rPr lang="en-US" altLang="en-US" dirty="0" smtClean="0"/>
              <a:t>  9   8   6   5   7			     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smtClean="0">
                <a:solidFill>
                  <a:srgbClr val="FF0000"/>
                </a:solidFill>
              </a:rPr>
              <a:t>8</a:t>
            </a: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  <a:r>
              <a:rPr lang="en-US" altLang="en-US" dirty="0" smtClean="0"/>
              <a:t>6   7   2   5 |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9   </a:t>
            </a:r>
            <a:r>
              <a:rPr lang="en-US" altLang="en-US" u="sng" dirty="0" smtClean="0">
                <a:solidFill>
                  <a:srgbClr val="FF0000"/>
                </a:solidFill>
              </a:rPr>
              <a:t>2 </a:t>
            </a:r>
            <a:r>
              <a:rPr lang="en-US" altLang="en-US" dirty="0" smtClean="0"/>
              <a:t>  8   6   5   7			       5   6   7   2 | 8  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9   6   8   2   5   7			       </a:t>
            </a:r>
            <a:r>
              <a:rPr lang="en-US" altLang="en-US" u="sng" dirty="0" smtClean="0">
                <a:solidFill>
                  <a:srgbClr val="FF0000"/>
                </a:solidFill>
              </a:rPr>
              <a:t>7</a:t>
            </a:r>
            <a:r>
              <a:rPr lang="en-US" altLang="en-US" dirty="0" smtClean="0"/>
              <a:t>   6   5   2 | 8  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						                  2   6   5 | 7   8  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						                  </a:t>
            </a:r>
            <a:r>
              <a:rPr lang="en-US" altLang="en-US" u="sng" dirty="0" smtClean="0">
                <a:solidFill>
                  <a:srgbClr val="FF0000"/>
                </a:solidFill>
              </a:rPr>
              <a:t>6</a:t>
            </a:r>
            <a:r>
              <a:rPr lang="en-US" altLang="en-US" dirty="0" smtClean="0"/>
              <a:t>   2   5 | 7   8  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						                  5   2 | 6   7   8  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						                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smtClean="0">
                <a:solidFill>
                  <a:srgbClr val="FF0000"/>
                </a:solidFill>
              </a:rPr>
              <a:t>5</a:t>
            </a: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  <a:r>
              <a:rPr lang="en-US" altLang="en-US" dirty="0" smtClean="0"/>
              <a:t>2 | 6   7   8   9</a:t>
            </a:r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						                  2 | 5   6   7   8   9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Example-2 of Sorting by Heapsort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92D050"/>
                </a:solidFill>
              </a:rPr>
              <a:t>Heapsort</a:t>
            </a:r>
            <a:r>
              <a:rPr lang="en-US" b="1" dirty="0" smtClean="0">
                <a:solidFill>
                  <a:srgbClr val="92D050"/>
                </a:solidFill>
              </a:rPr>
              <a:t> Algorithm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6388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="1" i="1" baseline="-25000" dirty="0" smtClean="0"/>
              <a:t>Algorithm </a:t>
            </a:r>
            <a:r>
              <a:rPr lang="en-US" sz="5100" b="1" i="1" baseline="-25000" dirty="0" err="1" smtClean="0"/>
              <a:t>Heapsort</a:t>
            </a:r>
            <a:r>
              <a:rPr lang="en-US" sz="5100" b="1" i="1" baseline="-25000" dirty="0" smtClean="0"/>
              <a:t>(H[1, n])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 // Sorts a given array by  using transform and  conquer design strategy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// Input : An array H[1, n] of orderable elements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// Output : An array H[1,n] sorted in non-decreasing order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5100" baseline="-25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5100" baseline="-25000" dirty="0" smtClean="0"/>
              <a:t>    </a:t>
            </a:r>
            <a:r>
              <a:rPr lang="en-US" sz="5100" baseline="-25000" dirty="0" err="1" smtClean="0"/>
              <a:t>HeapBottomUp</a:t>
            </a:r>
            <a:r>
              <a:rPr lang="en-US" sz="5100" baseline="-25000" dirty="0" smtClean="0"/>
              <a:t>(</a:t>
            </a:r>
            <a:r>
              <a:rPr lang="en-US" sz="5100" baseline="-25000" dirty="0" err="1" smtClean="0"/>
              <a:t>H,n</a:t>
            </a:r>
            <a:r>
              <a:rPr lang="en-US" sz="5100" baseline="-25000" dirty="0" smtClean="0"/>
              <a:t>)     // Stage-1  calling procedure to construct heap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                                          // for a given array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5100" baseline="-25000" dirty="0" smtClean="0"/>
              <a:t>    </a:t>
            </a:r>
            <a:r>
              <a:rPr lang="en-US" sz="5100" b="1" baseline="-25000" dirty="0" smtClean="0"/>
              <a:t>for</a:t>
            </a:r>
            <a:r>
              <a:rPr lang="en-US" sz="5100" baseline="-25000" dirty="0" smtClean="0"/>
              <a:t> </a:t>
            </a:r>
            <a:r>
              <a:rPr lang="en-US" sz="5100" baseline="-25000" dirty="0" err="1" smtClean="0"/>
              <a:t>i</a:t>
            </a:r>
            <a:r>
              <a:rPr lang="en-US" sz="5100" baseline="-25000" dirty="0" smtClean="0"/>
              <a:t> </a:t>
            </a:r>
            <a:r>
              <a:rPr lang="en-US" sz="5100" baseline="-25000" dirty="0" smtClean="0">
                <a:latin typeface="Times New Roman"/>
                <a:cs typeface="Times New Roman"/>
              </a:rPr>
              <a:t>←</a:t>
            </a:r>
            <a:r>
              <a:rPr lang="en-US" sz="5100" baseline="-25000" dirty="0" smtClean="0"/>
              <a:t>n </a:t>
            </a:r>
            <a:r>
              <a:rPr lang="en-US" sz="5100" b="1" baseline="-25000" dirty="0" err="1" smtClean="0"/>
              <a:t>downto</a:t>
            </a:r>
            <a:r>
              <a:rPr lang="en-US" sz="5100" baseline="-25000" dirty="0" smtClean="0"/>
              <a:t> 2  </a:t>
            </a:r>
            <a:r>
              <a:rPr lang="en-US" sz="5100" b="1" baseline="-25000" dirty="0" smtClean="0"/>
              <a:t>do  </a:t>
            </a:r>
            <a:r>
              <a:rPr lang="en-US" sz="5100" baseline="-25000" dirty="0" smtClean="0"/>
              <a:t>// Stage -2 root deletion operation n-1 times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="1" baseline="-25000" dirty="0" smtClean="0"/>
              <a:t>    Begin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        t</a:t>
            </a:r>
            <a:r>
              <a:rPr lang="en-US" sz="5100" baseline="-25000" dirty="0" smtClean="0">
                <a:latin typeface="Times New Roman"/>
                <a:cs typeface="Times New Roman"/>
              </a:rPr>
              <a:t>← </a:t>
            </a:r>
            <a:r>
              <a:rPr lang="en-US" sz="5100" baseline="-25000" dirty="0" smtClean="0"/>
              <a:t>H[</a:t>
            </a:r>
            <a:r>
              <a:rPr lang="en-US" sz="5100" baseline="-25000" dirty="0" err="1" smtClean="0"/>
              <a:t>i</a:t>
            </a:r>
            <a:r>
              <a:rPr lang="en-US" sz="5100" baseline="-25000" dirty="0" smtClean="0"/>
              <a:t>]         // exchange root’s key with last rightmost key k of the heap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        H[</a:t>
            </a:r>
            <a:r>
              <a:rPr lang="en-US" sz="5100" baseline="-25000" dirty="0" err="1" smtClean="0"/>
              <a:t>i</a:t>
            </a:r>
            <a:r>
              <a:rPr lang="en-US" sz="5100" baseline="-25000" dirty="0" smtClean="0"/>
              <a:t>]</a:t>
            </a:r>
            <a:r>
              <a:rPr lang="en-US" sz="5100" baseline="-25000" dirty="0" smtClean="0">
                <a:latin typeface="Times New Roman"/>
                <a:cs typeface="Times New Roman"/>
              </a:rPr>
              <a:t> ←</a:t>
            </a:r>
            <a:r>
              <a:rPr lang="en-US" sz="5100" baseline="-25000" dirty="0" smtClean="0"/>
              <a:t> H[1]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        H[1] </a:t>
            </a:r>
            <a:r>
              <a:rPr lang="en-US" sz="5100" baseline="-25000" dirty="0" smtClean="0">
                <a:latin typeface="Times New Roman"/>
                <a:cs typeface="Times New Roman"/>
              </a:rPr>
              <a:t>← t</a:t>
            </a:r>
            <a:endParaRPr lang="en-US" sz="5100" baseline="-250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aseline="-25000" dirty="0" smtClean="0"/>
              <a:t>            </a:t>
            </a:r>
            <a:r>
              <a:rPr lang="en-US" sz="5100" baseline="-25000" dirty="0" err="1" smtClean="0"/>
              <a:t>HeapAdjust</a:t>
            </a:r>
            <a:r>
              <a:rPr lang="en-US" sz="5100" baseline="-25000" dirty="0" smtClean="0"/>
              <a:t>(H, 1, i-1) // call heap adjust procedure to rebuild the heap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b="1" baseline="-25000" dirty="0" smtClean="0"/>
              <a:t>     end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Initial call :  </a:t>
            </a:r>
            <a:r>
              <a:rPr lang="en-US" dirty="0" err="1" smtClean="0">
                <a:solidFill>
                  <a:srgbClr val="FF0000"/>
                </a:solidFill>
              </a:rPr>
              <a:t>HeapBottomUp</a:t>
            </a:r>
            <a:r>
              <a:rPr lang="en-US" dirty="0" smtClean="0">
                <a:solidFill>
                  <a:srgbClr val="FF0000"/>
                </a:solidFill>
              </a:rPr>
              <a:t>(H[1, n])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71FC79-293F-4F66-88B0-D0D4F7038FFD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E9763-F4A5-4909-AC6E-AEC86F40CD9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apply the Transform and conquer strategy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the working of HEAPSORT 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Learn to write Algorithm in standard form</a:t>
            </a:r>
          </a:p>
          <a:p>
            <a:pPr marL="514350" indent="-514350" algn="l" fontAlgn="auto">
              <a:spcAft>
                <a:spcPts val="0"/>
              </a:spcAft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Analyze the Algorithm &amp; Estimate computing time </a:t>
            </a:r>
          </a:p>
          <a:p>
            <a:pPr marL="514350" indent="-51435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 fontAlgn="auto">
              <a:spcAft>
                <a:spcPts val="0"/>
              </a:spcAft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algn="l" fontAlgn="auto">
              <a:spcAft>
                <a:spcPts val="0"/>
              </a:spcAft>
              <a:defRPr/>
            </a:pP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A3EC55-867D-4088-88F2-8155F8416CFC}" type="datetime1">
              <a:rPr lang="en-US"/>
              <a:pPr>
                <a:defRPr/>
              </a:pPr>
              <a:t>2/12/2018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D2DE3-FA57-448B-86DD-1740A7AE2C79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661B7FA-2072-4D78-8C65-1150CE072A5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 useBgFill="1">
        <p:nvSpPr>
          <p:cNvPr id="419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  <a:ln>
            <a:solidFill>
              <a:srgbClr val="FF0000"/>
            </a:solidFill>
          </a:ln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Stage 1: Build heap for a given list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keys (of height h)</a:t>
            </a:r>
          </a:p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worst-case</a:t>
            </a:r>
          </a:p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   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 </a:t>
            </a:r>
          </a:p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en-US" dirty="0" smtClean="0"/>
          </a:p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Stage 2: Repeat operation of root removal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 times (fix heap)</a:t>
            </a:r>
          </a:p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worst-case</a:t>
            </a:r>
          </a:p>
          <a:p>
            <a:pPr marL="0" indent="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dirty="0" smtClean="0"/>
              <a:t>        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 							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Both worst-case and average-case efficiency: </a:t>
            </a:r>
            <a:r>
              <a:rPr lang="en-US" altLang="en-US" dirty="0" smtClean="0">
                <a:sym typeface="Symbol" pitchFamily="18" charset="2"/>
              </a:rPr>
              <a:t>(</a:t>
            </a:r>
            <a:r>
              <a:rPr lang="en-US" altLang="en-US" i="1" dirty="0" err="1" smtClean="0">
                <a:sym typeface="Symbol" pitchFamily="18" charset="2"/>
              </a:rPr>
              <a:t>n</a:t>
            </a:r>
            <a:r>
              <a:rPr lang="en-US" altLang="en-US" dirty="0" err="1" smtClean="0">
                <a:sym typeface="Symbol" pitchFamily="18" charset="2"/>
              </a:rPr>
              <a:t>log</a:t>
            </a:r>
            <a:r>
              <a:rPr lang="en-US" altLang="en-US" i="1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)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/>
              <a:t>			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286000" y="1981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l-GR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  <a:sym typeface="Symbol" pitchFamily="18" charset="2"/>
              </a:rPr>
              <a:t></a:t>
            </a:r>
            <a:endParaRPr lang="el-GR" altLang="en-US" sz="36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2668588" y="2057400"/>
            <a:ext cx="5865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2(</a:t>
            </a:r>
            <a:r>
              <a:rPr lang="en-US" alt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h-i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) 2</a:t>
            </a:r>
            <a:r>
              <a:rPr lang="en-US" altLang="en-US" b="1" i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       </a:t>
            </a:r>
            <a:r>
              <a:rPr lang="en-US" alt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=   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 ( </a:t>
            </a:r>
            <a:r>
              <a:rPr lang="en-US" alt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– log</a:t>
            </a:r>
            <a:r>
              <a:rPr lang="en-US" altLang="en-US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(</a:t>
            </a:r>
            <a:r>
              <a:rPr lang="en-US" alt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 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+ 1))  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l-GR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(</a:t>
            </a:r>
            <a:r>
              <a:rPr lang="en-US" alt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n</a:t>
            </a:r>
            <a:r>
              <a:rPr lang="en-US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)</a:t>
            </a:r>
            <a:endParaRPr lang="el-GR" altLang="en-US" b="1" i="1" baseline="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22860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</a:t>
            </a:r>
            <a:r>
              <a:rPr lang="en-US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=0</a:t>
            </a:r>
          </a:p>
        </p:txBody>
      </p: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2209800" y="182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h</a:t>
            </a:r>
            <a:r>
              <a:rPr lang="en-US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-1</a:t>
            </a: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2895600" y="2667000"/>
            <a:ext cx="24384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en-US">
                <a:latin typeface="Calibri" pitchFamily="34" charset="0"/>
              </a:rPr>
              <a:t># nodes at level </a:t>
            </a:r>
            <a:r>
              <a:rPr lang="en-US" altLang="en-US" i="1">
                <a:latin typeface="Calibri" pitchFamily="34" charset="0"/>
              </a:rPr>
              <a:t>i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3505200" y="2514600"/>
            <a:ext cx="762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2362200" y="4556125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</a:t>
            </a:r>
            <a:endParaRPr lang="en-US" altLang="en-US" sz="36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286000" y="5029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000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</a:t>
            </a:r>
            <a:r>
              <a:rPr lang="en-US" altLang="en-US" sz="20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=</a:t>
            </a:r>
            <a:r>
              <a:rPr lang="en-US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1</a:t>
            </a:r>
            <a:endParaRPr lang="en-US" altLang="en-US" sz="20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19851" name="Text Box 11"/>
          <p:cNvSpPr txBox="1">
            <a:spLocks noChangeArrowheads="1"/>
          </p:cNvSpPr>
          <p:nvPr/>
        </p:nvSpPr>
        <p:spPr bwMode="auto">
          <a:xfrm>
            <a:off x="2133600" y="4343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-1</a:t>
            </a:r>
            <a:endParaRPr lang="en-US" altLang="en-US" sz="2000" b="1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2438400" y="4648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+mn-lt"/>
                <a:cs typeface="+mn-cs"/>
              </a:rPr>
              <a:t>  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2log</a:t>
            </a:r>
            <a:r>
              <a:rPr lang="en-US" altLang="en-US" b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 </a:t>
            </a:r>
            <a:r>
              <a:rPr lang="en-US" altLang="en-US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 </a:t>
            </a:r>
            <a:r>
              <a:rPr lang="el-GR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(</a:t>
            </a:r>
            <a:r>
              <a:rPr lang="en-US" altLang="en-US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n</a:t>
            </a:r>
            <a:r>
              <a:rPr lang="en-US" altLang="en-US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log</a:t>
            </a:r>
            <a:r>
              <a:rPr lang="en-US" altLang="en-US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Times New Roman" pitchFamily="18" charset="0"/>
              </a:rPr>
              <a:t>)</a:t>
            </a:r>
            <a:r>
              <a:rPr lang="en-US" altLang="en-US" i="1" dirty="0">
                <a:latin typeface="+mn-lt"/>
                <a:cs typeface="+mn-cs"/>
              </a:rPr>
              <a:t> </a:t>
            </a:r>
          </a:p>
        </p:txBody>
      </p:sp>
      <p:sp>
        <p:nvSpPr>
          <p:cNvPr id="25615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92D050"/>
                </a:solidFill>
              </a:rPr>
              <a:t>Analysis of </a:t>
            </a:r>
            <a:r>
              <a:rPr lang="en-US" altLang="en-US" b="1" dirty="0" err="1" smtClean="0">
                <a:solidFill>
                  <a:srgbClr val="92D050"/>
                </a:solidFill>
              </a:rPr>
              <a:t>Heapsort</a:t>
            </a:r>
            <a:endParaRPr lang="en-US" altLang="en-US" b="1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 smtClean="0">
                <a:solidFill>
                  <a:srgbClr val="92D050"/>
                </a:solidFill>
              </a:rPr>
              <a:t>Comparison with Quick Sort and Merge Sort </a:t>
            </a:r>
          </a:p>
        </p:txBody>
      </p:sp>
      <p:sp useBgFill="1"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330825"/>
          </a:xfrm>
          <a:ln>
            <a:solidFill>
              <a:srgbClr val="FF0000"/>
            </a:solidFill>
          </a:ln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Heapsort</a:t>
            </a:r>
            <a:r>
              <a:rPr lang="en-US" dirty="0" smtClean="0"/>
              <a:t> is </a:t>
            </a:r>
            <a:r>
              <a:rPr lang="en-US" i="1" dirty="0" smtClean="0"/>
              <a:t>always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O(n log 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 smtClean="0"/>
              <a:t>Quicksort</a:t>
            </a:r>
            <a:r>
              <a:rPr lang="en-US" dirty="0" smtClean="0"/>
              <a:t> is usually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O(n log n)</a:t>
            </a:r>
            <a:r>
              <a:rPr lang="en-US" dirty="0" smtClean="0"/>
              <a:t> but in the worst case slows to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baseline="30000" dirty="0" smtClean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 smtClean="0"/>
              <a:t>Quicksort</a:t>
            </a:r>
            <a:r>
              <a:rPr lang="en-US" dirty="0" smtClean="0"/>
              <a:t> is generally faster, but </a:t>
            </a:r>
            <a:r>
              <a:rPr lang="en-US" dirty="0" err="1" smtClean="0"/>
              <a:t>Heapsort</a:t>
            </a:r>
            <a:r>
              <a:rPr lang="en-US" dirty="0" smtClean="0"/>
              <a:t> is better in time-critical applications.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 However, merge sort is simpler to understand than heap sort, is a stable sort, can be easily adapted to operate on linked lists and very large lists stored on slow-to-access media such as disk storage or network attached storage.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Heap sort shares none of these benefits; in particular, it relies strongly on random access.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32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Department of Computer Science and Engineering, GIT</a:t>
            </a:r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smtClean="0">
                <a:solidFill>
                  <a:srgbClr val="00B050"/>
                </a:solidFill>
              </a:rPr>
              <a:t>Computation Time for Different Size of Input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334000"/>
          </a:xfrm>
        </p:spPr>
        <p:txBody>
          <a:bodyPr/>
          <a:lstStyle/>
          <a:p>
            <a:pPr algn="just">
              <a:buFont typeface="Arial" pitchFamily="34" charset="0"/>
              <a:buNone/>
            </a:pPr>
            <a:endParaRPr lang="en-US" sz="2800" smtClean="0">
              <a:solidFill>
                <a:srgbClr val="002060"/>
              </a:solidFill>
            </a:endParaRPr>
          </a:p>
          <a:p>
            <a:pPr algn="just">
              <a:buFont typeface="Arial" pitchFamily="34" charset="0"/>
              <a:buNone/>
            </a:pPr>
            <a:endParaRPr lang="en-US" sz="2800" smtClean="0"/>
          </a:p>
          <a:p>
            <a:pPr algn="just">
              <a:buFont typeface="Arial" pitchFamily="34" charset="0"/>
              <a:buNone/>
            </a:pPr>
            <a:endParaRPr lang="en-US" sz="280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AF6E78-521B-4F29-B7F2-CCEFE32979DA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C8226-6C76-46A6-B7F9-4C3FC5F6231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76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5" y="1143000"/>
            <a:ext cx="78025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4267200"/>
          <a:ext cx="7543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Size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87141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048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Department of Computer Science and Engineering, GIT</a:t>
            </a:r>
          </a:p>
        </p:txBody>
      </p:sp>
      <p:sp>
        <p:nvSpPr>
          <p:cNvPr id="286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smtClean="0">
                <a:solidFill>
                  <a:srgbClr val="00B050"/>
                </a:solidFill>
              </a:rPr>
              <a:t>Time and Space Complexity </a:t>
            </a:r>
          </a:p>
        </p:txBody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334000"/>
          </a:xfrm>
        </p:spPr>
        <p:txBody>
          <a:bodyPr/>
          <a:lstStyle/>
          <a:p>
            <a:pPr algn="just">
              <a:buFont typeface="Arial" pitchFamily="34" charset="0"/>
              <a:buNone/>
            </a:pPr>
            <a:r>
              <a:rPr lang="en-US" sz="2800" dirty="0" smtClean="0"/>
              <a:t>	</a:t>
            </a:r>
          </a:p>
          <a:p>
            <a:pPr algn="just">
              <a:buFont typeface="Arial" pitchFamily="34" charset="0"/>
              <a:buNone/>
            </a:pPr>
            <a:endParaRPr lang="en-US" sz="2800" dirty="0" smtClean="0"/>
          </a:p>
          <a:p>
            <a:pPr algn="just"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AF6E78-521B-4F29-B7F2-CCEFE32979DA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72765-C138-444B-BC6B-2E7D525E2EE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066799" y="3810000"/>
            <a:ext cx="4724400" cy="3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867400"/>
            <a:ext cx="7391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21170779">
            <a:off x="1271588" y="3906838"/>
            <a:ext cx="7162800" cy="2514600"/>
          </a:xfrm>
          <a:prstGeom prst="arc">
            <a:avLst>
              <a:gd name="adj1" fmla="val 10853910"/>
              <a:gd name="adj2" fmla="val 1734347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 flipV="1">
            <a:off x="5126038" y="3590925"/>
            <a:ext cx="2736850" cy="2809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6096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29394" y="38092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686" name="TextBox 18"/>
          <p:cNvSpPr txBox="1">
            <a:spLocks noChangeArrowheads="1"/>
          </p:cNvSpPr>
          <p:nvPr/>
        </p:nvSpPr>
        <p:spPr bwMode="auto">
          <a:xfrm>
            <a:off x="3733800" y="5943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sp>
        <p:nvSpPr>
          <p:cNvPr id="28687" name="TextBox 19"/>
          <p:cNvSpPr txBox="1">
            <a:spLocks noChangeArrowheads="1"/>
          </p:cNvSpPr>
          <p:nvPr/>
        </p:nvSpPr>
        <p:spPr bwMode="auto">
          <a:xfrm>
            <a:off x="609600" y="2286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T(N)</a:t>
            </a:r>
          </a:p>
        </p:txBody>
      </p:sp>
      <p:sp>
        <p:nvSpPr>
          <p:cNvPr id="28688" name="TextBox 20"/>
          <p:cNvSpPr txBox="1">
            <a:spLocks noChangeArrowheads="1"/>
          </p:cNvSpPr>
          <p:nvPr/>
        </p:nvSpPr>
        <p:spPr bwMode="auto">
          <a:xfrm>
            <a:off x="6400800" y="29718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N*logN  </a:t>
            </a:r>
            <a:r>
              <a:rPr lang="en-US">
                <a:latin typeface="Calibri" pitchFamily="34" charset="0"/>
                <a:sym typeface="Wingdings" pitchFamily="2" charset="2"/>
              </a:rPr>
              <a:t></a:t>
            </a:r>
            <a:r>
              <a:rPr lang="en-US">
                <a:latin typeface="Calibri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HeapSort</a:t>
            </a:r>
          </a:p>
        </p:txBody>
      </p:sp>
      <p:sp>
        <p:nvSpPr>
          <p:cNvPr id="22" name="Arc 21"/>
          <p:cNvSpPr/>
          <p:nvPr/>
        </p:nvSpPr>
        <p:spPr>
          <a:xfrm rot="5400000">
            <a:off x="-1866900" y="495300"/>
            <a:ext cx="6934200" cy="3810000"/>
          </a:xfrm>
          <a:prstGeom prst="arc">
            <a:avLst>
              <a:gd name="adj1" fmla="val 16297620"/>
              <a:gd name="adj2" fmla="val 28041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rot="5400000" flipH="1" flipV="1">
            <a:off x="2811462" y="1760538"/>
            <a:ext cx="13874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691" name="TextBox 24"/>
          <p:cNvSpPr txBox="1">
            <a:spLocks noChangeArrowheads="1"/>
          </p:cNvSpPr>
          <p:nvPr/>
        </p:nvSpPr>
        <p:spPr bwMode="auto">
          <a:xfrm>
            <a:off x="3657600" y="1752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  <a:r>
              <a:rPr lang="en-US" baseline="30000">
                <a:latin typeface="Calibri" pitchFamily="34" charset="0"/>
              </a:rPr>
              <a:t> 2</a:t>
            </a:r>
          </a:p>
        </p:txBody>
      </p:sp>
      <p:sp>
        <p:nvSpPr>
          <p:cNvPr id="28692" name="TextBox 25"/>
          <p:cNvSpPr txBox="1">
            <a:spLocks noChangeArrowheads="1"/>
          </p:cNvSpPr>
          <p:nvPr/>
        </p:nvSpPr>
        <p:spPr bwMode="auto">
          <a:xfrm>
            <a:off x="4114800" y="1752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7030A0"/>
                </a:solidFill>
                <a:latin typeface="Calibri" pitchFamily="34" charset="0"/>
              </a:rPr>
              <a:t>BubbleSort</a:t>
            </a:r>
            <a:endParaRPr lang="en-US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Illustration of the Heap Sort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0000"/>
                </a:solidFill>
                <a:hlinkClick r:id="rId2" action="ppaction://hlinkfile"/>
              </a:rPr>
              <a:t>Animated video</a:t>
            </a:r>
            <a:r>
              <a:rPr lang="en-US" sz="3600" dirty="0" smtClean="0">
                <a:hlinkClick r:id="rId3"/>
              </a:rPr>
              <a:t> </a:t>
            </a:r>
            <a:r>
              <a:rPr lang="en-US" sz="3600" dirty="0" smtClean="0"/>
              <a:t>https://www.youtube.com/watch?v=onlhnHpGgC4</a:t>
            </a:r>
            <a:endParaRPr lang="en-US" sz="3600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446EC-539E-4791-944B-E4141D45997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9BFF52-94E8-4AAE-A264-C841E9CACFDC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 of the Experiment and Conclusion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the working of Transform and Conquer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[L2, CO 2, PO1]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working of </a:t>
            </a:r>
            <a:r>
              <a:rPr lang="en-US" sz="2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Heapsort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 on a given set of size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[L3, 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buAutoNum type="arabicPeriod" startAt="3"/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computing time using appropriate time functions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Plot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graph of Computing time V/s Size of the input and draw conclusions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[L4,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2,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PO4]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and Engineering, GIT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12/01/2017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67533-C9BF-4BFF-9C72-13013CBD8833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 of the Experiment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strategy – </a:t>
            </a:r>
            <a:r>
              <a:rPr lang="en-US" sz="3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 and Conquer </a:t>
            </a:r>
            <a:endParaRPr lang="en-IN" sz="3100" dirty="0" smtClean="0"/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100" dirty="0" smtClean="0"/>
              <a:t>     </a:t>
            </a:r>
            <a:r>
              <a:rPr lang="en-IN" sz="3100" dirty="0" smtClean="0">
                <a:solidFill>
                  <a:schemeClr val="tx1"/>
                </a:solidFill>
              </a:rPr>
              <a:t>Transform and Conquer algorithm transforms the problem into a new representation so that it easier to solve.</a:t>
            </a:r>
            <a:endParaRPr lang="en-IN" sz="3100" b="1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IN" sz="3100" b="1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IN" sz="3100" dirty="0" smtClean="0">
              <a:solidFill>
                <a:schemeClr val="tx1"/>
              </a:solidFill>
            </a:endParaRPr>
          </a:p>
          <a:p>
            <a:pPr marL="457200" indent="-457200"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 fontAlgn="auto">
              <a:spcAft>
                <a:spcPts val="0"/>
              </a:spcAft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1C6FD-B611-47C2-8BB8-1AF9BB07ACC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CBC7BF-BEF1-4A2C-8D97-E8E48D33F4A0}" type="datetime1">
              <a:rPr lang="en-US"/>
              <a:pPr>
                <a:defRPr/>
              </a:pPr>
              <a:t>2/12/2018</a:t>
            </a:fld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CSE, GIT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8382000" cy="3657600"/>
          </a:xfrm>
          <a:prstGeom prst="rect">
            <a:avLst/>
          </a:prstGeom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dirty="0" err="1" smtClean="0">
                <a:latin typeface="+mn-lt"/>
                <a:cs typeface="+mn-cs"/>
              </a:rPr>
              <a:t>Genaral</a:t>
            </a:r>
            <a:r>
              <a:rPr lang="en-US" sz="2900" b="1" dirty="0" smtClean="0">
                <a:latin typeface="+mn-lt"/>
                <a:cs typeface="+mn-cs"/>
              </a:rPr>
              <a:t> </a:t>
            </a:r>
            <a:r>
              <a:rPr lang="en-US" sz="2900" b="1" dirty="0">
                <a:latin typeface="+mn-lt"/>
                <a:cs typeface="+mn-cs"/>
              </a:rPr>
              <a:t>Idea </a:t>
            </a:r>
            <a:r>
              <a:rPr lang="en-US" sz="29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: </a:t>
            </a:r>
            <a:r>
              <a:rPr lang="en-US" sz="2900" dirty="0" smtClean="0">
                <a:latin typeface="+mn-lt"/>
                <a:cs typeface="+mn-cs"/>
              </a:rPr>
              <a:t>it is a </a:t>
            </a:r>
            <a:r>
              <a:rPr lang="en-US" sz="2900" dirty="0">
                <a:latin typeface="+mn-lt"/>
                <a:cs typeface="+mn-cs"/>
              </a:rPr>
              <a:t>Two stage </a:t>
            </a:r>
            <a:r>
              <a:rPr lang="en-US" sz="2900" dirty="0" smtClean="0">
                <a:latin typeface="+mn-lt"/>
                <a:cs typeface="+mn-cs"/>
              </a:rPr>
              <a:t>procedures that works as follows:</a:t>
            </a:r>
            <a:endParaRPr lang="en-US" sz="2900" dirty="0"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dirty="0">
                <a:latin typeface="+mn-lt"/>
                <a:cs typeface="+mn-cs"/>
              </a:rPr>
              <a:t>      </a:t>
            </a:r>
            <a:r>
              <a:rPr lang="en-US" sz="3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First stage </a:t>
            </a:r>
            <a:r>
              <a:rPr lang="en-US" sz="2900" dirty="0">
                <a:latin typeface="+mn-lt"/>
                <a:cs typeface="+mn-cs"/>
              </a:rPr>
              <a:t>: It is called as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stage  </a:t>
            </a:r>
            <a:r>
              <a:rPr lang="en-US" sz="2900" dirty="0">
                <a:latin typeface="+mn-lt"/>
                <a:cs typeface="+mn-cs"/>
              </a:rPr>
              <a:t>where the problem instance is modified so that it is amenable / open to get a solution.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dirty="0">
                <a:latin typeface="+mn-lt"/>
                <a:cs typeface="+mn-cs"/>
              </a:rPr>
              <a:t>      </a:t>
            </a:r>
            <a:r>
              <a:rPr lang="en-US" sz="3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Second Stage </a:t>
            </a:r>
            <a:r>
              <a:rPr lang="en-US" sz="2900" dirty="0">
                <a:latin typeface="+mn-lt"/>
                <a:cs typeface="+mn-cs"/>
              </a:rPr>
              <a:t>: It is called as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Conquer stage </a:t>
            </a:r>
            <a:r>
              <a:rPr lang="en-US" sz="2900" dirty="0">
                <a:latin typeface="+mn-lt"/>
                <a:cs typeface="+mn-cs"/>
              </a:rPr>
              <a:t>where the modified problem instance is solved and becomes the </a:t>
            </a:r>
            <a:r>
              <a:rPr lang="en-US" sz="2900" dirty="0" smtClean="0">
                <a:latin typeface="+mn-lt"/>
                <a:cs typeface="+mn-cs"/>
              </a:rPr>
              <a:t>Basis of solution </a:t>
            </a:r>
            <a:r>
              <a:rPr lang="en-US" sz="2900" dirty="0">
                <a:latin typeface="+mn-lt"/>
                <a:cs typeface="+mn-cs"/>
              </a:rPr>
              <a:t>for the original problem.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019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609600" indent="-609600" algn="ctr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Basic definition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B</a:t>
            </a:r>
            <a:r>
              <a:rPr lang="en-US" sz="2800" b="1" dirty="0" smtClean="0"/>
              <a:t>inary tree : </a:t>
            </a:r>
            <a:r>
              <a:rPr lang="en-US" sz="2800" dirty="0" smtClean="0"/>
              <a:t>It is tree data structure consists of a finite set of nodes that is either empty, or consists of one specially designated node called the root of the </a:t>
            </a:r>
            <a:r>
              <a:rPr lang="en-US" sz="2800" b="1" dirty="0" smtClean="0"/>
              <a:t>binary tree</a:t>
            </a:r>
            <a:r>
              <a:rPr lang="en-US" sz="2800" dirty="0" smtClean="0"/>
              <a:t>, and the elements of two disjoint </a:t>
            </a:r>
            <a:r>
              <a:rPr lang="en-US" sz="2800" b="1" dirty="0" smtClean="0"/>
              <a:t>binary trees</a:t>
            </a:r>
            <a:r>
              <a:rPr lang="en-US" sz="2800" dirty="0" smtClean="0"/>
              <a:t> called the left sub-tree and right sub-tree of the root.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Depth</a:t>
            </a:r>
            <a:r>
              <a:rPr lang="en-US" sz="2800" i="1" dirty="0" smtClean="0"/>
              <a:t> –The depth of a node is the number of edges from the node to the tree's root node.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/>
              <a:t>Level of a tree - It is depth plus 1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 </a:t>
            </a:r>
            <a:r>
              <a:rPr lang="en-US" sz="2800" b="1" dirty="0" smtClean="0"/>
              <a:t>Height of tree</a:t>
            </a:r>
            <a:r>
              <a:rPr lang="en-US" sz="2800" dirty="0" smtClean="0"/>
              <a:t>  : height of a tree would be the height of its root </a:t>
            </a:r>
            <a:r>
              <a:rPr lang="en-US" sz="2800" dirty="0" err="1" smtClean="0"/>
              <a:t>node,or</a:t>
            </a:r>
            <a:r>
              <a:rPr lang="en-US" sz="2800" dirty="0" smtClean="0"/>
              <a:t> equivalently, the depth of its deepest node.</a:t>
            </a:r>
            <a:r>
              <a:rPr lang="en-US" sz="2800" i="1" dirty="0" smtClean="0"/>
              <a:t> 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b="1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  <a:noFill/>
          <a:ln>
            <a:solidFill>
              <a:srgbClr val="FF0000"/>
            </a:solidFill>
          </a:ln>
        </p:spPr>
        <p:txBody>
          <a:bodyPr rtlCol="0">
            <a:normAutofit/>
          </a:bodyPr>
          <a:lstStyle/>
          <a:p>
            <a:pPr marL="0" indent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Complete Binary Tree : </a:t>
            </a:r>
            <a:r>
              <a:rPr lang="en-US" sz="2400" dirty="0" smtClean="0"/>
              <a:t>A Binary Tree of </a:t>
            </a:r>
            <a:r>
              <a:rPr lang="en-US" sz="2400" b="1" dirty="0" smtClean="0"/>
              <a:t>depth d </a:t>
            </a:r>
            <a:r>
              <a:rPr lang="en-US" sz="2400" dirty="0" smtClean="0"/>
              <a:t>is Almost Complete </a:t>
            </a:r>
            <a:r>
              <a:rPr lang="en-US" sz="2400" dirty="0" err="1" smtClean="0"/>
              <a:t>iff</a:t>
            </a:r>
            <a:r>
              <a:rPr lang="en-US" sz="2400" dirty="0" smtClean="0"/>
              <a:t>: The tree is </a:t>
            </a:r>
            <a:r>
              <a:rPr lang="en-US" sz="2400" b="1" dirty="0" smtClean="0"/>
              <a:t>Complete Binary Tree </a:t>
            </a:r>
            <a:r>
              <a:rPr lang="en-US" sz="2400" dirty="0" smtClean="0"/>
              <a:t>(All nodes) till </a:t>
            </a:r>
            <a:r>
              <a:rPr lang="en-US" sz="2400" b="1" dirty="0" smtClean="0"/>
              <a:t>level (d-1). </a:t>
            </a:r>
            <a:r>
              <a:rPr lang="en-US" sz="2400" dirty="0" smtClean="0"/>
              <a:t>At level d, (</a:t>
            </a:r>
            <a:r>
              <a:rPr lang="en-US" sz="2400" dirty="0" err="1" smtClean="0"/>
              <a:t>i.e</a:t>
            </a:r>
            <a:r>
              <a:rPr lang="en-US" sz="2400" dirty="0" smtClean="0"/>
              <a:t> the last level), if a Node is present, then all the Nodes to the left of that node should also be present</a:t>
            </a:r>
            <a:r>
              <a:rPr lang="en-US" dirty="0" smtClean="0"/>
              <a:t>. </a:t>
            </a:r>
            <a:r>
              <a:rPr lang="en-US" sz="2400" dirty="0" smtClean="0"/>
              <a:t>More precisely  it is a binary tree in which every level, except possibly the last, is completely filled, and all nodes are as far as  left justified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71FC79-293F-4F66-88B0-D0D4F7038FFD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A87CB-35BD-49EC-967C-E7ABC7F17FFB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pSp>
        <p:nvGrpSpPr>
          <p:cNvPr id="11271" name="Group 34"/>
          <p:cNvGrpSpPr>
            <a:grpSpLocks/>
          </p:cNvGrpSpPr>
          <p:nvPr/>
        </p:nvGrpSpPr>
        <p:grpSpPr bwMode="auto">
          <a:xfrm>
            <a:off x="533400" y="4114800"/>
            <a:ext cx="3886200" cy="2286000"/>
            <a:chOff x="288925" y="2209800"/>
            <a:chExt cx="4283075" cy="2971800"/>
          </a:xfrm>
        </p:grpSpPr>
        <p:sp>
          <p:nvSpPr>
            <p:cNvPr id="11296" name="Line 22"/>
            <p:cNvSpPr>
              <a:spLocks noChangeShapeType="1"/>
            </p:cNvSpPr>
            <p:nvPr/>
          </p:nvSpPr>
          <p:spPr bwMode="auto">
            <a:xfrm>
              <a:off x="2971800" y="28956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7" name="Group 34"/>
            <p:cNvGrpSpPr>
              <a:grpSpLocks/>
            </p:cNvGrpSpPr>
            <p:nvPr/>
          </p:nvGrpSpPr>
          <p:grpSpPr bwMode="auto">
            <a:xfrm>
              <a:off x="288925" y="2209800"/>
              <a:ext cx="4283075" cy="2971800"/>
              <a:chOff x="288925" y="2209800"/>
              <a:chExt cx="4283075" cy="2971800"/>
            </a:xfrm>
          </p:grpSpPr>
          <p:sp>
            <p:nvSpPr>
              <p:cNvPr id="11298" name="Oval 6"/>
              <p:cNvSpPr>
                <a:spLocks noChangeArrowheads="1"/>
              </p:cNvSpPr>
              <p:nvPr/>
            </p:nvSpPr>
            <p:spPr bwMode="auto">
              <a:xfrm>
                <a:off x="1431925" y="48006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I</a:t>
                </a:r>
              </a:p>
            </p:txBody>
          </p:sp>
          <p:sp>
            <p:nvSpPr>
              <p:cNvPr id="11299" name="Oval 7"/>
              <p:cNvSpPr>
                <a:spLocks noChangeArrowheads="1"/>
              </p:cNvSpPr>
              <p:nvPr/>
            </p:nvSpPr>
            <p:spPr bwMode="auto">
              <a:xfrm>
                <a:off x="1965325" y="3962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E</a:t>
                </a:r>
              </a:p>
            </p:txBody>
          </p:sp>
          <p:sp>
            <p:nvSpPr>
              <p:cNvPr id="11300" name="Oval 8"/>
              <p:cNvSpPr>
                <a:spLocks noChangeArrowheads="1"/>
              </p:cNvSpPr>
              <p:nvPr/>
            </p:nvSpPr>
            <p:spPr bwMode="auto">
              <a:xfrm>
                <a:off x="898525" y="3962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11301" name="Oval 9"/>
              <p:cNvSpPr>
                <a:spLocks noChangeArrowheads="1"/>
              </p:cNvSpPr>
              <p:nvPr/>
            </p:nvSpPr>
            <p:spPr bwMode="auto">
              <a:xfrm>
                <a:off x="1431925" y="3200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1302" name="Oval 10"/>
              <p:cNvSpPr>
                <a:spLocks noChangeArrowheads="1"/>
              </p:cNvSpPr>
              <p:nvPr/>
            </p:nvSpPr>
            <p:spPr bwMode="auto">
              <a:xfrm>
                <a:off x="2651125" y="2590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1303" name="Oval 11"/>
              <p:cNvSpPr>
                <a:spLocks noChangeArrowheads="1"/>
              </p:cNvSpPr>
              <p:nvPr/>
            </p:nvSpPr>
            <p:spPr bwMode="auto">
              <a:xfrm>
                <a:off x="4098925" y="4114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G</a:t>
                </a:r>
              </a:p>
            </p:txBody>
          </p:sp>
          <p:sp>
            <p:nvSpPr>
              <p:cNvPr id="11304" name="Oval 12"/>
              <p:cNvSpPr>
                <a:spLocks noChangeArrowheads="1"/>
              </p:cNvSpPr>
              <p:nvPr/>
            </p:nvSpPr>
            <p:spPr bwMode="auto">
              <a:xfrm>
                <a:off x="288925" y="48006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H</a:t>
                </a:r>
              </a:p>
            </p:txBody>
          </p:sp>
          <p:sp>
            <p:nvSpPr>
              <p:cNvPr id="11305" name="Line 13"/>
              <p:cNvSpPr>
                <a:spLocks noChangeShapeType="1"/>
              </p:cNvSpPr>
              <p:nvPr/>
            </p:nvSpPr>
            <p:spPr bwMode="auto">
              <a:xfrm flipH="1">
                <a:off x="1203325" y="3581400"/>
                <a:ext cx="3048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14"/>
              <p:cNvSpPr>
                <a:spLocks noChangeShapeType="1"/>
              </p:cNvSpPr>
              <p:nvPr/>
            </p:nvSpPr>
            <p:spPr bwMode="auto">
              <a:xfrm flipH="1">
                <a:off x="593725" y="4343400"/>
                <a:ext cx="3810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15"/>
              <p:cNvSpPr>
                <a:spLocks noChangeShapeType="1"/>
              </p:cNvSpPr>
              <p:nvPr/>
            </p:nvSpPr>
            <p:spPr bwMode="auto">
              <a:xfrm>
                <a:off x="1736725" y="3505200"/>
                <a:ext cx="3048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16"/>
              <p:cNvSpPr>
                <a:spLocks noChangeShapeType="1"/>
              </p:cNvSpPr>
              <p:nvPr/>
            </p:nvSpPr>
            <p:spPr bwMode="auto">
              <a:xfrm>
                <a:off x="1203325" y="4267200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Oval 17"/>
              <p:cNvSpPr>
                <a:spLocks noChangeArrowheads="1"/>
              </p:cNvSpPr>
              <p:nvPr/>
            </p:nvSpPr>
            <p:spPr bwMode="auto">
              <a:xfrm>
                <a:off x="3565525" y="3505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11310" name="Oval 18"/>
              <p:cNvSpPr>
                <a:spLocks noChangeArrowheads="1"/>
              </p:cNvSpPr>
              <p:nvPr/>
            </p:nvSpPr>
            <p:spPr bwMode="auto">
              <a:xfrm>
                <a:off x="2955925" y="4114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F</a:t>
                </a:r>
              </a:p>
            </p:txBody>
          </p:sp>
          <p:sp>
            <p:nvSpPr>
              <p:cNvPr id="11311" name="Line 21"/>
              <p:cNvSpPr>
                <a:spLocks noChangeShapeType="1"/>
              </p:cNvSpPr>
              <p:nvPr/>
            </p:nvSpPr>
            <p:spPr bwMode="auto">
              <a:xfrm flipV="1">
                <a:off x="1736725" y="2895600"/>
                <a:ext cx="914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2" name="Line 23"/>
              <p:cNvSpPr>
                <a:spLocks noChangeShapeType="1"/>
              </p:cNvSpPr>
              <p:nvPr/>
            </p:nvSpPr>
            <p:spPr bwMode="auto">
              <a:xfrm>
                <a:off x="3946525" y="381000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24"/>
              <p:cNvSpPr>
                <a:spLocks noChangeShapeType="1"/>
              </p:cNvSpPr>
              <p:nvPr/>
            </p:nvSpPr>
            <p:spPr bwMode="auto">
              <a:xfrm flipV="1">
                <a:off x="3336925" y="3810000"/>
                <a:ext cx="3048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Text Box 27"/>
              <p:cNvSpPr txBox="1">
                <a:spLocks noChangeArrowheads="1"/>
              </p:cNvSpPr>
              <p:nvPr/>
            </p:nvSpPr>
            <p:spPr bwMode="auto">
              <a:xfrm>
                <a:off x="2651125" y="22098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315" name="Text Box 28"/>
              <p:cNvSpPr txBox="1">
                <a:spLocks noChangeArrowheads="1"/>
              </p:cNvSpPr>
              <p:nvPr/>
            </p:nvSpPr>
            <p:spPr bwMode="auto">
              <a:xfrm>
                <a:off x="1431925" y="2743200"/>
                <a:ext cx="3968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1316" name="Text Box 29"/>
              <p:cNvSpPr txBox="1">
                <a:spLocks noChangeArrowheads="1"/>
              </p:cNvSpPr>
              <p:nvPr/>
            </p:nvSpPr>
            <p:spPr bwMode="auto">
              <a:xfrm>
                <a:off x="3794125" y="3200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1317" name="Text Box 30"/>
              <p:cNvSpPr txBox="1">
                <a:spLocks noChangeArrowheads="1"/>
              </p:cNvSpPr>
              <p:nvPr/>
            </p:nvSpPr>
            <p:spPr bwMode="auto">
              <a:xfrm>
                <a:off x="669925" y="37338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1318" name="Text Box 31"/>
              <p:cNvSpPr txBox="1">
                <a:spLocks noChangeArrowheads="1"/>
              </p:cNvSpPr>
              <p:nvPr/>
            </p:nvSpPr>
            <p:spPr bwMode="auto">
              <a:xfrm>
                <a:off x="2193925" y="36576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1319" name="Text Box 32"/>
              <p:cNvSpPr txBox="1">
                <a:spLocks noChangeArrowheads="1"/>
              </p:cNvSpPr>
              <p:nvPr/>
            </p:nvSpPr>
            <p:spPr bwMode="auto">
              <a:xfrm>
                <a:off x="2879725" y="37338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11320" name="Text Box 33"/>
              <p:cNvSpPr txBox="1">
                <a:spLocks noChangeArrowheads="1"/>
              </p:cNvSpPr>
              <p:nvPr/>
            </p:nvSpPr>
            <p:spPr bwMode="auto">
              <a:xfrm>
                <a:off x="4235450" y="3698875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1321" name="Text Box 34"/>
              <p:cNvSpPr txBox="1">
                <a:spLocks noChangeArrowheads="1"/>
              </p:cNvSpPr>
              <p:nvPr/>
            </p:nvSpPr>
            <p:spPr bwMode="auto">
              <a:xfrm>
                <a:off x="288925" y="4343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11322" name="Text Box 35"/>
              <p:cNvSpPr txBox="1">
                <a:spLocks noChangeArrowheads="1"/>
              </p:cNvSpPr>
              <p:nvPr/>
            </p:nvSpPr>
            <p:spPr bwMode="auto">
              <a:xfrm>
                <a:off x="1797050" y="4460875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9</a:t>
                </a:r>
              </a:p>
            </p:txBody>
          </p:sp>
        </p:grpSp>
      </p:grpSp>
      <p:grpSp>
        <p:nvGrpSpPr>
          <p:cNvPr id="11272" name="Group 31"/>
          <p:cNvGrpSpPr>
            <a:grpSpLocks/>
          </p:cNvGrpSpPr>
          <p:nvPr/>
        </p:nvGrpSpPr>
        <p:grpSpPr bwMode="auto">
          <a:xfrm>
            <a:off x="4724400" y="4191000"/>
            <a:ext cx="3886200" cy="1905000"/>
            <a:chOff x="192" y="1632"/>
            <a:chExt cx="2640" cy="1632"/>
          </a:xfrm>
        </p:grpSpPr>
        <p:sp>
          <p:nvSpPr>
            <p:cNvPr id="11275" name="Oval 5"/>
            <p:cNvSpPr>
              <a:spLocks noChangeArrowheads="1"/>
            </p:cNvSpPr>
            <p:nvPr/>
          </p:nvSpPr>
          <p:spPr bwMode="auto">
            <a:xfrm>
              <a:off x="9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I</a:t>
              </a:r>
            </a:p>
          </p:txBody>
        </p:sp>
        <p:sp>
          <p:nvSpPr>
            <p:cNvPr id="11276" name="Oval 6"/>
            <p:cNvSpPr>
              <a:spLocks noChangeArrowheads="1"/>
            </p:cNvSpPr>
            <p:nvPr/>
          </p:nvSpPr>
          <p:spPr bwMode="auto">
            <a:xfrm>
              <a:off x="124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E</a:t>
              </a:r>
            </a:p>
          </p:txBody>
        </p:sp>
        <p:sp>
          <p:nvSpPr>
            <p:cNvPr id="11277" name="Oval 7"/>
            <p:cNvSpPr>
              <a:spLocks noChangeArrowheads="1"/>
            </p:cNvSpPr>
            <p:nvPr/>
          </p:nvSpPr>
          <p:spPr bwMode="auto">
            <a:xfrm>
              <a:off x="57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D</a:t>
              </a:r>
            </a:p>
          </p:txBody>
        </p:sp>
        <p:sp>
          <p:nvSpPr>
            <p:cNvPr id="11278" name="Oval 8"/>
            <p:cNvSpPr>
              <a:spLocks noChangeArrowheads="1"/>
            </p:cNvSpPr>
            <p:nvPr/>
          </p:nvSpPr>
          <p:spPr bwMode="auto">
            <a:xfrm>
              <a:off x="912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11279" name="Oval 9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A</a:t>
              </a:r>
            </a:p>
          </p:txBody>
        </p:sp>
        <p:sp>
          <p:nvSpPr>
            <p:cNvPr id="11280" name="Oval 10"/>
            <p:cNvSpPr>
              <a:spLocks noChangeArrowheads="1"/>
            </p:cNvSpPr>
            <p:nvPr/>
          </p:nvSpPr>
          <p:spPr bwMode="auto">
            <a:xfrm>
              <a:off x="2592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G</a:t>
              </a:r>
            </a:p>
          </p:txBody>
        </p:sp>
        <p:sp>
          <p:nvSpPr>
            <p:cNvPr id="11281" name="Oval 11"/>
            <p:cNvSpPr>
              <a:spLocks noChangeArrowheads="1"/>
            </p:cNvSpPr>
            <p:nvPr/>
          </p:nvSpPr>
          <p:spPr bwMode="auto">
            <a:xfrm>
              <a:off x="19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H</a:t>
              </a:r>
            </a:p>
          </p:txBody>
        </p:sp>
        <p:sp>
          <p:nvSpPr>
            <p:cNvPr id="11282" name="Line 13"/>
            <p:cNvSpPr>
              <a:spLocks noChangeShapeType="1"/>
            </p:cNvSpPr>
            <p:nvPr/>
          </p:nvSpPr>
          <p:spPr bwMode="auto">
            <a:xfrm flipH="1">
              <a:off x="768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4"/>
            <p:cNvSpPr>
              <a:spLocks noChangeShapeType="1"/>
            </p:cNvSpPr>
            <p:nvPr/>
          </p:nvSpPr>
          <p:spPr bwMode="auto">
            <a:xfrm flipH="1">
              <a:off x="384" y="273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6"/>
            <p:cNvSpPr>
              <a:spLocks noChangeShapeType="1"/>
            </p:cNvSpPr>
            <p:nvPr/>
          </p:nvSpPr>
          <p:spPr bwMode="auto">
            <a:xfrm>
              <a:off x="110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>
              <a:off x="768" y="26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2256" y="2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C</a:t>
              </a:r>
            </a:p>
          </p:txBody>
        </p:sp>
        <p:sp>
          <p:nvSpPr>
            <p:cNvPr id="11287" name="Oval 20"/>
            <p:cNvSpPr>
              <a:spLocks noChangeArrowheads="1"/>
            </p:cNvSpPr>
            <p:nvPr/>
          </p:nvSpPr>
          <p:spPr bwMode="auto">
            <a:xfrm>
              <a:off x="1872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F</a:t>
              </a:r>
            </a:p>
          </p:txBody>
        </p:sp>
        <p:sp>
          <p:nvSpPr>
            <p:cNvPr id="11288" name="Oval 21"/>
            <p:cNvSpPr>
              <a:spLocks noChangeArrowheads="1"/>
            </p:cNvSpPr>
            <p:nvPr/>
          </p:nvSpPr>
          <p:spPr bwMode="auto">
            <a:xfrm>
              <a:off x="216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K</a:t>
              </a:r>
            </a:p>
          </p:txBody>
        </p:sp>
        <p:sp>
          <p:nvSpPr>
            <p:cNvPr id="11289" name="Oval 22"/>
            <p:cNvSpPr>
              <a:spLocks noChangeArrowheads="1"/>
            </p:cNvSpPr>
            <p:nvPr/>
          </p:nvSpPr>
          <p:spPr bwMode="auto">
            <a:xfrm>
              <a:off x="1536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</a:rPr>
                <a:t>J</a:t>
              </a:r>
            </a:p>
          </p:txBody>
        </p:sp>
        <p:sp>
          <p:nvSpPr>
            <p:cNvPr id="11290" name="Line 23"/>
            <p:cNvSpPr>
              <a:spLocks noChangeShapeType="1"/>
            </p:cNvSpPr>
            <p:nvPr/>
          </p:nvSpPr>
          <p:spPr bwMode="auto">
            <a:xfrm flipV="1">
              <a:off x="1104" y="1824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4"/>
            <p:cNvSpPr>
              <a:spLocks noChangeShapeType="1"/>
            </p:cNvSpPr>
            <p:nvPr/>
          </p:nvSpPr>
          <p:spPr bwMode="auto">
            <a:xfrm>
              <a:off x="1920" y="182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2496" y="240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 flipV="1">
              <a:off x="2112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 flipV="1">
              <a:off x="1728" y="2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 flipH="1" flipV="1">
              <a:off x="2064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Content Placeholder 2"/>
          <p:cNvSpPr txBox="1">
            <a:spLocks/>
          </p:cNvSpPr>
          <p:nvPr/>
        </p:nvSpPr>
        <p:spPr>
          <a:xfrm>
            <a:off x="838200" y="3810000"/>
            <a:ext cx="3352800" cy="609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cs typeface="+mn-cs"/>
              </a:rPr>
              <a:t>Complete Binary Tree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4724400" y="3657600"/>
            <a:ext cx="3733800" cy="609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cs typeface="+mn-cs"/>
              </a:rPr>
              <a:t>Not  a 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Full Binary Tree</a:t>
            </a:r>
            <a:endParaRPr lang="en-US" dirty="0"/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mtClean="0"/>
              <a:t>A full binary tree is a tree in which every node other than the leaves has two children.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71FC79-293F-4F66-88B0-D0D4F7038FFD}" type="datetime1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Engineering, 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B8CBC-A8D2-4970-81E8-419B31A42D0D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12295" name="Group 4"/>
          <p:cNvGrpSpPr>
            <a:grpSpLocks/>
          </p:cNvGrpSpPr>
          <p:nvPr/>
        </p:nvGrpSpPr>
        <p:grpSpPr bwMode="auto">
          <a:xfrm>
            <a:off x="914400" y="2209800"/>
            <a:ext cx="7162800" cy="4114800"/>
            <a:chOff x="576" y="1488"/>
            <a:chExt cx="4512" cy="2621"/>
          </a:xfrm>
        </p:grpSpPr>
        <p:grpSp>
          <p:nvGrpSpPr>
            <p:cNvPr id="12296" name="Group 5"/>
            <p:cNvGrpSpPr>
              <a:grpSpLocks/>
            </p:cNvGrpSpPr>
            <p:nvPr/>
          </p:nvGrpSpPr>
          <p:grpSpPr bwMode="auto"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12298" name="Group 6"/>
              <p:cNvGrpSpPr>
                <a:grpSpLocks/>
              </p:cNvGrpSpPr>
              <p:nvPr/>
            </p:nvGrpSpPr>
            <p:grpSpPr bwMode="auto"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12344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345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346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347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34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1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299" name="Group 15"/>
              <p:cNvGrpSpPr>
                <a:grpSpLocks/>
              </p:cNvGrpSpPr>
              <p:nvPr/>
            </p:nvGrpSpPr>
            <p:grpSpPr bwMode="auto"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12342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34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en-US" sz="3200">
                    <a:solidFill>
                      <a:schemeClr val="hlink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300" name="Group 18"/>
              <p:cNvGrpSpPr>
                <a:grpSpLocks/>
              </p:cNvGrpSpPr>
              <p:nvPr/>
            </p:nvGrpSpPr>
            <p:grpSpPr bwMode="auto"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12334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1234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335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1233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39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1233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7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1" name="Group 27"/>
              <p:cNvGrpSpPr>
                <a:grpSpLocks/>
              </p:cNvGrpSpPr>
              <p:nvPr/>
            </p:nvGrpSpPr>
            <p:grpSpPr bwMode="auto"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12302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12332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3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303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1233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3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1230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5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06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1232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29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307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1232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2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1230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9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10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12324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25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311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1232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2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312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12320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2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313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1231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31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1231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5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7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297" name="Text Box 60"/>
            <p:cNvSpPr txBox="1">
              <a:spLocks noChangeArrowheads="1"/>
            </p:cNvSpPr>
            <p:nvPr/>
          </p:nvSpPr>
          <p:spPr bwMode="auto">
            <a:xfrm>
              <a:off x="960" y="3744"/>
              <a:ext cx="412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>
                  <a:latin typeface="Calibri" pitchFamily="34" charset="0"/>
                </a:rPr>
                <a:t>Height </a:t>
              </a:r>
              <a:r>
                <a:rPr lang="en-US" sz="3200">
                  <a:solidFill>
                    <a:schemeClr val="hlink"/>
                  </a:solidFill>
                  <a:latin typeface="Calibri" pitchFamily="34" charset="0"/>
                </a:rPr>
                <a:t>3</a:t>
              </a:r>
              <a:r>
                <a:rPr lang="en-US" sz="3200">
                  <a:latin typeface="Calibri" pitchFamily="34" charset="0"/>
                </a:rPr>
                <a:t> full binary tree.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EA7C101-6CF3-466B-97CB-C1530FC4F35B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altLang="en-US" sz="4000" smtClean="0">
                <a:solidFill>
                  <a:srgbClr val="00B050"/>
                </a:solidFill>
              </a:rPr>
              <a:t>Heaps and Heapsort</a:t>
            </a:r>
          </a:p>
        </p:txBody>
      </p:sp>
      <p:sp useBgFill="1"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  <a:ln>
            <a:solidFill>
              <a:srgbClr val="FF0000"/>
            </a:solidFill>
          </a:ln>
        </p:spPr>
        <p:txBody>
          <a:bodyPr rtlCol="0">
            <a:norm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Heap sort 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       </a:t>
            </a:r>
            <a:r>
              <a:rPr lang="en-US" sz="2800" b="1" dirty="0" smtClean="0"/>
              <a:t>Its an interesting sorting algorithm discovered by J.W.J Williams that sorts an array of numbers in order that array being formatted first as a heap.</a:t>
            </a:r>
          </a:p>
          <a:p>
            <a:pPr marL="625475" lvl="1" indent="-22542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 It uses Transform and conquer design strategy to   sort the elements in increasing order in two stages.</a:t>
            </a:r>
          </a:p>
          <a:p>
            <a:pPr marL="685800"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In the First stage array is transformed into  a Heap  array.</a:t>
            </a:r>
          </a:p>
          <a:p>
            <a:pPr marL="40005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  In the second stage the heap array is sorted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5562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D81573F-F37B-41A6-B6C5-19805C5F5D2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altLang="en-US" sz="4000" smtClean="0">
                <a:solidFill>
                  <a:srgbClr val="00B050"/>
                </a:solidFill>
              </a:rPr>
              <a:t>Heaps and Heapsort</a:t>
            </a:r>
          </a:p>
        </p:txBody>
      </p:sp>
      <p:sp useBgFill="1"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  <a:ln>
            <a:solidFill>
              <a:srgbClr val="FF0000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What is Heap (Max-Heap) ?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sz="2800" b="1" dirty="0" smtClean="0">
                <a:solidFill>
                  <a:srgbClr val="FF0000"/>
                </a:solidFill>
              </a:rPr>
              <a:t>     </a:t>
            </a:r>
            <a:r>
              <a:rPr lang="en-US" altLang="en-US" sz="2800" dirty="0" smtClean="0"/>
              <a:t>  </a:t>
            </a:r>
            <a:r>
              <a:rPr lang="en-US" altLang="en-US" sz="2400" dirty="0" smtClean="0"/>
              <a:t>A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heap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is a binary tree with keys at its nodes (one key per node) such that: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sz="2400" dirty="0" smtClean="0"/>
              <a:t>            1. It is essentially complete, i.e., all its levels are full except possibly the last level, where only some rightmost keys may be missing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sz="2400" dirty="0" smtClean="0"/>
              <a:t>           2. The value in the node is as large as or larger than the   values in its children.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3276600" y="3200400"/>
            <a:ext cx="2362200" cy="1295400"/>
            <a:chOff x="3504" y="2448"/>
            <a:chExt cx="1488" cy="816"/>
          </a:xfrm>
        </p:grpSpPr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46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14359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60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61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62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7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14354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55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56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57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8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4349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50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51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4352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3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B064F06-090A-474B-A865-B77323EC4446}" type="slidenum">
              <a:rPr lang="en-US" altLang="en-US" smtClean="0"/>
              <a:pPr>
                <a:defRPr/>
              </a:pPr>
              <a:t>9</a:t>
            </a:fld>
            <a:endParaRPr lang="en-US" alt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altLang="en-US" sz="4000" smtClean="0">
                <a:solidFill>
                  <a:srgbClr val="00B050"/>
                </a:solidFill>
              </a:rPr>
              <a:t>Illustration of the heap’s definition</a:t>
            </a:r>
          </a:p>
        </p:txBody>
      </p:sp>
      <p:sp useBgFill="1"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66825"/>
            <a:ext cx="8686800" cy="4905375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smtClean="0"/>
          </a:p>
          <a:p>
            <a:pPr>
              <a:buFont typeface="Monotype Sorts"/>
              <a:buNone/>
            </a:pPr>
            <a:endParaRPr lang="en-US" altLang="en-US" sz="2000" i="1" smtClean="0"/>
          </a:p>
          <a:p>
            <a:pPr>
              <a:buFont typeface="Monotype Sorts"/>
              <a:buNone/>
            </a:pPr>
            <a:endParaRPr lang="en-US" altLang="en-US" sz="2000" smtClean="0"/>
          </a:p>
        </p:txBody>
      </p:sp>
      <p:pic>
        <p:nvPicPr>
          <p:cNvPr id="15365" name="Picture 10" descr="Fig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676400"/>
            <a:ext cx="8458200" cy="1663700"/>
          </a:xfrm>
        </p:spPr>
      </p:pic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1219200" y="3657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 heap</a:t>
            </a:r>
          </a:p>
        </p:txBody>
      </p: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4191000" y="3657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not a heap</a:t>
            </a:r>
          </a:p>
        </p:txBody>
      </p:sp>
      <p:sp>
        <p:nvSpPr>
          <p:cNvPr id="366606" name="Text Box 14"/>
          <p:cNvSpPr txBox="1">
            <a:spLocks noChangeArrowheads="1"/>
          </p:cNvSpPr>
          <p:nvPr/>
        </p:nvSpPr>
        <p:spPr bwMode="auto">
          <a:xfrm>
            <a:off x="7162800" y="3657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not a heap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838200" y="51816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366608" name="Text Box 16"/>
          <p:cNvSpPr txBox="1">
            <a:spLocks noChangeArrowheads="1"/>
          </p:cNvSpPr>
          <p:nvPr/>
        </p:nvSpPr>
        <p:spPr bwMode="auto">
          <a:xfrm>
            <a:off x="457200" y="48768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Note: Heap’s elements are ordered top down (along any path  </a:t>
            </a:r>
            <a:b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</a:b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            down from its root), but they are not ordered left to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16913</TotalTime>
  <Words>1958</Words>
  <Application>Microsoft Office PowerPoint</Application>
  <PresentationFormat>On-screen Show (4:3)</PresentationFormat>
  <Paragraphs>509</Paragraphs>
  <Slides>25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Paint Shop Pro Image</vt:lpstr>
      <vt:lpstr>Slide 1</vt:lpstr>
      <vt:lpstr>Slide 2</vt:lpstr>
      <vt:lpstr>Slide 3</vt:lpstr>
      <vt:lpstr>Slide 4</vt:lpstr>
      <vt:lpstr>A complete binary tree</vt:lpstr>
      <vt:lpstr>Full Binary Tree</vt:lpstr>
      <vt:lpstr>Heaps and Heapsort</vt:lpstr>
      <vt:lpstr>Heaps and Heapsort</vt:lpstr>
      <vt:lpstr>Illustration of the heap’s definition</vt:lpstr>
      <vt:lpstr>Heap’s Array Representation</vt:lpstr>
      <vt:lpstr>Heap sort Procedure</vt:lpstr>
      <vt:lpstr>Stage-1  Building Max-Heap (bottom-up)</vt:lpstr>
      <vt:lpstr>Example to  Building a Heap with Bottom-Up Approach</vt:lpstr>
      <vt:lpstr>Example:         A</vt:lpstr>
      <vt:lpstr>Bottom Up Heap construction</vt:lpstr>
      <vt:lpstr>Heap adjust algorithm</vt:lpstr>
      <vt:lpstr>Stage-2 – Swapping the root with last node &amp; rebuilding the Heap              Example: A=[7, 4, 3, 1, 2]</vt:lpstr>
      <vt:lpstr>Example-2 of Sorting by Heapsort</vt:lpstr>
      <vt:lpstr>Heapsort Algorithm</vt:lpstr>
      <vt:lpstr>Analysis of Heapsort</vt:lpstr>
      <vt:lpstr>Comparison with Quick Sort and Merge Sort </vt:lpstr>
      <vt:lpstr>Computation Time for Different Size of Input</vt:lpstr>
      <vt:lpstr>Time and Space Complexity 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401</cp:revision>
  <dcterms:created xsi:type="dcterms:W3CDTF">2016-02-15T09:31:48Z</dcterms:created>
  <dcterms:modified xsi:type="dcterms:W3CDTF">2018-02-12T08:13:30Z</dcterms:modified>
</cp:coreProperties>
</file>