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4" r:id="rId2"/>
    <p:sldId id="390" r:id="rId3"/>
    <p:sldId id="256" r:id="rId4"/>
    <p:sldId id="257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365" r:id="rId17"/>
    <p:sldId id="366" r:id="rId18"/>
    <p:sldId id="387" r:id="rId19"/>
    <p:sldId id="367" r:id="rId20"/>
    <p:sldId id="376" r:id="rId21"/>
    <p:sldId id="375" r:id="rId22"/>
    <p:sldId id="371" r:id="rId23"/>
    <p:sldId id="386" r:id="rId24"/>
    <p:sldId id="380" r:id="rId25"/>
    <p:sldId id="372" r:id="rId26"/>
    <p:sldId id="388" r:id="rId27"/>
    <p:sldId id="402" r:id="rId28"/>
    <p:sldId id="277" r:id="rId29"/>
    <p:sldId id="3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29" autoAdjust="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88" y="-6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85E2F-DD81-4147-9230-F71DDBBDADDC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9D7D-0D20-4FC2-B8B3-8B42B5028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E32D9-E947-42A2-8635-55452881DD2F}" type="slidenum">
              <a:rPr lang="en-US"/>
              <a:pPr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FA1A-5B35-423D-9C34-59D3E21FA6D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38F50-3851-4ADB-8859-3D7538E10609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ED477-BECC-4BB1-8CE5-29F8353DBC4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9D1D9-7220-4E08-A537-01E1A7C2336E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884AF-CB3D-4D40-9115-9B41FEFC51CF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215BD-A55A-4F86-BA2D-A54488A73573}" type="slidenum">
              <a:rPr lang="en-US"/>
              <a:pPr/>
              <a:t>14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4FE06-7718-4943-8E99-ED12E32A5652}" type="slidenum">
              <a:rPr lang="en-US"/>
              <a:pPr/>
              <a:t>15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BCD11-9D54-4815-875F-AD8777C760FF}" type="slidenum">
              <a:rPr lang="en-US"/>
              <a:pPr/>
              <a:t>21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FA1A-5B35-423D-9C34-59D3E21FA6D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1995832-D292-4136-A4F6-94BAEB65D662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IJKSTRA'S%20ALGORITHM%20EXPLAINED%20WITH%20ANIMATION%20IN%20HINDI.mp4" TargetMode="External"/><Relationship Id="rId2" Type="http://schemas.openxmlformats.org/officeDocument/2006/relationships/hyperlink" Target="DIJKSTRA'S%20ALGORITHM%20EXPLAINED%20WITH%20ANIM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ijkstra's%20Algorithm%20in%203D%20Animation.mp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ijkstra's%20Algorithm%20in%203D%20Animation.m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i="1" dirty="0" smtClean="0">
                <a:solidFill>
                  <a:srgbClr val="002060"/>
                </a:solidFill>
              </a:rPr>
              <a:t>“ DIJKSTRA ALGORITHM”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Prepared by: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Asst. Prof. </a:t>
            </a:r>
            <a:r>
              <a:rPr lang="en-US" b="1" dirty="0" err="1" smtClean="0">
                <a:solidFill>
                  <a:schemeClr val="tx1"/>
                </a:solidFill>
              </a:rPr>
              <a:t>Umesh</a:t>
            </a:r>
            <a:r>
              <a:rPr lang="en-US" b="1" dirty="0" smtClean="0">
                <a:solidFill>
                  <a:schemeClr val="tx1"/>
                </a:solidFill>
              </a:rPr>
              <a:t> M. </a:t>
            </a:r>
            <a:r>
              <a:rPr lang="en-US" b="1" dirty="0" err="1" smtClean="0">
                <a:solidFill>
                  <a:schemeClr val="tx1"/>
                </a:solidFill>
              </a:rPr>
              <a:t>Kulkarni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Asst. Prof., Dept. of CSE,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KLSGIT, Belagavi.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492875"/>
            <a:ext cx="43434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presentation on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 Graph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 is an ordered triple G:=(V, E, f)</a:t>
            </a:r>
          </a:p>
          <a:p>
            <a:pPr lvl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 is a set of nodes, points, or vertices. </a:t>
            </a:r>
          </a:p>
          <a:p>
            <a:pPr lvl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 is a set, whose elements are known as edges or lines. </a:t>
            </a:r>
          </a:p>
          <a:p>
            <a:pPr lvl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 is a function </a:t>
            </a:r>
          </a:p>
          <a:p>
            <a:pPr lvl="2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maps each element of E </a:t>
            </a:r>
          </a:p>
          <a:p>
            <a:pPr lvl="2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 an unordered pair of vertices in V. </a:t>
            </a:r>
          </a:p>
          <a:p>
            <a:pPr>
              <a:buFont typeface="Wingdings" pitchFamily="2" charset="2"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Vertex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Basic Element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Drawn as a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or a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dot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ertex set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is usually denoted by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), or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Edge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 set of two elements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Drawn as a line connecting two vertices, called end vertices, or endpoints.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edge set of G is usually denoted by E(G), or E.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360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5132388"/>
            <a:ext cx="7772400" cy="1000125"/>
          </a:xfrm>
        </p:spPr>
        <p:txBody>
          <a:bodyPr/>
          <a:lstStyle/>
          <a:p>
            <a:r>
              <a:rPr lang="en-US" sz="2400"/>
              <a:t>V:={1,2,3,4,5,6} </a:t>
            </a:r>
          </a:p>
          <a:p>
            <a:r>
              <a:rPr lang="en-US" sz="2400"/>
              <a:t>E:={{1,2},{1,5},{2,3},{2,5},{3,4},{4,5},{4,6}} </a:t>
            </a:r>
          </a:p>
          <a:p>
            <a:endParaRPr lang="en-US" sz="2400"/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2514600" y="1981200"/>
          <a:ext cx="3810000" cy="2847975"/>
        </p:xfrm>
        <a:graphic>
          <a:graphicData uri="http://schemas.openxmlformats.org/presentationml/2006/ole">
            <p:oleObj spid="_x0000_s3074" name="Bitmap Image" r:id="rId4" imgW="3247619" imgH="2429214" progId="PBrush">
              <p:embed/>
            </p:oleObj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Simple Graphs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/>
              <a:t>Simple graphs</a:t>
            </a:r>
            <a:r>
              <a:rPr lang="en-US"/>
              <a:t> are graphs without multiple edges or self-loops.</a:t>
            </a:r>
            <a:br>
              <a:rPr lang="en-US"/>
            </a:br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590800" y="3505200"/>
          <a:ext cx="3448050" cy="2676525"/>
        </p:xfrm>
        <a:graphic>
          <a:graphicData uri="http://schemas.openxmlformats.org/presentationml/2006/ole">
            <p:oleObj spid="_x0000_s4098" name="Bitmap Image" r:id="rId4" imgW="3448531" imgH="2676899" progId="PBrush">
              <p:embed/>
            </p:oleObj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Directed Graph (digraph)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2017713"/>
            <a:ext cx="4965700" cy="41148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Edges have directions</a:t>
            </a:r>
          </a:p>
          <a:p>
            <a:pPr lvl="1"/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An edge is an </a:t>
            </a: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</a:rPr>
              <a:t>ordered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pair of nodes</a:t>
            </a:r>
          </a:p>
          <a:p>
            <a:pPr>
              <a:buFont typeface="Wingdings" pitchFamily="2" charset="2"/>
              <a:buNone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562600" y="3581400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61125" y="3309938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loop</a:t>
            </a:r>
            <a:endParaRPr lang="es-E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48400" y="5105400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node</a:t>
            </a:r>
            <a:endParaRPr lang="es-E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38862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multiple arc</a:t>
            </a:r>
            <a:endParaRPr lang="es-E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981200" y="50292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arc</a:t>
            </a:r>
            <a:endParaRPr lang="es-E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667000" y="3429000"/>
          <a:ext cx="2895600" cy="2409825"/>
        </p:xfrm>
        <a:graphic>
          <a:graphicData uri="http://schemas.openxmlformats.org/presentationml/2006/ole">
            <p:oleObj spid="_x0000_s5122" name="Bitmap Image" r:id="rId4" imgW="2895238" imgH="2409524" progId="PBrush">
              <p:embed/>
            </p:oleObj>
          </a:graphicData>
        </a:graphic>
      </p:graphicFrame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5257800" y="5334000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286000" y="4114800"/>
            <a:ext cx="838200" cy="76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590800" y="5105400"/>
            <a:ext cx="914400" cy="76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z="4000"/>
              <a:t>Weighted graphs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048000"/>
            <a:ext cx="8229600" cy="3048000"/>
            <a:chOff x="240" y="1200"/>
            <a:chExt cx="5184" cy="1920"/>
          </a:xfrm>
        </p:grpSpPr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62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62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1440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1440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206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206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76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912" y="17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H="1">
              <a:off x="912" y="18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Freeform 13"/>
            <p:cNvSpPr>
              <a:spLocks/>
            </p:cNvSpPr>
            <p:nvPr/>
          </p:nvSpPr>
          <p:spPr bwMode="auto">
            <a:xfrm>
              <a:off x="912" y="2312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  <a:gd name="T9" fmla="*/ 0 w 528"/>
                <a:gd name="T10" fmla="*/ 0 h 152"/>
                <a:gd name="T11" fmla="*/ 528 w 528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71" name="Freeform 14"/>
            <p:cNvSpPr>
              <a:spLocks/>
            </p:cNvSpPr>
            <p:nvPr/>
          </p:nvSpPr>
          <p:spPr bwMode="auto">
            <a:xfrm>
              <a:off x="912" y="2560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68"/>
                <a:gd name="T17" fmla="*/ 576 w 576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V="1">
              <a:off x="220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677" y="1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1500" y="16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2112" y="16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677" y="232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1488" y="236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2112" y="236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518" y="20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Arial Black" pitchFamily="34" charset="0"/>
                </a:rPr>
                <a:t>.5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0" name="Text Box 23"/>
            <p:cNvSpPr txBox="1">
              <a:spLocks noChangeArrowheads="1"/>
            </p:cNvSpPr>
            <p:nvPr/>
          </p:nvSpPr>
          <p:spPr bwMode="auto">
            <a:xfrm>
              <a:off x="1036" y="1551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1.2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1" name="Text Box 24"/>
            <p:cNvSpPr txBox="1">
              <a:spLocks noChangeArrowheads="1"/>
            </p:cNvSpPr>
            <p:nvPr/>
          </p:nvSpPr>
          <p:spPr bwMode="auto">
            <a:xfrm>
              <a:off x="1036" y="192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Arial Black" pitchFamily="34" charset="0"/>
                </a:rPr>
                <a:t>.2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056" y="279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Arial Black" pitchFamily="34" charset="0"/>
                </a:rPr>
                <a:t>.5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3" name="Text Box 26"/>
            <p:cNvSpPr txBox="1">
              <a:spLocks noChangeArrowheads="1"/>
            </p:cNvSpPr>
            <p:nvPr/>
          </p:nvSpPr>
          <p:spPr bwMode="auto">
            <a:xfrm>
              <a:off x="2208" y="2016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Arial Black" pitchFamily="34" charset="0"/>
                </a:rPr>
                <a:t>1.5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1084" y="211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Arial Black" pitchFamily="34" charset="0"/>
                </a:rPr>
                <a:t>.3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9485" name="Oval 28"/>
            <p:cNvSpPr>
              <a:spLocks noChangeArrowheads="1"/>
            </p:cNvSpPr>
            <p:nvPr/>
          </p:nvSpPr>
          <p:spPr bwMode="auto">
            <a:xfrm>
              <a:off x="316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86" name="Oval 29"/>
            <p:cNvSpPr>
              <a:spLocks noChangeArrowheads="1"/>
            </p:cNvSpPr>
            <p:nvPr/>
          </p:nvSpPr>
          <p:spPr bwMode="auto">
            <a:xfrm>
              <a:off x="316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87" name="Oval 30"/>
            <p:cNvSpPr>
              <a:spLocks noChangeArrowheads="1"/>
            </p:cNvSpPr>
            <p:nvPr/>
          </p:nvSpPr>
          <p:spPr bwMode="auto">
            <a:xfrm>
              <a:off x="3984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88" name="Oval 3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89" name="Oval 32"/>
            <p:cNvSpPr>
              <a:spLocks noChangeArrowheads="1"/>
            </p:cNvSpPr>
            <p:nvPr/>
          </p:nvSpPr>
          <p:spPr bwMode="auto">
            <a:xfrm>
              <a:off x="460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90" name="Oval 33"/>
            <p:cNvSpPr>
              <a:spLocks noChangeArrowheads="1"/>
            </p:cNvSpPr>
            <p:nvPr/>
          </p:nvSpPr>
          <p:spPr bwMode="auto">
            <a:xfrm>
              <a:off x="460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491" name="Text Box 34"/>
            <p:cNvSpPr txBox="1">
              <a:spLocks noChangeArrowheads="1"/>
            </p:cNvSpPr>
            <p:nvPr/>
          </p:nvSpPr>
          <p:spPr bwMode="auto">
            <a:xfrm>
              <a:off x="3221" y="16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1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2" name="Text Box 35"/>
            <p:cNvSpPr txBox="1">
              <a:spLocks noChangeArrowheads="1"/>
            </p:cNvSpPr>
            <p:nvPr/>
          </p:nvSpPr>
          <p:spPr bwMode="auto">
            <a:xfrm>
              <a:off x="3216" y="24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4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3" name="Text Box 36"/>
            <p:cNvSpPr txBox="1">
              <a:spLocks noChangeArrowheads="1"/>
            </p:cNvSpPr>
            <p:nvPr/>
          </p:nvSpPr>
          <p:spPr bwMode="auto">
            <a:xfrm>
              <a:off x="4032" y="24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5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4" name="Text Box 37"/>
            <p:cNvSpPr txBox="1">
              <a:spLocks noChangeArrowheads="1"/>
            </p:cNvSpPr>
            <p:nvPr/>
          </p:nvSpPr>
          <p:spPr bwMode="auto">
            <a:xfrm>
              <a:off x="4661" y="24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6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5" name="Text Box 38"/>
            <p:cNvSpPr txBox="1">
              <a:spLocks noChangeArrowheads="1"/>
            </p:cNvSpPr>
            <p:nvPr/>
          </p:nvSpPr>
          <p:spPr bwMode="auto">
            <a:xfrm>
              <a:off x="4044" y="16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96" name="Text Box 39"/>
            <p:cNvSpPr txBox="1">
              <a:spLocks noChangeArrowheads="1"/>
            </p:cNvSpPr>
            <p:nvPr/>
          </p:nvSpPr>
          <p:spPr bwMode="auto">
            <a:xfrm>
              <a:off x="4656" y="16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3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9497" name="Line 40"/>
            <p:cNvSpPr>
              <a:spLocks noChangeShapeType="1"/>
            </p:cNvSpPr>
            <p:nvPr/>
          </p:nvSpPr>
          <p:spPr bwMode="auto">
            <a:xfrm>
              <a:off x="3408" y="1872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41"/>
            <p:cNvSpPr>
              <a:spLocks noChangeShapeType="1"/>
            </p:cNvSpPr>
            <p:nvPr/>
          </p:nvSpPr>
          <p:spPr bwMode="auto">
            <a:xfrm>
              <a:off x="3456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42"/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43"/>
            <p:cNvSpPr>
              <a:spLocks noChangeShapeType="1"/>
            </p:cNvSpPr>
            <p:nvPr/>
          </p:nvSpPr>
          <p:spPr bwMode="auto">
            <a:xfrm flipH="1" flipV="1">
              <a:off x="475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Text Box 44"/>
            <p:cNvSpPr txBox="1">
              <a:spLocks noChangeArrowheads="1"/>
            </p:cNvSpPr>
            <p:nvPr/>
          </p:nvSpPr>
          <p:spPr bwMode="auto">
            <a:xfrm>
              <a:off x="3542" y="153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2</a:t>
              </a:r>
              <a:endParaRPr lang="en-US" sz="1800">
                <a:latin typeface="Arial Black" pitchFamily="34" charset="0"/>
              </a:endParaRPr>
            </a:p>
          </p:txBody>
        </p:sp>
        <p:sp>
          <p:nvSpPr>
            <p:cNvPr id="19502" name="Text Box 45"/>
            <p:cNvSpPr txBox="1">
              <a:spLocks noChangeArrowheads="1"/>
            </p:cNvSpPr>
            <p:nvPr/>
          </p:nvSpPr>
          <p:spPr bwMode="auto">
            <a:xfrm>
              <a:off x="3504" y="21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1</a:t>
              </a:r>
              <a:endParaRPr lang="en-US" sz="1800">
                <a:latin typeface="Arial Black" pitchFamily="34" charset="0"/>
              </a:endParaRPr>
            </a:p>
          </p:txBody>
        </p:sp>
        <p:sp>
          <p:nvSpPr>
            <p:cNvPr id="19503" name="Text Box 46"/>
            <p:cNvSpPr txBox="1">
              <a:spLocks noChangeArrowheads="1"/>
            </p:cNvSpPr>
            <p:nvPr/>
          </p:nvSpPr>
          <p:spPr bwMode="auto">
            <a:xfrm>
              <a:off x="4791" y="204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3</a:t>
              </a:r>
              <a:endParaRPr lang="en-US" sz="1800">
                <a:latin typeface="Arial Black" pitchFamily="34" charset="0"/>
              </a:endParaRPr>
            </a:p>
          </p:txBody>
        </p:sp>
        <p:sp>
          <p:nvSpPr>
            <p:cNvPr id="19504" name="Text Box 47"/>
            <p:cNvSpPr txBox="1">
              <a:spLocks noChangeArrowheads="1"/>
            </p:cNvSpPr>
            <p:nvPr/>
          </p:nvSpPr>
          <p:spPr bwMode="auto">
            <a:xfrm>
              <a:off x="4167" y="201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 Black" pitchFamily="34" charset="0"/>
                </a:rPr>
                <a:t>5</a:t>
              </a:r>
              <a:endParaRPr lang="en-US" sz="1800">
                <a:latin typeface="Arial Black" pitchFamily="34" charset="0"/>
              </a:endParaRPr>
            </a:p>
          </p:txBody>
        </p:sp>
        <p:sp>
          <p:nvSpPr>
            <p:cNvPr id="19505" name="Rectangle 48"/>
            <p:cNvSpPr>
              <a:spLocks noChangeArrowheads="1"/>
            </p:cNvSpPr>
            <p:nvPr/>
          </p:nvSpPr>
          <p:spPr bwMode="auto">
            <a:xfrm>
              <a:off x="2832" y="1248"/>
              <a:ext cx="2592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  <p:sp>
          <p:nvSpPr>
            <p:cNvPr id="19506" name="Rectangle 49"/>
            <p:cNvSpPr>
              <a:spLocks noChangeArrowheads="1"/>
            </p:cNvSpPr>
            <p:nvPr/>
          </p:nvSpPr>
          <p:spPr bwMode="auto">
            <a:xfrm>
              <a:off x="240" y="1200"/>
              <a:ext cx="244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>
                <a:latin typeface="Arial" charset="0"/>
              </a:endParaRPr>
            </a:p>
          </p:txBody>
        </p:sp>
      </p:grpSp>
      <p:sp>
        <p:nvSpPr>
          <p:cNvPr id="356402" name="Rectangle 5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/>
              <a:t>is a graph for which each edge has an associated </a:t>
            </a:r>
            <a:r>
              <a:rPr lang="en-US" sz="2800" b="1" i="1"/>
              <a:t>weight</a:t>
            </a:r>
            <a:r>
              <a:rPr lang="en-US" sz="2800"/>
              <a:t>, usually given by a </a:t>
            </a:r>
            <a:r>
              <a:rPr lang="en-US" sz="2800" b="1" i="1"/>
              <a:t>weight function</a:t>
            </a:r>
            <a:r>
              <a:rPr lang="en-US" sz="2800"/>
              <a:t> </a:t>
            </a:r>
            <a:r>
              <a:rPr lang="en-US" sz="2800" i="1"/>
              <a:t>w: E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 </a:t>
            </a:r>
            <a:r>
              <a:rPr lang="en-US" sz="2800" b="1">
                <a:sym typeface="Symbol" pitchFamily="18" charset="2"/>
              </a:rPr>
              <a:t>R</a:t>
            </a:r>
            <a:r>
              <a:rPr lang="en-US" sz="2800"/>
              <a:t>.</a:t>
            </a:r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3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Constructs a solution to an optimization problem piece by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piece through a sequence of choices that are: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feasible, i.e. satisfying the constraints</a:t>
            </a: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locally</a:t>
            </a:r>
            <a:r>
              <a:rPr lang="en-US" dirty="0" smtClean="0"/>
              <a:t> optimal (with respect to some neighborhood definition)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greedy (in terms of some measure), and irrevocable</a:t>
            </a:r>
            <a:endParaRPr lang="en-US" sz="36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For some problems, it yields a </a:t>
            </a:r>
            <a:r>
              <a:rPr lang="en-US" dirty="0" smtClean="0">
                <a:solidFill>
                  <a:srgbClr val="FF6600"/>
                </a:solidFill>
              </a:rPr>
              <a:t>globally</a:t>
            </a:r>
            <a:r>
              <a:rPr lang="en-US" dirty="0" smtClean="0"/>
              <a:t> optimal solution for every instance. For most, does not but can be useful for fast approximations. We are mostly interested in the former case in this class.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736422" y="2417852"/>
            <a:ext cx="2209800" cy="838200"/>
          </a:xfrm>
          <a:prstGeom prst="wedgeRectCallout">
            <a:avLst>
              <a:gd name="adj1" fmla="val -58394"/>
              <a:gd name="adj2" fmla="val -12026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l">
              <a:lnSpc>
                <a:spcPct val="70000"/>
              </a:lnSpc>
            </a:pPr>
            <a:r>
              <a:rPr lang="en-US" b="1" dirty="0">
                <a:solidFill>
                  <a:schemeClr val="bg2"/>
                </a:solidFill>
              </a:rPr>
              <a:t>Defined by an objective function and a set of constraints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4800" y="350178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the Greedy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 solutions:</a:t>
            </a:r>
          </a:p>
          <a:p>
            <a:pPr lvl="1"/>
            <a:r>
              <a:rPr lang="en-US" sz="2400" dirty="0" smtClean="0"/>
              <a:t>change making for “normal” coin denominations</a:t>
            </a:r>
          </a:p>
          <a:p>
            <a:pPr lvl="1"/>
            <a:r>
              <a:rPr lang="en-US" sz="2400" dirty="0" smtClean="0"/>
              <a:t>minimum spanning tree (MST)</a:t>
            </a:r>
          </a:p>
          <a:p>
            <a:pPr lvl="1"/>
            <a:r>
              <a:rPr lang="en-US" sz="2400" dirty="0" smtClean="0"/>
              <a:t>single-source shortest paths </a:t>
            </a:r>
          </a:p>
          <a:p>
            <a:pPr lvl="1"/>
            <a:r>
              <a:rPr lang="en-US" sz="2400" dirty="0" smtClean="0"/>
              <a:t>simple scheduling problems</a:t>
            </a:r>
          </a:p>
          <a:p>
            <a:pPr lvl="1"/>
            <a:r>
              <a:rPr lang="en-US" sz="2400" dirty="0" smtClean="0"/>
              <a:t>Huffman codes</a:t>
            </a:r>
          </a:p>
          <a:p>
            <a:r>
              <a:rPr lang="en-US" dirty="0" smtClean="0"/>
              <a:t>Approximations/heuristics:</a:t>
            </a:r>
          </a:p>
          <a:p>
            <a:pPr lvl="1"/>
            <a:r>
              <a:rPr lang="en-US" sz="2400" dirty="0" smtClean="0"/>
              <a:t>traveling salesman problem (TSP)</a:t>
            </a:r>
          </a:p>
          <a:p>
            <a:pPr lvl="1"/>
            <a:r>
              <a:rPr lang="en-US" sz="2400" dirty="0" smtClean="0"/>
              <a:t>knapsack problem</a:t>
            </a:r>
          </a:p>
          <a:p>
            <a:pPr lvl="1"/>
            <a:r>
              <a:rPr lang="en-US" sz="2400" dirty="0" smtClean="0"/>
              <a:t>other combinatorial optimization problems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60452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hlinkClick r:id="rId2" action="ppaction://hlinkfile"/>
              </a:rPr>
              <a:t>Animation -1 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>
                <a:hlinkClick r:id="rId3" action="ppaction://hlinkfile"/>
              </a:rPr>
              <a:t>Animation -2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>
                <a:hlinkClick r:id="rId4" action="ppaction://hlinkfile"/>
              </a:rPr>
              <a:t>Animation -3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paths –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i="1" u="sng" dirty="0" smtClean="0"/>
              <a:t>Single Source Shortest Paths Problem</a:t>
            </a:r>
            <a:r>
              <a:rPr lang="en-US" dirty="0" smtClean="0"/>
              <a:t>: Given a weighted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connected (directed) graph G, find shortest paths from source vertex </a:t>
            </a:r>
            <a:r>
              <a:rPr lang="en-US" i="1" dirty="0" smtClean="0"/>
              <a:t>s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to each of the other vertices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i="1" u="sng" dirty="0" err="1" smtClean="0"/>
              <a:t>Dijkstra’s</a:t>
            </a:r>
            <a:r>
              <a:rPr lang="en-US" i="1" u="sng" dirty="0" smtClean="0"/>
              <a:t> algorithm</a:t>
            </a:r>
            <a:r>
              <a:rPr lang="en-US" dirty="0" smtClean="0"/>
              <a:t>: Similar to Prim’s MST algorithm, with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a different way of computing numerical labels: Among vertices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not already in the tree, it finds vertex </a:t>
            </a:r>
            <a:r>
              <a:rPr lang="en-US" i="1" dirty="0" smtClean="0"/>
              <a:t>u</a:t>
            </a:r>
            <a:r>
              <a:rPr lang="en-US" dirty="0" smtClean="0"/>
              <a:t> with the smallest </a:t>
            </a:r>
            <a:r>
              <a:rPr lang="en-US" u="sng" dirty="0" smtClean="0"/>
              <a:t>sum</a:t>
            </a:r>
            <a:r>
              <a:rPr lang="en-US" dirty="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                                       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v</a:t>
            </a:r>
            <a:r>
              <a:rPr lang="en-US" dirty="0" smtClean="0"/>
              <a:t> + 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err="1" smtClean="0"/>
              <a:t>v</a:t>
            </a:r>
            <a:r>
              <a:rPr lang="en-US" dirty="0" err="1" smtClean="0"/>
              <a:t>,</a:t>
            </a:r>
            <a:r>
              <a:rPr lang="en-US" i="1" dirty="0" err="1" smtClean="0"/>
              <a:t>u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where 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 v</a:t>
            </a:r>
            <a:r>
              <a:rPr lang="en-US" dirty="0" smtClean="0"/>
              <a:t>  is a vertex for which shortest path has been already found</a:t>
            </a:r>
            <a:br>
              <a:rPr lang="en-US" dirty="0" smtClean="0"/>
            </a:br>
            <a:r>
              <a:rPr lang="en-US" dirty="0" smtClean="0"/>
              <a:t>     on preceding iterations (such vertices form a tree rooted at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v</a:t>
            </a:r>
            <a:r>
              <a:rPr lang="en-US" dirty="0" smtClean="0"/>
              <a:t> is the length of the shortest path from source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br>
              <a:rPr lang="en-US" i="1" dirty="0" smtClean="0"/>
            </a:br>
            <a:r>
              <a:rPr lang="en-US" i="1" dirty="0" smtClean="0"/>
              <a:t> w</a:t>
            </a:r>
            <a:r>
              <a:rPr lang="en-US" dirty="0" smtClean="0"/>
              <a:t>(</a:t>
            </a:r>
            <a:r>
              <a:rPr lang="en-US" i="1" dirty="0" err="1" smtClean="0"/>
              <a:t>v</a:t>
            </a:r>
            <a:r>
              <a:rPr lang="en-US" dirty="0" err="1" smtClean="0"/>
              <a:t>,</a:t>
            </a:r>
            <a:r>
              <a:rPr lang="en-US" i="1" dirty="0" err="1" smtClean="0"/>
              <a:t>u</a:t>
            </a:r>
            <a:r>
              <a:rPr lang="en-US" dirty="0" smtClean="0"/>
              <a:t>) is the length (weight) of edge from </a:t>
            </a:r>
            <a:r>
              <a:rPr lang="en-US" i="1" dirty="0" smtClean="0"/>
              <a:t>v</a:t>
            </a:r>
            <a:r>
              <a:rPr lang="en-US" dirty="0" smtClean="0"/>
              <a:t> to </a:t>
            </a:r>
            <a:r>
              <a:rPr lang="en-US" i="1" dirty="0" smtClean="0"/>
              <a:t>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620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dirty="0" smtClean="0">
                <a:solidFill>
                  <a:srgbClr val="0B5394"/>
                </a:solidFill>
                <a:latin typeface="Arial" charset="0"/>
              </a:rPr>
              <a:t>The author: </a:t>
            </a:r>
            <a:r>
              <a:rPr lang="en-US" sz="3900" dirty="0" err="1" smtClean="0">
                <a:solidFill>
                  <a:srgbClr val="0B5394"/>
                </a:solidFill>
                <a:latin typeface="Arial" charset="0"/>
              </a:rPr>
              <a:t>Edsger</a:t>
            </a:r>
            <a:r>
              <a:rPr lang="en-US" sz="3900" dirty="0" smtClean="0">
                <a:solidFill>
                  <a:srgbClr val="0B5394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rgbClr val="0B5394"/>
                </a:solidFill>
                <a:latin typeface="Arial" charset="0"/>
              </a:rPr>
              <a:t>Wybe</a:t>
            </a:r>
            <a:r>
              <a:rPr lang="en-US" sz="3900" dirty="0">
                <a:solidFill>
                  <a:srgbClr val="0B5394"/>
                </a:solidFill>
                <a:latin typeface="Arial" charset="0"/>
              </a:rPr>
              <a:t> </a:t>
            </a:r>
            <a:r>
              <a:rPr lang="en-US" sz="3900" dirty="0" err="1">
                <a:solidFill>
                  <a:srgbClr val="0B5394"/>
                </a:solidFill>
                <a:latin typeface="Arial" charset="0"/>
              </a:rPr>
              <a:t>Dijkstra</a:t>
            </a:r>
            <a:endParaRPr lang="en-US" sz="3900" dirty="0">
              <a:solidFill>
                <a:srgbClr val="0B5394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52400" y="1645920"/>
            <a:ext cx="8991600" cy="5059680"/>
          </a:xfrm>
        </p:spPr>
        <p:txBody>
          <a:bodyPr lIns="0" tIns="0" rIns="0" bIns="0">
            <a:normAutofit fontScale="625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 smtClean="0">
                <a:solidFill>
                  <a:srgbClr val="444444"/>
                </a:solidFill>
                <a:latin typeface="Arial" charset="0"/>
              </a:rPr>
              <a:t> </a:t>
            </a:r>
            <a:endParaRPr lang="en-US" dirty="0" smtClean="0"/>
          </a:p>
          <a:p>
            <a:pPr marL="174625" indent="-174625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444444"/>
              </a:solidFill>
              <a:latin typeface="Arial" charset="0"/>
            </a:endParaRPr>
          </a:p>
          <a:p>
            <a:pPr marL="174625" indent="-174625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444444"/>
              </a:solidFill>
              <a:latin typeface="Arial" charset="0"/>
            </a:endParaRPr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May 11, 1930 – August 6, 2002</a:t>
            </a: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  <a:buNone/>
            </a:pP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Received the 1972 A. M. Turing Award, widely considered the most prestigious award in computer science.  </a:t>
            </a: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endParaRPr lang="en-US" sz="2900" b="1" dirty="0" smtClean="0">
              <a:solidFill>
                <a:srgbClr val="444444"/>
              </a:solidFill>
              <a:latin typeface="Arial" charset="0"/>
            </a:endParaRPr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The Schlumberger Centennial Chair of Computer Sciences at The University </a:t>
            </a:r>
          </a:p>
          <a:p>
            <a:pPr marL="400050" indent="-174625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   of Texas at Austin from 1984 until 2000</a:t>
            </a: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  <a:buNone/>
            </a:pP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Made a strong case against use of the GOTO statement in programming languages and helped lead to its deprecation.</a:t>
            </a: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  <a:buNone/>
            </a:pPr>
            <a:endParaRPr lang="en-US" sz="2900" b="1" dirty="0" smtClean="0"/>
          </a:p>
          <a:p>
            <a:pPr marL="400050" indent="-174625">
              <a:lnSpc>
                <a:spcPct val="95000"/>
              </a:lnSpc>
              <a:spcBef>
                <a:spcPct val="0"/>
              </a:spcBef>
            </a:pPr>
            <a:r>
              <a:rPr lang="en-US" sz="2900" b="1" dirty="0" smtClean="0">
                <a:solidFill>
                  <a:srgbClr val="444444"/>
                </a:solidFill>
                <a:latin typeface="Arial" charset="0"/>
              </a:rPr>
              <a:t>Known for his many essays on programming.</a:t>
            </a:r>
            <a:endParaRPr lang="en-US" b="1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990600"/>
            <a:ext cx="25731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28600" y="152400"/>
            <a:ext cx="8763000" cy="6324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543800" cy="4950452"/>
          </a:xfrm>
          <a:prstGeom prst="rect">
            <a:avLst/>
          </a:prstGeom>
          <a:solidFill>
            <a:schemeClr val="lt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5486400"/>
            <a:ext cx="2971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Intitial</a:t>
            </a:r>
            <a:r>
              <a:rPr lang="en-US" b="1" dirty="0" smtClean="0">
                <a:solidFill>
                  <a:srgbClr val="FF0000"/>
                </a:solidFill>
              </a:rPr>
              <a:t> call is </a:t>
            </a:r>
            <a:r>
              <a:rPr lang="en-US" b="1" dirty="0" err="1" smtClean="0">
                <a:solidFill>
                  <a:srgbClr val="FF0000"/>
                </a:solidFill>
              </a:rPr>
              <a:t>dijkstra</a:t>
            </a:r>
            <a:r>
              <a:rPr lang="en-US" b="1" dirty="0" smtClean="0">
                <a:solidFill>
                  <a:srgbClr val="FF0000"/>
                </a:solidFill>
              </a:rPr>
              <a:t>(G[][], V)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 -1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dirty="0"/>
              <a:t> </a:t>
            </a: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457200" y="1143000"/>
            <a:ext cx="5791200" cy="7848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/>
              <a:t>Tree vertices           Remaining vertices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a(-,0)            </a:t>
            </a:r>
            <a:r>
              <a:rPr lang="en-US" u="sng" dirty="0"/>
              <a:t>b(a,3)</a:t>
            </a:r>
            <a:r>
              <a:rPr lang="en-US" dirty="0"/>
              <a:t>  c(-,</a:t>
            </a:r>
            <a:r>
              <a:rPr lang="en-US" dirty="0">
                <a:cs typeface="Times New Roman" pitchFamily="18" charset="0"/>
              </a:rPr>
              <a:t>∞)  d(a,7)  e(-,</a:t>
            </a:r>
            <a:r>
              <a:rPr lang="en-US" dirty="0"/>
              <a:t>∞)</a:t>
            </a:r>
          </a:p>
        </p:txBody>
      </p:sp>
      <p:sp>
        <p:nvSpPr>
          <p:cNvPr id="443423" name="Freeform 31"/>
          <p:cNvSpPr>
            <a:spLocks/>
          </p:cNvSpPr>
          <p:nvPr/>
        </p:nvSpPr>
        <p:spPr bwMode="auto">
          <a:xfrm>
            <a:off x="6324600" y="2057400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0" y="50"/>
              </a:cxn>
              <a:cxn ang="0">
                <a:pos x="130" y="31"/>
              </a:cxn>
              <a:cxn ang="0">
                <a:pos x="115" y="14"/>
              </a:cxn>
              <a:cxn ang="0">
                <a:pos x="94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3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3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4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0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24" name="Freeform 32"/>
          <p:cNvSpPr>
            <a:spLocks/>
          </p:cNvSpPr>
          <p:nvPr/>
        </p:nvSpPr>
        <p:spPr bwMode="auto">
          <a:xfrm>
            <a:off x="6934200" y="1524000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4" y="14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29" y="131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25" name="Line 33"/>
          <p:cNvSpPr>
            <a:spLocks noChangeShapeType="1"/>
          </p:cNvSpPr>
          <p:nvPr/>
        </p:nvSpPr>
        <p:spPr bwMode="auto">
          <a:xfrm flipH="1">
            <a:off x="7696200" y="16764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26" name="Line 34"/>
          <p:cNvSpPr>
            <a:spLocks noChangeShapeType="1"/>
          </p:cNvSpPr>
          <p:nvPr/>
        </p:nvSpPr>
        <p:spPr bwMode="auto">
          <a:xfrm>
            <a:off x="8305800" y="167640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6400800" y="1371600"/>
            <a:ext cx="2551113" cy="1035050"/>
            <a:chOff x="4032" y="864"/>
            <a:chExt cx="1607" cy="652"/>
          </a:xfrm>
        </p:grpSpPr>
        <p:sp>
          <p:nvSpPr>
            <p:cNvPr id="443428" name="AutoShape 36"/>
            <p:cNvSpPr>
              <a:spLocks noChangeAspect="1" noChangeArrowheads="1" noTextEdit="1"/>
            </p:cNvSpPr>
            <p:nvPr/>
          </p:nvSpPr>
          <p:spPr bwMode="auto">
            <a:xfrm>
              <a:off x="4032" y="864"/>
              <a:ext cx="1607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29" name="Rectangle 37"/>
            <p:cNvSpPr>
              <a:spLocks noChangeArrowheads="1"/>
            </p:cNvSpPr>
            <p:nvPr/>
          </p:nvSpPr>
          <p:spPr bwMode="auto">
            <a:xfrm>
              <a:off x="4032" y="1296"/>
              <a:ext cx="53" cy="11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dirty="0"/>
            </a:p>
          </p:txBody>
        </p:sp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4418" y="96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443431" name="Freeform 39"/>
            <p:cNvSpPr>
              <a:spLocks/>
            </p:cNvSpPr>
            <p:nvPr/>
          </p:nvSpPr>
          <p:spPr bwMode="auto">
            <a:xfrm>
              <a:off x="4762" y="1288"/>
              <a:ext cx="145" cy="144"/>
            </a:xfrm>
            <a:custGeom>
              <a:avLst/>
              <a:gdLst/>
              <a:ahLst/>
              <a:cxnLst>
                <a:cxn ang="0">
                  <a:pos x="145" y="73"/>
                </a:cxn>
                <a:cxn ang="0">
                  <a:pos x="142" y="50"/>
                </a:cxn>
                <a:cxn ang="0">
                  <a:pos x="130" y="31"/>
                </a:cxn>
                <a:cxn ang="0">
                  <a:pos x="115" y="14"/>
                </a:cxn>
                <a:cxn ang="0">
                  <a:pos x="96" y="4"/>
                </a:cxn>
                <a:cxn ang="0">
                  <a:pos x="73" y="0"/>
                </a:cxn>
                <a:cxn ang="0">
                  <a:pos x="50" y="4"/>
                </a:cxn>
                <a:cxn ang="0">
                  <a:pos x="30" y="14"/>
                </a:cxn>
                <a:cxn ang="0">
                  <a:pos x="15" y="31"/>
                </a:cxn>
                <a:cxn ang="0">
                  <a:pos x="3" y="50"/>
                </a:cxn>
                <a:cxn ang="0">
                  <a:pos x="0" y="73"/>
                </a:cxn>
                <a:cxn ang="0">
                  <a:pos x="3" y="94"/>
                </a:cxn>
                <a:cxn ang="0">
                  <a:pos x="15" y="115"/>
                </a:cxn>
                <a:cxn ang="0">
                  <a:pos x="30" y="131"/>
                </a:cxn>
                <a:cxn ang="0">
                  <a:pos x="50" y="140"/>
                </a:cxn>
                <a:cxn ang="0">
                  <a:pos x="73" y="144"/>
                </a:cxn>
                <a:cxn ang="0">
                  <a:pos x="96" y="140"/>
                </a:cxn>
                <a:cxn ang="0">
                  <a:pos x="115" y="131"/>
                </a:cxn>
                <a:cxn ang="0">
                  <a:pos x="130" y="115"/>
                </a:cxn>
                <a:cxn ang="0">
                  <a:pos x="142" y="94"/>
                </a:cxn>
                <a:cxn ang="0">
                  <a:pos x="145" y="73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4829" y="131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4829" y="86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/>
            </a:p>
          </p:txBody>
        </p:sp>
        <p:sp>
          <p:nvSpPr>
            <p:cNvPr id="443434" name="Line 42"/>
            <p:cNvSpPr>
              <a:spLocks noChangeShapeType="1"/>
            </p:cNvSpPr>
            <p:nvPr/>
          </p:nvSpPr>
          <p:spPr bwMode="auto">
            <a:xfrm flipH="1">
              <a:off x="4128" y="1056"/>
              <a:ext cx="240" cy="2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35" name="Line 43"/>
            <p:cNvSpPr>
              <a:spLocks noChangeShapeType="1"/>
            </p:cNvSpPr>
            <p:nvPr/>
          </p:nvSpPr>
          <p:spPr bwMode="auto">
            <a:xfrm>
              <a:off x="4514" y="1044"/>
              <a:ext cx="277" cy="2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36" name="Freeform 44"/>
            <p:cNvSpPr>
              <a:spLocks/>
            </p:cNvSpPr>
            <p:nvPr/>
          </p:nvSpPr>
          <p:spPr bwMode="auto">
            <a:xfrm>
              <a:off x="5105" y="927"/>
              <a:ext cx="144" cy="144"/>
            </a:xfrm>
            <a:custGeom>
              <a:avLst/>
              <a:gdLst/>
              <a:ahLst/>
              <a:cxnLst>
                <a:cxn ang="0">
                  <a:pos x="144" y="73"/>
                </a:cxn>
                <a:cxn ang="0">
                  <a:pos x="141" y="50"/>
                </a:cxn>
                <a:cxn ang="0">
                  <a:pos x="131" y="29"/>
                </a:cxn>
                <a:cxn ang="0">
                  <a:pos x="116" y="14"/>
                </a:cxn>
                <a:cxn ang="0">
                  <a:pos x="95" y="4"/>
                </a:cxn>
                <a:cxn ang="0">
                  <a:pos x="73" y="0"/>
                </a:cxn>
                <a:cxn ang="0">
                  <a:pos x="50" y="4"/>
                </a:cxn>
                <a:cxn ang="0">
                  <a:pos x="31" y="14"/>
                </a:cxn>
                <a:cxn ang="0">
                  <a:pos x="14" y="29"/>
                </a:cxn>
                <a:cxn ang="0">
                  <a:pos x="4" y="50"/>
                </a:cxn>
                <a:cxn ang="0">
                  <a:pos x="0" y="73"/>
                </a:cxn>
                <a:cxn ang="0">
                  <a:pos x="4" y="94"/>
                </a:cxn>
                <a:cxn ang="0">
                  <a:pos x="14" y="116"/>
                </a:cxn>
                <a:cxn ang="0">
                  <a:pos x="31" y="131"/>
                </a:cxn>
                <a:cxn ang="0">
                  <a:pos x="50" y="140"/>
                </a:cxn>
                <a:cxn ang="0">
                  <a:pos x="73" y="144"/>
                </a:cxn>
                <a:cxn ang="0">
                  <a:pos x="95" y="140"/>
                </a:cxn>
                <a:cxn ang="0">
                  <a:pos x="116" y="131"/>
                </a:cxn>
                <a:cxn ang="0">
                  <a:pos x="131" y="116"/>
                </a:cxn>
                <a:cxn ang="0">
                  <a:pos x="141" y="94"/>
                </a:cxn>
                <a:cxn ang="0">
                  <a:pos x="144" y="73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5165" y="96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443438" name="Freeform 46"/>
            <p:cNvSpPr>
              <a:spLocks/>
            </p:cNvSpPr>
            <p:nvPr/>
          </p:nvSpPr>
          <p:spPr bwMode="auto">
            <a:xfrm>
              <a:off x="5464" y="1298"/>
              <a:ext cx="144" cy="144"/>
            </a:xfrm>
            <a:custGeom>
              <a:avLst/>
              <a:gdLst/>
              <a:ahLst/>
              <a:cxnLst>
                <a:cxn ang="0">
                  <a:pos x="144" y="71"/>
                </a:cxn>
                <a:cxn ang="0">
                  <a:pos x="141" y="50"/>
                </a:cxn>
                <a:cxn ang="0">
                  <a:pos x="131" y="28"/>
                </a:cxn>
                <a:cxn ang="0">
                  <a:pos x="114" y="13"/>
                </a:cxn>
                <a:cxn ang="0">
                  <a:pos x="95" y="4"/>
                </a:cxn>
                <a:cxn ang="0">
                  <a:pos x="72" y="0"/>
                </a:cxn>
                <a:cxn ang="0">
                  <a:pos x="50" y="4"/>
                </a:cxn>
                <a:cxn ang="0">
                  <a:pos x="29" y="13"/>
                </a:cxn>
                <a:cxn ang="0">
                  <a:pos x="14" y="28"/>
                </a:cxn>
                <a:cxn ang="0">
                  <a:pos x="4" y="50"/>
                </a:cxn>
                <a:cxn ang="0">
                  <a:pos x="0" y="71"/>
                </a:cxn>
                <a:cxn ang="0">
                  <a:pos x="4" y="94"/>
                </a:cxn>
                <a:cxn ang="0">
                  <a:pos x="14" y="115"/>
                </a:cxn>
                <a:cxn ang="0">
                  <a:pos x="29" y="130"/>
                </a:cxn>
                <a:cxn ang="0">
                  <a:pos x="50" y="140"/>
                </a:cxn>
                <a:cxn ang="0">
                  <a:pos x="72" y="144"/>
                </a:cxn>
                <a:cxn ang="0">
                  <a:pos x="95" y="140"/>
                </a:cxn>
                <a:cxn ang="0">
                  <a:pos x="114" y="130"/>
                </a:cxn>
                <a:cxn ang="0">
                  <a:pos x="131" y="115"/>
                </a:cxn>
                <a:cxn ang="0">
                  <a:pos x="141" y="94"/>
                </a:cxn>
                <a:cxn ang="0">
                  <a:pos x="144" y="7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5530" y="130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443440" name="Line 48"/>
            <p:cNvSpPr>
              <a:spLocks noChangeShapeType="1"/>
            </p:cNvSpPr>
            <p:nvPr/>
          </p:nvSpPr>
          <p:spPr bwMode="auto">
            <a:xfrm flipV="1">
              <a:off x="4528" y="981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4176" y="107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/>
            </a:p>
          </p:txBody>
        </p:sp>
        <p:sp>
          <p:nvSpPr>
            <p:cNvPr id="443442" name="Line 50"/>
            <p:cNvSpPr>
              <a:spLocks noChangeShapeType="1"/>
            </p:cNvSpPr>
            <p:nvPr/>
          </p:nvSpPr>
          <p:spPr bwMode="auto">
            <a:xfrm>
              <a:off x="4128" y="1344"/>
              <a:ext cx="636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43" name="Line 51"/>
            <p:cNvSpPr>
              <a:spLocks noChangeShapeType="1"/>
            </p:cNvSpPr>
            <p:nvPr/>
          </p:nvSpPr>
          <p:spPr bwMode="auto">
            <a:xfrm>
              <a:off x="4887" y="1348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4487" y="137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/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165" y="138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/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380" y="107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400"/>
            </a:p>
          </p:txBody>
        </p:sp>
        <p:sp>
          <p:nvSpPr>
            <p:cNvPr id="443447" name="Rectangle 55"/>
            <p:cNvSpPr>
              <a:spLocks noChangeArrowheads="1"/>
            </p:cNvSpPr>
            <p:nvPr/>
          </p:nvSpPr>
          <p:spPr bwMode="auto">
            <a:xfrm>
              <a:off x="4594" y="114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/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021" y="116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 dirty="0"/>
            </a:p>
          </p:txBody>
        </p:sp>
      </p:grpSp>
      <p:sp>
        <p:nvSpPr>
          <p:cNvPr id="443476" name="Freeform 84"/>
          <p:cNvSpPr>
            <a:spLocks/>
          </p:cNvSpPr>
          <p:nvPr/>
        </p:nvSpPr>
        <p:spPr bwMode="auto">
          <a:xfrm>
            <a:off x="6400800" y="4419600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0" y="50"/>
              </a:cxn>
              <a:cxn ang="0">
                <a:pos x="130" y="31"/>
              </a:cxn>
              <a:cxn ang="0">
                <a:pos x="115" y="14"/>
              </a:cxn>
              <a:cxn ang="0">
                <a:pos x="94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3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3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4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0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77" name="Line 85"/>
          <p:cNvSpPr>
            <a:spLocks noChangeShapeType="1"/>
          </p:cNvSpPr>
          <p:nvPr/>
        </p:nvSpPr>
        <p:spPr bwMode="auto">
          <a:xfrm>
            <a:off x="7162800" y="4038600"/>
            <a:ext cx="381000" cy="4572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78" name="Line 86"/>
          <p:cNvSpPr>
            <a:spLocks noChangeShapeType="1"/>
          </p:cNvSpPr>
          <p:nvPr/>
        </p:nvSpPr>
        <p:spPr bwMode="auto">
          <a:xfrm flipH="1">
            <a:off x="7696200" y="41148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81" name="Rectangle 89"/>
          <p:cNvSpPr>
            <a:spLocks noChangeArrowheads="1"/>
          </p:cNvSpPr>
          <p:nvPr/>
        </p:nvSpPr>
        <p:spPr bwMode="auto">
          <a:xfrm>
            <a:off x="6446838" y="4468813"/>
            <a:ext cx="84137" cy="1825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443482" name="Freeform 90"/>
          <p:cNvSpPr>
            <a:spLocks/>
          </p:cNvSpPr>
          <p:nvPr/>
        </p:nvSpPr>
        <p:spPr bwMode="auto">
          <a:xfrm>
            <a:off x="6991350" y="3910013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4" y="14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29" y="131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83" name="Rectangle 91"/>
          <p:cNvSpPr>
            <a:spLocks noChangeArrowheads="1"/>
          </p:cNvSpPr>
          <p:nvPr/>
        </p:nvSpPr>
        <p:spPr bwMode="auto">
          <a:xfrm>
            <a:off x="7099300" y="3932238"/>
            <a:ext cx="84138" cy="1825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443484" name="Freeform 92"/>
          <p:cNvSpPr>
            <a:spLocks/>
          </p:cNvSpPr>
          <p:nvPr/>
        </p:nvSpPr>
        <p:spPr bwMode="auto">
          <a:xfrm>
            <a:off x="7529513" y="4452938"/>
            <a:ext cx="230187" cy="228600"/>
          </a:xfrm>
          <a:custGeom>
            <a:avLst/>
            <a:gdLst/>
            <a:ahLst/>
            <a:cxnLst>
              <a:cxn ang="0">
                <a:pos x="145" y="73"/>
              </a:cxn>
              <a:cxn ang="0">
                <a:pos x="142" y="50"/>
              </a:cxn>
              <a:cxn ang="0">
                <a:pos x="130" y="31"/>
              </a:cxn>
              <a:cxn ang="0">
                <a:pos x="115" y="14"/>
              </a:cxn>
              <a:cxn ang="0">
                <a:pos x="96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5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5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6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2" y="94"/>
              </a:cxn>
              <a:cxn ang="0">
                <a:pos x="145" y="73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85" name="Rectangle 93"/>
          <p:cNvSpPr>
            <a:spLocks noChangeArrowheads="1"/>
          </p:cNvSpPr>
          <p:nvPr/>
        </p:nvSpPr>
        <p:spPr bwMode="auto">
          <a:xfrm>
            <a:off x="7635875" y="4475163"/>
            <a:ext cx="84138" cy="1825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443486" name="Rectangle 94"/>
          <p:cNvSpPr>
            <a:spLocks noChangeArrowheads="1"/>
          </p:cNvSpPr>
          <p:nvPr/>
        </p:nvSpPr>
        <p:spPr bwMode="auto">
          <a:xfrm>
            <a:off x="7696200" y="3810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487" name="Line 95"/>
          <p:cNvSpPr>
            <a:spLocks noChangeShapeType="1"/>
          </p:cNvSpPr>
          <p:nvPr/>
        </p:nvSpPr>
        <p:spPr bwMode="auto">
          <a:xfrm flipH="1">
            <a:off x="6577013" y="4090988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88" name="Freeform 96"/>
          <p:cNvSpPr>
            <a:spLocks/>
          </p:cNvSpPr>
          <p:nvPr/>
        </p:nvSpPr>
        <p:spPr bwMode="auto">
          <a:xfrm>
            <a:off x="8134350" y="3910013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6" y="14"/>
              </a:cxn>
              <a:cxn ang="0">
                <a:pos x="95" y="4"/>
              </a:cxn>
              <a:cxn ang="0">
                <a:pos x="73" y="0"/>
              </a:cxn>
              <a:cxn ang="0">
                <a:pos x="50" y="4"/>
              </a:cxn>
              <a:cxn ang="0">
                <a:pos x="31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31" y="131"/>
              </a:cxn>
              <a:cxn ang="0">
                <a:pos x="50" y="140"/>
              </a:cxn>
              <a:cxn ang="0">
                <a:pos x="73" y="144"/>
              </a:cxn>
              <a:cxn ang="0">
                <a:pos x="95" y="140"/>
              </a:cxn>
              <a:cxn ang="0">
                <a:pos x="116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89" name="Rectangle 97"/>
          <p:cNvSpPr>
            <a:spLocks noChangeArrowheads="1"/>
          </p:cNvSpPr>
          <p:nvPr/>
        </p:nvSpPr>
        <p:spPr bwMode="auto">
          <a:xfrm>
            <a:off x="8243888" y="39322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443490" name="Freeform 98"/>
          <p:cNvSpPr>
            <a:spLocks/>
          </p:cNvSpPr>
          <p:nvPr/>
        </p:nvSpPr>
        <p:spPr bwMode="auto">
          <a:xfrm>
            <a:off x="8704263" y="4468813"/>
            <a:ext cx="228600" cy="228600"/>
          </a:xfrm>
          <a:custGeom>
            <a:avLst/>
            <a:gdLst/>
            <a:ahLst/>
            <a:cxnLst>
              <a:cxn ang="0">
                <a:pos x="144" y="71"/>
              </a:cxn>
              <a:cxn ang="0">
                <a:pos x="141" y="50"/>
              </a:cxn>
              <a:cxn ang="0">
                <a:pos x="131" y="28"/>
              </a:cxn>
              <a:cxn ang="0">
                <a:pos x="114" y="13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3"/>
              </a:cxn>
              <a:cxn ang="0">
                <a:pos x="14" y="28"/>
              </a:cxn>
              <a:cxn ang="0">
                <a:pos x="4" y="50"/>
              </a:cxn>
              <a:cxn ang="0">
                <a:pos x="0" y="71"/>
              </a:cxn>
              <a:cxn ang="0">
                <a:pos x="4" y="94"/>
              </a:cxn>
              <a:cxn ang="0">
                <a:pos x="14" y="115"/>
              </a:cxn>
              <a:cxn ang="0">
                <a:pos x="29" y="130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0"/>
              </a:cxn>
              <a:cxn ang="0">
                <a:pos x="131" y="115"/>
              </a:cxn>
              <a:cxn ang="0">
                <a:pos x="141" y="94"/>
              </a:cxn>
              <a:cxn ang="0">
                <a:pos x="144" y="7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91" name="Rectangle 99"/>
          <p:cNvSpPr>
            <a:spLocks noChangeArrowheads="1"/>
          </p:cNvSpPr>
          <p:nvPr/>
        </p:nvSpPr>
        <p:spPr bwMode="auto">
          <a:xfrm>
            <a:off x="8809038" y="44958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443492" name="Line 100"/>
          <p:cNvSpPr>
            <a:spLocks noChangeShapeType="1"/>
          </p:cNvSpPr>
          <p:nvPr/>
        </p:nvSpPr>
        <p:spPr bwMode="auto">
          <a:xfrm>
            <a:off x="8339138" y="41084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93" name="Line 101"/>
          <p:cNvSpPr>
            <a:spLocks noChangeShapeType="1"/>
          </p:cNvSpPr>
          <p:nvPr/>
        </p:nvSpPr>
        <p:spPr bwMode="auto">
          <a:xfrm flipV="1">
            <a:off x="7218363" y="3995738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94" name="Rectangle 102"/>
          <p:cNvSpPr>
            <a:spLocks noChangeArrowheads="1"/>
          </p:cNvSpPr>
          <p:nvPr/>
        </p:nvSpPr>
        <p:spPr bwMode="auto">
          <a:xfrm>
            <a:off x="6629400" y="41148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443495" name="Line 103"/>
          <p:cNvSpPr>
            <a:spLocks noChangeShapeType="1"/>
          </p:cNvSpPr>
          <p:nvPr/>
        </p:nvSpPr>
        <p:spPr bwMode="auto">
          <a:xfrm flipV="1">
            <a:off x="6599238" y="4545013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96" name="Line 104"/>
          <p:cNvSpPr>
            <a:spLocks noChangeShapeType="1"/>
          </p:cNvSpPr>
          <p:nvPr/>
        </p:nvSpPr>
        <p:spPr bwMode="auto">
          <a:xfrm>
            <a:off x="7758113" y="4548188"/>
            <a:ext cx="92233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97" name="Rectangle 105"/>
          <p:cNvSpPr>
            <a:spLocks noChangeArrowheads="1"/>
          </p:cNvSpPr>
          <p:nvPr/>
        </p:nvSpPr>
        <p:spPr bwMode="auto">
          <a:xfrm>
            <a:off x="7056438" y="45450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443498" name="Rectangle 106"/>
          <p:cNvSpPr>
            <a:spLocks noChangeArrowheads="1"/>
          </p:cNvSpPr>
          <p:nvPr/>
        </p:nvSpPr>
        <p:spPr bwMode="auto">
          <a:xfrm>
            <a:off x="8199438" y="4602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499" name="Rectangle 107"/>
          <p:cNvSpPr>
            <a:spLocks noChangeArrowheads="1"/>
          </p:cNvSpPr>
          <p:nvPr/>
        </p:nvSpPr>
        <p:spPr bwMode="auto">
          <a:xfrm>
            <a:off x="8570913" y="41179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443500" name="Rectangle 108"/>
          <p:cNvSpPr>
            <a:spLocks noChangeArrowheads="1"/>
          </p:cNvSpPr>
          <p:nvPr/>
        </p:nvSpPr>
        <p:spPr bwMode="auto">
          <a:xfrm>
            <a:off x="7285038" y="4267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443501" name="Rectangle 109"/>
          <p:cNvSpPr>
            <a:spLocks noChangeArrowheads="1"/>
          </p:cNvSpPr>
          <p:nvPr/>
        </p:nvSpPr>
        <p:spPr bwMode="auto">
          <a:xfrm>
            <a:off x="7970838" y="42608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sp>
        <p:nvSpPr>
          <p:cNvPr id="443503" name="Freeform 111"/>
          <p:cNvSpPr>
            <a:spLocks/>
          </p:cNvSpPr>
          <p:nvPr/>
        </p:nvSpPr>
        <p:spPr bwMode="auto">
          <a:xfrm>
            <a:off x="6403975" y="5616575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0" y="50"/>
              </a:cxn>
              <a:cxn ang="0">
                <a:pos x="130" y="31"/>
              </a:cxn>
              <a:cxn ang="0">
                <a:pos x="115" y="14"/>
              </a:cxn>
              <a:cxn ang="0">
                <a:pos x="94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3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3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4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0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04" name="Rectangle 112"/>
          <p:cNvSpPr>
            <a:spLocks noChangeArrowheads="1"/>
          </p:cNvSpPr>
          <p:nvPr/>
        </p:nvSpPr>
        <p:spPr bwMode="auto">
          <a:xfrm>
            <a:off x="6510338" y="5638800"/>
            <a:ext cx="84137" cy="1825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443505" name="Freeform 113"/>
          <p:cNvSpPr>
            <a:spLocks/>
          </p:cNvSpPr>
          <p:nvPr/>
        </p:nvSpPr>
        <p:spPr bwMode="auto">
          <a:xfrm>
            <a:off x="6978650" y="5083175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4" y="14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29" y="131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06" name="Rectangle 114"/>
          <p:cNvSpPr>
            <a:spLocks noChangeArrowheads="1"/>
          </p:cNvSpPr>
          <p:nvPr/>
        </p:nvSpPr>
        <p:spPr bwMode="auto">
          <a:xfrm>
            <a:off x="7086600" y="5105400"/>
            <a:ext cx="84138" cy="1825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443507" name="Freeform 115"/>
          <p:cNvSpPr>
            <a:spLocks/>
          </p:cNvSpPr>
          <p:nvPr/>
        </p:nvSpPr>
        <p:spPr bwMode="auto">
          <a:xfrm>
            <a:off x="7546975" y="5626100"/>
            <a:ext cx="230188" cy="228600"/>
          </a:xfrm>
          <a:custGeom>
            <a:avLst/>
            <a:gdLst/>
            <a:ahLst/>
            <a:cxnLst>
              <a:cxn ang="0">
                <a:pos x="145" y="73"/>
              </a:cxn>
              <a:cxn ang="0">
                <a:pos x="142" y="50"/>
              </a:cxn>
              <a:cxn ang="0">
                <a:pos x="130" y="31"/>
              </a:cxn>
              <a:cxn ang="0">
                <a:pos x="115" y="14"/>
              </a:cxn>
              <a:cxn ang="0">
                <a:pos x="96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5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5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6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2" y="94"/>
              </a:cxn>
              <a:cxn ang="0">
                <a:pos x="145" y="73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08" name="Rectangle 116"/>
          <p:cNvSpPr>
            <a:spLocks noChangeArrowheads="1"/>
          </p:cNvSpPr>
          <p:nvPr/>
        </p:nvSpPr>
        <p:spPr bwMode="auto">
          <a:xfrm>
            <a:off x="7653338" y="5648325"/>
            <a:ext cx="84137" cy="1825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443509" name="Rectangle 117"/>
          <p:cNvSpPr>
            <a:spLocks noChangeArrowheads="1"/>
          </p:cNvSpPr>
          <p:nvPr/>
        </p:nvSpPr>
        <p:spPr bwMode="auto">
          <a:xfrm>
            <a:off x="7696200" y="4953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510" name="Line 118"/>
          <p:cNvSpPr>
            <a:spLocks noChangeShapeType="1"/>
          </p:cNvSpPr>
          <p:nvPr/>
        </p:nvSpPr>
        <p:spPr bwMode="auto">
          <a:xfrm flipH="1">
            <a:off x="6564313" y="5264150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1" name="Line 119"/>
          <p:cNvSpPr>
            <a:spLocks noChangeShapeType="1"/>
          </p:cNvSpPr>
          <p:nvPr/>
        </p:nvSpPr>
        <p:spPr bwMode="auto">
          <a:xfrm>
            <a:off x="7183438" y="5268913"/>
            <a:ext cx="439737" cy="36353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2" name="Freeform 120"/>
          <p:cNvSpPr>
            <a:spLocks/>
          </p:cNvSpPr>
          <p:nvPr/>
        </p:nvSpPr>
        <p:spPr bwMode="auto">
          <a:xfrm>
            <a:off x="8121650" y="5083175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6" y="14"/>
              </a:cxn>
              <a:cxn ang="0">
                <a:pos x="95" y="4"/>
              </a:cxn>
              <a:cxn ang="0">
                <a:pos x="73" y="0"/>
              </a:cxn>
              <a:cxn ang="0">
                <a:pos x="50" y="4"/>
              </a:cxn>
              <a:cxn ang="0">
                <a:pos x="31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31" y="131"/>
              </a:cxn>
              <a:cxn ang="0">
                <a:pos x="50" y="140"/>
              </a:cxn>
              <a:cxn ang="0">
                <a:pos x="73" y="144"/>
              </a:cxn>
              <a:cxn ang="0">
                <a:pos x="95" y="140"/>
              </a:cxn>
              <a:cxn ang="0">
                <a:pos x="116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3" name="Rectangle 121"/>
          <p:cNvSpPr>
            <a:spLocks noChangeArrowheads="1"/>
          </p:cNvSpPr>
          <p:nvPr/>
        </p:nvSpPr>
        <p:spPr bwMode="auto">
          <a:xfrm>
            <a:off x="8231188" y="5105400"/>
            <a:ext cx="76200" cy="18256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443514" name="Freeform 122"/>
          <p:cNvSpPr>
            <a:spLocks/>
          </p:cNvSpPr>
          <p:nvPr/>
        </p:nvSpPr>
        <p:spPr bwMode="auto">
          <a:xfrm>
            <a:off x="8691563" y="5641975"/>
            <a:ext cx="228600" cy="228600"/>
          </a:xfrm>
          <a:custGeom>
            <a:avLst/>
            <a:gdLst/>
            <a:ahLst/>
            <a:cxnLst>
              <a:cxn ang="0">
                <a:pos x="144" y="71"/>
              </a:cxn>
              <a:cxn ang="0">
                <a:pos x="141" y="50"/>
              </a:cxn>
              <a:cxn ang="0">
                <a:pos x="131" y="28"/>
              </a:cxn>
              <a:cxn ang="0">
                <a:pos x="114" y="13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3"/>
              </a:cxn>
              <a:cxn ang="0">
                <a:pos x="14" y="28"/>
              </a:cxn>
              <a:cxn ang="0">
                <a:pos x="4" y="50"/>
              </a:cxn>
              <a:cxn ang="0">
                <a:pos x="0" y="71"/>
              </a:cxn>
              <a:cxn ang="0">
                <a:pos x="4" y="94"/>
              </a:cxn>
              <a:cxn ang="0">
                <a:pos x="14" y="115"/>
              </a:cxn>
              <a:cxn ang="0">
                <a:pos x="29" y="130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0"/>
              </a:cxn>
              <a:cxn ang="0">
                <a:pos x="131" y="115"/>
              </a:cxn>
              <a:cxn ang="0">
                <a:pos x="141" y="94"/>
              </a:cxn>
              <a:cxn ang="0">
                <a:pos x="144" y="7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5" name="Rectangle 123"/>
          <p:cNvSpPr>
            <a:spLocks noChangeArrowheads="1"/>
          </p:cNvSpPr>
          <p:nvPr/>
        </p:nvSpPr>
        <p:spPr bwMode="auto">
          <a:xfrm>
            <a:off x="8796338" y="56594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443516" name="Line 124"/>
          <p:cNvSpPr>
            <a:spLocks noChangeShapeType="1"/>
          </p:cNvSpPr>
          <p:nvPr/>
        </p:nvSpPr>
        <p:spPr bwMode="auto">
          <a:xfrm flipH="1">
            <a:off x="7710488" y="5275263"/>
            <a:ext cx="433387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7" name="Line 125"/>
          <p:cNvSpPr>
            <a:spLocks noChangeShapeType="1"/>
          </p:cNvSpPr>
          <p:nvPr/>
        </p:nvSpPr>
        <p:spPr bwMode="auto">
          <a:xfrm>
            <a:off x="8326438" y="5281613"/>
            <a:ext cx="441325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8" name="Line 126"/>
          <p:cNvSpPr>
            <a:spLocks noChangeShapeType="1"/>
          </p:cNvSpPr>
          <p:nvPr/>
        </p:nvSpPr>
        <p:spPr bwMode="auto">
          <a:xfrm flipV="1">
            <a:off x="7205663" y="5168900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19" name="Rectangle 127"/>
          <p:cNvSpPr>
            <a:spLocks noChangeArrowheads="1"/>
          </p:cNvSpPr>
          <p:nvPr/>
        </p:nvSpPr>
        <p:spPr bwMode="auto">
          <a:xfrm>
            <a:off x="6616700" y="52879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443520" name="Line 128"/>
          <p:cNvSpPr>
            <a:spLocks noChangeShapeType="1"/>
          </p:cNvSpPr>
          <p:nvPr/>
        </p:nvSpPr>
        <p:spPr bwMode="auto">
          <a:xfrm flipV="1">
            <a:off x="6632575" y="5718175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21" name="Line 129"/>
          <p:cNvSpPr>
            <a:spLocks noChangeShapeType="1"/>
          </p:cNvSpPr>
          <p:nvPr/>
        </p:nvSpPr>
        <p:spPr bwMode="auto">
          <a:xfrm>
            <a:off x="7775575" y="5721350"/>
            <a:ext cx="92233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22" name="Rectangle 130"/>
          <p:cNvSpPr>
            <a:spLocks noChangeArrowheads="1"/>
          </p:cNvSpPr>
          <p:nvPr/>
        </p:nvSpPr>
        <p:spPr bwMode="auto">
          <a:xfrm>
            <a:off x="7110413" y="57594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443523" name="Rectangle 131"/>
          <p:cNvSpPr>
            <a:spLocks noChangeArrowheads="1"/>
          </p:cNvSpPr>
          <p:nvPr/>
        </p:nvSpPr>
        <p:spPr bwMode="auto">
          <a:xfrm>
            <a:off x="8216900" y="577532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524" name="Rectangle 132"/>
          <p:cNvSpPr>
            <a:spLocks noChangeArrowheads="1"/>
          </p:cNvSpPr>
          <p:nvPr/>
        </p:nvSpPr>
        <p:spPr bwMode="auto">
          <a:xfrm>
            <a:off x="8558213" y="52911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443525" name="Rectangle 133"/>
          <p:cNvSpPr>
            <a:spLocks noChangeArrowheads="1"/>
          </p:cNvSpPr>
          <p:nvPr/>
        </p:nvSpPr>
        <p:spPr bwMode="auto">
          <a:xfrm>
            <a:off x="7310438" y="54308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443526" name="Rectangle 134"/>
          <p:cNvSpPr>
            <a:spLocks noChangeArrowheads="1"/>
          </p:cNvSpPr>
          <p:nvPr/>
        </p:nvSpPr>
        <p:spPr bwMode="auto">
          <a:xfrm>
            <a:off x="7988300" y="54340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sp>
        <p:nvSpPr>
          <p:cNvPr id="443527" name="Text Box 135"/>
          <p:cNvSpPr txBox="1">
            <a:spLocks noChangeArrowheads="1"/>
          </p:cNvSpPr>
          <p:nvPr/>
        </p:nvSpPr>
        <p:spPr bwMode="auto">
          <a:xfrm>
            <a:off x="457200" y="2667000"/>
            <a:ext cx="5715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  b(a,3)              c(b,3+4</a:t>
            </a:r>
            <a:r>
              <a:rPr lang="en-US">
                <a:cs typeface="Times New Roman" pitchFamily="18" charset="0"/>
              </a:rPr>
              <a:t>)  </a:t>
            </a:r>
            <a:r>
              <a:rPr lang="en-US" u="sng">
                <a:cs typeface="Times New Roman" pitchFamily="18" charset="0"/>
              </a:rPr>
              <a:t>d(b,3+2)</a:t>
            </a:r>
            <a:r>
              <a:rPr lang="en-US">
                <a:cs typeface="Times New Roman" pitchFamily="18" charset="0"/>
              </a:rPr>
              <a:t>  e(-,</a:t>
            </a:r>
            <a:r>
              <a:rPr lang="en-US"/>
              <a:t>∞)</a:t>
            </a:r>
          </a:p>
        </p:txBody>
      </p:sp>
      <p:sp>
        <p:nvSpPr>
          <p:cNvPr id="443528" name="Text Box 136"/>
          <p:cNvSpPr txBox="1">
            <a:spLocks noChangeArrowheads="1"/>
          </p:cNvSpPr>
          <p:nvPr/>
        </p:nvSpPr>
        <p:spPr bwMode="auto">
          <a:xfrm>
            <a:off x="533400" y="3810000"/>
            <a:ext cx="541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d(b,5)                  </a:t>
            </a:r>
            <a:r>
              <a:rPr lang="en-US" u="sng"/>
              <a:t>c(b,7</a:t>
            </a:r>
            <a:r>
              <a:rPr lang="en-US" u="sng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  e(d,</a:t>
            </a:r>
            <a:r>
              <a:rPr lang="en-US"/>
              <a:t>5+4)</a:t>
            </a:r>
          </a:p>
        </p:txBody>
      </p:sp>
      <p:sp>
        <p:nvSpPr>
          <p:cNvPr id="443529" name="Text Box 137"/>
          <p:cNvSpPr txBox="1">
            <a:spLocks noChangeArrowheads="1"/>
          </p:cNvSpPr>
          <p:nvPr/>
        </p:nvSpPr>
        <p:spPr bwMode="auto">
          <a:xfrm>
            <a:off x="533400" y="5029200"/>
            <a:ext cx="541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c(b,7) 		</a:t>
            </a:r>
            <a:r>
              <a:rPr lang="en-US" u="sng">
                <a:cs typeface="Times New Roman" pitchFamily="18" charset="0"/>
              </a:rPr>
              <a:t>e(d,</a:t>
            </a:r>
            <a:r>
              <a:rPr lang="en-US" u="sng"/>
              <a:t>9)</a:t>
            </a:r>
          </a:p>
        </p:txBody>
      </p:sp>
      <p:sp>
        <p:nvSpPr>
          <p:cNvPr id="443530" name="Text Box 138"/>
          <p:cNvSpPr txBox="1">
            <a:spLocks noChangeArrowheads="1"/>
          </p:cNvSpPr>
          <p:nvPr/>
        </p:nvSpPr>
        <p:spPr bwMode="auto">
          <a:xfrm>
            <a:off x="533400" y="5943600"/>
            <a:ext cx="541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e(d,9) 		</a:t>
            </a:r>
            <a:endParaRPr lang="en-US" u="sng"/>
          </a:p>
        </p:txBody>
      </p:sp>
      <p:sp>
        <p:nvSpPr>
          <p:cNvPr id="443535" name="Freeform 143"/>
          <p:cNvSpPr>
            <a:spLocks/>
          </p:cNvSpPr>
          <p:nvPr/>
        </p:nvSpPr>
        <p:spPr bwMode="auto">
          <a:xfrm>
            <a:off x="6477000" y="3200400"/>
            <a:ext cx="230188" cy="228600"/>
          </a:xfrm>
          <a:custGeom>
            <a:avLst/>
            <a:gdLst/>
            <a:ahLst/>
            <a:cxnLst>
              <a:cxn ang="0">
                <a:pos x="145" y="73"/>
              </a:cxn>
              <a:cxn ang="0">
                <a:pos x="142" y="50"/>
              </a:cxn>
              <a:cxn ang="0">
                <a:pos x="130" y="31"/>
              </a:cxn>
              <a:cxn ang="0">
                <a:pos x="115" y="14"/>
              </a:cxn>
              <a:cxn ang="0">
                <a:pos x="96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5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5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6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2" y="94"/>
              </a:cxn>
              <a:cxn ang="0">
                <a:pos x="145" y="73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36" name="Rectangle 144"/>
          <p:cNvSpPr>
            <a:spLocks noChangeArrowheads="1"/>
          </p:cNvSpPr>
          <p:nvPr/>
        </p:nvSpPr>
        <p:spPr bwMode="auto">
          <a:xfrm>
            <a:off x="6523038" y="3246438"/>
            <a:ext cx="84137" cy="1825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443537" name="Freeform 145"/>
          <p:cNvSpPr>
            <a:spLocks/>
          </p:cNvSpPr>
          <p:nvPr/>
        </p:nvSpPr>
        <p:spPr bwMode="auto">
          <a:xfrm>
            <a:off x="6991350" y="2690813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4" y="14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29" y="131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38" name="Rectangle 146"/>
          <p:cNvSpPr>
            <a:spLocks noChangeArrowheads="1"/>
          </p:cNvSpPr>
          <p:nvPr/>
        </p:nvSpPr>
        <p:spPr bwMode="auto">
          <a:xfrm>
            <a:off x="7099300" y="2713038"/>
            <a:ext cx="84138" cy="1825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443539" name="Freeform 147"/>
          <p:cNvSpPr>
            <a:spLocks/>
          </p:cNvSpPr>
          <p:nvPr/>
        </p:nvSpPr>
        <p:spPr bwMode="auto">
          <a:xfrm>
            <a:off x="7559675" y="3233738"/>
            <a:ext cx="230188" cy="228600"/>
          </a:xfrm>
          <a:custGeom>
            <a:avLst/>
            <a:gdLst/>
            <a:ahLst/>
            <a:cxnLst>
              <a:cxn ang="0">
                <a:pos x="145" y="73"/>
              </a:cxn>
              <a:cxn ang="0">
                <a:pos x="142" y="50"/>
              </a:cxn>
              <a:cxn ang="0">
                <a:pos x="130" y="31"/>
              </a:cxn>
              <a:cxn ang="0">
                <a:pos x="115" y="14"/>
              </a:cxn>
              <a:cxn ang="0">
                <a:pos x="96" y="4"/>
              </a:cxn>
              <a:cxn ang="0">
                <a:pos x="73" y="0"/>
              </a:cxn>
              <a:cxn ang="0">
                <a:pos x="50" y="4"/>
              </a:cxn>
              <a:cxn ang="0">
                <a:pos x="30" y="14"/>
              </a:cxn>
              <a:cxn ang="0">
                <a:pos x="15" y="31"/>
              </a:cxn>
              <a:cxn ang="0">
                <a:pos x="3" y="50"/>
              </a:cxn>
              <a:cxn ang="0">
                <a:pos x="0" y="73"/>
              </a:cxn>
              <a:cxn ang="0">
                <a:pos x="3" y="94"/>
              </a:cxn>
              <a:cxn ang="0">
                <a:pos x="15" y="115"/>
              </a:cxn>
              <a:cxn ang="0">
                <a:pos x="30" y="131"/>
              </a:cxn>
              <a:cxn ang="0">
                <a:pos x="50" y="140"/>
              </a:cxn>
              <a:cxn ang="0">
                <a:pos x="73" y="144"/>
              </a:cxn>
              <a:cxn ang="0">
                <a:pos x="96" y="140"/>
              </a:cxn>
              <a:cxn ang="0">
                <a:pos x="115" y="131"/>
              </a:cxn>
              <a:cxn ang="0">
                <a:pos x="130" y="115"/>
              </a:cxn>
              <a:cxn ang="0">
                <a:pos x="142" y="94"/>
              </a:cxn>
              <a:cxn ang="0">
                <a:pos x="145" y="73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0" name="Rectangle 148"/>
          <p:cNvSpPr>
            <a:spLocks noChangeArrowheads="1"/>
          </p:cNvSpPr>
          <p:nvPr/>
        </p:nvSpPr>
        <p:spPr bwMode="auto">
          <a:xfrm>
            <a:off x="7666038" y="3255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443541" name="Rectangle 149"/>
          <p:cNvSpPr>
            <a:spLocks noChangeArrowheads="1"/>
          </p:cNvSpPr>
          <p:nvPr/>
        </p:nvSpPr>
        <p:spPr bwMode="auto">
          <a:xfrm>
            <a:off x="7696200" y="25908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542" name="Line 150"/>
          <p:cNvSpPr>
            <a:spLocks noChangeShapeType="1"/>
          </p:cNvSpPr>
          <p:nvPr/>
        </p:nvSpPr>
        <p:spPr bwMode="auto">
          <a:xfrm flipH="1">
            <a:off x="6553200" y="2871788"/>
            <a:ext cx="457200" cy="3286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3" name="Line 151"/>
          <p:cNvSpPr>
            <a:spLocks noChangeShapeType="1"/>
          </p:cNvSpPr>
          <p:nvPr/>
        </p:nvSpPr>
        <p:spPr bwMode="auto">
          <a:xfrm>
            <a:off x="7196138" y="2876550"/>
            <a:ext cx="439737" cy="36353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4" name="Freeform 152"/>
          <p:cNvSpPr>
            <a:spLocks/>
          </p:cNvSpPr>
          <p:nvPr/>
        </p:nvSpPr>
        <p:spPr bwMode="auto">
          <a:xfrm>
            <a:off x="8134350" y="2690813"/>
            <a:ext cx="228600" cy="22860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141" y="50"/>
              </a:cxn>
              <a:cxn ang="0">
                <a:pos x="131" y="29"/>
              </a:cxn>
              <a:cxn ang="0">
                <a:pos x="116" y="14"/>
              </a:cxn>
              <a:cxn ang="0">
                <a:pos x="95" y="4"/>
              </a:cxn>
              <a:cxn ang="0">
                <a:pos x="73" y="0"/>
              </a:cxn>
              <a:cxn ang="0">
                <a:pos x="50" y="4"/>
              </a:cxn>
              <a:cxn ang="0">
                <a:pos x="31" y="14"/>
              </a:cxn>
              <a:cxn ang="0">
                <a:pos x="14" y="29"/>
              </a:cxn>
              <a:cxn ang="0">
                <a:pos x="4" y="50"/>
              </a:cxn>
              <a:cxn ang="0">
                <a:pos x="0" y="73"/>
              </a:cxn>
              <a:cxn ang="0">
                <a:pos x="4" y="94"/>
              </a:cxn>
              <a:cxn ang="0">
                <a:pos x="14" y="116"/>
              </a:cxn>
              <a:cxn ang="0">
                <a:pos x="31" y="131"/>
              </a:cxn>
              <a:cxn ang="0">
                <a:pos x="50" y="140"/>
              </a:cxn>
              <a:cxn ang="0">
                <a:pos x="73" y="144"/>
              </a:cxn>
              <a:cxn ang="0">
                <a:pos x="95" y="140"/>
              </a:cxn>
              <a:cxn ang="0">
                <a:pos x="116" y="131"/>
              </a:cxn>
              <a:cxn ang="0">
                <a:pos x="131" y="116"/>
              </a:cxn>
              <a:cxn ang="0">
                <a:pos x="141" y="94"/>
              </a:cxn>
              <a:cxn ang="0">
                <a:pos x="144" y="73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5" name="Rectangle 153"/>
          <p:cNvSpPr>
            <a:spLocks noChangeArrowheads="1"/>
          </p:cNvSpPr>
          <p:nvPr/>
        </p:nvSpPr>
        <p:spPr bwMode="auto">
          <a:xfrm>
            <a:off x="8243888" y="27130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443546" name="Freeform 154"/>
          <p:cNvSpPr>
            <a:spLocks/>
          </p:cNvSpPr>
          <p:nvPr/>
        </p:nvSpPr>
        <p:spPr bwMode="auto">
          <a:xfrm>
            <a:off x="8704263" y="3249613"/>
            <a:ext cx="228600" cy="228600"/>
          </a:xfrm>
          <a:custGeom>
            <a:avLst/>
            <a:gdLst/>
            <a:ahLst/>
            <a:cxnLst>
              <a:cxn ang="0">
                <a:pos x="144" y="71"/>
              </a:cxn>
              <a:cxn ang="0">
                <a:pos x="141" y="50"/>
              </a:cxn>
              <a:cxn ang="0">
                <a:pos x="131" y="28"/>
              </a:cxn>
              <a:cxn ang="0">
                <a:pos x="114" y="13"/>
              </a:cxn>
              <a:cxn ang="0">
                <a:pos x="95" y="4"/>
              </a:cxn>
              <a:cxn ang="0">
                <a:pos x="72" y="0"/>
              </a:cxn>
              <a:cxn ang="0">
                <a:pos x="50" y="4"/>
              </a:cxn>
              <a:cxn ang="0">
                <a:pos x="29" y="13"/>
              </a:cxn>
              <a:cxn ang="0">
                <a:pos x="14" y="28"/>
              </a:cxn>
              <a:cxn ang="0">
                <a:pos x="4" y="50"/>
              </a:cxn>
              <a:cxn ang="0">
                <a:pos x="0" y="71"/>
              </a:cxn>
              <a:cxn ang="0">
                <a:pos x="4" y="94"/>
              </a:cxn>
              <a:cxn ang="0">
                <a:pos x="14" y="115"/>
              </a:cxn>
              <a:cxn ang="0">
                <a:pos x="29" y="130"/>
              </a:cxn>
              <a:cxn ang="0">
                <a:pos x="50" y="140"/>
              </a:cxn>
              <a:cxn ang="0">
                <a:pos x="72" y="144"/>
              </a:cxn>
              <a:cxn ang="0">
                <a:pos x="95" y="140"/>
              </a:cxn>
              <a:cxn ang="0">
                <a:pos x="114" y="130"/>
              </a:cxn>
              <a:cxn ang="0">
                <a:pos x="131" y="115"/>
              </a:cxn>
              <a:cxn ang="0">
                <a:pos x="141" y="94"/>
              </a:cxn>
              <a:cxn ang="0">
                <a:pos x="144" y="7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7" name="Rectangle 155"/>
          <p:cNvSpPr>
            <a:spLocks noChangeArrowheads="1"/>
          </p:cNvSpPr>
          <p:nvPr/>
        </p:nvSpPr>
        <p:spPr bwMode="auto">
          <a:xfrm>
            <a:off x="8809038" y="32670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443548" name="Line 156"/>
          <p:cNvSpPr>
            <a:spLocks noChangeShapeType="1"/>
          </p:cNvSpPr>
          <p:nvPr/>
        </p:nvSpPr>
        <p:spPr bwMode="auto">
          <a:xfrm flipH="1">
            <a:off x="7723188" y="2882900"/>
            <a:ext cx="433387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49" name="Line 157"/>
          <p:cNvSpPr>
            <a:spLocks noChangeShapeType="1"/>
          </p:cNvSpPr>
          <p:nvPr/>
        </p:nvSpPr>
        <p:spPr bwMode="auto">
          <a:xfrm>
            <a:off x="8339138" y="28892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50" name="Line 158"/>
          <p:cNvSpPr>
            <a:spLocks noChangeShapeType="1"/>
          </p:cNvSpPr>
          <p:nvPr/>
        </p:nvSpPr>
        <p:spPr bwMode="auto">
          <a:xfrm flipV="1">
            <a:off x="7218363" y="2776538"/>
            <a:ext cx="919162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51" name="Rectangle 159"/>
          <p:cNvSpPr>
            <a:spLocks noChangeArrowheads="1"/>
          </p:cNvSpPr>
          <p:nvPr/>
        </p:nvSpPr>
        <p:spPr bwMode="auto">
          <a:xfrm>
            <a:off x="6629400" y="2895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3</a:t>
            </a:r>
            <a:endParaRPr lang="en-US" sz="1400"/>
          </a:p>
        </p:txBody>
      </p:sp>
      <p:sp>
        <p:nvSpPr>
          <p:cNvPr id="443552" name="Line 160"/>
          <p:cNvSpPr>
            <a:spLocks noChangeShapeType="1"/>
          </p:cNvSpPr>
          <p:nvPr/>
        </p:nvSpPr>
        <p:spPr bwMode="auto">
          <a:xfrm flipV="1">
            <a:off x="6705600" y="3352800"/>
            <a:ext cx="8572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53" name="Line 161"/>
          <p:cNvSpPr>
            <a:spLocks noChangeShapeType="1"/>
          </p:cNvSpPr>
          <p:nvPr/>
        </p:nvSpPr>
        <p:spPr bwMode="auto">
          <a:xfrm>
            <a:off x="7788275" y="3328988"/>
            <a:ext cx="92233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554" name="Rectangle 162"/>
          <p:cNvSpPr>
            <a:spLocks noChangeArrowheads="1"/>
          </p:cNvSpPr>
          <p:nvPr/>
        </p:nvSpPr>
        <p:spPr bwMode="auto">
          <a:xfrm>
            <a:off x="7086600" y="33528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en-US" sz="1400"/>
          </a:p>
        </p:txBody>
      </p:sp>
      <p:sp>
        <p:nvSpPr>
          <p:cNvPr id="443555" name="Rectangle 163"/>
          <p:cNvSpPr>
            <a:spLocks noChangeArrowheads="1"/>
          </p:cNvSpPr>
          <p:nvPr/>
        </p:nvSpPr>
        <p:spPr bwMode="auto">
          <a:xfrm>
            <a:off x="8229600" y="33829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en-US" sz="1400"/>
          </a:p>
        </p:txBody>
      </p:sp>
      <p:sp>
        <p:nvSpPr>
          <p:cNvPr id="443556" name="Rectangle 164"/>
          <p:cNvSpPr>
            <a:spLocks noChangeArrowheads="1"/>
          </p:cNvSpPr>
          <p:nvPr/>
        </p:nvSpPr>
        <p:spPr bwMode="auto">
          <a:xfrm>
            <a:off x="8570913" y="28987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6</a:t>
            </a:r>
            <a:endParaRPr lang="en-US" sz="1400"/>
          </a:p>
        </p:txBody>
      </p:sp>
      <p:sp>
        <p:nvSpPr>
          <p:cNvPr id="443557" name="Rectangle 165"/>
          <p:cNvSpPr>
            <a:spLocks noChangeArrowheads="1"/>
          </p:cNvSpPr>
          <p:nvPr/>
        </p:nvSpPr>
        <p:spPr bwMode="auto">
          <a:xfrm>
            <a:off x="7315200" y="3048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2</a:t>
            </a:r>
            <a:endParaRPr lang="en-US" sz="1400"/>
          </a:p>
        </p:txBody>
      </p:sp>
      <p:sp>
        <p:nvSpPr>
          <p:cNvPr id="443558" name="Rectangle 166"/>
          <p:cNvSpPr>
            <a:spLocks noChangeArrowheads="1"/>
          </p:cNvSpPr>
          <p:nvPr/>
        </p:nvSpPr>
        <p:spPr bwMode="auto">
          <a:xfrm>
            <a:off x="8001000" y="30416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contrast="1000"/>
          </a:blip>
          <a:srcRect/>
          <a:stretch>
            <a:fillRect/>
          </a:stretch>
        </p:blipFill>
        <p:spPr bwMode="auto">
          <a:xfrm>
            <a:off x="4343400" y="228600"/>
            <a:ext cx="2266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Subtitle 2"/>
          <p:cNvSpPr txBox="1">
            <a:spLocks/>
          </p:cNvSpPr>
          <p:nvPr/>
        </p:nvSpPr>
        <p:spPr>
          <a:xfrm>
            <a:off x="304800" y="294526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 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a to b : a − b of length 3</a:t>
            </a:r>
          </a:p>
          <a:p>
            <a:r>
              <a:rPr lang="en-US" dirty="0" smtClean="0"/>
              <a:t>from </a:t>
            </a:r>
            <a:r>
              <a:rPr lang="en-US" i="1" dirty="0" smtClean="0"/>
              <a:t>a to d : a − b − d of length 5</a:t>
            </a:r>
          </a:p>
          <a:p>
            <a:r>
              <a:rPr lang="en-US" dirty="0" smtClean="0"/>
              <a:t>from </a:t>
            </a:r>
            <a:r>
              <a:rPr lang="en-US" i="1" dirty="0" smtClean="0"/>
              <a:t>a to c : a − b − c of length 7</a:t>
            </a:r>
          </a:p>
          <a:p>
            <a:r>
              <a:rPr lang="en-US" dirty="0" smtClean="0"/>
              <a:t>from </a:t>
            </a:r>
            <a:r>
              <a:rPr lang="en-US" i="1" dirty="0" smtClean="0"/>
              <a:t>a to e : a − b − d − e of length 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lum contrast="1000"/>
          </a:blip>
          <a:srcRect/>
          <a:stretch>
            <a:fillRect/>
          </a:stretch>
        </p:blipFill>
        <p:spPr bwMode="auto">
          <a:xfrm>
            <a:off x="2362200" y="4191000"/>
            <a:ext cx="46939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339904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 -1 execution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Enter the number of vertices</a:t>
            </a:r>
          </a:p>
          <a:p>
            <a:pPr>
              <a:buNone/>
            </a:pPr>
            <a:r>
              <a:rPr lang="en-US" sz="1600" b="1" dirty="0" smtClean="0"/>
              <a:t>5</a:t>
            </a:r>
          </a:p>
          <a:p>
            <a:pPr>
              <a:buNone/>
            </a:pPr>
            <a:r>
              <a:rPr lang="en-US" sz="1600" b="1" dirty="0" smtClean="0"/>
              <a:t>Enter the Weighted Matrix for the graph</a:t>
            </a:r>
          </a:p>
          <a:p>
            <a:pPr>
              <a:buNone/>
            </a:pPr>
            <a:r>
              <a:rPr lang="en-US" sz="1600" b="1" dirty="0" smtClean="0"/>
              <a:t>0 3 0 7 0 </a:t>
            </a:r>
          </a:p>
          <a:p>
            <a:pPr>
              <a:buNone/>
            </a:pPr>
            <a:r>
              <a:rPr lang="en-US" sz="1600" b="1" dirty="0" smtClean="0"/>
              <a:t>3 0 4 2 0</a:t>
            </a:r>
          </a:p>
          <a:p>
            <a:pPr>
              <a:buNone/>
            </a:pPr>
            <a:r>
              <a:rPr lang="en-US" sz="1600" b="1" dirty="0" smtClean="0"/>
              <a:t>0 4 0 5 6 </a:t>
            </a:r>
          </a:p>
          <a:p>
            <a:pPr>
              <a:buNone/>
            </a:pPr>
            <a:r>
              <a:rPr lang="en-US" sz="1600" b="1" dirty="0" smtClean="0"/>
              <a:t>7 2 5 0 4</a:t>
            </a:r>
          </a:p>
          <a:p>
            <a:pPr>
              <a:buNone/>
            </a:pPr>
            <a:r>
              <a:rPr lang="en-US" sz="1600" b="1" dirty="0" smtClean="0"/>
              <a:t>0 0 6 4 0</a:t>
            </a:r>
          </a:p>
          <a:p>
            <a:pPr>
              <a:buNone/>
            </a:pPr>
            <a:r>
              <a:rPr lang="en-US" sz="1600" b="1" dirty="0" smtClean="0"/>
              <a:t>Enter the source </a:t>
            </a:r>
          </a:p>
          <a:p>
            <a:pPr>
              <a:buNone/>
            </a:pPr>
            <a:r>
              <a:rPr lang="en-US" sz="1600" b="1" dirty="0" smtClean="0"/>
              <a:t>1</a:t>
            </a:r>
          </a:p>
          <a:p>
            <a:pPr>
              <a:buNone/>
            </a:pPr>
            <a:r>
              <a:rPr lang="en-US" sz="1600" b="1" dirty="0" smtClean="0"/>
              <a:t>The Shorted Path to all nodes are </a:t>
            </a:r>
          </a:p>
          <a:p>
            <a:pPr>
              <a:buNone/>
            </a:pPr>
            <a:r>
              <a:rPr lang="en-US" sz="1600" b="1" dirty="0" smtClean="0"/>
              <a:t>1 to 1 is 0</a:t>
            </a:r>
          </a:p>
          <a:p>
            <a:pPr>
              <a:buNone/>
            </a:pPr>
            <a:r>
              <a:rPr lang="en-US" sz="1600" b="1" dirty="0" smtClean="0"/>
              <a:t>1 to 2 is 3</a:t>
            </a:r>
          </a:p>
          <a:p>
            <a:pPr>
              <a:buNone/>
            </a:pPr>
            <a:r>
              <a:rPr lang="en-US" sz="1600" b="1" dirty="0" smtClean="0"/>
              <a:t>1 to 3 is 7</a:t>
            </a:r>
          </a:p>
          <a:p>
            <a:pPr>
              <a:buNone/>
            </a:pPr>
            <a:r>
              <a:rPr lang="en-US" sz="1600" b="1" dirty="0" smtClean="0"/>
              <a:t>1 to 4 is 5</a:t>
            </a:r>
          </a:p>
          <a:p>
            <a:pPr>
              <a:buNone/>
            </a:pPr>
            <a:r>
              <a:rPr lang="en-US" sz="1600" b="1" dirty="0" smtClean="0"/>
              <a:t>1 to 5 is 9</a:t>
            </a:r>
          </a:p>
          <a:p>
            <a:pPr>
              <a:buNone/>
            </a:pPr>
            <a:r>
              <a:rPr lang="en-US" sz="1600" b="1" dirty="0" smtClean="0"/>
              <a:t>BUILD SUCCESSFUL (total time: 51 seconds)</a:t>
            </a:r>
          </a:p>
          <a:p>
            <a:pPr>
              <a:buNone/>
            </a:pP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lum contrast="1000"/>
          </a:blip>
          <a:srcRect/>
          <a:stretch>
            <a:fillRect/>
          </a:stretch>
        </p:blipFill>
        <p:spPr bwMode="auto">
          <a:xfrm>
            <a:off x="3962400" y="2133600"/>
            <a:ext cx="46939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339904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352800"/>
            <a:ext cx="32861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46482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905000" y="22860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05000" y="1447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57400" y="10668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57400" y="2286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5000" y="1828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4800" y="914400"/>
            <a:ext cx="354013" cy="2590800"/>
            <a:chOff x="2438" y="601"/>
            <a:chExt cx="223" cy="1632"/>
          </a:xfrm>
        </p:grpSpPr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2438" y="60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438" y="91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2438" y="115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2438" y="144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2438" y="165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438" y="1945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</p:grp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057400" y="18288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V="1">
            <a:off x="1905000" y="1828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514600" y="18288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1905000" y="1447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590800" y="14478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867400" y="35814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486400" y="46482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7162800" y="35052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1905000" y="31242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362200" y="22860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V="1">
            <a:off x="1905000" y="2286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6477000" y="53340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H="1">
            <a:off x="5715000" y="3962400"/>
            <a:ext cx="304800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6248400" y="3733800"/>
            <a:ext cx="9144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6172200" y="3886200"/>
            <a:ext cx="381000" cy="15240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4114800" y="2743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4038600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4403725" y="26781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4419600" y="31242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1905000" y="27432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2133600" y="31242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19050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2438400" y="31242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7620000" y="51816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7391400" y="3886200"/>
            <a:ext cx="304800" cy="12954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048000" y="990600"/>
            <a:ext cx="488950" cy="2627313"/>
            <a:chOff x="1814" y="601"/>
            <a:chExt cx="308" cy="1655"/>
          </a:xfrm>
        </p:grpSpPr>
        <p:sp>
          <p:nvSpPr>
            <p:cNvPr id="4139" name="Text Box 43"/>
            <p:cNvSpPr txBox="1">
              <a:spLocks noChangeArrowheads="1"/>
            </p:cNvSpPr>
            <p:nvPr/>
          </p:nvSpPr>
          <p:spPr bwMode="auto">
            <a:xfrm>
              <a:off x="1814" y="60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4140" name="Text Box 44"/>
            <p:cNvSpPr txBox="1">
              <a:spLocks noChangeArrowheads="1"/>
            </p:cNvSpPr>
            <p:nvPr/>
          </p:nvSpPr>
          <p:spPr bwMode="auto">
            <a:xfrm>
              <a:off x="1814" y="91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4141" name="Text Box 45"/>
            <p:cNvSpPr txBox="1">
              <a:spLocks noChangeArrowheads="1"/>
            </p:cNvSpPr>
            <p:nvPr/>
          </p:nvSpPr>
          <p:spPr bwMode="auto">
            <a:xfrm>
              <a:off x="1814" y="115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4142" name="Text Box 46"/>
            <p:cNvSpPr txBox="1">
              <a:spLocks noChangeArrowheads="1"/>
            </p:cNvSpPr>
            <p:nvPr/>
          </p:nvSpPr>
          <p:spPr bwMode="auto">
            <a:xfrm>
              <a:off x="1814" y="144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4143" name="Text Box 47"/>
            <p:cNvSpPr txBox="1">
              <a:spLocks noChangeArrowheads="1"/>
            </p:cNvSpPr>
            <p:nvPr/>
          </p:nvSpPr>
          <p:spPr bwMode="auto">
            <a:xfrm>
              <a:off x="1814" y="169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MS Mincho" pitchFamily="49" charset="-128"/>
                  <a:ea typeface="MS Mincho" pitchFamily="49" charset="-128"/>
                </a:rPr>
                <a:t>∞</a:t>
              </a:r>
            </a:p>
          </p:txBody>
        </p:sp>
        <p:sp>
          <p:nvSpPr>
            <p:cNvPr id="4144" name="Text Box 48"/>
            <p:cNvSpPr txBox="1">
              <a:spLocks noChangeArrowheads="1"/>
            </p:cNvSpPr>
            <p:nvPr/>
          </p:nvSpPr>
          <p:spPr bwMode="auto">
            <a:xfrm>
              <a:off x="1814" y="19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MS Mincho" pitchFamily="49" charset="-128"/>
                  <a:ea typeface="MS Mincho" pitchFamily="49" charset="-128"/>
                </a:rPr>
                <a:t>∞</a:t>
              </a:r>
            </a:p>
          </p:txBody>
        </p:sp>
      </p:grpSp>
      <p:sp>
        <p:nvSpPr>
          <p:cNvPr id="4145" name="Line 49"/>
          <p:cNvSpPr>
            <a:spLocks noChangeShapeType="1"/>
          </p:cNvSpPr>
          <p:nvPr/>
        </p:nvSpPr>
        <p:spPr bwMode="auto">
          <a:xfrm flipV="1">
            <a:off x="4343400" y="2743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4724400" y="26670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2057400" y="27432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4148" name="Line 52"/>
          <p:cNvSpPr>
            <a:spLocks noChangeShapeType="1"/>
          </p:cNvSpPr>
          <p:nvPr/>
        </p:nvSpPr>
        <p:spPr bwMode="auto">
          <a:xfrm flipV="1">
            <a:off x="1905000" y="2743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9" name="Text Box 53"/>
          <p:cNvSpPr txBox="1">
            <a:spLocks noChangeArrowheads="1"/>
          </p:cNvSpPr>
          <p:nvPr/>
        </p:nvSpPr>
        <p:spPr bwMode="auto">
          <a:xfrm>
            <a:off x="2438400" y="274320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150" name="Oval 54"/>
          <p:cNvSpPr>
            <a:spLocks noChangeArrowheads="1"/>
          </p:cNvSpPr>
          <p:nvPr/>
        </p:nvSpPr>
        <p:spPr bwMode="auto">
          <a:xfrm>
            <a:off x="8001000" y="4267200"/>
            <a:ext cx="381000" cy="381000"/>
          </a:xfrm>
          <a:prstGeom prst="ellips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1" name="Line 55"/>
          <p:cNvSpPr>
            <a:spLocks noChangeShapeType="1"/>
          </p:cNvSpPr>
          <p:nvPr/>
        </p:nvSpPr>
        <p:spPr bwMode="auto">
          <a:xfrm flipV="1">
            <a:off x="7848600" y="4648200"/>
            <a:ext cx="228600" cy="6096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 flipV="1">
            <a:off x="3124200" y="2819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352800" y="2743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54" name="Line 58"/>
          <p:cNvSpPr>
            <a:spLocks noChangeShapeType="1"/>
          </p:cNvSpPr>
          <p:nvPr/>
        </p:nvSpPr>
        <p:spPr bwMode="auto">
          <a:xfrm flipV="1">
            <a:off x="3048000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3413125" y="3160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156" name="Line 60"/>
          <p:cNvSpPr>
            <a:spLocks noChangeShapeType="1"/>
          </p:cNvSpPr>
          <p:nvPr/>
        </p:nvSpPr>
        <p:spPr bwMode="auto">
          <a:xfrm flipV="1">
            <a:off x="3352800" y="2819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57" name="Text Box 61"/>
          <p:cNvSpPr txBox="1">
            <a:spLocks noChangeArrowheads="1"/>
          </p:cNvSpPr>
          <p:nvPr/>
        </p:nvSpPr>
        <p:spPr bwMode="auto">
          <a:xfrm>
            <a:off x="37338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158" name="Text Box 62"/>
          <p:cNvSpPr txBox="1">
            <a:spLocks noChangeArrowheads="1"/>
          </p:cNvSpPr>
          <p:nvPr/>
        </p:nvSpPr>
        <p:spPr bwMode="auto">
          <a:xfrm>
            <a:off x="152400" y="152400"/>
            <a:ext cx="193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 -2</a:t>
            </a:r>
            <a:endParaRPr lang="en-US" sz="2400" b="1" dirty="0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381000" y="4191000"/>
            <a:ext cx="42068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     Give the shortest path tree for node A for this graph using Dijkstra’s shortest path algorithm. Show your work with the 3 arrays given and draw the resultant shortest path tree with edge weights included.</a:t>
            </a:r>
          </a:p>
          <a:p>
            <a:pPr marL="342900" indent="-342900"/>
            <a:endParaRPr lang="en-US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228600" y="228600"/>
            <a:ext cx="8686800" cy="6172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2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2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00"/>
                            </p:stCondLst>
                            <p:childTnLst>
                              <p:par>
                                <p:cTn id="7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8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80"/>
                            </p:stCondLst>
                            <p:childTnLst>
                              <p:par>
                                <p:cTn id="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8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80"/>
                            </p:stCondLst>
                            <p:childTnLst>
                              <p:par>
                                <p:cTn id="1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10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1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0" grpId="1" animBg="1"/>
      <p:bldP spid="4101" grpId="0" animBg="1"/>
      <p:bldP spid="4101" grpId="1" animBg="1"/>
      <p:bldP spid="4105" grpId="0" animBg="1"/>
      <p:bldP spid="4105" grpId="1" animBg="1"/>
      <p:bldP spid="4114" grpId="0" animBg="1"/>
      <p:bldP spid="4115" grpId="0"/>
      <p:bldP spid="4116" grpId="0" animBg="1"/>
      <p:bldP spid="4117" grpId="0"/>
      <p:bldP spid="4119" grpId="0" animBg="1"/>
      <p:bldP spid="4120" grpId="0" animBg="1"/>
      <p:bldP spid="4121" grpId="0" animBg="1"/>
      <p:bldP spid="4121" grpId="1" animBg="1"/>
      <p:bldP spid="4122" grpId="0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/>
      <p:bldP spid="4131" grpId="0"/>
      <p:bldP spid="4132" grpId="0" animBg="1"/>
      <p:bldP spid="4132" grpId="1" animBg="1"/>
      <p:bldP spid="4134" grpId="0" animBg="1"/>
      <p:bldP spid="4135" grpId="0"/>
      <p:bldP spid="4136" grpId="0" animBg="1"/>
      <p:bldP spid="4137" grpId="0" animBg="1"/>
      <p:bldP spid="4145" grpId="0" animBg="1"/>
      <p:bldP spid="4146" grpId="0"/>
      <p:bldP spid="4148" grpId="0" animBg="1"/>
      <p:bldP spid="4149" grpId="0"/>
      <p:bldP spid="4150" grpId="0" animBg="1"/>
      <p:bldP spid="4151" grpId="0" animBg="1"/>
      <p:bldP spid="4152" grpId="0" animBg="1"/>
      <p:bldP spid="4153" grpId="0"/>
      <p:bldP spid="4154" grpId="0" animBg="1"/>
      <p:bldP spid="4155" grpId="0"/>
      <p:bldP spid="4156" grpId="0" animBg="1"/>
      <p:bldP spid="41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/>
              <a:t>Correctness can be proven by induction on the number of vertices.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Doesn’t work for graphs with  negative weights (whereas Floyd’s algorithm does, as long as there is no negative cycle). Can you find a </a:t>
            </a:r>
            <a:r>
              <a:rPr lang="en-US" sz="2600" dirty="0" smtClean="0">
                <a:solidFill>
                  <a:srgbClr val="FF6600"/>
                </a:solidFill>
              </a:rPr>
              <a:t>counterexample</a:t>
            </a:r>
            <a:r>
              <a:rPr lang="en-US" sz="2600" dirty="0" smtClean="0"/>
              <a:t> for </a:t>
            </a:r>
            <a:r>
              <a:rPr lang="en-US" sz="2600" dirty="0" err="1" smtClean="0"/>
              <a:t>Dijkstra’s</a:t>
            </a:r>
            <a:r>
              <a:rPr lang="en-US" sz="2600" dirty="0" smtClean="0"/>
              <a:t> algorithm?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Applicable to both undirected and directed graphs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sz="2600" b="1" dirty="0" smtClean="0">
                <a:solidFill>
                  <a:srgbClr val="00B0F0"/>
                </a:solidFill>
              </a:rPr>
              <a:t>O(|V|</a:t>
            </a:r>
            <a:r>
              <a:rPr lang="en-US" sz="2600" b="1" baseline="30000" dirty="0" smtClean="0">
                <a:solidFill>
                  <a:srgbClr val="00B0F0"/>
                </a:solidFill>
              </a:rPr>
              <a:t>2</a:t>
            </a:r>
            <a:r>
              <a:rPr lang="en-US" sz="2600" b="1" dirty="0" smtClean="0">
                <a:solidFill>
                  <a:srgbClr val="00B0F0"/>
                </a:solidFill>
              </a:rPr>
              <a:t>) </a:t>
            </a:r>
            <a:r>
              <a:rPr lang="en-US" sz="2600" dirty="0" smtClean="0"/>
              <a:t>for graphs represented by weight matrix and array implementation of priority queue</a:t>
            </a:r>
          </a:p>
          <a:p>
            <a:pPr lvl="1">
              <a:lnSpc>
                <a:spcPct val="80000"/>
              </a:lnSpc>
            </a:pPr>
            <a:r>
              <a:rPr lang="en-US" sz="2600" b="1" dirty="0" smtClean="0">
                <a:solidFill>
                  <a:srgbClr val="00B0F0"/>
                </a:solidFill>
              </a:rPr>
              <a:t>O(|</a:t>
            </a:r>
            <a:r>
              <a:rPr lang="en-US" sz="2600" b="1" dirty="0" err="1" smtClean="0">
                <a:solidFill>
                  <a:srgbClr val="00B0F0"/>
                </a:solidFill>
              </a:rPr>
              <a:t>E|log|V</a:t>
            </a:r>
            <a:r>
              <a:rPr lang="en-US" sz="2600" b="1" dirty="0" smtClean="0">
                <a:solidFill>
                  <a:srgbClr val="00B0F0"/>
                </a:solidFill>
              </a:rPr>
              <a:t>|) </a:t>
            </a:r>
            <a:r>
              <a:rPr lang="en-US" sz="2600" dirty="0" smtClean="0"/>
              <a:t>for graphs represented by adj. lists and min-heap implementation of priority queue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3D Animation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hlinkClick r:id="rId2" action="ppaction://hlinkfile"/>
              </a:rPr>
              <a:t>Animation -3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B62AF"/>
                </a:solidFill>
                <a:latin typeface="Arial" charset="0"/>
              </a:rPr>
              <a:t>Applications of </a:t>
            </a:r>
            <a:r>
              <a:rPr lang="en-US" sz="3600" dirty="0" err="1" smtClean="0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600" dirty="0" smtClean="0">
                <a:solidFill>
                  <a:srgbClr val="3B62AF"/>
                </a:solidFill>
                <a:latin typeface="Arial" charset="0"/>
              </a:rPr>
              <a:t>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444444"/>
                </a:solidFill>
                <a:latin typeface="Arial" charset="0"/>
              </a:rPr>
              <a:t>- Traffic Information Systems are most prominent use  </a:t>
            </a:r>
            <a:endParaRPr lang="en-US" sz="1400" b="1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400" b="1" dirty="0" smtClean="0">
                <a:solidFill>
                  <a:srgbClr val="444444"/>
                </a:solidFill>
                <a:latin typeface="Arial" charset="0"/>
              </a:rPr>
              <a:t>- Mapping (Map Quest, Google Maps) </a:t>
            </a:r>
            <a:endParaRPr lang="en-US" sz="1400" b="1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Char char="-"/>
            </a:pPr>
            <a:r>
              <a:rPr lang="en-US" sz="1400" b="1" dirty="0" smtClean="0">
                <a:solidFill>
                  <a:srgbClr val="444444"/>
                </a:solidFill>
                <a:latin typeface="Arial" charset="0"/>
              </a:rPr>
              <a:t> Routing Systems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Char char="-"/>
            </a:pPr>
            <a:r>
              <a:rPr lang="en-US" sz="1400" b="1" dirty="0" smtClean="0">
                <a:solidFill>
                  <a:srgbClr val="444444"/>
                </a:solidFill>
                <a:latin typeface="Arial" charset="0"/>
              </a:rPr>
              <a:t>Prof. Lauren Meyers (Biology Dept.) uses networks to model the spread of infectious diseases and design prevention and response strategies.</a:t>
            </a:r>
          </a:p>
          <a:p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4" y="3124200"/>
            <a:ext cx="364648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689095"/>
            <a:ext cx="3352800" cy="331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04800" y="304800"/>
            <a:ext cx="8686800" cy="6019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 of the Experiment and Conclusion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the working of Greedy technique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L2, CO 2, PO1]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working of </a:t>
            </a:r>
            <a:r>
              <a:rPr lang="en-US" sz="2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shortest path between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source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vertices in  a weighted connected graph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12/01/2017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6858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THANKING </a:t>
            </a:r>
            <a:b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 ALL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Dijkstra's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 given vertex in a weighted connected graph, find shortest paths to other vertices using </a:t>
            </a:r>
            <a:r>
              <a:rPr lang="en-US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Dijkstra's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algorithm.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7" name="Moon 6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apply the Greedy Technique.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the working of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Algorithm.</a:t>
            </a:r>
          </a:p>
          <a:p>
            <a:pPr marL="514350" indent="-514350" algn="l">
              <a:buAutoNum type="arabicPeriod" startAt="3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to write Algorithm in standard form.</a:t>
            </a:r>
          </a:p>
          <a:p>
            <a:pPr marL="514350" indent="-514350" algn="l">
              <a:buAutoNum type="arabicPeriod" startAt="3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out shortest path from single source to other nodes in the graph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446"/>
            <a:ext cx="2133600" cy="365125"/>
          </a:xfrm>
        </p:spPr>
        <p:txBody>
          <a:bodyPr/>
          <a:lstStyle/>
          <a:p>
            <a:fld id="{80A3EC55-867D-4088-88F2-8155F8416CFC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4705350" cy="2630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Leonhard Euler's paper on “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Seven Bridges of Königsberg”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</a:p>
          <a:p>
            <a:pPr>
              <a:buFont typeface="Wingding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published in 1736. </a:t>
            </a:r>
          </a:p>
          <a:p>
            <a:pPr>
              <a:buFont typeface="Wingdings" pitchFamily="2" charset="2"/>
              <a:buNone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981200"/>
            <a:ext cx="20050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4650772"/>
            <a:ext cx="8382000" cy="1733550"/>
            <a:chOff x="288" y="3072"/>
            <a:chExt cx="5280" cy="1092"/>
          </a:xfrm>
        </p:grpSpPr>
        <p:pic>
          <p:nvPicPr>
            <p:cNvPr id="410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8" y="3072"/>
              <a:ext cx="1458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" y="3085"/>
              <a:ext cx="1368" cy="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3072"/>
              <a:ext cx="1392" cy="1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Line 8"/>
            <p:cNvSpPr>
              <a:spLocks noChangeShapeType="1"/>
            </p:cNvSpPr>
            <p:nvPr/>
          </p:nvSpPr>
          <p:spPr bwMode="auto">
            <a:xfrm>
              <a:off x="17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9"/>
            <p:cNvSpPr>
              <a:spLocks noChangeShapeType="1"/>
            </p:cNvSpPr>
            <p:nvPr/>
          </p:nvSpPr>
          <p:spPr bwMode="auto">
            <a:xfrm>
              <a:off x="3696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143000" y="83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pic>
        <p:nvPicPr>
          <p:cNvPr id="173059" name="Picture 1027" descr="Kirk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1566863" cy="1905000"/>
          </a:xfrm>
          <a:prstGeom prst="rect">
            <a:avLst/>
          </a:prstGeom>
          <a:noFill/>
        </p:spPr>
      </p:pic>
      <p:pic>
        <p:nvPicPr>
          <p:cNvPr id="173060" name="Picture 1028" descr="hamil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514600"/>
            <a:ext cx="1503363" cy="1828800"/>
          </a:xfrm>
          <a:prstGeom prst="rect">
            <a:avLst/>
          </a:prstGeom>
          <a:noFill/>
        </p:spPr>
      </p:pic>
      <p:sp>
        <p:nvSpPr>
          <p:cNvPr id="173061" name="Text Box 1029"/>
          <p:cNvSpPr txBox="1">
            <a:spLocks noChangeArrowheads="1"/>
          </p:cNvSpPr>
          <p:nvPr/>
        </p:nvSpPr>
        <p:spPr bwMode="auto">
          <a:xfrm>
            <a:off x="2438400" y="1981200"/>
            <a:ext cx="315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Cycles in Polyhedra</a:t>
            </a:r>
            <a:endParaRPr lang="es-ES" b="1">
              <a:solidFill>
                <a:schemeClr val="tx2"/>
              </a:solidFill>
            </a:endParaRPr>
          </a:p>
        </p:txBody>
      </p:sp>
      <p:pic>
        <p:nvPicPr>
          <p:cNvPr id="173063" name="Picture 1031" descr="HamiltonianPlatonicCycles_75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724400"/>
            <a:ext cx="7162800" cy="1543050"/>
          </a:xfrm>
          <a:prstGeom prst="rect">
            <a:avLst/>
          </a:prstGeom>
          <a:noFill/>
        </p:spPr>
      </p:pic>
      <p:sp>
        <p:nvSpPr>
          <p:cNvPr id="173064" name="Text Box 1032"/>
          <p:cNvSpPr txBox="1">
            <a:spLocks noChangeArrowheads="1"/>
          </p:cNvSpPr>
          <p:nvPr/>
        </p:nvSpPr>
        <p:spPr bwMode="auto">
          <a:xfrm>
            <a:off x="1431925" y="4300538"/>
            <a:ext cx="619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Thomas P. Kirkman        William R. Hamilton</a:t>
            </a:r>
            <a:endParaRPr lang="es-ES"/>
          </a:p>
        </p:txBody>
      </p:sp>
      <p:sp>
        <p:nvSpPr>
          <p:cNvPr id="173065" name="Text Box 1033"/>
          <p:cNvSpPr txBox="1">
            <a:spLocks noChangeArrowheads="1"/>
          </p:cNvSpPr>
          <p:nvPr/>
        </p:nvSpPr>
        <p:spPr bwMode="auto">
          <a:xfrm>
            <a:off x="2057400" y="6096000"/>
            <a:ext cx="516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Hamiltonian cycles in Platonic graphs</a:t>
            </a:r>
            <a:endParaRPr lang="es-E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143000" y="83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pic>
        <p:nvPicPr>
          <p:cNvPr id="175107" name="Picture 3" descr="kirchhof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2120900" cy="2819400"/>
          </a:xfrm>
          <a:prstGeom prst="rect">
            <a:avLst/>
          </a:prstGeom>
          <a:noFill/>
        </p:spPr>
      </p:pic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838200" y="5867400"/>
            <a:ext cx="240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Gustav Kirchhoff</a:t>
            </a:r>
            <a:endParaRPr lang="es-ES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2209800" y="2133600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Trees in Electric Circuits</a:t>
            </a:r>
            <a:endParaRPr lang="es-ES" b="1">
              <a:solidFill>
                <a:schemeClr val="tx2"/>
              </a:solidFill>
            </a:endParaRPr>
          </a:p>
        </p:txBody>
      </p:sp>
      <p:pic>
        <p:nvPicPr>
          <p:cNvPr id="175110" name="Picture 6" descr="450px-Kirchhoff''s_Voltage_Law_(equation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819400"/>
            <a:ext cx="4114800" cy="3200400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143000" y="83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457200" y="4876800"/>
          <a:ext cx="8256588" cy="1828800"/>
        </p:xfrm>
        <a:graphic>
          <a:graphicData uri="http://schemas.openxmlformats.org/presentationml/2006/ole">
            <p:oleObj spid="_x0000_s1026" name="Bitmap Image" r:id="rId3" imgW="8257143" imgH="1828571" progId="PBrush">
              <p:embed/>
            </p:oleObj>
          </a:graphicData>
        </a:graphic>
      </p:graphicFrame>
      <p:pic>
        <p:nvPicPr>
          <p:cNvPr id="176137" name="Picture 9" descr="Cayley-arthur-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590800"/>
            <a:ext cx="1470025" cy="1981200"/>
          </a:xfrm>
          <a:prstGeom prst="rect">
            <a:avLst/>
          </a:prstGeom>
          <a:noFill/>
        </p:spPr>
      </p:pic>
      <p:pic>
        <p:nvPicPr>
          <p:cNvPr id="176138" name="Picture 10" descr="James_Joseph_Sylvest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2514600"/>
            <a:ext cx="1476375" cy="2057400"/>
          </a:xfrm>
          <a:prstGeom prst="rect">
            <a:avLst/>
          </a:prstGeom>
          <a:noFill/>
        </p:spPr>
      </p:pic>
      <p:pic>
        <p:nvPicPr>
          <p:cNvPr id="176139" name="Picture 11" descr="poly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2514600"/>
            <a:ext cx="1557338" cy="2057400"/>
          </a:xfrm>
          <a:prstGeom prst="rect">
            <a:avLst/>
          </a:prstGeom>
          <a:noFill/>
        </p:spPr>
      </p:pic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04800" y="4648200"/>
            <a:ext cx="814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Arthur Cayley        James J. Sylvester      George Polya </a:t>
            </a:r>
            <a:endParaRPr lang="es-ES"/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057400" y="1905000"/>
            <a:ext cx="537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Enumeration of Chemical Isomers</a:t>
            </a:r>
            <a:endParaRPr lang="es-ES" b="1">
              <a:solidFill>
                <a:schemeClr val="tx2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143000" y="838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pic>
        <p:nvPicPr>
          <p:cNvPr id="177155" name="Picture 3" descr="415px-Francis_guth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971800"/>
            <a:ext cx="1795463" cy="2590800"/>
          </a:xfrm>
          <a:prstGeom prst="rect">
            <a:avLst/>
          </a:prstGeom>
          <a:noFill/>
        </p:spPr>
      </p:pic>
      <p:pic>
        <p:nvPicPr>
          <p:cNvPr id="177156" name="Picture 4" descr="200px-De_Morgan_Augustu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124200"/>
            <a:ext cx="2095500" cy="2514600"/>
          </a:xfrm>
          <a:prstGeom prst="rect">
            <a:avLst/>
          </a:prstGeom>
          <a:noFill/>
        </p:spPr>
      </p:pic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0" y="5638800"/>
            <a:ext cx="514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Francis Guthrie  Auguste DeMorgan</a:t>
            </a:r>
            <a:endParaRPr lang="es-ES"/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743200" y="1905000"/>
            <a:ext cx="321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Four Colors of Maps</a:t>
            </a:r>
            <a:endParaRPr lang="es-ES" b="1">
              <a:solidFill>
                <a:schemeClr val="tx2"/>
              </a:solidFill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4953000" y="2438400"/>
          <a:ext cx="3638550" cy="3771900"/>
        </p:xfrm>
        <a:graphic>
          <a:graphicData uri="http://schemas.openxmlformats.org/presentationml/2006/ole">
            <p:oleObj spid="_x0000_s2050" name="Bitmap Image" r:id="rId5" imgW="3638095" imgH="3772427" progId="PBrush">
              <p:embed/>
            </p:oleObj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4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EFE1E98-5A37-4872-A94C-F077F45C5C5E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16118</TotalTime>
  <Words>1339</Words>
  <Application>Microsoft Office PowerPoint</Application>
  <PresentationFormat>On-screen Show (4:3)</PresentationFormat>
  <Paragraphs>380</Paragraphs>
  <Slides>29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“ DIJKSTRA ALGORITHM”</vt:lpstr>
      <vt:lpstr>The author: Edsger Wybe Dijkstra</vt:lpstr>
      <vt:lpstr>Slide 3</vt:lpstr>
      <vt:lpstr>Slide 4</vt:lpstr>
      <vt:lpstr>Graph Theory - History</vt:lpstr>
      <vt:lpstr>Slide 6</vt:lpstr>
      <vt:lpstr>Slide 7</vt:lpstr>
      <vt:lpstr>Slide 8</vt:lpstr>
      <vt:lpstr>Slide 9</vt:lpstr>
      <vt:lpstr>Definition: Graph</vt:lpstr>
      <vt:lpstr>Definitions</vt:lpstr>
      <vt:lpstr>Example</vt:lpstr>
      <vt:lpstr>Simple Graphs </vt:lpstr>
      <vt:lpstr>Directed Graph (digraph)</vt:lpstr>
      <vt:lpstr>Weighted graphs</vt:lpstr>
      <vt:lpstr>Greedy Technique</vt:lpstr>
      <vt:lpstr>Applications of the Greedy Strategy</vt:lpstr>
      <vt:lpstr>Animations of Dijkstra’s algorithm</vt:lpstr>
      <vt:lpstr>Shortest paths – Dijkstra’s algorithm</vt:lpstr>
      <vt:lpstr>Dijkstra’s Algorithm </vt:lpstr>
      <vt:lpstr>Example -1 </vt:lpstr>
      <vt:lpstr>Example -1 </vt:lpstr>
      <vt:lpstr>Example -1 execution  </vt:lpstr>
      <vt:lpstr>Slide 24</vt:lpstr>
      <vt:lpstr>Efficiency of Dijkstra’s algorithm</vt:lpstr>
      <vt:lpstr>3D Animation of Dijkstra’s algorithm</vt:lpstr>
      <vt:lpstr>Applications of Dijkstra's Algorithm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319</cp:revision>
  <dcterms:created xsi:type="dcterms:W3CDTF">2016-02-15T09:31:48Z</dcterms:created>
  <dcterms:modified xsi:type="dcterms:W3CDTF">2018-03-05T08:36:17Z</dcterms:modified>
</cp:coreProperties>
</file>