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46" r:id="rId4"/>
    <p:sldId id="351" r:id="rId5"/>
    <p:sldId id="347" r:id="rId6"/>
    <p:sldId id="348" r:id="rId7"/>
    <p:sldId id="278" r:id="rId8"/>
    <p:sldId id="349" r:id="rId9"/>
    <p:sldId id="329" r:id="rId10"/>
    <p:sldId id="345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298" r:id="rId27"/>
    <p:sldId id="297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48-8DAA-40C3-850C-811B0052B3C6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FA1A-5B35-423D-9C34-59D3E21FA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A3D7-6FF1-45CF-842F-C8CA7CCD15A4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90A0-F001-4024-8598-05D0C79DEA54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66E7-553D-498E-A9B4-A500F516D76F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14DB-D7EC-403D-87FE-55D036F82F20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C7F44-D419-45F2-9037-EAE80E4A381A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6F92-D500-48F6-B0CE-E99F2613B9C3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9AF4-9375-4E9F-8800-D760FD2117B2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B404-36E0-4907-8C3A-E0A601D6F507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3FC2-E8D7-4ECF-BF60-33BFEBD6EFE8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E9F0-68D0-41DB-B22D-BA616CBE8D95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791D-20F8-4C51-9576-60D30306BBFA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9BDE-DFF8-4E08-B71C-AABD046D1A5F}" type="datetime1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Prim’s Algorithm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Definition: 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Prim’s Algorithm to find minimum cost spanning tree of a given weighted connected Graph(G, V, E) and demonstrate its working.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smtClean="0"/>
              <a:t>Department of Computer Science and Engineering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91200" y="5029200"/>
            <a:ext cx="2625715" cy="944657"/>
            <a:chOff x="5791200" y="5029200"/>
            <a:chExt cx="2625715" cy="944657"/>
          </a:xfrm>
        </p:grpSpPr>
        <p:sp>
          <p:nvSpPr>
            <p:cNvPr id="7" name="Moon 6"/>
            <p:cNvSpPr/>
            <p:nvPr/>
          </p:nvSpPr>
          <p:spPr>
            <a:xfrm rot="19936183">
              <a:off x="5791200" y="5029200"/>
              <a:ext cx="2625715" cy="944657"/>
            </a:xfrm>
            <a:prstGeom prst="moon">
              <a:avLst>
                <a:gd name="adj" fmla="val 36937"/>
              </a:avLst>
            </a:prstGeom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7004" y="5158361"/>
              <a:ext cx="2057400" cy="609600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19800" y="525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CSE@GIT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14600" y="6492875"/>
            <a:ext cx="4343400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General MST(Min. Cost Spanning Tree)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7030A0"/>
                </a:solidFill>
              </a:rPr>
              <a:t>Generic-MST(G, w) </a:t>
            </a:r>
          </a:p>
          <a:p>
            <a:pPr>
              <a:lnSpc>
                <a:spcPct val="90000"/>
              </a:lnSpc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C00000"/>
                </a:solidFill>
              </a:rPr>
              <a:t>//Input :G a weighted connected Graph, w – weight </a:t>
            </a:r>
            <a:r>
              <a:rPr lang="en-US" dirty="0" err="1" smtClean="0">
                <a:solidFill>
                  <a:srgbClr val="C00000"/>
                </a:solidFill>
              </a:rPr>
              <a:t>matix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C00000"/>
                </a:solidFill>
              </a:rPr>
              <a:t>// Output : A the min. cost spanning tree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Let A=EMPTY;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7030A0"/>
                </a:solidFill>
              </a:rPr>
              <a:t>Start at any node in the Graph…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while A does not form a spanning tree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B050"/>
                </a:solidFill>
              </a:rPr>
              <a:t>find an edge (u, v) that is safe for A,   add (u, v) to A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C00000"/>
                </a:solidFill>
              </a:rPr>
              <a:t>return A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586740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Doesn’t form a cycle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876800" y="52578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0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1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112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112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112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112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43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1144" name="Group 40"/>
          <p:cNvGraphicFramePr>
            <a:graphicFrameLocks noGrp="1"/>
          </p:cNvGraphicFramePr>
          <p:nvPr/>
        </p:nvGraphicFramePr>
        <p:xfrm>
          <a:off x="4343400" y="1981200"/>
          <a:ext cx="2514791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914591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119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9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9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3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214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214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214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215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5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6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216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16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216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222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222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3886200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58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160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160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160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160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0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1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1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161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61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161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2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67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167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7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3169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3170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3172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3173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3174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9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3192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3244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324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24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521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522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522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522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522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2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3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523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3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3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523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523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3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40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524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5293" name="Freeform 9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529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9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6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7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671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4672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4674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4675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4676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4677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4678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4679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1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82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83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684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85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4686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88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9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90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4691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4692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93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694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95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54696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4748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474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75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3962400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1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1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2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62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262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262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262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262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262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262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263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263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3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63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3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263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3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4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4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264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264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64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47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2648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70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270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70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1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6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624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624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624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624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624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4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5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25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5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625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5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625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626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6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626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63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6264" name="Group 40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631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31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829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829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829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829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829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830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1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1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12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8313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36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6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367" name="Text Box 95"/>
          <p:cNvSpPr txBox="1">
            <a:spLocks noChangeArrowheads="1"/>
          </p:cNvSpPr>
          <p:nvPr/>
        </p:nvSpPr>
        <p:spPr bwMode="auto">
          <a:xfrm>
            <a:off x="3962400" y="5029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3810000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</a:p>
          <a:p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understand Graph and its Spanning Tree</a:t>
            </a: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To understand and appreciate the Greedy strategy</a:t>
            </a:r>
          </a:p>
          <a:p>
            <a:pPr marL="514350" indent="-514350" algn="l">
              <a:buAutoNum type="arabicPeriod"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Present the working of Prim’s Algorithm</a:t>
            </a: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Learn to write Algorithm in standard form</a:t>
            </a: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 Analyze the Algorithm for its time complexity</a:t>
            </a:r>
          </a:p>
          <a:p>
            <a:pPr marL="514350" indent="-514350" algn="l">
              <a:buAutoNum type="arabicPeriod"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4038600" cy="365125"/>
          </a:xfrm>
        </p:spPr>
        <p:txBody>
          <a:bodyPr/>
          <a:lstStyle/>
          <a:p>
            <a:r>
              <a:rPr lang="en-US" smtClean="0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5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0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931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931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931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931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931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9320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1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0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31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4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9335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9337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938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9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3962400" cy="365125"/>
          </a:xfrm>
        </p:spPr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3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69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69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569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569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569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570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570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570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570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0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0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0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1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571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71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1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571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571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571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20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5721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577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7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Freeform 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033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034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034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034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034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034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49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350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54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5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56" name="Text Box 36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0357" name="Text Box 37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9" name="Line 39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40362" name="Group 42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41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41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372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5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6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7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8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79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0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1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8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38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238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238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238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238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238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239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239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239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395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396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397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2399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0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401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2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403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2404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2405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6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07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408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42409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246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46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2464" name="Text Box 96"/>
          <p:cNvSpPr txBox="1">
            <a:spLocks noChangeArrowheads="1"/>
          </p:cNvSpPr>
          <p:nvPr/>
        </p:nvSpPr>
        <p:spPr bwMode="auto">
          <a:xfrm>
            <a:off x="3962400" y="5029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>
          <a:xfrm>
            <a:off x="2057400" y="6400800"/>
            <a:ext cx="4267200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341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341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341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341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341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2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42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342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342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3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3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32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43433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348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8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057400" y="6356350"/>
            <a:ext cx="3962400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1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442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2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2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2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3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3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43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443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443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443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443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443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443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443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444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44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444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444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444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445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4456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Cost of Minimum Spanning Tree = </a:t>
            </a:r>
            <a:r>
              <a:rPr lang="en-US">
                <a:sym typeface="Symbol" pitchFamily="18" charset="2"/>
              </a:rPr>
              <a:t> </a:t>
            </a:r>
            <a:r>
              <a:rPr lang="en-US" sz="1600" b="1" i="1"/>
              <a:t>d</a:t>
            </a:r>
            <a:r>
              <a:rPr lang="en-US" sz="1600" b="1" i="1" baseline="-25000"/>
              <a:t>v </a:t>
            </a:r>
            <a:r>
              <a:rPr lang="en-US" sz="1600" b="1" i="1"/>
              <a:t>= </a:t>
            </a:r>
            <a:r>
              <a:rPr lang="en-US" sz="1600" b="1">
                <a:solidFill>
                  <a:srgbClr val="FF0000"/>
                </a:solidFill>
              </a:rPr>
              <a:t>21</a:t>
            </a:r>
          </a:p>
        </p:txBody>
      </p:sp>
      <p:graphicFrame>
        <p:nvGraphicFramePr>
          <p:cNvPr id="444457" name="Group 41"/>
          <p:cNvGraphicFramePr>
            <a:graphicFrameLocks noGrp="1"/>
          </p:cNvGraphicFramePr>
          <p:nvPr/>
        </p:nvGraphicFramePr>
        <p:xfrm>
          <a:off x="4343400" y="1981200"/>
          <a:ext cx="2133600" cy="327691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Visited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450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451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4511" name="Text Box 95"/>
          <p:cNvSpPr txBox="1">
            <a:spLocks noChangeArrowheads="1"/>
          </p:cNvSpPr>
          <p:nvPr/>
        </p:nvSpPr>
        <p:spPr bwMode="auto">
          <a:xfrm>
            <a:off x="4538663" y="51816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b="1"/>
              <a:t>Done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 smtClean="0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Prim’s Algorithm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333999"/>
          </a:xfrm>
          <a:ln/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 smtClean="0"/>
              <a:t>ALGORITHM Prim(G) </a:t>
            </a:r>
          </a:p>
          <a:p>
            <a:pPr>
              <a:buNone/>
            </a:pPr>
            <a:r>
              <a:rPr lang="en-IN" sz="2400" dirty="0" smtClean="0"/>
              <a:t>//Prim’s algorithm for constructing a minimum spanning tree //Input: A weighted connected graph G = V,E //Output: ET , the set of edges composing a minimum  spanning tree of G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   VT  ← {v0} </a:t>
            </a:r>
            <a:r>
              <a:rPr lang="en-IN" sz="2000" dirty="0" smtClean="0"/>
              <a:t>//the set of tree vertices can be initialized with any vertex </a:t>
            </a:r>
          </a:p>
          <a:p>
            <a:pPr>
              <a:buNone/>
            </a:pPr>
            <a:r>
              <a:rPr lang="en-IN" sz="2400" dirty="0" smtClean="0"/>
              <a:t>  ET ← ∅ </a:t>
            </a:r>
          </a:p>
          <a:p>
            <a:pPr>
              <a:buNone/>
            </a:pPr>
            <a:r>
              <a:rPr lang="en-IN" sz="2400" dirty="0" smtClean="0"/>
              <a:t>  for </a:t>
            </a:r>
            <a:r>
              <a:rPr lang="en-IN" sz="2400" dirty="0" err="1" smtClean="0"/>
              <a:t>i</a:t>
            </a:r>
            <a:r>
              <a:rPr lang="en-IN" sz="2400" dirty="0" smtClean="0"/>
              <a:t> ← 1 to |V | − 1 do </a:t>
            </a:r>
          </a:p>
          <a:p>
            <a:pPr>
              <a:buNone/>
            </a:pPr>
            <a:r>
              <a:rPr lang="en-IN" sz="2400" dirty="0" smtClean="0"/>
              <a:t>find a minimum-weight edge e∗ = (v∗, u∗) among all the edges (v, u) such that v is in VT and u is in V − VT</a:t>
            </a:r>
          </a:p>
          <a:p>
            <a:pPr>
              <a:buNone/>
            </a:pPr>
            <a:r>
              <a:rPr lang="en-IN" sz="2400" dirty="0" smtClean="0"/>
              <a:t> VT ← VT ∪ {u∗}</a:t>
            </a:r>
          </a:p>
          <a:p>
            <a:pPr>
              <a:buNone/>
            </a:pPr>
            <a:r>
              <a:rPr lang="en-IN" sz="2400" dirty="0" smtClean="0"/>
              <a:t> ET ← ET ∪ {e∗}</a:t>
            </a:r>
          </a:p>
          <a:p>
            <a:pPr>
              <a:buNone/>
            </a:pPr>
            <a:r>
              <a:rPr lang="en-IN" sz="2400" dirty="0" smtClean="0"/>
              <a:t> return ET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981200" y="2590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 smtClean="0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Time and Space Complexity 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219201"/>
            <a:ext cx="7467600" cy="417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Correctness can be proven by induction on the number of vertices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 smtClean="0"/>
              <a:t>Applicable to both undirected and directed graphs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 smtClean="0"/>
              <a:t>Efficiency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B0F0"/>
                </a:solidFill>
              </a:rPr>
              <a:t>O(|V|</a:t>
            </a:r>
            <a:r>
              <a:rPr lang="en-US" sz="2600" b="1" baseline="30000" dirty="0" smtClean="0">
                <a:solidFill>
                  <a:srgbClr val="00B0F0"/>
                </a:solidFill>
              </a:rPr>
              <a:t>2</a:t>
            </a:r>
            <a:r>
              <a:rPr lang="en-US" sz="2600" b="1" dirty="0" smtClean="0">
                <a:solidFill>
                  <a:srgbClr val="00B0F0"/>
                </a:solidFill>
              </a:rPr>
              <a:t>) </a:t>
            </a:r>
            <a:r>
              <a:rPr lang="en-US" sz="2600" dirty="0" smtClean="0"/>
              <a:t>for graphs represented by adj. matrix.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B0F0"/>
                </a:solidFill>
              </a:rPr>
              <a:t>O(|</a:t>
            </a:r>
            <a:r>
              <a:rPr lang="en-US" sz="2600" b="1" dirty="0" err="1" smtClean="0">
                <a:solidFill>
                  <a:srgbClr val="00B0F0"/>
                </a:solidFill>
              </a:rPr>
              <a:t>E|log|V</a:t>
            </a:r>
            <a:r>
              <a:rPr lang="en-US" sz="2600" b="1" dirty="0" smtClean="0">
                <a:solidFill>
                  <a:srgbClr val="00B0F0"/>
                </a:solidFill>
              </a:rPr>
              <a:t>|) </a:t>
            </a:r>
            <a:r>
              <a:rPr lang="en-US" sz="2600" dirty="0" smtClean="0"/>
              <a:t>for graphs represented by adj. lists.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 of the Experiment and Conclusion</a:t>
            </a: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session, students should be able to :</a:t>
            </a:r>
          </a:p>
          <a:p>
            <a:pPr algn="l"/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Explain the working of Greedy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Strategy.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[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L2, CO 2, PO1]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Demonstrate the working of Prim’s algorithm on a given Graph G( V, w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457200" indent="-457200" algn="l"/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                               [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L3, CO 2, PO3]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algorithm for a number of test cases and verify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[L5,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 2, PO3]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 the algorithm’s  time 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complexity 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[L4, 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 2, PO3]</a:t>
            </a: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4648200" cy="365125"/>
          </a:xfrm>
        </p:spPr>
        <p:txBody>
          <a:bodyPr/>
          <a:lstStyle/>
          <a:p>
            <a:r>
              <a:rPr lang="en-US" smtClean="0"/>
              <a:t>Department of Computer Science and Engineering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 smtClean="0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3200" dirty="0" smtClean="0">
                <a:solidFill>
                  <a:srgbClr val="00B050"/>
                </a:solidFill>
              </a:rPr>
              <a:t>Graphs and their Properties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0" y="1209675"/>
            <a:ext cx="7772400" cy="4981575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 err="1" smtClean="0">
                <a:solidFill>
                  <a:srgbClr val="002060"/>
                </a:solidFill>
              </a:rPr>
              <a:t>Wieght</a:t>
            </a:r>
            <a:r>
              <a:rPr lang="en-US" sz="2800" dirty="0" smtClean="0">
                <a:solidFill>
                  <a:srgbClr val="002060"/>
                </a:solidFill>
              </a:rPr>
              <a:t> Connected Graph    G( V, E ) 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G({n</a:t>
            </a:r>
            <a:r>
              <a:rPr lang="en-US" sz="2800" baseline="-25000" dirty="0" smtClean="0">
                <a:solidFill>
                  <a:srgbClr val="002060"/>
                </a:solidFill>
              </a:rPr>
              <a:t>1</a:t>
            </a:r>
            <a:r>
              <a:rPr lang="en-US" sz="2800" dirty="0" smtClean="0">
                <a:solidFill>
                  <a:srgbClr val="002060"/>
                </a:solidFill>
              </a:rPr>
              <a:t>,n</a:t>
            </a:r>
            <a:r>
              <a:rPr lang="en-US" sz="2800" baseline="-25000" dirty="0" smtClean="0">
                <a:solidFill>
                  <a:srgbClr val="002060"/>
                </a:solidFill>
              </a:rPr>
              <a:t>2</a:t>
            </a:r>
            <a:r>
              <a:rPr lang="en-US" sz="2800" dirty="0" smtClean="0">
                <a:solidFill>
                  <a:srgbClr val="002060"/>
                </a:solidFill>
              </a:rPr>
              <a:t>,n</a:t>
            </a:r>
            <a:r>
              <a:rPr lang="en-US" sz="2800" baseline="-25000" dirty="0" smtClean="0">
                <a:solidFill>
                  <a:srgbClr val="002060"/>
                </a:solidFill>
              </a:rPr>
              <a:t>3</a:t>
            </a:r>
            <a:r>
              <a:rPr lang="en-US" sz="2800" dirty="0" smtClean="0">
                <a:solidFill>
                  <a:srgbClr val="002060"/>
                </a:solidFill>
              </a:rPr>
              <a:t>,…n</a:t>
            </a:r>
            <a:r>
              <a:rPr lang="en-US" sz="2800" baseline="-25000" dirty="0" smtClean="0">
                <a:solidFill>
                  <a:srgbClr val="002060"/>
                </a:solidFill>
              </a:rPr>
              <a:t>n</a:t>
            </a:r>
            <a:r>
              <a:rPr lang="en-US" sz="2800" dirty="0" smtClean="0">
                <a:solidFill>
                  <a:srgbClr val="002060"/>
                </a:solidFill>
              </a:rPr>
              <a:t>}, {e</a:t>
            </a:r>
            <a:r>
              <a:rPr lang="en-US" sz="2800" baseline="-25000" dirty="0" smtClean="0">
                <a:solidFill>
                  <a:srgbClr val="002060"/>
                </a:solidFill>
              </a:rPr>
              <a:t>1</a:t>
            </a:r>
            <a:r>
              <a:rPr lang="en-US" sz="2800" dirty="0" smtClean="0">
                <a:solidFill>
                  <a:srgbClr val="002060"/>
                </a:solidFill>
              </a:rPr>
              <a:t>},{e</a:t>
            </a:r>
            <a:r>
              <a:rPr lang="en-US" sz="2800" baseline="-25000" dirty="0" smtClean="0">
                <a:solidFill>
                  <a:srgbClr val="002060"/>
                </a:solidFill>
              </a:rPr>
              <a:t>2</a:t>
            </a:r>
            <a:r>
              <a:rPr lang="en-US" sz="2800" dirty="0" smtClean="0">
                <a:solidFill>
                  <a:srgbClr val="002060"/>
                </a:solidFill>
              </a:rPr>
              <a:t>},{e</a:t>
            </a:r>
            <a:r>
              <a:rPr lang="en-US" sz="2800" baseline="-25000" dirty="0" smtClean="0">
                <a:solidFill>
                  <a:srgbClr val="002060"/>
                </a:solidFill>
              </a:rPr>
              <a:t>3</a:t>
            </a:r>
            <a:r>
              <a:rPr lang="en-US" sz="2800" dirty="0" smtClean="0">
                <a:solidFill>
                  <a:srgbClr val="002060"/>
                </a:solidFill>
              </a:rPr>
              <a:t>}…………………{e</a:t>
            </a:r>
            <a:r>
              <a:rPr lang="en-US" sz="2800" baseline="-25000" dirty="0" smtClean="0">
                <a:solidFill>
                  <a:srgbClr val="002060"/>
                </a:solidFill>
              </a:rPr>
              <a:t>n</a:t>
            </a:r>
            <a:r>
              <a:rPr lang="en-US" sz="2800" dirty="0" smtClean="0">
                <a:solidFill>
                  <a:srgbClr val="002060"/>
                </a:solidFill>
              </a:rPr>
              <a:t>} )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G ( {1,2,3,4,5,6}, {1,2},{1,4},{3,4},{{3,6}……..{5,6} )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  </a:t>
            </a:r>
          </a:p>
        </p:txBody>
      </p:sp>
      <p:pic>
        <p:nvPicPr>
          <p:cNvPr id="8" name="Picture 7" descr="Grap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200400"/>
            <a:ext cx="3290887" cy="30894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9400" y="3124200"/>
            <a:ext cx="205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– Node Vector</a:t>
            </a:r>
          </a:p>
          <a:p>
            <a:r>
              <a:rPr lang="en-US" dirty="0" smtClean="0"/>
              <a:t>E --  Edge Vector</a:t>
            </a:r>
          </a:p>
          <a:p>
            <a:endParaRPr lang="en-US" dirty="0" smtClean="0"/>
          </a:p>
          <a:p>
            <a:r>
              <a:rPr lang="en-US" dirty="0" smtClean="0"/>
              <a:t>Cycles:.</a:t>
            </a:r>
          </a:p>
          <a:p>
            <a:r>
              <a:rPr lang="en-US" dirty="0" smtClean="0"/>
              <a:t>1-&gt;2-&gt;3-&gt;1</a:t>
            </a:r>
          </a:p>
          <a:p>
            <a:r>
              <a:rPr lang="en-US" dirty="0" smtClean="0"/>
              <a:t>1-&gt;4-&gt;3-&gt;1</a:t>
            </a:r>
          </a:p>
          <a:p>
            <a:r>
              <a:rPr lang="en-US" dirty="0" smtClean="0"/>
              <a:t>4-&gt;3-&gt;6-&gt;4</a:t>
            </a:r>
          </a:p>
          <a:p>
            <a:r>
              <a:rPr lang="en-US" dirty="0" smtClean="0"/>
              <a:t>5-&gt;6-&gt;4-&gt;3-&gt;5</a:t>
            </a:r>
          </a:p>
          <a:p>
            <a:r>
              <a:rPr lang="en-US" dirty="0" smtClean="0"/>
              <a:t>1-&gt;2-&gt;5-&gt;6-&gt;4-&gt;1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971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601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0" y="33528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9600" y="54102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724400" y="5181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57800" y="525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Weight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2855742" y="3973511"/>
            <a:ext cx="430203" cy="515910"/>
          </a:xfrm>
          <a:custGeom>
            <a:avLst/>
            <a:gdLst>
              <a:gd name="connsiteX0" fmla="*/ 0 w 430203"/>
              <a:gd name="connsiteY0" fmla="*/ 148323 h 515910"/>
              <a:gd name="connsiteX1" fmla="*/ 42203 w 430203"/>
              <a:gd name="connsiteY1" fmla="*/ 345271 h 515910"/>
              <a:gd name="connsiteX2" fmla="*/ 84406 w 430203"/>
              <a:gd name="connsiteY2" fmla="*/ 429677 h 515910"/>
              <a:gd name="connsiteX3" fmla="*/ 126609 w 430203"/>
              <a:gd name="connsiteY3" fmla="*/ 471880 h 515910"/>
              <a:gd name="connsiteX4" fmla="*/ 211015 w 430203"/>
              <a:gd name="connsiteY4" fmla="*/ 500015 h 515910"/>
              <a:gd name="connsiteX5" fmla="*/ 337624 w 430203"/>
              <a:gd name="connsiteY5" fmla="*/ 443744 h 515910"/>
              <a:gd name="connsiteX6" fmla="*/ 407963 w 430203"/>
              <a:gd name="connsiteY6" fmla="*/ 373406 h 515910"/>
              <a:gd name="connsiteX7" fmla="*/ 407963 w 430203"/>
              <a:gd name="connsiteY7" fmla="*/ 92052 h 515910"/>
              <a:gd name="connsiteX8" fmla="*/ 393895 w 430203"/>
              <a:gd name="connsiteY8" fmla="*/ 49849 h 515910"/>
              <a:gd name="connsiteX9" fmla="*/ 351692 w 430203"/>
              <a:gd name="connsiteY9" fmla="*/ 35781 h 515910"/>
              <a:gd name="connsiteX10" fmla="*/ 126609 w 430203"/>
              <a:gd name="connsiteY10" fmla="*/ 63917 h 51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203" h="515910">
                <a:moveTo>
                  <a:pt x="0" y="148323"/>
                </a:moveTo>
                <a:cubicBezTo>
                  <a:pt x="17746" y="290297"/>
                  <a:pt x="2111" y="224995"/>
                  <a:pt x="42203" y="345271"/>
                </a:cubicBezTo>
                <a:cubicBezTo>
                  <a:pt x="56303" y="387571"/>
                  <a:pt x="54103" y="393313"/>
                  <a:pt x="84406" y="429677"/>
                </a:cubicBezTo>
                <a:cubicBezTo>
                  <a:pt x="97142" y="444960"/>
                  <a:pt x="109218" y="462218"/>
                  <a:pt x="126609" y="471880"/>
                </a:cubicBezTo>
                <a:cubicBezTo>
                  <a:pt x="152534" y="486283"/>
                  <a:pt x="211015" y="500015"/>
                  <a:pt x="211015" y="500015"/>
                </a:cubicBezTo>
                <a:cubicBezTo>
                  <a:pt x="358818" y="478900"/>
                  <a:pt x="274478" y="515910"/>
                  <a:pt x="337624" y="443744"/>
                </a:cubicBezTo>
                <a:cubicBezTo>
                  <a:pt x="359459" y="418790"/>
                  <a:pt x="407963" y="373406"/>
                  <a:pt x="407963" y="373406"/>
                </a:cubicBezTo>
                <a:cubicBezTo>
                  <a:pt x="430203" y="239959"/>
                  <a:pt x="430169" y="280807"/>
                  <a:pt x="407963" y="92052"/>
                </a:cubicBezTo>
                <a:cubicBezTo>
                  <a:pt x="406230" y="77325"/>
                  <a:pt x="404380" y="60334"/>
                  <a:pt x="393895" y="49849"/>
                </a:cubicBezTo>
                <a:cubicBezTo>
                  <a:pt x="383410" y="39364"/>
                  <a:pt x="365760" y="40470"/>
                  <a:pt x="351692" y="35781"/>
                </a:cubicBezTo>
                <a:cubicBezTo>
                  <a:pt x="134059" y="50290"/>
                  <a:pt x="190522" y="0"/>
                  <a:pt x="126609" y="639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 34"/>
          <p:cNvSpPr/>
          <p:nvPr/>
        </p:nvSpPr>
        <p:spPr>
          <a:xfrm>
            <a:off x="3193366" y="4135902"/>
            <a:ext cx="174561" cy="116626"/>
          </a:xfrm>
          <a:custGeom>
            <a:avLst/>
            <a:gdLst>
              <a:gd name="connsiteX0" fmla="*/ 0 w 174561"/>
              <a:gd name="connsiteY0" fmla="*/ 84406 h 116626"/>
              <a:gd name="connsiteX1" fmla="*/ 70339 w 174561"/>
              <a:gd name="connsiteY1" fmla="*/ 42203 h 116626"/>
              <a:gd name="connsiteX2" fmla="*/ 84406 w 174561"/>
              <a:gd name="connsiteY2" fmla="*/ 0 h 116626"/>
              <a:gd name="connsiteX3" fmla="*/ 112542 w 174561"/>
              <a:gd name="connsiteY3" fmla="*/ 42203 h 116626"/>
              <a:gd name="connsiteX4" fmla="*/ 168812 w 174561"/>
              <a:gd name="connsiteY4" fmla="*/ 112541 h 11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61" h="116626">
                <a:moveTo>
                  <a:pt x="0" y="84406"/>
                </a:moveTo>
                <a:cubicBezTo>
                  <a:pt x="33194" y="73341"/>
                  <a:pt x="51029" y="74386"/>
                  <a:pt x="70339" y="42203"/>
                </a:cubicBezTo>
                <a:cubicBezTo>
                  <a:pt x="77968" y="29488"/>
                  <a:pt x="79717" y="14068"/>
                  <a:pt x="84406" y="0"/>
                </a:cubicBezTo>
                <a:cubicBezTo>
                  <a:pt x="93785" y="14068"/>
                  <a:pt x="101718" y="29214"/>
                  <a:pt x="112542" y="42203"/>
                </a:cubicBezTo>
                <a:cubicBezTo>
                  <a:pt x="174561" y="116626"/>
                  <a:pt x="139312" y="53538"/>
                  <a:pt x="168812" y="11254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Minimum Spanning Tree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spanning tree</a:t>
            </a:r>
            <a:r>
              <a:rPr lang="en-US" dirty="0"/>
              <a:t> of an undirected graph </a:t>
            </a:r>
            <a:r>
              <a:rPr lang="en-US" i="1" dirty="0"/>
              <a:t>G</a:t>
            </a:r>
            <a:r>
              <a:rPr lang="en-US" dirty="0"/>
              <a:t> is a </a:t>
            </a:r>
            <a:r>
              <a:rPr lang="en-US" dirty="0" err="1"/>
              <a:t>subgraph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that is a tree containing all the vertices of </a:t>
            </a:r>
            <a:r>
              <a:rPr lang="en-US" i="1" dirty="0"/>
              <a:t>G</a:t>
            </a:r>
            <a:r>
              <a:rPr lang="en-US" dirty="0"/>
              <a:t>. </a:t>
            </a:r>
          </a:p>
          <a:p>
            <a:r>
              <a:rPr lang="en-US" dirty="0"/>
              <a:t>In a weighted graph, the weight of a </a:t>
            </a:r>
            <a:r>
              <a:rPr lang="en-US" dirty="0" err="1"/>
              <a:t>subgraph</a:t>
            </a:r>
            <a:r>
              <a:rPr lang="en-US" dirty="0"/>
              <a:t> is the sum of the weights of the edges in the </a:t>
            </a:r>
            <a:r>
              <a:rPr lang="en-US" dirty="0" err="1"/>
              <a:t>subgraph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i="1" dirty="0"/>
              <a:t>minimum spanning tree</a:t>
            </a:r>
            <a:r>
              <a:rPr lang="en-US" dirty="0"/>
              <a:t> (MST) for a weighted undirected graph is a spanning tree with minimum weight.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 smtClean="0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3200" dirty="0" smtClean="0">
                <a:solidFill>
                  <a:srgbClr val="00B050"/>
                </a:solidFill>
              </a:rPr>
              <a:t>Graphs and its Spanning Tree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0" y="1209675"/>
            <a:ext cx="7772400" cy="4981575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         Graph   G(V,E)                      Spanning Tree  T(V,E)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9" name="Picture 8" descr="Graph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28850"/>
            <a:ext cx="6934200" cy="3028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600" y="5715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Graph may or may not have loops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5638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Tree will never have loops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 smtClean="0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3200" dirty="0" smtClean="0">
                <a:solidFill>
                  <a:srgbClr val="00B050"/>
                </a:solidFill>
              </a:rPr>
              <a:t>Graphs and its Spanning Tree More Examples…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0" y="1209675"/>
            <a:ext cx="7772400" cy="4981575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" name="Picture 9" descr="Graph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3533775" cy="2313479"/>
          </a:xfrm>
          <a:prstGeom prst="rect">
            <a:avLst/>
          </a:prstGeom>
        </p:spPr>
      </p:pic>
      <p:pic>
        <p:nvPicPr>
          <p:cNvPr id="11" name="Picture 10" descr="Graph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886200"/>
            <a:ext cx="2832756" cy="2172159"/>
          </a:xfrm>
          <a:prstGeom prst="rect">
            <a:avLst/>
          </a:prstGeom>
        </p:spPr>
      </p:pic>
      <p:pic>
        <p:nvPicPr>
          <p:cNvPr id="12" name="Picture 11" descr="Graph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219200"/>
            <a:ext cx="20955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 smtClean="0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3200" dirty="0" smtClean="0">
                <a:solidFill>
                  <a:srgbClr val="00B050"/>
                </a:solidFill>
              </a:rPr>
              <a:t>Prim’s Algorithm – Greedy Approach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0" y="1209675"/>
            <a:ext cx="7772400" cy="4981575"/>
          </a:xfrm>
          <a:ln/>
        </p:spPr>
        <p:txBody>
          <a:bodyPr>
            <a:normAutofit lnSpcReduction="10000"/>
          </a:bodyPr>
          <a:lstStyle/>
          <a:p>
            <a:pPr lvl="1"/>
            <a:r>
              <a:rPr lang="en-US" dirty="0" smtClean="0">
                <a:solidFill>
                  <a:srgbClr val="00B050"/>
                </a:solidFill>
              </a:rPr>
              <a:t>When we have a choice to make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make the one that looks best </a:t>
            </a:r>
            <a:r>
              <a:rPr lang="en-US" i="1" dirty="0" smtClean="0">
                <a:solidFill>
                  <a:srgbClr val="FF0000"/>
                </a:solidFill>
              </a:rPr>
              <a:t>right now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Make a </a:t>
            </a:r>
            <a:r>
              <a:rPr lang="en-US" b="1" dirty="0" smtClean="0">
                <a:solidFill>
                  <a:srgbClr val="CC3300"/>
                </a:solidFill>
              </a:rPr>
              <a:t>locally optimal choice</a:t>
            </a:r>
            <a:r>
              <a:rPr lang="en-US" i="1" dirty="0" smtClean="0"/>
              <a:t> </a:t>
            </a:r>
            <a:r>
              <a:rPr lang="en-US" dirty="0" smtClean="0"/>
              <a:t>in hope of getting a </a:t>
            </a:r>
            <a:r>
              <a:rPr lang="en-US" b="1" dirty="0" smtClean="0">
                <a:solidFill>
                  <a:srgbClr val="CC3300"/>
                </a:solidFill>
              </a:rPr>
              <a:t>globally optimal solution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The choice that seems best at the moment is the one we go with.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00B0F0"/>
                </a:solidFill>
              </a:rPr>
              <a:t> Example :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Score highest in the first I.A. Test so as to maximize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average at the end of the semester</a:t>
            </a:r>
          </a:p>
          <a:p>
            <a:pPr>
              <a:buFont typeface="Wingdings" pitchFamily="2" charset="2"/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 smtClean="0"/>
              <a:t>Department of Computer Science and Engineering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3200" dirty="0" smtClean="0">
                <a:solidFill>
                  <a:srgbClr val="00B050"/>
                </a:solidFill>
              </a:rPr>
              <a:t>Greedy Choices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43400" y="29718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86000" y="35052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0" y="48768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7"/>
          <p:cNvSpPr txBox="1">
            <a:spLocks noGrp="1"/>
          </p:cNvSpPr>
          <p:nvPr>
            <p:ph type="body" idx="1"/>
          </p:nvPr>
        </p:nvSpPr>
        <p:spPr>
          <a:xfrm>
            <a:off x="730250" y="120967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Maximize the Test Average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0" y="3733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I.A. - 2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0" y="5105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I.A. - 3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1" name="Picture 20" descr="stud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24200"/>
            <a:ext cx="1038225" cy="123825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1600200" y="28956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764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286000" y="23622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1638300" y="43815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343400" y="42672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24600" y="35814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I.A. - 1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3400" y="3200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I.A. - 2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400" y="4495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I.A. - 3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24600" y="3810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I.A. - 3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124200" y="27432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124200" y="35052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24200" y="39624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124200" y="48006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181600" y="34290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181600" y="4191000"/>
            <a:ext cx="11430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39000" y="3962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924800" y="3505200"/>
            <a:ext cx="8382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24800" y="3733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  AVG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04800" y="381000"/>
            <a:ext cx="86106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Typical Steps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Cast the optimization problem as one in which we make a choice and are left with one </a:t>
            </a:r>
            <a:r>
              <a:rPr lang="en-US" dirty="0" smtClean="0"/>
              <a:t>sub-problem </a:t>
            </a:r>
            <a:r>
              <a:rPr lang="en-US" dirty="0"/>
              <a:t>to solve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C3300"/>
                </a:solidFill>
              </a:rPr>
              <a:t>Prove that there’s always an optimal solution that makes the greedy choice</a:t>
            </a:r>
            <a:r>
              <a:rPr lang="en-US" dirty="0"/>
              <a:t>, so that the </a:t>
            </a:r>
            <a:r>
              <a:rPr lang="en-US" dirty="0">
                <a:solidFill>
                  <a:srgbClr val="00B050"/>
                </a:solidFill>
              </a:rPr>
              <a:t>greedy choice is always safe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Make the greedy choice and </a:t>
            </a:r>
            <a:r>
              <a:rPr lang="en-US" b="1" dirty="0">
                <a:solidFill>
                  <a:srgbClr val="CC3300"/>
                </a:solidFill>
              </a:rPr>
              <a:t>solve top-down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May have to </a:t>
            </a:r>
            <a:r>
              <a:rPr lang="en-US" dirty="0">
                <a:solidFill>
                  <a:srgbClr val="CC3300"/>
                </a:solidFill>
              </a:rPr>
              <a:t>preprocess input to put it into greedy order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12969</TotalTime>
  <Words>1870</Words>
  <Application>Microsoft Office PowerPoint</Application>
  <PresentationFormat>On-screen Show (4:3)</PresentationFormat>
  <Paragraphs>1101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  Graphs and their Properties</vt:lpstr>
      <vt:lpstr>Minimum Spanning Tree </vt:lpstr>
      <vt:lpstr>  Graphs and its Spanning Tree</vt:lpstr>
      <vt:lpstr>  Graphs and its Spanning Tree More Examples…</vt:lpstr>
      <vt:lpstr>  Prim’s Algorithm – Greedy Approach</vt:lpstr>
      <vt:lpstr>  Greedy Choices</vt:lpstr>
      <vt:lpstr>Typical Steps</vt:lpstr>
      <vt:lpstr>General MST(Min. Cost Spanning Tree)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Prim’s Algorithm</vt:lpstr>
      <vt:lpstr>Time and Space Complexity 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admin</cp:lastModifiedBy>
  <cp:revision>184</cp:revision>
  <dcterms:created xsi:type="dcterms:W3CDTF">2016-02-15T09:31:48Z</dcterms:created>
  <dcterms:modified xsi:type="dcterms:W3CDTF">2018-03-05T08:40:03Z</dcterms:modified>
</cp:coreProperties>
</file>