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87" r:id="rId2"/>
    <p:sldId id="256" r:id="rId3"/>
    <p:sldId id="257" r:id="rId4"/>
    <p:sldId id="258" r:id="rId5"/>
    <p:sldId id="290" r:id="rId6"/>
    <p:sldId id="291" r:id="rId7"/>
    <p:sldId id="309" r:id="rId8"/>
    <p:sldId id="310" r:id="rId9"/>
    <p:sldId id="313" r:id="rId10"/>
    <p:sldId id="327" r:id="rId11"/>
    <p:sldId id="314" r:id="rId12"/>
    <p:sldId id="315" r:id="rId13"/>
    <p:sldId id="316"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18" r:id="rId31"/>
    <p:sldId id="319" r:id="rId32"/>
    <p:sldId id="320" r:id="rId33"/>
    <p:sldId id="321" r:id="rId34"/>
    <p:sldId id="322" r:id="rId35"/>
    <p:sldId id="323" r:id="rId36"/>
    <p:sldId id="324" r:id="rId37"/>
    <p:sldId id="325" r:id="rId38"/>
    <p:sldId id="308" r:id="rId39"/>
    <p:sldId id="277" r:id="rId40"/>
    <p:sldId id="32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9900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41" d="100"/>
          <a:sy n="41" d="100"/>
        </p:scale>
        <p:origin x="-67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DC0B48-8DAA-40C3-850C-811B0052B3C6}" type="datetimeFigureOut">
              <a:rPr lang="en-US" smtClean="0"/>
              <a:pPr/>
              <a:t>4/2/2018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6FFA1A-5B35-423D-9C34-59D3E21FA6D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6FFA1A-5B35-423D-9C34-59D3E21FA6D1}"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D01D1B7-6CA9-472B-8CC1-B82C97E504A4}" type="slidenum">
              <a:rPr lang="zh-CN" altLang="en-US"/>
              <a:pPr/>
              <a:t>22</a:t>
            </a:fld>
            <a:endParaRPr lang="en-US" altLang="zh-CN"/>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zh-CN" altLang="en-US" smtClean="0">
              <a:ea typeface="SimSun"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63CF851B-F98C-4E5B-A957-ADEBACD12610}" type="slidenum">
              <a:rPr lang="zh-CN" altLang="en-US"/>
              <a:pPr/>
              <a:t>23</a:t>
            </a:fld>
            <a:endParaRPr lang="en-US" altLang="zh-CN"/>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zh-CN" altLang="en-US" smtClean="0">
              <a:ea typeface="SimSun"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578A9AEC-EBC8-4BF9-94C6-4DFE411EB81F}" type="slidenum">
              <a:rPr lang="zh-CN" altLang="en-US"/>
              <a:pPr/>
              <a:t>24</a:t>
            </a:fld>
            <a:endParaRPr lang="en-US" altLang="zh-CN"/>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zh-CN" altLang="en-US" smtClean="0">
              <a:ea typeface="SimSun"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B1F2593A-9934-469D-A451-DB3272D97C71}" type="slidenum">
              <a:rPr lang="zh-CN" altLang="en-US"/>
              <a:pPr/>
              <a:t>25</a:t>
            </a:fld>
            <a:endParaRPr lang="en-US" altLang="zh-CN"/>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zh-CN" altLang="en-US" smtClean="0">
              <a:ea typeface="SimSun"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03F97BDF-9541-4246-A11C-2AC1BB7DCBE8}" type="slidenum">
              <a:rPr lang="zh-CN" altLang="en-US"/>
              <a:pPr/>
              <a:t>26</a:t>
            </a:fld>
            <a:endParaRPr lang="en-US" altLang="zh-CN"/>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zh-CN" altLang="en-US" smtClean="0">
              <a:ea typeface="SimSun"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C29490DB-6C2D-44FD-B46B-CB2A096043A4}" type="slidenum">
              <a:rPr lang="zh-CN" altLang="en-US"/>
              <a:pPr/>
              <a:t>27</a:t>
            </a:fld>
            <a:endParaRPr lang="en-US" altLang="zh-CN"/>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zh-CN" altLang="en-US" smtClean="0">
              <a:ea typeface="SimSun"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7DD8EAE-A220-4437-BCD2-83B7A4E051D5}" type="slidenum">
              <a:rPr lang="zh-CN" altLang="en-US"/>
              <a:pPr/>
              <a:t>28</a:t>
            </a:fld>
            <a:endParaRPr lang="en-US" altLang="zh-CN"/>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zh-CN" altLang="en-US" smtClean="0">
              <a:ea typeface="SimSun"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528A806B-C475-4EB7-8077-8B31334ADF3B}" type="slidenum">
              <a:rPr lang="zh-CN" altLang="en-US"/>
              <a:pPr/>
              <a:t>29</a:t>
            </a:fld>
            <a:endParaRPr lang="en-US" altLang="zh-CN"/>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zh-CN" altLang="en-US" smtClean="0">
              <a:ea typeface="SimSun"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528A806B-C475-4EB7-8077-8B31334ADF3B}" type="slidenum">
              <a:rPr lang="zh-CN" altLang="en-US"/>
              <a:pPr/>
              <a:t>30</a:t>
            </a:fld>
            <a:endParaRPr lang="en-US" altLang="zh-CN"/>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zh-CN" altLang="en-US" smtClean="0">
              <a:ea typeface="SimSun"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528A806B-C475-4EB7-8077-8B31334ADF3B}" type="slidenum">
              <a:rPr lang="zh-CN" altLang="en-US"/>
              <a:pPr/>
              <a:t>31</a:t>
            </a:fld>
            <a:endParaRPr lang="en-US" altLang="zh-CN"/>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zh-CN" altLang="en-US" smtClean="0">
              <a:ea typeface="SimSun"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70AFADD7-2EDF-4F22-8DFE-2511C640AED1}" type="slidenum">
              <a:rPr lang="zh-CN" altLang="en-US"/>
              <a:pPr/>
              <a:t>14</a:t>
            </a:fld>
            <a:endParaRPr lang="en-US" altLang="zh-CN"/>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zh-CN" altLang="en-US" smtClean="0">
              <a:ea typeface="SimSun"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3182C19-92F7-4773-9600-8660215E0552}" type="slidenum">
              <a:rPr lang="zh-CN" altLang="en-US"/>
              <a:pPr/>
              <a:t>38</a:t>
            </a:fld>
            <a:endParaRPr lang="en-US" altLang="zh-CN"/>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zh-CN" altLang="en-US" smtClean="0">
              <a:ea typeface="SimSun"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D4B5FC7C-BED2-48EA-A0CA-9A5898407166}" type="slidenum">
              <a:rPr lang="zh-CN" altLang="en-US"/>
              <a:pPr/>
              <a:t>15</a:t>
            </a:fld>
            <a:endParaRPr lang="en-US" altLang="zh-CN"/>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zh-CN" altLang="en-US" smtClean="0">
              <a:ea typeface="SimSun"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84913666-1F2D-4989-973E-9EC8B8A09EA3}" type="slidenum">
              <a:rPr lang="zh-CN" altLang="en-US"/>
              <a:pPr/>
              <a:t>16</a:t>
            </a:fld>
            <a:endParaRPr lang="en-US" altLang="zh-CN"/>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zh-CN" altLang="en-US" smtClean="0">
              <a:ea typeface="SimSun"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9E8C25F7-795E-489E-827C-5EBCDFCF38E4}" type="slidenum">
              <a:rPr lang="zh-CN" altLang="en-US"/>
              <a:pPr/>
              <a:t>17</a:t>
            </a:fld>
            <a:endParaRPr lang="en-US" altLang="zh-CN"/>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zh-CN" altLang="en-US" smtClean="0">
              <a:ea typeface="SimSun"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514D44B6-148A-49B0-822E-29E63048E3DB}" type="slidenum">
              <a:rPr lang="zh-CN" altLang="en-US"/>
              <a:pPr/>
              <a:t>18</a:t>
            </a:fld>
            <a:endParaRPr lang="en-US" altLang="zh-CN"/>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zh-CN" altLang="en-US" smtClean="0">
              <a:ea typeface="SimSun"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19246B76-2800-450F-AB08-79F78AB7481C}" type="slidenum">
              <a:rPr lang="zh-CN" altLang="en-US"/>
              <a:pPr/>
              <a:t>19</a:t>
            </a:fld>
            <a:endParaRPr lang="en-US" altLang="zh-CN"/>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zh-CN" altLang="en-US" smtClean="0">
              <a:ea typeface="SimSun"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CC0433AD-CDAB-4D2F-8ADF-BDE77FC5E733}" type="slidenum">
              <a:rPr lang="zh-CN" altLang="en-US"/>
              <a:pPr/>
              <a:t>20</a:t>
            </a:fld>
            <a:endParaRPr lang="en-US" altLang="zh-CN"/>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zh-CN" altLang="en-US" smtClean="0">
              <a:ea typeface="SimSun"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796EA66-24F8-42F9-89CE-20172C652FC1}" type="slidenum">
              <a:rPr lang="zh-CN" altLang="en-US"/>
              <a:pPr/>
              <a:t>21</a:t>
            </a:fld>
            <a:endParaRPr lang="en-US" altLang="zh-CN"/>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zh-CN" altLang="en-US" smtClean="0">
              <a:ea typeface="SimSun"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F888BA-A9B4-4BE8-A8DC-F810C9E4E19A}" type="datetime1">
              <a:rPr lang="en-US" smtClean="0"/>
              <a:pPr/>
              <a:t>4/2/2018</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 GIT</a:t>
            </a:r>
            <a:endParaRPr lang="en-US"/>
          </a:p>
        </p:txBody>
      </p:sp>
      <p:sp>
        <p:nvSpPr>
          <p:cNvPr id="6" name="Slide Number Placeholder 5"/>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4E4F58-3B2D-4744-936E-BD522C70CA74}" type="datetime1">
              <a:rPr lang="en-US" smtClean="0"/>
              <a:pPr/>
              <a:t>4/2/2018</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 GIT</a:t>
            </a:r>
            <a:endParaRPr lang="en-US"/>
          </a:p>
        </p:txBody>
      </p:sp>
      <p:sp>
        <p:nvSpPr>
          <p:cNvPr id="6" name="Slide Number Placeholder 5"/>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D8008-001C-450E-89BD-EF94D4ACC945}" type="datetime1">
              <a:rPr lang="en-US" smtClean="0"/>
              <a:pPr/>
              <a:t>4/2/2018</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 GIT</a:t>
            </a:r>
            <a:endParaRPr lang="en-US"/>
          </a:p>
        </p:txBody>
      </p:sp>
      <p:sp>
        <p:nvSpPr>
          <p:cNvPr id="6" name="Slide Number Placeholder 5"/>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292100"/>
            <a:ext cx="59436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90600" y="16764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6764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0E8EA-35EA-4027-9FED-09EA7CF3EC55}" type="datetime1">
              <a:rPr lang="en-US" smtClean="0"/>
              <a:pPr/>
              <a:t>4/2/2018</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 GIT</a:t>
            </a:r>
            <a:endParaRPr lang="en-US"/>
          </a:p>
        </p:txBody>
      </p:sp>
      <p:sp>
        <p:nvSpPr>
          <p:cNvPr id="6" name="Slide Number Placeholder 5"/>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86542E-2829-4F90-8D08-1CBAE1D4E892}" type="datetime1">
              <a:rPr lang="en-US" smtClean="0"/>
              <a:pPr/>
              <a:t>4/2/2018</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 GIT</a:t>
            </a:r>
            <a:endParaRPr lang="en-US"/>
          </a:p>
        </p:txBody>
      </p:sp>
      <p:sp>
        <p:nvSpPr>
          <p:cNvPr id="6" name="Slide Number Placeholder 5"/>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0E7EE2-A684-4C21-AB7A-0FB81ED0D4BD}" type="datetime1">
              <a:rPr lang="en-US" smtClean="0"/>
              <a:pPr/>
              <a:t>4/2/2018</a:t>
            </a:fld>
            <a:endParaRPr lang="en-US"/>
          </a:p>
        </p:txBody>
      </p:sp>
      <p:sp>
        <p:nvSpPr>
          <p:cNvPr id="6" name="Footer Placeholder 5"/>
          <p:cNvSpPr>
            <a:spLocks noGrp="1"/>
          </p:cNvSpPr>
          <p:nvPr>
            <p:ph type="ftr" sz="quarter" idx="11"/>
          </p:nvPr>
        </p:nvSpPr>
        <p:spPr/>
        <p:txBody>
          <a:bodyPr/>
          <a:lstStyle/>
          <a:p>
            <a:r>
              <a:rPr lang="en-US" smtClean="0"/>
              <a:t>Department of Computer Science and Engineering, GIT</a:t>
            </a:r>
            <a:endParaRPr lang="en-US"/>
          </a:p>
        </p:txBody>
      </p:sp>
      <p:sp>
        <p:nvSpPr>
          <p:cNvPr id="7" name="Slide Number Placeholder 6"/>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173DDD-BDEB-4FFE-AD6A-FBADAD63E3D7}" type="datetime1">
              <a:rPr lang="en-US" smtClean="0"/>
              <a:pPr/>
              <a:t>4/2/2018</a:t>
            </a:fld>
            <a:endParaRPr lang="en-US"/>
          </a:p>
        </p:txBody>
      </p:sp>
      <p:sp>
        <p:nvSpPr>
          <p:cNvPr id="8" name="Footer Placeholder 7"/>
          <p:cNvSpPr>
            <a:spLocks noGrp="1"/>
          </p:cNvSpPr>
          <p:nvPr>
            <p:ph type="ftr" sz="quarter" idx="11"/>
          </p:nvPr>
        </p:nvSpPr>
        <p:spPr/>
        <p:txBody>
          <a:bodyPr/>
          <a:lstStyle/>
          <a:p>
            <a:r>
              <a:rPr lang="en-US" smtClean="0"/>
              <a:t>Department of Computer Science and Engineering, GIT</a:t>
            </a:r>
            <a:endParaRPr lang="en-US"/>
          </a:p>
        </p:txBody>
      </p:sp>
      <p:sp>
        <p:nvSpPr>
          <p:cNvPr id="9" name="Slide Number Placeholder 8"/>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282B32-0B8C-4250-A924-F61FB926BA16}" type="datetime1">
              <a:rPr lang="en-US" smtClean="0"/>
              <a:pPr/>
              <a:t>4/2/2018</a:t>
            </a:fld>
            <a:endParaRPr lang="en-US"/>
          </a:p>
        </p:txBody>
      </p:sp>
      <p:sp>
        <p:nvSpPr>
          <p:cNvPr id="4" name="Footer Placeholder 3"/>
          <p:cNvSpPr>
            <a:spLocks noGrp="1"/>
          </p:cNvSpPr>
          <p:nvPr>
            <p:ph type="ftr" sz="quarter" idx="11"/>
          </p:nvPr>
        </p:nvSpPr>
        <p:spPr/>
        <p:txBody>
          <a:bodyPr/>
          <a:lstStyle/>
          <a:p>
            <a:r>
              <a:rPr lang="en-US" smtClean="0"/>
              <a:t>Department of Computer Science and Engineering, GIT</a:t>
            </a:r>
            <a:endParaRPr lang="en-US"/>
          </a:p>
        </p:txBody>
      </p:sp>
      <p:sp>
        <p:nvSpPr>
          <p:cNvPr id="5" name="Slide Number Placeholder 4"/>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81221F-D958-4604-A67F-E42E7C409B7B}" type="datetime1">
              <a:rPr lang="en-US" smtClean="0"/>
              <a:pPr/>
              <a:t>4/2/2018</a:t>
            </a:fld>
            <a:endParaRPr lang="en-US"/>
          </a:p>
        </p:txBody>
      </p:sp>
      <p:sp>
        <p:nvSpPr>
          <p:cNvPr id="3" name="Footer Placeholder 2"/>
          <p:cNvSpPr>
            <a:spLocks noGrp="1"/>
          </p:cNvSpPr>
          <p:nvPr>
            <p:ph type="ftr" sz="quarter" idx="11"/>
          </p:nvPr>
        </p:nvSpPr>
        <p:spPr/>
        <p:txBody>
          <a:bodyPr/>
          <a:lstStyle/>
          <a:p>
            <a:r>
              <a:rPr lang="en-US" smtClean="0"/>
              <a:t>Department of Computer Science and Engineering, GIT</a:t>
            </a:r>
            <a:endParaRPr lang="en-US"/>
          </a:p>
        </p:txBody>
      </p:sp>
      <p:sp>
        <p:nvSpPr>
          <p:cNvPr id="4" name="Slide Number Placeholder 3"/>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EAC65B-74C8-496A-BEDA-821C9D639AFD}" type="datetime1">
              <a:rPr lang="en-US" smtClean="0"/>
              <a:pPr/>
              <a:t>4/2/2018</a:t>
            </a:fld>
            <a:endParaRPr lang="en-US"/>
          </a:p>
        </p:txBody>
      </p:sp>
      <p:sp>
        <p:nvSpPr>
          <p:cNvPr id="6" name="Footer Placeholder 5"/>
          <p:cNvSpPr>
            <a:spLocks noGrp="1"/>
          </p:cNvSpPr>
          <p:nvPr>
            <p:ph type="ftr" sz="quarter" idx="11"/>
          </p:nvPr>
        </p:nvSpPr>
        <p:spPr/>
        <p:txBody>
          <a:bodyPr/>
          <a:lstStyle/>
          <a:p>
            <a:r>
              <a:rPr lang="en-US" smtClean="0"/>
              <a:t>Department of Computer Science and Engineering, GIT</a:t>
            </a:r>
            <a:endParaRPr lang="en-US"/>
          </a:p>
        </p:txBody>
      </p:sp>
      <p:sp>
        <p:nvSpPr>
          <p:cNvPr id="7" name="Slide Number Placeholder 6"/>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F56D31-6258-4C7A-BB61-34C60ACAD3C4}" type="datetime1">
              <a:rPr lang="en-US" smtClean="0"/>
              <a:pPr/>
              <a:t>4/2/2018</a:t>
            </a:fld>
            <a:endParaRPr lang="en-US"/>
          </a:p>
        </p:txBody>
      </p:sp>
      <p:sp>
        <p:nvSpPr>
          <p:cNvPr id="6" name="Footer Placeholder 5"/>
          <p:cNvSpPr>
            <a:spLocks noGrp="1"/>
          </p:cNvSpPr>
          <p:nvPr>
            <p:ph type="ftr" sz="quarter" idx="11"/>
          </p:nvPr>
        </p:nvSpPr>
        <p:spPr/>
        <p:txBody>
          <a:bodyPr/>
          <a:lstStyle/>
          <a:p>
            <a:r>
              <a:rPr lang="en-US" smtClean="0"/>
              <a:t>Department of Computer Science and Engineering, GIT</a:t>
            </a:r>
            <a:endParaRPr lang="en-US"/>
          </a:p>
        </p:txBody>
      </p:sp>
      <p:sp>
        <p:nvSpPr>
          <p:cNvPr id="7" name="Slide Number Placeholder 6"/>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7788C-AFB0-4D62-A938-B1F861442EC8}" type="datetime1">
              <a:rPr lang="en-US" smtClean="0"/>
              <a:pPr/>
              <a:t>4/2/2018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Department of Computer Science and Engineering, GIT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B02D3A-A394-4771-B24F-736CAC40B58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yberoam.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Knapsack%20ProblemKnapsack%20Problem_HDWon.Com.mp4.mp4"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Fractional.pptx"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5943600"/>
          </a:xfrm>
        </p:spPr>
        <p:style>
          <a:lnRef idx="2">
            <a:schemeClr val="accent2"/>
          </a:lnRef>
          <a:fillRef idx="1">
            <a:schemeClr val="lt1"/>
          </a:fillRef>
          <a:effectRef idx="0">
            <a:schemeClr val="accent2"/>
          </a:effectRef>
          <a:fontRef idx="minor">
            <a:schemeClr val="dk1"/>
          </a:fontRef>
        </p:style>
        <p:txBody>
          <a:bodyPr>
            <a:normAutofit/>
          </a:bodyPr>
          <a:lstStyle/>
          <a:p>
            <a:r>
              <a:rPr lang="en-US" dirty="0" smtClean="0">
                <a:solidFill>
                  <a:srgbClr val="00B050"/>
                </a:solidFill>
                <a:effectLst>
                  <a:outerShdw blurRad="38100" dist="38100" dir="2700000" algn="tl">
                    <a:srgbClr val="000000">
                      <a:alpha val="43137"/>
                    </a:srgbClr>
                  </a:outerShdw>
                </a:effectLst>
              </a:rPr>
              <a:t>KLS, Gogte Institute of Technology</a:t>
            </a:r>
            <a:endParaRPr lang="en-US" sz="2400" dirty="0" smtClean="0">
              <a:solidFill>
                <a:srgbClr val="7030A0"/>
              </a:solidFill>
              <a:effectLst>
                <a:outerShdw blurRad="38100" dist="38100" dir="2700000" algn="tl">
                  <a:srgbClr val="000000">
                    <a:alpha val="43137"/>
                  </a:srgbClr>
                </a:outerShdw>
              </a:effectLst>
            </a:endParaRPr>
          </a:p>
          <a:p>
            <a:endParaRPr lang="en-US" dirty="0" smtClean="0">
              <a:solidFill>
                <a:srgbClr val="FF0000"/>
              </a:solidFill>
              <a:effectLst>
                <a:outerShdw blurRad="38100" dist="38100" dir="2700000" algn="tl">
                  <a:srgbClr val="000000">
                    <a:alpha val="43137"/>
                  </a:srgbClr>
                </a:outerShdw>
              </a:effectLst>
            </a:endParaRPr>
          </a:p>
          <a:p>
            <a:endParaRPr lang="en-US" dirty="0" smtClean="0">
              <a:solidFill>
                <a:srgbClr val="FF0000"/>
              </a:solidFill>
              <a:effectLst>
                <a:outerShdw blurRad="38100" dist="38100" dir="2700000" algn="tl">
                  <a:srgbClr val="000000">
                    <a:alpha val="43137"/>
                  </a:srgbClr>
                </a:outerShdw>
              </a:effectLst>
            </a:endParaRPr>
          </a:p>
          <a:p>
            <a:endParaRPr lang="en-US" dirty="0" smtClean="0">
              <a:solidFill>
                <a:srgbClr val="FF0000"/>
              </a:solidFill>
              <a:effectLst>
                <a:outerShdw blurRad="38100" dist="38100" dir="2700000" algn="tl">
                  <a:srgbClr val="000000">
                    <a:alpha val="43137"/>
                  </a:srgbClr>
                </a:outerShdw>
              </a:effectLst>
            </a:endParaRPr>
          </a:p>
          <a:p>
            <a:endParaRPr lang="en-US" dirty="0" smtClean="0">
              <a:solidFill>
                <a:srgbClr val="FF0000"/>
              </a:solidFill>
              <a:effectLst>
                <a:outerShdw blurRad="38100" dist="38100" dir="2700000" algn="tl">
                  <a:srgbClr val="000000">
                    <a:alpha val="43137"/>
                  </a:srgbClr>
                </a:outerShdw>
              </a:effectLst>
            </a:endParaRPr>
          </a:p>
          <a:p>
            <a:endParaRPr lang="en-US" dirty="0" smtClean="0">
              <a:solidFill>
                <a:srgbClr val="FF0000"/>
              </a:solidFill>
              <a:effectLst>
                <a:outerShdw blurRad="38100" dist="38100" dir="2700000" algn="tl">
                  <a:srgbClr val="000000">
                    <a:alpha val="43137"/>
                  </a:srgbClr>
                </a:outerShdw>
              </a:effectLst>
            </a:endParaRPr>
          </a:p>
          <a:p>
            <a:endParaRPr lang="en-US" dirty="0" smtClean="0">
              <a:solidFill>
                <a:srgbClr val="FF0000"/>
              </a:solidFill>
              <a:effectLst>
                <a:outerShdw blurRad="38100" dist="38100" dir="2700000" algn="tl">
                  <a:srgbClr val="000000">
                    <a:alpha val="43137"/>
                  </a:srgbClr>
                </a:outerShdw>
              </a:effectLst>
            </a:endParaRPr>
          </a:p>
          <a:p>
            <a:endParaRPr lang="en-US" dirty="0" smtClean="0">
              <a:solidFill>
                <a:srgbClr val="FF0000"/>
              </a:solidFill>
              <a:effectLst>
                <a:outerShdw blurRad="38100" dist="38100" dir="2700000" algn="tl">
                  <a:srgbClr val="000000">
                    <a:alpha val="43137"/>
                  </a:srgbClr>
                </a:outerShdw>
              </a:effectLst>
            </a:endParaRPr>
          </a:p>
          <a:p>
            <a:endParaRPr lang="en-US" dirty="0">
              <a:solidFill>
                <a:srgbClr val="FF000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a:xfrm>
            <a:off x="2362200" y="6492875"/>
            <a:ext cx="4419600" cy="365125"/>
          </a:xfrm>
        </p:spPr>
        <p:txBody>
          <a:bodyPr/>
          <a:lstStyle/>
          <a:p>
            <a:r>
              <a:rPr lang="en-US" dirty="0" smtClean="0"/>
              <a:t>Department of Computer Science and Engineering, GIT</a:t>
            </a:r>
            <a:endParaRPr lang="en-US" dirty="0"/>
          </a:p>
        </p:txBody>
      </p:sp>
      <p:sp>
        <p:nvSpPr>
          <p:cNvPr id="13" name="Rectangle 12"/>
          <p:cNvSpPr/>
          <p:nvPr/>
        </p:nvSpPr>
        <p:spPr>
          <a:xfrm>
            <a:off x="6553200" y="5181600"/>
            <a:ext cx="1109599" cy="369332"/>
          </a:xfrm>
          <a:prstGeom prst="rect">
            <a:avLst/>
          </a:prstGeom>
        </p:spPr>
        <p:txBody>
          <a:bodyPr wrap="none">
            <a:spAutoFit/>
          </a:bodyPr>
          <a:lstStyle/>
          <a:p>
            <a:r>
              <a:rPr lang="en-US" dirty="0" smtClean="0"/>
              <a:t> </a:t>
            </a:r>
            <a:r>
              <a:rPr lang="en-US" b="1" dirty="0" smtClean="0">
                <a:solidFill>
                  <a:srgbClr val="7030A0"/>
                </a:solidFill>
                <a:effectLst>
                  <a:outerShdw blurRad="38100" dist="38100" dir="2700000" algn="tl">
                    <a:srgbClr val="000000">
                      <a:alpha val="43137"/>
                    </a:srgbClr>
                  </a:outerShdw>
                </a:effectLst>
              </a:rPr>
              <a:t>CSE@GIT</a:t>
            </a:r>
            <a:endParaRPr lang="en-US" dirty="0"/>
          </a:p>
        </p:txBody>
      </p:sp>
      <p:pic>
        <p:nvPicPr>
          <p:cNvPr id="17410" name="Picture 2" descr="http://10.10.1.2:8090/images/customizeimages/uploadedwebclientlogo.jpg">
            <a:hlinkClick r:id="rId2"/>
          </p:cNvPr>
          <p:cNvPicPr>
            <a:picLocks noChangeAspect="1" noChangeArrowheads="1"/>
          </p:cNvPicPr>
          <p:nvPr/>
        </p:nvPicPr>
        <p:blipFill>
          <a:blip r:embed="rId3"/>
          <a:srcRect/>
          <a:stretch>
            <a:fillRect/>
          </a:stretch>
        </p:blipFill>
        <p:spPr bwMode="auto">
          <a:xfrm>
            <a:off x="375962" y="838200"/>
            <a:ext cx="1768344" cy="1600200"/>
          </a:xfrm>
          <a:prstGeom prst="rect">
            <a:avLst/>
          </a:prstGeom>
          <a:noFill/>
        </p:spPr>
      </p:pic>
      <p:sp>
        <p:nvSpPr>
          <p:cNvPr id="8" name="Rectangle 7"/>
          <p:cNvSpPr/>
          <p:nvPr/>
        </p:nvSpPr>
        <p:spPr>
          <a:xfrm>
            <a:off x="304800" y="3429000"/>
            <a:ext cx="86106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Rectangle 6"/>
          <p:cNvSpPr/>
          <p:nvPr/>
        </p:nvSpPr>
        <p:spPr>
          <a:xfrm>
            <a:off x="304800" y="2514600"/>
            <a:ext cx="8610600" cy="6096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TextBox 5"/>
          <p:cNvSpPr txBox="1"/>
          <p:nvPr/>
        </p:nvSpPr>
        <p:spPr>
          <a:xfrm>
            <a:off x="891729" y="2590800"/>
            <a:ext cx="7441780" cy="461665"/>
          </a:xfrm>
          <a:prstGeom prst="rect">
            <a:avLst/>
          </a:prstGeom>
          <a:noFill/>
        </p:spPr>
        <p:txBody>
          <a:bodyPr wrap="square" rtlCol="0">
            <a:spAutoFit/>
          </a:bodyPr>
          <a:lstStyle/>
          <a:p>
            <a:r>
              <a:rPr lang="en-US" sz="2400" b="1" dirty="0" smtClean="0">
                <a:solidFill>
                  <a:srgbClr val="FF0000"/>
                </a:solidFill>
                <a:effectLst>
                  <a:outerShdw blurRad="38100" dist="38100" dir="2700000" algn="tl">
                    <a:srgbClr val="000000">
                      <a:alpha val="43137"/>
                    </a:srgbClr>
                  </a:outerShdw>
                </a:effectLst>
              </a:rPr>
              <a:t>   Department   of   Computer Science and Engineering</a:t>
            </a:r>
            <a:endParaRPr lang="en-US" sz="2400" b="1" dirty="0">
              <a:solidFill>
                <a:srgbClr val="FF0000"/>
              </a:solidFill>
              <a:effectLst>
                <a:outerShdw blurRad="38100" dist="38100" dir="2700000" algn="tl">
                  <a:srgbClr val="000000">
                    <a:alpha val="43137"/>
                  </a:srgbClr>
                </a:outerShdw>
              </a:effectLst>
            </a:endParaRPr>
          </a:p>
        </p:txBody>
      </p:sp>
      <p:grpSp>
        <p:nvGrpSpPr>
          <p:cNvPr id="15" name="Group 14"/>
          <p:cNvGrpSpPr/>
          <p:nvPr/>
        </p:nvGrpSpPr>
        <p:grpSpPr>
          <a:xfrm>
            <a:off x="744367" y="4953000"/>
            <a:ext cx="7475541" cy="1304330"/>
            <a:chOff x="838200" y="4953000"/>
            <a:chExt cx="7731115" cy="1304330"/>
          </a:xfrm>
        </p:grpSpPr>
        <p:grpSp>
          <p:nvGrpSpPr>
            <p:cNvPr id="2" name="Group 9"/>
            <p:cNvGrpSpPr/>
            <p:nvPr/>
          </p:nvGrpSpPr>
          <p:grpSpPr>
            <a:xfrm>
              <a:off x="5943600" y="4953000"/>
              <a:ext cx="2625715" cy="838200"/>
              <a:chOff x="5791200" y="5029200"/>
              <a:chExt cx="2625715" cy="944657"/>
            </a:xfrm>
          </p:grpSpPr>
          <p:sp>
            <p:nvSpPr>
              <p:cNvPr id="11" name="Moon 10"/>
              <p:cNvSpPr/>
              <p:nvPr/>
            </p:nvSpPr>
            <p:spPr>
              <a:xfrm rot="19936183">
                <a:off x="5791200" y="5029200"/>
                <a:ext cx="2625715" cy="944657"/>
              </a:xfrm>
              <a:prstGeom prst="moon">
                <a:avLst>
                  <a:gd name="adj" fmla="val 36937"/>
                </a:avLst>
              </a:prstGeom>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027004" y="5158361"/>
                <a:ext cx="2057400" cy="609600"/>
              </a:xfrm>
              <a:prstGeom prst="rect">
                <a:avLst/>
              </a:prstGeom>
              <a:solidFill>
                <a:srgbClr val="92D05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838200" y="5334000"/>
              <a:ext cx="3124200"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solidFill>
                    <a:srgbClr val="C00000"/>
                  </a:solidFill>
                </a:rPr>
                <a:t>Presented By</a:t>
              </a:r>
            </a:p>
            <a:p>
              <a:r>
                <a:rPr lang="en-US" dirty="0" smtClean="0">
                  <a:solidFill>
                    <a:srgbClr val="C00000"/>
                  </a:solidFill>
                </a:rPr>
                <a:t>Asst. Prof. Veena K Lalbeg</a:t>
              </a:r>
            </a:p>
            <a:p>
              <a:r>
                <a:rPr lang="en-US" dirty="0" smtClean="0">
                  <a:solidFill>
                    <a:srgbClr val="C00000"/>
                  </a:solidFill>
                </a:rPr>
                <a:t>Dept of CSE,GIT</a:t>
              </a:r>
              <a:endParaRPr lang="en-US" dirty="0">
                <a:solidFill>
                  <a:srgbClr val="C00000"/>
                </a:solidFill>
              </a:endParaRPr>
            </a:p>
          </p:txBody>
        </p:sp>
      </p:grpSp>
      <p:sp>
        <p:nvSpPr>
          <p:cNvPr id="18" name="TextBox 17"/>
          <p:cNvSpPr txBox="1"/>
          <p:nvPr/>
        </p:nvSpPr>
        <p:spPr>
          <a:xfrm>
            <a:off x="914400" y="3505200"/>
            <a:ext cx="7696200" cy="461665"/>
          </a:xfrm>
          <a:prstGeom prst="rect">
            <a:avLst/>
          </a:prstGeom>
          <a:noFill/>
        </p:spPr>
        <p:txBody>
          <a:bodyPr wrap="square" rtlCol="0">
            <a:spAutoFit/>
          </a:bodyPr>
          <a:lstStyle/>
          <a:p>
            <a:r>
              <a:rPr lang="en-US" sz="2400" b="1" dirty="0" smtClean="0">
                <a:solidFill>
                  <a:srgbClr val="FF0066"/>
                </a:solidFill>
                <a:effectLst>
                  <a:outerShdw blurRad="38100" dist="38100" dir="2700000" algn="tl">
                    <a:srgbClr val="000000">
                      <a:alpha val="43137"/>
                    </a:srgbClr>
                  </a:outerShdw>
                </a:effectLst>
              </a:rPr>
              <a:t>  Design &amp; Analysis of Algorithms Laboratory  - CSL47</a:t>
            </a:r>
            <a:endParaRPr lang="en-US" sz="2400" b="1" dirty="0">
              <a:solidFill>
                <a:srgbClr val="FF0066"/>
              </a:solidFill>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096000"/>
          </a:xfrm>
        </p:spPr>
        <p:style>
          <a:lnRef idx="2">
            <a:schemeClr val="accent2"/>
          </a:lnRef>
          <a:fillRef idx="1">
            <a:schemeClr val="lt1"/>
          </a:fillRef>
          <a:effectRef idx="0">
            <a:schemeClr val="accent2"/>
          </a:effectRef>
          <a:fontRef idx="minor">
            <a:schemeClr val="dk1"/>
          </a:fontRef>
        </p:style>
        <p:txBody>
          <a:bodyPr>
            <a:normAutofit/>
          </a:bodyPr>
          <a:lstStyle/>
          <a:p>
            <a:endParaRPr lang="en-US" dirty="0" smtClean="0">
              <a:solidFill>
                <a:srgbClr val="FF0000"/>
              </a:solidFill>
              <a:effectLst>
                <a:outerShdw blurRad="38100" dist="38100" dir="2700000" algn="tl">
                  <a:srgbClr val="000000">
                    <a:alpha val="43137"/>
                  </a:srgbClr>
                </a:outerShdw>
              </a:effectLst>
            </a:endParaRPr>
          </a:p>
          <a:p>
            <a:r>
              <a:rPr lang="en-US" dirty="0" smtClean="0">
                <a:solidFill>
                  <a:srgbClr val="FF0000"/>
                </a:solidFill>
                <a:effectLst>
                  <a:outerShdw blurRad="38100" dist="38100" dir="2700000" algn="tl">
                    <a:srgbClr val="000000">
                      <a:alpha val="43137"/>
                    </a:srgbClr>
                  </a:outerShdw>
                </a:effectLst>
              </a:rPr>
              <a:t>Illustration of the Technique</a:t>
            </a:r>
          </a:p>
          <a:p>
            <a:endParaRPr lang="en-US" dirty="0" smtClean="0">
              <a:solidFill>
                <a:srgbClr val="FF0000"/>
              </a:solidFill>
              <a:effectLst>
                <a:outerShdw blurRad="38100" dist="38100" dir="2700000" algn="tl">
                  <a:srgbClr val="000000">
                    <a:alpha val="43137"/>
                  </a:srgbClr>
                </a:outerShdw>
              </a:effectLst>
            </a:endParaRPr>
          </a:p>
          <a:p>
            <a:r>
              <a:rPr lang="en-US" dirty="0" smtClean="0">
                <a:solidFill>
                  <a:srgbClr val="00B0F0"/>
                </a:solidFill>
                <a:effectLst>
                  <a:outerShdw blurRad="38100" dist="38100" dir="2700000" algn="tl">
                    <a:srgbClr val="000000">
                      <a:alpha val="43137"/>
                    </a:srgbClr>
                  </a:outerShdw>
                </a:effectLst>
              </a:rPr>
              <a:t>With an example</a:t>
            </a:r>
          </a:p>
          <a:p>
            <a:endParaRPr lang="en-US" dirty="0" smtClean="0">
              <a:solidFill>
                <a:srgbClr val="FF0000"/>
              </a:solidFill>
              <a:effectLst>
                <a:outerShdw blurRad="38100" dist="38100" dir="2700000" algn="tl">
                  <a:srgbClr val="000000">
                    <a:alpha val="43137"/>
                  </a:srgbClr>
                </a:outerShdw>
              </a:effectLst>
            </a:endParaRPr>
          </a:p>
          <a:p>
            <a:pPr algn="l"/>
            <a:endParaRPr lang="en-US" sz="2000" dirty="0" smtClean="0">
              <a:solidFill>
                <a:srgbClr val="FF0000"/>
              </a:solidFill>
              <a:effectLst>
                <a:outerShdw blurRad="38100" dist="38100" dir="2700000" algn="tl">
                  <a:srgbClr val="000000">
                    <a:alpha val="43137"/>
                  </a:srgbClr>
                </a:outerShdw>
              </a:effectLst>
            </a:endParaRPr>
          </a:p>
          <a:p>
            <a:pPr algn="l"/>
            <a:r>
              <a:rPr lang="en-US" sz="2000" dirty="0" smtClean="0">
                <a:solidFill>
                  <a:schemeClr val="bg1"/>
                </a:solidFill>
                <a:effectLst>
                  <a:outerShdw blurRad="38100" dist="38100" dir="2700000" algn="tl">
                    <a:srgbClr val="000000">
                      <a:alpha val="43137"/>
                    </a:srgbClr>
                  </a:outerShdw>
                </a:effectLst>
              </a:rPr>
              <a:t>				</a:t>
            </a:r>
            <a:r>
              <a:rPr lang="en-US" sz="2000" dirty="0" smtClean="0">
                <a:solidFill>
                  <a:srgbClr val="FF0000"/>
                </a:solidFill>
                <a:effectLst>
                  <a:outerShdw blurRad="38100" dist="38100" dir="2700000" algn="tl">
                    <a:srgbClr val="000000">
                      <a:alpha val="43137"/>
                    </a:srgbClr>
                  </a:outerShdw>
                </a:effectLst>
                <a:hlinkClick r:id="rId2" action="ppaction://hlinkfile"/>
              </a:rPr>
              <a:t>Animated video</a:t>
            </a:r>
            <a:endParaRPr lang="en-US" sz="2000" dirty="0">
              <a:solidFill>
                <a:srgbClr val="FF000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a:xfrm>
            <a:off x="2895600" y="6492875"/>
            <a:ext cx="4267200" cy="365125"/>
          </a:xfrm>
        </p:spPr>
        <p:txBody>
          <a:bodyPr/>
          <a:lstStyle/>
          <a:p>
            <a:r>
              <a:rPr lang="en-US" dirty="0" smtClean="0"/>
              <a:t>Department of Computer Science and Engineering, GIT</a:t>
            </a:r>
            <a:endParaRPr lang="en-US" dirty="0"/>
          </a:p>
        </p:txBody>
      </p:sp>
      <p:sp>
        <p:nvSpPr>
          <p:cNvPr id="6" name="Slide Number Placeholder 5"/>
          <p:cNvSpPr>
            <a:spLocks noGrp="1"/>
          </p:cNvSpPr>
          <p:nvPr>
            <p:ph type="sldNum" sz="quarter" idx="12"/>
          </p:nvPr>
        </p:nvSpPr>
        <p:spPr/>
        <p:txBody>
          <a:bodyPr/>
          <a:lstStyle/>
          <a:p>
            <a:endParaRPr lang="en-US" dirty="0" smtClean="0"/>
          </a:p>
          <a:p>
            <a:r>
              <a:rPr lang="en-US" dirty="0" smtClean="0"/>
              <a:t>38</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p:cNvSpPr txBox="1">
            <a:spLocks/>
          </p:cNvSpPr>
          <p:nvPr/>
        </p:nvSpPr>
        <p:spPr>
          <a:xfrm>
            <a:off x="304800" y="381000"/>
            <a:ext cx="8610600" cy="60960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				</a:t>
            </a:r>
            <a:endParaRPr kumimoji="0" 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 name="Title 1"/>
          <p:cNvSpPr>
            <a:spLocks noGrp="1"/>
          </p:cNvSpPr>
          <p:nvPr>
            <p:ph type="title"/>
          </p:nvPr>
        </p:nvSpPr>
        <p:spPr/>
        <p:txBody>
          <a:bodyPr>
            <a:normAutofit fontScale="90000"/>
          </a:bodyPr>
          <a:lstStyle/>
          <a:p>
            <a:r>
              <a:rPr lang="en-US" altLang="zh-CN" dirty="0" smtClean="0">
                <a:solidFill>
                  <a:srgbClr val="FF0000"/>
                </a:solidFill>
                <a:ea typeface="SimSun" pitchFamily="2" charset="-122"/>
              </a:rPr>
              <a:t/>
            </a:r>
            <a:br>
              <a:rPr lang="en-US" altLang="zh-CN" dirty="0" smtClean="0">
                <a:solidFill>
                  <a:srgbClr val="FF0000"/>
                </a:solidFill>
                <a:ea typeface="SimSun" pitchFamily="2" charset="-122"/>
              </a:rPr>
            </a:br>
            <a:r>
              <a:rPr lang="en-US" altLang="zh-CN" dirty="0" smtClean="0">
                <a:solidFill>
                  <a:srgbClr val="FF0000"/>
                </a:solidFill>
                <a:ea typeface="SimSun" pitchFamily="2" charset="-122"/>
              </a:rPr>
              <a:t>Knapsack Algorithm</a:t>
            </a:r>
            <a:br>
              <a:rPr lang="en-US" altLang="zh-CN" dirty="0" smtClean="0">
                <a:solidFill>
                  <a:srgbClr val="FF0000"/>
                </a:solidFill>
                <a:ea typeface="SimSun" pitchFamily="2" charset="-122"/>
              </a:rPr>
            </a:br>
            <a:endParaRPr lang="en-US" dirty="0"/>
          </a:p>
        </p:txBody>
      </p:sp>
      <p:sp>
        <p:nvSpPr>
          <p:cNvPr id="5" name="Footer Placeholder 4"/>
          <p:cNvSpPr>
            <a:spLocks noGrp="1"/>
          </p:cNvSpPr>
          <p:nvPr>
            <p:ph type="ftr" sz="quarter" idx="11"/>
          </p:nvPr>
        </p:nvSpPr>
        <p:spPr>
          <a:xfrm>
            <a:off x="3048000" y="6492875"/>
            <a:ext cx="3733800" cy="365125"/>
          </a:xfrm>
        </p:spPr>
        <p:txBody>
          <a:bodyPr/>
          <a:lstStyle/>
          <a:p>
            <a:r>
              <a:rPr lang="en-US" dirty="0" smtClean="0"/>
              <a:t>Department of Computer Science and Engineering, GIT</a:t>
            </a:r>
            <a:endParaRPr lang="en-US" dirty="0"/>
          </a:p>
        </p:txBody>
      </p:sp>
      <p:sp>
        <p:nvSpPr>
          <p:cNvPr id="6" name="Slide Number Placeholder 5"/>
          <p:cNvSpPr>
            <a:spLocks noGrp="1"/>
          </p:cNvSpPr>
          <p:nvPr>
            <p:ph type="sldNum" sz="quarter" idx="12"/>
          </p:nvPr>
        </p:nvSpPr>
        <p:spPr/>
        <p:txBody>
          <a:bodyPr/>
          <a:lstStyle/>
          <a:p>
            <a:endParaRPr lang="en-US" dirty="0" smtClean="0"/>
          </a:p>
          <a:p>
            <a:r>
              <a:rPr lang="en-US" dirty="0" smtClean="0"/>
              <a:t>9</a:t>
            </a:r>
            <a:endParaRPr lang="en-US" dirty="0"/>
          </a:p>
        </p:txBody>
      </p:sp>
      <p:sp>
        <p:nvSpPr>
          <p:cNvPr id="8" name="Content Placeholder 7"/>
          <p:cNvSpPr>
            <a:spLocks noGrp="1"/>
          </p:cNvSpPr>
          <p:nvPr>
            <p:ph sz="half" idx="1"/>
          </p:nvPr>
        </p:nvSpPr>
        <p:spPr>
          <a:xfrm>
            <a:off x="457200" y="1600200"/>
            <a:ext cx="7543800" cy="4525963"/>
          </a:xfrm>
        </p:spPr>
        <p:txBody>
          <a:bodyPr>
            <a:normAutofit fontScale="70000" lnSpcReduction="20000"/>
          </a:bodyPr>
          <a:lstStyle/>
          <a:p>
            <a:pPr>
              <a:buFont typeface="Monotype Sorts" pitchFamily="80" charset="2"/>
              <a:buNone/>
            </a:pPr>
            <a:r>
              <a:rPr lang="en-US" altLang="zh-CN" dirty="0" smtClean="0">
                <a:solidFill>
                  <a:srgbClr val="00B0F0"/>
                </a:solidFill>
                <a:ea typeface="SimSun" pitchFamily="2" charset="-122"/>
              </a:rPr>
              <a:t>Algorithm Knapsack(</a:t>
            </a:r>
            <a:r>
              <a:rPr lang="en-US" altLang="zh-CN" dirty="0" err="1" smtClean="0">
                <a:solidFill>
                  <a:srgbClr val="00B0F0"/>
                </a:solidFill>
                <a:ea typeface="SimSun" pitchFamily="2" charset="-122"/>
              </a:rPr>
              <a:t>n,wi</a:t>
            </a:r>
            <a:r>
              <a:rPr lang="en-US" altLang="zh-CN" dirty="0" smtClean="0">
                <a:solidFill>
                  <a:srgbClr val="00B0F0"/>
                </a:solidFill>
                <a:ea typeface="SimSun" pitchFamily="2" charset="-122"/>
              </a:rPr>
              <a:t>[],vi[],W)</a:t>
            </a:r>
          </a:p>
          <a:p>
            <a:pPr>
              <a:buFont typeface="Monotype Sorts" pitchFamily="80" charset="2"/>
              <a:buNone/>
            </a:pPr>
            <a:r>
              <a:rPr lang="en-US" altLang="zh-CN" dirty="0" smtClean="0">
                <a:solidFill>
                  <a:srgbClr val="00B050"/>
                </a:solidFill>
                <a:ea typeface="SimSun" pitchFamily="2" charset="-122"/>
              </a:rPr>
              <a:t>Input: weights </a:t>
            </a:r>
            <a:r>
              <a:rPr lang="en-US" altLang="zh-CN" dirty="0" err="1" smtClean="0">
                <a:solidFill>
                  <a:srgbClr val="00B050"/>
                </a:solidFill>
                <a:ea typeface="SimSun" pitchFamily="2" charset="-122"/>
              </a:rPr>
              <a:t>wi</a:t>
            </a:r>
            <a:r>
              <a:rPr lang="en-US" altLang="zh-CN" dirty="0" smtClean="0">
                <a:solidFill>
                  <a:srgbClr val="00B050"/>
                </a:solidFill>
                <a:ea typeface="SimSun" pitchFamily="2" charset="-122"/>
              </a:rPr>
              <a:t> and values vi for n items, capacity W</a:t>
            </a:r>
          </a:p>
          <a:p>
            <a:pPr>
              <a:buFont typeface="Monotype Sorts" pitchFamily="80" charset="2"/>
              <a:buNone/>
            </a:pPr>
            <a:r>
              <a:rPr lang="en-US" altLang="zh-CN" dirty="0" smtClean="0">
                <a:solidFill>
                  <a:srgbClr val="00B050"/>
                </a:solidFill>
                <a:ea typeface="SimSun" pitchFamily="2" charset="-122"/>
              </a:rPr>
              <a:t>Output: Maximum value along with optimal solution subset</a:t>
            </a:r>
          </a:p>
          <a:p>
            <a:pPr>
              <a:buFont typeface="Monotype Sorts" pitchFamily="80" charset="2"/>
              <a:buNone/>
            </a:pPr>
            <a:r>
              <a:rPr lang="en-US" altLang="zh-CN" dirty="0" smtClean="0">
                <a:solidFill>
                  <a:srgbClr val="FF0000"/>
                </a:solidFill>
                <a:ea typeface="SimSun" pitchFamily="2" charset="-122"/>
              </a:rPr>
              <a:t>for j = 0 to W</a:t>
            </a:r>
          </a:p>
          <a:p>
            <a:pPr>
              <a:buFont typeface="Monotype Sorts" pitchFamily="80" charset="2"/>
              <a:buNone/>
            </a:pPr>
            <a:r>
              <a:rPr lang="en-US" altLang="zh-CN" dirty="0" smtClean="0">
                <a:ea typeface="SimSun" pitchFamily="2" charset="-122"/>
              </a:rPr>
              <a:t>	V[0,j] = 0</a:t>
            </a:r>
          </a:p>
          <a:p>
            <a:pPr>
              <a:buFont typeface="Monotype Sorts" pitchFamily="80" charset="2"/>
              <a:buNone/>
            </a:pPr>
            <a:r>
              <a:rPr lang="en-US" altLang="zh-CN" dirty="0" smtClean="0">
                <a:solidFill>
                  <a:srgbClr val="FF0000"/>
                </a:solidFill>
                <a:ea typeface="SimSun" pitchFamily="2" charset="-122"/>
              </a:rPr>
              <a:t>for </a:t>
            </a:r>
            <a:r>
              <a:rPr lang="en-US" altLang="zh-CN" dirty="0" err="1" smtClean="0">
                <a:solidFill>
                  <a:srgbClr val="FF0000"/>
                </a:solidFill>
                <a:ea typeface="SimSun" pitchFamily="2" charset="-122"/>
              </a:rPr>
              <a:t>i</a:t>
            </a:r>
            <a:r>
              <a:rPr lang="en-US" altLang="zh-CN" dirty="0" smtClean="0">
                <a:solidFill>
                  <a:srgbClr val="FF0000"/>
                </a:solidFill>
                <a:ea typeface="SimSun" pitchFamily="2" charset="-122"/>
              </a:rPr>
              <a:t> = 1 to n</a:t>
            </a:r>
          </a:p>
          <a:p>
            <a:pPr>
              <a:buFont typeface="Monotype Sorts" pitchFamily="80" charset="2"/>
              <a:buNone/>
            </a:pPr>
            <a:r>
              <a:rPr lang="en-US" altLang="zh-CN" dirty="0" smtClean="0">
                <a:ea typeface="SimSun" pitchFamily="2" charset="-122"/>
              </a:rPr>
              <a:t>	V[i,0] = 0</a:t>
            </a:r>
          </a:p>
          <a:p>
            <a:pPr>
              <a:buFont typeface="Monotype Sorts" pitchFamily="80" charset="2"/>
              <a:buNone/>
            </a:pPr>
            <a:r>
              <a:rPr lang="en-US" altLang="zh-CN" dirty="0" smtClean="0">
                <a:solidFill>
                  <a:srgbClr val="FF0000"/>
                </a:solidFill>
                <a:ea typeface="SimSun" pitchFamily="2" charset="-122"/>
              </a:rPr>
              <a:t>for </a:t>
            </a:r>
            <a:r>
              <a:rPr lang="en-US" altLang="zh-CN" dirty="0" err="1" smtClean="0">
                <a:solidFill>
                  <a:srgbClr val="FF0000"/>
                </a:solidFill>
                <a:ea typeface="SimSun" pitchFamily="2" charset="-122"/>
              </a:rPr>
              <a:t>i</a:t>
            </a:r>
            <a:r>
              <a:rPr lang="en-US" altLang="zh-CN" dirty="0" smtClean="0">
                <a:solidFill>
                  <a:srgbClr val="FF0000"/>
                </a:solidFill>
                <a:ea typeface="SimSun" pitchFamily="2" charset="-122"/>
              </a:rPr>
              <a:t> = 1 to n</a:t>
            </a:r>
          </a:p>
          <a:p>
            <a:pPr>
              <a:buFont typeface="Monotype Sorts" pitchFamily="80" charset="2"/>
              <a:buNone/>
            </a:pPr>
            <a:r>
              <a:rPr lang="en-US" altLang="zh-CN" dirty="0" smtClean="0">
                <a:ea typeface="SimSun" pitchFamily="2" charset="-122"/>
              </a:rPr>
              <a:t>	</a:t>
            </a:r>
            <a:r>
              <a:rPr lang="en-US" altLang="zh-CN" dirty="0" smtClean="0">
                <a:solidFill>
                  <a:srgbClr val="FF0000"/>
                </a:solidFill>
                <a:ea typeface="SimSun" pitchFamily="2" charset="-122"/>
              </a:rPr>
              <a:t>for j = 0 to W</a:t>
            </a:r>
          </a:p>
          <a:p>
            <a:pPr>
              <a:buFont typeface="Monotype Sorts" pitchFamily="80" charset="2"/>
              <a:buNone/>
            </a:pPr>
            <a:r>
              <a:rPr lang="en-US" altLang="zh-CN" dirty="0" smtClean="0">
                <a:ea typeface="SimSun" pitchFamily="2" charset="-122"/>
              </a:rPr>
              <a:t>		</a:t>
            </a:r>
            <a:r>
              <a:rPr lang="en-US" altLang="zh-CN" dirty="0" smtClean="0">
                <a:solidFill>
                  <a:srgbClr val="9900CC"/>
                </a:solidFill>
                <a:ea typeface="SimSun" pitchFamily="2" charset="-122"/>
              </a:rPr>
              <a:t>if  </a:t>
            </a:r>
            <a:r>
              <a:rPr lang="en-US" altLang="zh-CN" dirty="0" err="1" smtClean="0">
                <a:solidFill>
                  <a:srgbClr val="9900CC"/>
                </a:solidFill>
                <a:ea typeface="SimSun" pitchFamily="2" charset="-122"/>
              </a:rPr>
              <a:t>wi</a:t>
            </a:r>
            <a:r>
              <a:rPr lang="en-US" altLang="zh-CN" dirty="0" smtClean="0">
                <a:solidFill>
                  <a:srgbClr val="9900CC"/>
                </a:solidFill>
                <a:ea typeface="SimSun" pitchFamily="2" charset="-122"/>
              </a:rPr>
              <a:t> &lt;= j </a:t>
            </a:r>
            <a:r>
              <a:rPr lang="en-US" altLang="zh-CN" dirty="0" smtClean="0">
                <a:solidFill>
                  <a:srgbClr val="008000"/>
                </a:solidFill>
                <a:ea typeface="SimSun" pitchFamily="2" charset="-122"/>
              </a:rPr>
              <a:t>// item </a:t>
            </a:r>
            <a:r>
              <a:rPr lang="en-US" altLang="zh-CN" dirty="0" err="1" smtClean="0">
                <a:solidFill>
                  <a:srgbClr val="008000"/>
                </a:solidFill>
                <a:ea typeface="SimSun" pitchFamily="2" charset="-122"/>
              </a:rPr>
              <a:t>i</a:t>
            </a:r>
            <a:r>
              <a:rPr lang="en-US" altLang="zh-CN" dirty="0" smtClean="0">
                <a:solidFill>
                  <a:srgbClr val="008000"/>
                </a:solidFill>
                <a:ea typeface="SimSun" pitchFamily="2" charset="-122"/>
              </a:rPr>
              <a:t> can be part of the solution</a:t>
            </a:r>
          </a:p>
          <a:p>
            <a:pPr>
              <a:buFont typeface="Monotype Sorts" pitchFamily="80" charset="2"/>
              <a:buNone/>
            </a:pPr>
            <a:r>
              <a:rPr lang="en-US" altLang="zh-CN" dirty="0" smtClean="0">
                <a:ea typeface="SimSun" pitchFamily="2" charset="-122"/>
              </a:rPr>
              <a:t>		</a:t>
            </a:r>
            <a:r>
              <a:rPr lang="en-US" altLang="zh-CN" dirty="0" smtClean="0">
                <a:solidFill>
                  <a:srgbClr val="FF0000"/>
                </a:solidFill>
                <a:ea typeface="SimSun" pitchFamily="2" charset="-122"/>
              </a:rPr>
              <a:t>        V[</a:t>
            </a:r>
            <a:r>
              <a:rPr lang="en-US" altLang="zh-CN" dirty="0" err="1" smtClean="0">
                <a:solidFill>
                  <a:srgbClr val="FF0000"/>
                </a:solidFill>
                <a:ea typeface="SimSun" pitchFamily="2" charset="-122"/>
              </a:rPr>
              <a:t>i,j</a:t>
            </a:r>
            <a:r>
              <a:rPr lang="en-US" altLang="zh-CN" dirty="0" smtClean="0">
                <a:solidFill>
                  <a:srgbClr val="FF0000"/>
                </a:solidFill>
                <a:ea typeface="SimSun" pitchFamily="2" charset="-122"/>
              </a:rPr>
              <a:t>] = max{V[i-1,j], v</a:t>
            </a:r>
            <a:r>
              <a:rPr lang="en-US" altLang="zh-CN" baseline="-25000" dirty="0" smtClean="0">
                <a:solidFill>
                  <a:srgbClr val="FF0000"/>
                </a:solidFill>
                <a:ea typeface="SimSun" pitchFamily="2" charset="-122"/>
              </a:rPr>
              <a:t>i</a:t>
            </a:r>
            <a:r>
              <a:rPr lang="en-US" altLang="zh-CN" dirty="0" smtClean="0">
                <a:solidFill>
                  <a:srgbClr val="FF0000"/>
                </a:solidFill>
                <a:ea typeface="SimSun" pitchFamily="2" charset="-122"/>
              </a:rPr>
              <a:t> + V[i-1,j- </a:t>
            </a:r>
            <a:r>
              <a:rPr lang="en-US" altLang="zh-CN" dirty="0" err="1" smtClean="0">
                <a:solidFill>
                  <a:srgbClr val="FF0000"/>
                </a:solidFill>
                <a:ea typeface="SimSun" pitchFamily="2" charset="-122"/>
              </a:rPr>
              <a:t>w</a:t>
            </a:r>
            <a:r>
              <a:rPr lang="en-US" altLang="zh-CN" baseline="-25000" dirty="0" err="1" smtClean="0">
                <a:solidFill>
                  <a:srgbClr val="FF0000"/>
                </a:solidFill>
                <a:ea typeface="SimSun" pitchFamily="2" charset="-122"/>
              </a:rPr>
              <a:t>i</a:t>
            </a:r>
            <a:r>
              <a:rPr lang="en-US" altLang="zh-CN" dirty="0" smtClean="0">
                <a:solidFill>
                  <a:srgbClr val="FF0000"/>
                </a:solidFill>
                <a:ea typeface="SimSun" pitchFamily="2" charset="-122"/>
              </a:rPr>
              <a:t>]}</a:t>
            </a:r>
          </a:p>
          <a:p>
            <a:pPr>
              <a:buFont typeface="Monotype Sorts" pitchFamily="80" charset="2"/>
              <a:buNone/>
            </a:pPr>
            <a:r>
              <a:rPr lang="en-US" altLang="zh-CN" dirty="0" smtClean="0">
                <a:ea typeface="SimSun" pitchFamily="2" charset="-122"/>
              </a:rPr>
              <a:t>			</a:t>
            </a:r>
            <a:r>
              <a:rPr lang="en-US" altLang="zh-CN" dirty="0" smtClean="0">
                <a:solidFill>
                  <a:srgbClr val="9900CC"/>
                </a:solidFill>
                <a:ea typeface="SimSun" pitchFamily="2" charset="-122"/>
              </a:rPr>
              <a:t>else</a:t>
            </a:r>
          </a:p>
          <a:p>
            <a:pPr>
              <a:buFont typeface="Monotype Sorts" pitchFamily="80" charset="2"/>
              <a:buNone/>
            </a:pPr>
            <a:r>
              <a:rPr lang="en-US" altLang="zh-CN" dirty="0" smtClean="0">
                <a:ea typeface="SimSun" pitchFamily="2" charset="-122"/>
              </a:rPr>
              <a:t>			 	</a:t>
            </a:r>
            <a:r>
              <a:rPr lang="en-US" altLang="zh-CN" dirty="0" smtClean="0">
                <a:solidFill>
                  <a:srgbClr val="FF0000"/>
                </a:solidFill>
                <a:ea typeface="SimSun" pitchFamily="2" charset="-122"/>
              </a:rPr>
              <a:t>V[</a:t>
            </a:r>
            <a:r>
              <a:rPr lang="en-US" altLang="zh-CN" dirty="0" err="1" smtClean="0">
                <a:solidFill>
                  <a:srgbClr val="FF0000"/>
                </a:solidFill>
                <a:ea typeface="SimSun" pitchFamily="2" charset="-122"/>
              </a:rPr>
              <a:t>i,j</a:t>
            </a:r>
            <a:r>
              <a:rPr lang="en-US" altLang="zh-CN" dirty="0" smtClean="0">
                <a:solidFill>
                  <a:srgbClr val="FF0000"/>
                </a:solidFill>
                <a:ea typeface="SimSun" pitchFamily="2" charset="-122"/>
              </a:rPr>
              <a:t>] = V[i-1,j]</a:t>
            </a:r>
          </a:p>
          <a:p>
            <a:pPr>
              <a:buFont typeface="Monotype Sorts" pitchFamily="80" charset="2"/>
              <a:buNone/>
            </a:pPr>
            <a:r>
              <a:rPr lang="en-US" altLang="zh-CN" dirty="0" smtClean="0">
                <a:ea typeface="SimSun" pitchFamily="2" charset="-122"/>
              </a:rPr>
              <a:t>		</a:t>
            </a:r>
            <a:r>
              <a:rPr lang="en-US" altLang="zh-CN" sz="2900" dirty="0" smtClean="0">
                <a:solidFill>
                  <a:srgbClr val="9900CC"/>
                </a:solidFill>
                <a:ea typeface="SimSun" pitchFamily="2" charset="-122"/>
              </a:rPr>
              <a:t>return</a:t>
            </a:r>
            <a:r>
              <a:rPr lang="en-US" altLang="zh-CN" dirty="0" smtClean="0">
                <a:ea typeface="SimSun" pitchFamily="2" charset="-122"/>
              </a:rPr>
              <a:t> </a:t>
            </a:r>
            <a:r>
              <a:rPr lang="en-US" altLang="zh-CN" dirty="0" smtClean="0">
                <a:solidFill>
                  <a:srgbClr val="FF0000"/>
                </a:solidFill>
                <a:ea typeface="SimSun" pitchFamily="2" charset="-122"/>
              </a:rPr>
              <a:t>V[</a:t>
            </a:r>
            <a:r>
              <a:rPr lang="en-US" altLang="zh-CN" dirty="0" err="1" smtClean="0">
                <a:solidFill>
                  <a:srgbClr val="FF0000"/>
                </a:solidFill>
                <a:ea typeface="SimSun" pitchFamily="2" charset="-122"/>
              </a:rPr>
              <a:t>n,W</a:t>
            </a:r>
            <a:r>
              <a:rPr lang="en-US" altLang="zh-CN" dirty="0" smtClean="0">
                <a:solidFill>
                  <a:srgbClr val="FF0000"/>
                </a:solidFill>
                <a:ea typeface="SimSun" pitchFamily="2" charset="-122"/>
              </a:rPr>
              <a:t>]  </a:t>
            </a:r>
            <a:endParaRPr lang="en-US" dirty="0">
              <a:solidFill>
                <a:srgbClr val="FF0000"/>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304800" y="381000"/>
            <a:ext cx="8610600" cy="60960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				</a:t>
            </a:r>
            <a:endParaRPr kumimoji="0" 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 name="Title 1"/>
          <p:cNvSpPr>
            <a:spLocks noGrp="1"/>
          </p:cNvSpPr>
          <p:nvPr>
            <p:ph type="title"/>
          </p:nvPr>
        </p:nvSpPr>
        <p:spPr/>
        <p:txBody>
          <a:bodyPr>
            <a:normAutofit fontScale="90000"/>
          </a:bodyPr>
          <a:lstStyle/>
          <a:p>
            <a:r>
              <a:rPr lang="en-US" altLang="zh-CN" dirty="0" smtClean="0">
                <a:solidFill>
                  <a:srgbClr val="FF0000"/>
                </a:solidFill>
                <a:ea typeface="SimSun" pitchFamily="2" charset="-122"/>
              </a:rPr>
              <a:t/>
            </a:r>
            <a:br>
              <a:rPr lang="en-US" altLang="zh-CN" dirty="0" smtClean="0">
                <a:solidFill>
                  <a:srgbClr val="FF0000"/>
                </a:solidFill>
                <a:ea typeface="SimSun" pitchFamily="2" charset="-122"/>
              </a:rPr>
            </a:br>
            <a:r>
              <a:rPr lang="en-US" altLang="zh-CN" dirty="0" smtClean="0">
                <a:solidFill>
                  <a:srgbClr val="FF0000"/>
                </a:solidFill>
                <a:ea typeface="SimSun" pitchFamily="2" charset="-122"/>
              </a:rPr>
              <a:t>Running Time</a:t>
            </a:r>
            <a:br>
              <a:rPr lang="en-US" altLang="zh-CN" dirty="0" smtClean="0">
                <a:solidFill>
                  <a:srgbClr val="FF0000"/>
                </a:solidFill>
                <a:ea typeface="SimSun" pitchFamily="2" charset="-122"/>
              </a:rPr>
            </a:br>
            <a:endParaRPr lang="en-US" dirty="0"/>
          </a:p>
        </p:txBody>
      </p:sp>
      <p:sp>
        <p:nvSpPr>
          <p:cNvPr id="5" name="Footer Placeholder 4"/>
          <p:cNvSpPr>
            <a:spLocks noGrp="1"/>
          </p:cNvSpPr>
          <p:nvPr>
            <p:ph type="ftr" sz="quarter" idx="11"/>
          </p:nvPr>
        </p:nvSpPr>
        <p:spPr>
          <a:xfrm>
            <a:off x="3124200" y="6492875"/>
            <a:ext cx="3657600" cy="365125"/>
          </a:xfrm>
        </p:spPr>
        <p:txBody>
          <a:bodyPr/>
          <a:lstStyle/>
          <a:p>
            <a:r>
              <a:rPr lang="en-US" dirty="0" smtClean="0"/>
              <a:t>Department of Computer Science and Engineering, GIT</a:t>
            </a:r>
            <a:endParaRPr lang="en-US" dirty="0"/>
          </a:p>
        </p:txBody>
      </p:sp>
      <p:sp>
        <p:nvSpPr>
          <p:cNvPr id="6" name="Slide Number Placeholder 5"/>
          <p:cNvSpPr>
            <a:spLocks noGrp="1"/>
          </p:cNvSpPr>
          <p:nvPr>
            <p:ph type="sldNum" sz="quarter" idx="12"/>
          </p:nvPr>
        </p:nvSpPr>
        <p:spPr/>
        <p:txBody>
          <a:bodyPr/>
          <a:lstStyle/>
          <a:p>
            <a:endParaRPr lang="en-US" dirty="0" smtClean="0"/>
          </a:p>
          <a:p>
            <a:r>
              <a:rPr lang="en-US" dirty="0" smtClean="0"/>
              <a:t>10</a:t>
            </a:r>
            <a:endParaRPr lang="en-US" dirty="0"/>
          </a:p>
        </p:txBody>
      </p:sp>
      <p:sp>
        <p:nvSpPr>
          <p:cNvPr id="8" name="Content Placeholder 7"/>
          <p:cNvSpPr>
            <a:spLocks noGrp="1"/>
          </p:cNvSpPr>
          <p:nvPr>
            <p:ph sz="half" idx="1"/>
          </p:nvPr>
        </p:nvSpPr>
        <p:spPr>
          <a:xfrm>
            <a:off x="457200" y="1600200"/>
            <a:ext cx="7543800" cy="4525963"/>
          </a:xfrm>
        </p:spPr>
        <p:txBody>
          <a:bodyPr>
            <a:normAutofit lnSpcReduction="10000"/>
          </a:bodyPr>
          <a:lstStyle/>
          <a:p>
            <a:pPr>
              <a:buFont typeface="Monotype Sorts" pitchFamily="80" charset="2"/>
              <a:buNone/>
            </a:pPr>
            <a:r>
              <a:rPr lang="en-US" altLang="zh-CN" dirty="0" smtClean="0">
                <a:solidFill>
                  <a:srgbClr val="FF0000"/>
                </a:solidFill>
                <a:ea typeface="SimSun" pitchFamily="2" charset="-122"/>
              </a:rPr>
              <a:t>for j = 0 to W</a:t>
            </a:r>
          </a:p>
          <a:p>
            <a:pPr>
              <a:buNone/>
            </a:pPr>
            <a:r>
              <a:rPr lang="en-US" altLang="zh-CN" dirty="0" smtClean="0">
                <a:ea typeface="SimSun" pitchFamily="2" charset="-122"/>
              </a:rPr>
              <a:t>	V[0,j] = 0                                       </a:t>
            </a:r>
            <a:r>
              <a:rPr lang="en-US" altLang="zh-CN" i="1" dirty="0" smtClean="0">
                <a:solidFill>
                  <a:schemeClr val="hlink"/>
                </a:solidFill>
                <a:latin typeface="Times New Roman" pitchFamily="18" charset="0"/>
                <a:ea typeface="SimSun" pitchFamily="2" charset="-122"/>
              </a:rPr>
              <a:t>O(W)</a:t>
            </a:r>
            <a:endParaRPr lang="en-US" altLang="zh-CN" dirty="0" smtClean="0">
              <a:solidFill>
                <a:schemeClr val="hlink"/>
              </a:solidFill>
              <a:latin typeface="Times New Roman" pitchFamily="18" charset="0"/>
              <a:ea typeface="SimSun" pitchFamily="2" charset="-122"/>
            </a:endParaRPr>
          </a:p>
          <a:p>
            <a:pPr>
              <a:buFont typeface="Monotype Sorts" pitchFamily="80" charset="2"/>
              <a:buNone/>
            </a:pPr>
            <a:r>
              <a:rPr lang="en-US" altLang="zh-CN" dirty="0" smtClean="0">
                <a:solidFill>
                  <a:srgbClr val="FF0000"/>
                </a:solidFill>
                <a:ea typeface="SimSun" pitchFamily="2" charset="-122"/>
              </a:rPr>
              <a:t>for </a:t>
            </a:r>
            <a:r>
              <a:rPr lang="en-US" altLang="zh-CN" dirty="0" err="1" smtClean="0">
                <a:solidFill>
                  <a:srgbClr val="FF0000"/>
                </a:solidFill>
                <a:ea typeface="SimSun" pitchFamily="2" charset="-122"/>
              </a:rPr>
              <a:t>i</a:t>
            </a:r>
            <a:r>
              <a:rPr lang="en-US" altLang="zh-CN" dirty="0" smtClean="0">
                <a:solidFill>
                  <a:srgbClr val="FF0000"/>
                </a:solidFill>
                <a:ea typeface="SimSun" pitchFamily="2" charset="-122"/>
              </a:rPr>
              <a:t> = 1 to n</a:t>
            </a:r>
          </a:p>
          <a:p>
            <a:pPr>
              <a:buFont typeface="Monotype Sorts" pitchFamily="80" charset="2"/>
              <a:buNone/>
            </a:pPr>
            <a:r>
              <a:rPr lang="en-US" altLang="zh-CN" dirty="0" smtClean="0">
                <a:ea typeface="SimSun" pitchFamily="2" charset="-122"/>
              </a:rPr>
              <a:t>	V[i,0] = 0</a:t>
            </a:r>
          </a:p>
          <a:p>
            <a:pPr>
              <a:buNone/>
            </a:pPr>
            <a:r>
              <a:rPr lang="en-US" altLang="zh-CN" dirty="0" smtClean="0">
                <a:solidFill>
                  <a:srgbClr val="FF0000"/>
                </a:solidFill>
                <a:ea typeface="SimSun" pitchFamily="2" charset="-122"/>
              </a:rPr>
              <a:t>for </a:t>
            </a:r>
            <a:r>
              <a:rPr lang="en-US" altLang="zh-CN" dirty="0" err="1" smtClean="0">
                <a:solidFill>
                  <a:srgbClr val="FF0000"/>
                </a:solidFill>
                <a:ea typeface="SimSun" pitchFamily="2" charset="-122"/>
              </a:rPr>
              <a:t>i</a:t>
            </a:r>
            <a:r>
              <a:rPr lang="en-US" altLang="zh-CN" dirty="0" smtClean="0">
                <a:solidFill>
                  <a:srgbClr val="FF0000"/>
                </a:solidFill>
                <a:ea typeface="SimSun" pitchFamily="2" charset="-122"/>
              </a:rPr>
              <a:t> = 1 to n                                  </a:t>
            </a:r>
            <a:r>
              <a:rPr lang="en-US" altLang="zh-CN" dirty="0" smtClean="0">
                <a:solidFill>
                  <a:schemeClr val="hlink"/>
                </a:solidFill>
                <a:latin typeface="Times New Roman" pitchFamily="18" charset="0"/>
                <a:ea typeface="SimSun" pitchFamily="2" charset="-122"/>
              </a:rPr>
              <a:t>Repeat </a:t>
            </a:r>
            <a:r>
              <a:rPr lang="en-US" altLang="zh-CN" i="1" dirty="0" smtClean="0">
                <a:solidFill>
                  <a:schemeClr val="hlink"/>
                </a:solidFill>
                <a:latin typeface="Times New Roman" pitchFamily="18" charset="0"/>
                <a:ea typeface="SimSun" pitchFamily="2" charset="-122"/>
              </a:rPr>
              <a:t>n</a:t>
            </a:r>
            <a:r>
              <a:rPr lang="en-US" altLang="zh-CN" dirty="0" smtClean="0">
                <a:solidFill>
                  <a:schemeClr val="hlink"/>
                </a:solidFill>
                <a:latin typeface="Times New Roman" pitchFamily="18" charset="0"/>
                <a:ea typeface="SimSun" pitchFamily="2" charset="-122"/>
              </a:rPr>
              <a:t> times</a:t>
            </a:r>
          </a:p>
          <a:p>
            <a:pPr>
              <a:buNone/>
            </a:pPr>
            <a:r>
              <a:rPr lang="en-US" altLang="zh-CN" dirty="0" smtClean="0">
                <a:solidFill>
                  <a:srgbClr val="FF0000"/>
                </a:solidFill>
                <a:ea typeface="SimSun" pitchFamily="2" charset="-122"/>
              </a:rPr>
              <a:t>   for j = 0 to W                                 </a:t>
            </a:r>
            <a:r>
              <a:rPr lang="en-US" altLang="zh-CN" i="1" dirty="0" smtClean="0">
                <a:solidFill>
                  <a:schemeClr val="hlink"/>
                </a:solidFill>
                <a:latin typeface="Times New Roman" pitchFamily="18" charset="0"/>
                <a:ea typeface="SimSun" pitchFamily="2" charset="-122"/>
              </a:rPr>
              <a:t>O(W)</a:t>
            </a:r>
            <a:endParaRPr lang="en-US" altLang="zh-CN" dirty="0" smtClean="0">
              <a:solidFill>
                <a:srgbClr val="FF0000"/>
              </a:solidFill>
              <a:ea typeface="SimSun" pitchFamily="2" charset="-122"/>
            </a:endParaRPr>
          </a:p>
          <a:p>
            <a:pPr>
              <a:buNone/>
            </a:pPr>
            <a:r>
              <a:rPr lang="en-US" altLang="zh-CN" dirty="0" smtClean="0">
                <a:ea typeface="SimSun" pitchFamily="2" charset="-122"/>
              </a:rPr>
              <a:t>	</a:t>
            </a:r>
            <a:r>
              <a:rPr lang="en-US" altLang="zh-CN" dirty="0" smtClean="0">
                <a:solidFill>
                  <a:srgbClr val="00B050"/>
                </a:solidFill>
                <a:latin typeface="Times New Roman" pitchFamily="18" charset="0"/>
                <a:ea typeface="SimSun" pitchFamily="2" charset="-122"/>
              </a:rPr>
              <a:t>What is the running time of this algorithm?</a:t>
            </a:r>
          </a:p>
          <a:p>
            <a:pPr>
              <a:buNone/>
            </a:pPr>
            <a:r>
              <a:rPr lang="en-US" altLang="zh-CN" sz="2000" dirty="0" smtClean="0">
                <a:solidFill>
                  <a:schemeClr val="hlink"/>
                </a:solidFill>
                <a:latin typeface="Times New Roman" pitchFamily="18" charset="0"/>
                <a:ea typeface="SimSun" pitchFamily="2" charset="-122"/>
              </a:rPr>
              <a:t>                                            O(n*W)</a:t>
            </a:r>
          </a:p>
          <a:p>
            <a:pPr>
              <a:buNone/>
            </a:pPr>
            <a:r>
              <a:rPr lang="en-US" altLang="zh-CN" dirty="0" smtClean="0">
                <a:solidFill>
                  <a:srgbClr val="00B050"/>
                </a:solidFill>
                <a:latin typeface="Times New Roman" pitchFamily="18" charset="0"/>
                <a:ea typeface="SimSun" pitchFamily="2" charset="-122"/>
              </a:rPr>
              <a:t>    Where as brute-force algorithm takes </a:t>
            </a:r>
          </a:p>
          <a:p>
            <a:pPr>
              <a:buNone/>
            </a:pPr>
            <a:r>
              <a:rPr lang="en-US" altLang="zh-CN" sz="2000" dirty="0" smtClean="0">
                <a:latin typeface="Times New Roman" pitchFamily="18" charset="0"/>
                <a:ea typeface="SimSun" pitchFamily="2" charset="-122"/>
              </a:rPr>
              <a:t>                                             </a:t>
            </a:r>
            <a:r>
              <a:rPr lang="en-US" altLang="zh-CN" sz="2000" dirty="0" smtClean="0">
                <a:solidFill>
                  <a:schemeClr val="hlink"/>
                </a:solidFill>
                <a:latin typeface="Times New Roman" pitchFamily="18" charset="0"/>
                <a:ea typeface="SimSun" pitchFamily="2" charset="-122"/>
              </a:rPr>
              <a:t>O(2n)</a:t>
            </a:r>
          </a:p>
          <a:p>
            <a:pPr>
              <a:buNone/>
            </a:pPr>
            <a:endParaRPr lang="en-US" altLang="zh-CN" sz="2000" dirty="0" smtClean="0">
              <a:solidFill>
                <a:srgbClr val="00B050"/>
              </a:solidFill>
              <a:latin typeface="Times New Roman" pitchFamily="18" charset="0"/>
              <a:ea typeface="SimSun" pitchFamily="2" charset="-122"/>
            </a:endParaRPr>
          </a:p>
          <a:p>
            <a:pPr>
              <a:buFont typeface="Monotype Sorts" pitchFamily="80" charset="2"/>
              <a:buNone/>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blinds(horizontal)">
                                      <p:cBhvr>
                                        <p:cTn id="15" dur="500"/>
                                        <p:tgtEl>
                                          <p:spTgt spid="8">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blinds(horizontal)">
                                      <p:cBhvr>
                                        <p:cTn id="18" dur="500"/>
                                        <p:tgtEl>
                                          <p:spTgt spid="8">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blinds(horizontal)">
                                      <p:cBhvr>
                                        <p:cTn id="21" dur="500"/>
                                        <p:tgtEl>
                                          <p:spTgt spid="8">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blinds(horizontal)">
                                      <p:cBhvr>
                                        <p:cTn id="24" dur="500"/>
                                        <p:tgtEl>
                                          <p:spTgt spid="8">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blinds(horizontal)">
                                      <p:cBhvr>
                                        <p:cTn id="27" dur="500"/>
                                        <p:tgtEl>
                                          <p:spTgt spid="8">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8">
                                            <p:txEl>
                                              <p:pRg st="6" end="6"/>
                                            </p:txEl>
                                          </p:spTgt>
                                        </p:tgtEl>
                                        <p:attrNameLst>
                                          <p:attrName>style.visibility</p:attrName>
                                        </p:attrNameLst>
                                      </p:cBhvr>
                                      <p:to>
                                        <p:strVal val="visible"/>
                                      </p:to>
                                    </p:set>
                                    <p:animEffect transition="in" filter="blinds(horizontal)">
                                      <p:cBhvr>
                                        <p:cTn id="30" dur="500"/>
                                        <p:tgtEl>
                                          <p:spTgt spid="8">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animEffect transition="in" filter="blinds(horizontal)">
                                      <p:cBhvr>
                                        <p:cTn id="35" dur="500"/>
                                        <p:tgtEl>
                                          <p:spTgt spid="8">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8">
                                            <p:txEl>
                                              <p:pRg st="8" end="8"/>
                                            </p:txEl>
                                          </p:spTgt>
                                        </p:tgtEl>
                                        <p:attrNameLst>
                                          <p:attrName>style.visibility</p:attrName>
                                        </p:attrNameLst>
                                      </p:cBhvr>
                                      <p:to>
                                        <p:strVal val="visible"/>
                                      </p:to>
                                    </p:set>
                                    <p:animEffect transition="in" filter="blinds(horizontal)">
                                      <p:cBhvr>
                                        <p:cTn id="40" dur="500"/>
                                        <p:tgtEl>
                                          <p:spTgt spid="8">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8">
                                            <p:txEl>
                                              <p:pRg st="9" end="9"/>
                                            </p:txEl>
                                          </p:spTgt>
                                        </p:tgtEl>
                                        <p:attrNameLst>
                                          <p:attrName>style.visibility</p:attrName>
                                        </p:attrNameLst>
                                      </p:cBhvr>
                                      <p:to>
                                        <p:strVal val="visible"/>
                                      </p:to>
                                    </p:set>
                                    <p:animEffect transition="in" filter="blinds(horizontal)">
                                      <p:cBhvr>
                                        <p:cTn id="45"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304800" y="381000"/>
            <a:ext cx="8610600" cy="60960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				</a:t>
            </a:r>
            <a:endParaRPr kumimoji="0" 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 name="Title 1"/>
          <p:cNvSpPr>
            <a:spLocks noGrp="1"/>
          </p:cNvSpPr>
          <p:nvPr>
            <p:ph type="title"/>
          </p:nvPr>
        </p:nvSpPr>
        <p:spPr/>
        <p:txBody>
          <a:bodyPr>
            <a:normAutofit fontScale="90000"/>
          </a:bodyPr>
          <a:lstStyle/>
          <a:p>
            <a:r>
              <a:rPr lang="en-US" altLang="zh-CN" dirty="0" smtClean="0">
                <a:solidFill>
                  <a:srgbClr val="FF0000"/>
                </a:solidFill>
                <a:ea typeface="SimSun" pitchFamily="2" charset="-122"/>
              </a:rPr>
              <a:t/>
            </a:r>
            <a:br>
              <a:rPr lang="en-US" altLang="zh-CN" dirty="0" smtClean="0">
                <a:solidFill>
                  <a:srgbClr val="FF0000"/>
                </a:solidFill>
                <a:ea typeface="SimSun" pitchFamily="2" charset="-122"/>
              </a:rPr>
            </a:br>
            <a:r>
              <a:rPr lang="en-US" altLang="zh-CN" dirty="0" smtClean="0">
                <a:solidFill>
                  <a:srgbClr val="FF0000"/>
                </a:solidFill>
                <a:ea typeface="SimSun" pitchFamily="2" charset="-122"/>
              </a:rPr>
              <a:t>Example</a:t>
            </a:r>
            <a:br>
              <a:rPr lang="en-US" altLang="zh-CN" dirty="0" smtClean="0">
                <a:solidFill>
                  <a:srgbClr val="FF0000"/>
                </a:solidFill>
                <a:ea typeface="SimSun" pitchFamily="2" charset="-122"/>
              </a:rPr>
            </a:br>
            <a:endParaRPr lang="en-US" dirty="0"/>
          </a:p>
        </p:txBody>
      </p:sp>
      <p:sp>
        <p:nvSpPr>
          <p:cNvPr id="5" name="Footer Placeholder 4"/>
          <p:cNvSpPr>
            <a:spLocks noGrp="1"/>
          </p:cNvSpPr>
          <p:nvPr>
            <p:ph type="ftr" sz="quarter" idx="11"/>
          </p:nvPr>
        </p:nvSpPr>
        <p:spPr>
          <a:xfrm>
            <a:off x="2895600" y="6492875"/>
            <a:ext cx="3733800" cy="365125"/>
          </a:xfrm>
        </p:spPr>
        <p:txBody>
          <a:bodyPr/>
          <a:lstStyle/>
          <a:p>
            <a:r>
              <a:rPr lang="en-US" dirty="0" smtClean="0"/>
              <a:t>Department of Computer Science and Engineering, GIT</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endParaRPr lang="en-US" dirty="0" smtClean="0"/>
          </a:p>
          <a:p>
            <a:r>
              <a:rPr lang="en-US" dirty="0" smtClean="0"/>
              <a:t>11</a:t>
            </a:r>
            <a:endParaRPr lang="en-US" dirty="0"/>
          </a:p>
        </p:txBody>
      </p:sp>
      <p:sp>
        <p:nvSpPr>
          <p:cNvPr id="8" name="Content Placeholder 7"/>
          <p:cNvSpPr>
            <a:spLocks noGrp="1"/>
          </p:cNvSpPr>
          <p:nvPr>
            <p:ph sz="half" idx="1"/>
          </p:nvPr>
        </p:nvSpPr>
        <p:spPr>
          <a:xfrm>
            <a:off x="457200" y="1600200"/>
            <a:ext cx="7543800" cy="4525963"/>
          </a:xfrm>
        </p:spPr>
        <p:txBody>
          <a:bodyPr>
            <a:normAutofit/>
          </a:bodyPr>
          <a:lstStyle/>
          <a:p>
            <a:pPr eaLnBrk="0" hangingPunct="0"/>
            <a:r>
              <a:rPr lang="en-US" altLang="zh-CN" dirty="0" smtClean="0">
                <a:solidFill>
                  <a:schemeClr val="hlink"/>
                </a:solidFill>
                <a:latin typeface="Times New Roman" pitchFamily="18" charset="0"/>
                <a:ea typeface="SimSun" pitchFamily="2" charset="-122"/>
              </a:rPr>
              <a:t>Let’s run our algorithm on the following data:</a:t>
            </a:r>
          </a:p>
          <a:p>
            <a:pPr>
              <a:buNone/>
            </a:pPr>
            <a:endParaRPr lang="en-US" altLang="zh-CN" sz="2000" dirty="0" smtClean="0">
              <a:solidFill>
                <a:schemeClr val="hlink"/>
              </a:solidFill>
              <a:latin typeface="Times New Roman" pitchFamily="18" charset="0"/>
              <a:ea typeface="SimSun" pitchFamily="2" charset="-122"/>
            </a:endParaRPr>
          </a:p>
          <a:p>
            <a:pPr>
              <a:buNone/>
            </a:pPr>
            <a:r>
              <a:rPr lang="en-US" altLang="zh-CN" sz="2000" smtClean="0">
                <a:solidFill>
                  <a:srgbClr val="00B050"/>
                </a:solidFill>
                <a:latin typeface="Times New Roman" pitchFamily="18" charset="0"/>
                <a:ea typeface="SimSun" pitchFamily="2" charset="-122"/>
              </a:rPr>
              <a:t>           W=5</a:t>
            </a:r>
            <a:endParaRPr lang="en-US" altLang="zh-CN" sz="2000" dirty="0" smtClean="0">
              <a:solidFill>
                <a:srgbClr val="00B050"/>
              </a:solidFill>
              <a:latin typeface="Times New Roman" pitchFamily="18" charset="0"/>
              <a:ea typeface="SimSun" pitchFamily="2" charset="-122"/>
            </a:endParaRPr>
          </a:p>
        </p:txBody>
      </p:sp>
      <p:graphicFrame>
        <p:nvGraphicFramePr>
          <p:cNvPr id="9" name="Table 8"/>
          <p:cNvGraphicFramePr>
            <a:graphicFrameLocks noGrp="1"/>
          </p:cNvGraphicFramePr>
          <p:nvPr/>
        </p:nvGraphicFramePr>
        <p:xfrm>
          <a:off x="1219200" y="289560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dirty="0" smtClean="0"/>
                        <a:t>ITEM</a:t>
                      </a:r>
                      <a:r>
                        <a:rPr lang="en-US" baseline="0" dirty="0" smtClean="0"/>
                        <a:t> #</a:t>
                      </a:r>
                      <a:endParaRPr lang="en-US" dirty="0"/>
                    </a:p>
                  </a:txBody>
                  <a:tcPr>
                    <a:solidFill>
                      <a:srgbClr val="00B0F0"/>
                    </a:solidFill>
                  </a:tcPr>
                </a:tc>
                <a:tc>
                  <a:txBody>
                    <a:bodyPr/>
                    <a:lstStyle/>
                    <a:p>
                      <a:pPr algn="ctr"/>
                      <a:r>
                        <a:rPr lang="en-US" dirty="0" smtClean="0"/>
                        <a:t>VALUE</a:t>
                      </a:r>
                      <a:endParaRPr lang="en-US" dirty="0"/>
                    </a:p>
                  </a:txBody>
                  <a:tcPr>
                    <a:solidFill>
                      <a:srgbClr val="FF0066"/>
                    </a:solidFill>
                  </a:tcPr>
                </a:tc>
                <a:tc>
                  <a:txBody>
                    <a:bodyPr/>
                    <a:lstStyle/>
                    <a:p>
                      <a:pPr algn="ctr"/>
                      <a:r>
                        <a:rPr lang="en-US" dirty="0" smtClean="0"/>
                        <a:t>WEIGHT</a:t>
                      </a:r>
                      <a:endParaRPr lang="en-US" dirty="0"/>
                    </a:p>
                  </a:txBody>
                  <a:tcPr>
                    <a:solidFill>
                      <a:srgbClr val="00B050"/>
                    </a:solidFill>
                  </a:tcPr>
                </a:tc>
              </a:tr>
              <a:tr h="370840">
                <a:tc>
                  <a:txBody>
                    <a:bodyPr/>
                    <a:lstStyle/>
                    <a:p>
                      <a:pPr algn="ctr"/>
                      <a:r>
                        <a:rPr lang="en-US" dirty="0" smtClean="0"/>
                        <a:t>1</a:t>
                      </a:r>
                      <a:endParaRPr lang="en-US" dirty="0"/>
                    </a:p>
                  </a:txBody>
                  <a:tcPr>
                    <a:solidFill>
                      <a:schemeClr val="tx2">
                        <a:lumMod val="20000"/>
                        <a:lumOff val="80000"/>
                      </a:schemeClr>
                    </a:solidFill>
                  </a:tcPr>
                </a:tc>
                <a:tc>
                  <a:txBody>
                    <a:bodyPr/>
                    <a:lstStyle/>
                    <a:p>
                      <a:pPr algn="ctr"/>
                      <a:r>
                        <a:rPr lang="en-US" dirty="0" smtClean="0"/>
                        <a:t>3</a:t>
                      </a:r>
                      <a:endParaRPr lang="en-US" dirty="0"/>
                    </a:p>
                  </a:txBody>
                  <a:tcPr>
                    <a:solidFill>
                      <a:schemeClr val="accent2">
                        <a:lumMod val="20000"/>
                        <a:lumOff val="80000"/>
                      </a:schemeClr>
                    </a:solidFill>
                  </a:tcPr>
                </a:tc>
                <a:tc>
                  <a:txBody>
                    <a:bodyPr/>
                    <a:lstStyle/>
                    <a:p>
                      <a:pPr algn="ctr"/>
                      <a:r>
                        <a:rPr lang="en-US" dirty="0" smtClean="0"/>
                        <a:t>2</a:t>
                      </a:r>
                      <a:endParaRPr lang="en-US" dirty="0"/>
                    </a:p>
                  </a:txBody>
                  <a:tcPr>
                    <a:solidFill>
                      <a:schemeClr val="accent3">
                        <a:lumMod val="40000"/>
                        <a:lumOff val="60000"/>
                      </a:schemeClr>
                    </a:solidFill>
                  </a:tcPr>
                </a:tc>
              </a:tr>
              <a:tr h="370840">
                <a:tc>
                  <a:txBody>
                    <a:bodyPr/>
                    <a:lstStyle/>
                    <a:p>
                      <a:pPr algn="ctr"/>
                      <a:r>
                        <a:rPr lang="en-US" dirty="0" smtClean="0"/>
                        <a:t>2</a:t>
                      </a:r>
                      <a:endParaRPr lang="en-US" dirty="0"/>
                    </a:p>
                  </a:txBody>
                  <a:tcPr>
                    <a:solidFill>
                      <a:schemeClr val="tx2">
                        <a:lumMod val="20000"/>
                        <a:lumOff val="80000"/>
                      </a:schemeClr>
                    </a:solidFill>
                  </a:tcPr>
                </a:tc>
                <a:tc>
                  <a:txBody>
                    <a:bodyPr/>
                    <a:lstStyle/>
                    <a:p>
                      <a:pPr algn="ctr"/>
                      <a:r>
                        <a:rPr lang="en-US" dirty="0" smtClean="0"/>
                        <a:t>4</a:t>
                      </a:r>
                      <a:endParaRPr lang="en-US" dirty="0"/>
                    </a:p>
                  </a:txBody>
                  <a:tcPr>
                    <a:solidFill>
                      <a:schemeClr val="accent2">
                        <a:lumMod val="20000"/>
                        <a:lumOff val="80000"/>
                      </a:schemeClr>
                    </a:solidFill>
                  </a:tcPr>
                </a:tc>
                <a:tc>
                  <a:txBody>
                    <a:bodyPr/>
                    <a:lstStyle/>
                    <a:p>
                      <a:pPr algn="ctr"/>
                      <a:r>
                        <a:rPr lang="en-US" dirty="0" smtClean="0"/>
                        <a:t>3</a:t>
                      </a:r>
                      <a:endParaRPr lang="en-US" dirty="0"/>
                    </a:p>
                  </a:txBody>
                  <a:tcPr>
                    <a:solidFill>
                      <a:schemeClr val="accent3">
                        <a:lumMod val="40000"/>
                        <a:lumOff val="60000"/>
                      </a:schemeClr>
                    </a:solidFill>
                  </a:tcPr>
                </a:tc>
              </a:tr>
              <a:tr h="370840">
                <a:tc>
                  <a:txBody>
                    <a:bodyPr/>
                    <a:lstStyle/>
                    <a:p>
                      <a:pPr algn="ctr"/>
                      <a:r>
                        <a:rPr lang="en-US" dirty="0" smtClean="0"/>
                        <a:t>3</a:t>
                      </a:r>
                      <a:endParaRPr lang="en-US" dirty="0"/>
                    </a:p>
                  </a:txBody>
                  <a:tcPr>
                    <a:solidFill>
                      <a:schemeClr val="tx2">
                        <a:lumMod val="20000"/>
                        <a:lumOff val="80000"/>
                      </a:schemeClr>
                    </a:solidFill>
                  </a:tcPr>
                </a:tc>
                <a:tc>
                  <a:txBody>
                    <a:bodyPr/>
                    <a:lstStyle/>
                    <a:p>
                      <a:pPr algn="ctr"/>
                      <a:r>
                        <a:rPr lang="en-US" dirty="0" smtClean="0"/>
                        <a:t>5</a:t>
                      </a:r>
                      <a:endParaRPr lang="en-US" dirty="0"/>
                    </a:p>
                  </a:txBody>
                  <a:tcPr>
                    <a:solidFill>
                      <a:schemeClr val="accent2">
                        <a:lumMod val="20000"/>
                        <a:lumOff val="80000"/>
                      </a:schemeClr>
                    </a:solidFill>
                  </a:tcPr>
                </a:tc>
                <a:tc>
                  <a:txBody>
                    <a:bodyPr/>
                    <a:lstStyle/>
                    <a:p>
                      <a:pPr algn="ctr"/>
                      <a:r>
                        <a:rPr lang="en-US" dirty="0" smtClean="0"/>
                        <a:t>4</a:t>
                      </a:r>
                      <a:endParaRPr lang="en-US" dirty="0"/>
                    </a:p>
                  </a:txBody>
                  <a:tcPr>
                    <a:solidFill>
                      <a:schemeClr val="accent3">
                        <a:lumMod val="40000"/>
                        <a:lumOff val="60000"/>
                      </a:schemeClr>
                    </a:solidFill>
                  </a:tcPr>
                </a:tc>
              </a:tr>
              <a:tr h="370840">
                <a:tc>
                  <a:txBody>
                    <a:bodyPr/>
                    <a:lstStyle/>
                    <a:p>
                      <a:pPr algn="ctr"/>
                      <a:r>
                        <a:rPr lang="en-US" dirty="0" smtClean="0"/>
                        <a:t>4</a:t>
                      </a:r>
                      <a:endParaRPr lang="en-US" dirty="0"/>
                    </a:p>
                  </a:txBody>
                  <a:tcPr>
                    <a:solidFill>
                      <a:schemeClr val="tx2">
                        <a:lumMod val="20000"/>
                        <a:lumOff val="80000"/>
                      </a:schemeClr>
                    </a:solidFill>
                  </a:tcPr>
                </a:tc>
                <a:tc>
                  <a:txBody>
                    <a:bodyPr/>
                    <a:lstStyle/>
                    <a:p>
                      <a:pPr algn="ctr"/>
                      <a:r>
                        <a:rPr lang="en-US" dirty="0" smtClean="0"/>
                        <a:t>6</a:t>
                      </a:r>
                      <a:endParaRPr lang="en-US" dirty="0"/>
                    </a:p>
                  </a:txBody>
                  <a:tcPr>
                    <a:solidFill>
                      <a:schemeClr val="accent2">
                        <a:lumMod val="20000"/>
                        <a:lumOff val="80000"/>
                      </a:schemeClr>
                    </a:solidFill>
                  </a:tcPr>
                </a:tc>
                <a:tc>
                  <a:txBody>
                    <a:bodyPr/>
                    <a:lstStyle/>
                    <a:p>
                      <a:pPr algn="ctr"/>
                      <a:r>
                        <a:rPr lang="en-US" dirty="0" smtClean="0"/>
                        <a:t>5</a:t>
                      </a:r>
                      <a:endParaRPr lang="en-US" dirty="0"/>
                    </a:p>
                  </a:txBody>
                  <a:tcPr>
                    <a:solidFill>
                      <a:schemeClr val="accent3">
                        <a:lumMod val="40000"/>
                        <a:lumOff val="60000"/>
                      </a:schemeClr>
                    </a:solidFill>
                  </a:tcPr>
                </a:tc>
              </a:tr>
            </a:tbl>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ubtitle 2"/>
          <p:cNvSpPr txBox="1">
            <a:spLocks/>
          </p:cNvSpPr>
          <p:nvPr/>
        </p:nvSpPr>
        <p:spPr>
          <a:xfrm>
            <a:off x="304800" y="381000"/>
            <a:ext cx="8610600" cy="59436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				</a:t>
            </a:r>
            <a:endParaRPr kumimoji="0" 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3554" name="Line 121"/>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23555" name="Text Box 138"/>
          <p:cNvSpPr txBox="1">
            <a:spLocks noChangeArrowheads="1"/>
          </p:cNvSpPr>
          <p:nvPr/>
        </p:nvSpPr>
        <p:spPr bwMode="auto">
          <a:xfrm>
            <a:off x="1752600" y="4724400"/>
            <a:ext cx="3429000" cy="946150"/>
          </a:xfrm>
          <a:prstGeom prst="rect">
            <a:avLst/>
          </a:prstGeom>
          <a:noFill/>
          <a:ln w="9525">
            <a:noFill/>
            <a:miter lim="800000"/>
            <a:headEnd/>
            <a:tailEnd/>
          </a:ln>
        </p:spPr>
        <p:txBody>
          <a:bodyPr>
            <a:spAutoFit/>
          </a:bodyPr>
          <a:lstStyle/>
          <a:p>
            <a:pPr eaLnBrk="0" hangingPunct="0"/>
            <a:r>
              <a:rPr lang="en-US" altLang="zh-CN" sz="2800" b="0" dirty="0">
                <a:latin typeface="Times New Roman" pitchFamily="18" charset="0"/>
                <a:ea typeface="SimSun" pitchFamily="2" charset="-122"/>
              </a:rPr>
              <a:t>for </a:t>
            </a:r>
            <a:r>
              <a:rPr lang="en-US" altLang="zh-CN" sz="2800" b="0" dirty="0" smtClean="0">
                <a:latin typeface="Times New Roman" pitchFamily="18" charset="0"/>
                <a:ea typeface="SimSun" pitchFamily="2" charset="-122"/>
              </a:rPr>
              <a:t>j </a:t>
            </a:r>
            <a:r>
              <a:rPr lang="en-US" altLang="zh-CN" sz="2800" b="0" dirty="0">
                <a:latin typeface="Times New Roman" pitchFamily="18" charset="0"/>
                <a:ea typeface="SimSun" pitchFamily="2" charset="-122"/>
              </a:rPr>
              <a:t>= 0 to W</a:t>
            </a:r>
          </a:p>
          <a:p>
            <a:pPr eaLnBrk="0" hangingPunct="0"/>
            <a:r>
              <a:rPr lang="en-US" altLang="zh-CN" sz="2800" b="0" dirty="0">
                <a:latin typeface="Times New Roman" pitchFamily="18" charset="0"/>
                <a:ea typeface="SimSun" pitchFamily="2" charset="-122"/>
              </a:rPr>
              <a:t>	</a:t>
            </a:r>
            <a:r>
              <a:rPr lang="en-US" altLang="zh-CN" sz="2800" b="0" dirty="0" smtClean="0">
                <a:latin typeface="Times New Roman" pitchFamily="18" charset="0"/>
                <a:ea typeface="SimSun" pitchFamily="2" charset="-122"/>
              </a:rPr>
              <a:t>V[0,j] </a:t>
            </a:r>
            <a:r>
              <a:rPr lang="en-US" altLang="zh-CN" sz="2800" b="0" dirty="0">
                <a:latin typeface="Times New Roman" pitchFamily="18" charset="0"/>
                <a:ea typeface="SimSun" pitchFamily="2" charset="-122"/>
              </a:rPr>
              <a:t>= 0</a:t>
            </a:r>
          </a:p>
        </p:txBody>
      </p:sp>
      <p:sp>
        <p:nvSpPr>
          <p:cNvPr id="23556" name="Line 151"/>
          <p:cNvSpPr>
            <a:spLocks noChangeShapeType="1"/>
          </p:cNvSpPr>
          <p:nvPr/>
        </p:nvSpPr>
        <p:spPr bwMode="auto">
          <a:xfrm>
            <a:off x="1524000" y="2133600"/>
            <a:ext cx="0" cy="2286000"/>
          </a:xfrm>
          <a:prstGeom prst="line">
            <a:avLst/>
          </a:prstGeom>
          <a:noFill/>
          <a:ln w="9525">
            <a:solidFill>
              <a:schemeClr val="tx1"/>
            </a:solidFill>
            <a:round/>
            <a:headEnd/>
            <a:tailEnd/>
          </a:ln>
        </p:spPr>
        <p:txBody>
          <a:bodyPr wrap="none" anchor="ctr"/>
          <a:lstStyle/>
          <a:p>
            <a:endParaRPr lang="en-US"/>
          </a:p>
        </p:txBody>
      </p:sp>
      <p:sp>
        <p:nvSpPr>
          <p:cNvPr id="23557" name="Line 152"/>
          <p:cNvSpPr>
            <a:spLocks noChangeShapeType="1"/>
          </p:cNvSpPr>
          <p:nvPr/>
        </p:nvSpPr>
        <p:spPr bwMode="auto">
          <a:xfrm>
            <a:off x="1524000" y="2133600"/>
            <a:ext cx="4953000" cy="0"/>
          </a:xfrm>
          <a:prstGeom prst="line">
            <a:avLst/>
          </a:prstGeom>
          <a:noFill/>
          <a:ln w="9525">
            <a:solidFill>
              <a:schemeClr val="tx1"/>
            </a:solidFill>
            <a:round/>
            <a:headEnd/>
            <a:tailEnd/>
          </a:ln>
        </p:spPr>
        <p:txBody>
          <a:bodyPr wrap="none" anchor="ctr"/>
          <a:lstStyle/>
          <a:p>
            <a:endParaRPr lang="en-US"/>
          </a:p>
        </p:txBody>
      </p:sp>
      <p:sp>
        <p:nvSpPr>
          <p:cNvPr id="23558" name="Line 160"/>
          <p:cNvSpPr>
            <a:spLocks noChangeShapeType="1"/>
          </p:cNvSpPr>
          <p:nvPr/>
        </p:nvSpPr>
        <p:spPr bwMode="auto">
          <a:xfrm>
            <a:off x="2286000" y="2133600"/>
            <a:ext cx="0" cy="2286000"/>
          </a:xfrm>
          <a:prstGeom prst="line">
            <a:avLst/>
          </a:prstGeom>
          <a:noFill/>
          <a:ln w="9525">
            <a:solidFill>
              <a:schemeClr val="tx1"/>
            </a:solidFill>
            <a:round/>
            <a:headEnd/>
            <a:tailEnd/>
          </a:ln>
        </p:spPr>
        <p:txBody>
          <a:bodyPr wrap="none" anchor="ctr"/>
          <a:lstStyle/>
          <a:p>
            <a:endParaRPr lang="en-US"/>
          </a:p>
        </p:txBody>
      </p:sp>
      <p:sp>
        <p:nvSpPr>
          <p:cNvPr id="23559" name="Line 161"/>
          <p:cNvSpPr>
            <a:spLocks noChangeShapeType="1"/>
          </p:cNvSpPr>
          <p:nvPr/>
        </p:nvSpPr>
        <p:spPr bwMode="auto">
          <a:xfrm>
            <a:off x="3124200" y="2133600"/>
            <a:ext cx="0" cy="2286000"/>
          </a:xfrm>
          <a:prstGeom prst="line">
            <a:avLst/>
          </a:prstGeom>
          <a:noFill/>
          <a:ln w="9525">
            <a:solidFill>
              <a:schemeClr val="tx1"/>
            </a:solidFill>
            <a:round/>
            <a:headEnd/>
            <a:tailEnd/>
          </a:ln>
        </p:spPr>
        <p:txBody>
          <a:bodyPr wrap="none" anchor="ctr"/>
          <a:lstStyle/>
          <a:p>
            <a:endParaRPr lang="en-US"/>
          </a:p>
        </p:txBody>
      </p:sp>
      <p:sp>
        <p:nvSpPr>
          <p:cNvPr id="23560" name="Line 162"/>
          <p:cNvSpPr>
            <a:spLocks noChangeShapeType="1"/>
          </p:cNvSpPr>
          <p:nvPr/>
        </p:nvSpPr>
        <p:spPr bwMode="auto">
          <a:xfrm>
            <a:off x="3962400" y="2133600"/>
            <a:ext cx="0" cy="2286000"/>
          </a:xfrm>
          <a:prstGeom prst="line">
            <a:avLst/>
          </a:prstGeom>
          <a:noFill/>
          <a:ln w="9525">
            <a:solidFill>
              <a:schemeClr val="tx1"/>
            </a:solidFill>
            <a:round/>
            <a:headEnd/>
            <a:tailEnd/>
          </a:ln>
        </p:spPr>
        <p:txBody>
          <a:bodyPr wrap="none" anchor="ctr"/>
          <a:lstStyle/>
          <a:p>
            <a:endParaRPr lang="en-US"/>
          </a:p>
        </p:txBody>
      </p:sp>
      <p:sp>
        <p:nvSpPr>
          <p:cNvPr id="23561" name="Line 163"/>
          <p:cNvSpPr>
            <a:spLocks noChangeShapeType="1"/>
          </p:cNvSpPr>
          <p:nvPr/>
        </p:nvSpPr>
        <p:spPr bwMode="auto">
          <a:xfrm>
            <a:off x="4800600" y="2133600"/>
            <a:ext cx="0" cy="2286000"/>
          </a:xfrm>
          <a:prstGeom prst="line">
            <a:avLst/>
          </a:prstGeom>
          <a:noFill/>
          <a:ln w="9525">
            <a:solidFill>
              <a:schemeClr val="tx1"/>
            </a:solidFill>
            <a:round/>
            <a:headEnd/>
            <a:tailEnd/>
          </a:ln>
        </p:spPr>
        <p:txBody>
          <a:bodyPr wrap="none" anchor="ctr"/>
          <a:lstStyle/>
          <a:p>
            <a:endParaRPr lang="en-US"/>
          </a:p>
        </p:txBody>
      </p:sp>
      <p:sp>
        <p:nvSpPr>
          <p:cNvPr id="23562" name="Line 164"/>
          <p:cNvSpPr>
            <a:spLocks noChangeShapeType="1"/>
          </p:cNvSpPr>
          <p:nvPr/>
        </p:nvSpPr>
        <p:spPr bwMode="auto">
          <a:xfrm>
            <a:off x="5638800" y="2133600"/>
            <a:ext cx="0" cy="2286000"/>
          </a:xfrm>
          <a:prstGeom prst="line">
            <a:avLst/>
          </a:prstGeom>
          <a:noFill/>
          <a:ln w="9525">
            <a:solidFill>
              <a:schemeClr val="tx1"/>
            </a:solidFill>
            <a:round/>
            <a:headEnd/>
            <a:tailEnd/>
          </a:ln>
        </p:spPr>
        <p:txBody>
          <a:bodyPr wrap="none" anchor="ctr"/>
          <a:lstStyle/>
          <a:p>
            <a:endParaRPr lang="en-US"/>
          </a:p>
        </p:txBody>
      </p:sp>
      <p:sp>
        <p:nvSpPr>
          <p:cNvPr id="120997" name="Text Box 165"/>
          <p:cNvSpPr txBox="1">
            <a:spLocks noChangeArrowheads="1"/>
          </p:cNvSpPr>
          <p:nvPr/>
        </p:nvSpPr>
        <p:spPr bwMode="auto">
          <a:xfrm>
            <a:off x="1752600" y="21336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120998" name="Text Box 166"/>
          <p:cNvSpPr txBox="1">
            <a:spLocks noChangeArrowheads="1"/>
          </p:cNvSpPr>
          <p:nvPr/>
        </p:nvSpPr>
        <p:spPr bwMode="auto">
          <a:xfrm>
            <a:off x="2514600" y="21336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120999" name="Text Box 167"/>
          <p:cNvSpPr txBox="1">
            <a:spLocks noChangeArrowheads="1"/>
          </p:cNvSpPr>
          <p:nvPr/>
        </p:nvSpPr>
        <p:spPr bwMode="auto">
          <a:xfrm>
            <a:off x="3352800" y="21336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121000" name="Text Box 168"/>
          <p:cNvSpPr txBox="1">
            <a:spLocks noChangeArrowheads="1"/>
          </p:cNvSpPr>
          <p:nvPr/>
        </p:nvSpPr>
        <p:spPr bwMode="auto">
          <a:xfrm>
            <a:off x="4191000" y="21336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121002" name="Text Box 170"/>
          <p:cNvSpPr txBox="1">
            <a:spLocks noChangeArrowheads="1"/>
          </p:cNvSpPr>
          <p:nvPr/>
        </p:nvSpPr>
        <p:spPr bwMode="auto">
          <a:xfrm>
            <a:off x="5867400" y="21336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121003" name="Text Box 171"/>
          <p:cNvSpPr txBox="1">
            <a:spLocks noChangeArrowheads="1"/>
          </p:cNvSpPr>
          <p:nvPr/>
        </p:nvSpPr>
        <p:spPr bwMode="auto">
          <a:xfrm>
            <a:off x="5029200" y="21336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3569" name="Line 192"/>
          <p:cNvSpPr>
            <a:spLocks noChangeShapeType="1"/>
          </p:cNvSpPr>
          <p:nvPr/>
        </p:nvSpPr>
        <p:spPr bwMode="auto">
          <a:xfrm>
            <a:off x="6477000" y="2133600"/>
            <a:ext cx="0" cy="2286000"/>
          </a:xfrm>
          <a:prstGeom prst="line">
            <a:avLst/>
          </a:prstGeom>
          <a:noFill/>
          <a:ln w="9525">
            <a:solidFill>
              <a:schemeClr val="tx1"/>
            </a:solidFill>
            <a:round/>
            <a:headEnd/>
            <a:tailEnd/>
          </a:ln>
        </p:spPr>
        <p:txBody>
          <a:bodyPr wrap="none" anchor="ctr"/>
          <a:lstStyle/>
          <a:p>
            <a:endParaRPr lang="en-US"/>
          </a:p>
        </p:txBody>
      </p:sp>
      <p:sp>
        <p:nvSpPr>
          <p:cNvPr id="23570" name="Line 193"/>
          <p:cNvSpPr>
            <a:spLocks noChangeShapeType="1"/>
          </p:cNvSpPr>
          <p:nvPr/>
        </p:nvSpPr>
        <p:spPr bwMode="auto">
          <a:xfrm>
            <a:off x="1524000" y="2590800"/>
            <a:ext cx="4953000" cy="0"/>
          </a:xfrm>
          <a:prstGeom prst="line">
            <a:avLst/>
          </a:prstGeom>
          <a:noFill/>
          <a:ln w="9525">
            <a:solidFill>
              <a:schemeClr val="tx1"/>
            </a:solidFill>
            <a:round/>
            <a:headEnd/>
            <a:tailEnd/>
          </a:ln>
        </p:spPr>
        <p:txBody>
          <a:bodyPr wrap="none" anchor="ctr"/>
          <a:lstStyle/>
          <a:p>
            <a:endParaRPr lang="en-US"/>
          </a:p>
        </p:txBody>
      </p:sp>
      <p:sp>
        <p:nvSpPr>
          <p:cNvPr id="23571" name="Line 194"/>
          <p:cNvSpPr>
            <a:spLocks noChangeShapeType="1"/>
          </p:cNvSpPr>
          <p:nvPr/>
        </p:nvSpPr>
        <p:spPr bwMode="auto">
          <a:xfrm>
            <a:off x="1524000" y="3048000"/>
            <a:ext cx="4953000" cy="0"/>
          </a:xfrm>
          <a:prstGeom prst="line">
            <a:avLst/>
          </a:prstGeom>
          <a:noFill/>
          <a:ln w="9525">
            <a:solidFill>
              <a:schemeClr val="tx1"/>
            </a:solidFill>
            <a:round/>
            <a:headEnd/>
            <a:tailEnd/>
          </a:ln>
        </p:spPr>
        <p:txBody>
          <a:bodyPr wrap="none" anchor="ctr"/>
          <a:lstStyle/>
          <a:p>
            <a:endParaRPr lang="en-US"/>
          </a:p>
        </p:txBody>
      </p:sp>
      <p:sp>
        <p:nvSpPr>
          <p:cNvPr id="23572" name="Line 195"/>
          <p:cNvSpPr>
            <a:spLocks noChangeShapeType="1"/>
          </p:cNvSpPr>
          <p:nvPr/>
        </p:nvSpPr>
        <p:spPr bwMode="auto">
          <a:xfrm>
            <a:off x="1524000" y="3505200"/>
            <a:ext cx="4953000" cy="0"/>
          </a:xfrm>
          <a:prstGeom prst="line">
            <a:avLst/>
          </a:prstGeom>
          <a:noFill/>
          <a:ln w="9525">
            <a:solidFill>
              <a:schemeClr val="tx1"/>
            </a:solidFill>
            <a:round/>
            <a:headEnd/>
            <a:tailEnd/>
          </a:ln>
        </p:spPr>
        <p:txBody>
          <a:bodyPr wrap="none" anchor="ctr"/>
          <a:lstStyle/>
          <a:p>
            <a:endParaRPr lang="en-US"/>
          </a:p>
        </p:txBody>
      </p:sp>
      <p:sp>
        <p:nvSpPr>
          <p:cNvPr id="23573" name="Line 196"/>
          <p:cNvSpPr>
            <a:spLocks noChangeShapeType="1"/>
          </p:cNvSpPr>
          <p:nvPr/>
        </p:nvSpPr>
        <p:spPr bwMode="auto">
          <a:xfrm>
            <a:off x="1524000" y="3962400"/>
            <a:ext cx="4953000" cy="0"/>
          </a:xfrm>
          <a:prstGeom prst="line">
            <a:avLst/>
          </a:prstGeom>
          <a:noFill/>
          <a:ln w="9525">
            <a:solidFill>
              <a:schemeClr val="tx1"/>
            </a:solidFill>
            <a:round/>
            <a:headEnd/>
            <a:tailEnd/>
          </a:ln>
        </p:spPr>
        <p:txBody>
          <a:bodyPr wrap="none" anchor="ctr"/>
          <a:lstStyle/>
          <a:p>
            <a:endParaRPr lang="en-US"/>
          </a:p>
        </p:txBody>
      </p:sp>
      <p:sp>
        <p:nvSpPr>
          <p:cNvPr id="23574" name="Line 197"/>
          <p:cNvSpPr>
            <a:spLocks noChangeShapeType="1"/>
          </p:cNvSpPr>
          <p:nvPr/>
        </p:nvSpPr>
        <p:spPr bwMode="auto">
          <a:xfrm>
            <a:off x="1524000" y="4419600"/>
            <a:ext cx="4953000" cy="0"/>
          </a:xfrm>
          <a:prstGeom prst="line">
            <a:avLst/>
          </a:prstGeom>
          <a:noFill/>
          <a:ln w="9525">
            <a:solidFill>
              <a:schemeClr val="tx1"/>
            </a:solidFill>
            <a:round/>
            <a:headEnd/>
            <a:tailEnd/>
          </a:ln>
        </p:spPr>
        <p:txBody>
          <a:bodyPr wrap="none" anchor="ctr"/>
          <a:lstStyle/>
          <a:p>
            <a:endParaRPr lang="en-US"/>
          </a:p>
        </p:txBody>
      </p:sp>
      <p:sp>
        <p:nvSpPr>
          <p:cNvPr id="23575" name="Text Box 200"/>
          <p:cNvSpPr txBox="1">
            <a:spLocks noChangeArrowheads="1"/>
          </p:cNvSpPr>
          <p:nvPr/>
        </p:nvSpPr>
        <p:spPr bwMode="auto">
          <a:xfrm>
            <a:off x="1035050" y="21336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3576" name="Text Box 201"/>
          <p:cNvSpPr txBox="1">
            <a:spLocks noChangeArrowheads="1"/>
          </p:cNvSpPr>
          <p:nvPr/>
        </p:nvSpPr>
        <p:spPr bwMode="auto">
          <a:xfrm>
            <a:off x="103505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23577" name="Text Box 202"/>
          <p:cNvSpPr txBox="1">
            <a:spLocks noChangeArrowheads="1"/>
          </p:cNvSpPr>
          <p:nvPr/>
        </p:nvSpPr>
        <p:spPr bwMode="auto">
          <a:xfrm>
            <a:off x="103505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23578" name="Text Box 203"/>
          <p:cNvSpPr txBox="1">
            <a:spLocks noChangeArrowheads="1"/>
          </p:cNvSpPr>
          <p:nvPr/>
        </p:nvSpPr>
        <p:spPr bwMode="auto">
          <a:xfrm>
            <a:off x="1035050" y="35052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23579" name="Text Box 204"/>
          <p:cNvSpPr txBox="1">
            <a:spLocks noChangeArrowheads="1"/>
          </p:cNvSpPr>
          <p:nvPr/>
        </p:nvSpPr>
        <p:spPr bwMode="auto">
          <a:xfrm>
            <a:off x="5029200" y="17526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23580" name="Text Box 205"/>
          <p:cNvSpPr txBox="1">
            <a:spLocks noChangeArrowheads="1"/>
          </p:cNvSpPr>
          <p:nvPr/>
        </p:nvSpPr>
        <p:spPr bwMode="auto">
          <a:xfrm>
            <a:off x="5867400" y="17526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5</a:t>
            </a:r>
          </a:p>
        </p:txBody>
      </p:sp>
      <p:sp>
        <p:nvSpPr>
          <p:cNvPr id="23581" name="Text Box 206"/>
          <p:cNvSpPr txBox="1">
            <a:spLocks noChangeArrowheads="1"/>
          </p:cNvSpPr>
          <p:nvPr/>
        </p:nvSpPr>
        <p:spPr bwMode="auto">
          <a:xfrm>
            <a:off x="1752600" y="17526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3582" name="Text Box 207"/>
          <p:cNvSpPr txBox="1">
            <a:spLocks noChangeArrowheads="1"/>
          </p:cNvSpPr>
          <p:nvPr/>
        </p:nvSpPr>
        <p:spPr bwMode="auto">
          <a:xfrm>
            <a:off x="2514600" y="17526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23583" name="Text Box 208"/>
          <p:cNvSpPr txBox="1">
            <a:spLocks noChangeArrowheads="1"/>
          </p:cNvSpPr>
          <p:nvPr/>
        </p:nvSpPr>
        <p:spPr bwMode="auto">
          <a:xfrm>
            <a:off x="3352800" y="17526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23584" name="Text Box 209"/>
          <p:cNvSpPr txBox="1">
            <a:spLocks noChangeArrowheads="1"/>
          </p:cNvSpPr>
          <p:nvPr/>
        </p:nvSpPr>
        <p:spPr bwMode="auto">
          <a:xfrm>
            <a:off x="4191000" y="17526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23585" name="Text Box 210"/>
          <p:cNvSpPr txBox="1">
            <a:spLocks noChangeArrowheads="1"/>
          </p:cNvSpPr>
          <p:nvPr/>
        </p:nvSpPr>
        <p:spPr bwMode="auto">
          <a:xfrm>
            <a:off x="1035050" y="39624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23586" name="Text Box 211"/>
          <p:cNvSpPr txBox="1">
            <a:spLocks noChangeArrowheads="1"/>
          </p:cNvSpPr>
          <p:nvPr/>
        </p:nvSpPr>
        <p:spPr bwMode="auto">
          <a:xfrm>
            <a:off x="1050925" y="1676400"/>
            <a:ext cx="685800" cy="457200"/>
          </a:xfrm>
          <a:prstGeom prst="rect">
            <a:avLst/>
          </a:prstGeom>
          <a:noFill/>
          <a:ln w="9525">
            <a:noFill/>
            <a:miter lim="800000"/>
            <a:headEnd/>
            <a:tailEnd/>
          </a:ln>
        </p:spPr>
        <p:txBody>
          <a:bodyPr>
            <a:spAutoFit/>
          </a:bodyPr>
          <a:lstStyle/>
          <a:p>
            <a:pPr algn="ctr" eaLnBrk="0" hangingPunct="0">
              <a:spcBef>
                <a:spcPct val="50000"/>
              </a:spcBef>
            </a:pPr>
            <a:r>
              <a:rPr lang="en-US" altLang="zh-CN" sz="2400" b="0" dirty="0" err="1" smtClean="0">
                <a:latin typeface="Times New Roman" pitchFamily="18" charset="0"/>
                <a:ea typeface="SimSun" pitchFamily="2" charset="-122"/>
              </a:rPr>
              <a:t>i</a:t>
            </a:r>
            <a:r>
              <a:rPr lang="en-US" altLang="zh-CN" sz="2400" b="0" dirty="0" smtClean="0">
                <a:latin typeface="Times New Roman" pitchFamily="18" charset="0"/>
                <a:ea typeface="SimSun" pitchFamily="2" charset="-122"/>
              </a:rPr>
              <a:t>\j</a:t>
            </a:r>
            <a:endParaRPr lang="en-US" altLang="zh-CN" sz="2400" b="0" dirty="0">
              <a:latin typeface="Times New Roman" pitchFamily="18" charset="0"/>
              <a:ea typeface="SimSun" pitchFamily="2" charset="-122"/>
            </a:endParaRPr>
          </a:p>
        </p:txBody>
      </p:sp>
      <p:sp>
        <p:nvSpPr>
          <p:cNvPr id="23587" name="Rectangle 212"/>
          <p:cNvSpPr>
            <a:spLocks noGrp="1" noChangeArrowheads="1"/>
          </p:cNvSpPr>
          <p:nvPr>
            <p:ph type="title"/>
          </p:nvPr>
        </p:nvSpPr>
        <p:spPr>
          <a:xfrm>
            <a:off x="1600200" y="274638"/>
            <a:ext cx="7086600" cy="1143000"/>
          </a:xfrm>
        </p:spPr>
        <p:txBody>
          <a:bodyPr/>
          <a:lstStyle/>
          <a:p>
            <a:r>
              <a:rPr lang="en-US" altLang="zh-CN" dirty="0" smtClean="0">
                <a:ea typeface="SimSun" pitchFamily="2" charset="-122"/>
              </a:rPr>
              <a:t>Example(2)</a:t>
            </a:r>
          </a:p>
        </p:txBody>
      </p:sp>
      <p:sp>
        <p:nvSpPr>
          <p:cNvPr id="37" name="Footer Placeholder 4"/>
          <p:cNvSpPr>
            <a:spLocks noGrp="1"/>
          </p:cNvSpPr>
          <p:nvPr>
            <p:ph type="ftr" sz="quarter" idx="11"/>
          </p:nvPr>
        </p:nvSpPr>
        <p:spPr>
          <a:xfrm>
            <a:off x="2819400" y="6492875"/>
            <a:ext cx="3733800" cy="365125"/>
          </a:xfrm>
        </p:spPr>
        <p:txBody>
          <a:bodyPr/>
          <a:lstStyle/>
          <a:p>
            <a:r>
              <a:rPr lang="en-US" dirty="0" smtClean="0"/>
              <a:t>Department of Computer Science and Engineering, GIT</a:t>
            </a:r>
            <a:endParaRPr lang="en-US" dirty="0"/>
          </a:p>
        </p:txBody>
      </p:sp>
      <p:sp>
        <p:nvSpPr>
          <p:cNvPr id="38" name="Slide Number Placeholder 5"/>
          <p:cNvSpPr>
            <a:spLocks noGrp="1"/>
          </p:cNvSpPr>
          <p:nvPr>
            <p:ph type="sldNum" sz="quarter" idx="12"/>
          </p:nvPr>
        </p:nvSpPr>
        <p:spPr>
          <a:xfrm>
            <a:off x="8153400" y="6356350"/>
            <a:ext cx="533400" cy="365125"/>
          </a:xfrm>
        </p:spPr>
        <p:txBody>
          <a:bodyPr/>
          <a:lstStyle/>
          <a:p>
            <a:endParaRPr lang="en-US" dirty="0" smtClean="0"/>
          </a:p>
          <a:p>
            <a:r>
              <a:rPr lang="en-US" dirty="0" smtClean="0"/>
              <a:t>12</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9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09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099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100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100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10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97" grpId="0" autoUpdateAnimBg="0"/>
      <p:bldP spid="120998" grpId="0" autoUpdateAnimBg="0"/>
      <p:bldP spid="120999" grpId="0" autoUpdateAnimBg="0"/>
      <p:bldP spid="121000" grpId="0" autoUpdateAnimBg="0"/>
      <p:bldP spid="121002" grpId="0" autoUpdateAnimBg="0"/>
      <p:bldP spid="12100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ubtitle 2"/>
          <p:cNvSpPr txBox="1">
            <a:spLocks/>
          </p:cNvSpPr>
          <p:nvPr/>
        </p:nvSpPr>
        <p:spPr>
          <a:xfrm>
            <a:off x="304800" y="381000"/>
            <a:ext cx="8610600" cy="59436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				</a:t>
            </a:r>
            <a:endParaRPr kumimoji="0" 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4578"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24579" name="Text Box 4"/>
          <p:cNvSpPr txBox="1">
            <a:spLocks noChangeArrowheads="1"/>
          </p:cNvSpPr>
          <p:nvPr/>
        </p:nvSpPr>
        <p:spPr bwMode="auto">
          <a:xfrm>
            <a:off x="1752600" y="4724400"/>
            <a:ext cx="3429000" cy="946150"/>
          </a:xfrm>
          <a:prstGeom prst="rect">
            <a:avLst/>
          </a:prstGeom>
          <a:noFill/>
          <a:ln w="9525">
            <a:noFill/>
            <a:miter lim="800000"/>
            <a:headEnd/>
            <a:tailEnd/>
          </a:ln>
        </p:spPr>
        <p:txBody>
          <a:bodyPr>
            <a:spAutoFit/>
          </a:bodyPr>
          <a:lstStyle/>
          <a:p>
            <a:pPr eaLnBrk="0" hangingPunct="0"/>
            <a:r>
              <a:rPr lang="en-US" altLang="zh-CN" sz="2800" b="0">
                <a:latin typeface="Times New Roman" pitchFamily="18" charset="0"/>
                <a:ea typeface="SimSun" pitchFamily="2" charset="-122"/>
              </a:rPr>
              <a:t>for i = 1 to n</a:t>
            </a:r>
          </a:p>
          <a:p>
            <a:pPr eaLnBrk="0" hangingPunct="0"/>
            <a:r>
              <a:rPr lang="en-US" altLang="zh-CN" sz="2800" b="0">
                <a:latin typeface="Times New Roman" pitchFamily="18" charset="0"/>
                <a:ea typeface="SimSun" pitchFamily="2" charset="-122"/>
              </a:rPr>
              <a:t>	V[i,0] = 0</a:t>
            </a:r>
          </a:p>
        </p:txBody>
      </p:sp>
      <p:sp>
        <p:nvSpPr>
          <p:cNvPr id="137252" name="Text Box 36"/>
          <p:cNvSpPr txBox="1">
            <a:spLocks noChangeArrowheads="1"/>
          </p:cNvSpPr>
          <p:nvPr/>
        </p:nvSpPr>
        <p:spPr bwMode="auto">
          <a:xfrm>
            <a:off x="17526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137253" name="Text Box 37"/>
          <p:cNvSpPr txBox="1">
            <a:spLocks noChangeArrowheads="1"/>
          </p:cNvSpPr>
          <p:nvPr/>
        </p:nvSpPr>
        <p:spPr bwMode="auto">
          <a:xfrm>
            <a:off x="17526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137254" name="Text Box 38"/>
          <p:cNvSpPr txBox="1">
            <a:spLocks noChangeArrowheads="1"/>
          </p:cNvSpPr>
          <p:nvPr/>
        </p:nvSpPr>
        <p:spPr bwMode="auto">
          <a:xfrm>
            <a:off x="1752600" y="35052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137255" name="Text Box 39"/>
          <p:cNvSpPr txBox="1">
            <a:spLocks noChangeArrowheads="1"/>
          </p:cNvSpPr>
          <p:nvPr/>
        </p:nvSpPr>
        <p:spPr bwMode="auto">
          <a:xfrm>
            <a:off x="1752600" y="39624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grpSp>
        <p:nvGrpSpPr>
          <p:cNvPr id="2" name="Group 72"/>
          <p:cNvGrpSpPr>
            <a:grpSpLocks/>
          </p:cNvGrpSpPr>
          <p:nvPr/>
        </p:nvGrpSpPr>
        <p:grpSpPr bwMode="auto">
          <a:xfrm>
            <a:off x="1035050" y="1676400"/>
            <a:ext cx="5441950" cy="2743200"/>
            <a:chOff x="652" y="768"/>
            <a:chExt cx="3428" cy="1728"/>
          </a:xfrm>
        </p:grpSpPr>
        <p:sp>
          <p:nvSpPr>
            <p:cNvPr id="24586" name="Line 41"/>
            <p:cNvSpPr>
              <a:spLocks noChangeShapeType="1"/>
            </p:cNvSpPr>
            <p:nvPr/>
          </p:nvSpPr>
          <p:spPr bwMode="auto">
            <a:xfrm>
              <a:off x="960" y="1056"/>
              <a:ext cx="0" cy="1440"/>
            </a:xfrm>
            <a:prstGeom prst="line">
              <a:avLst/>
            </a:prstGeom>
            <a:noFill/>
            <a:ln w="9525">
              <a:solidFill>
                <a:schemeClr val="tx1"/>
              </a:solidFill>
              <a:round/>
              <a:headEnd/>
              <a:tailEnd/>
            </a:ln>
          </p:spPr>
          <p:txBody>
            <a:bodyPr wrap="none" anchor="ctr"/>
            <a:lstStyle/>
            <a:p>
              <a:endParaRPr lang="en-US"/>
            </a:p>
          </p:txBody>
        </p:sp>
        <p:sp>
          <p:nvSpPr>
            <p:cNvPr id="24587" name="Line 42"/>
            <p:cNvSpPr>
              <a:spLocks noChangeShapeType="1"/>
            </p:cNvSpPr>
            <p:nvPr/>
          </p:nvSpPr>
          <p:spPr bwMode="auto">
            <a:xfrm>
              <a:off x="960" y="1056"/>
              <a:ext cx="3120" cy="0"/>
            </a:xfrm>
            <a:prstGeom prst="line">
              <a:avLst/>
            </a:prstGeom>
            <a:noFill/>
            <a:ln w="9525">
              <a:solidFill>
                <a:schemeClr val="tx1"/>
              </a:solidFill>
              <a:round/>
              <a:headEnd/>
              <a:tailEnd/>
            </a:ln>
          </p:spPr>
          <p:txBody>
            <a:bodyPr wrap="none" anchor="ctr"/>
            <a:lstStyle/>
            <a:p>
              <a:endParaRPr lang="en-US"/>
            </a:p>
          </p:txBody>
        </p:sp>
        <p:sp>
          <p:nvSpPr>
            <p:cNvPr id="24588" name="Line 43"/>
            <p:cNvSpPr>
              <a:spLocks noChangeShapeType="1"/>
            </p:cNvSpPr>
            <p:nvPr/>
          </p:nvSpPr>
          <p:spPr bwMode="auto">
            <a:xfrm>
              <a:off x="1440" y="1056"/>
              <a:ext cx="0" cy="1440"/>
            </a:xfrm>
            <a:prstGeom prst="line">
              <a:avLst/>
            </a:prstGeom>
            <a:noFill/>
            <a:ln w="9525">
              <a:solidFill>
                <a:schemeClr val="tx1"/>
              </a:solidFill>
              <a:round/>
              <a:headEnd/>
              <a:tailEnd/>
            </a:ln>
          </p:spPr>
          <p:txBody>
            <a:bodyPr wrap="none" anchor="ctr"/>
            <a:lstStyle/>
            <a:p>
              <a:endParaRPr lang="en-US"/>
            </a:p>
          </p:txBody>
        </p:sp>
        <p:sp>
          <p:nvSpPr>
            <p:cNvPr id="24589" name="Line 44"/>
            <p:cNvSpPr>
              <a:spLocks noChangeShapeType="1"/>
            </p:cNvSpPr>
            <p:nvPr/>
          </p:nvSpPr>
          <p:spPr bwMode="auto">
            <a:xfrm>
              <a:off x="1968" y="1056"/>
              <a:ext cx="0" cy="1440"/>
            </a:xfrm>
            <a:prstGeom prst="line">
              <a:avLst/>
            </a:prstGeom>
            <a:noFill/>
            <a:ln w="9525">
              <a:solidFill>
                <a:schemeClr val="tx1"/>
              </a:solidFill>
              <a:round/>
              <a:headEnd/>
              <a:tailEnd/>
            </a:ln>
          </p:spPr>
          <p:txBody>
            <a:bodyPr wrap="none" anchor="ctr"/>
            <a:lstStyle/>
            <a:p>
              <a:endParaRPr lang="en-US"/>
            </a:p>
          </p:txBody>
        </p:sp>
        <p:sp>
          <p:nvSpPr>
            <p:cNvPr id="24590" name="Line 45"/>
            <p:cNvSpPr>
              <a:spLocks noChangeShapeType="1"/>
            </p:cNvSpPr>
            <p:nvPr/>
          </p:nvSpPr>
          <p:spPr bwMode="auto">
            <a:xfrm>
              <a:off x="2496" y="1056"/>
              <a:ext cx="0" cy="1440"/>
            </a:xfrm>
            <a:prstGeom prst="line">
              <a:avLst/>
            </a:prstGeom>
            <a:noFill/>
            <a:ln w="9525">
              <a:solidFill>
                <a:schemeClr val="tx1"/>
              </a:solidFill>
              <a:round/>
              <a:headEnd/>
              <a:tailEnd/>
            </a:ln>
          </p:spPr>
          <p:txBody>
            <a:bodyPr wrap="none" anchor="ctr"/>
            <a:lstStyle/>
            <a:p>
              <a:endParaRPr lang="en-US"/>
            </a:p>
          </p:txBody>
        </p:sp>
        <p:sp>
          <p:nvSpPr>
            <p:cNvPr id="24591" name="Line 46"/>
            <p:cNvSpPr>
              <a:spLocks noChangeShapeType="1"/>
            </p:cNvSpPr>
            <p:nvPr/>
          </p:nvSpPr>
          <p:spPr bwMode="auto">
            <a:xfrm>
              <a:off x="3024" y="1056"/>
              <a:ext cx="0" cy="1440"/>
            </a:xfrm>
            <a:prstGeom prst="line">
              <a:avLst/>
            </a:prstGeom>
            <a:noFill/>
            <a:ln w="9525">
              <a:solidFill>
                <a:schemeClr val="tx1"/>
              </a:solidFill>
              <a:round/>
              <a:headEnd/>
              <a:tailEnd/>
            </a:ln>
          </p:spPr>
          <p:txBody>
            <a:bodyPr wrap="none" anchor="ctr"/>
            <a:lstStyle/>
            <a:p>
              <a:endParaRPr lang="en-US"/>
            </a:p>
          </p:txBody>
        </p:sp>
        <p:sp>
          <p:nvSpPr>
            <p:cNvPr id="24592" name="Line 47"/>
            <p:cNvSpPr>
              <a:spLocks noChangeShapeType="1"/>
            </p:cNvSpPr>
            <p:nvPr/>
          </p:nvSpPr>
          <p:spPr bwMode="auto">
            <a:xfrm>
              <a:off x="3552" y="1056"/>
              <a:ext cx="0" cy="1440"/>
            </a:xfrm>
            <a:prstGeom prst="line">
              <a:avLst/>
            </a:prstGeom>
            <a:noFill/>
            <a:ln w="9525">
              <a:solidFill>
                <a:schemeClr val="tx1"/>
              </a:solidFill>
              <a:round/>
              <a:headEnd/>
              <a:tailEnd/>
            </a:ln>
          </p:spPr>
          <p:txBody>
            <a:bodyPr wrap="none" anchor="ctr"/>
            <a:lstStyle/>
            <a:p>
              <a:endParaRPr lang="en-US"/>
            </a:p>
          </p:txBody>
        </p:sp>
        <p:sp>
          <p:nvSpPr>
            <p:cNvPr id="24593" name="Text Box 48"/>
            <p:cNvSpPr txBox="1">
              <a:spLocks noChangeArrowheads="1"/>
            </p:cNvSpPr>
            <p:nvPr/>
          </p:nvSpPr>
          <p:spPr bwMode="auto">
            <a:xfrm>
              <a:off x="1104"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4594" name="Text Box 49"/>
            <p:cNvSpPr txBox="1">
              <a:spLocks noChangeArrowheads="1"/>
            </p:cNvSpPr>
            <p:nvPr/>
          </p:nvSpPr>
          <p:spPr bwMode="auto">
            <a:xfrm>
              <a:off x="1584"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4595" name="Text Box 50"/>
            <p:cNvSpPr txBox="1">
              <a:spLocks noChangeArrowheads="1"/>
            </p:cNvSpPr>
            <p:nvPr/>
          </p:nvSpPr>
          <p:spPr bwMode="auto">
            <a:xfrm>
              <a:off x="2112"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4596" name="Text Box 51"/>
            <p:cNvSpPr txBox="1">
              <a:spLocks noChangeArrowheads="1"/>
            </p:cNvSpPr>
            <p:nvPr/>
          </p:nvSpPr>
          <p:spPr bwMode="auto">
            <a:xfrm>
              <a:off x="2640"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4597" name="Text Box 52"/>
            <p:cNvSpPr txBox="1">
              <a:spLocks noChangeArrowheads="1"/>
            </p:cNvSpPr>
            <p:nvPr/>
          </p:nvSpPr>
          <p:spPr bwMode="auto">
            <a:xfrm>
              <a:off x="3696"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4598" name="Text Box 53"/>
            <p:cNvSpPr txBox="1">
              <a:spLocks noChangeArrowheads="1"/>
            </p:cNvSpPr>
            <p:nvPr/>
          </p:nvSpPr>
          <p:spPr bwMode="auto">
            <a:xfrm>
              <a:off x="3168"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4599" name="Line 54"/>
            <p:cNvSpPr>
              <a:spLocks noChangeShapeType="1"/>
            </p:cNvSpPr>
            <p:nvPr/>
          </p:nvSpPr>
          <p:spPr bwMode="auto">
            <a:xfrm>
              <a:off x="4080" y="1056"/>
              <a:ext cx="0" cy="1440"/>
            </a:xfrm>
            <a:prstGeom prst="line">
              <a:avLst/>
            </a:prstGeom>
            <a:noFill/>
            <a:ln w="9525">
              <a:solidFill>
                <a:schemeClr val="tx1"/>
              </a:solidFill>
              <a:round/>
              <a:headEnd/>
              <a:tailEnd/>
            </a:ln>
          </p:spPr>
          <p:txBody>
            <a:bodyPr wrap="none" anchor="ctr"/>
            <a:lstStyle/>
            <a:p>
              <a:endParaRPr lang="en-US"/>
            </a:p>
          </p:txBody>
        </p:sp>
        <p:sp>
          <p:nvSpPr>
            <p:cNvPr id="24600" name="Line 55"/>
            <p:cNvSpPr>
              <a:spLocks noChangeShapeType="1"/>
            </p:cNvSpPr>
            <p:nvPr/>
          </p:nvSpPr>
          <p:spPr bwMode="auto">
            <a:xfrm>
              <a:off x="960" y="1344"/>
              <a:ext cx="3120" cy="0"/>
            </a:xfrm>
            <a:prstGeom prst="line">
              <a:avLst/>
            </a:prstGeom>
            <a:noFill/>
            <a:ln w="9525">
              <a:solidFill>
                <a:schemeClr val="tx1"/>
              </a:solidFill>
              <a:round/>
              <a:headEnd/>
              <a:tailEnd/>
            </a:ln>
          </p:spPr>
          <p:txBody>
            <a:bodyPr wrap="none" anchor="ctr"/>
            <a:lstStyle/>
            <a:p>
              <a:endParaRPr lang="en-US"/>
            </a:p>
          </p:txBody>
        </p:sp>
        <p:sp>
          <p:nvSpPr>
            <p:cNvPr id="24601" name="Line 56"/>
            <p:cNvSpPr>
              <a:spLocks noChangeShapeType="1"/>
            </p:cNvSpPr>
            <p:nvPr/>
          </p:nvSpPr>
          <p:spPr bwMode="auto">
            <a:xfrm>
              <a:off x="960" y="1632"/>
              <a:ext cx="3120" cy="0"/>
            </a:xfrm>
            <a:prstGeom prst="line">
              <a:avLst/>
            </a:prstGeom>
            <a:noFill/>
            <a:ln w="9525">
              <a:solidFill>
                <a:schemeClr val="tx1"/>
              </a:solidFill>
              <a:round/>
              <a:headEnd/>
              <a:tailEnd/>
            </a:ln>
          </p:spPr>
          <p:txBody>
            <a:bodyPr wrap="none" anchor="ctr"/>
            <a:lstStyle/>
            <a:p>
              <a:endParaRPr lang="en-US"/>
            </a:p>
          </p:txBody>
        </p:sp>
        <p:sp>
          <p:nvSpPr>
            <p:cNvPr id="24602" name="Line 57"/>
            <p:cNvSpPr>
              <a:spLocks noChangeShapeType="1"/>
            </p:cNvSpPr>
            <p:nvPr/>
          </p:nvSpPr>
          <p:spPr bwMode="auto">
            <a:xfrm>
              <a:off x="960" y="1920"/>
              <a:ext cx="3120" cy="0"/>
            </a:xfrm>
            <a:prstGeom prst="line">
              <a:avLst/>
            </a:prstGeom>
            <a:noFill/>
            <a:ln w="9525">
              <a:solidFill>
                <a:schemeClr val="tx1"/>
              </a:solidFill>
              <a:round/>
              <a:headEnd/>
              <a:tailEnd/>
            </a:ln>
          </p:spPr>
          <p:txBody>
            <a:bodyPr wrap="none" anchor="ctr"/>
            <a:lstStyle/>
            <a:p>
              <a:endParaRPr lang="en-US"/>
            </a:p>
          </p:txBody>
        </p:sp>
        <p:sp>
          <p:nvSpPr>
            <p:cNvPr id="24603" name="Line 58"/>
            <p:cNvSpPr>
              <a:spLocks noChangeShapeType="1"/>
            </p:cNvSpPr>
            <p:nvPr/>
          </p:nvSpPr>
          <p:spPr bwMode="auto">
            <a:xfrm>
              <a:off x="960" y="2208"/>
              <a:ext cx="3120" cy="0"/>
            </a:xfrm>
            <a:prstGeom prst="line">
              <a:avLst/>
            </a:prstGeom>
            <a:noFill/>
            <a:ln w="9525">
              <a:solidFill>
                <a:schemeClr val="tx1"/>
              </a:solidFill>
              <a:round/>
              <a:headEnd/>
              <a:tailEnd/>
            </a:ln>
          </p:spPr>
          <p:txBody>
            <a:bodyPr wrap="none" anchor="ctr"/>
            <a:lstStyle/>
            <a:p>
              <a:endParaRPr lang="en-US"/>
            </a:p>
          </p:txBody>
        </p:sp>
        <p:sp>
          <p:nvSpPr>
            <p:cNvPr id="24604" name="Line 59"/>
            <p:cNvSpPr>
              <a:spLocks noChangeShapeType="1"/>
            </p:cNvSpPr>
            <p:nvPr/>
          </p:nvSpPr>
          <p:spPr bwMode="auto">
            <a:xfrm>
              <a:off x="960" y="2496"/>
              <a:ext cx="3120" cy="0"/>
            </a:xfrm>
            <a:prstGeom prst="line">
              <a:avLst/>
            </a:prstGeom>
            <a:noFill/>
            <a:ln w="9525">
              <a:solidFill>
                <a:schemeClr val="tx1"/>
              </a:solidFill>
              <a:round/>
              <a:headEnd/>
              <a:tailEnd/>
            </a:ln>
          </p:spPr>
          <p:txBody>
            <a:bodyPr wrap="none" anchor="ctr"/>
            <a:lstStyle/>
            <a:p>
              <a:endParaRPr lang="en-US"/>
            </a:p>
          </p:txBody>
        </p:sp>
        <p:sp>
          <p:nvSpPr>
            <p:cNvPr id="24605" name="Text Box 60"/>
            <p:cNvSpPr txBox="1">
              <a:spLocks noChangeArrowheads="1"/>
            </p:cNvSpPr>
            <p:nvPr/>
          </p:nvSpPr>
          <p:spPr bwMode="auto">
            <a:xfrm>
              <a:off x="652"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4606" name="Text Box 61"/>
            <p:cNvSpPr txBox="1">
              <a:spLocks noChangeArrowheads="1"/>
            </p:cNvSpPr>
            <p:nvPr/>
          </p:nvSpPr>
          <p:spPr bwMode="auto">
            <a:xfrm>
              <a:off x="652"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24607" name="Text Box 62"/>
            <p:cNvSpPr txBox="1">
              <a:spLocks noChangeArrowheads="1"/>
            </p:cNvSpPr>
            <p:nvPr/>
          </p:nvSpPr>
          <p:spPr bwMode="auto">
            <a:xfrm>
              <a:off x="652" y="1632"/>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24608" name="Text Box 63"/>
            <p:cNvSpPr txBox="1">
              <a:spLocks noChangeArrowheads="1"/>
            </p:cNvSpPr>
            <p:nvPr/>
          </p:nvSpPr>
          <p:spPr bwMode="auto">
            <a:xfrm>
              <a:off x="652" y="1920"/>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24609" name="Text Box 64"/>
            <p:cNvSpPr txBox="1">
              <a:spLocks noChangeArrowheads="1"/>
            </p:cNvSpPr>
            <p:nvPr/>
          </p:nvSpPr>
          <p:spPr bwMode="auto">
            <a:xfrm>
              <a:off x="3168"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24610" name="Text Box 65"/>
            <p:cNvSpPr txBox="1">
              <a:spLocks noChangeArrowheads="1"/>
            </p:cNvSpPr>
            <p:nvPr/>
          </p:nvSpPr>
          <p:spPr bwMode="auto">
            <a:xfrm>
              <a:off x="3696"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5</a:t>
              </a:r>
            </a:p>
          </p:txBody>
        </p:sp>
        <p:sp>
          <p:nvSpPr>
            <p:cNvPr id="24611" name="Text Box 66"/>
            <p:cNvSpPr txBox="1">
              <a:spLocks noChangeArrowheads="1"/>
            </p:cNvSpPr>
            <p:nvPr/>
          </p:nvSpPr>
          <p:spPr bwMode="auto">
            <a:xfrm>
              <a:off x="1104"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4612" name="Text Box 67"/>
            <p:cNvSpPr txBox="1">
              <a:spLocks noChangeArrowheads="1"/>
            </p:cNvSpPr>
            <p:nvPr/>
          </p:nvSpPr>
          <p:spPr bwMode="auto">
            <a:xfrm>
              <a:off x="1584"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24613" name="Text Box 68"/>
            <p:cNvSpPr txBox="1">
              <a:spLocks noChangeArrowheads="1"/>
            </p:cNvSpPr>
            <p:nvPr/>
          </p:nvSpPr>
          <p:spPr bwMode="auto">
            <a:xfrm>
              <a:off x="2112"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24614" name="Text Box 69"/>
            <p:cNvSpPr txBox="1">
              <a:spLocks noChangeArrowheads="1"/>
            </p:cNvSpPr>
            <p:nvPr/>
          </p:nvSpPr>
          <p:spPr bwMode="auto">
            <a:xfrm>
              <a:off x="2640"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24615" name="Text Box 70"/>
            <p:cNvSpPr txBox="1">
              <a:spLocks noChangeArrowheads="1"/>
            </p:cNvSpPr>
            <p:nvPr/>
          </p:nvSpPr>
          <p:spPr bwMode="auto">
            <a:xfrm>
              <a:off x="652" y="2208"/>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24616" name="Text Box 71"/>
            <p:cNvSpPr txBox="1">
              <a:spLocks noChangeArrowheads="1"/>
            </p:cNvSpPr>
            <p:nvPr/>
          </p:nvSpPr>
          <p:spPr bwMode="auto">
            <a:xfrm>
              <a:off x="662" y="768"/>
              <a:ext cx="432" cy="288"/>
            </a:xfrm>
            <a:prstGeom prst="rect">
              <a:avLst/>
            </a:prstGeom>
            <a:noFill/>
            <a:ln w="9525">
              <a:noFill/>
              <a:miter lim="800000"/>
              <a:headEnd/>
              <a:tailEnd/>
            </a:ln>
          </p:spPr>
          <p:txBody>
            <a:bodyPr>
              <a:spAutoFit/>
            </a:bodyPr>
            <a:lstStyle/>
            <a:p>
              <a:pPr algn="ctr" eaLnBrk="0" hangingPunct="0">
                <a:spcBef>
                  <a:spcPct val="50000"/>
                </a:spcBef>
              </a:pPr>
              <a:r>
                <a:rPr lang="en-US" altLang="zh-CN" sz="2400" b="0" dirty="0" err="1" smtClean="0">
                  <a:latin typeface="Times New Roman" pitchFamily="18" charset="0"/>
                  <a:ea typeface="SimSun" pitchFamily="2" charset="-122"/>
                </a:rPr>
                <a:t>i</a:t>
              </a:r>
              <a:r>
                <a:rPr lang="en-US" altLang="zh-CN" sz="2400" b="0" dirty="0" smtClean="0">
                  <a:latin typeface="Times New Roman" pitchFamily="18" charset="0"/>
                  <a:ea typeface="SimSun" pitchFamily="2" charset="-122"/>
                </a:rPr>
                <a:t>\j</a:t>
              </a:r>
              <a:endParaRPr lang="en-US" altLang="zh-CN" sz="2400" b="0" dirty="0">
                <a:latin typeface="Times New Roman" pitchFamily="18" charset="0"/>
                <a:ea typeface="SimSun" pitchFamily="2" charset="-122"/>
              </a:endParaRPr>
            </a:p>
          </p:txBody>
        </p:sp>
      </p:grpSp>
      <p:sp>
        <p:nvSpPr>
          <p:cNvPr id="24585" name="Rectangle 73"/>
          <p:cNvSpPr>
            <a:spLocks noGrp="1" noChangeArrowheads="1"/>
          </p:cNvSpPr>
          <p:nvPr>
            <p:ph type="title"/>
          </p:nvPr>
        </p:nvSpPr>
        <p:spPr/>
        <p:txBody>
          <a:bodyPr/>
          <a:lstStyle/>
          <a:p>
            <a:r>
              <a:rPr lang="en-US" altLang="zh-CN" dirty="0" smtClean="0">
                <a:ea typeface="SimSun" pitchFamily="2" charset="-122"/>
              </a:rPr>
              <a:t>Example (3)</a:t>
            </a:r>
          </a:p>
        </p:txBody>
      </p:sp>
      <p:sp>
        <p:nvSpPr>
          <p:cNvPr id="43" name="Footer Placeholder 4"/>
          <p:cNvSpPr>
            <a:spLocks noGrp="1"/>
          </p:cNvSpPr>
          <p:nvPr>
            <p:ph type="ftr" sz="quarter" idx="11"/>
          </p:nvPr>
        </p:nvSpPr>
        <p:spPr>
          <a:xfrm>
            <a:off x="2819400" y="6492875"/>
            <a:ext cx="3733800" cy="365125"/>
          </a:xfrm>
        </p:spPr>
        <p:txBody>
          <a:bodyPr/>
          <a:lstStyle/>
          <a:p>
            <a:r>
              <a:rPr lang="en-US" dirty="0" smtClean="0"/>
              <a:t>Department of Computer Science and Engineering, GIT</a:t>
            </a:r>
            <a:endParaRPr lang="en-US" dirty="0"/>
          </a:p>
        </p:txBody>
      </p:sp>
      <p:sp>
        <p:nvSpPr>
          <p:cNvPr id="44" name="Slide Number Placeholder 5"/>
          <p:cNvSpPr>
            <a:spLocks noGrp="1"/>
          </p:cNvSpPr>
          <p:nvPr>
            <p:ph type="sldNum" sz="quarter" idx="12"/>
          </p:nvPr>
        </p:nvSpPr>
        <p:spPr>
          <a:xfrm>
            <a:off x="8153400" y="6356350"/>
            <a:ext cx="533400" cy="365125"/>
          </a:xfrm>
        </p:spPr>
        <p:txBody>
          <a:bodyPr/>
          <a:lstStyle/>
          <a:p>
            <a:endParaRPr lang="en-US" dirty="0" smtClean="0"/>
          </a:p>
          <a:p>
            <a:r>
              <a:rPr lang="en-US" dirty="0" smtClean="0"/>
              <a:t>13</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72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725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7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52" grpId="0" autoUpdateAnimBg="0"/>
      <p:bldP spid="137253" grpId="0" autoUpdateAnimBg="0"/>
      <p:bldP spid="137254" grpId="0" autoUpdateAnimBg="0"/>
      <p:bldP spid="13725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ubtitle 2"/>
          <p:cNvSpPr txBox="1">
            <a:spLocks/>
          </p:cNvSpPr>
          <p:nvPr/>
        </p:nvSpPr>
        <p:spPr>
          <a:xfrm>
            <a:off x="228600" y="533400"/>
            <a:ext cx="8610600" cy="59436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				</a:t>
            </a:r>
            <a:endParaRPr kumimoji="0" 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5602"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25603" name="Text Box 4"/>
          <p:cNvSpPr txBox="1">
            <a:spLocks noChangeArrowheads="1"/>
          </p:cNvSpPr>
          <p:nvPr/>
        </p:nvSpPr>
        <p:spPr bwMode="auto">
          <a:xfrm>
            <a:off x="1752600" y="4556125"/>
            <a:ext cx="6934200" cy="1920875"/>
          </a:xfrm>
          <a:prstGeom prst="rect">
            <a:avLst/>
          </a:prstGeom>
          <a:noFill/>
          <a:ln w="9525">
            <a:noFill/>
            <a:miter lim="800000"/>
            <a:headEnd/>
            <a:tailEnd/>
          </a:ln>
        </p:spPr>
        <p:txBody>
          <a:bodyPr>
            <a:spAutoFit/>
          </a:bodyPr>
          <a:lstStyle/>
          <a:p>
            <a:pPr eaLnBrk="0" hangingPunct="0"/>
            <a:r>
              <a:rPr lang="en-US" altLang="zh-CN" sz="2000" b="0" dirty="0">
                <a:latin typeface="Times New Roman" pitchFamily="18" charset="0"/>
                <a:ea typeface="SimSun" pitchFamily="2" charset="-122"/>
              </a:rPr>
              <a:t>if </a:t>
            </a:r>
            <a:r>
              <a:rPr lang="en-US" altLang="zh-CN" sz="2000" b="0" dirty="0" err="1">
                <a:latin typeface="Times New Roman" pitchFamily="18" charset="0"/>
                <a:ea typeface="SimSun" pitchFamily="2" charset="-122"/>
              </a:rPr>
              <a:t>w</a:t>
            </a:r>
            <a:r>
              <a:rPr lang="en-US" altLang="zh-CN" sz="2000" b="0" baseline="-25000" dirty="0" err="1">
                <a:latin typeface="Times New Roman" pitchFamily="18" charset="0"/>
                <a:ea typeface="SimSun" pitchFamily="2" charset="-122"/>
              </a:rPr>
              <a:t>i</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&lt;=j  </a:t>
            </a:r>
            <a:r>
              <a:rPr lang="en-US" altLang="zh-CN" sz="2000" b="0" dirty="0">
                <a:solidFill>
                  <a:srgbClr val="008000"/>
                </a:solidFill>
                <a:latin typeface="Times New Roman" pitchFamily="18" charset="0"/>
                <a:ea typeface="SimSun" pitchFamily="2" charset="-122"/>
              </a:rPr>
              <a:t>// item </a:t>
            </a:r>
            <a:r>
              <a:rPr lang="en-US" altLang="zh-CN" sz="2000" b="0" dirty="0" err="1">
                <a:solidFill>
                  <a:srgbClr val="008000"/>
                </a:solidFill>
                <a:latin typeface="Times New Roman" pitchFamily="18" charset="0"/>
                <a:ea typeface="SimSun" pitchFamily="2" charset="-122"/>
              </a:rPr>
              <a:t>i</a:t>
            </a:r>
            <a:r>
              <a:rPr lang="en-US" altLang="zh-CN" sz="2000" b="0" dirty="0">
                <a:solidFill>
                  <a:srgbClr val="008000"/>
                </a:solidFill>
                <a:latin typeface="Times New Roman" pitchFamily="18" charset="0"/>
                <a:ea typeface="SimSun" pitchFamily="2" charset="-122"/>
              </a:rPr>
              <a:t> can be part of the solution</a:t>
            </a:r>
            <a:endParaRPr lang="en-US" altLang="zh-CN" sz="2000" b="0" dirty="0">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        if </a:t>
            </a:r>
            <a:r>
              <a:rPr lang="en-US" altLang="zh-CN" sz="2000" b="0" dirty="0" smtClean="0">
                <a:latin typeface="Times New Roman" pitchFamily="18" charset="0"/>
                <a:ea typeface="SimSun" pitchFamily="2" charset="-122"/>
              </a:rPr>
              <a:t>v</a:t>
            </a:r>
            <a:r>
              <a:rPr lang="en-US" altLang="zh-CN" sz="2000" b="0" baseline="-25000" dirty="0" smtClean="0">
                <a:latin typeface="Times New Roman" pitchFamily="18" charset="0"/>
                <a:ea typeface="SimSun" pitchFamily="2" charset="-122"/>
              </a:rPr>
              <a:t>i</a:t>
            </a:r>
            <a:r>
              <a:rPr lang="en-US" altLang="zh-CN" sz="2000" b="0" dirty="0" smtClean="0">
                <a:latin typeface="Times New Roman" pitchFamily="18" charset="0"/>
                <a:ea typeface="SimSun" pitchFamily="2" charset="-122"/>
              </a:rPr>
              <a:t>+ V[i-1,j-w</a:t>
            </a:r>
            <a:r>
              <a:rPr lang="en-US" altLang="zh-CN" sz="2000" b="0" baseline="-25000" dirty="0" smtClean="0">
                <a:latin typeface="Times New Roman" pitchFamily="18" charset="0"/>
                <a:ea typeface="SimSun" pitchFamily="2" charset="-122"/>
              </a:rPr>
              <a:t>i</a:t>
            </a:r>
            <a:r>
              <a:rPr lang="en-US" altLang="zh-CN" sz="2000" b="0" dirty="0">
                <a:latin typeface="Times New Roman" pitchFamily="18" charset="0"/>
                <a:ea typeface="SimSun" pitchFamily="2" charset="-122"/>
              </a:rPr>
              <a:t>] &gt; </a:t>
            </a:r>
            <a:r>
              <a:rPr lang="en-US" altLang="zh-CN" sz="2000" b="0" dirty="0" smtClean="0">
                <a:latin typeface="Times New Roman" pitchFamily="18" charset="0"/>
                <a:ea typeface="SimSun" pitchFamily="2" charset="-122"/>
              </a:rPr>
              <a:t>V[i-1,j]</a:t>
            </a:r>
            <a:endParaRPr lang="en-US" altLang="zh-CN" sz="2000" b="0" dirty="0">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dirty="0" err="1" smtClean="0">
                <a:latin typeface="Times New Roman" pitchFamily="18" charset="0"/>
                <a:ea typeface="SimSun" pitchFamily="2" charset="-122"/>
              </a:rPr>
              <a:t>i,j</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baseline="-25000" dirty="0" smtClean="0">
                <a:latin typeface="Times New Roman" pitchFamily="18" charset="0"/>
                <a:ea typeface="SimSun" pitchFamily="2" charset="-122"/>
              </a:rPr>
              <a:t>i</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V[i-1,j- </a:t>
            </a:r>
            <a:r>
              <a:rPr lang="en-US" altLang="zh-CN" sz="2000" b="0" dirty="0" err="1">
                <a:latin typeface="Times New Roman" pitchFamily="18" charset="0"/>
                <a:ea typeface="SimSun" pitchFamily="2" charset="-122"/>
              </a:rPr>
              <a:t>w</a:t>
            </a:r>
            <a:r>
              <a:rPr lang="en-US" altLang="zh-CN" sz="2000" b="0" baseline="-25000" dirty="0" err="1">
                <a:latin typeface="Times New Roman" pitchFamily="18" charset="0"/>
                <a:ea typeface="SimSun" pitchFamily="2" charset="-122"/>
              </a:rPr>
              <a:t>i</a:t>
            </a:r>
            <a:r>
              <a:rPr lang="en-US" altLang="zh-CN" sz="2000" b="0" dirty="0">
                <a:latin typeface="Times New Roman" pitchFamily="18" charset="0"/>
                <a:ea typeface="SimSun" pitchFamily="2" charset="-122"/>
              </a:rPr>
              <a:t>]</a:t>
            </a:r>
          </a:p>
          <a:p>
            <a:pPr eaLnBrk="0" hangingPunct="0"/>
            <a:r>
              <a:rPr lang="en-US" altLang="zh-CN" sz="2000" b="0" dirty="0">
                <a:latin typeface="Times New Roman" pitchFamily="18" charset="0"/>
                <a:ea typeface="SimSun" pitchFamily="2" charset="-122"/>
              </a:rPr>
              <a:t>        else</a:t>
            </a:r>
          </a:p>
          <a:p>
            <a:pPr eaLnBrk="0" hangingPunct="0"/>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dirty="0" err="1" smtClean="0">
                <a:latin typeface="Times New Roman" pitchFamily="18" charset="0"/>
                <a:ea typeface="SimSun" pitchFamily="2" charset="-122"/>
              </a:rPr>
              <a:t>i,j</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V[i-1,j]</a:t>
            </a:r>
          </a:p>
          <a:p>
            <a:pPr eaLnBrk="0" hangingPunct="0"/>
            <a:r>
              <a:rPr lang="en-US" altLang="zh-CN" sz="2000" b="0" dirty="0" smtClean="0">
                <a:solidFill>
                  <a:srgbClr val="FF0000"/>
                </a:solidFill>
                <a:latin typeface="Times New Roman" pitchFamily="18" charset="0"/>
                <a:ea typeface="SimSun" pitchFamily="2" charset="-122"/>
              </a:rPr>
              <a:t>else </a:t>
            </a:r>
            <a:r>
              <a:rPr lang="en-US" altLang="zh-CN" sz="2000" dirty="0" smtClean="0">
                <a:latin typeface="Times New Roman" pitchFamily="18" charset="0"/>
                <a:ea typeface="SimSun" pitchFamily="2" charset="-122"/>
              </a:rPr>
              <a:t>V[</a:t>
            </a:r>
            <a:r>
              <a:rPr lang="en-US" altLang="zh-CN" sz="2000" dirty="0" err="1" smtClean="0">
                <a:latin typeface="Times New Roman" pitchFamily="18" charset="0"/>
                <a:ea typeface="SimSun" pitchFamily="2" charset="-122"/>
              </a:rPr>
              <a:t>i,j</a:t>
            </a:r>
            <a:r>
              <a:rPr lang="en-US" altLang="zh-CN" sz="2000" dirty="0" smtClean="0">
                <a:latin typeface="Times New Roman" pitchFamily="18" charset="0"/>
                <a:ea typeface="SimSun" pitchFamily="2" charset="-122"/>
              </a:rPr>
              <a:t>] = V[i-1,j]</a:t>
            </a:r>
            <a:r>
              <a:rPr lang="en-US" altLang="zh-CN" sz="2000" b="0" dirty="0" smtClean="0">
                <a:latin typeface="Times New Roman" pitchFamily="18" charset="0"/>
                <a:ea typeface="SimSun" pitchFamily="2" charset="-122"/>
              </a:rPr>
              <a:t>  </a:t>
            </a:r>
            <a:r>
              <a:rPr lang="en-US" altLang="zh-CN" sz="2000" b="0" dirty="0" smtClean="0">
                <a:solidFill>
                  <a:srgbClr val="008000"/>
                </a:solidFill>
                <a:latin typeface="Times New Roman" pitchFamily="18" charset="0"/>
                <a:ea typeface="SimSun" pitchFamily="2" charset="-122"/>
              </a:rPr>
              <a:t>// </a:t>
            </a:r>
            <a:r>
              <a:rPr lang="en-US" altLang="zh-CN" sz="2000" b="0" dirty="0" err="1" smtClean="0">
                <a:solidFill>
                  <a:srgbClr val="008000"/>
                </a:solidFill>
                <a:latin typeface="Times New Roman" pitchFamily="18" charset="0"/>
                <a:ea typeface="SimSun" pitchFamily="2" charset="-122"/>
              </a:rPr>
              <a:t>w</a:t>
            </a:r>
            <a:r>
              <a:rPr lang="en-US" altLang="zh-CN" sz="2000" b="0" baseline="-25000" dirty="0" err="1" smtClean="0">
                <a:solidFill>
                  <a:srgbClr val="008000"/>
                </a:solidFill>
                <a:latin typeface="Times New Roman" pitchFamily="18" charset="0"/>
                <a:ea typeface="SimSun" pitchFamily="2" charset="-122"/>
              </a:rPr>
              <a:t>i</a:t>
            </a:r>
            <a:r>
              <a:rPr lang="en-US" altLang="zh-CN" sz="2000" b="0" dirty="0" smtClean="0">
                <a:solidFill>
                  <a:srgbClr val="008000"/>
                </a:solidFill>
                <a:latin typeface="Times New Roman" pitchFamily="18" charset="0"/>
                <a:ea typeface="SimSun" pitchFamily="2" charset="-122"/>
              </a:rPr>
              <a:t> &gt; j</a:t>
            </a:r>
            <a:endParaRPr lang="en-US" altLang="zh-CN" sz="2000" b="0" dirty="0">
              <a:solidFill>
                <a:srgbClr val="008000"/>
              </a:solidFill>
              <a:latin typeface="Times New Roman" pitchFamily="18" charset="0"/>
              <a:ea typeface="SimSun" pitchFamily="2" charset="-122"/>
            </a:endParaRPr>
          </a:p>
        </p:txBody>
      </p:sp>
      <p:sp>
        <p:nvSpPr>
          <p:cNvPr id="25604" name="Text Box 36"/>
          <p:cNvSpPr txBox="1">
            <a:spLocks noChangeArrowheads="1"/>
          </p:cNvSpPr>
          <p:nvPr/>
        </p:nvSpPr>
        <p:spPr bwMode="auto">
          <a:xfrm>
            <a:off x="17526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5605" name="Text Box 38"/>
          <p:cNvSpPr txBox="1">
            <a:spLocks noChangeArrowheads="1"/>
          </p:cNvSpPr>
          <p:nvPr/>
        </p:nvSpPr>
        <p:spPr bwMode="auto">
          <a:xfrm>
            <a:off x="7543800" y="457200"/>
            <a:ext cx="1361270" cy="2677656"/>
          </a:xfrm>
          <a:prstGeom prst="rect">
            <a:avLst/>
          </a:prstGeom>
          <a:noFill/>
          <a:ln w="9525">
            <a:noFill/>
            <a:miter lim="800000"/>
            <a:headEnd/>
            <a:tailEnd/>
          </a:ln>
        </p:spPr>
        <p:txBody>
          <a:bodyPr wrap="none">
            <a:spAutoFit/>
          </a:bodyPr>
          <a:lstStyle/>
          <a:p>
            <a:pPr eaLnBrk="0" hangingPunct="0"/>
            <a:r>
              <a:rPr lang="en-US" altLang="zh-CN" sz="2800" b="0" dirty="0">
                <a:latin typeface="Times New Roman" pitchFamily="18" charset="0"/>
                <a:ea typeface="SimSun" pitchFamily="2" charset="-122"/>
              </a:rPr>
              <a:t>Items:</a:t>
            </a:r>
          </a:p>
          <a:p>
            <a:pPr eaLnBrk="0" hangingPunct="0"/>
            <a:r>
              <a:rPr lang="en-US" altLang="zh-CN" sz="2800" b="0" dirty="0" smtClean="0">
                <a:latin typeface="Times New Roman" pitchFamily="18" charset="0"/>
                <a:ea typeface="SimSun" pitchFamily="2" charset="-122"/>
              </a:rPr>
              <a:t>   </a:t>
            </a:r>
            <a:r>
              <a:rPr lang="en-US" altLang="zh-CN" sz="2800" b="0" dirty="0" err="1" smtClean="0">
                <a:latin typeface="Times New Roman" pitchFamily="18" charset="0"/>
                <a:ea typeface="SimSun" pitchFamily="2" charset="-122"/>
              </a:rPr>
              <a:t>wi,vi</a:t>
            </a:r>
            <a:endParaRPr lang="en-US" altLang="zh-CN" sz="2800" b="0" dirty="0" smtClean="0">
              <a:latin typeface="Times New Roman" pitchFamily="18" charset="0"/>
              <a:ea typeface="SimSun" pitchFamily="2" charset="-122"/>
            </a:endParaRPr>
          </a:p>
          <a:p>
            <a:pPr eaLnBrk="0" hangingPunct="0"/>
            <a:r>
              <a:rPr lang="en-US" altLang="zh-CN" sz="2800" b="0" dirty="0" smtClean="0">
                <a:latin typeface="Times New Roman" pitchFamily="18" charset="0"/>
                <a:ea typeface="SimSun" pitchFamily="2" charset="-122"/>
              </a:rPr>
              <a:t>1</a:t>
            </a:r>
            <a:r>
              <a:rPr lang="en-US" altLang="zh-CN" sz="2800" b="0" dirty="0">
                <a:latin typeface="Times New Roman" pitchFamily="18" charset="0"/>
                <a:ea typeface="SimSun" pitchFamily="2" charset="-122"/>
              </a:rPr>
              <a:t>: </a:t>
            </a:r>
            <a:r>
              <a:rPr lang="en-US" altLang="zh-CN" sz="2800" b="0" dirty="0" smtClean="0">
                <a:latin typeface="Times New Roman" pitchFamily="18" charset="0"/>
                <a:ea typeface="SimSun" pitchFamily="2" charset="-122"/>
              </a:rPr>
              <a:t>(2,3)</a:t>
            </a:r>
          </a:p>
          <a:p>
            <a:pPr eaLnBrk="0" hangingPunct="0"/>
            <a:r>
              <a:rPr lang="en-US" altLang="zh-CN" sz="2800" b="0" dirty="0" smtClean="0">
                <a:latin typeface="Times New Roman" pitchFamily="18" charset="0"/>
                <a:ea typeface="SimSun" pitchFamily="2" charset="-122"/>
              </a:rPr>
              <a:t>2</a:t>
            </a:r>
            <a:r>
              <a:rPr lang="en-US" altLang="zh-CN" sz="2800" b="0" dirty="0">
                <a:latin typeface="Times New Roman" pitchFamily="18" charset="0"/>
                <a:ea typeface="SimSun" pitchFamily="2" charset="-122"/>
              </a:rPr>
              <a:t>: (3,4)</a:t>
            </a:r>
          </a:p>
          <a:p>
            <a:pPr eaLnBrk="0" hangingPunct="0"/>
            <a:r>
              <a:rPr lang="en-US" altLang="zh-CN" sz="2800" b="0" dirty="0">
                <a:latin typeface="Times New Roman" pitchFamily="18" charset="0"/>
                <a:ea typeface="SimSun" pitchFamily="2" charset="-122"/>
              </a:rPr>
              <a:t>3: (4,5) </a:t>
            </a:r>
          </a:p>
          <a:p>
            <a:pPr eaLnBrk="0" hangingPunct="0"/>
            <a:r>
              <a:rPr lang="en-US" altLang="zh-CN" sz="2800" b="0" dirty="0">
                <a:latin typeface="Times New Roman" pitchFamily="18" charset="0"/>
                <a:ea typeface="SimSun" pitchFamily="2" charset="-122"/>
              </a:rPr>
              <a:t>4: (5,6)</a:t>
            </a:r>
            <a:endParaRPr lang="en-US" altLang="zh-CN" sz="2400" b="0" dirty="0">
              <a:latin typeface="Times New Roman" pitchFamily="18" charset="0"/>
              <a:ea typeface="SimSun" pitchFamily="2" charset="-122"/>
            </a:endParaRPr>
          </a:p>
        </p:txBody>
      </p:sp>
      <p:sp>
        <p:nvSpPr>
          <p:cNvPr id="191528" name="Text Box 40"/>
          <p:cNvSpPr txBox="1">
            <a:spLocks noChangeArrowheads="1"/>
          </p:cNvSpPr>
          <p:nvPr/>
        </p:nvSpPr>
        <p:spPr bwMode="auto">
          <a:xfrm>
            <a:off x="2514600" y="2590800"/>
            <a:ext cx="336550" cy="457200"/>
          </a:xfrm>
          <a:prstGeom prst="rect">
            <a:avLst/>
          </a:prstGeom>
          <a:noFill/>
          <a:ln w="9525">
            <a:noFill/>
            <a:miter lim="800000"/>
            <a:headEnd/>
            <a:tailEnd/>
          </a:ln>
        </p:spPr>
        <p:txBody>
          <a:bodyPr wrap="none">
            <a:spAutoFit/>
          </a:bodyPr>
          <a:lstStyle/>
          <a:p>
            <a:pPr eaLnBrk="0" hangingPunct="0"/>
            <a:r>
              <a:rPr lang="en-US" altLang="zh-CN" sz="2400" b="0">
                <a:solidFill>
                  <a:srgbClr val="FF0000"/>
                </a:solidFill>
                <a:latin typeface="Times New Roman" pitchFamily="18" charset="0"/>
                <a:ea typeface="SimSun" pitchFamily="2" charset="-122"/>
              </a:rPr>
              <a:t>0</a:t>
            </a:r>
          </a:p>
        </p:txBody>
      </p:sp>
      <p:sp>
        <p:nvSpPr>
          <p:cNvPr id="25607" name="Rectangle 41"/>
          <p:cNvSpPr>
            <a:spLocks noChangeArrowheads="1"/>
          </p:cNvSpPr>
          <p:nvPr/>
        </p:nvSpPr>
        <p:spPr bwMode="auto">
          <a:xfrm>
            <a:off x="7162800" y="1371600"/>
            <a:ext cx="1676400" cy="457200"/>
          </a:xfrm>
          <a:prstGeom prst="rect">
            <a:avLst/>
          </a:prstGeom>
          <a:noFill/>
          <a:ln w="9525">
            <a:solidFill>
              <a:schemeClr val="tx1"/>
            </a:solidFill>
            <a:miter lim="800000"/>
            <a:headEnd/>
            <a:tailEnd/>
          </a:ln>
        </p:spPr>
        <p:txBody>
          <a:bodyPr wrap="none" anchor="ctr"/>
          <a:lstStyle/>
          <a:p>
            <a:pPr eaLnBrk="0" hangingPunct="0"/>
            <a:endParaRPr lang="zh-CN" altLang="en-US">
              <a:ea typeface="SimSun" pitchFamily="2" charset="-122"/>
            </a:endParaRPr>
          </a:p>
        </p:txBody>
      </p:sp>
      <p:sp>
        <p:nvSpPr>
          <p:cNvPr id="25608" name="Text Box 43"/>
          <p:cNvSpPr txBox="1">
            <a:spLocks noChangeArrowheads="1"/>
          </p:cNvSpPr>
          <p:nvPr/>
        </p:nvSpPr>
        <p:spPr bwMode="auto">
          <a:xfrm>
            <a:off x="6607175" y="1752600"/>
            <a:ext cx="1470025" cy="2441575"/>
          </a:xfrm>
          <a:prstGeom prst="rect">
            <a:avLst/>
          </a:prstGeom>
          <a:noFill/>
          <a:ln w="9525">
            <a:noFill/>
            <a:miter lim="800000"/>
            <a:headEnd/>
            <a:tailEnd/>
          </a:ln>
        </p:spPr>
        <p:txBody>
          <a:bodyPr>
            <a:spAutoFit/>
          </a:bodyPr>
          <a:lstStyle/>
          <a:p>
            <a:pPr eaLnBrk="0" hangingPunct="0">
              <a:lnSpc>
                <a:spcPct val="110000"/>
              </a:lnSpc>
            </a:pPr>
            <a:r>
              <a:rPr lang="en-US" altLang="zh-CN" sz="2800" b="0" dirty="0" err="1">
                <a:latin typeface="Times New Roman" pitchFamily="18" charset="0"/>
                <a:ea typeface="SimSun" pitchFamily="2" charset="-122"/>
              </a:rPr>
              <a:t>i</a:t>
            </a:r>
            <a:r>
              <a:rPr lang="en-US" altLang="zh-CN" sz="2800" b="0" dirty="0">
                <a:latin typeface="Times New Roman" pitchFamily="18" charset="0"/>
                <a:ea typeface="SimSun" pitchFamily="2" charset="-122"/>
              </a:rPr>
              <a:t>=1</a:t>
            </a:r>
          </a:p>
          <a:p>
            <a:pPr eaLnBrk="0" hangingPunct="0">
              <a:lnSpc>
                <a:spcPct val="110000"/>
              </a:lnSpc>
            </a:pPr>
            <a:r>
              <a:rPr lang="en-US" altLang="zh-CN" sz="2800" dirty="0">
                <a:latin typeface="Times New Roman" pitchFamily="18" charset="0"/>
                <a:ea typeface="SimSun" pitchFamily="2" charset="-122"/>
              </a:rPr>
              <a:t>v</a:t>
            </a:r>
            <a:r>
              <a:rPr lang="en-US" altLang="zh-CN" sz="2800" baseline="-25000" dirty="0" smtClean="0">
                <a:latin typeface="Times New Roman" pitchFamily="18" charset="0"/>
                <a:ea typeface="SimSun" pitchFamily="2" charset="-122"/>
              </a:rPr>
              <a:t>i</a:t>
            </a:r>
            <a:r>
              <a:rPr lang="en-US" altLang="zh-CN" sz="2800" b="0" dirty="0" smtClean="0">
                <a:latin typeface="Times New Roman" pitchFamily="18" charset="0"/>
                <a:ea typeface="SimSun" pitchFamily="2" charset="-122"/>
              </a:rPr>
              <a:t>=3</a:t>
            </a:r>
            <a:endParaRPr lang="en-US" altLang="zh-CN" sz="2800" b="0" dirty="0">
              <a:latin typeface="Times New Roman" pitchFamily="18" charset="0"/>
              <a:ea typeface="SimSun" pitchFamily="2" charset="-122"/>
            </a:endParaRPr>
          </a:p>
          <a:p>
            <a:pPr eaLnBrk="0" hangingPunct="0">
              <a:lnSpc>
                <a:spcPct val="110000"/>
              </a:lnSpc>
            </a:pPr>
            <a:r>
              <a:rPr lang="en-US" altLang="zh-CN" sz="2800" b="0" dirty="0" err="1">
                <a:latin typeface="Times New Roman" pitchFamily="18" charset="0"/>
                <a:ea typeface="SimSun" pitchFamily="2" charset="-122"/>
              </a:rPr>
              <a:t>w</a:t>
            </a:r>
            <a:r>
              <a:rPr lang="en-US" altLang="zh-CN" sz="2800" b="0" baseline="-25000" dirty="0" err="1">
                <a:latin typeface="Times New Roman" pitchFamily="18" charset="0"/>
                <a:ea typeface="SimSun" pitchFamily="2" charset="-122"/>
              </a:rPr>
              <a:t>i</a:t>
            </a:r>
            <a:r>
              <a:rPr lang="en-US" altLang="zh-CN" sz="2800" b="0" dirty="0">
                <a:latin typeface="Times New Roman" pitchFamily="18" charset="0"/>
                <a:ea typeface="SimSun" pitchFamily="2" charset="-122"/>
              </a:rPr>
              <a:t>=2</a:t>
            </a:r>
          </a:p>
          <a:p>
            <a:pPr eaLnBrk="0" hangingPunct="0">
              <a:lnSpc>
                <a:spcPct val="110000"/>
              </a:lnSpc>
            </a:pPr>
            <a:r>
              <a:rPr lang="en-US" altLang="zh-CN" sz="2800" dirty="0">
                <a:latin typeface="Times New Roman" pitchFamily="18" charset="0"/>
                <a:ea typeface="SimSun" pitchFamily="2" charset="-122"/>
              </a:rPr>
              <a:t>j</a:t>
            </a:r>
            <a:r>
              <a:rPr lang="en-US" altLang="zh-CN" sz="2800" b="0" dirty="0" smtClean="0">
                <a:latin typeface="Times New Roman" pitchFamily="18" charset="0"/>
                <a:ea typeface="SimSun" pitchFamily="2" charset="-122"/>
              </a:rPr>
              <a:t>=</a:t>
            </a:r>
            <a:r>
              <a:rPr lang="en-US" altLang="zh-CN" sz="2800" b="0" dirty="0" smtClean="0">
                <a:solidFill>
                  <a:srgbClr val="FF0000"/>
                </a:solidFill>
                <a:latin typeface="Times New Roman" pitchFamily="18" charset="0"/>
                <a:ea typeface="SimSun" pitchFamily="2" charset="-122"/>
              </a:rPr>
              <a:t>1</a:t>
            </a:r>
            <a:endParaRPr lang="en-US" altLang="zh-CN" sz="2800" b="0" dirty="0">
              <a:solidFill>
                <a:srgbClr val="FF0000"/>
              </a:solidFill>
              <a:latin typeface="Times New Roman" pitchFamily="18" charset="0"/>
              <a:ea typeface="SimSun" pitchFamily="2" charset="-122"/>
            </a:endParaRPr>
          </a:p>
          <a:p>
            <a:pPr eaLnBrk="0" hangingPunct="0">
              <a:lnSpc>
                <a:spcPct val="110000"/>
              </a:lnSpc>
            </a:pPr>
            <a:r>
              <a:rPr lang="en-US" altLang="zh-CN" sz="2800" dirty="0">
                <a:latin typeface="Times New Roman" pitchFamily="18" charset="0"/>
                <a:ea typeface="SimSun" pitchFamily="2" charset="-122"/>
              </a:rPr>
              <a:t>j</a:t>
            </a:r>
            <a:r>
              <a:rPr lang="en-US" altLang="zh-CN" sz="2800" b="0" dirty="0" smtClean="0">
                <a:latin typeface="Times New Roman" pitchFamily="18" charset="0"/>
                <a:ea typeface="SimSun" pitchFamily="2" charset="-122"/>
              </a:rPr>
              <a:t>-</a:t>
            </a:r>
            <a:r>
              <a:rPr lang="en-US" altLang="zh-CN" sz="2800" b="0" dirty="0" err="1" smtClean="0">
                <a:latin typeface="Times New Roman" pitchFamily="18" charset="0"/>
                <a:ea typeface="SimSun" pitchFamily="2" charset="-122"/>
              </a:rPr>
              <a:t>w</a:t>
            </a:r>
            <a:r>
              <a:rPr lang="en-US" altLang="zh-CN" sz="2800" b="0" baseline="-25000" dirty="0" err="1" smtClean="0">
                <a:latin typeface="Times New Roman" pitchFamily="18" charset="0"/>
                <a:ea typeface="SimSun" pitchFamily="2" charset="-122"/>
              </a:rPr>
              <a:t>i</a:t>
            </a:r>
            <a:r>
              <a:rPr lang="en-US" altLang="zh-CN" sz="2800" b="0" dirty="0" smtClean="0">
                <a:latin typeface="Times New Roman" pitchFamily="18" charset="0"/>
                <a:ea typeface="SimSun" pitchFamily="2" charset="-122"/>
              </a:rPr>
              <a:t> </a:t>
            </a:r>
            <a:r>
              <a:rPr lang="en-US" altLang="zh-CN" sz="2800" b="0" dirty="0">
                <a:latin typeface="Times New Roman" pitchFamily="18" charset="0"/>
                <a:ea typeface="SimSun" pitchFamily="2" charset="-122"/>
              </a:rPr>
              <a:t>=-1</a:t>
            </a:r>
          </a:p>
        </p:txBody>
      </p:sp>
      <p:sp>
        <p:nvSpPr>
          <p:cNvPr id="25609" name="Line 47"/>
          <p:cNvSpPr>
            <a:spLocks noChangeShapeType="1"/>
          </p:cNvSpPr>
          <p:nvPr/>
        </p:nvSpPr>
        <p:spPr bwMode="auto">
          <a:xfrm>
            <a:off x="1524000" y="2133600"/>
            <a:ext cx="0" cy="2286000"/>
          </a:xfrm>
          <a:prstGeom prst="line">
            <a:avLst/>
          </a:prstGeom>
          <a:noFill/>
          <a:ln w="9525">
            <a:solidFill>
              <a:schemeClr val="tx1"/>
            </a:solidFill>
            <a:round/>
            <a:headEnd/>
            <a:tailEnd/>
          </a:ln>
        </p:spPr>
        <p:txBody>
          <a:bodyPr wrap="none" anchor="ctr"/>
          <a:lstStyle/>
          <a:p>
            <a:endParaRPr lang="en-US"/>
          </a:p>
        </p:txBody>
      </p:sp>
      <p:sp>
        <p:nvSpPr>
          <p:cNvPr id="25610" name="Line 48"/>
          <p:cNvSpPr>
            <a:spLocks noChangeShapeType="1"/>
          </p:cNvSpPr>
          <p:nvPr/>
        </p:nvSpPr>
        <p:spPr bwMode="auto">
          <a:xfrm>
            <a:off x="1524000" y="2133600"/>
            <a:ext cx="4953000" cy="0"/>
          </a:xfrm>
          <a:prstGeom prst="line">
            <a:avLst/>
          </a:prstGeom>
          <a:noFill/>
          <a:ln w="9525">
            <a:solidFill>
              <a:schemeClr val="tx1"/>
            </a:solidFill>
            <a:round/>
            <a:headEnd/>
            <a:tailEnd/>
          </a:ln>
        </p:spPr>
        <p:txBody>
          <a:bodyPr wrap="none" anchor="ctr"/>
          <a:lstStyle/>
          <a:p>
            <a:endParaRPr lang="en-US"/>
          </a:p>
        </p:txBody>
      </p:sp>
      <p:sp>
        <p:nvSpPr>
          <p:cNvPr id="25611" name="Line 49"/>
          <p:cNvSpPr>
            <a:spLocks noChangeShapeType="1"/>
          </p:cNvSpPr>
          <p:nvPr/>
        </p:nvSpPr>
        <p:spPr bwMode="auto">
          <a:xfrm>
            <a:off x="2286000" y="2133600"/>
            <a:ext cx="0" cy="2286000"/>
          </a:xfrm>
          <a:prstGeom prst="line">
            <a:avLst/>
          </a:prstGeom>
          <a:noFill/>
          <a:ln w="9525">
            <a:solidFill>
              <a:schemeClr val="tx1"/>
            </a:solidFill>
            <a:round/>
            <a:headEnd/>
            <a:tailEnd/>
          </a:ln>
        </p:spPr>
        <p:txBody>
          <a:bodyPr wrap="none" anchor="ctr"/>
          <a:lstStyle/>
          <a:p>
            <a:endParaRPr lang="en-US"/>
          </a:p>
        </p:txBody>
      </p:sp>
      <p:sp>
        <p:nvSpPr>
          <p:cNvPr id="25612" name="Line 50"/>
          <p:cNvSpPr>
            <a:spLocks noChangeShapeType="1"/>
          </p:cNvSpPr>
          <p:nvPr/>
        </p:nvSpPr>
        <p:spPr bwMode="auto">
          <a:xfrm>
            <a:off x="3124200" y="2133600"/>
            <a:ext cx="0" cy="2286000"/>
          </a:xfrm>
          <a:prstGeom prst="line">
            <a:avLst/>
          </a:prstGeom>
          <a:noFill/>
          <a:ln w="9525">
            <a:solidFill>
              <a:schemeClr val="tx1"/>
            </a:solidFill>
            <a:round/>
            <a:headEnd/>
            <a:tailEnd/>
          </a:ln>
        </p:spPr>
        <p:txBody>
          <a:bodyPr wrap="none" anchor="ctr"/>
          <a:lstStyle/>
          <a:p>
            <a:endParaRPr lang="en-US"/>
          </a:p>
        </p:txBody>
      </p:sp>
      <p:sp>
        <p:nvSpPr>
          <p:cNvPr id="25613" name="Line 51"/>
          <p:cNvSpPr>
            <a:spLocks noChangeShapeType="1"/>
          </p:cNvSpPr>
          <p:nvPr/>
        </p:nvSpPr>
        <p:spPr bwMode="auto">
          <a:xfrm>
            <a:off x="3962400" y="2133600"/>
            <a:ext cx="0" cy="2286000"/>
          </a:xfrm>
          <a:prstGeom prst="line">
            <a:avLst/>
          </a:prstGeom>
          <a:noFill/>
          <a:ln w="9525">
            <a:solidFill>
              <a:schemeClr val="tx1"/>
            </a:solidFill>
            <a:round/>
            <a:headEnd/>
            <a:tailEnd/>
          </a:ln>
        </p:spPr>
        <p:txBody>
          <a:bodyPr wrap="none" anchor="ctr"/>
          <a:lstStyle/>
          <a:p>
            <a:endParaRPr lang="en-US"/>
          </a:p>
        </p:txBody>
      </p:sp>
      <p:sp>
        <p:nvSpPr>
          <p:cNvPr id="25614" name="Line 52"/>
          <p:cNvSpPr>
            <a:spLocks noChangeShapeType="1"/>
          </p:cNvSpPr>
          <p:nvPr/>
        </p:nvSpPr>
        <p:spPr bwMode="auto">
          <a:xfrm>
            <a:off x="4800600" y="2133600"/>
            <a:ext cx="0" cy="2286000"/>
          </a:xfrm>
          <a:prstGeom prst="line">
            <a:avLst/>
          </a:prstGeom>
          <a:noFill/>
          <a:ln w="9525">
            <a:solidFill>
              <a:schemeClr val="tx1"/>
            </a:solidFill>
            <a:round/>
            <a:headEnd/>
            <a:tailEnd/>
          </a:ln>
        </p:spPr>
        <p:txBody>
          <a:bodyPr wrap="none" anchor="ctr"/>
          <a:lstStyle/>
          <a:p>
            <a:endParaRPr lang="en-US"/>
          </a:p>
        </p:txBody>
      </p:sp>
      <p:sp>
        <p:nvSpPr>
          <p:cNvPr id="25615" name="Line 53"/>
          <p:cNvSpPr>
            <a:spLocks noChangeShapeType="1"/>
          </p:cNvSpPr>
          <p:nvPr/>
        </p:nvSpPr>
        <p:spPr bwMode="auto">
          <a:xfrm>
            <a:off x="5638800" y="2133600"/>
            <a:ext cx="0" cy="2286000"/>
          </a:xfrm>
          <a:prstGeom prst="line">
            <a:avLst/>
          </a:prstGeom>
          <a:noFill/>
          <a:ln w="9525">
            <a:solidFill>
              <a:schemeClr val="tx1"/>
            </a:solidFill>
            <a:round/>
            <a:headEnd/>
            <a:tailEnd/>
          </a:ln>
        </p:spPr>
        <p:txBody>
          <a:bodyPr wrap="none" anchor="ctr"/>
          <a:lstStyle/>
          <a:p>
            <a:endParaRPr lang="en-US"/>
          </a:p>
        </p:txBody>
      </p:sp>
      <p:sp>
        <p:nvSpPr>
          <p:cNvPr id="25616" name="Text Box 54"/>
          <p:cNvSpPr txBox="1">
            <a:spLocks noChangeArrowheads="1"/>
          </p:cNvSpPr>
          <p:nvPr/>
        </p:nvSpPr>
        <p:spPr bwMode="auto">
          <a:xfrm>
            <a:off x="1752600" y="21336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5617" name="Text Box 55"/>
          <p:cNvSpPr txBox="1">
            <a:spLocks noChangeArrowheads="1"/>
          </p:cNvSpPr>
          <p:nvPr/>
        </p:nvSpPr>
        <p:spPr bwMode="auto">
          <a:xfrm>
            <a:off x="2514600" y="21336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5618" name="Text Box 56"/>
          <p:cNvSpPr txBox="1">
            <a:spLocks noChangeArrowheads="1"/>
          </p:cNvSpPr>
          <p:nvPr/>
        </p:nvSpPr>
        <p:spPr bwMode="auto">
          <a:xfrm>
            <a:off x="3352800" y="21336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5619" name="Text Box 57"/>
          <p:cNvSpPr txBox="1">
            <a:spLocks noChangeArrowheads="1"/>
          </p:cNvSpPr>
          <p:nvPr/>
        </p:nvSpPr>
        <p:spPr bwMode="auto">
          <a:xfrm>
            <a:off x="4191000" y="21336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5620" name="Text Box 58"/>
          <p:cNvSpPr txBox="1">
            <a:spLocks noChangeArrowheads="1"/>
          </p:cNvSpPr>
          <p:nvPr/>
        </p:nvSpPr>
        <p:spPr bwMode="auto">
          <a:xfrm>
            <a:off x="5867400" y="21336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5621" name="Text Box 59"/>
          <p:cNvSpPr txBox="1">
            <a:spLocks noChangeArrowheads="1"/>
          </p:cNvSpPr>
          <p:nvPr/>
        </p:nvSpPr>
        <p:spPr bwMode="auto">
          <a:xfrm>
            <a:off x="5029200" y="21336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5622" name="Line 71"/>
          <p:cNvSpPr>
            <a:spLocks noChangeShapeType="1"/>
          </p:cNvSpPr>
          <p:nvPr/>
        </p:nvSpPr>
        <p:spPr bwMode="auto">
          <a:xfrm>
            <a:off x="6477000" y="2133600"/>
            <a:ext cx="0" cy="2286000"/>
          </a:xfrm>
          <a:prstGeom prst="line">
            <a:avLst/>
          </a:prstGeom>
          <a:noFill/>
          <a:ln w="9525">
            <a:solidFill>
              <a:schemeClr val="tx1"/>
            </a:solidFill>
            <a:round/>
            <a:headEnd/>
            <a:tailEnd/>
          </a:ln>
        </p:spPr>
        <p:txBody>
          <a:bodyPr wrap="none" anchor="ctr"/>
          <a:lstStyle/>
          <a:p>
            <a:endParaRPr lang="en-US"/>
          </a:p>
        </p:txBody>
      </p:sp>
      <p:sp>
        <p:nvSpPr>
          <p:cNvPr id="25623" name="Line 72"/>
          <p:cNvSpPr>
            <a:spLocks noChangeShapeType="1"/>
          </p:cNvSpPr>
          <p:nvPr/>
        </p:nvSpPr>
        <p:spPr bwMode="auto">
          <a:xfrm>
            <a:off x="1524000" y="2590800"/>
            <a:ext cx="4953000" cy="0"/>
          </a:xfrm>
          <a:prstGeom prst="line">
            <a:avLst/>
          </a:prstGeom>
          <a:noFill/>
          <a:ln w="9525">
            <a:solidFill>
              <a:schemeClr val="tx1"/>
            </a:solidFill>
            <a:round/>
            <a:headEnd/>
            <a:tailEnd/>
          </a:ln>
        </p:spPr>
        <p:txBody>
          <a:bodyPr wrap="none" anchor="ctr"/>
          <a:lstStyle/>
          <a:p>
            <a:endParaRPr lang="en-US"/>
          </a:p>
        </p:txBody>
      </p:sp>
      <p:sp>
        <p:nvSpPr>
          <p:cNvPr id="25624" name="Line 73"/>
          <p:cNvSpPr>
            <a:spLocks noChangeShapeType="1"/>
          </p:cNvSpPr>
          <p:nvPr/>
        </p:nvSpPr>
        <p:spPr bwMode="auto">
          <a:xfrm>
            <a:off x="1524000" y="3048000"/>
            <a:ext cx="4953000" cy="0"/>
          </a:xfrm>
          <a:prstGeom prst="line">
            <a:avLst/>
          </a:prstGeom>
          <a:noFill/>
          <a:ln w="9525">
            <a:solidFill>
              <a:schemeClr val="tx1"/>
            </a:solidFill>
            <a:round/>
            <a:headEnd/>
            <a:tailEnd/>
          </a:ln>
        </p:spPr>
        <p:txBody>
          <a:bodyPr wrap="none" anchor="ctr"/>
          <a:lstStyle/>
          <a:p>
            <a:endParaRPr lang="en-US"/>
          </a:p>
        </p:txBody>
      </p:sp>
      <p:sp>
        <p:nvSpPr>
          <p:cNvPr id="25625" name="Line 74"/>
          <p:cNvSpPr>
            <a:spLocks noChangeShapeType="1"/>
          </p:cNvSpPr>
          <p:nvPr/>
        </p:nvSpPr>
        <p:spPr bwMode="auto">
          <a:xfrm>
            <a:off x="1524000" y="3505200"/>
            <a:ext cx="4953000" cy="0"/>
          </a:xfrm>
          <a:prstGeom prst="line">
            <a:avLst/>
          </a:prstGeom>
          <a:noFill/>
          <a:ln w="9525">
            <a:solidFill>
              <a:schemeClr val="tx1"/>
            </a:solidFill>
            <a:round/>
            <a:headEnd/>
            <a:tailEnd/>
          </a:ln>
        </p:spPr>
        <p:txBody>
          <a:bodyPr wrap="none" anchor="ctr"/>
          <a:lstStyle/>
          <a:p>
            <a:endParaRPr lang="en-US"/>
          </a:p>
        </p:txBody>
      </p:sp>
      <p:sp>
        <p:nvSpPr>
          <p:cNvPr id="25626" name="Line 75"/>
          <p:cNvSpPr>
            <a:spLocks noChangeShapeType="1"/>
          </p:cNvSpPr>
          <p:nvPr/>
        </p:nvSpPr>
        <p:spPr bwMode="auto">
          <a:xfrm>
            <a:off x="1524000" y="3962400"/>
            <a:ext cx="4953000" cy="0"/>
          </a:xfrm>
          <a:prstGeom prst="line">
            <a:avLst/>
          </a:prstGeom>
          <a:noFill/>
          <a:ln w="9525">
            <a:solidFill>
              <a:schemeClr val="tx1"/>
            </a:solidFill>
            <a:round/>
            <a:headEnd/>
            <a:tailEnd/>
          </a:ln>
        </p:spPr>
        <p:txBody>
          <a:bodyPr wrap="none" anchor="ctr"/>
          <a:lstStyle/>
          <a:p>
            <a:endParaRPr lang="en-US"/>
          </a:p>
        </p:txBody>
      </p:sp>
      <p:sp>
        <p:nvSpPr>
          <p:cNvPr id="25627" name="Line 76"/>
          <p:cNvSpPr>
            <a:spLocks noChangeShapeType="1"/>
          </p:cNvSpPr>
          <p:nvPr/>
        </p:nvSpPr>
        <p:spPr bwMode="auto">
          <a:xfrm>
            <a:off x="1524000" y="4419600"/>
            <a:ext cx="4953000" cy="0"/>
          </a:xfrm>
          <a:prstGeom prst="line">
            <a:avLst/>
          </a:prstGeom>
          <a:noFill/>
          <a:ln w="9525">
            <a:solidFill>
              <a:schemeClr val="tx1"/>
            </a:solidFill>
            <a:round/>
            <a:headEnd/>
            <a:tailEnd/>
          </a:ln>
        </p:spPr>
        <p:txBody>
          <a:bodyPr wrap="none" anchor="ctr"/>
          <a:lstStyle/>
          <a:p>
            <a:endParaRPr lang="en-US"/>
          </a:p>
        </p:txBody>
      </p:sp>
      <p:sp>
        <p:nvSpPr>
          <p:cNvPr id="25628" name="Text Box 79"/>
          <p:cNvSpPr txBox="1">
            <a:spLocks noChangeArrowheads="1"/>
          </p:cNvSpPr>
          <p:nvPr/>
        </p:nvSpPr>
        <p:spPr bwMode="auto">
          <a:xfrm>
            <a:off x="1035050" y="21336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5629" name="Text Box 80"/>
          <p:cNvSpPr txBox="1">
            <a:spLocks noChangeArrowheads="1"/>
          </p:cNvSpPr>
          <p:nvPr/>
        </p:nvSpPr>
        <p:spPr bwMode="auto">
          <a:xfrm>
            <a:off x="103505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25630" name="Text Box 81"/>
          <p:cNvSpPr txBox="1">
            <a:spLocks noChangeArrowheads="1"/>
          </p:cNvSpPr>
          <p:nvPr/>
        </p:nvSpPr>
        <p:spPr bwMode="auto">
          <a:xfrm>
            <a:off x="103505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25631" name="Text Box 82"/>
          <p:cNvSpPr txBox="1">
            <a:spLocks noChangeArrowheads="1"/>
          </p:cNvSpPr>
          <p:nvPr/>
        </p:nvSpPr>
        <p:spPr bwMode="auto">
          <a:xfrm>
            <a:off x="1035050" y="35052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25632" name="Text Box 83"/>
          <p:cNvSpPr txBox="1">
            <a:spLocks noChangeArrowheads="1"/>
          </p:cNvSpPr>
          <p:nvPr/>
        </p:nvSpPr>
        <p:spPr bwMode="auto">
          <a:xfrm>
            <a:off x="5029200" y="17526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25633" name="Text Box 84"/>
          <p:cNvSpPr txBox="1">
            <a:spLocks noChangeArrowheads="1"/>
          </p:cNvSpPr>
          <p:nvPr/>
        </p:nvSpPr>
        <p:spPr bwMode="auto">
          <a:xfrm>
            <a:off x="5867400" y="17526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5</a:t>
            </a:r>
          </a:p>
        </p:txBody>
      </p:sp>
      <p:sp>
        <p:nvSpPr>
          <p:cNvPr id="25634" name="Text Box 85"/>
          <p:cNvSpPr txBox="1">
            <a:spLocks noChangeArrowheads="1"/>
          </p:cNvSpPr>
          <p:nvPr/>
        </p:nvSpPr>
        <p:spPr bwMode="auto">
          <a:xfrm>
            <a:off x="1752600" y="17526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5635" name="Text Box 86"/>
          <p:cNvSpPr txBox="1">
            <a:spLocks noChangeArrowheads="1"/>
          </p:cNvSpPr>
          <p:nvPr/>
        </p:nvSpPr>
        <p:spPr bwMode="auto">
          <a:xfrm>
            <a:off x="2514600" y="17526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25636" name="Text Box 87"/>
          <p:cNvSpPr txBox="1">
            <a:spLocks noChangeArrowheads="1"/>
          </p:cNvSpPr>
          <p:nvPr/>
        </p:nvSpPr>
        <p:spPr bwMode="auto">
          <a:xfrm>
            <a:off x="3352800" y="17526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25637" name="Text Box 88"/>
          <p:cNvSpPr txBox="1">
            <a:spLocks noChangeArrowheads="1"/>
          </p:cNvSpPr>
          <p:nvPr/>
        </p:nvSpPr>
        <p:spPr bwMode="auto">
          <a:xfrm>
            <a:off x="4191000" y="17526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25638" name="Text Box 89"/>
          <p:cNvSpPr txBox="1">
            <a:spLocks noChangeArrowheads="1"/>
          </p:cNvSpPr>
          <p:nvPr/>
        </p:nvSpPr>
        <p:spPr bwMode="auto">
          <a:xfrm>
            <a:off x="1035050" y="39624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25639" name="Text Box 90"/>
          <p:cNvSpPr txBox="1">
            <a:spLocks noChangeArrowheads="1"/>
          </p:cNvSpPr>
          <p:nvPr/>
        </p:nvSpPr>
        <p:spPr bwMode="auto">
          <a:xfrm>
            <a:off x="1050925" y="1676400"/>
            <a:ext cx="685800" cy="457200"/>
          </a:xfrm>
          <a:prstGeom prst="rect">
            <a:avLst/>
          </a:prstGeom>
          <a:noFill/>
          <a:ln w="9525">
            <a:noFill/>
            <a:miter lim="800000"/>
            <a:headEnd/>
            <a:tailEnd/>
          </a:ln>
        </p:spPr>
        <p:txBody>
          <a:bodyPr>
            <a:spAutoFit/>
          </a:bodyPr>
          <a:lstStyle/>
          <a:p>
            <a:pPr algn="ctr" eaLnBrk="0" hangingPunct="0">
              <a:spcBef>
                <a:spcPct val="50000"/>
              </a:spcBef>
            </a:pPr>
            <a:r>
              <a:rPr lang="en-US" altLang="zh-CN" sz="2400" b="0" dirty="0" err="1" smtClean="0">
                <a:latin typeface="Times New Roman" pitchFamily="18" charset="0"/>
                <a:ea typeface="SimSun" pitchFamily="2" charset="-122"/>
              </a:rPr>
              <a:t>i</a:t>
            </a:r>
            <a:r>
              <a:rPr lang="en-US" altLang="zh-CN" sz="2400" b="0" dirty="0" smtClean="0">
                <a:latin typeface="Times New Roman" pitchFamily="18" charset="0"/>
                <a:ea typeface="SimSun" pitchFamily="2" charset="-122"/>
              </a:rPr>
              <a:t>\j</a:t>
            </a:r>
            <a:endParaRPr lang="en-US" altLang="zh-CN" sz="2400" b="0" dirty="0">
              <a:latin typeface="Times New Roman" pitchFamily="18" charset="0"/>
              <a:ea typeface="SimSun" pitchFamily="2" charset="-122"/>
            </a:endParaRPr>
          </a:p>
        </p:txBody>
      </p:sp>
      <p:sp>
        <p:nvSpPr>
          <p:cNvPr id="25640" name="Text Box 103"/>
          <p:cNvSpPr txBox="1">
            <a:spLocks noChangeArrowheads="1"/>
          </p:cNvSpPr>
          <p:nvPr/>
        </p:nvSpPr>
        <p:spPr bwMode="auto">
          <a:xfrm>
            <a:off x="17526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5641" name="Text Box 104"/>
          <p:cNvSpPr txBox="1">
            <a:spLocks noChangeArrowheads="1"/>
          </p:cNvSpPr>
          <p:nvPr/>
        </p:nvSpPr>
        <p:spPr bwMode="auto">
          <a:xfrm>
            <a:off x="1752600" y="35052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5642" name="Text Box 105"/>
          <p:cNvSpPr txBox="1">
            <a:spLocks noChangeArrowheads="1"/>
          </p:cNvSpPr>
          <p:nvPr/>
        </p:nvSpPr>
        <p:spPr bwMode="auto">
          <a:xfrm>
            <a:off x="1752600" y="39624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191594" name="Line 106"/>
          <p:cNvSpPr>
            <a:spLocks noChangeShapeType="1"/>
          </p:cNvSpPr>
          <p:nvPr/>
        </p:nvSpPr>
        <p:spPr bwMode="auto">
          <a:xfrm>
            <a:off x="2514600" y="2438400"/>
            <a:ext cx="0" cy="381000"/>
          </a:xfrm>
          <a:prstGeom prst="line">
            <a:avLst/>
          </a:prstGeom>
          <a:noFill/>
          <a:ln w="28575">
            <a:solidFill>
              <a:schemeClr val="tx1"/>
            </a:solidFill>
            <a:round/>
            <a:headEnd/>
            <a:tailEnd type="triangle" w="med" len="med"/>
          </a:ln>
        </p:spPr>
        <p:txBody>
          <a:bodyPr wrap="none" anchor="ctr"/>
          <a:lstStyle/>
          <a:p>
            <a:endParaRPr lang="en-US"/>
          </a:p>
        </p:txBody>
      </p:sp>
      <p:sp>
        <p:nvSpPr>
          <p:cNvPr id="25644" name="Rectangle 107"/>
          <p:cNvSpPr>
            <a:spLocks noGrp="1" noChangeArrowheads="1"/>
          </p:cNvSpPr>
          <p:nvPr>
            <p:ph type="title"/>
          </p:nvPr>
        </p:nvSpPr>
        <p:spPr>
          <a:xfrm>
            <a:off x="457200" y="381000"/>
            <a:ext cx="8229600" cy="1036638"/>
          </a:xfrm>
        </p:spPr>
        <p:txBody>
          <a:bodyPr>
            <a:normAutofit fontScale="90000"/>
          </a:bodyPr>
          <a:lstStyle/>
          <a:p>
            <a:r>
              <a:rPr lang="en-US" altLang="zh-CN" dirty="0" smtClean="0">
                <a:ea typeface="SimSun" pitchFamily="2" charset="-122"/>
              </a:rPr>
              <a:t/>
            </a:r>
            <a:br>
              <a:rPr lang="en-US" altLang="zh-CN" dirty="0" smtClean="0">
                <a:ea typeface="SimSun" pitchFamily="2" charset="-122"/>
              </a:rPr>
            </a:br>
            <a:r>
              <a:rPr lang="en-US" altLang="zh-CN" dirty="0" smtClean="0">
                <a:ea typeface="SimSun" pitchFamily="2" charset="-122"/>
              </a:rPr>
              <a:t>Example (4)</a:t>
            </a:r>
            <a:br>
              <a:rPr lang="en-US" altLang="zh-CN" dirty="0" smtClean="0">
                <a:ea typeface="SimSun" pitchFamily="2" charset="-122"/>
              </a:rPr>
            </a:br>
            <a:endParaRPr lang="en-US" altLang="zh-CN" dirty="0" smtClean="0">
              <a:ea typeface="SimSun" pitchFamily="2" charset="-122"/>
            </a:endParaRPr>
          </a:p>
        </p:txBody>
      </p:sp>
      <p:sp>
        <p:nvSpPr>
          <p:cNvPr id="46" name="Footer Placeholder 4"/>
          <p:cNvSpPr>
            <a:spLocks noGrp="1"/>
          </p:cNvSpPr>
          <p:nvPr>
            <p:ph type="ftr" sz="quarter" idx="11"/>
          </p:nvPr>
        </p:nvSpPr>
        <p:spPr>
          <a:xfrm>
            <a:off x="2819400" y="6492875"/>
            <a:ext cx="3733800" cy="365125"/>
          </a:xfrm>
        </p:spPr>
        <p:txBody>
          <a:bodyPr/>
          <a:lstStyle/>
          <a:p>
            <a:r>
              <a:rPr lang="en-US" dirty="0" smtClean="0"/>
              <a:t>Department of Computer Science and Engineering, GIT</a:t>
            </a:r>
            <a:endParaRPr lang="en-US" dirty="0"/>
          </a:p>
        </p:txBody>
      </p:sp>
      <p:sp>
        <p:nvSpPr>
          <p:cNvPr id="47" name="Slide Number Placeholder 5"/>
          <p:cNvSpPr>
            <a:spLocks noGrp="1"/>
          </p:cNvSpPr>
          <p:nvPr>
            <p:ph type="sldNum" sz="quarter" idx="12"/>
          </p:nvPr>
        </p:nvSpPr>
        <p:spPr>
          <a:xfrm>
            <a:off x="8153400" y="6356350"/>
            <a:ext cx="533400" cy="365125"/>
          </a:xfrm>
        </p:spPr>
        <p:txBody>
          <a:bodyPr/>
          <a:lstStyle/>
          <a:p>
            <a:endParaRPr lang="en-US" dirty="0" smtClean="0"/>
          </a:p>
          <a:p>
            <a:r>
              <a:rPr lang="en-US" dirty="0" smtClean="0"/>
              <a:t>14</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15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15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28" grpId="0" autoUpdateAnimBg="0"/>
      <p:bldP spid="19159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ubtitle 2"/>
          <p:cNvSpPr txBox="1">
            <a:spLocks/>
          </p:cNvSpPr>
          <p:nvPr/>
        </p:nvSpPr>
        <p:spPr>
          <a:xfrm>
            <a:off x="304800" y="381000"/>
            <a:ext cx="8610600" cy="60960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				</a:t>
            </a:r>
            <a:endParaRPr kumimoji="0" 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6626"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26627" name="Text Box 41"/>
          <p:cNvSpPr txBox="1">
            <a:spLocks noChangeArrowheads="1"/>
          </p:cNvSpPr>
          <p:nvPr/>
        </p:nvSpPr>
        <p:spPr bwMode="auto">
          <a:xfrm>
            <a:off x="7543800" y="609600"/>
            <a:ext cx="1320800" cy="2227263"/>
          </a:xfrm>
          <a:prstGeom prst="rect">
            <a:avLst/>
          </a:prstGeom>
          <a:noFill/>
          <a:ln w="9525">
            <a:noFill/>
            <a:miter lim="800000"/>
            <a:headEnd/>
            <a:tailEnd/>
          </a:ln>
        </p:spPr>
        <p:txBody>
          <a:bodyPr wrap="none">
            <a:spAutoFit/>
          </a:bodyPr>
          <a:lstStyle/>
          <a:p>
            <a:pPr eaLnBrk="0" hangingPunct="0"/>
            <a:r>
              <a:rPr lang="en-US" altLang="zh-CN" sz="2800" b="0" dirty="0">
                <a:latin typeface="Times New Roman" pitchFamily="18" charset="0"/>
                <a:ea typeface="SimSun" pitchFamily="2" charset="-122"/>
              </a:rPr>
              <a:t>Items:</a:t>
            </a:r>
          </a:p>
          <a:p>
            <a:pPr eaLnBrk="0" hangingPunct="0"/>
            <a:r>
              <a:rPr lang="en-US" altLang="zh-CN" sz="2800" b="0" dirty="0">
                <a:latin typeface="Times New Roman" pitchFamily="18" charset="0"/>
                <a:ea typeface="SimSun" pitchFamily="2" charset="-122"/>
              </a:rPr>
              <a:t>1: (2,3)</a:t>
            </a:r>
          </a:p>
          <a:p>
            <a:pPr eaLnBrk="0" hangingPunct="0"/>
            <a:r>
              <a:rPr lang="en-US" altLang="zh-CN" sz="2800" b="0" dirty="0">
                <a:latin typeface="Times New Roman" pitchFamily="18" charset="0"/>
                <a:ea typeface="SimSun" pitchFamily="2" charset="-122"/>
              </a:rPr>
              <a:t>2: (3,4)</a:t>
            </a:r>
          </a:p>
          <a:p>
            <a:pPr eaLnBrk="0" hangingPunct="0"/>
            <a:r>
              <a:rPr lang="en-US" altLang="zh-CN" sz="2800" b="0" dirty="0">
                <a:latin typeface="Times New Roman" pitchFamily="18" charset="0"/>
                <a:ea typeface="SimSun" pitchFamily="2" charset="-122"/>
              </a:rPr>
              <a:t>3: (4,5) </a:t>
            </a:r>
          </a:p>
          <a:p>
            <a:pPr eaLnBrk="0" hangingPunct="0"/>
            <a:r>
              <a:rPr lang="en-US" altLang="zh-CN" sz="2800" b="0" dirty="0">
                <a:latin typeface="Times New Roman" pitchFamily="18" charset="0"/>
                <a:ea typeface="SimSun" pitchFamily="2" charset="-122"/>
              </a:rPr>
              <a:t>4: (5,6)</a:t>
            </a:r>
            <a:endParaRPr lang="en-US" altLang="zh-CN" sz="2400" b="0" dirty="0">
              <a:latin typeface="Times New Roman" pitchFamily="18" charset="0"/>
              <a:ea typeface="SimSun" pitchFamily="2" charset="-122"/>
            </a:endParaRPr>
          </a:p>
        </p:txBody>
      </p:sp>
      <p:sp>
        <p:nvSpPr>
          <p:cNvPr id="149548" name="Text Box 44"/>
          <p:cNvSpPr txBox="1">
            <a:spLocks noChangeArrowheads="1"/>
          </p:cNvSpPr>
          <p:nvPr/>
        </p:nvSpPr>
        <p:spPr bwMode="auto">
          <a:xfrm>
            <a:off x="3352800" y="2590800"/>
            <a:ext cx="336550" cy="457200"/>
          </a:xfrm>
          <a:prstGeom prst="rect">
            <a:avLst/>
          </a:prstGeom>
          <a:noFill/>
          <a:ln w="9525">
            <a:noFill/>
            <a:miter lim="800000"/>
            <a:headEnd/>
            <a:tailEnd/>
          </a:ln>
        </p:spPr>
        <p:txBody>
          <a:bodyPr wrap="none">
            <a:spAutoFit/>
          </a:bodyPr>
          <a:lstStyle/>
          <a:p>
            <a:pPr eaLnBrk="0" hangingPunct="0"/>
            <a:r>
              <a:rPr lang="en-US" altLang="zh-CN" sz="2400">
                <a:solidFill>
                  <a:srgbClr val="FF0000"/>
                </a:solidFill>
                <a:latin typeface="Times New Roman" pitchFamily="18" charset="0"/>
                <a:ea typeface="SimSun" pitchFamily="2" charset="-122"/>
              </a:rPr>
              <a:t>3</a:t>
            </a:r>
            <a:endParaRPr lang="en-US" altLang="zh-CN" sz="2400" b="0">
              <a:latin typeface="Times New Roman" pitchFamily="18" charset="0"/>
              <a:ea typeface="SimSun" pitchFamily="2" charset="-122"/>
            </a:endParaRPr>
          </a:p>
        </p:txBody>
      </p:sp>
      <p:sp>
        <p:nvSpPr>
          <p:cNvPr id="149549" name="Line 45"/>
          <p:cNvSpPr>
            <a:spLocks noChangeShapeType="1"/>
          </p:cNvSpPr>
          <p:nvPr/>
        </p:nvSpPr>
        <p:spPr bwMode="auto">
          <a:xfrm>
            <a:off x="2133600" y="2362200"/>
            <a:ext cx="1219200" cy="381000"/>
          </a:xfrm>
          <a:prstGeom prst="line">
            <a:avLst/>
          </a:prstGeom>
          <a:noFill/>
          <a:ln w="38100">
            <a:solidFill>
              <a:schemeClr val="tx1"/>
            </a:solidFill>
            <a:round/>
            <a:headEnd/>
            <a:tailEnd type="triangle" w="med" len="med"/>
          </a:ln>
        </p:spPr>
        <p:txBody>
          <a:bodyPr wrap="none" anchor="ctr"/>
          <a:lstStyle/>
          <a:p>
            <a:endParaRPr lang="en-US"/>
          </a:p>
        </p:txBody>
      </p:sp>
      <p:sp>
        <p:nvSpPr>
          <p:cNvPr id="26630" name="Rectangle 46"/>
          <p:cNvSpPr>
            <a:spLocks noChangeArrowheads="1"/>
          </p:cNvSpPr>
          <p:nvPr/>
        </p:nvSpPr>
        <p:spPr bwMode="auto">
          <a:xfrm>
            <a:off x="7315200" y="990600"/>
            <a:ext cx="1676400" cy="457200"/>
          </a:xfrm>
          <a:prstGeom prst="rect">
            <a:avLst/>
          </a:prstGeom>
          <a:noFill/>
          <a:ln w="9525">
            <a:solidFill>
              <a:schemeClr val="tx1"/>
            </a:solidFill>
            <a:miter lim="800000"/>
            <a:headEnd/>
            <a:tailEnd/>
          </a:ln>
        </p:spPr>
        <p:txBody>
          <a:bodyPr wrap="none" anchor="ctr"/>
          <a:lstStyle/>
          <a:p>
            <a:pPr eaLnBrk="0" hangingPunct="0"/>
            <a:endParaRPr lang="zh-CN" altLang="en-US">
              <a:ea typeface="SimSun" pitchFamily="2" charset="-122"/>
            </a:endParaRPr>
          </a:p>
        </p:txBody>
      </p:sp>
      <p:grpSp>
        <p:nvGrpSpPr>
          <p:cNvPr id="2" name="Group 83"/>
          <p:cNvGrpSpPr>
            <a:grpSpLocks/>
          </p:cNvGrpSpPr>
          <p:nvPr/>
        </p:nvGrpSpPr>
        <p:grpSpPr bwMode="auto">
          <a:xfrm>
            <a:off x="1035050" y="1676400"/>
            <a:ext cx="5441950" cy="2743200"/>
            <a:chOff x="652" y="768"/>
            <a:chExt cx="3428" cy="1728"/>
          </a:xfrm>
        </p:grpSpPr>
        <p:sp>
          <p:nvSpPr>
            <p:cNvPr id="26635" name="Text Box 43"/>
            <p:cNvSpPr txBox="1">
              <a:spLocks noChangeArrowheads="1"/>
            </p:cNvSpPr>
            <p:nvPr/>
          </p:nvSpPr>
          <p:spPr bwMode="auto">
            <a:xfrm>
              <a:off x="1584"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6636" name="Text Box 47"/>
            <p:cNvSpPr txBox="1">
              <a:spLocks noChangeArrowheads="1"/>
            </p:cNvSpPr>
            <p:nvPr/>
          </p:nvSpPr>
          <p:spPr bwMode="auto">
            <a:xfrm>
              <a:off x="1104"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6637" name="Text Box 48"/>
            <p:cNvSpPr txBox="1">
              <a:spLocks noChangeArrowheads="1"/>
            </p:cNvSpPr>
            <p:nvPr/>
          </p:nvSpPr>
          <p:spPr bwMode="auto">
            <a:xfrm>
              <a:off x="1104" y="1632"/>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6638" name="Text Box 49"/>
            <p:cNvSpPr txBox="1">
              <a:spLocks noChangeArrowheads="1"/>
            </p:cNvSpPr>
            <p:nvPr/>
          </p:nvSpPr>
          <p:spPr bwMode="auto">
            <a:xfrm>
              <a:off x="1104" y="1920"/>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6639" name="Text Box 50"/>
            <p:cNvSpPr txBox="1">
              <a:spLocks noChangeArrowheads="1"/>
            </p:cNvSpPr>
            <p:nvPr/>
          </p:nvSpPr>
          <p:spPr bwMode="auto">
            <a:xfrm>
              <a:off x="1104" y="2208"/>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grpSp>
          <p:nvGrpSpPr>
            <p:cNvPr id="3" name="Group 51"/>
            <p:cNvGrpSpPr>
              <a:grpSpLocks/>
            </p:cNvGrpSpPr>
            <p:nvPr/>
          </p:nvGrpSpPr>
          <p:grpSpPr bwMode="auto">
            <a:xfrm>
              <a:off x="652" y="768"/>
              <a:ext cx="3428" cy="1728"/>
              <a:chOff x="652" y="768"/>
              <a:chExt cx="3428" cy="1728"/>
            </a:xfrm>
          </p:grpSpPr>
          <p:sp>
            <p:nvSpPr>
              <p:cNvPr id="26641" name="Line 52"/>
              <p:cNvSpPr>
                <a:spLocks noChangeShapeType="1"/>
              </p:cNvSpPr>
              <p:nvPr/>
            </p:nvSpPr>
            <p:spPr bwMode="auto">
              <a:xfrm>
                <a:off x="960" y="1056"/>
                <a:ext cx="0" cy="1440"/>
              </a:xfrm>
              <a:prstGeom prst="line">
                <a:avLst/>
              </a:prstGeom>
              <a:noFill/>
              <a:ln w="9525">
                <a:solidFill>
                  <a:schemeClr val="tx1"/>
                </a:solidFill>
                <a:round/>
                <a:headEnd/>
                <a:tailEnd/>
              </a:ln>
            </p:spPr>
            <p:txBody>
              <a:bodyPr wrap="none" anchor="ctr"/>
              <a:lstStyle/>
              <a:p>
                <a:endParaRPr lang="en-US"/>
              </a:p>
            </p:txBody>
          </p:sp>
          <p:sp>
            <p:nvSpPr>
              <p:cNvPr id="26642" name="Line 53"/>
              <p:cNvSpPr>
                <a:spLocks noChangeShapeType="1"/>
              </p:cNvSpPr>
              <p:nvPr/>
            </p:nvSpPr>
            <p:spPr bwMode="auto">
              <a:xfrm>
                <a:off x="960" y="1056"/>
                <a:ext cx="3120" cy="0"/>
              </a:xfrm>
              <a:prstGeom prst="line">
                <a:avLst/>
              </a:prstGeom>
              <a:noFill/>
              <a:ln w="9525">
                <a:solidFill>
                  <a:schemeClr val="tx1"/>
                </a:solidFill>
                <a:round/>
                <a:headEnd/>
                <a:tailEnd/>
              </a:ln>
            </p:spPr>
            <p:txBody>
              <a:bodyPr wrap="none" anchor="ctr"/>
              <a:lstStyle/>
              <a:p>
                <a:endParaRPr lang="en-US"/>
              </a:p>
            </p:txBody>
          </p:sp>
          <p:sp>
            <p:nvSpPr>
              <p:cNvPr id="26643" name="Line 54"/>
              <p:cNvSpPr>
                <a:spLocks noChangeShapeType="1"/>
              </p:cNvSpPr>
              <p:nvPr/>
            </p:nvSpPr>
            <p:spPr bwMode="auto">
              <a:xfrm>
                <a:off x="1440" y="1056"/>
                <a:ext cx="0" cy="1440"/>
              </a:xfrm>
              <a:prstGeom prst="line">
                <a:avLst/>
              </a:prstGeom>
              <a:noFill/>
              <a:ln w="9525">
                <a:solidFill>
                  <a:schemeClr val="tx1"/>
                </a:solidFill>
                <a:round/>
                <a:headEnd/>
                <a:tailEnd/>
              </a:ln>
            </p:spPr>
            <p:txBody>
              <a:bodyPr wrap="none" anchor="ctr"/>
              <a:lstStyle/>
              <a:p>
                <a:endParaRPr lang="en-US"/>
              </a:p>
            </p:txBody>
          </p:sp>
          <p:sp>
            <p:nvSpPr>
              <p:cNvPr id="26644" name="Line 55"/>
              <p:cNvSpPr>
                <a:spLocks noChangeShapeType="1"/>
              </p:cNvSpPr>
              <p:nvPr/>
            </p:nvSpPr>
            <p:spPr bwMode="auto">
              <a:xfrm>
                <a:off x="1968" y="1056"/>
                <a:ext cx="0" cy="1440"/>
              </a:xfrm>
              <a:prstGeom prst="line">
                <a:avLst/>
              </a:prstGeom>
              <a:noFill/>
              <a:ln w="9525">
                <a:solidFill>
                  <a:schemeClr val="tx1"/>
                </a:solidFill>
                <a:round/>
                <a:headEnd/>
                <a:tailEnd/>
              </a:ln>
            </p:spPr>
            <p:txBody>
              <a:bodyPr wrap="none" anchor="ctr"/>
              <a:lstStyle/>
              <a:p>
                <a:endParaRPr lang="en-US"/>
              </a:p>
            </p:txBody>
          </p:sp>
          <p:sp>
            <p:nvSpPr>
              <p:cNvPr id="26645" name="Line 56"/>
              <p:cNvSpPr>
                <a:spLocks noChangeShapeType="1"/>
              </p:cNvSpPr>
              <p:nvPr/>
            </p:nvSpPr>
            <p:spPr bwMode="auto">
              <a:xfrm>
                <a:off x="2496" y="1056"/>
                <a:ext cx="0" cy="1440"/>
              </a:xfrm>
              <a:prstGeom prst="line">
                <a:avLst/>
              </a:prstGeom>
              <a:noFill/>
              <a:ln w="9525">
                <a:solidFill>
                  <a:schemeClr val="tx1"/>
                </a:solidFill>
                <a:round/>
                <a:headEnd/>
                <a:tailEnd/>
              </a:ln>
            </p:spPr>
            <p:txBody>
              <a:bodyPr wrap="none" anchor="ctr"/>
              <a:lstStyle/>
              <a:p>
                <a:endParaRPr lang="en-US"/>
              </a:p>
            </p:txBody>
          </p:sp>
          <p:sp>
            <p:nvSpPr>
              <p:cNvPr id="26646" name="Line 57"/>
              <p:cNvSpPr>
                <a:spLocks noChangeShapeType="1"/>
              </p:cNvSpPr>
              <p:nvPr/>
            </p:nvSpPr>
            <p:spPr bwMode="auto">
              <a:xfrm>
                <a:off x="3024" y="1056"/>
                <a:ext cx="0" cy="1440"/>
              </a:xfrm>
              <a:prstGeom prst="line">
                <a:avLst/>
              </a:prstGeom>
              <a:noFill/>
              <a:ln w="9525">
                <a:solidFill>
                  <a:schemeClr val="tx1"/>
                </a:solidFill>
                <a:round/>
                <a:headEnd/>
                <a:tailEnd/>
              </a:ln>
            </p:spPr>
            <p:txBody>
              <a:bodyPr wrap="none" anchor="ctr"/>
              <a:lstStyle/>
              <a:p>
                <a:endParaRPr lang="en-US"/>
              </a:p>
            </p:txBody>
          </p:sp>
          <p:sp>
            <p:nvSpPr>
              <p:cNvPr id="26647" name="Line 58"/>
              <p:cNvSpPr>
                <a:spLocks noChangeShapeType="1"/>
              </p:cNvSpPr>
              <p:nvPr/>
            </p:nvSpPr>
            <p:spPr bwMode="auto">
              <a:xfrm>
                <a:off x="3552" y="1056"/>
                <a:ext cx="0" cy="1440"/>
              </a:xfrm>
              <a:prstGeom prst="line">
                <a:avLst/>
              </a:prstGeom>
              <a:noFill/>
              <a:ln w="9525">
                <a:solidFill>
                  <a:schemeClr val="tx1"/>
                </a:solidFill>
                <a:round/>
                <a:headEnd/>
                <a:tailEnd/>
              </a:ln>
            </p:spPr>
            <p:txBody>
              <a:bodyPr wrap="none" anchor="ctr"/>
              <a:lstStyle/>
              <a:p>
                <a:endParaRPr lang="en-US"/>
              </a:p>
            </p:txBody>
          </p:sp>
          <p:sp>
            <p:nvSpPr>
              <p:cNvPr id="26648" name="Text Box 59"/>
              <p:cNvSpPr txBox="1">
                <a:spLocks noChangeArrowheads="1"/>
              </p:cNvSpPr>
              <p:nvPr/>
            </p:nvSpPr>
            <p:spPr bwMode="auto">
              <a:xfrm>
                <a:off x="1104"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6649" name="Text Box 60"/>
              <p:cNvSpPr txBox="1">
                <a:spLocks noChangeArrowheads="1"/>
              </p:cNvSpPr>
              <p:nvPr/>
            </p:nvSpPr>
            <p:spPr bwMode="auto">
              <a:xfrm>
                <a:off x="1584"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6650" name="Text Box 61"/>
              <p:cNvSpPr txBox="1">
                <a:spLocks noChangeArrowheads="1"/>
              </p:cNvSpPr>
              <p:nvPr/>
            </p:nvSpPr>
            <p:spPr bwMode="auto">
              <a:xfrm>
                <a:off x="2112"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6651" name="Text Box 62"/>
              <p:cNvSpPr txBox="1">
                <a:spLocks noChangeArrowheads="1"/>
              </p:cNvSpPr>
              <p:nvPr/>
            </p:nvSpPr>
            <p:spPr bwMode="auto">
              <a:xfrm>
                <a:off x="2640"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6652" name="Text Box 63"/>
              <p:cNvSpPr txBox="1">
                <a:spLocks noChangeArrowheads="1"/>
              </p:cNvSpPr>
              <p:nvPr/>
            </p:nvSpPr>
            <p:spPr bwMode="auto">
              <a:xfrm>
                <a:off x="3696"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6653" name="Text Box 64"/>
              <p:cNvSpPr txBox="1">
                <a:spLocks noChangeArrowheads="1"/>
              </p:cNvSpPr>
              <p:nvPr/>
            </p:nvSpPr>
            <p:spPr bwMode="auto">
              <a:xfrm>
                <a:off x="3168"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6654" name="Line 65"/>
              <p:cNvSpPr>
                <a:spLocks noChangeShapeType="1"/>
              </p:cNvSpPr>
              <p:nvPr/>
            </p:nvSpPr>
            <p:spPr bwMode="auto">
              <a:xfrm>
                <a:off x="4080" y="1056"/>
                <a:ext cx="0" cy="1440"/>
              </a:xfrm>
              <a:prstGeom prst="line">
                <a:avLst/>
              </a:prstGeom>
              <a:noFill/>
              <a:ln w="9525">
                <a:solidFill>
                  <a:schemeClr val="tx1"/>
                </a:solidFill>
                <a:round/>
                <a:headEnd/>
                <a:tailEnd/>
              </a:ln>
            </p:spPr>
            <p:txBody>
              <a:bodyPr wrap="none" anchor="ctr"/>
              <a:lstStyle/>
              <a:p>
                <a:endParaRPr lang="en-US"/>
              </a:p>
            </p:txBody>
          </p:sp>
          <p:sp>
            <p:nvSpPr>
              <p:cNvPr id="26655" name="Line 66"/>
              <p:cNvSpPr>
                <a:spLocks noChangeShapeType="1"/>
              </p:cNvSpPr>
              <p:nvPr/>
            </p:nvSpPr>
            <p:spPr bwMode="auto">
              <a:xfrm>
                <a:off x="960" y="1344"/>
                <a:ext cx="3120" cy="0"/>
              </a:xfrm>
              <a:prstGeom prst="line">
                <a:avLst/>
              </a:prstGeom>
              <a:noFill/>
              <a:ln w="9525">
                <a:solidFill>
                  <a:schemeClr val="tx1"/>
                </a:solidFill>
                <a:round/>
                <a:headEnd/>
                <a:tailEnd/>
              </a:ln>
            </p:spPr>
            <p:txBody>
              <a:bodyPr wrap="none" anchor="ctr"/>
              <a:lstStyle/>
              <a:p>
                <a:endParaRPr lang="en-US"/>
              </a:p>
            </p:txBody>
          </p:sp>
          <p:sp>
            <p:nvSpPr>
              <p:cNvPr id="26656" name="Line 67"/>
              <p:cNvSpPr>
                <a:spLocks noChangeShapeType="1"/>
              </p:cNvSpPr>
              <p:nvPr/>
            </p:nvSpPr>
            <p:spPr bwMode="auto">
              <a:xfrm>
                <a:off x="960" y="1632"/>
                <a:ext cx="3120" cy="0"/>
              </a:xfrm>
              <a:prstGeom prst="line">
                <a:avLst/>
              </a:prstGeom>
              <a:noFill/>
              <a:ln w="9525">
                <a:solidFill>
                  <a:schemeClr val="tx1"/>
                </a:solidFill>
                <a:round/>
                <a:headEnd/>
                <a:tailEnd/>
              </a:ln>
            </p:spPr>
            <p:txBody>
              <a:bodyPr wrap="none" anchor="ctr"/>
              <a:lstStyle/>
              <a:p>
                <a:endParaRPr lang="en-US"/>
              </a:p>
            </p:txBody>
          </p:sp>
          <p:sp>
            <p:nvSpPr>
              <p:cNvPr id="26657" name="Line 68"/>
              <p:cNvSpPr>
                <a:spLocks noChangeShapeType="1"/>
              </p:cNvSpPr>
              <p:nvPr/>
            </p:nvSpPr>
            <p:spPr bwMode="auto">
              <a:xfrm>
                <a:off x="960" y="1920"/>
                <a:ext cx="3120" cy="0"/>
              </a:xfrm>
              <a:prstGeom prst="line">
                <a:avLst/>
              </a:prstGeom>
              <a:noFill/>
              <a:ln w="9525">
                <a:solidFill>
                  <a:schemeClr val="tx1"/>
                </a:solidFill>
                <a:round/>
                <a:headEnd/>
                <a:tailEnd/>
              </a:ln>
            </p:spPr>
            <p:txBody>
              <a:bodyPr wrap="none" anchor="ctr"/>
              <a:lstStyle/>
              <a:p>
                <a:endParaRPr lang="en-US"/>
              </a:p>
            </p:txBody>
          </p:sp>
          <p:sp>
            <p:nvSpPr>
              <p:cNvPr id="26658" name="Line 69"/>
              <p:cNvSpPr>
                <a:spLocks noChangeShapeType="1"/>
              </p:cNvSpPr>
              <p:nvPr/>
            </p:nvSpPr>
            <p:spPr bwMode="auto">
              <a:xfrm>
                <a:off x="960" y="2208"/>
                <a:ext cx="3120" cy="0"/>
              </a:xfrm>
              <a:prstGeom prst="line">
                <a:avLst/>
              </a:prstGeom>
              <a:noFill/>
              <a:ln w="9525">
                <a:solidFill>
                  <a:schemeClr val="tx1"/>
                </a:solidFill>
                <a:round/>
                <a:headEnd/>
                <a:tailEnd/>
              </a:ln>
            </p:spPr>
            <p:txBody>
              <a:bodyPr wrap="none" anchor="ctr"/>
              <a:lstStyle/>
              <a:p>
                <a:endParaRPr lang="en-US"/>
              </a:p>
            </p:txBody>
          </p:sp>
          <p:sp>
            <p:nvSpPr>
              <p:cNvPr id="26659" name="Line 70"/>
              <p:cNvSpPr>
                <a:spLocks noChangeShapeType="1"/>
              </p:cNvSpPr>
              <p:nvPr/>
            </p:nvSpPr>
            <p:spPr bwMode="auto">
              <a:xfrm>
                <a:off x="960" y="2496"/>
                <a:ext cx="3120" cy="0"/>
              </a:xfrm>
              <a:prstGeom prst="line">
                <a:avLst/>
              </a:prstGeom>
              <a:noFill/>
              <a:ln w="9525">
                <a:solidFill>
                  <a:schemeClr val="tx1"/>
                </a:solidFill>
                <a:round/>
                <a:headEnd/>
                <a:tailEnd/>
              </a:ln>
            </p:spPr>
            <p:txBody>
              <a:bodyPr wrap="none" anchor="ctr"/>
              <a:lstStyle/>
              <a:p>
                <a:endParaRPr lang="en-US"/>
              </a:p>
            </p:txBody>
          </p:sp>
          <p:sp>
            <p:nvSpPr>
              <p:cNvPr id="26660" name="Text Box 71"/>
              <p:cNvSpPr txBox="1">
                <a:spLocks noChangeArrowheads="1"/>
              </p:cNvSpPr>
              <p:nvPr/>
            </p:nvSpPr>
            <p:spPr bwMode="auto">
              <a:xfrm>
                <a:off x="652"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6661" name="Text Box 72"/>
              <p:cNvSpPr txBox="1">
                <a:spLocks noChangeArrowheads="1"/>
              </p:cNvSpPr>
              <p:nvPr/>
            </p:nvSpPr>
            <p:spPr bwMode="auto">
              <a:xfrm>
                <a:off x="652"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26662" name="Text Box 73"/>
              <p:cNvSpPr txBox="1">
                <a:spLocks noChangeArrowheads="1"/>
              </p:cNvSpPr>
              <p:nvPr/>
            </p:nvSpPr>
            <p:spPr bwMode="auto">
              <a:xfrm>
                <a:off x="652" y="1632"/>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26663" name="Text Box 74"/>
              <p:cNvSpPr txBox="1">
                <a:spLocks noChangeArrowheads="1"/>
              </p:cNvSpPr>
              <p:nvPr/>
            </p:nvSpPr>
            <p:spPr bwMode="auto">
              <a:xfrm>
                <a:off x="652" y="1920"/>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26664" name="Text Box 75"/>
              <p:cNvSpPr txBox="1">
                <a:spLocks noChangeArrowheads="1"/>
              </p:cNvSpPr>
              <p:nvPr/>
            </p:nvSpPr>
            <p:spPr bwMode="auto">
              <a:xfrm>
                <a:off x="3168"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26665" name="Text Box 76"/>
              <p:cNvSpPr txBox="1">
                <a:spLocks noChangeArrowheads="1"/>
              </p:cNvSpPr>
              <p:nvPr/>
            </p:nvSpPr>
            <p:spPr bwMode="auto">
              <a:xfrm>
                <a:off x="3696"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5</a:t>
                </a:r>
              </a:p>
            </p:txBody>
          </p:sp>
          <p:sp>
            <p:nvSpPr>
              <p:cNvPr id="26666" name="Text Box 77"/>
              <p:cNvSpPr txBox="1">
                <a:spLocks noChangeArrowheads="1"/>
              </p:cNvSpPr>
              <p:nvPr/>
            </p:nvSpPr>
            <p:spPr bwMode="auto">
              <a:xfrm>
                <a:off x="1104"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6667" name="Text Box 78"/>
              <p:cNvSpPr txBox="1">
                <a:spLocks noChangeArrowheads="1"/>
              </p:cNvSpPr>
              <p:nvPr/>
            </p:nvSpPr>
            <p:spPr bwMode="auto">
              <a:xfrm>
                <a:off x="1584"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26668" name="Text Box 79"/>
              <p:cNvSpPr txBox="1">
                <a:spLocks noChangeArrowheads="1"/>
              </p:cNvSpPr>
              <p:nvPr/>
            </p:nvSpPr>
            <p:spPr bwMode="auto">
              <a:xfrm>
                <a:off x="2112"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26669" name="Text Box 80"/>
              <p:cNvSpPr txBox="1">
                <a:spLocks noChangeArrowheads="1"/>
              </p:cNvSpPr>
              <p:nvPr/>
            </p:nvSpPr>
            <p:spPr bwMode="auto">
              <a:xfrm>
                <a:off x="2640"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26670" name="Text Box 81"/>
              <p:cNvSpPr txBox="1">
                <a:spLocks noChangeArrowheads="1"/>
              </p:cNvSpPr>
              <p:nvPr/>
            </p:nvSpPr>
            <p:spPr bwMode="auto">
              <a:xfrm>
                <a:off x="652" y="2208"/>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26671" name="Text Box 82"/>
              <p:cNvSpPr txBox="1">
                <a:spLocks noChangeArrowheads="1"/>
              </p:cNvSpPr>
              <p:nvPr/>
            </p:nvSpPr>
            <p:spPr bwMode="auto">
              <a:xfrm>
                <a:off x="662" y="768"/>
                <a:ext cx="432" cy="288"/>
              </a:xfrm>
              <a:prstGeom prst="rect">
                <a:avLst/>
              </a:prstGeom>
              <a:noFill/>
              <a:ln w="9525">
                <a:noFill/>
                <a:miter lim="800000"/>
                <a:headEnd/>
                <a:tailEnd/>
              </a:ln>
            </p:spPr>
            <p:txBody>
              <a:bodyPr>
                <a:spAutoFit/>
              </a:bodyPr>
              <a:lstStyle/>
              <a:p>
                <a:pPr algn="ctr" eaLnBrk="0" hangingPunct="0">
                  <a:spcBef>
                    <a:spcPct val="50000"/>
                  </a:spcBef>
                </a:pPr>
                <a:r>
                  <a:rPr lang="en-US" altLang="zh-CN" sz="2400" b="0" dirty="0" err="1" smtClean="0">
                    <a:latin typeface="Times New Roman" pitchFamily="18" charset="0"/>
                    <a:ea typeface="SimSun" pitchFamily="2" charset="-122"/>
                  </a:rPr>
                  <a:t>i</a:t>
                </a:r>
                <a:r>
                  <a:rPr lang="en-US" altLang="zh-CN" sz="2400" b="0" dirty="0" smtClean="0">
                    <a:latin typeface="Times New Roman" pitchFamily="18" charset="0"/>
                    <a:ea typeface="SimSun" pitchFamily="2" charset="-122"/>
                  </a:rPr>
                  <a:t>\j</a:t>
                </a:r>
                <a:endParaRPr lang="en-US" altLang="zh-CN" sz="2400" b="0" dirty="0">
                  <a:latin typeface="Times New Roman" pitchFamily="18" charset="0"/>
                  <a:ea typeface="SimSun" pitchFamily="2" charset="-122"/>
                </a:endParaRPr>
              </a:p>
            </p:txBody>
          </p:sp>
        </p:grpSp>
      </p:grpSp>
      <p:sp>
        <p:nvSpPr>
          <p:cNvPr id="26632" name="Text Box 87"/>
          <p:cNvSpPr txBox="1">
            <a:spLocks noChangeArrowheads="1"/>
          </p:cNvSpPr>
          <p:nvPr/>
        </p:nvSpPr>
        <p:spPr bwMode="auto">
          <a:xfrm>
            <a:off x="6607175" y="1752600"/>
            <a:ext cx="1470025" cy="2441575"/>
          </a:xfrm>
          <a:prstGeom prst="rect">
            <a:avLst/>
          </a:prstGeom>
          <a:noFill/>
          <a:ln w="9525">
            <a:noFill/>
            <a:miter lim="800000"/>
            <a:headEnd/>
            <a:tailEnd/>
          </a:ln>
        </p:spPr>
        <p:txBody>
          <a:bodyPr>
            <a:spAutoFit/>
          </a:bodyPr>
          <a:lstStyle/>
          <a:p>
            <a:pPr eaLnBrk="0" hangingPunct="0">
              <a:lnSpc>
                <a:spcPct val="110000"/>
              </a:lnSpc>
            </a:pPr>
            <a:r>
              <a:rPr lang="en-US" altLang="zh-CN" sz="2800" b="0" dirty="0" err="1">
                <a:latin typeface="Times New Roman" pitchFamily="18" charset="0"/>
                <a:ea typeface="SimSun" pitchFamily="2" charset="-122"/>
              </a:rPr>
              <a:t>i</a:t>
            </a:r>
            <a:r>
              <a:rPr lang="en-US" altLang="zh-CN" sz="2800" b="0" dirty="0">
                <a:latin typeface="Times New Roman" pitchFamily="18" charset="0"/>
                <a:ea typeface="SimSun" pitchFamily="2" charset="-122"/>
              </a:rPr>
              <a:t>=1</a:t>
            </a:r>
          </a:p>
          <a:p>
            <a:pPr eaLnBrk="0" hangingPunct="0">
              <a:lnSpc>
                <a:spcPct val="110000"/>
              </a:lnSpc>
            </a:pPr>
            <a:r>
              <a:rPr lang="en-US" altLang="zh-CN" sz="2800" dirty="0" smtClean="0">
                <a:latin typeface="Times New Roman" pitchFamily="18" charset="0"/>
                <a:ea typeface="SimSun" pitchFamily="2" charset="-122"/>
              </a:rPr>
              <a:t>v</a:t>
            </a:r>
            <a:r>
              <a:rPr lang="en-US" altLang="zh-CN" sz="2800" baseline="-25000" dirty="0" smtClean="0">
                <a:latin typeface="Times New Roman" pitchFamily="18" charset="0"/>
                <a:ea typeface="SimSun" pitchFamily="2" charset="-122"/>
              </a:rPr>
              <a:t>i</a:t>
            </a:r>
            <a:r>
              <a:rPr lang="en-US" altLang="zh-CN" sz="2800" b="0" dirty="0" smtClean="0">
                <a:latin typeface="Times New Roman" pitchFamily="18" charset="0"/>
                <a:ea typeface="SimSun" pitchFamily="2" charset="-122"/>
              </a:rPr>
              <a:t>=3</a:t>
            </a:r>
            <a:endParaRPr lang="en-US" altLang="zh-CN" sz="2800" b="0" dirty="0">
              <a:latin typeface="Times New Roman" pitchFamily="18" charset="0"/>
              <a:ea typeface="SimSun" pitchFamily="2" charset="-122"/>
            </a:endParaRPr>
          </a:p>
          <a:p>
            <a:pPr eaLnBrk="0" hangingPunct="0">
              <a:lnSpc>
                <a:spcPct val="110000"/>
              </a:lnSpc>
            </a:pPr>
            <a:r>
              <a:rPr lang="en-US" altLang="zh-CN" sz="2800" b="0" dirty="0" err="1">
                <a:latin typeface="Times New Roman" pitchFamily="18" charset="0"/>
                <a:ea typeface="SimSun" pitchFamily="2" charset="-122"/>
              </a:rPr>
              <a:t>w</a:t>
            </a:r>
            <a:r>
              <a:rPr lang="en-US" altLang="zh-CN" sz="2800" b="0" baseline="-25000" dirty="0" err="1">
                <a:latin typeface="Times New Roman" pitchFamily="18" charset="0"/>
                <a:ea typeface="SimSun" pitchFamily="2" charset="-122"/>
              </a:rPr>
              <a:t>i</a:t>
            </a:r>
            <a:r>
              <a:rPr lang="en-US" altLang="zh-CN" sz="2800" b="0" dirty="0">
                <a:latin typeface="Times New Roman" pitchFamily="18" charset="0"/>
                <a:ea typeface="SimSun" pitchFamily="2" charset="-122"/>
              </a:rPr>
              <a:t>=2</a:t>
            </a:r>
          </a:p>
          <a:p>
            <a:pPr eaLnBrk="0" hangingPunct="0">
              <a:lnSpc>
                <a:spcPct val="110000"/>
              </a:lnSpc>
            </a:pPr>
            <a:r>
              <a:rPr lang="en-US" altLang="zh-CN" sz="2800" dirty="0">
                <a:latin typeface="Times New Roman" pitchFamily="18" charset="0"/>
                <a:ea typeface="SimSun" pitchFamily="2" charset="-122"/>
              </a:rPr>
              <a:t>j</a:t>
            </a:r>
            <a:r>
              <a:rPr lang="en-US" altLang="zh-CN" sz="2800" b="0" dirty="0" smtClean="0">
                <a:latin typeface="Times New Roman" pitchFamily="18" charset="0"/>
                <a:ea typeface="SimSun" pitchFamily="2" charset="-122"/>
              </a:rPr>
              <a:t>=</a:t>
            </a:r>
            <a:r>
              <a:rPr lang="en-US" altLang="zh-CN" sz="2800" b="0" dirty="0" smtClean="0">
                <a:solidFill>
                  <a:srgbClr val="FF0000"/>
                </a:solidFill>
                <a:latin typeface="Times New Roman" pitchFamily="18" charset="0"/>
                <a:ea typeface="SimSun" pitchFamily="2" charset="-122"/>
              </a:rPr>
              <a:t>2</a:t>
            </a:r>
            <a:endParaRPr lang="en-US" altLang="zh-CN" sz="2800" b="0" dirty="0">
              <a:solidFill>
                <a:srgbClr val="FF0000"/>
              </a:solidFill>
              <a:latin typeface="Times New Roman" pitchFamily="18" charset="0"/>
              <a:ea typeface="SimSun" pitchFamily="2" charset="-122"/>
            </a:endParaRPr>
          </a:p>
          <a:p>
            <a:pPr eaLnBrk="0" hangingPunct="0">
              <a:lnSpc>
                <a:spcPct val="110000"/>
              </a:lnSpc>
            </a:pPr>
            <a:r>
              <a:rPr lang="en-US" altLang="zh-CN" sz="2800" dirty="0">
                <a:latin typeface="Times New Roman" pitchFamily="18" charset="0"/>
                <a:ea typeface="SimSun" pitchFamily="2" charset="-122"/>
              </a:rPr>
              <a:t>j</a:t>
            </a:r>
            <a:r>
              <a:rPr lang="en-US" altLang="zh-CN" sz="2800" b="0" dirty="0" smtClean="0">
                <a:latin typeface="Times New Roman" pitchFamily="18" charset="0"/>
                <a:ea typeface="SimSun" pitchFamily="2" charset="-122"/>
              </a:rPr>
              <a:t>-</a:t>
            </a:r>
            <a:r>
              <a:rPr lang="en-US" altLang="zh-CN" sz="2800" b="0" dirty="0" err="1" smtClean="0">
                <a:latin typeface="Times New Roman" pitchFamily="18" charset="0"/>
                <a:ea typeface="SimSun" pitchFamily="2" charset="-122"/>
              </a:rPr>
              <a:t>w</a:t>
            </a:r>
            <a:r>
              <a:rPr lang="en-US" altLang="zh-CN" sz="2800" b="0" baseline="-25000" dirty="0" err="1" smtClean="0">
                <a:latin typeface="Times New Roman" pitchFamily="18" charset="0"/>
                <a:ea typeface="SimSun" pitchFamily="2" charset="-122"/>
              </a:rPr>
              <a:t>i</a:t>
            </a:r>
            <a:r>
              <a:rPr lang="en-US" altLang="zh-CN" sz="2800" b="0" dirty="0" smtClean="0">
                <a:latin typeface="Times New Roman" pitchFamily="18" charset="0"/>
                <a:ea typeface="SimSun" pitchFamily="2" charset="-122"/>
              </a:rPr>
              <a:t> </a:t>
            </a:r>
            <a:r>
              <a:rPr lang="en-US" altLang="zh-CN" sz="2800" b="0" dirty="0">
                <a:latin typeface="Times New Roman" pitchFamily="18" charset="0"/>
                <a:ea typeface="SimSun" pitchFamily="2" charset="-122"/>
              </a:rPr>
              <a:t>=0</a:t>
            </a:r>
          </a:p>
        </p:txBody>
      </p:sp>
      <p:sp>
        <p:nvSpPr>
          <p:cNvPr id="26634" name="Rectangle 89"/>
          <p:cNvSpPr>
            <a:spLocks noGrp="1" noChangeArrowheads="1"/>
          </p:cNvSpPr>
          <p:nvPr>
            <p:ph type="title"/>
          </p:nvPr>
        </p:nvSpPr>
        <p:spPr/>
        <p:txBody>
          <a:bodyPr/>
          <a:lstStyle/>
          <a:p>
            <a:r>
              <a:rPr lang="en-US" altLang="zh-CN" smtClean="0">
                <a:ea typeface="SimSun" pitchFamily="2" charset="-122"/>
              </a:rPr>
              <a:t>Example (5)</a:t>
            </a:r>
          </a:p>
        </p:txBody>
      </p:sp>
      <p:sp>
        <p:nvSpPr>
          <p:cNvPr id="49" name="Text Box 4"/>
          <p:cNvSpPr txBox="1">
            <a:spLocks noChangeArrowheads="1"/>
          </p:cNvSpPr>
          <p:nvPr/>
        </p:nvSpPr>
        <p:spPr bwMode="auto">
          <a:xfrm>
            <a:off x="1752600" y="4556125"/>
            <a:ext cx="6934200" cy="1920875"/>
          </a:xfrm>
          <a:prstGeom prst="rect">
            <a:avLst/>
          </a:prstGeom>
          <a:noFill/>
          <a:ln w="9525">
            <a:noFill/>
            <a:miter lim="800000"/>
            <a:headEnd/>
            <a:tailEnd/>
          </a:ln>
        </p:spPr>
        <p:txBody>
          <a:bodyPr>
            <a:spAutoFit/>
          </a:bodyPr>
          <a:lstStyle/>
          <a:p>
            <a:pPr eaLnBrk="0" hangingPunct="0"/>
            <a:r>
              <a:rPr lang="en-US" altLang="zh-CN" sz="2000" b="0" dirty="0">
                <a:latin typeface="Times New Roman" pitchFamily="18" charset="0"/>
                <a:ea typeface="SimSun" pitchFamily="2" charset="-122"/>
              </a:rPr>
              <a:t>if </a:t>
            </a:r>
            <a:r>
              <a:rPr lang="en-US" altLang="zh-CN" sz="2000" b="0" dirty="0" err="1">
                <a:solidFill>
                  <a:srgbClr val="C00000"/>
                </a:solidFill>
                <a:latin typeface="Times New Roman" pitchFamily="18" charset="0"/>
                <a:ea typeface="SimSun" pitchFamily="2" charset="-122"/>
              </a:rPr>
              <a:t>w</a:t>
            </a:r>
            <a:r>
              <a:rPr lang="en-US" altLang="zh-CN" sz="2000" b="0" baseline="-25000" dirty="0" err="1">
                <a:solidFill>
                  <a:srgbClr val="C00000"/>
                </a:solidFill>
                <a:latin typeface="Times New Roman" pitchFamily="18" charset="0"/>
                <a:ea typeface="SimSun" pitchFamily="2" charset="-122"/>
              </a:rPr>
              <a:t>i</a:t>
            </a:r>
            <a:r>
              <a:rPr lang="en-US" altLang="zh-CN" sz="2000" b="0" dirty="0">
                <a:solidFill>
                  <a:srgbClr val="C00000"/>
                </a:solidFill>
                <a:latin typeface="Times New Roman" pitchFamily="18" charset="0"/>
                <a:ea typeface="SimSun" pitchFamily="2" charset="-122"/>
              </a:rPr>
              <a:t> </a:t>
            </a:r>
            <a:r>
              <a:rPr lang="en-US" altLang="zh-CN" sz="2000" b="0" dirty="0" smtClean="0">
                <a:solidFill>
                  <a:srgbClr val="C00000"/>
                </a:solidFill>
                <a:latin typeface="Times New Roman" pitchFamily="18" charset="0"/>
                <a:ea typeface="SimSun" pitchFamily="2" charset="-122"/>
              </a:rPr>
              <a:t>&lt;=</a:t>
            </a:r>
            <a:r>
              <a:rPr lang="en-US" altLang="zh-CN" sz="2000" b="0" dirty="0" smtClean="0">
                <a:latin typeface="Times New Roman" pitchFamily="18" charset="0"/>
                <a:ea typeface="SimSun" pitchFamily="2" charset="-122"/>
              </a:rPr>
              <a:t>j  </a:t>
            </a:r>
            <a:r>
              <a:rPr lang="en-US" altLang="zh-CN" sz="2000" b="0" dirty="0">
                <a:solidFill>
                  <a:srgbClr val="008000"/>
                </a:solidFill>
                <a:latin typeface="Times New Roman" pitchFamily="18" charset="0"/>
                <a:ea typeface="SimSun" pitchFamily="2" charset="-122"/>
              </a:rPr>
              <a:t>// item </a:t>
            </a:r>
            <a:r>
              <a:rPr lang="en-US" altLang="zh-CN" sz="2000" b="0" dirty="0" err="1">
                <a:solidFill>
                  <a:srgbClr val="008000"/>
                </a:solidFill>
                <a:latin typeface="Times New Roman" pitchFamily="18" charset="0"/>
                <a:ea typeface="SimSun" pitchFamily="2" charset="-122"/>
              </a:rPr>
              <a:t>i</a:t>
            </a:r>
            <a:r>
              <a:rPr lang="en-US" altLang="zh-CN" sz="2000" b="0" dirty="0">
                <a:solidFill>
                  <a:srgbClr val="008000"/>
                </a:solidFill>
                <a:latin typeface="Times New Roman" pitchFamily="18" charset="0"/>
                <a:ea typeface="SimSun" pitchFamily="2" charset="-122"/>
              </a:rPr>
              <a:t> can be part of the solution</a:t>
            </a:r>
            <a:endParaRPr lang="en-US" altLang="zh-CN" sz="2000" b="0" dirty="0">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        if </a:t>
            </a:r>
            <a:r>
              <a:rPr lang="en-US" altLang="zh-CN" sz="2000" b="0" dirty="0" smtClean="0">
                <a:solidFill>
                  <a:srgbClr val="C00000"/>
                </a:solidFill>
                <a:latin typeface="Times New Roman" pitchFamily="18" charset="0"/>
                <a:ea typeface="SimSun" pitchFamily="2" charset="-122"/>
              </a:rPr>
              <a:t>v</a:t>
            </a:r>
            <a:r>
              <a:rPr lang="en-US" altLang="zh-CN" sz="2000" b="0" baseline="-25000" dirty="0" smtClean="0">
                <a:solidFill>
                  <a:srgbClr val="C00000"/>
                </a:solidFill>
                <a:latin typeface="Times New Roman" pitchFamily="18" charset="0"/>
                <a:ea typeface="SimSun" pitchFamily="2" charset="-122"/>
              </a:rPr>
              <a:t>i</a:t>
            </a:r>
            <a:r>
              <a:rPr lang="en-US" altLang="zh-CN" sz="2000" b="0" dirty="0" smtClean="0">
                <a:solidFill>
                  <a:srgbClr val="C00000"/>
                </a:solidFill>
                <a:latin typeface="Times New Roman" pitchFamily="18" charset="0"/>
                <a:ea typeface="SimSun" pitchFamily="2" charset="-122"/>
              </a:rPr>
              <a:t>+ V[i-1,j-w</a:t>
            </a:r>
            <a:r>
              <a:rPr lang="en-US" altLang="zh-CN" sz="2000" b="0" baseline="-25000" dirty="0" smtClean="0">
                <a:solidFill>
                  <a:srgbClr val="C00000"/>
                </a:solidFill>
                <a:latin typeface="Times New Roman" pitchFamily="18" charset="0"/>
                <a:ea typeface="SimSun" pitchFamily="2" charset="-122"/>
              </a:rPr>
              <a:t>i</a:t>
            </a:r>
            <a:r>
              <a:rPr lang="en-US" altLang="zh-CN" sz="2000" b="0" dirty="0">
                <a:solidFill>
                  <a:srgbClr val="C00000"/>
                </a:solidFill>
                <a:latin typeface="Times New Roman" pitchFamily="18" charset="0"/>
                <a:ea typeface="SimSun" pitchFamily="2" charset="-122"/>
              </a:rPr>
              <a:t>] &gt; </a:t>
            </a:r>
            <a:r>
              <a:rPr lang="en-US" altLang="zh-CN" sz="2000" b="0" dirty="0" smtClean="0">
                <a:solidFill>
                  <a:srgbClr val="C00000"/>
                </a:solidFill>
                <a:latin typeface="Times New Roman" pitchFamily="18" charset="0"/>
                <a:ea typeface="SimSun" pitchFamily="2" charset="-122"/>
              </a:rPr>
              <a:t>V[i-1,j]</a:t>
            </a:r>
            <a:endParaRPr lang="en-US" altLang="zh-CN" sz="2000" b="0" dirty="0">
              <a:solidFill>
                <a:srgbClr val="C00000"/>
              </a:solidFill>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dirty="0" err="1" smtClean="0">
                <a:latin typeface="Times New Roman" pitchFamily="18" charset="0"/>
                <a:ea typeface="SimSun" pitchFamily="2" charset="-122"/>
              </a:rPr>
              <a:t>i,j</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baseline="-25000" dirty="0" smtClean="0">
                <a:latin typeface="Times New Roman" pitchFamily="18" charset="0"/>
                <a:ea typeface="SimSun" pitchFamily="2" charset="-122"/>
              </a:rPr>
              <a:t>i</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V[i-1,j- </a:t>
            </a:r>
            <a:r>
              <a:rPr lang="en-US" altLang="zh-CN" sz="2000" b="0" dirty="0" err="1">
                <a:latin typeface="Times New Roman" pitchFamily="18" charset="0"/>
                <a:ea typeface="SimSun" pitchFamily="2" charset="-122"/>
              </a:rPr>
              <a:t>w</a:t>
            </a:r>
            <a:r>
              <a:rPr lang="en-US" altLang="zh-CN" sz="2000" b="0" baseline="-25000" dirty="0" err="1">
                <a:latin typeface="Times New Roman" pitchFamily="18" charset="0"/>
                <a:ea typeface="SimSun" pitchFamily="2" charset="-122"/>
              </a:rPr>
              <a:t>i</a:t>
            </a:r>
            <a:r>
              <a:rPr lang="en-US" altLang="zh-CN" sz="2000" b="0" dirty="0">
                <a:latin typeface="Times New Roman" pitchFamily="18" charset="0"/>
                <a:ea typeface="SimSun" pitchFamily="2" charset="-122"/>
              </a:rPr>
              <a:t>]</a:t>
            </a:r>
          </a:p>
          <a:p>
            <a:pPr eaLnBrk="0" hangingPunct="0"/>
            <a:r>
              <a:rPr lang="en-US" altLang="zh-CN" sz="2000" b="0" dirty="0">
                <a:latin typeface="Times New Roman" pitchFamily="18" charset="0"/>
                <a:ea typeface="SimSun" pitchFamily="2" charset="-122"/>
              </a:rPr>
              <a:t>        else</a:t>
            </a:r>
          </a:p>
          <a:p>
            <a:pPr eaLnBrk="0" hangingPunct="0"/>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dirty="0" err="1" smtClean="0">
                <a:latin typeface="Times New Roman" pitchFamily="18" charset="0"/>
                <a:ea typeface="SimSun" pitchFamily="2" charset="-122"/>
              </a:rPr>
              <a:t>i,j</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V[i-1,j]</a:t>
            </a:r>
            <a:endParaRPr lang="en-US" altLang="zh-CN" sz="2000" b="0" dirty="0">
              <a:latin typeface="Times New Roman" pitchFamily="18" charset="0"/>
              <a:ea typeface="SimSun" pitchFamily="2" charset="-122"/>
            </a:endParaRPr>
          </a:p>
          <a:p>
            <a:pPr eaLnBrk="0" hangingPunct="0"/>
            <a:r>
              <a:rPr lang="en-US" altLang="zh-CN" sz="2000" b="0" dirty="0">
                <a:solidFill>
                  <a:srgbClr val="FF0000"/>
                </a:solidFill>
                <a:latin typeface="Times New Roman" pitchFamily="18" charset="0"/>
                <a:ea typeface="SimSun" pitchFamily="2" charset="-122"/>
              </a:rPr>
              <a:t>else </a:t>
            </a:r>
            <a:r>
              <a:rPr lang="en-US" altLang="zh-CN" sz="2000" dirty="0" smtClean="0">
                <a:latin typeface="Times New Roman" pitchFamily="18" charset="0"/>
                <a:ea typeface="SimSun" pitchFamily="2" charset="-122"/>
              </a:rPr>
              <a:t>V[</a:t>
            </a:r>
            <a:r>
              <a:rPr lang="en-US" altLang="zh-CN" sz="2000" dirty="0" err="1" smtClean="0">
                <a:latin typeface="Times New Roman" pitchFamily="18" charset="0"/>
                <a:ea typeface="SimSun" pitchFamily="2" charset="-122"/>
              </a:rPr>
              <a:t>i,j</a:t>
            </a:r>
            <a:r>
              <a:rPr lang="en-US" altLang="zh-CN" sz="2000" dirty="0" smtClean="0">
                <a:latin typeface="Times New Roman" pitchFamily="18" charset="0"/>
                <a:ea typeface="SimSun" pitchFamily="2" charset="-122"/>
              </a:rPr>
              <a:t>] </a:t>
            </a:r>
            <a:r>
              <a:rPr lang="en-US" altLang="zh-CN" sz="2000" dirty="0">
                <a:latin typeface="Times New Roman" pitchFamily="18" charset="0"/>
                <a:ea typeface="SimSun" pitchFamily="2" charset="-122"/>
              </a:rPr>
              <a:t>= </a:t>
            </a:r>
            <a:r>
              <a:rPr lang="en-US" altLang="zh-CN" sz="2000" dirty="0" smtClean="0">
                <a:latin typeface="Times New Roman" pitchFamily="18" charset="0"/>
                <a:ea typeface="SimSun" pitchFamily="2" charset="-122"/>
              </a:rPr>
              <a:t>V[i-1,j]</a:t>
            </a:r>
            <a:r>
              <a:rPr lang="en-US" altLang="zh-CN" sz="2000" b="0" dirty="0" smtClean="0">
                <a:latin typeface="Times New Roman" pitchFamily="18" charset="0"/>
                <a:ea typeface="SimSun" pitchFamily="2" charset="-122"/>
              </a:rPr>
              <a:t>  </a:t>
            </a:r>
            <a:r>
              <a:rPr lang="en-US" altLang="zh-CN" sz="2000" b="0" dirty="0">
                <a:solidFill>
                  <a:srgbClr val="008000"/>
                </a:solidFill>
                <a:latin typeface="Times New Roman" pitchFamily="18" charset="0"/>
                <a:ea typeface="SimSun" pitchFamily="2" charset="-122"/>
              </a:rPr>
              <a:t>// </a:t>
            </a:r>
            <a:r>
              <a:rPr lang="en-US" altLang="zh-CN" sz="2000" b="0" dirty="0" err="1">
                <a:solidFill>
                  <a:srgbClr val="008000"/>
                </a:solidFill>
                <a:latin typeface="Times New Roman" pitchFamily="18" charset="0"/>
                <a:ea typeface="SimSun" pitchFamily="2" charset="-122"/>
              </a:rPr>
              <a:t>w</a:t>
            </a:r>
            <a:r>
              <a:rPr lang="en-US" altLang="zh-CN" sz="2000" b="0" baseline="-25000" dirty="0" err="1">
                <a:solidFill>
                  <a:srgbClr val="008000"/>
                </a:solidFill>
                <a:latin typeface="Times New Roman" pitchFamily="18" charset="0"/>
                <a:ea typeface="SimSun" pitchFamily="2" charset="-122"/>
              </a:rPr>
              <a:t>i</a:t>
            </a:r>
            <a:r>
              <a:rPr lang="en-US" altLang="zh-CN" sz="2000" b="0" dirty="0">
                <a:solidFill>
                  <a:srgbClr val="008000"/>
                </a:solidFill>
                <a:latin typeface="Times New Roman" pitchFamily="18" charset="0"/>
                <a:ea typeface="SimSun" pitchFamily="2" charset="-122"/>
              </a:rPr>
              <a:t> &gt; </a:t>
            </a:r>
            <a:r>
              <a:rPr lang="en-US" altLang="zh-CN" sz="2000" b="0" dirty="0" smtClean="0">
                <a:solidFill>
                  <a:srgbClr val="008000"/>
                </a:solidFill>
                <a:latin typeface="Times New Roman" pitchFamily="18" charset="0"/>
                <a:ea typeface="SimSun" pitchFamily="2" charset="-122"/>
              </a:rPr>
              <a:t>j</a:t>
            </a:r>
            <a:endParaRPr lang="en-US" altLang="zh-CN" sz="2000" b="0" dirty="0">
              <a:solidFill>
                <a:srgbClr val="008000"/>
              </a:solidFill>
              <a:latin typeface="Times New Roman" pitchFamily="18" charset="0"/>
              <a:ea typeface="SimSun" pitchFamily="2" charset="-122"/>
            </a:endParaRPr>
          </a:p>
        </p:txBody>
      </p:sp>
      <p:sp>
        <p:nvSpPr>
          <p:cNvPr id="50" name="Footer Placeholder 4"/>
          <p:cNvSpPr>
            <a:spLocks noGrp="1"/>
          </p:cNvSpPr>
          <p:nvPr>
            <p:ph type="ftr" sz="quarter" idx="11"/>
          </p:nvPr>
        </p:nvSpPr>
        <p:spPr>
          <a:xfrm>
            <a:off x="2819400" y="6492875"/>
            <a:ext cx="3733800" cy="365125"/>
          </a:xfrm>
        </p:spPr>
        <p:txBody>
          <a:bodyPr/>
          <a:lstStyle/>
          <a:p>
            <a:r>
              <a:rPr lang="en-US" dirty="0" smtClean="0"/>
              <a:t>Department of Computer Science and Engineering, GIT</a:t>
            </a:r>
            <a:endParaRPr lang="en-US" dirty="0"/>
          </a:p>
        </p:txBody>
      </p:sp>
      <p:sp>
        <p:nvSpPr>
          <p:cNvPr id="51" name="Slide Number Placeholder 5"/>
          <p:cNvSpPr>
            <a:spLocks noGrp="1"/>
          </p:cNvSpPr>
          <p:nvPr>
            <p:ph type="sldNum" sz="quarter" idx="12"/>
          </p:nvPr>
        </p:nvSpPr>
        <p:spPr>
          <a:xfrm>
            <a:off x="8153400" y="6356350"/>
            <a:ext cx="533400" cy="365125"/>
          </a:xfrm>
        </p:spPr>
        <p:txBody>
          <a:bodyPr/>
          <a:lstStyle/>
          <a:p>
            <a:endParaRPr lang="en-US" dirty="0" smtClean="0"/>
          </a:p>
          <a:p>
            <a:r>
              <a:rPr lang="en-US" dirty="0" smtClean="0"/>
              <a:t>15</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95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9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48" grpId="0" autoUpdateAnimBg="0"/>
      <p:bldP spid="14954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ubtitle 2"/>
          <p:cNvSpPr txBox="1">
            <a:spLocks/>
          </p:cNvSpPr>
          <p:nvPr/>
        </p:nvSpPr>
        <p:spPr>
          <a:xfrm>
            <a:off x="304800" y="381000"/>
            <a:ext cx="8610600" cy="60960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				</a:t>
            </a:r>
            <a:endParaRPr kumimoji="0" 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7650"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27651" name="Text Box 4"/>
          <p:cNvSpPr txBox="1">
            <a:spLocks noChangeArrowheads="1"/>
          </p:cNvSpPr>
          <p:nvPr/>
        </p:nvSpPr>
        <p:spPr bwMode="auto">
          <a:xfrm>
            <a:off x="7543800" y="609600"/>
            <a:ext cx="1320800" cy="2227263"/>
          </a:xfrm>
          <a:prstGeom prst="rect">
            <a:avLst/>
          </a:prstGeom>
          <a:noFill/>
          <a:ln w="9525">
            <a:noFill/>
            <a:miter lim="800000"/>
            <a:headEnd/>
            <a:tailEnd/>
          </a:ln>
        </p:spPr>
        <p:txBody>
          <a:bodyPr wrap="none">
            <a:spAutoFit/>
          </a:bodyPr>
          <a:lstStyle/>
          <a:p>
            <a:pPr eaLnBrk="0" hangingPunct="0"/>
            <a:r>
              <a:rPr lang="en-US" altLang="zh-CN" sz="2800" b="0">
                <a:latin typeface="Times New Roman" pitchFamily="18" charset="0"/>
                <a:ea typeface="SimSun" pitchFamily="2" charset="-122"/>
              </a:rPr>
              <a:t>Items:</a:t>
            </a:r>
          </a:p>
          <a:p>
            <a:pPr eaLnBrk="0" hangingPunct="0"/>
            <a:r>
              <a:rPr lang="en-US" altLang="zh-CN" sz="2800" b="0">
                <a:latin typeface="Times New Roman" pitchFamily="18" charset="0"/>
                <a:ea typeface="SimSun" pitchFamily="2" charset="-122"/>
              </a:rPr>
              <a:t>1: (2,3)</a:t>
            </a:r>
          </a:p>
          <a:p>
            <a:pPr eaLnBrk="0" hangingPunct="0"/>
            <a:r>
              <a:rPr lang="en-US" altLang="zh-CN" sz="2800" b="0">
                <a:latin typeface="Times New Roman" pitchFamily="18" charset="0"/>
                <a:ea typeface="SimSun" pitchFamily="2" charset="-122"/>
              </a:rPr>
              <a:t>2: (3,4)</a:t>
            </a:r>
          </a:p>
          <a:p>
            <a:pPr eaLnBrk="0" hangingPunct="0"/>
            <a:r>
              <a:rPr lang="en-US" altLang="zh-CN" sz="2800" b="0">
                <a:latin typeface="Times New Roman" pitchFamily="18" charset="0"/>
                <a:ea typeface="SimSun" pitchFamily="2" charset="-122"/>
              </a:rPr>
              <a:t>3: (4,5) </a:t>
            </a:r>
          </a:p>
          <a:p>
            <a:pPr eaLnBrk="0" hangingPunct="0"/>
            <a:r>
              <a:rPr lang="en-US" altLang="zh-CN" sz="2800" b="0">
                <a:latin typeface="Times New Roman" pitchFamily="18" charset="0"/>
                <a:ea typeface="SimSun" pitchFamily="2" charset="-122"/>
              </a:rPr>
              <a:t>4: (5,6)</a:t>
            </a:r>
            <a:endParaRPr lang="en-US" altLang="zh-CN" sz="2400" b="0">
              <a:latin typeface="Times New Roman" pitchFamily="18" charset="0"/>
              <a:ea typeface="SimSun" pitchFamily="2" charset="-122"/>
            </a:endParaRPr>
          </a:p>
        </p:txBody>
      </p:sp>
      <p:sp>
        <p:nvSpPr>
          <p:cNvPr id="192517" name="Text Box 5"/>
          <p:cNvSpPr txBox="1">
            <a:spLocks noChangeArrowheads="1"/>
          </p:cNvSpPr>
          <p:nvPr/>
        </p:nvSpPr>
        <p:spPr bwMode="auto">
          <a:xfrm>
            <a:off x="4191000" y="2590800"/>
            <a:ext cx="336550" cy="457200"/>
          </a:xfrm>
          <a:prstGeom prst="rect">
            <a:avLst/>
          </a:prstGeom>
          <a:noFill/>
          <a:ln w="9525">
            <a:noFill/>
            <a:miter lim="800000"/>
            <a:headEnd/>
            <a:tailEnd/>
          </a:ln>
        </p:spPr>
        <p:txBody>
          <a:bodyPr wrap="none">
            <a:spAutoFit/>
          </a:bodyPr>
          <a:lstStyle/>
          <a:p>
            <a:pPr eaLnBrk="0" hangingPunct="0"/>
            <a:r>
              <a:rPr lang="en-US" altLang="zh-CN" sz="2400">
                <a:solidFill>
                  <a:srgbClr val="FF0000"/>
                </a:solidFill>
                <a:latin typeface="Times New Roman" pitchFamily="18" charset="0"/>
                <a:ea typeface="SimSun" pitchFamily="2" charset="-122"/>
              </a:rPr>
              <a:t>3</a:t>
            </a:r>
            <a:endParaRPr lang="en-US" altLang="zh-CN" sz="2400" b="0">
              <a:latin typeface="Times New Roman" pitchFamily="18" charset="0"/>
              <a:ea typeface="SimSun" pitchFamily="2" charset="-122"/>
            </a:endParaRPr>
          </a:p>
        </p:txBody>
      </p:sp>
      <p:sp>
        <p:nvSpPr>
          <p:cNvPr id="192518" name="Line 6"/>
          <p:cNvSpPr>
            <a:spLocks noChangeShapeType="1"/>
          </p:cNvSpPr>
          <p:nvPr/>
        </p:nvSpPr>
        <p:spPr bwMode="auto">
          <a:xfrm>
            <a:off x="2971800" y="2362200"/>
            <a:ext cx="1219200" cy="381000"/>
          </a:xfrm>
          <a:prstGeom prst="line">
            <a:avLst/>
          </a:prstGeom>
          <a:noFill/>
          <a:ln w="38100">
            <a:solidFill>
              <a:schemeClr val="tx1"/>
            </a:solidFill>
            <a:round/>
            <a:headEnd/>
            <a:tailEnd type="triangle" w="med" len="med"/>
          </a:ln>
        </p:spPr>
        <p:txBody>
          <a:bodyPr wrap="none" anchor="ctr"/>
          <a:lstStyle/>
          <a:p>
            <a:endParaRPr lang="en-US"/>
          </a:p>
        </p:txBody>
      </p:sp>
      <p:sp>
        <p:nvSpPr>
          <p:cNvPr id="27654" name="Rectangle 7"/>
          <p:cNvSpPr>
            <a:spLocks noChangeArrowheads="1"/>
          </p:cNvSpPr>
          <p:nvPr/>
        </p:nvSpPr>
        <p:spPr bwMode="auto">
          <a:xfrm>
            <a:off x="7162800" y="1066800"/>
            <a:ext cx="1676400" cy="457200"/>
          </a:xfrm>
          <a:prstGeom prst="rect">
            <a:avLst/>
          </a:prstGeom>
          <a:noFill/>
          <a:ln w="9525">
            <a:solidFill>
              <a:schemeClr val="tx1"/>
            </a:solidFill>
            <a:miter lim="800000"/>
            <a:headEnd/>
            <a:tailEnd/>
          </a:ln>
        </p:spPr>
        <p:txBody>
          <a:bodyPr wrap="none" anchor="ctr"/>
          <a:lstStyle/>
          <a:p>
            <a:pPr eaLnBrk="0" hangingPunct="0"/>
            <a:endParaRPr lang="zh-CN" altLang="en-US">
              <a:ea typeface="SimSun" pitchFamily="2" charset="-122"/>
            </a:endParaRPr>
          </a:p>
        </p:txBody>
      </p:sp>
      <p:grpSp>
        <p:nvGrpSpPr>
          <p:cNvPr id="2" name="Group 8"/>
          <p:cNvGrpSpPr>
            <a:grpSpLocks/>
          </p:cNvGrpSpPr>
          <p:nvPr/>
        </p:nvGrpSpPr>
        <p:grpSpPr bwMode="auto">
          <a:xfrm>
            <a:off x="1035050" y="1676400"/>
            <a:ext cx="5441950" cy="2743200"/>
            <a:chOff x="652" y="768"/>
            <a:chExt cx="3428" cy="1728"/>
          </a:xfrm>
        </p:grpSpPr>
        <p:sp>
          <p:nvSpPr>
            <p:cNvPr id="27660" name="Text Box 9"/>
            <p:cNvSpPr txBox="1">
              <a:spLocks noChangeArrowheads="1"/>
            </p:cNvSpPr>
            <p:nvPr/>
          </p:nvSpPr>
          <p:spPr bwMode="auto">
            <a:xfrm>
              <a:off x="1584"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7661" name="Text Box 10"/>
            <p:cNvSpPr txBox="1">
              <a:spLocks noChangeArrowheads="1"/>
            </p:cNvSpPr>
            <p:nvPr/>
          </p:nvSpPr>
          <p:spPr bwMode="auto">
            <a:xfrm>
              <a:off x="1104"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7662" name="Text Box 11"/>
            <p:cNvSpPr txBox="1">
              <a:spLocks noChangeArrowheads="1"/>
            </p:cNvSpPr>
            <p:nvPr/>
          </p:nvSpPr>
          <p:spPr bwMode="auto">
            <a:xfrm>
              <a:off x="1104" y="1632"/>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7663" name="Text Box 12"/>
            <p:cNvSpPr txBox="1">
              <a:spLocks noChangeArrowheads="1"/>
            </p:cNvSpPr>
            <p:nvPr/>
          </p:nvSpPr>
          <p:spPr bwMode="auto">
            <a:xfrm>
              <a:off x="1104" y="1920"/>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7664" name="Text Box 13"/>
            <p:cNvSpPr txBox="1">
              <a:spLocks noChangeArrowheads="1"/>
            </p:cNvSpPr>
            <p:nvPr/>
          </p:nvSpPr>
          <p:spPr bwMode="auto">
            <a:xfrm>
              <a:off x="1104" y="2208"/>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grpSp>
          <p:nvGrpSpPr>
            <p:cNvPr id="3" name="Group 14"/>
            <p:cNvGrpSpPr>
              <a:grpSpLocks/>
            </p:cNvGrpSpPr>
            <p:nvPr/>
          </p:nvGrpSpPr>
          <p:grpSpPr bwMode="auto">
            <a:xfrm>
              <a:off x="652" y="768"/>
              <a:ext cx="3428" cy="1728"/>
              <a:chOff x="652" y="768"/>
              <a:chExt cx="3428" cy="1728"/>
            </a:xfrm>
          </p:grpSpPr>
          <p:sp>
            <p:nvSpPr>
              <p:cNvPr id="27666" name="Line 15"/>
              <p:cNvSpPr>
                <a:spLocks noChangeShapeType="1"/>
              </p:cNvSpPr>
              <p:nvPr/>
            </p:nvSpPr>
            <p:spPr bwMode="auto">
              <a:xfrm>
                <a:off x="960" y="1056"/>
                <a:ext cx="0" cy="1440"/>
              </a:xfrm>
              <a:prstGeom prst="line">
                <a:avLst/>
              </a:prstGeom>
              <a:noFill/>
              <a:ln w="9525">
                <a:solidFill>
                  <a:schemeClr val="tx1"/>
                </a:solidFill>
                <a:round/>
                <a:headEnd/>
                <a:tailEnd/>
              </a:ln>
            </p:spPr>
            <p:txBody>
              <a:bodyPr wrap="none" anchor="ctr"/>
              <a:lstStyle/>
              <a:p>
                <a:endParaRPr lang="en-US"/>
              </a:p>
            </p:txBody>
          </p:sp>
          <p:sp>
            <p:nvSpPr>
              <p:cNvPr id="27667" name="Line 16"/>
              <p:cNvSpPr>
                <a:spLocks noChangeShapeType="1"/>
              </p:cNvSpPr>
              <p:nvPr/>
            </p:nvSpPr>
            <p:spPr bwMode="auto">
              <a:xfrm>
                <a:off x="960" y="1056"/>
                <a:ext cx="3120" cy="0"/>
              </a:xfrm>
              <a:prstGeom prst="line">
                <a:avLst/>
              </a:prstGeom>
              <a:noFill/>
              <a:ln w="9525">
                <a:solidFill>
                  <a:schemeClr val="tx1"/>
                </a:solidFill>
                <a:round/>
                <a:headEnd/>
                <a:tailEnd/>
              </a:ln>
            </p:spPr>
            <p:txBody>
              <a:bodyPr wrap="none" anchor="ctr"/>
              <a:lstStyle/>
              <a:p>
                <a:endParaRPr lang="en-US"/>
              </a:p>
            </p:txBody>
          </p:sp>
          <p:sp>
            <p:nvSpPr>
              <p:cNvPr id="27668" name="Line 17"/>
              <p:cNvSpPr>
                <a:spLocks noChangeShapeType="1"/>
              </p:cNvSpPr>
              <p:nvPr/>
            </p:nvSpPr>
            <p:spPr bwMode="auto">
              <a:xfrm>
                <a:off x="1440" y="1056"/>
                <a:ext cx="0" cy="1440"/>
              </a:xfrm>
              <a:prstGeom prst="line">
                <a:avLst/>
              </a:prstGeom>
              <a:noFill/>
              <a:ln w="9525">
                <a:solidFill>
                  <a:schemeClr val="tx1"/>
                </a:solidFill>
                <a:round/>
                <a:headEnd/>
                <a:tailEnd/>
              </a:ln>
            </p:spPr>
            <p:txBody>
              <a:bodyPr wrap="none" anchor="ctr"/>
              <a:lstStyle/>
              <a:p>
                <a:endParaRPr lang="en-US"/>
              </a:p>
            </p:txBody>
          </p:sp>
          <p:sp>
            <p:nvSpPr>
              <p:cNvPr id="27669" name="Line 18"/>
              <p:cNvSpPr>
                <a:spLocks noChangeShapeType="1"/>
              </p:cNvSpPr>
              <p:nvPr/>
            </p:nvSpPr>
            <p:spPr bwMode="auto">
              <a:xfrm>
                <a:off x="1968" y="1056"/>
                <a:ext cx="0" cy="1440"/>
              </a:xfrm>
              <a:prstGeom prst="line">
                <a:avLst/>
              </a:prstGeom>
              <a:noFill/>
              <a:ln w="9525">
                <a:solidFill>
                  <a:schemeClr val="tx1"/>
                </a:solidFill>
                <a:round/>
                <a:headEnd/>
                <a:tailEnd/>
              </a:ln>
            </p:spPr>
            <p:txBody>
              <a:bodyPr wrap="none" anchor="ctr"/>
              <a:lstStyle/>
              <a:p>
                <a:endParaRPr lang="en-US"/>
              </a:p>
            </p:txBody>
          </p:sp>
          <p:sp>
            <p:nvSpPr>
              <p:cNvPr id="27670" name="Line 19"/>
              <p:cNvSpPr>
                <a:spLocks noChangeShapeType="1"/>
              </p:cNvSpPr>
              <p:nvPr/>
            </p:nvSpPr>
            <p:spPr bwMode="auto">
              <a:xfrm>
                <a:off x="2496" y="1056"/>
                <a:ext cx="0" cy="1440"/>
              </a:xfrm>
              <a:prstGeom prst="line">
                <a:avLst/>
              </a:prstGeom>
              <a:noFill/>
              <a:ln w="9525">
                <a:solidFill>
                  <a:schemeClr val="tx1"/>
                </a:solidFill>
                <a:round/>
                <a:headEnd/>
                <a:tailEnd/>
              </a:ln>
            </p:spPr>
            <p:txBody>
              <a:bodyPr wrap="none" anchor="ctr"/>
              <a:lstStyle/>
              <a:p>
                <a:endParaRPr lang="en-US"/>
              </a:p>
            </p:txBody>
          </p:sp>
          <p:sp>
            <p:nvSpPr>
              <p:cNvPr id="27671" name="Line 20"/>
              <p:cNvSpPr>
                <a:spLocks noChangeShapeType="1"/>
              </p:cNvSpPr>
              <p:nvPr/>
            </p:nvSpPr>
            <p:spPr bwMode="auto">
              <a:xfrm>
                <a:off x="3024" y="1056"/>
                <a:ext cx="0" cy="1440"/>
              </a:xfrm>
              <a:prstGeom prst="line">
                <a:avLst/>
              </a:prstGeom>
              <a:noFill/>
              <a:ln w="9525">
                <a:solidFill>
                  <a:schemeClr val="tx1"/>
                </a:solidFill>
                <a:round/>
                <a:headEnd/>
                <a:tailEnd/>
              </a:ln>
            </p:spPr>
            <p:txBody>
              <a:bodyPr wrap="none" anchor="ctr"/>
              <a:lstStyle/>
              <a:p>
                <a:endParaRPr lang="en-US"/>
              </a:p>
            </p:txBody>
          </p:sp>
          <p:sp>
            <p:nvSpPr>
              <p:cNvPr id="27672" name="Line 21"/>
              <p:cNvSpPr>
                <a:spLocks noChangeShapeType="1"/>
              </p:cNvSpPr>
              <p:nvPr/>
            </p:nvSpPr>
            <p:spPr bwMode="auto">
              <a:xfrm>
                <a:off x="3552" y="1056"/>
                <a:ext cx="0" cy="1440"/>
              </a:xfrm>
              <a:prstGeom prst="line">
                <a:avLst/>
              </a:prstGeom>
              <a:noFill/>
              <a:ln w="9525">
                <a:solidFill>
                  <a:schemeClr val="tx1"/>
                </a:solidFill>
                <a:round/>
                <a:headEnd/>
                <a:tailEnd/>
              </a:ln>
            </p:spPr>
            <p:txBody>
              <a:bodyPr wrap="none" anchor="ctr"/>
              <a:lstStyle/>
              <a:p>
                <a:endParaRPr lang="en-US"/>
              </a:p>
            </p:txBody>
          </p:sp>
          <p:sp>
            <p:nvSpPr>
              <p:cNvPr id="27673" name="Text Box 22"/>
              <p:cNvSpPr txBox="1">
                <a:spLocks noChangeArrowheads="1"/>
              </p:cNvSpPr>
              <p:nvPr/>
            </p:nvSpPr>
            <p:spPr bwMode="auto">
              <a:xfrm>
                <a:off x="1104"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7674" name="Text Box 23"/>
              <p:cNvSpPr txBox="1">
                <a:spLocks noChangeArrowheads="1"/>
              </p:cNvSpPr>
              <p:nvPr/>
            </p:nvSpPr>
            <p:spPr bwMode="auto">
              <a:xfrm>
                <a:off x="1584"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7675" name="Text Box 24"/>
              <p:cNvSpPr txBox="1">
                <a:spLocks noChangeArrowheads="1"/>
              </p:cNvSpPr>
              <p:nvPr/>
            </p:nvSpPr>
            <p:spPr bwMode="auto">
              <a:xfrm>
                <a:off x="2112"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7676" name="Text Box 25"/>
              <p:cNvSpPr txBox="1">
                <a:spLocks noChangeArrowheads="1"/>
              </p:cNvSpPr>
              <p:nvPr/>
            </p:nvSpPr>
            <p:spPr bwMode="auto">
              <a:xfrm>
                <a:off x="2640"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7677" name="Text Box 26"/>
              <p:cNvSpPr txBox="1">
                <a:spLocks noChangeArrowheads="1"/>
              </p:cNvSpPr>
              <p:nvPr/>
            </p:nvSpPr>
            <p:spPr bwMode="auto">
              <a:xfrm>
                <a:off x="3696"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7678" name="Text Box 27"/>
              <p:cNvSpPr txBox="1">
                <a:spLocks noChangeArrowheads="1"/>
              </p:cNvSpPr>
              <p:nvPr/>
            </p:nvSpPr>
            <p:spPr bwMode="auto">
              <a:xfrm>
                <a:off x="3168"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7679" name="Line 28"/>
              <p:cNvSpPr>
                <a:spLocks noChangeShapeType="1"/>
              </p:cNvSpPr>
              <p:nvPr/>
            </p:nvSpPr>
            <p:spPr bwMode="auto">
              <a:xfrm>
                <a:off x="4080" y="1056"/>
                <a:ext cx="0" cy="1440"/>
              </a:xfrm>
              <a:prstGeom prst="line">
                <a:avLst/>
              </a:prstGeom>
              <a:noFill/>
              <a:ln w="9525">
                <a:solidFill>
                  <a:schemeClr val="tx1"/>
                </a:solidFill>
                <a:round/>
                <a:headEnd/>
                <a:tailEnd/>
              </a:ln>
            </p:spPr>
            <p:txBody>
              <a:bodyPr wrap="none" anchor="ctr"/>
              <a:lstStyle/>
              <a:p>
                <a:endParaRPr lang="en-US"/>
              </a:p>
            </p:txBody>
          </p:sp>
          <p:sp>
            <p:nvSpPr>
              <p:cNvPr id="27680" name="Line 29"/>
              <p:cNvSpPr>
                <a:spLocks noChangeShapeType="1"/>
              </p:cNvSpPr>
              <p:nvPr/>
            </p:nvSpPr>
            <p:spPr bwMode="auto">
              <a:xfrm>
                <a:off x="960" y="1344"/>
                <a:ext cx="3120" cy="0"/>
              </a:xfrm>
              <a:prstGeom prst="line">
                <a:avLst/>
              </a:prstGeom>
              <a:noFill/>
              <a:ln w="9525">
                <a:solidFill>
                  <a:schemeClr val="tx1"/>
                </a:solidFill>
                <a:round/>
                <a:headEnd/>
                <a:tailEnd/>
              </a:ln>
            </p:spPr>
            <p:txBody>
              <a:bodyPr wrap="none" anchor="ctr"/>
              <a:lstStyle/>
              <a:p>
                <a:endParaRPr lang="en-US"/>
              </a:p>
            </p:txBody>
          </p:sp>
          <p:sp>
            <p:nvSpPr>
              <p:cNvPr id="27681" name="Line 30"/>
              <p:cNvSpPr>
                <a:spLocks noChangeShapeType="1"/>
              </p:cNvSpPr>
              <p:nvPr/>
            </p:nvSpPr>
            <p:spPr bwMode="auto">
              <a:xfrm>
                <a:off x="960" y="1632"/>
                <a:ext cx="3120" cy="0"/>
              </a:xfrm>
              <a:prstGeom prst="line">
                <a:avLst/>
              </a:prstGeom>
              <a:noFill/>
              <a:ln w="9525">
                <a:solidFill>
                  <a:schemeClr val="tx1"/>
                </a:solidFill>
                <a:round/>
                <a:headEnd/>
                <a:tailEnd/>
              </a:ln>
            </p:spPr>
            <p:txBody>
              <a:bodyPr wrap="none" anchor="ctr"/>
              <a:lstStyle/>
              <a:p>
                <a:endParaRPr lang="en-US"/>
              </a:p>
            </p:txBody>
          </p:sp>
          <p:sp>
            <p:nvSpPr>
              <p:cNvPr id="27682" name="Line 31"/>
              <p:cNvSpPr>
                <a:spLocks noChangeShapeType="1"/>
              </p:cNvSpPr>
              <p:nvPr/>
            </p:nvSpPr>
            <p:spPr bwMode="auto">
              <a:xfrm>
                <a:off x="960" y="1920"/>
                <a:ext cx="3120" cy="0"/>
              </a:xfrm>
              <a:prstGeom prst="line">
                <a:avLst/>
              </a:prstGeom>
              <a:noFill/>
              <a:ln w="9525">
                <a:solidFill>
                  <a:schemeClr val="tx1"/>
                </a:solidFill>
                <a:round/>
                <a:headEnd/>
                <a:tailEnd/>
              </a:ln>
            </p:spPr>
            <p:txBody>
              <a:bodyPr wrap="none" anchor="ctr"/>
              <a:lstStyle/>
              <a:p>
                <a:endParaRPr lang="en-US"/>
              </a:p>
            </p:txBody>
          </p:sp>
          <p:sp>
            <p:nvSpPr>
              <p:cNvPr id="27683" name="Line 32"/>
              <p:cNvSpPr>
                <a:spLocks noChangeShapeType="1"/>
              </p:cNvSpPr>
              <p:nvPr/>
            </p:nvSpPr>
            <p:spPr bwMode="auto">
              <a:xfrm>
                <a:off x="960" y="2208"/>
                <a:ext cx="3120" cy="0"/>
              </a:xfrm>
              <a:prstGeom prst="line">
                <a:avLst/>
              </a:prstGeom>
              <a:noFill/>
              <a:ln w="9525">
                <a:solidFill>
                  <a:schemeClr val="tx1"/>
                </a:solidFill>
                <a:round/>
                <a:headEnd/>
                <a:tailEnd/>
              </a:ln>
            </p:spPr>
            <p:txBody>
              <a:bodyPr wrap="none" anchor="ctr"/>
              <a:lstStyle/>
              <a:p>
                <a:endParaRPr lang="en-US"/>
              </a:p>
            </p:txBody>
          </p:sp>
          <p:sp>
            <p:nvSpPr>
              <p:cNvPr id="27684" name="Line 33"/>
              <p:cNvSpPr>
                <a:spLocks noChangeShapeType="1"/>
              </p:cNvSpPr>
              <p:nvPr/>
            </p:nvSpPr>
            <p:spPr bwMode="auto">
              <a:xfrm>
                <a:off x="960" y="2496"/>
                <a:ext cx="3120" cy="0"/>
              </a:xfrm>
              <a:prstGeom prst="line">
                <a:avLst/>
              </a:prstGeom>
              <a:noFill/>
              <a:ln w="9525">
                <a:solidFill>
                  <a:schemeClr val="tx1"/>
                </a:solidFill>
                <a:round/>
                <a:headEnd/>
                <a:tailEnd/>
              </a:ln>
            </p:spPr>
            <p:txBody>
              <a:bodyPr wrap="none" anchor="ctr"/>
              <a:lstStyle/>
              <a:p>
                <a:endParaRPr lang="en-US"/>
              </a:p>
            </p:txBody>
          </p:sp>
          <p:sp>
            <p:nvSpPr>
              <p:cNvPr id="27685" name="Text Box 34"/>
              <p:cNvSpPr txBox="1">
                <a:spLocks noChangeArrowheads="1"/>
              </p:cNvSpPr>
              <p:nvPr/>
            </p:nvSpPr>
            <p:spPr bwMode="auto">
              <a:xfrm>
                <a:off x="652"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7686" name="Text Box 35"/>
              <p:cNvSpPr txBox="1">
                <a:spLocks noChangeArrowheads="1"/>
              </p:cNvSpPr>
              <p:nvPr/>
            </p:nvSpPr>
            <p:spPr bwMode="auto">
              <a:xfrm>
                <a:off x="652"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27687" name="Text Box 36"/>
              <p:cNvSpPr txBox="1">
                <a:spLocks noChangeArrowheads="1"/>
              </p:cNvSpPr>
              <p:nvPr/>
            </p:nvSpPr>
            <p:spPr bwMode="auto">
              <a:xfrm>
                <a:off x="652" y="1632"/>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27688" name="Text Box 37"/>
              <p:cNvSpPr txBox="1">
                <a:spLocks noChangeArrowheads="1"/>
              </p:cNvSpPr>
              <p:nvPr/>
            </p:nvSpPr>
            <p:spPr bwMode="auto">
              <a:xfrm>
                <a:off x="652" y="1920"/>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27689" name="Text Box 38"/>
              <p:cNvSpPr txBox="1">
                <a:spLocks noChangeArrowheads="1"/>
              </p:cNvSpPr>
              <p:nvPr/>
            </p:nvSpPr>
            <p:spPr bwMode="auto">
              <a:xfrm>
                <a:off x="3168"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27690" name="Text Box 39"/>
              <p:cNvSpPr txBox="1">
                <a:spLocks noChangeArrowheads="1"/>
              </p:cNvSpPr>
              <p:nvPr/>
            </p:nvSpPr>
            <p:spPr bwMode="auto">
              <a:xfrm>
                <a:off x="3696"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5</a:t>
                </a:r>
              </a:p>
            </p:txBody>
          </p:sp>
          <p:sp>
            <p:nvSpPr>
              <p:cNvPr id="27691" name="Text Box 40"/>
              <p:cNvSpPr txBox="1">
                <a:spLocks noChangeArrowheads="1"/>
              </p:cNvSpPr>
              <p:nvPr/>
            </p:nvSpPr>
            <p:spPr bwMode="auto">
              <a:xfrm>
                <a:off x="1104"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7692" name="Text Box 41"/>
              <p:cNvSpPr txBox="1">
                <a:spLocks noChangeArrowheads="1"/>
              </p:cNvSpPr>
              <p:nvPr/>
            </p:nvSpPr>
            <p:spPr bwMode="auto">
              <a:xfrm>
                <a:off x="1584"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27693" name="Text Box 42"/>
              <p:cNvSpPr txBox="1">
                <a:spLocks noChangeArrowheads="1"/>
              </p:cNvSpPr>
              <p:nvPr/>
            </p:nvSpPr>
            <p:spPr bwMode="auto">
              <a:xfrm>
                <a:off x="2112"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27694" name="Text Box 43"/>
              <p:cNvSpPr txBox="1">
                <a:spLocks noChangeArrowheads="1"/>
              </p:cNvSpPr>
              <p:nvPr/>
            </p:nvSpPr>
            <p:spPr bwMode="auto">
              <a:xfrm>
                <a:off x="2640"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27695" name="Text Box 44"/>
              <p:cNvSpPr txBox="1">
                <a:spLocks noChangeArrowheads="1"/>
              </p:cNvSpPr>
              <p:nvPr/>
            </p:nvSpPr>
            <p:spPr bwMode="auto">
              <a:xfrm>
                <a:off x="652" y="2208"/>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27696" name="Text Box 45"/>
              <p:cNvSpPr txBox="1">
                <a:spLocks noChangeArrowheads="1"/>
              </p:cNvSpPr>
              <p:nvPr/>
            </p:nvSpPr>
            <p:spPr bwMode="auto">
              <a:xfrm>
                <a:off x="662" y="768"/>
                <a:ext cx="432" cy="288"/>
              </a:xfrm>
              <a:prstGeom prst="rect">
                <a:avLst/>
              </a:prstGeom>
              <a:noFill/>
              <a:ln w="9525">
                <a:noFill/>
                <a:miter lim="800000"/>
                <a:headEnd/>
                <a:tailEnd/>
              </a:ln>
            </p:spPr>
            <p:txBody>
              <a:bodyPr>
                <a:spAutoFit/>
              </a:bodyPr>
              <a:lstStyle/>
              <a:p>
                <a:pPr algn="ctr" eaLnBrk="0" hangingPunct="0">
                  <a:spcBef>
                    <a:spcPct val="50000"/>
                  </a:spcBef>
                </a:pPr>
                <a:r>
                  <a:rPr lang="en-US" altLang="zh-CN" sz="2400" b="0" dirty="0" err="1" smtClean="0">
                    <a:latin typeface="Times New Roman" pitchFamily="18" charset="0"/>
                    <a:ea typeface="SimSun" pitchFamily="2" charset="-122"/>
                  </a:rPr>
                  <a:t>i</a:t>
                </a:r>
                <a:r>
                  <a:rPr lang="en-US" altLang="zh-CN" sz="2400" b="0" dirty="0" smtClean="0">
                    <a:latin typeface="Times New Roman" pitchFamily="18" charset="0"/>
                    <a:ea typeface="SimSun" pitchFamily="2" charset="-122"/>
                  </a:rPr>
                  <a:t>\j</a:t>
                </a:r>
                <a:endParaRPr lang="en-US" altLang="zh-CN" sz="2400" b="0" dirty="0">
                  <a:latin typeface="Times New Roman" pitchFamily="18" charset="0"/>
                  <a:ea typeface="SimSun" pitchFamily="2" charset="-122"/>
                </a:endParaRPr>
              </a:p>
            </p:txBody>
          </p:sp>
        </p:grpSp>
      </p:grpSp>
      <p:sp>
        <p:nvSpPr>
          <p:cNvPr id="27656" name="Text Box 46"/>
          <p:cNvSpPr txBox="1">
            <a:spLocks noChangeArrowheads="1"/>
          </p:cNvSpPr>
          <p:nvPr/>
        </p:nvSpPr>
        <p:spPr bwMode="auto">
          <a:xfrm>
            <a:off x="6607175" y="1752600"/>
            <a:ext cx="1470025" cy="2441575"/>
          </a:xfrm>
          <a:prstGeom prst="rect">
            <a:avLst/>
          </a:prstGeom>
          <a:noFill/>
          <a:ln w="9525">
            <a:noFill/>
            <a:miter lim="800000"/>
            <a:headEnd/>
            <a:tailEnd/>
          </a:ln>
        </p:spPr>
        <p:txBody>
          <a:bodyPr>
            <a:spAutoFit/>
          </a:bodyPr>
          <a:lstStyle/>
          <a:p>
            <a:pPr eaLnBrk="0" hangingPunct="0">
              <a:lnSpc>
                <a:spcPct val="110000"/>
              </a:lnSpc>
            </a:pPr>
            <a:r>
              <a:rPr lang="en-US" altLang="zh-CN" sz="2800" b="0" dirty="0" err="1">
                <a:latin typeface="Times New Roman" pitchFamily="18" charset="0"/>
                <a:ea typeface="SimSun" pitchFamily="2" charset="-122"/>
              </a:rPr>
              <a:t>i</a:t>
            </a:r>
            <a:r>
              <a:rPr lang="en-US" altLang="zh-CN" sz="2800" b="0" dirty="0">
                <a:latin typeface="Times New Roman" pitchFamily="18" charset="0"/>
                <a:ea typeface="SimSun" pitchFamily="2" charset="-122"/>
              </a:rPr>
              <a:t>=1</a:t>
            </a:r>
          </a:p>
          <a:p>
            <a:pPr eaLnBrk="0" hangingPunct="0">
              <a:lnSpc>
                <a:spcPct val="110000"/>
              </a:lnSpc>
            </a:pPr>
            <a:r>
              <a:rPr lang="en-US" altLang="zh-CN" sz="2800" dirty="0" smtClean="0">
                <a:latin typeface="Times New Roman" pitchFamily="18" charset="0"/>
                <a:ea typeface="SimSun" pitchFamily="2" charset="-122"/>
              </a:rPr>
              <a:t>v</a:t>
            </a:r>
            <a:r>
              <a:rPr lang="en-US" altLang="zh-CN" sz="2800" baseline="-25000" dirty="0" smtClean="0">
                <a:latin typeface="Times New Roman" pitchFamily="18" charset="0"/>
                <a:ea typeface="SimSun" pitchFamily="2" charset="-122"/>
              </a:rPr>
              <a:t>i</a:t>
            </a:r>
            <a:r>
              <a:rPr lang="en-US" altLang="zh-CN" sz="2800" b="0" dirty="0" smtClean="0">
                <a:latin typeface="Times New Roman" pitchFamily="18" charset="0"/>
                <a:ea typeface="SimSun" pitchFamily="2" charset="-122"/>
              </a:rPr>
              <a:t>=3</a:t>
            </a:r>
            <a:endParaRPr lang="en-US" altLang="zh-CN" sz="2800" b="0" dirty="0">
              <a:latin typeface="Times New Roman" pitchFamily="18" charset="0"/>
              <a:ea typeface="SimSun" pitchFamily="2" charset="-122"/>
            </a:endParaRPr>
          </a:p>
          <a:p>
            <a:pPr eaLnBrk="0" hangingPunct="0">
              <a:lnSpc>
                <a:spcPct val="110000"/>
              </a:lnSpc>
            </a:pPr>
            <a:r>
              <a:rPr lang="en-US" altLang="zh-CN" sz="2800" b="0" dirty="0" err="1">
                <a:latin typeface="Times New Roman" pitchFamily="18" charset="0"/>
                <a:ea typeface="SimSun" pitchFamily="2" charset="-122"/>
              </a:rPr>
              <a:t>w</a:t>
            </a:r>
            <a:r>
              <a:rPr lang="en-US" altLang="zh-CN" sz="2800" b="0" baseline="-25000" dirty="0" err="1">
                <a:latin typeface="Times New Roman" pitchFamily="18" charset="0"/>
                <a:ea typeface="SimSun" pitchFamily="2" charset="-122"/>
              </a:rPr>
              <a:t>i</a:t>
            </a:r>
            <a:r>
              <a:rPr lang="en-US" altLang="zh-CN" sz="2800" b="0" dirty="0">
                <a:latin typeface="Times New Roman" pitchFamily="18" charset="0"/>
                <a:ea typeface="SimSun" pitchFamily="2" charset="-122"/>
              </a:rPr>
              <a:t>=2</a:t>
            </a:r>
          </a:p>
          <a:p>
            <a:pPr eaLnBrk="0" hangingPunct="0">
              <a:lnSpc>
                <a:spcPct val="110000"/>
              </a:lnSpc>
            </a:pPr>
            <a:r>
              <a:rPr lang="en-US" altLang="zh-CN" sz="2800" dirty="0">
                <a:latin typeface="Times New Roman" pitchFamily="18" charset="0"/>
                <a:ea typeface="SimSun" pitchFamily="2" charset="-122"/>
              </a:rPr>
              <a:t>j</a:t>
            </a:r>
            <a:r>
              <a:rPr lang="en-US" altLang="zh-CN" sz="2800" b="0" dirty="0" smtClean="0">
                <a:latin typeface="Times New Roman" pitchFamily="18" charset="0"/>
                <a:ea typeface="SimSun" pitchFamily="2" charset="-122"/>
              </a:rPr>
              <a:t>=</a:t>
            </a:r>
            <a:r>
              <a:rPr lang="en-US" altLang="zh-CN" sz="2800" b="0" dirty="0" smtClean="0">
                <a:solidFill>
                  <a:srgbClr val="FF0000"/>
                </a:solidFill>
                <a:latin typeface="Times New Roman" pitchFamily="18" charset="0"/>
                <a:ea typeface="SimSun" pitchFamily="2" charset="-122"/>
              </a:rPr>
              <a:t>3</a:t>
            </a:r>
            <a:endParaRPr lang="en-US" altLang="zh-CN" sz="2800" b="0" dirty="0">
              <a:solidFill>
                <a:srgbClr val="FF0000"/>
              </a:solidFill>
              <a:latin typeface="Times New Roman" pitchFamily="18" charset="0"/>
              <a:ea typeface="SimSun" pitchFamily="2" charset="-122"/>
            </a:endParaRPr>
          </a:p>
          <a:p>
            <a:pPr eaLnBrk="0" hangingPunct="0">
              <a:lnSpc>
                <a:spcPct val="110000"/>
              </a:lnSpc>
            </a:pPr>
            <a:r>
              <a:rPr lang="en-US" altLang="zh-CN" sz="2800" dirty="0">
                <a:latin typeface="Times New Roman" pitchFamily="18" charset="0"/>
                <a:ea typeface="SimSun" pitchFamily="2" charset="-122"/>
              </a:rPr>
              <a:t>j</a:t>
            </a:r>
            <a:r>
              <a:rPr lang="en-US" altLang="zh-CN" sz="2800" b="0" dirty="0" smtClean="0">
                <a:latin typeface="Times New Roman" pitchFamily="18" charset="0"/>
                <a:ea typeface="SimSun" pitchFamily="2" charset="-122"/>
              </a:rPr>
              <a:t>-</a:t>
            </a:r>
            <a:r>
              <a:rPr lang="en-US" altLang="zh-CN" sz="2800" b="0" dirty="0" err="1" smtClean="0">
                <a:latin typeface="Times New Roman" pitchFamily="18" charset="0"/>
                <a:ea typeface="SimSun" pitchFamily="2" charset="-122"/>
              </a:rPr>
              <a:t>w</a:t>
            </a:r>
            <a:r>
              <a:rPr lang="en-US" altLang="zh-CN" sz="2800" b="0" baseline="-25000" dirty="0" err="1" smtClean="0">
                <a:latin typeface="Times New Roman" pitchFamily="18" charset="0"/>
                <a:ea typeface="SimSun" pitchFamily="2" charset="-122"/>
              </a:rPr>
              <a:t>i</a:t>
            </a:r>
            <a:r>
              <a:rPr lang="en-US" altLang="zh-CN" sz="2800" b="0" dirty="0" smtClean="0">
                <a:latin typeface="Times New Roman" pitchFamily="18" charset="0"/>
                <a:ea typeface="SimSun" pitchFamily="2" charset="-122"/>
              </a:rPr>
              <a:t> </a:t>
            </a:r>
            <a:r>
              <a:rPr lang="en-US" altLang="zh-CN" sz="2800" b="0" dirty="0">
                <a:latin typeface="Times New Roman" pitchFamily="18" charset="0"/>
                <a:ea typeface="SimSun" pitchFamily="2" charset="-122"/>
              </a:rPr>
              <a:t>=1</a:t>
            </a:r>
          </a:p>
        </p:txBody>
      </p:sp>
      <p:sp>
        <p:nvSpPr>
          <p:cNvPr id="27658" name="Text Box 48"/>
          <p:cNvSpPr txBox="1">
            <a:spLocks noChangeArrowheads="1"/>
          </p:cNvSpPr>
          <p:nvPr/>
        </p:nvSpPr>
        <p:spPr bwMode="auto">
          <a:xfrm>
            <a:off x="33528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27659" name="Rectangle 49"/>
          <p:cNvSpPr>
            <a:spLocks noGrp="1" noChangeArrowheads="1"/>
          </p:cNvSpPr>
          <p:nvPr>
            <p:ph type="title"/>
          </p:nvPr>
        </p:nvSpPr>
        <p:spPr/>
        <p:txBody>
          <a:bodyPr/>
          <a:lstStyle/>
          <a:p>
            <a:r>
              <a:rPr lang="en-US" altLang="zh-CN" smtClean="0">
                <a:ea typeface="SimSun" pitchFamily="2" charset="-122"/>
              </a:rPr>
              <a:t>Example (6)</a:t>
            </a:r>
          </a:p>
        </p:txBody>
      </p:sp>
      <p:sp>
        <p:nvSpPr>
          <p:cNvPr id="51" name="Text Box 4"/>
          <p:cNvSpPr txBox="1">
            <a:spLocks noChangeArrowheads="1"/>
          </p:cNvSpPr>
          <p:nvPr/>
        </p:nvSpPr>
        <p:spPr bwMode="auto">
          <a:xfrm>
            <a:off x="1752600" y="4556125"/>
            <a:ext cx="6934200" cy="1920875"/>
          </a:xfrm>
          <a:prstGeom prst="rect">
            <a:avLst/>
          </a:prstGeom>
          <a:noFill/>
          <a:ln w="9525">
            <a:noFill/>
            <a:miter lim="800000"/>
            <a:headEnd/>
            <a:tailEnd/>
          </a:ln>
        </p:spPr>
        <p:txBody>
          <a:bodyPr>
            <a:spAutoFit/>
          </a:bodyPr>
          <a:lstStyle/>
          <a:p>
            <a:pPr eaLnBrk="0" hangingPunct="0"/>
            <a:r>
              <a:rPr lang="en-US" altLang="zh-CN" sz="2000" b="0" dirty="0">
                <a:latin typeface="Times New Roman" pitchFamily="18" charset="0"/>
                <a:ea typeface="SimSun" pitchFamily="2" charset="-122"/>
              </a:rPr>
              <a:t>if </a:t>
            </a:r>
            <a:r>
              <a:rPr lang="en-US" altLang="zh-CN" sz="2000" b="0" dirty="0" err="1">
                <a:solidFill>
                  <a:srgbClr val="C00000"/>
                </a:solidFill>
                <a:latin typeface="Times New Roman" pitchFamily="18" charset="0"/>
                <a:ea typeface="SimSun" pitchFamily="2" charset="-122"/>
              </a:rPr>
              <a:t>w</a:t>
            </a:r>
            <a:r>
              <a:rPr lang="en-US" altLang="zh-CN" sz="2000" b="0" baseline="-25000" dirty="0" err="1">
                <a:solidFill>
                  <a:srgbClr val="C00000"/>
                </a:solidFill>
                <a:latin typeface="Times New Roman" pitchFamily="18" charset="0"/>
                <a:ea typeface="SimSun" pitchFamily="2" charset="-122"/>
              </a:rPr>
              <a:t>i</a:t>
            </a:r>
            <a:r>
              <a:rPr lang="en-US" altLang="zh-CN" sz="2000" b="0" dirty="0">
                <a:solidFill>
                  <a:srgbClr val="C00000"/>
                </a:solidFill>
                <a:latin typeface="Times New Roman" pitchFamily="18" charset="0"/>
                <a:ea typeface="SimSun" pitchFamily="2" charset="-122"/>
              </a:rPr>
              <a:t> </a:t>
            </a:r>
            <a:r>
              <a:rPr lang="en-US" altLang="zh-CN" sz="2000" b="0" dirty="0" smtClean="0">
                <a:solidFill>
                  <a:srgbClr val="C00000"/>
                </a:solidFill>
                <a:latin typeface="Times New Roman" pitchFamily="18" charset="0"/>
                <a:ea typeface="SimSun" pitchFamily="2" charset="-122"/>
              </a:rPr>
              <a:t>&lt;=</a:t>
            </a:r>
            <a:r>
              <a:rPr lang="en-US" altLang="zh-CN" sz="2000" b="0" dirty="0" smtClean="0">
                <a:latin typeface="Times New Roman" pitchFamily="18" charset="0"/>
                <a:ea typeface="SimSun" pitchFamily="2" charset="-122"/>
              </a:rPr>
              <a:t>j  </a:t>
            </a:r>
            <a:r>
              <a:rPr lang="en-US" altLang="zh-CN" sz="2000" b="0" dirty="0">
                <a:solidFill>
                  <a:srgbClr val="008000"/>
                </a:solidFill>
                <a:latin typeface="Times New Roman" pitchFamily="18" charset="0"/>
                <a:ea typeface="SimSun" pitchFamily="2" charset="-122"/>
              </a:rPr>
              <a:t>// item </a:t>
            </a:r>
            <a:r>
              <a:rPr lang="en-US" altLang="zh-CN" sz="2000" b="0" dirty="0" err="1">
                <a:solidFill>
                  <a:srgbClr val="008000"/>
                </a:solidFill>
                <a:latin typeface="Times New Roman" pitchFamily="18" charset="0"/>
                <a:ea typeface="SimSun" pitchFamily="2" charset="-122"/>
              </a:rPr>
              <a:t>i</a:t>
            </a:r>
            <a:r>
              <a:rPr lang="en-US" altLang="zh-CN" sz="2000" b="0" dirty="0">
                <a:solidFill>
                  <a:srgbClr val="008000"/>
                </a:solidFill>
                <a:latin typeface="Times New Roman" pitchFamily="18" charset="0"/>
                <a:ea typeface="SimSun" pitchFamily="2" charset="-122"/>
              </a:rPr>
              <a:t> can be part of the solution</a:t>
            </a:r>
            <a:endParaRPr lang="en-US" altLang="zh-CN" sz="2000" b="0" dirty="0">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        if </a:t>
            </a:r>
            <a:r>
              <a:rPr lang="en-US" altLang="zh-CN" sz="2000" b="0" dirty="0" smtClean="0">
                <a:solidFill>
                  <a:srgbClr val="C00000"/>
                </a:solidFill>
                <a:latin typeface="Times New Roman" pitchFamily="18" charset="0"/>
                <a:ea typeface="SimSun" pitchFamily="2" charset="-122"/>
              </a:rPr>
              <a:t>v</a:t>
            </a:r>
            <a:r>
              <a:rPr lang="en-US" altLang="zh-CN" sz="2000" b="0" baseline="-25000" dirty="0" smtClean="0">
                <a:solidFill>
                  <a:srgbClr val="C00000"/>
                </a:solidFill>
                <a:latin typeface="Times New Roman" pitchFamily="18" charset="0"/>
                <a:ea typeface="SimSun" pitchFamily="2" charset="-122"/>
              </a:rPr>
              <a:t>i</a:t>
            </a:r>
            <a:r>
              <a:rPr lang="en-US" altLang="zh-CN" sz="2000" b="0" dirty="0" smtClean="0">
                <a:solidFill>
                  <a:srgbClr val="C00000"/>
                </a:solidFill>
                <a:latin typeface="Times New Roman" pitchFamily="18" charset="0"/>
                <a:ea typeface="SimSun" pitchFamily="2" charset="-122"/>
              </a:rPr>
              <a:t>+ V[i-1,j-w</a:t>
            </a:r>
            <a:r>
              <a:rPr lang="en-US" altLang="zh-CN" sz="2000" b="0" baseline="-25000" dirty="0" smtClean="0">
                <a:solidFill>
                  <a:srgbClr val="C00000"/>
                </a:solidFill>
                <a:latin typeface="Times New Roman" pitchFamily="18" charset="0"/>
                <a:ea typeface="SimSun" pitchFamily="2" charset="-122"/>
              </a:rPr>
              <a:t>i</a:t>
            </a:r>
            <a:r>
              <a:rPr lang="en-US" altLang="zh-CN" sz="2000" b="0" dirty="0">
                <a:solidFill>
                  <a:srgbClr val="C00000"/>
                </a:solidFill>
                <a:latin typeface="Times New Roman" pitchFamily="18" charset="0"/>
                <a:ea typeface="SimSun" pitchFamily="2" charset="-122"/>
              </a:rPr>
              <a:t>] &gt; </a:t>
            </a:r>
            <a:r>
              <a:rPr lang="en-US" altLang="zh-CN" sz="2000" b="0" dirty="0" smtClean="0">
                <a:solidFill>
                  <a:srgbClr val="C00000"/>
                </a:solidFill>
                <a:latin typeface="Times New Roman" pitchFamily="18" charset="0"/>
                <a:ea typeface="SimSun" pitchFamily="2" charset="-122"/>
              </a:rPr>
              <a:t>V[i-1,j]</a:t>
            </a:r>
            <a:endParaRPr lang="en-US" altLang="zh-CN" sz="2000" b="0" dirty="0">
              <a:solidFill>
                <a:srgbClr val="C00000"/>
              </a:solidFill>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dirty="0" err="1" smtClean="0">
                <a:latin typeface="Times New Roman" pitchFamily="18" charset="0"/>
                <a:ea typeface="SimSun" pitchFamily="2" charset="-122"/>
              </a:rPr>
              <a:t>i,j</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baseline="-25000" dirty="0" smtClean="0">
                <a:latin typeface="Times New Roman" pitchFamily="18" charset="0"/>
                <a:ea typeface="SimSun" pitchFamily="2" charset="-122"/>
              </a:rPr>
              <a:t>i</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V[i-1,j- </a:t>
            </a:r>
            <a:r>
              <a:rPr lang="en-US" altLang="zh-CN" sz="2000" b="0" dirty="0" err="1">
                <a:latin typeface="Times New Roman" pitchFamily="18" charset="0"/>
                <a:ea typeface="SimSun" pitchFamily="2" charset="-122"/>
              </a:rPr>
              <a:t>w</a:t>
            </a:r>
            <a:r>
              <a:rPr lang="en-US" altLang="zh-CN" sz="2000" b="0" baseline="-25000" dirty="0" err="1">
                <a:latin typeface="Times New Roman" pitchFamily="18" charset="0"/>
                <a:ea typeface="SimSun" pitchFamily="2" charset="-122"/>
              </a:rPr>
              <a:t>i</a:t>
            </a:r>
            <a:r>
              <a:rPr lang="en-US" altLang="zh-CN" sz="2000" b="0" dirty="0">
                <a:latin typeface="Times New Roman" pitchFamily="18" charset="0"/>
                <a:ea typeface="SimSun" pitchFamily="2" charset="-122"/>
              </a:rPr>
              <a:t>]</a:t>
            </a:r>
          </a:p>
          <a:p>
            <a:pPr eaLnBrk="0" hangingPunct="0"/>
            <a:r>
              <a:rPr lang="en-US" altLang="zh-CN" sz="2000" b="0" dirty="0">
                <a:latin typeface="Times New Roman" pitchFamily="18" charset="0"/>
                <a:ea typeface="SimSun" pitchFamily="2" charset="-122"/>
              </a:rPr>
              <a:t>        else</a:t>
            </a:r>
          </a:p>
          <a:p>
            <a:pPr eaLnBrk="0" hangingPunct="0"/>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dirty="0" err="1" smtClean="0">
                <a:latin typeface="Times New Roman" pitchFamily="18" charset="0"/>
                <a:ea typeface="SimSun" pitchFamily="2" charset="-122"/>
              </a:rPr>
              <a:t>i,j</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V[i-1,j]</a:t>
            </a:r>
            <a:endParaRPr lang="en-US" altLang="zh-CN" sz="2000" b="0" dirty="0">
              <a:latin typeface="Times New Roman" pitchFamily="18" charset="0"/>
              <a:ea typeface="SimSun" pitchFamily="2" charset="-122"/>
            </a:endParaRPr>
          </a:p>
          <a:p>
            <a:pPr eaLnBrk="0" hangingPunct="0"/>
            <a:r>
              <a:rPr lang="en-US" altLang="zh-CN" sz="2000" b="0" dirty="0">
                <a:solidFill>
                  <a:srgbClr val="FF0000"/>
                </a:solidFill>
                <a:latin typeface="Times New Roman" pitchFamily="18" charset="0"/>
                <a:ea typeface="SimSun" pitchFamily="2" charset="-122"/>
              </a:rPr>
              <a:t>else </a:t>
            </a:r>
            <a:r>
              <a:rPr lang="en-US" altLang="zh-CN" sz="2000" dirty="0" smtClean="0">
                <a:latin typeface="Times New Roman" pitchFamily="18" charset="0"/>
                <a:ea typeface="SimSun" pitchFamily="2" charset="-122"/>
              </a:rPr>
              <a:t>V[</a:t>
            </a:r>
            <a:r>
              <a:rPr lang="en-US" altLang="zh-CN" sz="2000" dirty="0" err="1" smtClean="0">
                <a:latin typeface="Times New Roman" pitchFamily="18" charset="0"/>
                <a:ea typeface="SimSun" pitchFamily="2" charset="-122"/>
              </a:rPr>
              <a:t>i,j</a:t>
            </a:r>
            <a:r>
              <a:rPr lang="en-US" altLang="zh-CN" sz="2000" dirty="0" smtClean="0">
                <a:latin typeface="Times New Roman" pitchFamily="18" charset="0"/>
                <a:ea typeface="SimSun" pitchFamily="2" charset="-122"/>
              </a:rPr>
              <a:t>] </a:t>
            </a:r>
            <a:r>
              <a:rPr lang="en-US" altLang="zh-CN" sz="2000" dirty="0">
                <a:latin typeface="Times New Roman" pitchFamily="18" charset="0"/>
                <a:ea typeface="SimSun" pitchFamily="2" charset="-122"/>
              </a:rPr>
              <a:t>= </a:t>
            </a:r>
            <a:r>
              <a:rPr lang="en-US" altLang="zh-CN" sz="2000" dirty="0" smtClean="0">
                <a:latin typeface="Times New Roman" pitchFamily="18" charset="0"/>
                <a:ea typeface="SimSun" pitchFamily="2" charset="-122"/>
              </a:rPr>
              <a:t>V[i-1,j]</a:t>
            </a:r>
            <a:r>
              <a:rPr lang="en-US" altLang="zh-CN" sz="2000" b="0" dirty="0" smtClean="0">
                <a:latin typeface="Times New Roman" pitchFamily="18" charset="0"/>
                <a:ea typeface="SimSun" pitchFamily="2" charset="-122"/>
              </a:rPr>
              <a:t>  </a:t>
            </a:r>
            <a:r>
              <a:rPr lang="en-US" altLang="zh-CN" sz="2000" b="0" dirty="0">
                <a:solidFill>
                  <a:srgbClr val="008000"/>
                </a:solidFill>
                <a:latin typeface="Times New Roman" pitchFamily="18" charset="0"/>
                <a:ea typeface="SimSun" pitchFamily="2" charset="-122"/>
              </a:rPr>
              <a:t>// </a:t>
            </a:r>
            <a:r>
              <a:rPr lang="en-US" altLang="zh-CN" sz="2000" b="0" dirty="0" err="1">
                <a:solidFill>
                  <a:srgbClr val="008000"/>
                </a:solidFill>
                <a:latin typeface="Times New Roman" pitchFamily="18" charset="0"/>
                <a:ea typeface="SimSun" pitchFamily="2" charset="-122"/>
              </a:rPr>
              <a:t>w</a:t>
            </a:r>
            <a:r>
              <a:rPr lang="en-US" altLang="zh-CN" sz="2000" b="0" baseline="-25000" dirty="0" err="1">
                <a:solidFill>
                  <a:srgbClr val="008000"/>
                </a:solidFill>
                <a:latin typeface="Times New Roman" pitchFamily="18" charset="0"/>
                <a:ea typeface="SimSun" pitchFamily="2" charset="-122"/>
              </a:rPr>
              <a:t>i</a:t>
            </a:r>
            <a:r>
              <a:rPr lang="en-US" altLang="zh-CN" sz="2000" b="0" dirty="0">
                <a:solidFill>
                  <a:srgbClr val="008000"/>
                </a:solidFill>
                <a:latin typeface="Times New Roman" pitchFamily="18" charset="0"/>
                <a:ea typeface="SimSun" pitchFamily="2" charset="-122"/>
              </a:rPr>
              <a:t> &gt; </a:t>
            </a:r>
            <a:r>
              <a:rPr lang="en-US" altLang="zh-CN" sz="2000" b="0" dirty="0" smtClean="0">
                <a:solidFill>
                  <a:srgbClr val="008000"/>
                </a:solidFill>
                <a:latin typeface="Times New Roman" pitchFamily="18" charset="0"/>
                <a:ea typeface="SimSun" pitchFamily="2" charset="-122"/>
              </a:rPr>
              <a:t>j</a:t>
            </a:r>
            <a:endParaRPr lang="en-US" altLang="zh-CN" sz="2000" b="0" dirty="0">
              <a:solidFill>
                <a:srgbClr val="008000"/>
              </a:solidFill>
              <a:latin typeface="Times New Roman" pitchFamily="18" charset="0"/>
              <a:ea typeface="SimSun" pitchFamily="2" charset="-122"/>
            </a:endParaRPr>
          </a:p>
        </p:txBody>
      </p:sp>
      <p:sp>
        <p:nvSpPr>
          <p:cNvPr id="52" name="Footer Placeholder 4"/>
          <p:cNvSpPr>
            <a:spLocks noGrp="1"/>
          </p:cNvSpPr>
          <p:nvPr>
            <p:ph type="ftr" sz="quarter" idx="11"/>
          </p:nvPr>
        </p:nvSpPr>
        <p:spPr>
          <a:xfrm>
            <a:off x="2819400" y="6492875"/>
            <a:ext cx="3733800" cy="365125"/>
          </a:xfrm>
        </p:spPr>
        <p:txBody>
          <a:bodyPr/>
          <a:lstStyle/>
          <a:p>
            <a:r>
              <a:rPr lang="en-US" dirty="0" smtClean="0"/>
              <a:t>Department of Computer Science and Engineering, GIT</a:t>
            </a:r>
            <a:endParaRPr lang="en-US" dirty="0"/>
          </a:p>
        </p:txBody>
      </p:sp>
      <p:sp>
        <p:nvSpPr>
          <p:cNvPr id="53" name="Slide Number Placeholder 5"/>
          <p:cNvSpPr>
            <a:spLocks noGrp="1"/>
          </p:cNvSpPr>
          <p:nvPr>
            <p:ph type="sldNum" sz="quarter" idx="12"/>
          </p:nvPr>
        </p:nvSpPr>
        <p:spPr>
          <a:xfrm>
            <a:off x="8153400" y="6356350"/>
            <a:ext cx="533400" cy="365125"/>
          </a:xfrm>
        </p:spPr>
        <p:txBody>
          <a:bodyPr/>
          <a:lstStyle/>
          <a:p>
            <a:endParaRPr lang="en-US" dirty="0" smtClean="0"/>
          </a:p>
          <a:p>
            <a:r>
              <a:rPr lang="en-US" dirty="0" smtClean="0"/>
              <a:t>16</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25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2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7" grpId="0" autoUpdateAnimBg="0"/>
      <p:bldP spid="1925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ubtitle 2"/>
          <p:cNvSpPr txBox="1">
            <a:spLocks/>
          </p:cNvSpPr>
          <p:nvPr/>
        </p:nvSpPr>
        <p:spPr>
          <a:xfrm>
            <a:off x="304800" y="381000"/>
            <a:ext cx="8610600" cy="60960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				</a:t>
            </a:r>
            <a:endParaRPr kumimoji="0" 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8674"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28675" name="Text Box 4"/>
          <p:cNvSpPr txBox="1">
            <a:spLocks noChangeArrowheads="1"/>
          </p:cNvSpPr>
          <p:nvPr/>
        </p:nvSpPr>
        <p:spPr bwMode="auto">
          <a:xfrm>
            <a:off x="7467600" y="533400"/>
            <a:ext cx="1320800" cy="2227263"/>
          </a:xfrm>
          <a:prstGeom prst="rect">
            <a:avLst/>
          </a:prstGeom>
          <a:noFill/>
          <a:ln w="9525">
            <a:noFill/>
            <a:miter lim="800000"/>
            <a:headEnd/>
            <a:tailEnd/>
          </a:ln>
        </p:spPr>
        <p:txBody>
          <a:bodyPr wrap="none">
            <a:spAutoFit/>
          </a:bodyPr>
          <a:lstStyle/>
          <a:p>
            <a:pPr eaLnBrk="0" hangingPunct="0"/>
            <a:r>
              <a:rPr lang="en-US" altLang="zh-CN" sz="2800" b="0" dirty="0">
                <a:latin typeface="Times New Roman" pitchFamily="18" charset="0"/>
                <a:ea typeface="SimSun" pitchFamily="2" charset="-122"/>
              </a:rPr>
              <a:t>Items:</a:t>
            </a:r>
          </a:p>
          <a:p>
            <a:pPr eaLnBrk="0" hangingPunct="0"/>
            <a:r>
              <a:rPr lang="en-US" altLang="zh-CN" sz="2800" b="0" dirty="0">
                <a:latin typeface="Times New Roman" pitchFamily="18" charset="0"/>
                <a:ea typeface="SimSun" pitchFamily="2" charset="-122"/>
              </a:rPr>
              <a:t>1: (2,3)</a:t>
            </a:r>
          </a:p>
          <a:p>
            <a:pPr eaLnBrk="0" hangingPunct="0"/>
            <a:r>
              <a:rPr lang="en-US" altLang="zh-CN" sz="2800" b="0" dirty="0">
                <a:latin typeface="Times New Roman" pitchFamily="18" charset="0"/>
                <a:ea typeface="SimSun" pitchFamily="2" charset="-122"/>
              </a:rPr>
              <a:t>2: (3,4)</a:t>
            </a:r>
          </a:p>
          <a:p>
            <a:pPr eaLnBrk="0" hangingPunct="0"/>
            <a:r>
              <a:rPr lang="en-US" altLang="zh-CN" sz="2800" b="0" dirty="0">
                <a:latin typeface="Times New Roman" pitchFamily="18" charset="0"/>
                <a:ea typeface="SimSun" pitchFamily="2" charset="-122"/>
              </a:rPr>
              <a:t>3: (4,5) </a:t>
            </a:r>
          </a:p>
          <a:p>
            <a:pPr eaLnBrk="0" hangingPunct="0"/>
            <a:r>
              <a:rPr lang="en-US" altLang="zh-CN" sz="2800" b="0" dirty="0">
                <a:latin typeface="Times New Roman" pitchFamily="18" charset="0"/>
                <a:ea typeface="SimSun" pitchFamily="2" charset="-122"/>
              </a:rPr>
              <a:t>4: (5,6)</a:t>
            </a:r>
            <a:endParaRPr lang="en-US" altLang="zh-CN" sz="2400" b="0" dirty="0">
              <a:latin typeface="Times New Roman" pitchFamily="18" charset="0"/>
              <a:ea typeface="SimSun" pitchFamily="2" charset="-122"/>
            </a:endParaRPr>
          </a:p>
        </p:txBody>
      </p:sp>
      <p:sp>
        <p:nvSpPr>
          <p:cNvPr id="193541" name="Text Box 5"/>
          <p:cNvSpPr txBox="1">
            <a:spLocks noChangeArrowheads="1"/>
          </p:cNvSpPr>
          <p:nvPr/>
        </p:nvSpPr>
        <p:spPr bwMode="auto">
          <a:xfrm>
            <a:off x="5029200" y="2590800"/>
            <a:ext cx="336550" cy="457200"/>
          </a:xfrm>
          <a:prstGeom prst="rect">
            <a:avLst/>
          </a:prstGeom>
          <a:noFill/>
          <a:ln w="9525">
            <a:noFill/>
            <a:miter lim="800000"/>
            <a:headEnd/>
            <a:tailEnd/>
          </a:ln>
        </p:spPr>
        <p:txBody>
          <a:bodyPr wrap="none">
            <a:spAutoFit/>
          </a:bodyPr>
          <a:lstStyle/>
          <a:p>
            <a:pPr eaLnBrk="0" hangingPunct="0"/>
            <a:r>
              <a:rPr lang="en-US" altLang="zh-CN" sz="2400">
                <a:solidFill>
                  <a:srgbClr val="FF0000"/>
                </a:solidFill>
                <a:latin typeface="Times New Roman" pitchFamily="18" charset="0"/>
                <a:ea typeface="SimSun" pitchFamily="2" charset="-122"/>
              </a:rPr>
              <a:t>3</a:t>
            </a:r>
            <a:endParaRPr lang="en-US" altLang="zh-CN" sz="2400" b="0">
              <a:latin typeface="Times New Roman" pitchFamily="18" charset="0"/>
              <a:ea typeface="SimSun" pitchFamily="2" charset="-122"/>
            </a:endParaRPr>
          </a:p>
        </p:txBody>
      </p:sp>
      <p:sp>
        <p:nvSpPr>
          <p:cNvPr id="193542" name="Line 6"/>
          <p:cNvSpPr>
            <a:spLocks noChangeShapeType="1"/>
          </p:cNvSpPr>
          <p:nvPr/>
        </p:nvSpPr>
        <p:spPr bwMode="auto">
          <a:xfrm>
            <a:off x="3810000" y="2362200"/>
            <a:ext cx="1219200" cy="381000"/>
          </a:xfrm>
          <a:prstGeom prst="line">
            <a:avLst/>
          </a:prstGeom>
          <a:noFill/>
          <a:ln w="38100">
            <a:solidFill>
              <a:schemeClr val="tx1"/>
            </a:solidFill>
            <a:round/>
            <a:headEnd/>
            <a:tailEnd type="triangle" w="med" len="med"/>
          </a:ln>
        </p:spPr>
        <p:txBody>
          <a:bodyPr wrap="none" anchor="ctr"/>
          <a:lstStyle/>
          <a:p>
            <a:endParaRPr lang="en-US"/>
          </a:p>
        </p:txBody>
      </p:sp>
      <p:sp>
        <p:nvSpPr>
          <p:cNvPr id="28678" name="Rectangle 7"/>
          <p:cNvSpPr>
            <a:spLocks noChangeArrowheads="1"/>
          </p:cNvSpPr>
          <p:nvPr/>
        </p:nvSpPr>
        <p:spPr bwMode="auto">
          <a:xfrm>
            <a:off x="7162800" y="990600"/>
            <a:ext cx="1676400" cy="457200"/>
          </a:xfrm>
          <a:prstGeom prst="rect">
            <a:avLst/>
          </a:prstGeom>
          <a:noFill/>
          <a:ln w="9525">
            <a:solidFill>
              <a:schemeClr val="tx1"/>
            </a:solidFill>
            <a:miter lim="800000"/>
            <a:headEnd/>
            <a:tailEnd/>
          </a:ln>
        </p:spPr>
        <p:txBody>
          <a:bodyPr wrap="none" anchor="ctr"/>
          <a:lstStyle/>
          <a:p>
            <a:pPr eaLnBrk="0" hangingPunct="0"/>
            <a:endParaRPr lang="zh-CN" altLang="en-US">
              <a:ea typeface="SimSun" pitchFamily="2" charset="-122"/>
            </a:endParaRPr>
          </a:p>
        </p:txBody>
      </p:sp>
      <p:grpSp>
        <p:nvGrpSpPr>
          <p:cNvPr id="2" name="Group 8"/>
          <p:cNvGrpSpPr>
            <a:grpSpLocks/>
          </p:cNvGrpSpPr>
          <p:nvPr/>
        </p:nvGrpSpPr>
        <p:grpSpPr bwMode="auto">
          <a:xfrm>
            <a:off x="1035050" y="1676400"/>
            <a:ext cx="5441950" cy="2743200"/>
            <a:chOff x="652" y="768"/>
            <a:chExt cx="3428" cy="1728"/>
          </a:xfrm>
        </p:grpSpPr>
        <p:sp>
          <p:nvSpPr>
            <p:cNvPr id="28685" name="Text Box 9"/>
            <p:cNvSpPr txBox="1">
              <a:spLocks noChangeArrowheads="1"/>
            </p:cNvSpPr>
            <p:nvPr/>
          </p:nvSpPr>
          <p:spPr bwMode="auto">
            <a:xfrm>
              <a:off x="1584"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8686" name="Text Box 10"/>
            <p:cNvSpPr txBox="1">
              <a:spLocks noChangeArrowheads="1"/>
            </p:cNvSpPr>
            <p:nvPr/>
          </p:nvSpPr>
          <p:spPr bwMode="auto">
            <a:xfrm>
              <a:off x="1104"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8687" name="Text Box 11"/>
            <p:cNvSpPr txBox="1">
              <a:spLocks noChangeArrowheads="1"/>
            </p:cNvSpPr>
            <p:nvPr/>
          </p:nvSpPr>
          <p:spPr bwMode="auto">
            <a:xfrm>
              <a:off x="1104" y="1632"/>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8688" name="Text Box 12"/>
            <p:cNvSpPr txBox="1">
              <a:spLocks noChangeArrowheads="1"/>
            </p:cNvSpPr>
            <p:nvPr/>
          </p:nvSpPr>
          <p:spPr bwMode="auto">
            <a:xfrm>
              <a:off x="1104" y="1920"/>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8689" name="Text Box 13"/>
            <p:cNvSpPr txBox="1">
              <a:spLocks noChangeArrowheads="1"/>
            </p:cNvSpPr>
            <p:nvPr/>
          </p:nvSpPr>
          <p:spPr bwMode="auto">
            <a:xfrm>
              <a:off x="1104" y="2208"/>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grpSp>
          <p:nvGrpSpPr>
            <p:cNvPr id="3" name="Group 14"/>
            <p:cNvGrpSpPr>
              <a:grpSpLocks/>
            </p:cNvGrpSpPr>
            <p:nvPr/>
          </p:nvGrpSpPr>
          <p:grpSpPr bwMode="auto">
            <a:xfrm>
              <a:off x="652" y="768"/>
              <a:ext cx="3428" cy="1728"/>
              <a:chOff x="652" y="768"/>
              <a:chExt cx="3428" cy="1728"/>
            </a:xfrm>
          </p:grpSpPr>
          <p:sp>
            <p:nvSpPr>
              <p:cNvPr id="28691" name="Line 15"/>
              <p:cNvSpPr>
                <a:spLocks noChangeShapeType="1"/>
              </p:cNvSpPr>
              <p:nvPr/>
            </p:nvSpPr>
            <p:spPr bwMode="auto">
              <a:xfrm>
                <a:off x="960" y="1056"/>
                <a:ext cx="0" cy="1440"/>
              </a:xfrm>
              <a:prstGeom prst="line">
                <a:avLst/>
              </a:prstGeom>
              <a:noFill/>
              <a:ln w="9525">
                <a:solidFill>
                  <a:schemeClr val="tx1"/>
                </a:solidFill>
                <a:round/>
                <a:headEnd/>
                <a:tailEnd/>
              </a:ln>
            </p:spPr>
            <p:txBody>
              <a:bodyPr wrap="none" anchor="ctr"/>
              <a:lstStyle/>
              <a:p>
                <a:endParaRPr lang="en-US"/>
              </a:p>
            </p:txBody>
          </p:sp>
          <p:sp>
            <p:nvSpPr>
              <p:cNvPr id="28692" name="Line 16"/>
              <p:cNvSpPr>
                <a:spLocks noChangeShapeType="1"/>
              </p:cNvSpPr>
              <p:nvPr/>
            </p:nvSpPr>
            <p:spPr bwMode="auto">
              <a:xfrm>
                <a:off x="960" y="1056"/>
                <a:ext cx="3120" cy="0"/>
              </a:xfrm>
              <a:prstGeom prst="line">
                <a:avLst/>
              </a:prstGeom>
              <a:noFill/>
              <a:ln w="9525">
                <a:solidFill>
                  <a:schemeClr val="tx1"/>
                </a:solidFill>
                <a:round/>
                <a:headEnd/>
                <a:tailEnd/>
              </a:ln>
            </p:spPr>
            <p:txBody>
              <a:bodyPr wrap="none" anchor="ctr"/>
              <a:lstStyle/>
              <a:p>
                <a:endParaRPr lang="en-US"/>
              </a:p>
            </p:txBody>
          </p:sp>
          <p:sp>
            <p:nvSpPr>
              <p:cNvPr id="28693" name="Line 17"/>
              <p:cNvSpPr>
                <a:spLocks noChangeShapeType="1"/>
              </p:cNvSpPr>
              <p:nvPr/>
            </p:nvSpPr>
            <p:spPr bwMode="auto">
              <a:xfrm>
                <a:off x="1440" y="1056"/>
                <a:ext cx="0" cy="1440"/>
              </a:xfrm>
              <a:prstGeom prst="line">
                <a:avLst/>
              </a:prstGeom>
              <a:noFill/>
              <a:ln w="9525">
                <a:solidFill>
                  <a:schemeClr val="tx1"/>
                </a:solidFill>
                <a:round/>
                <a:headEnd/>
                <a:tailEnd/>
              </a:ln>
            </p:spPr>
            <p:txBody>
              <a:bodyPr wrap="none" anchor="ctr"/>
              <a:lstStyle/>
              <a:p>
                <a:endParaRPr lang="en-US"/>
              </a:p>
            </p:txBody>
          </p:sp>
          <p:sp>
            <p:nvSpPr>
              <p:cNvPr id="28694" name="Line 18"/>
              <p:cNvSpPr>
                <a:spLocks noChangeShapeType="1"/>
              </p:cNvSpPr>
              <p:nvPr/>
            </p:nvSpPr>
            <p:spPr bwMode="auto">
              <a:xfrm>
                <a:off x="1968" y="1056"/>
                <a:ext cx="0" cy="1440"/>
              </a:xfrm>
              <a:prstGeom prst="line">
                <a:avLst/>
              </a:prstGeom>
              <a:noFill/>
              <a:ln w="9525">
                <a:solidFill>
                  <a:schemeClr val="tx1"/>
                </a:solidFill>
                <a:round/>
                <a:headEnd/>
                <a:tailEnd/>
              </a:ln>
            </p:spPr>
            <p:txBody>
              <a:bodyPr wrap="none" anchor="ctr"/>
              <a:lstStyle/>
              <a:p>
                <a:endParaRPr lang="en-US"/>
              </a:p>
            </p:txBody>
          </p:sp>
          <p:sp>
            <p:nvSpPr>
              <p:cNvPr id="28695" name="Line 19"/>
              <p:cNvSpPr>
                <a:spLocks noChangeShapeType="1"/>
              </p:cNvSpPr>
              <p:nvPr/>
            </p:nvSpPr>
            <p:spPr bwMode="auto">
              <a:xfrm>
                <a:off x="2496" y="1056"/>
                <a:ext cx="0" cy="1440"/>
              </a:xfrm>
              <a:prstGeom prst="line">
                <a:avLst/>
              </a:prstGeom>
              <a:noFill/>
              <a:ln w="9525">
                <a:solidFill>
                  <a:schemeClr val="tx1"/>
                </a:solidFill>
                <a:round/>
                <a:headEnd/>
                <a:tailEnd/>
              </a:ln>
            </p:spPr>
            <p:txBody>
              <a:bodyPr wrap="none" anchor="ctr"/>
              <a:lstStyle/>
              <a:p>
                <a:endParaRPr lang="en-US"/>
              </a:p>
            </p:txBody>
          </p:sp>
          <p:sp>
            <p:nvSpPr>
              <p:cNvPr id="28696" name="Line 20"/>
              <p:cNvSpPr>
                <a:spLocks noChangeShapeType="1"/>
              </p:cNvSpPr>
              <p:nvPr/>
            </p:nvSpPr>
            <p:spPr bwMode="auto">
              <a:xfrm>
                <a:off x="3024" y="1056"/>
                <a:ext cx="0" cy="1440"/>
              </a:xfrm>
              <a:prstGeom prst="line">
                <a:avLst/>
              </a:prstGeom>
              <a:noFill/>
              <a:ln w="9525">
                <a:solidFill>
                  <a:schemeClr val="tx1"/>
                </a:solidFill>
                <a:round/>
                <a:headEnd/>
                <a:tailEnd/>
              </a:ln>
            </p:spPr>
            <p:txBody>
              <a:bodyPr wrap="none" anchor="ctr"/>
              <a:lstStyle/>
              <a:p>
                <a:endParaRPr lang="en-US"/>
              </a:p>
            </p:txBody>
          </p:sp>
          <p:sp>
            <p:nvSpPr>
              <p:cNvPr id="28697" name="Line 21"/>
              <p:cNvSpPr>
                <a:spLocks noChangeShapeType="1"/>
              </p:cNvSpPr>
              <p:nvPr/>
            </p:nvSpPr>
            <p:spPr bwMode="auto">
              <a:xfrm>
                <a:off x="3552" y="1056"/>
                <a:ext cx="0" cy="1440"/>
              </a:xfrm>
              <a:prstGeom prst="line">
                <a:avLst/>
              </a:prstGeom>
              <a:noFill/>
              <a:ln w="9525">
                <a:solidFill>
                  <a:schemeClr val="tx1"/>
                </a:solidFill>
                <a:round/>
                <a:headEnd/>
                <a:tailEnd/>
              </a:ln>
            </p:spPr>
            <p:txBody>
              <a:bodyPr wrap="none" anchor="ctr"/>
              <a:lstStyle/>
              <a:p>
                <a:endParaRPr lang="en-US"/>
              </a:p>
            </p:txBody>
          </p:sp>
          <p:sp>
            <p:nvSpPr>
              <p:cNvPr id="28698" name="Text Box 22"/>
              <p:cNvSpPr txBox="1">
                <a:spLocks noChangeArrowheads="1"/>
              </p:cNvSpPr>
              <p:nvPr/>
            </p:nvSpPr>
            <p:spPr bwMode="auto">
              <a:xfrm>
                <a:off x="1104"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8699" name="Text Box 23"/>
              <p:cNvSpPr txBox="1">
                <a:spLocks noChangeArrowheads="1"/>
              </p:cNvSpPr>
              <p:nvPr/>
            </p:nvSpPr>
            <p:spPr bwMode="auto">
              <a:xfrm>
                <a:off x="1584"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8700" name="Text Box 24"/>
              <p:cNvSpPr txBox="1">
                <a:spLocks noChangeArrowheads="1"/>
              </p:cNvSpPr>
              <p:nvPr/>
            </p:nvSpPr>
            <p:spPr bwMode="auto">
              <a:xfrm>
                <a:off x="2112"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8701" name="Text Box 25"/>
              <p:cNvSpPr txBox="1">
                <a:spLocks noChangeArrowheads="1"/>
              </p:cNvSpPr>
              <p:nvPr/>
            </p:nvSpPr>
            <p:spPr bwMode="auto">
              <a:xfrm>
                <a:off x="2640"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8702" name="Text Box 26"/>
              <p:cNvSpPr txBox="1">
                <a:spLocks noChangeArrowheads="1"/>
              </p:cNvSpPr>
              <p:nvPr/>
            </p:nvSpPr>
            <p:spPr bwMode="auto">
              <a:xfrm>
                <a:off x="3696"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8703" name="Text Box 27"/>
              <p:cNvSpPr txBox="1">
                <a:spLocks noChangeArrowheads="1"/>
              </p:cNvSpPr>
              <p:nvPr/>
            </p:nvSpPr>
            <p:spPr bwMode="auto">
              <a:xfrm>
                <a:off x="3168"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8704" name="Line 28"/>
              <p:cNvSpPr>
                <a:spLocks noChangeShapeType="1"/>
              </p:cNvSpPr>
              <p:nvPr/>
            </p:nvSpPr>
            <p:spPr bwMode="auto">
              <a:xfrm>
                <a:off x="4080" y="1056"/>
                <a:ext cx="0" cy="1440"/>
              </a:xfrm>
              <a:prstGeom prst="line">
                <a:avLst/>
              </a:prstGeom>
              <a:noFill/>
              <a:ln w="9525">
                <a:solidFill>
                  <a:schemeClr val="tx1"/>
                </a:solidFill>
                <a:round/>
                <a:headEnd/>
                <a:tailEnd/>
              </a:ln>
            </p:spPr>
            <p:txBody>
              <a:bodyPr wrap="none" anchor="ctr"/>
              <a:lstStyle/>
              <a:p>
                <a:endParaRPr lang="en-US"/>
              </a:p>
            </p:txBody>
          </p:sp>
          <p:sp>
            <p:nvSpPr>
              <p:cNvPr id="28705" name="Line 29"/>
              <p:cNvSpPr>
                <a:spLocks noChangeShapeType="1"/>
              </p:cNvSpPr>
              <p:nvPr/>
            </p:nvSpPr>
            <p:spPr bwMode="auto">
              <a:xfrm>
                <a:off x="960" y="1344"/>
                <a:ext cx="3120" cy="0"/>
              </a:xfrm>
              <a:prstGeom prst="line">
                <a:avLst/>
              </a:prstGeom>
              <a:noFill/>
              <a:ln w="9525">
                <a:solidFill>
                  <a:schemeClr val="tx1"/>
                </a:solidFill>
                <a:round/>
                <a:headEnd/>
                <a:tailEnd/>
              </a:ln>
            </p:spPr>
            <p:txBody>
              <a:bodyPr wrap="none" anchor="ctr"/>
              <a:lstStyle/>
              <a:p>
                <a:endParaRPr lang="en-US"/>
              </a:p>
            </p:txBody>
          </p:sp>
          <p:sp>
            <p:nvSpPr>
              <p:cNvPr id="28706" name="Line 30"/>
              <p:cNvSpPr>
                <a:spLocks noChangeShapeType="1"/>
              </p:cNvSpPr>
              <p:nvPr/>
            </p:nvSpPr>
            <p:spPr bwMode="auto">
              <a:xfrm>
                <a:off x="960" y="1632"/>
                <a:ext cx="3120" cy="0"/>
              </a:xfrm>
              <a:prstGeom prst="line">
                <a:avLst/>
              </a:prstGeom>
              <a:noFill/>
              <a:ln w="9525">
                <a:solidFill>
                  <a:schemeClr val="tx1"/>
                </a:solidFill>
                <a:round/>
                <a:headEnd/>
                <a:tailEnd/>
              </a:ln>
            </p:spPr>
            <p:txBody>
              <a:bodyPr wrap="none" anchor="ctr"/>
              <a:lstStyle/>
              <a:p>
                <a:endParaRPr lang="en-US"/>
              </a:p>
            </p:txBody>
          </p:sp>
          <p:sp>
            <p:nvSpPr>
              <p:cNvPr id="28707" name="Line 31"/>
              <p:cNvSpPr>
                <a:spLocks noChangeShapeType="1"/>
              </p:cNvSpPr>
              <p:nvPr/>
            </p:nvSpPr>
            <p:spPr bwMode="auto">
              <a:xfrm>
                <a:off x="960" y="1920"/>
                <a:ext cx="3120" cy="0"/>
              </a:xfrm>
              <a:prstGeom prst="line">
                <a:avLst/>
              </a:prstGeom>
              <a:noFill/>
              <a:ln w="9525">
                <a:solidFill>
                  <a:schemeClr val="tx1"/>
                </a:solidFill>
                <a:round/>
                <a:headEnd/>
                <a:tailEnd/>
              </a:ln>
            </p:spPr>
            <p:txBody>
              <a:bodyPr wrap="none" anchor="ctr"/>
              <a:lstStyle/>
              <a:p>
                <a:endParaRPr lang="en-US"/>
              </a:p>
            </p:txBody>
          </p:sp>
          <p:sp>
            <p:nvSpPr>
              <p:cNvPr id="28708" name="Line 32"/>
              <p:cNvSpPr>
                <a:spLocks noChangeShapeType="1"/>
              </p:cNvSpPr>
              <p:nvPr/>
            </p:nvSpPr>
            <p:spPr bwMode="auto">
              <a:xfrm>
                <a:off x="960" y="2208"/>
                <a:ext cx="3120" cy="0"/>
              </a:xfrm>
              <a:prstGeom prst="line">
                <a:avLst/>
              </a:prstGeom>
              <a:noFill/>
              <a:ln w="9525">
                <a:solidFill>
                  <a:schemeClr val="tx1"/>
                </a:solidFill>
                <a:round/>
                <a:headEnd/>
                <a:tailEnd/>
              </a:ln>
            </p:spPr>
            <p:txBody>
              <a:bodyPr wrap="none" anchor="ctr"/>
              <a:lstStyle/>
              <a:p>
                <a:endParaRPr lang="en-US"/>
              </a:p>
            </p:txBody>
          </p:sp>
          <p:sp>
            <p:nvSpPr>
              <p:cNvPr id="28709" name="Line 33"/>
              <p:cNvSpPr>
                <a:spLocks noChangeShapeType="1"/>
              </p:cNvSpPr>
              <p:nvPr/>
            </p:nvSpPr>
            <p:spPr bwMode="auto">
              <a:xfrm>
                <a:off x="960" y="2496"/>
                <a:ext cx="3120" cy="0"/>
              </a:xfrm>
              <a:prstGeom prst="line">
                <a:avLst/>
              </a:prstGeom>
              <a:noFill/>
              <a:ln w="9525">
                <a:solidFill>
                  <a:schemeClr val="tx1"/>
                </a:solidFill>
                <a:round/>
                <a:headEnd/>
                <a:tailEnd/>
              </a:ln>
            </p:spPr>
            <p:txBody>
              <a:bodyPr wrap="none" anchor="ctr"/>
              <a:lstStyle/>
              <a:p>
                <a:endParaRPr lang="en-US"/>
              </a:p>
            </p:txBody>
          </p:sp>
          <p:sp>
            <p:nvSpPr>
              <p:cNvPr id="28710" name="Text Box 34"/>
              <p:cNvSpPr txBox="1">
                <a:spLocks noChangeArrowheads="1"/>
              </p:cNvSpPr>
              <p:nvPr/>
            </p:nvSpPr>
            <p:spPr bwMode="auto">
              <a:xfrm>
                <a:off x="652"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8711" name="Text Box 35"/>
              <p:cNvSpPr txBox="1">
                <a:spLocks noChangeArrowheads="1"/>
              </p:cNvSpPr>
              <p:nvPr/>
            </p:nvSpPr>
            <p:spPr bwMode="auto">
              <a:xfrm>
                <a:off x="652"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28712" name="Text Box 36"/>
              <p:cNvSpPr txBox="1">
                <a:spLocks noChangeArrowheads="1"/>
              </p:cNvSpPr>
              <p:nvPr/>
            </p:nvSpPr>
            <p:spPr bwMode="auto">
              <a:xfrm>
                <a:off x="652" y="1632"/>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28713" name="Text Box 37"/>
              <p:cNvSpPr txBox="1">
                <a:spLocks noChangeArrowheads="1"/>
              </p:cNvSpPr>
              <p:nvPr/>
            </p:nvSpPr>
            <p:spPr bwMode="auto">
              <a:xfrm>
                <a:off x="652" y="1920"/>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28714" name="Text Box 38"/>
              <p:cNvSpPr txBox="1">
                <a:spLocks noChangeArrowheads="1"/>
              </p:cNvSpPr>
              <p:nvPr/>
            </p:nvSpPr>
            <p:spPr bwMode="auto">
              <a:xfrm>
                <a:off x="3168"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28715" name="Text Box 39"/>
              <p:cNvSpPr txBox="1">
                <a:spLocks noChangeArrowheads="1"/>
              </p:cNvSpPr>
              <p:nvPr/>
            </p:nvSpPr>
            <p:spPr bwMode="auto">
              <a:xfrm>
                <a:off x="3696"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5</a:t>
                </a:r>
              </a:p>
            </p:txBody>
          </p:sp>
          <p:sp>
            <p:nvSpPr>
              <p:cNvPr id="28716" name="Text Box 40"/>
              <p:cNvSpPr txBox="1">
                <a:spLocks noChangeArrowheads="1"/>
              </p:cNvSpPr>
              <p:nvPr/>
            </p:nvSpPr>
            <p:spPr bwMode="auto">
              <a:xfrm>
                <a:off x="1104"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8717" name="Text Box 41"/>
              <p:cNvSpPr txBox="1">
                <a:spLocks noChangeArrowheads="1"/>
              </p:cNvSpPr>
              <p:nvPr/>
            </p:nvSpPr>
            <p:spPr bwMode="auto">
              <a:xfrm>
                <a:off x="1584"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28718" name="Text Box 42"/>
              <p:cNvSpPr txBox="1">
                <a:spLocks noChangeArrowheads="1"/>
              </p:cNvSpPr>
              <p:nvPr/>
            </p:nvSpPr>
            <p:spPr bwMode="auto">
              <a:xfrm>
                <a:off x="2112"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28719" name="Text Box 43"/>
              <p:cNvSpPr txBox="1">
                <a:spLocks noChangeArrowheads="1"/>
              </p:cNvSpPr>
              <p:nvPr/>
            </p:nvSpPr>
            <p:spPr bwMode="auto">
              <a:xfrm>
                <a:off x="2640"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28720" name="Text Box 44"/>
              <p:cNvSpPr txBox="1">
                <a:spLocks noChangeArrowheads="1"/>
              </p:cNvSpPr>
              <p:nvPr/>
            </p:nvSpPr>
            <p:spPr bwMode="auto">
              <a:xfrm>
                <a:off x="652" y="2208"/>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28721" name="Text Box 45"/>
              <p:cNvSpPr txBox="1">
                <a:spLocks noChangeArrowheads="1"/>
              </p:cNvSpPr>
              <p:nvPr/>
            </p:nvSpPr>
            <p:spPr bwMode="auto">
              <a:xfrm>
                <a:off x="662" y="768"/>
                <a:ext cx="432" cy="288"/>
              </a:xfrm>
              <a:prstGeom prst="rect">
                <a:avLst/>
              </a:prstGeom>
              <a:noFill/>
              <a:ln w="9525">
                <a:noFill/>
                <a:miter lim="800000"/>
                <a:headEnd/>
                <a:tailEnd/>
              </a:ln>
            </p:spPr>
            <p:txBody>
              <a:bodyPr>
                <a:spAutoFit/>
              </a:bodyPr>
              <a:lstStyle/>
              <a:p>
                <a:pPr algn="ctr" eaLnBrk="0" hangingPunct="0">
                  <a:spcBef>
                    <a:spcPct val="50000"/>
                  </a:spcBef>
                </a:pPr>
                <a:r>
                  <a:rPr lang="en-US" altLang="zh-CN" sz="2400" b="0" dirty="0" err="1" smtClean="0">
                    <a:latin typeface="Times New Roman" pitchFamily="18" charset="0"/>
                    <a:ea typeface="SimSun" pitchFamily="2" charset="-122"/>
                  </a:rPr>
                  <a:t>i</a:t>
                </a:r>
                <a:r>
                  <a:rPr lang="en-US" altLang="zh-CN" sz="2400" b="0" dirty="0" smtClean="0">
                    <a:latin typeface="Times New Roman" pitchFamily="18" charset="0"/>
                    <a:ea typeface="SimSun" pitchFamily="2" charset="-122"/>
                  </a:rPr>
                  <a:t>\j</a:t>
                </a:r>
                <a:endParaRPr lang="en-US" altLang="zh-CN" sz="2400" b="0" dirty="0">
                  <a:latin typeface="Times New Roman" pitchFamily="18" charset="0"/>
                  <a:ea typeface="SimSun" pitchFamily="2" charset="-122"/>
                </a:endParaRPr>
              </a:p>
            </p:txBody>
          </p:sp>
        </p:grpSp>
      </p:grpSp>
      <p:sp>
        <p:nvSpPr>
          <p:cNvPr id="28680" name="Text Box 46"/>
          <p:cNvSpPr txBox="1">
            <a:spLocks noChangeArrowheads="1"/>
          </p:cNvSpPr>
          <p:nvPr/>
        </p:nvSpPr>
        <p:spPr bwMode="auto">
          <a:xfrm>
            <a:off x="6607175" y="1752600"/>
            <a:ext cx="1470025" cy="2441575"/>
          </a:xfrm>
          <a:prstGeom prst="rect">
            <a:avLst/>
          </a:prstGeom>
          <a:noFill/>
          <a:ln w="9525">
            <a:noFill/>
            <a:miter lim="800000"/>
            <a:headEnd/>
            <a:tailEnd/>
          </a:ln>
        </p:spPr>
        <p:txBody>
          <a:bodyPr>
            <a:spAutoFit/>
          </a:bodyPr>
          <a:lstStyle/>
          <a:p>
            <a:pPr eaLnBrk="0" hangingPunct="0">
              <a:lnSpc>
                <a:spcPct val="110000"/>
              </a:lnSpc>
            </a:pPr>
            <a:r>
              <a:rPr lang="en-US" altLang="zh-CN" sz="2800" b="0" dirty="0" err="1">
                <a:latin typeface="Times New Roman" pitchFamily="18" charset="0"/>
                <a:ea typeface="SimSun" pitchFamily="2" charset="-122"/>
              </a:rPr>
              <a:t>i</a:t>
            </a:r>
            <a:r>
              <a:rPr lang="en-US" altLang="zh-CN" sz="2800" b="0" dirty="0">
                <a:latin typeface="Times New Roman" pitchFamily="18" charset="0"/>
                <a:ea typeface="SimSun" pitchFamily="2" charset="-122"/>
              </a:rPr>
              <a:t>=1</a:t>
            </a:r>
          </a:p>
          <a:p>
            <a:pPr eaLnBrk="0" hangingPunct="0">
              <a:lnSpc>
                <a:spcPct val="110000"/>
              </a:lnSpc>
            </a:pPr>
            <a:r>
              <a:rPr lang="en-US" altLang="zh-CN" sz="2800" dirty="0" smtClean="0">
                <a:latin typeface="Times New Roman" pitchFamily="18" charset="0"/>
                <a:ea typeface="SimSun" pitchFamily="2" charset="-122"/>
              </a:rPr>
              <a:t>v</a:t>
            </a:r>
            <a:r>
              <a:rPr lang="en-US" altLang="zh-CN" sz="2800" baseline="-25000" dirty="0" smtClean="0">
                <a:latin typeface="Times New Roman" pitchFamily="18" charset="0"/>
                <a:ea typeface="SimSun" pitchFamily="2" charset="-122"/>
              </a:rPr>
              <a:t>i</a:t>
            </a:r>
            <a:r>
              <a:rPr lang="en-US" altLang="zh-CN" sz="2800" b="0" dirty="0" smtClean="0">
                <a:latin typeface="Times New Roman" pitchFamily="18" charset="0"/>
                <a:ea typeface="SimSun" pitchFamily="2" charset="-122"/>
              </a:rPr>
              <a:t>=3</a:t>
            </a:r>
            <a:endParaRPr lang="en-US" altLang="zh-CN" sz="2800" b="0" dirty="0">
              <a:latin typeface="Times New Roman" pitchFamily="18" charset="0"/>
              <a:ea typeface="SimSun" pitchFamily="2" charset="-122"/>
            </a:endParaRPr>
          </a:p>
          <a:p>
            <a:pPr eaLnBrk="0" hangingPunct="0">
              <a:lnSpc>
                <a:spcPct val="110000"/>
              </a:lnSpc>
            </a:pPr>
            <a:r>
              <a:rPr lang="en-US" altLang="zh-CN" sz="2800" b="0" dirty="0" err="1">
                <a:latin typeface="Times New Roman" pitchFamily="18" charset="0"/>
                <a:ea typeface="SimSun" pitchFamily="2" charset="-122"/>
              </a:rPr>
              <a:t>w</a:t>
            </a:r>
            <a:r>
              <a:rPr lang="en-US" altLang="zh-CN" sz="2800" b="0" baseline="-25000" dirty="0" err="1">
                <a:latin typeface="Times New Roman" pitchFamily="18" charset="0"/>
                <a:ea typeface="SimSun" pitchFamily="2" charset="-122"/>
              </a:rPr>
              <a:t>i</a:t>
            </a:r>
            <a:r>
              <a:rPr lang="en-US" altLang="zh-CN" sz="2800" b="0" dirty="0">
                <a:latin typeface="Times New Roman" pitchFamily="18" charset="0"/>
                <a:ea typeface="SimSun" pitchFamily="2" charset="-122"/>
              </a:rPr>
              <a:t>=2</a:t>
            </a:r>
          </a:p>
          <a:p>
            <a:pPr eaLnBrk="0" hangingPunct="0">
              <a:lnSpc>
                <a:spcPct val="110000"/>
              </a:lnSpc>
            </a:pPr>
            <a:r>
              <a:rPr lang="en-US" altLang="zh-CN" sz="2800" dirty="0">
                <a:latin typeface="Times New Roman" pitchFamily="18" charset="0"/>
                <a:ea typeface="SimSun" pitchFamily="2" charset="-122"/>
              </a:rPr>
              <a:t>j</a:t>
            </a:r>
            <a:r>
              <a:rPr lang="en-US" altLang="zh-CN" sz="2800" b="0" dirty="0" smtClean="0">
                <a:latin typeface="Times New Roman" pitchFamily="18" charset="0"/>
                <a:ea typeface="SimSun" pitchFamily="2" charset="-122"/>
              </a:rPr>
              <a:t>=</a:t>
            </a:r>
            <a:r>
              <a:rPr lang="en-US" altLang="zh-CN" sz="2800" b="0" dirty="0" smtClean="0">
                <a:solidFill>
                  <a:srgbClr val="FF0000"/>
                </a:solidFill>
                <a:latin typeface="Times New Roman" pitchFamily="18" charset="0"/>
                <a:ea typeface="SimSun" pitchFamily="2" charset="-122"/>
              </a:rPr>
              <a:t>4</a:t>
            </a:r>
            <a:endParaRPr lang="en-US" altLang="zh-CN" sz="2800" b="0" dirty="0">
              <a:solidFill>
                <a:srgbClr val="FF0000"/>
              </a:solidFill>
              <a:latin typeface="Times New Roman" pitchFamily="18" charset="0"/>
              <a:ea typeface="SimSun" pitchFamily="2" charset="-122"/>
            </a:endParaRPr>
          </a:p>
          <a:p>
            <a:pPr eaLnBrk="0" hangingPunct="0">
              <a:lnSpc>
                <a:spcPct val="110000"/>
              </a:lnSpc>
            </a:pPr>
            <a:r>
              <a:rPr lang="en-US" altLang="zh-CN" sz="2800" dirty="0">
                <a:latin typeface="Times New Roman" pitchFamily="18" charset="0"/>
                <a:ea typeface="SimSun" pitchFamily="2" charset="-122"/>
              </a:rPr>
              <a:t>j</a:t>
            </a:r>
            <a:r>
              <a:rPr lang="en-US" altLang="zh-CN" sz="2800" b="0" dirty="0" smtClean="0">
                <a:latin typeface="Times New Roman" pitchFamily="18" charset="0"/>
                <a:ea typeface="SimSun" pitchFamily="2" charset="-122"/>
              </a:rPr>
              <a:t>-</a:t>
            </a:r>
            <a:r>
              <a:rPr lang="en-US" altLang="zh-CN" sz="2800" b="0" dirty="0" err="1" smtClean="0">
                <a:latin typeface="Times New Roman" pitchFamily="18" charset="0"/>
                <a:ea typeface="SimSun" pitchFamily="2" charset="-122"/>
              </a:rPr>
              <a:t>w</a:t>
            </a:r>
            <a:r>
              <a:rPr lang="en-US" altLang="zh-CN" sz="2800" b="0" baseline="-25000" dirty="0" err="1" smtClean="0">
                <a:latin typeface="Times New Roman" pitchFamily="18" charset="0"/>
                <a:ea typeface="SimSun" pitchFamily="2" charset="-122"/>
              </a:rPr>
              <a:t>i</a:t>
            </a:r>
            <a:r>
              <a:rPr lang="en-US" altLang="zh-CN" sz="2800" b="0" dirty="0" smtClean="0">
                <a:latin typeface="Times New Roman" pitchFamily="18" charset="0"/>
                <a:ea typeface="SimSun" pitchFamily="2" charset="-122"/>
              </a:rPr>
              <a:t> </a:t>
            </a:r>
            <a:r>
              <a:rPr lang="en-US" altLang="zh-CN" sz="2800" b="0" dirty="0">
                <a:latin typeface="Times New Roman" pitchFamily="18" charset="0"/>
                <a:ea typeface="SimSun" pitchFamily="2" charset="-122"/>
              </a:rPr>
              <a:t>=2</a:t>
            </a:r>
          </a:p>
        </p:txBody>
      </p:sp>
      <p:sp>
        <p:nvSpPr>
          <p:cNvPr id="28682" name="Text Box 48"/>
          <p:cNvSpPr txBox="1">
            <a:spLocks noChangeArrowheads="1"/>
          </p:cNvSpPr>
          <p:nvPr/>
        </p:nvSpPr>
        <p:spPr bwMode="auto">
          <a:xfrm>
            <a:off x="33528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28683" name="Text Box 49"/>
          <p:cNvSpPr txBox="1">
            <a:spLocks noChangeArrowheads="1"/>
          </p:cNvSpPr>
          <p:nvPr/>
        </p:nvSpPr>
        <p:spPr bwMode="auto">
          <a:xfrm>
            <a:off x="41910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28684" name="Rectangle 50"/>
          <p:cNvSpPr>
            <a:spLocks noGrp="1" noChangeArrowheads="1"/>
          </p:cNvSpPr>
          <p:nvPr>
            <p:ph type="title"/>
          </p:nvPr>
        </p:nvSpPr>
        <p:spPr/>
        <p:txBody>
          <a:bodyPr/>
          <a:lstStyle/>
          <a:p>
            <a:r>
              <a:rPr lang="en-US" altLang="zh-CN" dirty="0" smtClean="0">
                <a:ea typeface="SimSun" pitchFamily="2" charset="-122"/>
              </a:rPr>
              <a:t>Example (7)</a:t>
            </a:r>
          </a:p>
        </p:txBody>
      </p:sp>
      <p:sp>
        <p:nvSpPr>
          <p:cNvPr id="51" name="Text Box 4"/>
          <p:cNvSpPr txBox="1">
            <a:spLocks noChangeArrowheads="1"/>
          </p:cNvSpPr>
          <p:nvPr/>
        </p:nvSpPr>
        <p:spPr bwMode="auto">
          <a:xfrm>
            <a:off x="1752600" y="4556125"/>
            <a:ext cx="6934200" cy="1920875"/>
          </a:xfrm>
          <a:prstGeom prst="rect">
            <a:avLst/>
          </a:prstGeom>
          <a:noFill/>
          <a:ln w="9525">
            <a:noFill/>
            <a:miter lim="800000"/>
            <a:headEnd/>
            <a:tailEnd/>
          </a:ln>
        </p:spPr>
        <p:txBody>
          <a:bodyPr>
            <a:spAutoFit/>
          </a:bodyPr>
          <a:lstStyle/>
          <a:p>
            <a:pPr eaLnBrk="0" hangingPunct="0"/>
            <a:r>
              <a:rPr lang="en-US" altLang="zh-CN" sz="2000" b="0" dirty="0">
                <a:latin typeface="Times New Roman" pitchFamily="18" charset="0"/>
                <a:ea typeface="SimSun" pitchFamily="2" charset="-122"/>
              </a:rPr>
              <a:t>if </a:t>
            </a:r>
            <a:r>
              <a:rPr lang="en-US" altLang="zh-CN" sz="2000" b="0" dirty="0" err="1">
                <a:solidFill>
                  <a:srgbClr val="C00000"/>
                </a:solidFill>
                <a:latin typeface="Times New Roman" pitchFamily="18" charset="0"/>
                <a:ea typeface="SimSun" pitchFamily="2" charset="-122"/>
              </a:rPr>
              <a:t>w</a:t>
            </a:r>
            <a:r>
              <a:rPr lang="en-US" altLang="zh-CN" sz="2000" b="0" baseline="-25000" dirty="0" err="1">
                <a:solidFill>
                  <a:srgbClr val="C00000"/>
                </a:solidFill>
                <a:latin typeface="Times New Roman" pitchFamily="18" charset="0"/>
                <a:ea typeface="SimSun" pitchFamily="2" charset="-122"/>
              </a:rPr>
              <a:t>i</a:t>
            </a:r>
            <a:r>
              <a:rPr lang="en-US" altLang="zh-CN" sz="2000" b="0" dirty="0">
                <a:solidFill>
                  <a:srgbClr val="C00000"/>
                </a:solidFill>
                <a:latin typeface="Times New Roman" pitchFamily="18" charset="0"/>
                <a:ea typeface="SimSun" pitchFamily="2" charset="-122"/>
              </a:rPr>
              <a:t> </a:t>
            </a:r>
            <a:r>
              <a:rPr lang="en-US" altLang="zh-CN" sz="2000" b="0" dirty="0" smtClean="0">
                <a:solidFill>
                  <a:srgbClr val="C00000"/>
                </a:solidFill>
                <a:latin typeface="Times New Roman" pitchFamily="18" charset="0"/>
                <a:ea typeface="SimSun" pitchFamily="2" charset="-122"/>
              </a:rPr>
              <a:t>&lt;=</a:t>
            </a:r>
            <a:r>
              <a:rPr lang="en-US" altLang="zh-CN" sz="2000" b="0" dirty="0" smtClean="0">
                <a:latin typeface="Times New Roman" pitchFamily="18" charset="0"/>
                <a:ea typeface="SimSun" pitchFamily="2" charset="-122"/>
              </a:rPr>
              <a:t>j  </a:t>
            </a:r>
            <a:r>
              <a:rPr lang="en-US" altLang="zh-CN" sz="2000" b="0" dirty="0">
                <a:solidFill>
                  <a:srgbClr val="008000"/>
                </a:solidFill>
                <a:latin typeface="Times New Roman" pitchFamily="18" charset="0"/>
                <a:ea typeface="SimSun" pitchFamily="2" charset="-122"/>
              </a:rPr>
              <a:t>// item </a:t>
            </a:r>
            <a:r>
              <a:rPr lang="en-US" altLang="zh-CN" sz="2000" b="0" dirty="0" err="1">
                <a:solidFill>
                  <a:srgbClr val="008000"/>
                </a:solidFill>
                <a:latin typeface="Times New Roman" pitchFamily="18" charset="0"/>
                <a:ea typeface="SimSun" pitchFamily="2" charset="-122"/>
              </a:rPr>
              <a:t>i</a:t>
            </a:r>
            <a:r>
              <a:rPr lang="en-US" altLang="zh-CN" sz="2000" b="0" dirty="0">
                <a:solidFill>
                  <a:srgbClr val="008000"/>
                </a:solidFill>
                <a:latin typeface="Times New Roman" pitchFamily="18" charset="0"/>
                <a:ea typeface="SimSun" pitchFamily="2" charset="-122"/>
              </a:rPr>
              <a:t> can be part of the solution</a:t>
            </a:r>
            <a:endParaRPr lang="en-US" altLang="zh-CN" sz="2000" b="0" dirty="0">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        if </a:t>
            </a:r>
            <a:r>
              <a:rPr lang="en-US" altLang="zh-CN" sz="2000" b="0" dirty="0" smtClean="0">
                <a:solidFill>
                  <a:srgbClr val="C00000"/>
                </a:solidFill>
                <a:latin typeface="Times New Roman" pitchFamily="18" charset="0"/>
                <a:ea typeface="SimSun" pitchFamily="2" charset="-122"/>
              </a:rPr>
              <a:t>v</a:t>
            </a:r>
            <a:r>
              <a:rPr lang="en-US" altLang="zh-CN" sz="2000" b="0" baseline="-25000" dirty="0" smtClean="0">
                <a:solidFill>
                  <a:srgbClr val="C00000"/>
                </a:solidFill>
                <a:latin typeface="Times New Roman" pitchFamily="18" charset="0"/>
                <a:ea typeface="SimSun" pitchFamily="2" charset="-122"/>
              </a:rPr>
              <a:t>i</a:t>
            </a:r>
            <a:r>
              <a:rPr lang="en-US" altLang="zh-CN" sz="2000" b="0" dirty="0" smtClean="0">
                <a:solidFill>
                  <a:srgbClr val="C00000"/>
                </a:solidFill>
                <a:latin typeface="Times New Roman" pitchFamily="18" charset="0"/>
                <a:ea typeface="SimSun" pitchFamily="2" charset="-122"/>
              </a:rPr>
              <a:t>+ V[i-1,j-w</a:t>
            </a:r>
            <a:r>
              <a:rPr lang="en-US" altLang="zh-CN" sz="2000" b="0" baseline="-25000" dirty="0" smtClean="0">
                <a:solidFill>
                  <a:srgbClr val="C00000"/>
                </a:solidFill>
                <a:latin typeface="Times New Roman" pitchFamily="18" charset="0"/>
                <a:ea typeface="SimSun" pitchFamily="2" charset="-122"/>
              </a:rPr>
              <a:t>i</a:t>
            </a:r>
            <a:r>
              <a:rPr lang="en-US" altLang="zh-CN" sz="2000" b="0" dirty="0">
                <a:solidFill>
                  <a:srgbClr val="C00000"/>
                </a:solidFill>
                <a:latin typeface="Times New Roman" pitchFamily="18" charset="0"/>
                <a:ea typeface="SimSun" pitchFamily="2" charset="-122"/>
              </a:rPr>
              <a:t>] &gt; </a:t>
            </a:r>
            <a:r>
              <a:rPr lang="en-US" altLang="zh-CN" sz="2000" b="0" dirty="0" smtClean="0">
                <a:solidFill>
                  <a:srgbClr val="C00000"/>
                </a:solidFill>
                <a:latin typeface="Times New Roman" pitchFamily="18" charset="0"/>
                <a:ea typeface="SimSun" pitchFamily="2" charset="-122"/>
              </a:rPr>
              <a:t>V[i-1,j]</a:t>
            </a:r>
            <a:endParaRPr lang="en-US" altLang="zh-CN" sz="2000" b="0" dirty="0">
              <a:solidFill>
                <a:srgbClr val="C00000"/>
              </a:solidFill>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dirty="0" err="1" smtClean="0">
                <a:latin typeface="Times New Roman" pitchFamily="18" charset="0"/>
                <a:ea typeface="SimSun" pitchFamily="2" charset="-122"/>
              </a:rPr>
              <a:t>i,j</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baseline="-25000" dirty="0" smtClean="0">
                <a:latin typeface="Times New Roman" pitchFamily="18" charset="0"/>
                <a:ea typeface="SimSun" pitchFamily="2" charset="-122"/>
              </a:rPr>
              <a:t>i</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V[i-1,j- </a:t>
            </a:r>
            <a:r>
              <a:rPr lang="en-US" altLang="zh-CN" sz="2000" b="0" dirty="0" err="1">
                <a:latin typeface="Times New Roman" pitchFamily="18" charset="0"/>
                <a:ea typeface="SimSun" pitchFamily="2" charset="-122"/>
              </a:rPr>
              <a:t>w</a:t>
            </a:r>
            <a:r>
              <a:rPr lang="en-US" altLang="zh-CN" sz="2000" b="0" baseline="-25000" dirty="0" err="1">
                <a:latin typeface="Times New Roman" pitchFamily="18" charset="0"/>
                <a:ea typeface="SimSun" pitchFamily="2" charset="-122"/>
              </a:rPr>
              <a:t>i</a:t>
            </a:r>
            <a:r>
              <a:rPr lang="en-US" altLang="zh-CN" sz="2000" b="0" dirty="0">
                <a:latin typeface="Times New Roman" pitchFamily="18" charset="0"/>
                <a:ea typeface="SimSun" pitchFamily="2" charset="-122"/>
              </a:rPr>
              <a:t>]</a:t>
            </a:r>
          </a:p>
          <a:p>
            <a:pPr eaLnBrk="0" hangingPunct="0"/>
            <a:r>
              <a:rPr lang="en-US" altLang="zh-CN" sz="2000" b="0" dirty="0">
                <a:latin typeface="Times New Roman" pitchFamily="18" charset="0"/>
                <a:ea typeface="SimSun" pitchFamily="2" charset="-122"/>
              </a:rPr>
              <a:t>        else</a:t>
            </a:r>
          </a:p>
          <a:p>
            <a:pPr eaLnBrk="0" hangingPunct="0"/>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dirty="0" err="1" smtClean="0">
                <a:latin typeface="Times New Roman" pitchFamily="18" charset="0"/>
                <a:ea typeface="SimSun" pitchFamily="2" charset="-122"/>
              </a:rPr>
              <a:t>i,j</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V[i-1,j]</a:t>
            </a:r>
            <a:endParaRPr lang="en-US" altLang="zh-CN" sz="2000" b="0" dirty="0">
              <a:latin typeface="Times New Roman" pitchFamily="18" charset="0"/>
              <a:ea typeface="SimSun" pitchFamily="2" charset="-122"/>
            </a:endParaRPr>
          </a:p>
          <a:p>
            <a:pPr eaLnBrk="0" hangingPunct="0"/>
            <a:r>
              <a:rPr lang="en-US" altLang="zh-CN" sz="2000" b="0" dirty="0">
                <a:solidFill>
                  <a:srgbClr val="FF0000"/>
                </a:solidFill>
                <a:latin typeface="Times New Roman" pitchFamily="18" charset="0"/>
                <a:ea typeface="SimSun" pitchFamily="2" charset="-122"/>
              </a:rPr>
              <a:t>else </a:t>
            </a:r>
            <a:r>
              <a:rPr lang="en-US" altLang="zh-CN" sz="2000" dirty="0" smtClean="0">
                <a:latin typeface="Times New Roman" pitchFamily="18" charset="0"/>
                <a:ea typeface="SimSun" pitchFamily="2" charset="-122"/>
              </a:rPr>
              <a:t>V[</a:t>
            </a:r>
            <a:r>
              <a:rPr lang="en-US" altLang="zh-CN" sz="2000" dirty="0" err="1" smtClean="0">
                <a:latin typeface="Times New Roman" pitchFamily="18" charset="0"/>
                <a:ea typeface="SimSun" pitchFamily="2" charset="-122"/>
              </a:rPr>
              <a:t>i,j</a:t>
            </a:r>
            <a:r>
              <a:rPr lang="en-US" altLang="zh-CN" sz="2000" dirty="0" smtClean="0">
                <a:latin typeface="Times New Roman" pitchFamily="18" charset="0"/>
                <a:ea typeface="SimSun" pitchFamily="2" charset="-122"/>
              </a:rPr>
              <a:t>] </a:t>
            </a:r>
            <a:r>
              <a:rPr lang="en-US" altLang="zh-CN" sz="2000" dirty="0">
                <a:latin typeface="Times New Roman" pitchFamily="18" charset="0"/>
                <a:ea typeface="SimSun" pitchFamily="2" charset="-122"/>
              </a:rPr>
              <a:t>= </a:t>
            </a:r>
            <a:r>
              <a:rPr lang="en-US" altLang="zh-CN" sz="2000" dirty="0" smtClean="0">
                <a:latin typeface="Times New Roman" pitchFamily="18" charset="0"/>
                <a:ea typeface="SimSun" pitchFamily="2" charset="-122"/>
              </a:rPr>
              <a:t>V[i-1,j]</a:t>
            </a:r>
            <a:r>
              <a:rPr lang="en-US" altLang="zh-CN" sz="2000" b="0" dirty="0" smtClean="0">
                <a:latin typeface="Times New Roman" pitchFamily="18" charset="0"/>
                <a:ea typeface="SimSun" pitchFamily="2" charset="-122"/>
              </a:rPr>
              <a:t>  </a:t>
            </a:r>
            <a:r>
              <a:rPr lang="en-US" altLang="zh-CN" sz="2000" b="0" dirty="0">
                <a:solidFill>
                  <a:srgbClr val="008000"/>
                </a:solidFill>
                <a:latin typeface="Times New Roman" pitchFamily="18" charset="0"/>
                <a:ea typeface="SimSun" pitchFamily="2" charset="-122"/>
              </a:rPr>
              <a:t>// </a:t>
            </a:r>
            <a:r>
              <a:rPr lang="en-US" altLang="zh-CN" sz="2000" b="0" dirty="0" err="1">
                <a:solidFill>
                  <a:srgbClr val="008000"/>
                </a:solidFill>
                <a:latin typeface="Times New Roman" pitchFamily="18" charset="0"/>
                <a:ea typeface="SimSun" pitchFamily="2" charset="-122"/>
              </a:rPr>
              <a:t>w</a:t>
            </a:r>
            <a:r>
              <a:rPr lang="en-US" altLang="zh-CN" sz="2000" b="0" baseline="-25000" dirty="0" err="1">
                <a:solidFill>
                  <a:srgbClr val="008000"/>
                </a:solidFill>
                <a:latin typeface="Times New Roman" pitchFamily="18" charset="0"/>
                <a:ea typeface="SimSun" pitchFamily="2" charset="-122"/>
              </a:rPr>
              <a:t>i</a:t>
            </a:r>
            <a:r>
              <a:rPr lang="en-US" altLang="zh-CN" sz="2000" b="0" dirty="0">
                <a:solidFill>
                  <a:srgbClr val="008000"/>
                </a:solidFill>
                <a:latin typeface="Times New Roman" pitchFamily="18" charset="0"/>
                <a:ea typeface="SimSun" pitchFamily="2" charset="-122"/>
              </a:rPr>
              <a:t> &gt; </a:t>
            </a:r>
            <a:r>
              <a:rPr lang="en-US" altLang="zh-CN" sz="2000" b="0" dirty="0" smtClean="0">
                <a:solidFill>
                  <a:srgbClr val="008000"/>
                </a:solidFill>
                <a:latin typeface="Times New Roman" pitchFamily="18" charset="0"/>
                <a:ea typeface="SimSun" pitchFamily="2" charset="-122"/>
              </a:rPr>
              <a:t>j</a:t>
            </a:r>
            <a:endParaRPr lang="en-US" altLang="zh-CN" sz="2000" b="0" dirty="0">
              <a:solidFill>
                <a:srgbClr val="008000"/>
              </a:solidFill>
              <a:latin typeface="Times New Roman" pitchFamily="18" charset="0"/>
              <a:ea typeface="SimSun" pitchFamily="2" charset="-122"/>
            </a:endParaRPr>
          </a:p>
        </p:txBody>
      </p:sp>
      <p:sp>
        <p:nvSpPr>
          <p:cNvPr id="52" name="Footer Placeholder 4"/>
          <p:cNvSpPr>
            <a:spLocks noGrp="1"/>
          </p:cNvSpPr>
          <p:nvPr>
            <p:ph type="ftr" sz="quarter" idx="11"/>
          </p:nvPr>
        </p:nvSpPr>
        <p:spPr>
          <a:xfrm>
            <a:off x="2819400" y="6492875"/>
            <a:ext cx="3733800" cy="365125"/>
          </a:xfrm>
        </p:spPr>
        <p:txBody>
          <a:bodyPr/>
          <a:lstStyle/>
          <a:p>
            <a:r>
              <a:rPr lang="en-US" dirty="0" smtClean="0"/>
              <a:t>Department of Computer Science and Engineering, GIT</a:t>
            </a:r>
            <a:endParaRPr lang="en-US" dirty="0"/>
          </a:p>
        </p:txBody>
      </p:sp>
      <p:sp>
        <p:nvSpPr>
          <p:cNvPr id="53" name="Slide Number Placeholder 5"/>
          <p:cNvSpPr>
            <a:spLocks noGrp="1"/>
          </p:cNvSpPr>
          <p:nvPr>
            <p:ph type="sldNum" sz="quarter" idx="12"/>
          </p:nvPr>
        </p:nvSpPr>
        <p:spPr>
          <a:xfrm>
            <a:off x="8153400" y="6356350"/>
            <a:ext cx="533400" cy="365125"/>
          </a:xfrm>
        </p:spPr>
        <p:txBody>
          <a:bodyPr/>
          <a:lstStyle/>
          <a:p>
            <a:endParaRPr lang="en-US" dirty="0" smtClean="0"/>
          </a:p>
          <a:p>
            <a:r>
              <a:rPr lang="en-US" dirty="0" smtClean="0"/>
              <a:t>17</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35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3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1" grpId="0" autoUpdateAnimBg="0"/>
      <p:bldP spid="19354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096000"/>
          </a:xfrm>
        </p:spPr>
        <p:style>
          <a:lnRef idx="2">
            <a:schemeClr val="accent2"/>
          </a:lnRef>
          <a:fillRef idx="1">
            <a:schemeClr val="lt1"/>
          </a:fillRef>
          <a:effectRef idx="0">
            <a:schemeClr val="accent2"/>
          </a:effectRef>
          <a:fontRef idx="minor">
            <a:schemeClr val="dk1"/>
          </a:fontRef>
        </p:style>
        <p:txBody>
          <a:bodyPr>
            <a:normAutofit/>
          </a:bodyPr>
          <a:lstStyle/>
          <a:p>
            <a:pPr algn="l"/>
            <a:endParaRPr lang="en-US" dirty="0" smtClean="0">
              <a:solidFill>
                <a:srgbClr val="00B050"/>
              </a:solidFill>
              <a:effectLst>
                <a:outerShdw blurRad="38100" dist="38100" dir="2700000" algn="tl">
                  <a:srgbClr val="000000">
                    <a:alpha val="43137"/>
                  </a:srgbClr>
                </a:outerShdw>
              </a:effectLst>
            </a:endParaRPr>
          </a:p>
          <a:p>
            <a:pPr algn="l"/>
            <a:r>
              <a:rPr lang="en-US" dirty="0" smtClean="0">
                <a:solidFill>
                  <a:srgbClr val="00B050"/>
                </a:solidFill>
                <a:effectLst>
                  <a:outerShdw blurRad="38100" dist="38100" dir="2700000" algn="tl">
                    <a:srgbClr val="000000">
                      <a:alpha val="43137"/>
                    </a:srgbClr>
                  </a:outerShdw>
                </a:effectLst>
              </a:rPr>
              <a:t>Expt. No.  8            0/1 Knapsack</a:t>
            </a:r>
          </a:p>
          <a:p>
            <a:endParaRPr lang="en-US" dirty="0" smtClean="0">
              <a:solidFill>
                <a:srgbClr val="FF0000"/>
              </a:solidFill>
              <a:effectLst>
                <a:outerShdw blurRad="38100" dist="38100" dir="2700000" algn="tl">
                  <a:srgbClr val="000000">
                    <a:alpha val="43137"/>
                  </a:srgbClr>
                </a:outerShdw>
              </a:effectLst>
            </a:endParaRPr>
          </a:p>
          <a:p>
            <a:r>
              <a:rPr lang="en-US" sz="2800" dirty="0" smtClean="0">
                <a:solidFill>
                  <a:srgbClr val="FF0000"/>
                </a:solidFill>
                <a:effectLst>
                  <a:outerShdw blurRad="38100" dist="38100" dir="2700000" algn="tl">
                    <a:srgbClr val="000000">
                      <a:alpha val="43137"/>
                    </a:srgbClr>
                  </a:outerShdw>
                </a:effectLst>
              </a:rPr>
              <a:t>Problem Definition: </a:t>
            </a:r>
          </a:p>
          <a:p>
            <a:endParaRPr lang="en-US" sz="2800" dirty="0" smtClean="0">
              <a:solidFill>
                <a:srgbClr val="FF0000"/>
              </a:solidFill>
              <a:effectLst>
                <a:outerShdw blurRad="38100" dist="38100" dir="2700000" algn="tl">
                  <a:srgbClr val="000000">
                    <a:alpha val="43137"/>
                  </a:srgbClr>
                </a:outerShdw>
              </a:effectLst>
            </a:endParaRPr>
          </a:p>
          <a:p>
            <a:pPr algn="just"/>
            <a:r>
              <a:rPr lang="en-US" sz="2400" dirty="0" smtClean="0">
                <a:solidFill>
                  <a:srgbClr val="7030A0"/>
                </a:solidFill>
                <a:effectLst>
                  <a:outerShdw blurRad="38100" dist="38100" dir="2700000" algn="tl">
                    <a:srgbClr val="000000">
                      <a:alpha val="43137"/>
                    </a:srgbClr>
                  </a:outerShdw>
                </a:effectLst>
              </a:rPr>
              <a:t>Implement 0/1 Knapsack problem using Dynamic Programming.</a:t>
            </a:r>
          </a:p>
          <a:p>
            <a:endParaRPr lang="en-US" dirty="0" smtClean="0">
              <a:solidFill>
                <a:srgbClr val="FF0000"/>
              </a:solidFill>
              <a:effectLst>
                <a:outerShdw blurRad="38100" dist="38100" dir="2700000" algn="tl">
                  <a:srgbClr val="000000">
                    <a:alpha val="43137"/>
                  </a:srgbClr>
                </a:outerShdw>
              </a:effectLst>
            </a:endParaRPr>
          </a:p>
          <a:p>
            <a:endParaRPr lang="en-US" dirty="0" smtClean="0">
              <a:solidFill>
                <a:srgbClr val="FF0000"/>
              </a:solidFill>
              <a:effectLst>
                <a:outerShdw blurRad="38100" dist="38100" dir="2700000" algn="tl">
                  <a:srgbClr val="000000">
                    <a:alpha val="43137"/>
                  </a:srgbClr>
                </a:outerShdw>
              </a:effectLst>
            </a:endParaRPr>
          </a:p>
          <a:p>
            <a:endParaRPr lang="en-US" dirty="0" smtClean="0">
              <a:solidFill>
                <a:srgbClr val="FF0000"/>
              </a:solidFill>
              <a:effectLst>
                <a:outerShdw blurRad="38100" dist="38100" dir="2700000" algn="tl">
                  <a:srgbClr val="000000">
                    <a:alpha val="43137"/>
                  </a:srgbClr>
                </a:outerShdw>
              </a:effectLst>
            </a:endParaRPr>
          </a:p>
          <a:p>
            <a:endParaRPr lang="en-US" dirty="0" smtClean="0">
              <a:solidFill>
                <a:srgbClr val="FF0000"/>
              </a:solidFill>
              <a:effectLst>
                <a:outerShdw blurRad="38100" dist="38100" dir="2700000" algn="tl">
                  <a:srgbClr val="000000">
                    <a:alpha val="43137"/>
                  </a:srgbClr>
                </a:outerShdw>
              </a:effectLst>
            </a:endParaRPr>
          </a:p>
          <a:p>
            <a:endParaRPr lang="en-US" dirty="0">
              <a:solidFill>
                <a:srgbClr val="FF000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a:xfrm>
            <a:off x="2667000" y="6492875"/>
            <a:ext cx="4419600" cy="365125"/>
          </a:xfrm>
        </p:spPr>
        <p:txBody>
          <a:bodyPr/>
          <a:lstStyle/>
          <a:p>
            <a:r>
              <a:rPr lang="en-US" dirty="0" smtClean="0"/>
              <a:t>Department of Computer Science and Engineering, GIT</a:t>
            </a:r>
            <a:endParaRPr lang="en-US" dirty="0"/>
          </a:p>
        </p:txBody>
      </p:sp>
      <p:sp>
        <p:nvSpPr>
          <p:cNvPr id="5" name="Slide Number Placeholder 4"/>
          <p:cNvSpPr>
            <a:spLocks noGrp="1"/>
          </p:cNvSpPr>
          <p:nvPr>
            <p:ph type="sldNum" sz="quarter" idx="12"/>
          </p:nvPr>
        </p:nvSpPr>
        <p:spPr/>
        <p:txBody>
          <a:bodyPr/>
          <a:lstStyle/>
          <a:p>
            <a:endParaRPr lang="en-US" dirty="0" smtClean="0"/>
          </a:p>
          <a:p>
            <a:r>
              <a:rPr lang="en-US" dirty="0" smtClean="0"/>
              <a:t>1</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ubtitle 2"/>
          <p:cNvSpPr txBox="1">
            <a:spLocks/>
          </p:cNvSpPr>
          <p:nvPr/>
        </p:nvSpPr>
        <p:spPr>
          <a:xfrm>
            <a:off x="304800" y="381000"/>
            <a:ext cx="8610600" cy="60960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				</a:t>
            </a:r>
            <a:endParaRPr kumimoji="0" 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9698"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29699" name="Text Box 4"/>
          <p:cNvSpPr txBox="1">
            <a:spLocks noChangeArrowheads="1"/>
          </p:cNvSpPr>
          <p:nvPr/>
        </p:nvSpPr>
        <p:spPr bwMode="auto">
          <a:xfrm>
            <a:off x="7467600" y="533400"/>
            <a:ext cx="1320800" cy="2227263"/>
          </a:xfrm>
          <a:prstGeom prst="rect">
            <a:avLst/>
          </a:prstGeom>
          <a:noFill/>
          <a:ln w="9525">
            <a:noFill/>
            <a:miter lim="800000"/>
            <a:headEnd/>
            <a:tailEnd/>
          </a:ln>
        </p:spPr>
        <p:txBody>
          <a:bodyPr wrap="none">
            <a:spAutoFit/>
          </a:bodyPr>
          <a:lstStyle/>
          <a:p>
            <a:pPr eaLnBrk="0" hangingPunct="0"/>
            <a:r>
              <a:rPr lang="en-US" altLang="zh-CN" sz="2800" b="0" dirty="0">
                <a:latin typeface="Times New Roman" pitchFamily="18" charset="0"/>
                <a:ea typeface="SimSun" pitchFamily="2" charset="-122"/>
              </a:rPr>
              <a:t>Items:</a:t>
            </a:r>
          </a:p>
          <a:p>
            <a:pPr eaLnBrk="0" hangingPunct="0"/>
            <a:r>
              <a:rPr lang="en-US" altLang="zh-CN" sz="2800" b="0" dirty="0">
                <a:latin typeface="Times New Roman" pitchFamily="18" charset="0"/>
                <a:ea typeface="SimSun" pitchFamily="2" charset="-122"/>
              </a:rPr>
              <a:t>1: (2,3)</a:t>
            </a:r>
          </a:p>
          <a:p>
            <a:pPr eaLnBrk="0" hangingPunct="0"/>
            <a:r>
              <a:rPr lang="en-US" altLang="zh-CN" sz="2800" b="0" dirty="0">
                <a:latin typeface="Times New Roman" pitchFamily="18" charset="0"/>
                <a:ea typeface="SimSun" pitchFamily="2" charset="-122"/>
              </a:rPr>
              <a:t>2: (3,4)</a:t>
            </a:r>
          </a:p>
          <a:p>
            <a:pPr eaLnBrk="0" hangingPunct="0"/>
            <a:r>
              <a:rPr lang="en-US" altLang="zh-CN" sz="2800" b="0" dirty="0">
                <a:latin typeface="Times New Roman" pitchFamily="18" charset="0"/>
                <a:ea typeface="SimSun" pitchFamily="2" charset="-122"/>
              </a:rPr>
              <a:t>3: (4,5) </a:t>
            </a:r>
          </a:p>
          <a:p>
            <a:pPr eaLnBrk="0" hangingPunct="0"/>
            <a:r>
              <a:rPr lang="en-US" altLang="zh-CN" sz="2800" b="0" dirty="0">
                <a:latin typeface="Times New Roman" pitchFamily="18" charset="0"/>
                <a:ea typeface="SimSun" pitchFamily="2" charset="-122"/>
              </a:rPr>
              <a:t>4: (5,6)</a:t>
            </a:r>
            <a:endParaRPr lang="en-US" altLang="zh-CN" sz="2400" b="0" dirty="0">
              <a:latin typeface="Times New Roman" pitchFamily="18" charset="0"/>
              <a:ea typeface="SimSun" pitchFamily="2" charset="-122"/>
            </a:endParaRPr>
          </a:p>
        </p:txBody>
      </p:sp>
      <p:sp>
        <p:nvSpPr>
          <p:cNvPr id="194565" name="Text Box 5"/>
          <p:cNvSpPr txBox="1">
            <a:spLocks noChangeArrowheads="1"/>
          </p:cNvSpPr>
          <p:nvPr/>
        </p:nvSpPr>
        <p:spPr bwMode="auto">
          <a:xfrm>
            <a:off x="5867400" y="2590800"/>
            <a:ext cx="336550" cy="457200"/>
          </a:xfrm>
          <a:prstGeom prst="rect">
            <a:avLst/>
          </a:prstGeom>
          <a:noFill/>
          <a:ln w="9525">
            <a:noFill/>
            <a:miter lim="800000"/>
            <a:headEnd/>
            <a:tailEnd/>
          </a:ln>
        </p:spPr>
        <p:txBody>
          <a:bodyPr wrap="none">
            <a:spAutoFit/>
          </a:bodyPr>
          <a:lstStyle/>
          <a:p>
            <a:pPr eaLnBrk="0" hangingPunct="0"/>
            <a:r>
              <a:rPr lang="en-US" altLang="zh-CN" sz="2400">
                <a:solidFill>
                  <a:srgbClr val="FF0000"/>
                </a:solidFill>
                <a:latin typeface="Times New Roman" pitchFamily="18" charset="0"/>
                <a:ea typeface="SimSun" pitchFamily="2" charset="-122"/>
              </a:rPr>
              <a:t>3</a:t>
            </a:r>
            <a:endParaRPr lang="en-US" altLang="zh-CN" sz="2400" b="0">
              <a:latin typeface="Times New Roman" pitchFamily="18" charset="0"/>
              <a:ea typeface="SimSun" pitchFamily="2" charset="-122"/>
            </a:endParaRPr>
          </a:p>
        </p:txBody>
      </p:sp>
      <p:sp>
        <p:nvSpPr>
          <p:cNvPr id="194566" name="Line 6"/>
          <p:cNvSpPr>
            <a:spLocks noChangeShapeType="1"/>
          </p:cNvSpPr>
          <p:nvPr/>
        </p:nvSpPr>
        <p:spPr bwMode="auto">
          <a:xfrm>
            <a:off x="4648200" y="2362200"/>
            <a:ext cx="1219200" cy="381000"/>
          </a:xfrm>
          <a:prstGeom prst="line">
            <a:avLst/>
          </a:prstGeom>
          <a:noFill/>
          <a:ln w="38100">
            <a:solidFill>
              <a:schemeClr val="tx1"/>
            </a:solidFill>
            <a:round/>
            <a:headEnd/>
            <a:tailEnd type="triangle" w="med" len="med"/>
          </a:ln>
        </p:spPr>
        <p:txBody>
          <a:bodyPr wrap="none" anchor="ctr"/>
          <a:lstStyle/>
          <a:p>
            <a:endParaRPr lang="en-US"/>
          </a:p>
        </p:txBody>
      </p:sp>
      <p:sp>
        <p:nvSpPr>
          <p:cNvPr id="29702" name="Rectangle 7"/>
          <p:cNvSpPr>
            <a:spLocks noChangeArrowheads="1"/>
          </p:cNvSpPr>
          <p:nvPr/>
        </p:nvSpPr>
        <p:spPr bwMode="auto">
          <a:xfrm>
            <a:off x="7162800" y="914400"/>
            <a:ext cx="1676400" cy="457200"/>
          </a:xfrm>
          <a:prstGeom prst="rect">
            <a:avLst/>
          </a:prstGeom>
          <a:noFill/>
          <a:ln w="9525">
            <a:solidFill>
              <a:schemeClr val="tx1"/>
            </a:solidFill>
            <a:miter lim="800000"/>
            <a:headEnd/>
            <a:tailEnd/>
          </a:ln>
        </p:spPr>
        <p:txBody>
          <a:bodyPr wrap="none" anchor="ctr"/>
          <a:lstStyle/>
          <a:p>
            <a:pPr eaLnBrk="0" hangingPunct="0"/>
            <a:endParaRPr lang="zh-CN" altLang="en-US">
              <a:ea typeface="SimSun" pitchFamily="2" charset="-122"/>
            </a:endParaRPr>
          </a:p>
        </p:txBody>
      </p:sp>
      <p:grpSp>
        <p:nvGrpSpPr>
          <p:cNvPr id="2" name="Group 8"/>
          <p:cNvGrpSpPr>
            <a:grpSpLocks/>
          </p:cNvGrpSpPr>
          <p:nvPr/>
        </p:nvGrpSpPr>
        <p:grpSpPr bwMode="auto">
          <a:xfrm>
            <a:off x="1035050" y="1676400"/>
            <a:ext cx="5441950" cy="2743200"/>
            <a:chOff x="652" y="768"/>
            <a:chExt cx="3428" cy="1728"/>
          </a:xfrm>
        </p:grpSpPr>
        <p:sp>
          <p:nvSpPr>
            <p:cNvPr id="29710" name="Text Box 9"/>
            <p:cNvSpPr txBox="1">
              <a:spLocks noChangeArrowheads="1"/>
            </p:cNvSpPr>
            <p:nvPr/>
          </p:nvSpPr>
          <p:spPr bwMode="auto">
            <a:xfrm>
              <a:off x="1584"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9711" name="Text Box 10"/>
            <p:cNvSpPr txBox="1">
              <a:spLocks noChangeArrowheads="1"/>
            </p:cNvSpPr>
            <p:nvPr/>
          </p:nvSpPr>
          <p:spPr bwMode="auto">
            <a:xfrm>
              <a:off x="1104"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9712" name="Text Box 11"/>
            <p:cNvSpPr txBox="1">
              <a:spLocks noChangeArrowheads="1"/>
            </p:cNvSpPr>
            <p:nvPr/>
          </p:nvSpPr>
          <p:spPr bwMode="auto">
            <a:xfrm>
              <a:off x="1104" y="1632"/>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9713" name="Text Box 12"/>
            <p:cNvSpPr txBox="1">
              <a:spLocks noChangeArrowheads="1"/>
            </p:cNvSpPr>
            <p:nvPr/>
          </p:nvSpPr>
          <p:spPr bwMode="auto">
            <a:xfrm>
              <a:off x="1104" y="1920"/>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9714" name="Text Box 13"/>
            <p:cNvSpPr txBox="1">
              <a:spLocks noChangeArrowheads="1"/>
            </p:cNvSpPr>
            <p:nvPr/>
          </p:nvSpPr>
          <p:spPr bwMode="auto">
            <a:xfrm>
              <a:off x="1104" y="2208"/>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grpSp>
          <p:nvGrpSpPr>
            <p:cNvPr id="3" name="Group 14"/>
            <p:cNvGrpSpPr>
              <a:grpSpLocks/>
            </p:cNvGrpSpPr>
            <p:nvPr/>
          </p:nvGrpSpPr>
          <p:grpSpPr bwMode="auto">
            <a:xfrm>
              <a:off x="652" y="768"/>
              <a:ext cx="3428" cy="1728"/>
              <a:chOff x="652" y="768"/>
              <a:chExt cx="3428" cy="1728"/>
            </a:xfrm>
          </p:grpSpPr>
          <p:sp>
            <p:nvSpPr>
              <p:cNvPr id="29716" name="Line 15"/>
              <p:cNvSpPr>
                <a:spLocks noChangeShapeType="1"/>
              </p:cNvSpPr>
              <p:nvPr/>
            </p:nvSpPr>
            <p:spPr bwMode="auto">
              <a:xfrm>
                <a:off x="960" y="1056"/>
                <a:ext cx="0" cy="1440"/>
              </a:xfrm>
              <a:prstGeom prst="line">
                <a:avLst/>
              </a:prstGeom>
              <a:noFill/>
              <a:ln w="9525">
                <a:solidFill>
                  <a:schemeClr val="tx1"/>
                </a:solidFill>
                <a:round/>
                <a:headEnd/>
                <a:tailEnd/>
              </a:ln>
            </p:spPr>
            <p:txBody>
              <a:bodyPr wrap="none" anchor="ctr"/>
              <a:lstStyle/>
              <a:p>
                <a:endParaRPr lang="en-US"/>
              </a:p>
            </p:txBody>
          </p:sp>
          <p:sp>
            <p:nvSpPr>
              <p:cNvPr id="29717" name="Line 16"/>
              <p:cNvSpPr>
                <a:spLocks noChangeShapeType="1"/>
              </p:cNvSpPr>
              <p:nvPr/>
            </p:nvSpPr>
            <p:spPr bwMode="auto">
              <a:xfrm>
                <a:off x="960" y="1056"/>
                <a:ext cx="3120" cy="0"/>
              </a:xfrm>
              <a:prstGeom prst="line">
                <a:avLst/>
              </a:prstGeom>
              <a:noFill/>
              <a:ln w="9525">
                <a:solidFill>
                  <a:schemeClr val="tx1"/>
                </a:solidFill>
                <a:round/>
                <a:headEnd/>
                <a:tailEnd/>
              </a:ln>
            </p:spPr>
            <p:txBody>
              <a:bodyPr wrap="none" anchor="ctr"/>
              <a:lstStyle/>
              <a:p>
                <a:endParaRPr lang="en-US"/>
              </a:p>
            </p:txBody>
          </p:sp>
          <p:sp>
            <p:nvSpPr>
              <p:cNvPr id="29718" name="Line 17"/>
              <p:cNvSpPr>
                <a:spLocks noChangeShapeType="1"/>
              </p:cNvSpPr>
              <p:nvPr/>
            </p:nvSpPr>
            <p:spPr bwMode="auto">
              <a:xfrm>
                <a:off x="1440" y="1056"/>
                <a:ext cx="0" cy="1440"/>
              </a:xfrm>
              <a:prstGeom prst="line">
                <a:avLst/>
              </a:prstGeom>
              <a:noFill/>
              <a:ln w="9525">
                <a:solidFill>
                  <a:schemeClr val="tx1"/>
                </a:solidFill>
                <a:round/>
                <a:headEnd/>
                <a:tailEnd/>
              </a:ln>
            </p:spPr>
            <p:txBody>
              <a:bodyPr wrap="none" anchor="ctr"/>
              <a:lstStyle/>
              <a:p>
                <a:endParaRPr lang="en-US"/>
              </a:p>
            </p:txBody>
          </p:sp>
          <p:sp>
            <p:nvSpPr>
              <p:cNvPr id="29719" name="Line 18"/>
              <p:cNvSpPr>
                <a:spLocks noChangeShapeType="1"/>
              </p:cNvSpPr>
              <p:nvPr/>
            </p:nvSpPr>
            <p:spPr bwMode="auto">
              <a:xfrm>
                <a:off x="1968" y="1056"/>
                <a:ext cx="0" cy="1440"/>
              </a:xfrm>
              <a:prstGeom prst="line">
                <a:avLst/>
              </a:prstGeom>
              <a:noFill/>
              <a:ln w="9525">
                <a:solidFill>
                  <a:schemeClr val="tx1"/>
                </a:solidFill>
                <a:round/>
                <a:headEnd/>
                <a:tailEnd/>
              </a:ln>
            </p:spPr>
            <p:txBody>
              <a:bodyPr wrap="none" anchor="ctr"/>
              <a:lstStyle/>
              <a:p>
                <a:endParaRPr lang="en-US"/>
              </a:p>
            </p:txBody>
          </p:sp>
          <p:sp>
            <p:nvSpPr>
              <p:cNvPr id="29720" name="Line 19"/>
              <p:cNvSpPr>
                <a:spLocks noChangeShapeType="1"/>
              </p:cNvSpPr>
              <p:nvPr/>
            </p:nvSpPr>
            <p:spPr bwMode="auto">
              <a:xfrm>
                <a:off x="2496" y="1056"/>
                <a:ext cx="0" cy="1440"/>
              </a:xfrm>
              <a:prstGeom prst="line">
                <a:avLst/>
              </a:prstGeom>
              <a:noFill/>
              <a:ln w="9525">
                <a:solidFill>
                  <a:schemeClr val="tx1"/>
                </a:solidFill>
                <a:round/>
                <a:headEnd/>
                <a:tailEnd/>
              </a:ln>
            </p:spPr>
            <p:txBody>
              <a:bodyPr wrap="none" anchor="ctr"/>
              <a:lstStyle/>
              <a:p>
                <a:endParaRPr lang="en-US"/>
              </a:p>
            </p:txBody>
          </p:sp>
          <p:sp>
            <p:nvSpPr>
              <p:cNvPr id="29721" name="Line 20"/>
              <p:cNvSpPr>
                <a:spLocks noChangeShapeType="1"/>
              </p:cNvSpPr>
              <p:nvPr/>
            </p:nvSpPr>
            <p:spPr bwMode="auto">
              <a:xfrm>
                <a:off x="3024" y="1056"/>
                <a:ext cx="0" cy="1440"/>
              </a:xfrm>
              <a:prstGeom prst="line">
                <a:avLst/>
              </a:prstGeom>
              <a:noFill/>
              <a:ln w="9525">
                <a:solidFill>
                  <a:schemeClr val="tx1"/>
                </a:solidFill>
                <a:round/>
                <a:headEnd/>
                <a:tailEnd/>
              </a:ln>
            </p:spPr>
            <p:txBody>
              <a:bodyPr wrap="none" anchor="ctr"/>
              <a:lstStyle/>
              <a:p>
                <a:endParaRPr lang="en-US"/>
              </a:p>
            </p:txBody>
          </p:sp>
          <p:sp>
            <p:nvSpPr>
              <p:cNvPr id="29722" name="Line 21"/>
              <p:cNvSpPr>
                <a:spLocks noChangeShapeType="1"/>
              </p:cNvSpPr>
              <p:nvPr/>
            </p:nvSpPr>
            <p:spPr bwMode="auto">
              <a:xfrm>
                <a:off x="3552" y="1056"/>
                <a:ext cx="0" cy="1440"/>
              </a:xfrm>
              <a:prstGeom prst="line">
                <a:avLst/>
              </a:prstGeom>
              <a:noFill/>
              <a:ln w="9525">
                <a:solidFill>
                  <a:schemeClr val="tx1"/>
                </a:solidFill>
                <a:round/>
                <a:headEnd/>
                <a:tailEnd/>
              </a:ln>
            </p:spPr>
            <p:txBody>
              <a:bodyPr wrap="none" anchor="ctr"/>
              <a:lstStyle/>
              <a:p>
                <a:endParaRPr lang="en-US"/>
              </a:p>
            </p:txBody>
          </p:sp>
          <p:sp>
            <p:nvSpPr>
              <p:cNvPr id="29723" name="Text Box 22"/>
              <p:cNvSpPr txBox="1">
                <a:spLocks noChangeArrowheads="1"/>
              </p:cNvSpPr>
              <p:nvPr/>
            </p:nvSpPr>
            <p:spPr bwMode="auto">
              <a:xfrm>
                <a:off x="1104"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9724" name="Text Box 23"/>
              <p:cNvSpPr txBox="1">
                <a:spLocks noChangeArrowheads="1"/>
              </p:cNvSpPr>
              <p:nvPr/>
            </p:nvSpPr>
            <p:spPr bwMode="auto">
              <a:xfrm>
                <a:off x="1584"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9725" name="Text Box 24"/>
              <p:cNvSpPr txBox="1">
                <a:spLocks noChangeArrowheads="1"/>
              </p:cNvSpPr>
              <p:nvPr/>
            </p:nvSpPr>
            <p:spPr bwMode="auto">
              <a:xfrm>
                <a:off x="2112"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9726" name="Text Box 25"/>
              <p:cNvSpPr txBox="1">
                <a:spLocks noChangeArrowheads="1"/>
              </p:cNvSpPr>
              <p:nvPr/>
            </p:nvSpPr>
            <p:spPr bwMode="auto">
              <a:xfrm>
                <a:off x="2640"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9727" name="Text Box 26"/>
              <p:cNvSpPr txBox="1">
                <a:spLocks noChangeArrowheads="1"/>
              </p:cNvSpPr>
              <p:nvPr/>
            </p:nvSpPr>
            <p:spPr bwMode="auto">
              <a:xfrm>
                <a:off x="3696"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9728" name="Text Box 27"/>
              <p:cNvSpPr txBox="1">
                <a:spLocks noChangeArrowheads="1"/>
              </p:cNvSpPr>
              <p:nvPr/>
            </p:nvSpPr>
            <p:spPr bwMode="auto">
              <a:xfrm>
                <a:off x="3168"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9729" name="Line 28"/>
              <p:cNvSpPr>
                <a:spLocks noChangeShapeType="1"/>
              </p:cNvSpPr>
              <p:nvPr/>
            </p:nvSpPr>
            <p:spPr bwMode="auto">
              <a:xfrm>
                <a:off x="4080" y="1056"/>
                <a:ext cx="0" cy="1440"/>
              </a:xfrm>
              <a:prstGeom prst="line">
                <a:avLst/>
              </a:prstGeom>
              <a:noFill/>
              <a:ln w="9525">
                <a:solidFill>
                  <a:schemeClr val="tx1"/>
                </a:solidFill>
                <a:round/>
                <a:headEnd/>
                <a:tailEnd/>
              </a:ln>
            </p:spPr>
            <p:txBody>
              <a:bodyPr wrap="none" anchor="ctr"/>
              <a:lstStyle/>
              <a:p>
                <a:endParaRPr lang="en-US"/>
              </a:p>
            </p:txBody>
          </p:sp>
          <p:sp>
            <p:nvSpPr>
              <p:cNvPr id="29730" name="Line 29"/>
              <p:cNvSpPr>
                <a:spLocks noChangeShapeType="1"/>
              </p:cNvSpPr>
              <p:nvPr/>
            </p:nvSpPr>
            <p:spPr bwMode="auto">
              <a:xfrm>
                <a:off x="960" y="1344"/>
                <a:ext cx="3120" cy="0"/>
              </a:xfrm>
              <a:prstGeom prst="line">
                <a:avLst/>
              </a:prstGeom>
              <a:noFill/>
              <a:ln w="9525">
                <a:solidFill>
                  <a:schemeClr val="tx1"/>
                </a:solidFill>
                <a:round/>
                <a:headEnd/>
                <a:tailEnd/>
              </a:ln>
            </p:spPr>
            <p:txBody>
              <a:bodyPr wrap="none" anchor="ctr"/>
              <a:lstStyle/>
              <a:p>
                <a:endParaRPr lang="en-US"/>
              </a:p>
            </p:txBody>
          </p:sp>
          <p:sp>
            <p:nvSpPr>
              <p:cNvPr id="29731" name="Line 30"/>
              <p:cNvSpPr>
                <a:spLocks noChangeShapeType="1"/>
              </p:cNvSpPr>
              <p:nvPr/>
            </p:nvSpPr>
            <p:spPr bwMode="auto">
              <a:xfrm>
                <a:off x="960" y="1632"/>
                <a:ext cx="3120" cy="0"/>
              </a:xfrm>
              <a:prstGeom prst="line">
                <a:avLst/>
              </a:prstGeom>
              <a:noFill/>
              <a:ln w="9525">
                <a:solidFill>
                  <a:schemeClr val="tx1"/>
                </a:solidFill>
                <a:round/>
                <a:headEnd/>
                <a:tailEnd/>
              </a:ln>
            </p:spPr>
            <p:txBody>
              <a:bodyPr wrap="none" anchor="ctr"/>
              <a:lstStyle/>
              <a:p>
                <a:endParaRPr lang="en-US"/>
              </a:p>
            </p:txBody>
          </p:sp>
          <p:sp>
            <p:nvSpPr>
              <p:cNvPr id="29732" name="Line 31"/>
              <p:cNvSpPr>
                <a:spLocks noChangeShapeType="1"/>
              </p:cNvSpPr>
              <p:nvPr/>
            </p:nvSpPr>
            <p:spPr bwMode="auto">
              <a:xfrm>
                <a:off x="960" y="1920"/>
                <a:ext cx="3120" cy="0"/>
              </a:xfrm>
              <a:prstGeom prst="line">
                <a:avLst/>
              </a:prstGeom>
              <a:noFill/>
              <a:ln w="9525">
                <a:solidFill>
                  <a:schemeClr val="tx1"/>
                </a:solidFill>
                <a:round/>
                <a:headEnd/>
                <a:tailEnd/>
              </a:ln>
            </p:spPr>
            <p:txBody>
              <a:bodyPr wrap="none" anchor="ctr"/>
              <a:lstStyle/>
              <a:p>
                <a:endParaRPr lang="en-US"/>
              </a:p>
            </p:txBody>
          </p:sp>
          <p:sp>
            <p:nvSpPr>
              <p:cNvPr id="29733" name="Line 32"/>
              <p:cNvSpPr>
                <a:spLocks noChangeShapeType="1"/>
              </p:cNvSpPr>
              <p:nvPr/>
            </p:nvSpPr>
            <p:spPr bwMode="auto">
              <a:xfrm>
                <a:off x="960" y="2208"/>
                <a:ext cx="3120" cy="0"/>
              </a:xfrm>
              <a:prstGeom prst="line">
                <a:avLst/>
              </a:prstGeom>
              <a:noFill/>
              <a:ln w="9525">
                <a:solidFill>
                  <a:schemeClr val="tx1"/>
                </a:solidFill>
                <a:round/>
                <a:headEnd/>
                <a:tailEnd/>
              </a:ln>
            </p:spPr>
            <p:txBody>
              <a:bodyPr wrap="none" anchor="ctr"/>
              <a:lstStyle/>
              <a:p>
                <a:endParaRPr lang="en-US"/>
              </a:p>
            </p:txBody>
          </p:sp>
          <p:sp>
            <p:nvSpPr>
              <p:cNvPr id="29734" name="Line 33"/>
              <p:cNvSpPr>
                <a:spLocks noChangeShapeType="1"/>
              </p:cNvSpPr>
              <p:nvPr/>
            </p:nvSpPr>
            <p:spPr bwMode="auto">
              <a:xfrm>
                <a:off x="960" y="2496"/>
                <a:ext cx="3120" cy="0"/>
              </a:xfrm>
              <a:prstGeom prst="line">
                <a:avLst/>
              </a:prstGeom>
              <a:noFill/>
              <a:ln w="9525">
                <a:solidFill>
                  <a:schemeClr val="tx1"/>
                </a:solidFill>
                <a:round/>
                <a:headEnd/>
                <a:tailEnd/>
              </a:ln>
            </p:spPr>
            <p:txBody>
              <a:bodyPr wrap="none" anchor="ctr"/>
              <a:lstStyle/>
              <a:p>
                <a:endParaRPr lang="en-US"/>
              </a:p>
            </p:txBody>
          </p:sp>
          <p:sp>
            <p:nvSpPr>
              <p:cNvPr id="29735" name="Text Box 34"/>
              <p:cNvSpPr txBox="1">
                <a:spLocks noChangeArrowheads="1"/>
              </p:cNvSpPr>
              <p:nvPr/>
            </p:nvSpPr>
            <p:spPr bwMode="auto">
              <a:xfrm>
                <a:off x="652"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9736" name="Text Box 35"/>
              <p:cNvSpPr txBox="1">
                <a:spLocks noChangeArrowheads="1"/>
              </p:cNvSpPr>
              <p:nvPr/>
            </p:nvSpPr>
            <p:spPr bwMode="auto">
              <a:xfrm>
                <a:off x="652"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29737" name="Text Box 36"/>
              <p:cNvSpPr txBox="1">
                <a:spLocks noChangeArrowheads="1"/>
              </p:cNvSpPr>
              <p:nvPr/>
            </p:nvSpPr>
            <p:spPr bwMode="auto">
              <a:xfrm>
                <a:off x="652" y="1632"/>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29738" name="Text Box 37"/>
              <p:cNvSpPr txBox="1">
                <a:spLocks noChangeArrowheads="1"/>
              </p:cNvSpPr>
              <p:nvPr/>
            </p:nvSpPr>
            <p:spPr bwMode="auto">
              <a:xfrm>
                <a:off x="652" y="1920"/>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29739" name="Text Box 38"/>
              <p:cNvSpPr txBox="1">
                <a:spLocks noChangeArrowheads="1"/>
              </p:cNvSpPr>
              <p:nvPr/>
            </p:nvSpPr>
            <p:spPr bwMode="auto">
              <a:xfrm>
                <a:off x="3168"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29740" name="Text Box 39"/>
              <p:cNvSpPr txBox="1">
                <a:spLocks noChangeArrowheads="1"/>
              </p:cNvSpPr>
              <p:nvPr/>
            </p:nvSpPr>
            <p:spPr bwMode="auto">
              <a:xfrm>
                <a:off x="3696"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5</a:t>
                </a:r>
              </a:p>
            </p:txBody>
          </p:sp>
          <p:sp>
            <p:nvSpPr>
              <p:cNvPr id="29741" name="Text Box 40"/>
              <p:cNvSpPr txBox="1">
                <a:spLocks noChangeArrowheads="1"/>
              </p:cNvSpPr>
              <p:nvPr/>
            </p:nvSpPr>
            <p:spPr bwMode="auto">
              <a:xfrm>
                <a:off x="1104"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29742" name="Text Box 41"/>
              <p:cNvSpPr txBox="1">
                <a:spLocks noChangeArrowheads="1"/>
              </p:cNvSpPr>
              <p:nvPr/>
            </p:nvSpPr>
            <p:spPr bwMode="auto">
              <a:xfrm>
                <a:off x="1584"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29743" name="Text Box 42"/>
              <p:cNvSpPr txBox="1">
                <a:spLocks noChangeArrowheads="1"/>
              </p:cNvSpPr>
              <p:nvPr/>
            </p:nvSpPr>
            <p:spPr bwMode="auto">
              <a:xfrm>
                <a:off x="2112"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29744" name="Text Box 43"/>
              <p:cNvSpPr txBox="1">
                <a:spLocks noChangeArrowheads="1"/>
              </p:cNvSpPr>
              <p:nvPr/>
            </p:nvSpPr>
            <p:spPr bwMode="auto">
              <a:xfrm>
                <a:off x="2640"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29745" name="Text Box 44"/>
              <p:cNvSpPr txBox="1">
                <a:spLocks noChangeArrowheads="1"/>
              </p:cNvSpPr>
              <p:nvPr/>
            </p:nvSpPr>
            <p:spPr bwMode="auto">
              <a:xfrm>
                <a:off x="652" y="2208"/>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29746" name="Text Box 45"/>
              <p:cNvSpPr txBox="1">
                <a:spLocks noChangeArrowheads="1"/>
              </p:cNvSpPr>
              <p:nvPr/>
            </p:nvSpPr>
            <p:spPr bwMode="auto">
              <a:xfrm>
                <a:off x="662" y="768"/>
                <a:ext cx="432" cy="288"/>
              </a:xfrm>
              <a:prstGeom prst="rect">
                <a:avLst/>
              </a:prstGeom>
              <a:noFill/>
              <a:ln w="9525">
                <a:noFill/>
                <a:miter lim="800000"/>
                <a:headEnd/>
                <a:tailEnd/>
              </a:ln>
            </p:spPr>
            <p:txBody>
              <a:bodyPr>
                <a:spAutoFit/>
              </a:bodyPr>
              <a:lstStyle/>
              <a:p>
                <a:pPr algn="ctr" eaLnBrk="0" hangingPunct="0">
                  <a:spcBef>
                    <a:spcPct val="50000"/>
                  </a:spcBef>
                </a:pPr>
                <a:r>
                  <a:rPr lang="en-US" altLang="zh-CN" sz="2400" b="0" dirty="0" err="1" smtClean="0">
                    <a:latin typeface="Times New Roman" pitchFamily="18" charset="0"/>
                    <a:ea typeface="SimSun" pitchFamily="2" charset="-122"/>
                  </a:rPr>
                  <a:t>i</a:t>
                </a:r>
                <a:r>
                  <a:rPr lang="en-US" altLang="zh-CN" sz="2400" b="0" dirty="0" smtClean="0">
                    <a:latin typeface="Times New Roman" pitchFamily="18" charset="0"/>
                    <a:ea typeface="SimSun" pitchFamily="2" charset="-122"/>
                  </a:rPr>
                  <a:t>\j</a:t>
                </a:r>
                <a:endParaRPr lang="en-US" altLang="zh-CN" sz="2400" b="0" dirty="0">
                  <a:latin typeface="Times New Roman" pitchFamily="18" charset="0"/>
                  <a:ea typeface="SimSun" pitchFamily="2" charset="-122"/>
                </a:endParaRPr>
              </a:p>
            </p:txBody>
          </p:sp>
        </p:grpSp>
      </p:grpSp>
      <p:sp>
        <p:nvSpPr>
          <p:cNvPr id="29704" name="Text Box 46"/>
          <p:cNvSpPr txBox="1">
            <a:spLocks noChangeArrowheads="1"/>
          </p:cNvSpPr>
          <p:nvPr/>
        </p:nvSpPr>
        <p:spPr bwMode="auto">
          <a:xfrm>
            <a:off x="6607175" y="1752600"/>
            <a:ext cx="1470025" cy="2441575"/>
          </a:xfrm>
          <a:prstGeom prst="rect">
            <a:avLst/>
          </a:prstGeom>
          <a:noFill/>
          <a:ln w="9525">
            <a:noFill/>
            <a:miter lim="800000"/>
            <a:headEnd/>
            <a:tailEnd/>
          </a:ln>
        </p:spPr>
        <p:txBody>
          <a:bodyPr>
            <a:spAutoFit/>
          </a:bodyPr>
          <a:lstStyle/>
          <a:p>
            <a:pPr eaLnBrk="0" hangingPunct="0">
              <a:lnSpc>
                <a:spcPct val="110000"/>
              </a:lnSpc>
            </a:pPr>
            <a:r>
              <a:rPr lang="en-US" altLang="zh-CN" sz="2800" b="0" dirty="0" err="1">
                <a:latin typeface="Times New Roman" pitchFamily="18" charset="0"/>
                <a:ea typeface="SimSun" pitchFamily="2" charset="-122"/>
              </a:rPr>
              <a:t>i</a:t>
            </a:r>
            <a:r>
              <a:rPr lang="en-US" altLang="zh-CN" sz="2800" b="0" dirty="0">
                <a:latin typeface="Times New Roman" pitchFamily="18" charset="0"/>
                <a:ea typeface="SimSun" pitchFamily="2" charset="-122"/>
              </a:rPr>
              <a:t>=1</a:t>
            </a:r>
          </a:p>
          <a:p>
            <a:pPr eaLnBrk="0" hangingPunct="0">
              <a:lnSpc>
                <a:spcPct val="110000"/>
              </a:lnSpc>
            </a:pPr>
            <a:r>
              <a:rPr lang="en-US" altLang="zh-CN" sz="2800" dirty="0" smtClean="0">
                <a:latin typeface="Times New Roman" pitchFamily="18" charset="0"/>
                <a:ea typeface="SimSun" pitchFamily="2" charset="-122"/>
              </a:rPr>
              <a:t>v</a:t>
            </a:r>
            <a:r>
              <a:rPr lang="en-US" altLang="zh-CN" sz="2800" baseline="-25000" dirty="0" smtClean="0">
                <a:latin typeface="Times New Roman" pitchFamily="18" charset="0"/>
                <a:ea typeface="SimSun" pitchFamily="2" charset="-122"/>
              </a:rPr>
              <a:t>i</a:t>
            </a:r>
            <a:r>
              <a:rPr lang="en-US" altLang="zh-CN" sz="2800" b="0" dirty="0" smtClean="0">
                <a:latin typeface="Times New Roman" pitchFamily="18" charset="0"/>
                <a:ea typeface="SimSun" pitchFamily="2" charset="-122"/>
              </a:rPr>
              <a:t>=3</a:t>
            </a:r>
            <a:endParaRPr lang="en-US" altLang="zh-CN" sz="2800" b="0" dirty="0">
              <a:latin typeface="Times New Roman" pitchFamily="18" charset="0"/>
              <a:ea typeface="SimSun" pitchFamily="2" charset="-122"/>
            </a:endParaRPr>
          </a:p>
          <a:p>
            <a:pPr eaLnBrk="0" hangingPunct="0">
              <a:lnSpc>
                <a:spcPct val="110000"/>
              </a:lnSpc>
            </a:pPr>
            <a:r>
              <a:rPr lang="en-US" altLang="zh-CN" sz="2800" b="0" dirty="0" err="1">
                <a:latin typeface="Times New Roman" pitchFamily="18" charset="0"/>
                <a:ea typeface="SimSun" pitchFamily="2" charset="-122"/>
              </a:rPr>
              <a:t>w</a:t>
            </a:r>
            <a:r>
              <a:rPr lang="en-US" altLang="zh-CN" sz="2800" b="0" baseline="-25000" dirty="0" err="1">
                <a:latin typeface="Times New Roman" pitchFamily="18" charset="0"/>
                <a:ea typeface="SimSun" pitchFamily="2" charset="-122"/>
              </a:rPr>
              <a:t>i</a:t>
            </a:r>
            <a:r>
              <a:rPr lang="en-US" altLang="zh-CN" sz="2800" b="0" dirty="0">
                <a:latin typeface="Times New Roman" pitchFamily="18" charset="0"/>
                <a:ea typeface="SimSun" pitchFamily="2" charset="-122"/>
              </a:rPr>
              <a:t>=2</a:t>
            </a:r>
          </a:p>
          <a:p>
            <a:pPr eaLnBrk="0" hangingPunct="0">
              <a:lnSpc>
                <a:spcPct val="110000"/>
              </a:lnSpc>
            </a:pPr>
            <a:r>
              <a:rPr lang="en-US" altLang="zh-CN" sz="2800" dirty="0">
                <a:latin typeface="Times New Roman" pitchFamily="18" charset="0"/>
                <a:ea typeface="SimSun" pitchFamily="2" charset="-122"/>
              </a:rPr>
              <a:t>j</a:t>
            </a:r>
            <a:r>
              <a:rPr lang="en-US" altLang="zh-CN" sz="2800" b="0" dirty="0" smtClean="0">
                <a:latin typeface="Times New Roman" pitchFamily="18" charset="0"/>
                <a:ea typeface="SimSun" pitchFamily="2" charset="-122"/>
              </a:rPr>
              <a:t>=</a:t>
            </a:r>
            <a:r>
              <a:rPr lang="en-US" altLang="zh-CN" sz="2800" b="0" dirty="0" smtClean="0">
                <a:solidFill>
                  <a:srgbClr val="FF0000"/>
                </a:solidFill>
                <a:latin typeface="Times New Roman" pitchFamily="18" charset="0"/>
                <a:ea typeface="SimSun" pitchFamily="2" charset="-122"/>
              </a:rPr>
              <a:t>5</a:t>
            </a:r>
            <a:endParaRPr lang="en-US" altLang="zh-CN" sz="2800" b="0" dirty="0">
              <a:solidFill>
                <a:srgbClr val="FF0000"/>
              </a:solidFill>
              <a:latin typeface="Times New Roman" pitchFamily="18" charset="0"/>
              <a:ea typeface="SimSun" pitchFamily="2" charset="-122"/>
            </a:endParaRPr>
          </a:p>
          <a:p>
            <a:pPr eaLnBrk="0" hangingPunct="0">
              <a:lnSpc>
                <a:spcPct val="110000"/>
              </a:lnSpc>
            </a:pPr>
            <a:r>
              <a:rPr lang="en-US" altLang="zh-CN" sz="2800" dirty="0">
                <a:latin typeface="Times New Roman" pitchFamily="18" charset="0"/>
                <a:ea typeface="SimSun" pitchFamily="2" charset="-122"/>
              </a:rPr>
              <a:t>j</a:t>
            </a:r>
            <a:r>
              <a:rPr lang="en-US" altLang="zh-CN" sz="2800" b="0" dirty="0" smtClean="0">
                <a:latin typeface="Times New Roman" pitchFamily="18" charset="0"/>
                <a:ea typeface="SimSun" pitchFamily="2" charset="-122"/>
              </a:rPr>
              <a:t>-</a:t>
            </a:r>
            <a:r>
              <a:rPr lang="en-US" altLang="zh-CN" sz="2800" b="0" dirty="0" err="1" smtClean="0">
                <a:latin typeface="Times New Roman" pitchFamily="18" charset="0"/>
                <a:ea typeface="SimSun" pitchFamily="2" charset="-122"/>
              </a:rPr>
              <a:t>w</a:t>
            </a:r>
            <a:r>
              <a:rPr lang="en-US" altLang="zh-CN" sz="2800" b="0" baseline="-25000" dirty="0" err="1" smtClean="0">
                <a:latin typeface="Times New Roman" pitchFamily="18" charset="0"/>
                <a:ea typeface="SimSun" pitchFamily="2" charset="-122"/>
              </a:rPr>
              <a:t>i</a:t>
            </a:r>
            <a:r>
              <a:rPr lang="en-US" altLang="zh-CN" sz="2800" b="0" dirty="0" smtClean="0">
                <a:latin typeface="Times New Roman" pitchFamily="18" charset="0"/>
                <a:ea typeface="SimSun" pitchFamily="2" charset="-122"/>
              </a:rPr>
              <a:t> </a:t>
            </a:r>
            <a:r>
              <a:rPr lang="en-US" altLang="zh-CN" sz="2800" b="0" dirty="0">
                <a:latin typeface="Times New Roman" pitchFamily="18" charset="0"/>
                <a:ea typeface="SimSun" pitchFamily="2" charset="-122"/>
              </a:rPr>
              <a:t>=3</a:t>
            </a:r>
          </a:p>
        </p:txBody>
      </p:sp>
      <p:sp>
        <p:nvSpPr>
          <p:cNvPr id="29706" name="Text Box 48"/>
          <p:cNvSpPr txBox="1">
            <a:spLocks noChangeArrowheads="1"/>
          </p:cNvSpPr>
          <p:nvPr/>
        </p:nvSpPr>
        <p:spPr bwMode="auto">
          <a:xfrm>
            <a:off x="33528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29707" name="Text Box 49"/>
          <p:cNvSpPr txBox="1">
            <a:spLocks noChangeArrowheads="1"/>
          </p:cNvSpPr>
          <p:nvPr/>
        </p:nvSpPr>
        <p:spPr bwMode="auto">
          <a:xfrm>
            <a:off x="41910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29708" name="Text Box 50"/>
          <p:cNvSpPr txBox="1">
            <a:spLocks noChangeArrowheads="1"/>
          </p:cNvSpPr>
          <p:nvPr/>
        </p:nvSpPr>
        <p:spPr bwMode="auto">
          <a:xfrm>
            <a:off x="50292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29709" name="Rectangle 51"/>
          <p:cNvSpPr>
            <a:spLocks noGrp="1" noChangeArrowheads="1"/>
          </p:cNvSpPr>
          <p:nvPr>
            <p:ph type="title"/>
          </p:nvPr>
        </p:nvSpPr>
        <p:spPr/>
        <p:txBody>
          <a:bodyPr/>
          <a:lstStyle/>
          <a:p>
            <a:r>
              <a:rPr lang="en-US" altLang="zh-CN" smtClean="0">
                <a:ea typeface="SimSun" pitchFamily="2" charset="-122"/>
              </a:rPr>
              <a:t>Example (8)</a:t>
            </a:r>
          </a:p>
        </p:txBody>
      </p:sp>
      <p:sp>
        <p:nvSpPr>
          <p:cNvPr id="52" name="Text Box 4"/>
          <p:cNvSpPr txBox="1">
            <a:spLocks noChangeArrowheads="1"/>
          </p:cNvSpPr>
          <p:nvPr/>
        </p:nvSpPr>
        <p:spPr bwMode="auto">
          <a:xfrm>
            <a:off x="1752600" y="4556125"/>
            <a:ext cx="6934200" cy="1920875"/>
          </a:xfrm>
          <a:prstGeom prst="rect">
            <a:avLst/>
          </a:prstGeom>
          <a:noFill/>
          <a:ln w="9525">
            <a:noFill/>
            <a:miter lim="800000"/>
            <a:headEnd/>
            <a:tailEnd/>
          </a:ln>
        </p:spPr>
        <p:txBody>
          <a:bodyPr>
            <a:spAutoFit/>
          </a:bodyPr>
          <a:lstStyle/>
          <a:p>
            <a:pPr eaLnBrk="0" hangingPunct="0"/>
            <a:r>
              <a:rPr lang="en-US" altLang="zh-CN" sz="2000" b="0" dirty="0">
                <a:latin typeface="Times New Roman" pitchFamily="18" charset="0"/>
                <a:ea typeface="SimSun" pitchFamily="2" charset="-122"/>
              </a:rPr>
              <a:t>if </a:t>
            </a:r>
            <a:r>
              <a:rPr lang="en-US" altLang="zh-CN" sz="2000" b="0" dirty="0" err="1">
                <a:solidFill>
                  <a:srgbClr val="C00000"/>
                </a:solidFill>
                <a:latin typeface="Times New Roman" pitchFamily="18" charset="0"/>
                <a:ea typeface="SimSun" pitchFamily="2" charset="-122"/>
              </a:rPr>
              <a:t>w</a:t>
            </a:r>
            <a:r>
              <a:rPr lang="en-US" altLang="zh-CN" sz="2000" b="0" baseline="-25000" dirty="0" err="1">
                <a:solidFill>
                  <a:srgbClr val="C00000"/>
                </a:solidFill>
                <a:latin typeface="Times New Roman" pitchFamily="18" charset="0"/>
                <a:ea typeface="SimSun" pitchFamily="2" charset="-122"/>
              </a:rPr>
              <a:t>i</a:t>
            </a:r>
            <a:r>
              <a:rPr lang="en-US" altLang="zh-CN" sz="2000" b="0" dirty="0">
                <a:solidFill>
                  <a:srgbClr val="C00000"/>
                </a:solidFill>
                <a:latin typeface="Times New Roman" pitchFamily="18" charset="0"/>
                <a:ea typeface="SimSun" pitchFamily="2" charset="-122"/>
              </a:rPr>
              <a:t> </a:t>
            </a:r>
            <a:r>
              <a:rPr lang="en-US" altLang="zh-CN" sz="2000" b="0" dirty="0" smtClean="0">
                <a:solidFill>
                  <a:srgbClr val="C00000"/>
                </a:solidFill>
                <a:latin typeface="Times New Roman" pitchFamily="18" charset="0"/>
                <a:ea typeface="SimSun" pitchFamily="2" charset="-122"/>
              </a:rPr>
              <a:t>&lt;=</a:t>
            </a:r>
            <a:r>
              <a:rPr lang="en-US" altLang="zh-CN" sz="2000" b="0" dirty="0" smtClean="0">
                <a:latin typeface="Times New Roman" pitchFamily="18" charset="0"/>
                <a:ea typeface="SimSun" pitchFamily="2" charset="-122"/>
              </a:rPr>
              <a:t>j  </a:t>
            </a:r>
            <a:r>
              <a:rPr lang="en-US" altLang="zh-CN" sz="2000" b="0" dirty="0">
                <a:solidFill>
                  <a:srgbClr val="008000"/>
                </a:solidFill>
                <a:latin typeface="Times New Roman" pitchFamily="18" charset="0"/>
                <a:ea typeface="SimSun" pitchFamily="2" charset="-122"/>
              </a:rPr>
              <a:t>// item </a:t>
            </a:r>
            <a:r>
              <a:rPr lang="en-US" altLang="zh-CN" sz="2000" b="0" dirty="0" err="1">
                <a:solidFill>
                  <a:srgbClr val="008000"/>
                </a:solidFill>
                <a:latin typeface="Times New Roman" pitchFamily="18" charset="0"/>
                <a:ea typeface="SimSun" pitchFamily="2" charset="-122"/>
              </a:rPr>
              <a:t>i</a:t>
            </a:r>
            <a:r>
              <a:rPr lang="en-US" altLang="zh-CN" sz="2000" b="0" dirty="0">
                <a:solidFill>
                  <a:srgbClr val="008000"/>
                </a:solidFill>
                <a:latin typeface="Times New Roman" pitchFamily="18" charset="0"/>
                <a:ea typeface="SimSun" pitchFamily="2" charset="-122"/>
              </a:rPr>
              <a:t> can be part of the solution</a:t>
            </a:r>
            <a:endParaRPr lang="en-US" altLang="zh-CN" sz="2000" b="0" dirty="0">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        if </a:t>
            </a:r>
            <a:r>
              <a:rPr lang="en-US" altLang="zh-CN" sz="2000" b="0" dirty="0" smtClean="0">
                <a:solidFill>
                  <a:srgbClr val="C00000"/>
                </a:solidFill>
                <a:latin typeface="Times New Roman" pitchFamily="18" charset="0"/>
                <a:ea typeface="SimSun" pitchFamily="2" charset="-122"/>
              </a:rPr>
              <a:t>v</a:t>
            </a:r>
            <a:r>
              <a:rPr lang="en-US" altLang="zh-CN" sz="2000" b="0" baseline="-25000" dirty="0" smtClean="0">
                <a:solidFill>
                  <a:srgbClr val="C00000"/>
                </a:solidFill>
                <a:latin typeface="Times New Roman" pitchFamily="18" charset="0"/>
                <a:ea typeface="SimSun" pitchFamily="2" charset="-122"/>
              </a:rPr>
              <a:t>i</a:t>
            </a:r>
            <a:r>
              <a:rPr lang="en-US" altLang="zh-CN" sz="2000" b="0" dirty="0" smtClean="0">
                <a:solidFill>
                  <a:srgbClr val="C00000"/>
                </a:solidFill>
                <a:latin typeface="Times New Roman" pitchFamily="18" charset="0"/>
                <a:ea typeface="SimSun" pitchFamily="2" charset="-122"/>
              </a:rPr>
              <a:t>+ V[i-1,j-w</a:t>
            </a:r>
            <a:r>
              <a:rPr lang="en-US" altLang="zh-CN" sz="2000" b="0" baseline="-25000" dirty="0" smtClean="0">
                <a:solidFill>
                  <a:srgbClr val="C00000"/>
                </a:solidFill>
                <a:latin typeface="Times New Roman" pitchFamily="18" charset="0"/>
                <a:ea typeface="SimSun" pitchFamily="2" charset="-122"/>
              </a:rPr>
              <a:t>i</a:t>
            </a:r>
            <a:r>
              <a:rPr lang="en-US" altLang="zh-CN" sz="2000" b="0" dirty="0">
                <a:solidFill>
                  <a:srgbClr val="C00000"/>
                </a:solidFill>
                <a:latin typeface="Times New Roman" pitchFamily="18" charset="0"/>
                <a:ea typeface="SimSun" pitchFamily="2" charset="-122"/>
              </a:rPr>
              <a:t>] &gt; </a:t>
            </a:r>
            <a:r>
              <a:rPr lang="en-US" altLang="zh-CN" sz="2000" b="0" dirty="0" smtClean="0">
                <a:solidFill>
                  <a:srgbClr val="C00000"/>
                </a:solidFill>
                <a:latin typeface="Times New Roman" pitchFamily="18" charset="0"/>
                <a:ea typeface="SimSun" pitchFamily="2" charset="-122"/>
              </a:rPr>
              <a:t>V[i-1,j]</a:t>
            </a:r>
            <a:endParaRPr lang="en-US" altLang="zh-CN" sz="2000" b="0" dirty="0">
              <a:solidFill>
                <a:srgbClr val="C00000"/>
              </a:solidFill>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dirty="0" err="1" smtClean="0">
                <a:latin typeface="Times New Roman" pitchFamily="18" charset="0"/>
                <a:ea typeface="SimSun" pitchFamily="2" charset="-122"/>
              </a:rPr>
              <a:t>i,j</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baseline="-25000" dirty="0" smtClean="0">
                <a:latin typeface="Times New Roman" pitchFamily="18" charset="0"/>
                <a:ea typeface="SimSun" pitchFamily="2" charset="-122"/>
              </a:rPr>
              <a:t>i</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V[i-1,j- </a:t>
            </a:r>
            <a:r>
              <a:rPr lang="en-US" altLang="zh-CN" sz="2000" b="0" dirty="0" err="1">
                <a:latin typeface="Times New Roman" pitchFamily="18" charset="0"/>
                <a:ea typeface="SimSun" pitchFamily="2" charset="-122"/>
              </a:rPr>
              <a:t>w</a:t>
            </a:r>
            <a:r>
              <a:rPr lang="en-US" altLang="zh-CN" sz="2000" b="0" baseline="-25000" dirty="0" err="1">
                <a:latin typeface="Times New Roman" pitchFamily="18" charset="0"/>
                <a:ea typeface="SimSun" pitchFamily="2" charset="-122"/>
              </a:rPr>
              <a:t>i</a:t>
            </a:r>
            <a:r>
              <a:rPr lang="en-US" altLang="zh-CN" sz="2000" b="0" dirty="0">
                <a:latin typeface="Times New Roman" pitchFamily="18" charset="0"/>
                <a:ea typeface="SimSun" pitchFamily="2" charset="-122"/>
              </a:rPr>
              <a:t>]</a:t>
            </a:r>
          </a:p>
          <a:p>
            <a:pPr eaLnBrk="0" hangingPunct="0"/>
            <a:r>
              <a:rPr lang="en-US" altLang="zh-CN" sz="2000" b="0" dirty="0">
                <a:latin typeface="Times New Roman" pitchFamily="18" charset="0"/>
                <a:ea typeface="SimSun" pitchFamily="2" charset="-122"/>
              </a:rPr>
              <a:t>        else</a:t>
            </a:r>
          </a:p>
          <a:p>
            <a:pPr eaLnBrk="0" hangingPunct="0"/>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dirty="0" err="1" smtClean="0">
                <a:latin typeface="Times New Roman" pitchFamily="18" charset="0"/>
                <a:ea typeface="SimSun" pitchFamily="2" charset="-122"/>
              </a:rPr>
              <a:t>i,j</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V[i-1,j]</a:t>
            </a:r>
            <a:endParaRPr lang="en-US" altLang="zh-CN" sz="2000" b="0" dirty="0">
              <a:latin typeface="Times New Roman" pitchFamily="18" charset="0"/>
              <a:ea typeface="SimSun" pitchFamily="2" charset="-122"/>
            </a:endParaRPr>
          </a:p>
          <a:p>
            <a:pPr eaLnBrk="0" hangingPunct="0"/>
            <a:r>
              <a:rPr lang="en-US" altLang="zh-CN" sz="2000" b="0" dirty="0">
                <a:solidFill>
                  <a:srgbClr val="FF0000"/>
                </a:solidFill>
                <a:latin typeface="Times New Roman" pitchFamily="18" charset="0"/>
                <a:ea typeface="SimSun" pitchFamily="2" charset="-122"/>
              </a:rPr>
              <a:t>else </a:t>
            </a:r>
            <a:r>
              <a:rPr lang="en-US" altLang="zh-CN" sz="2000" dirty="0" smtClean="0">
                <a:latin typeface="Times New Roman" pitchFamily="18" charset="0"/>
                <a:ea typeface="SimSun" pitchFamily="2" charset="-122"/>
              </a:rPr>
              <a:t>V[</a:t>
            </a:r>
            <a:r>
              <a:rPr lang="en-US" altLang="zh-CN" sz="2000" dirty="0" err="1" smtClean="0">
                <a:latin typeface="Times New Roman" pitchFamily="18" charset="0"/>
                <a:ea typeface="SimSun" pitchFamily="2" charset="-122"/>
              </a:rPr>
              <a:t>i,j</a:t>
            </a:r>
            <a:r>
              <a:rPr lang="en-US" altLang="zh-CN" sz="2000" dirty="0" smtClean="0">
                <a:latin typeface="Times New Roman" pitchFamily="18" charset="0"/>
                <a:ea typeface="SimSun" pitchFamily="2" charset="-122"/>
              </a:rPr>
              <a:t>] </a:t>
            </a:r>
            <a:r>
              <a:rPr lang="en-US" altLang="zh-CN" sz="2000" dirty="0">
                <a:latin typeface="Times New Roman" pitchFamily="18" charset="0"/>
                <a:ea typeface="SimSun" pitchFamily="2" charset="-122"/>
              </a:rPr>
              <a:t>= </a:t>
            </a:r>
            <a:r>
              <a:rPr lang="en-US" altLang="zh-CN" sz="2000" dirty="0" smtClean="0">
                <a:latin typeface="Times New Roman" pitchFamily="18" charset="0"/>
                <a:ea typeface="SimSun" pitchFamily="2" charset="-122"/>
              </a:rPr>
              <a:t>V[i-1,j]</a:t>
            </a:r>
            <a:r>
              <a:rPr lang="en-US" altLang="zh-CN" sz="2000" b="0" dirty="0" smtClean="0">
                <a:latin typeface="Times New Roman" pitchFamily="18" charset="0"/>
                <a:ea typeface="SimSun" pitchFamily="2" charset="-122"/>
              </a:rPr>
              <a:t>  </a:t>
            </a:r>
            <a:r>
              <a:rPr lang="en-US" altLang="zh-CN" sz="2000" b="0" dirty="0">
                <a:solidFill>
                  <a:srgbClr val="008000"/>
                </a:solidFill>
                <a:latin typeface="Times New Roman" pitchFamily="18" charset="0"/>
                <a:ea typeface="SimSun" pitchFamily="2" charset="-122"/>
              </a:rPr>
              <a:t>// </a:t>
            </a:r>
            <a:r>
              <a:rPr lang="en-US" altLang="zh-CN" sz="2000" b="0" dirty="0" err="1">
                <a:solidFill>
                  <a:srgbClr val="008000"/>
                </a:solidFill>
                <a:latin typeface="Times New Roman" pitchFamily="18" charset="0"/>
                <a:ea typeface="SimSun" pitchFamily="2" charset="-122"/>
              </a:rPr>
              <a:t>w</a:t>
            </a:r>
            <a:r>
              <a:rPr lang="en-US" altLang="zh-CN" sz="2000" b="0" baseline="-25000" dirty="0" err="1">
                <a:solidFill>
                  <a:srgbClr val="008000"/>
                </a:solidFill>
                <a:latin typeface="Times New Roman" pitchFamily="18" charset="0"/>
                <a:ea typeface="SimSun" pitchFamily="2" charset="-122"/>
              </a:rPr>
              <a:t>i</a:t>
            </a:r>
            <a:r>
              <a:rPr lang="en-US" altLang="zh-CN" sz="2000" b="0" dirty="0">
                <a:solidFill>
                  <a:srgbClr val="008000"/>
                </a:solidFill>
                <a:latin typeface="Times New Roman" pitchFamily="18" charset="0"/>
                <a:ea typeface="SimSun" pitchFamily="2" charset="-122"/>
              </a:rPr>
              <a:t> &gt; </a:t>
            </a:r>
            <a:r>
              <a:rPr lang="en-US" altLang="zh-CN" sz="2000" b="0" dirty="0" smtClean="0">
                <a:solidFill>
                  <a:srgbClr val="008000"/>
                </a:solidFill>
                <a:latin typeface="Times New Roman" pitchFamily="18" charset="0"/>
                <a:ea typeface="SimSun" pitchFamily="2" charset="-122"/>
              </a:rPr>
              <a:t>j</a:t>
            </a:r>
            <a:endParaRPr lang="en-US" altLang="zh-CN" sz="2000" b="0" dirty="0">
              <a:solidFill>
                <a:srgbClr val="008000"/>
              </a:solidFill>
              <a:latin typeface="Times New Roman" pitchFamily="18" charset="0"/>
              <a:ea typeface="SimSun" pitchFamily="2" charset="-122"/>
            </a:endParaRPr>
          </a:p>
        </p:txBody>
      </p:sp>
      <p:sp>
        <p:nvSpPr>
          <p:cNvPr id="53" name="Footer Placeholder 4"/>
          <p:cNvSpPr>
            <a:spLocks noGrp="1"/>
          </p:cNvSpPr>
          <p:nvPr>
            <p:ph type="ftr" sz="quarter" idx="11"/>
          </p:nvPr>
        </p:nvSpPr>
        <p:spPr>
          <a:xfrm>
            <a:off x="2819400" y="6492875"/>
            <a:ext cx="3733800" cy="365125"/>
          </a:xfrm>
        </p:spPr>
        <p:txBody>
          <a:bodyPr/>
          <a:lstStyle/>
          <a:p>
            <a:r>
              <a:rPr lang="en-US" dirty="0" smtClean="0"/>
              <a:t>Department of Computer Science and Engineering, GIT</a:t>
            </a:r>
            <a:endParaRPr lang="en-US" dirty="0"/>
          </a:p>
        </p:txBody>
      </p:sp>
      <p:sp>
        <p:nvSpPr>
          <p:cNvPr id="54" name="Slide Number Placeholder 5"/>
          <p:cNvSpPr>
            <a:spLocks noGrp="1"/>
          </p:cNvSpPr>
          <p:nvPr>
            <p:ph type="sldNum" sz="quarter" idx="12"/>
          </p:nvPr>
        </p:nvSpPr>
        <p:spPr>
          <a:xfrm>
            <a:off x="8153400" y="6356350"/>
            <a:ext cx="533400" cy="365125"/>
          </a:xfrm>
        </p:spPr>
        <p:txBody>
          <a:bodyPr/>
          <a:lstStyle/>
          <a:p>
            <a:endParaRPr lang="en-US" dirty="0" smtClean="0"/>
          </a:p>
          <a:p>
            <a:r>
              <a:rPr lang="en-US" dirty="0" smtClean="0"/>
              <a:t>18</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5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5" grpId="0" autoUpdateAnimBg="0"/>
      <p:bldP spid="19456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ubtitle 2"/>
          <p:cNvSpPr txBox="1">
            <a:spLocks/>
          </p:cNvSpPr>
          <p:nvPr/>
        </p:nvSpPr>
        <p:spPr>
          <a:xfrm>
            <a:off x="304800" y="381000"/>
            <a:ext cx="8610600" cy="60960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				</a:t>
            </a:r>
            <a:endParaRPr kumimoji="0" 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30722"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30723" name="Text Box 4"/>
          <p:cNvSpPr txBox="1">
            <a:spLocks noChangeArrowheads="1"/>
          </p:cNvSpPr>
          <p:nvPr/>
        </p:nvSpPr>
        <p:spPr bwMode="auto">
          <a:xfrm>
            <a:off x="7467600" y="533400"/>
            <a:ext cx="1320800" cy="2227263"/>
          </a:xfrm>
          <a:prstGeom prst="rect">
            <a:avLst/>
          </a:prstGeom>
          <a:noFill/>
          <a:ln w="9525">
            <a:noFill/>
            <a:miter lim="800000"/>
            <a:headEnd/>
            <a:tailEnd/>
          </a:ln>
        </p:spPr>
        <p:txBody>
          <a:bodyPr wrap="none">
            <a:spAutoFit/>
          </a:bodyPr>
          <a:lstStyle/>
          <a:p>
            <a:pPr eaLnBrk="0" hangingPunct="0"/>
            <a:r>
              <a:rPr lang="en-US" altLang="zh-CN" sz="2800" b="0" dirty="0">
                <a:latin typeface="Times New Roman" pitchFamily="18" charset="0"/>
                <a:ea typeface="SimSun" pitchFamily="2" charset="-122"/>
              </a:rPr>
              <a:t>Items:</a:t>
            </a:r>
          </a:p>
          <a:p>
            <a:pPr eaLnBrk="0" hangingPunct="0"/>
            <a:r>
              <a:rPr lang="en-US" altLang="zh-CN" sz="2800" b="0" dirty="0">
                <a:latin typeface="Times New Roman" pitchFamily="18" charset="0"/>
                <a:ea typeface="SimSun" pitchFamily="2" charset="-122"/>
              </a:rPr>
              <a:t>1: (2,3)</a:t>
            </a:r>
          </a:p>
          <a:p>
            <a:pPr eaLnBrk="0" hangingPunct="0"/>
            <a:r>
              <a:rPr lang="en-US" altLang="zh-CN" sz="2800" b="0" dirty="0">
                <a:latin typeface="Times New Roman" pitchFamily="18" charset="0"/>
                <a:ea typeface="SimSun" pitchFamily="2" charset="-122"/>
              </a:rPr>
              <a:t>2: (3,4)</a:t>
            </a:r>
          </a:p>
          <a:p>
            <a:pPr eaLnBrk="0" hangingPunct="0"/>
            <a:r>
              <a:rPr lang="en-US" altLang="zh-CN" sz="2800" b="0" dirty="0">
                <a:latin typeface="Times New Roman" pitchFamily="18" charset="0"/>
                <a:ea typeface="SimSun" pitchFamily="2" charset="-122"/>
              </a:rPr>
              <a:t>3: (4,5) </a:t>
            </a:r>
          </a:p>
          <a:p>
            <a:pPr eaLnBrk="0" hangingPunct="0"/>
            <a:r>
              <a:rPr lang="en-US" altLang="zh-CN" sz="2800" b="0" dirty="0">
                <a:latin typeface="Times New Roman" pitchFamily="18" charset="0"/>
                <a:ea typeface="SimSun" pitchFamily="2" charset="-122"/>
              </a:rPr>
              <a:t>4: (5,6)</a:t>
            </a:r>
            <a:endParaRPr lang="en-US" altLang="zh-CN" sz="2400" b="0" dirty="0">
              <a:latin typeface="Times New Roman" pitchFamily="18" charset="0"/>
              <a:ea typeface="SimSun" pitchFamily="2" charset="-122"/>
            </a:endParaRPr>
          </a:p>
        </p:txBody>
      </p:sp>
      <p:grpSp>
        <p:nvGrpSpPr>
          <p:cNvPr id="2" name="Group 8"/>
          <p:cNvGrpSpPr>
            <a:grpSpLocks/>
          </p:cNvGrpSpPr>
          <p:nvPr/>
        </p:nvGrpSpPr>
        <p:grpSpPr bwMode="auto">
          <a:xfrm>
            <a:off x="1035050" y="1676400"/>
            <a:ext cx="5441950" cy="2743200"/>
            <a:chOff x="652" y="768"/>
            <a:chExt cx="3428" cy="1728"/>
          </a:xfrm>
        </p:grpSpPr>
        <p:sp>
          <p:nvSpPr>
            <p:cNvPr id="30735" name="Text Box 9"/>
            <p:cNvSpPr txBox="1">
              <a:spLocks noChangeArrowheads="1"/>
            </p:cNvSpPr>
            <p:nvPr/>
          </p:nvSpPr>
          <p:spPr bwMode="auto">
            <a:xfrm>
              <a:off x="1584"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0736" name="Text Box 10"/>
            <p:cNvSpPr txBox="1">
              <a:spLocks noChangeArrowheads="1"/>
            </p:cNvSpPr>
            <p:nvPr/>
          </p:nvSpPr>
          <p:spPr bwMode="auto">
            <a:xfrm>
              <a:off x="1104"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0737" name="Text Box 11"/>
            <p:cNvSpPr txBox="1">
              <a:spLocks noChangeArrowheads="1"/>
            </p:cNvSpPr>
            <p:nvPr/>
          </p:nvSpPr>
          <p:spPr bwMode="auto">
            <a:xfrm>
              <a:off x="1104" y="1632"/>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0738" name="Text Box 12"/>
            <p:cNvSpPr txBox="1">
              <a:spLocks noChangeArrowheads="1"/>
            </p:cNvSpPr>
            <p:nvPr/>
          </p:nvSpPr>
          <p:spPr bwMode="auto">
            <a:xfrm>
              <a:off x="1104" y="1920"/>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0739" name="Text Box 13"/>
            <p:cNvSpPr txBox="1">
              <a:spLocks noChangeArrowheads="1"/>
            </p:cNvSpPr>
            <p:nvPr/>
          </p:nvSpPr>
          <p:spPr bwMode="auto">
            <a:xfrm>
              <a:off x="1104" y="2208"/>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grpSp>
          <p:nvGrpSpPr>
            <p:cNvPr id="3" name="Group 14"/>
            <p:cNvGrpSpPr>
              <a:grpSpLocks/>
            </p:cNvGrpSpPr>
            <p:nvPr/>
          </p:nvGrpSpPr>
          <p:grpSpPr bwMode="auto">
            <a:xfrm>
              <a:off x="652" y="768"/>
              <a:ext cx="3428" cy="1728"/>
              <a:chOff x="652" y="768"/>
              <a:chExt cx="3428" cy="1728"/>
            </a:xfrm>
          </p:grpSpPr>
          <p:sp>
            <p:nvSpPr>
              <p:cNvPr id="30741" name="Line 15"/>
              <p:cNvSpPr>
                <a:spLocks noChangeShapeType="1"/>
              </p:cNvSpPr>
              <p:nvPr/>
            </p:nvSpPr>
            <p:spPr bwMode="auto">
              <a:xfrm>
                <a:off x="960" y="1056"/>
                <a:ext cx="0" cy="1440"/>
              </a:xfrm>
              <a:prstGeom prst="line">
                <a:avLst/>
              </a:prstGeom>
              <a:noFill/>
              <a:ln w="9525">
                <a:solidFill>
                  <a:schemeClr val="tx1"/>
                </a:solidFill>
                <a:round/>
                <a:headEnd/>
                <a:tailEnd/>
              </a:ln>
            </p:spPr>
            <p:txBody>
              <a:bodyPr wrap="none" anchor="ctr"/>
              <a:lstStyle/>
              <a:p>
                <a:endParaRPr lang="en-US"/>
              </a:p>
            </p:txBody>
          </p:sp>
          <p:sp>
            <p:nvSpPr>
              <p:cNvPr id="30742" name="Line 16"/>
              <p:cNvSpPr>
                <a:spLocks noChangeShapeType="1"/>
              </p:cNvSpPr>
              <p:nvPr/>
            </p:nvSpPr>
            <p:spPr bwMode="auto">
              <a:xfrm>
                <a:off x="960" y="1056"/>
                <a:ext cx="3120" cy="0"/>
              </a:xfrm>
              <a:prstGeom prst="line">
                <a:avLst/>
              </a:prstGeom>
              <a:noFill/>
              <a:ln w="9525">
                <a:solidFill>
                  <a:schemeClr val="tx1"/>
                </a:solidFill>
                <a:round/>
                <a:headEnd/>
                <a:tailEnd/>
              </a:ln>
            </p:spPr>
            <p:txBody>
              <a:bodyPr wrap="none" anchor="ctr"/>
              <a:lstStyle/>
              <a:p>
                <a:endParaRPr lang="en-US"/>
              </a:p>
            </p:txBody>
          </p:sp>
          <p:sp>
            <p:nvSpPr>
              <p:cNvPr id="30743" name="Line 17"/>
              <p:cNvSpPr>
                <a:spLocks noChangeShapeType="1"/>
              </p:cNvSpPr>
              <p:nvPr/>
            </p:nvSpPr>
            <p:spPr bwMode="auto">
              <a:xfrm>
                <a:off x="1440" y="1056"/>
                <a:ext cx="0" cy="1440"/>
              </a:xfrm>
              <a:prstGeom prst="line">
                <a:avLst/>
              </a:prstGeom>
              <a:noFill/>
              <a:ln w="9525">
                <a:solidFill>
                  <a:schemeClr val="tx1"/>
                </a:solidFill>
                <a:round/>
                <a:headEnd/>
                <a:tailEnd/>
              </a:ln>
            </p:spPr>
            <p:txBody>
              <a:bodyPr wrap="none" anchor="ctr"/>
              <a:lstStyle/>
              <a:p>
                <a:endParaRPr lang="en-US"/>
              </a:p>
            </p:txBody>
          </p:sp>
          <p:sp>
            <p:nvSpPr>
              <p:cNvPr id="30744" name="Line 18"/>
              <p:cNvSpPr>
                <a:spLocks noChangeShapeType="1"/>
              </p:cNvSpPr>
              <p:nvPr/>
            </p:nvSpPr>
            <p:spPr bwMode="auto">
              <a:xfrm>
                <a:off x="1968" y="1056"/>
                <a:ext cx="0" cy="1440"/>
              </a:xfrm>
              <a:prstGeom prst="line">
                <a:avLst/>
              </a:prstGeom>
              <a:noFill/>
              <a:ln w="9525">
                <a:solidFill>
                  <a:schemeClr val="tx1"/>
                </a:solidFill>
                <a:round/>
                <a:headEnd/>
                <a:tailEnd/>
              </a:ln>
            </p:spPr>
            <p:txBody>
              <a:bodyPr wrap="none" anchor="ctr"/>
              <a:lstStyle/>
              <a:p>
                <a:endParaRPr lang="en-US"/>
              </a:p>
            </p:txBody>
          </p:sp>
          <p:sp>
            <p:nvSpPr>
              <p:cNvPr id="30745" name="Line 19"/>
              <p:cNvSpPr>
                <a:spLocks noChangeShapeType="1"/>
              </p:cNvSpPr>
              <p:nvPr/>
            </p:nvSpPr>
            <p:spPr bwMode="auto">
              <a:xfrm>
                <a:off x="2496" y="1056"/>
                <a:ext cx="0" cy="1440"/>
              </a:xfrm>
              <a:prstGeom prst="line">
                <a:avLst/>
              </a:prstGeom>
              <a:noFill/>
              <a:ln w="9525">
                <a:solidFill>
                  <a:schemeClr val="tx1"/>
                </a:solidFill>
                <a:round/>
                <a:headEnd/>
                <a:tailEnd/>
              </a:ln>
            </p:spPr>
            <p:txBody>
              <a:bodyPr wrap="none" anchor="ctr"/>
              <a:lstStyle/>
              <a:p>
                <a:endParaRPr lang="en-US"/>
              </a:p>
            </p:txBody>
          </p:sp>
          <p:sp>
            <p:nvSpPr>
              <p:cNvPr id="30746" name="Line 20"/>
              <p:cNvSpPr>
                <a:spLocks noChangeShapeType="1"/>
              </p:cNvSpPr>
              <p:nvPr/>
            </p:nvSpPr>
            <p:spPr bwMode="auto">
              <a:xfrm>
                <a:off x="3024" y="1056"/>
                <a:ext cx="0" cy="1440"/>
              </a:xfrm>
              <a:prstGeom prst="line">
                <a:avLst/>
              </a:prstGeom>
              <a:noFill/>
              <a:ln w="9525">
                <a:solidFill>
                  <a:schemeClr val="tx1"/>
                </a:solidFill>
                <a:round/>
                <a:headEnd/>
                <a:tailEnd/>
              </a:ln>
            </p:spPr>
            <p:txBody>
              <a:bodyPr wrap="none" anchor="ctr"/>
              <a:lstStyle/>
              <a:p>
                <a:endParaRPr lang="en-US"/>
              </a:p>
            </p:txBody>
          </p:sp>
          <p:sp>
            <p:nvSpPr>
              <p:cNvPr id="30747" name="Line 21"/>
              <p:cNvSpPr>
                <a:spLocks noChangeShapeType="1"/>
              </p:cNvSpPr>
              <p:nvPr/>
            </p:nvSpPr>
            <p:spPr bwMode="auto">
              <a:xfrm>
                <a:off x="3552" y="1056"/>
                <a:ext cx="0" cy="1440"/>
              </a:xfrm>
              <a:prstGeom prst="line">
                <a:avLst/>
              </a:prstGeom>
              <a:noFill/>
              <a:ln w="9525">
                <a:solidFill>
                  <a:schemeClr val="tx1"/>
                </a:solidFill>
                <a:round/>
                <a:headEnd/>
                <a:tailEnd/>
              </a:ln>
            </p:spPr>
            <p:txBody>
              <a:bodyPr wrap="none" anchor="ctr"/>
              <a:lstStyle/>
              <a:p>
                <a:endParaRPr lang="en-US"/>
              </a:p>
            </p:txBody>
          </p:sp>
          <p:sp>
            <p:nvSpPr>
              <p:cNvPr id="30748" name="Text Box 22"/>
              <p:cNvSpPr txBox="1">
                <a:spLocks noChangeArrowheads="1"/>
              </p:cNvSpPr>
              <p:nvPr/>
            </p:nvSpPr>
            <p:spPr bwMode="auto">
              <a:xfrm>
                <a:off x="1104"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0749" name="Text Box 23"/>
              <p:cNvSpPr txBox="1">
                <a:spLocks noChangeArrowheads="1"/>
              </p:cNvSpPr>
              <p:nvPr/>
            </p:nvSpPr>
            <p:spPr bwMode="auto">
              <a:xfrm>
                <a:off x="1584"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0750" name="Text Box 24"/>
              <p:cNvSpPr txBox="1">
                <a:spLocks noChangeArrowheads="1"/>
              </p:cNvSpPr>
              <p:nvPr/>
            </p:nvSpPr>
            <p:spPr bwMode="auto">
              <a:xfrm>
                <a:off x="2112"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0751" name="Text Box 25"/>
              <p:cNvSpPr txBox="1">
                <a:spLocks noChangeArrowheads="1"/>
              </p:cNvSpPr>
              <p:nvPr/>
            </p:nvSpPr>
            <p:spPr bwMode="auto">
              <a:xfrm>
                <a:off x="2640"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0752" name="Text Box 26"/>
              <p:cNvSpPr txBox="1">
                <a:spLocks noChangeArrowheads="1"/>
              </p:cNvSpPr>
              <p:nvPr/>
            </p:nvSpPr>
            <p:spPr bwMode="auto">
              <a:xfrm>
                <a:off x="3696"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0753" name="Text Box 27"/>
              <p:cNvSpPr txBox="1">
                <a:spLocks noChangeArrowheads="1"/>
              </p:cNvSpPr>
              <p:nvPr/>
            </p:nvSpPr>
            <p:spPr bwMode="auto">
              <a:xfrm>
                <a:off x="3168"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0754" name="Line 28"/>
              <p:cNvSpPr>
                <a:spLocks noChangeShapeType="1"/>
              </p:cNvSpPr>
              <p:nvPr/>
            </p:nvSpPr>
            <p:spPr bwMode="auto">
              <a:xfrm>
                <a:off x="4080" y="1056"/>
                <a:ext cx="0" cy="1440"/>
              </a:xfrm>
              <a:prstGeom prst="line">
                <a:avLst/>
              </a:prstGeom>
              <a:noFill/>
              <a:ln w="9525">
                <a:solidFill>
                  <a:schemeClr val="tx1"/>
                </a:solidFill>
                <a:round/>
                <a:headEnd/>
                <a:tailEnd/>
              </a:ln>
            </p:spPr>
            <p:txBody>
              <a:bodyPr wrap="none" anchor="ctr"/>
              <a:lstStyle/>
              <a:p>
                <a:endParaRPr lang="en-US"/>
              </a:p>
            </p:txBody>
          </p:sp>
          <p:sp>
            <p:nvSpPr>
              <p:cNvPr id="30755" name="Line 29"/>
              <p:cNvSpPr>
                <a:spLocks noChangeShapeType="1"/>
              </p:cNvSpPr>
              <p:nvPr/>
            </p:nvSpPr>
            <p:spPr bwMode="auto">
              <a:xfrm>
                <a:off x="960" y="1344"/>
                <a:ext cx="3120" cy="0"/>
              </a:xfrm>
              <a:prstGeom prst="line">
                <a:avLst/>
              </a:prstGeom>
              <a:noFill/>
              <a:ln w="9525">
                <a:solidFill>
                  <a:schemeClr val="tx1"/>
                </a:solidFill>
                <a:round/>
                <a:headEnd/>
                <a:tailEnd/>
              </a:ln>
            </p:spPr>
            <p:txBody>
              <a:bodyPr wrap="none" anchor="ctr"/>
              <a:lstStyle/>
              <a:p>
                <a:endParaRPr lang="en-US"/>
              </a:p>
            </p:txBody>
          </p:sp>
          <p:sp>
            <p:nvSpPr>
              <p:cNvPr id="30756" name="Line 30"/>
              <p:cNvSpPr>
                <a:spLocks noChangeShapeType="1"/>
              </p:cNvSpPr>
              <p:nvPr/>
            </p:nvSpPr>
            <p:spPr bwMode="auto">
              <a:xfrm>
                <a:off x="960" y="1632"/>
                <a:ext cx="3120" cy="0"/>
              </a:xfrm>
              <a:prstGeom prst="line">
                <a:avLst/>
              </a:prstGeom>
              <a:noFill/>
              <a:ln w="9525">
                <a:solidFill>
                  <a:schemeClr val="tx1"/>
                </a:solidFill>
                <a:round/>
                <a:headEnd/>
                <a:tailEnd/>
              </a:ln>
            </p:spPr>
            <p:txBody>
              <a:bodyPr wrap="none" anchor="ctr"/>
              <a:lstStyle/>
              <a:p>
                <a:endParaRPr lang="en-US"/>
              </a:p>
            </p:txBody>
          </p:sp>
          <p:sp>
            <p:nvSpPr>
              <p:cNvPr id="30757" name="Line 31"/>
              <p:cNvSpPr>
                <a:spLocks noChangeShapeType="1"/>
              </p:cNvSpPr>
              <p:nvPr/>
            </p:nvSpPr>
            <p:spPr bwMode="auto">
              <a:xfrm>
                <a:off x="960" y="1920"/>
                <a:ext cx="3120" cy="0"/>
              </a:xfrm>
              <a:prstGeom prst="line">
                <a:avLst/>
              </a:prstGeom>
              <a:noFill/>
              <a:ln w="9525">
                <a:solidFill>
                  <a:schemeClr val="tx1"/>
                </a:solidFill>
                <a:round/>
                <a:headEnd/>
                <a:tailEnd/>
              </a:ln>
            </p:spPr>
            <p:txBody>
              <a:bodyPr wrap="none" anchor="ctr"/>
              <a:lstStyle/>
              <a:p>
                <a:endParaRPr lang="en-US"/>
              </a:p>
            </p:txBody>
          </p:sp>
          <p:sp>
            <p:nvSpPr>
              <p:cNvPr id="30758" name="Line 32"/>
              <p:cNvSpPr>
                <a:spLocks noChangeShapeType="1"/>
              </p:cNvSpPr>
              <p:nvPr/>
            </p:nvSpPr>
            <p:spPr bwMode="auto">
              <a:xfrm>
                <a:off x="960" y="2208"/>
                <a:ext cx="3120" cy="0"/>
              </a:xfrm>
              <a:prstGeom prst="line">
                <a:avLst/>
              </a:prstGeom>
              <a:noFill/>
              <a:ln w="9525">
                <a:solidFill>
                  <a:schemeClr val="tx1"/>
                </a:solidFill>
                <a:round/>
                <a:headEnd/>
                <a:tailEnd/>
              </a:ln>
            </p:spPr>
            <p:txBody>
              <a:bodyPr wrap="none" anchor="ctr"/>
              <a:lstStyle/>
              <a:p>
                <a:endParaRPr lang="en-US"/>
              </a:p>
            </p:txBody>
          </p:sp>
          <p:sp>
            <p:nvSpPr>
              <p:cNvPr id="30759" name="Line 33"/>
              <p:cNvSpPr>
                <a:spLocks noChangeShapeType="1"/>
              </p:cNvSpPr>
              <p:nvPr/>
            </p:nvSpPr>
            <p:spPr bwMode="auto">
              <a:xfrm>
                <a:off x="960" y="2496"/>
                <a:ext cx="3120" cy="0"/>
              </a:xfrm>
              <a:prstGeom prst="line">
                <a:avLst/>
              </a:prstGeom>
              <a:noFill/>
              <a:ln w="9525">
                <a:solidFill>
                  <a:schemeClr val="tx1"/>
                </a:solidFill>
                <a:round/>
                <a:headEnd/>
                <a:tailEnd/>
              </a:ln>
            </p:spPr>
            <p:txBody>
              <a:bodyPr wrap="none" anchor="ctr"/>
              <a:lstStyle/>
              <a:p>
                <a:endParaRPr lang="en-US"/>
              </a:p>
            </p:txBody>
          </p:sp>
          <p:sp>
            <p:nvSpPr>
              <p:cNvPr id="30760" name="Text Box 34"/>
              <p:cNvSpPr txBox="1">
                <a:spLocks noChangeArrowheads="1"/>
              </p:cNvSpPr>
              <p:nvPr/>
            </p:nvSpPr>
            <p:spPr bwMode="auto">
              <a:xfrm>
                <a:off x="652"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0761" name="Text Box 35"/>
              <p:cNvSpPr txBox="1">
                <a:spLocks noChangeArrowheads="1"/>
              </p:cNvSpPr>
              <p:nvPr/>
            </p:nvSpPr>
            <p:spPr bwMode="auto">
              <a:xfrm>
                <a:off x="652"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30762" name="Text Box 36"/>
              <p:cNvSpPr txBox="1">
                <a:spLocks noChangeArrowheads="1"/>
              </p:cNvSpPr>
              <p:nvPr/>
            </p:nvSpPr>
            <p:spPr bwMode="auto">
              <a:xfrm>
                <a:off x="652" y="1632"/>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30763" name="Text Box 37"/>
              <p:cNvSpPr txBox="1">
                <a:spLocks noChangeArrowheads="1"/>
              </p:cNvSpPr>
              <p:nvPr/>
            </p:nvSpPr>
            <p:spPr bwMode="auto">
              <a:xfrm>
                <a:off x="652" y="1920"/>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0764" name="Text Box 38"/>
              <p:cNvSpPr txBox="1">
                <a:spLocks noChangeArrowheads="1"/>
              </p:cNvSpPr>
              <p:nvPr/>
            </p:nvSpPr>
            <p:spPr bwMode="auto">
              <a:xfrm>
                <a:off x="3168"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0765" name="Text Box 39"/>
              <p:cNvSpPr txBox="1">
                <a:spLocks noChangeArrowheads="1"/>
              </p:cNvSpPr>
              <p:nvPr/>
            </p:nvSpPr>
            <p:spPr bwMode="auto">
              <a:xfrm>
                <a:off x="3696"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5</a:t>
                </a:r>
              </a:p>
            </p:txBody>
          </p:sp>
          <p:sp>
            <p:nvSpPr>
              <p:cNvPr id="30766" name="Text Box 40"/>
              <p:cNvSpPr txBox="1">
                <a:spLocks noChangeArrowheads="1"/>
              </p:cNvSpPr>
              <p:nvPr/>
            </p:nvSpPr>
            <p:spPr bwMode="auto">
              <a:xfrm>
                <a:off x="1104"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0767" name="Text Box 41"/>
              <p:cNvSpPr txBox="1">
                <a:spLocks noChangeArrowheads="1"/>
              </p:cNvSpPr>
              <p:nvPr/>
            </p:nvSpPr>
            <p:spPr bwMode="auto">
              <a:xfrm>
                <a:off x="1584"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30768" name="Text Box 42"/>
              <p:cNvSpPr txBox="1">
                <a:spLocks noChangeArrowheads="1"/>
              </p:cNvSpPr>
              <p:nvPr/>
            </p:nvSpPr>
            <p:spPr bwMode="auto">
              <a:xfrm>
                <a:off x="2112"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30769" name="Text Box 43"/>
              <p:cNvSpPr txBox="1">
                <a:spLocks noChangeArrowheads="1"/>
              </p:cNvSpPr>
              <p:nvPr/>
            </p:nvSpPr>
            <p:spPr bwMode="auto">
              <a:xfrm>
                <a:off x="2640"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0770" name="Text Box 44"/>
              <p:cNvSpPr txBox="1">
                <a:spLocks noChangeArrowheads="1"/>
              </p:cNvSpPr>
              <p:nvPr/>
            </p:nvSpPr>
            <p:spPr bwMode="auto">
              <a:xfrm>
                <a:off x="652" y="2208"/>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0771" name="Text Box 45"/>
              <p:cNvSpPr txBox="1">
                <a:spLocks noChangeArrowheads="1"/>
              </p:cNvSpPr>
              <p:nvPr/>
            </p:nvSpPr>
            <p:spPr bwMode="auto">
              <a:xfrm>
                <a:off x="662" y="768"/>
                <a:ext cx="432" cy="288"/>
              </a:xfrm>
              <a:prstGeom prst="rect">
                <a:avLst/>
              </a:prstGeom>
              <a:noFill/>
              <a:ln w="9525">
                <a:noFill/>
                <a:miter lim="800000"/>
                <a:headEnd/>
                <a:tailEnd/>
              </a:ln>
            </p:spPr>
            <p:txBody>
              <a:bodyPr>
                <a:spAutoFit/>
              </a:bodyPr>
              <a:lstStyle/>
              <a:p>
                <a:pPr algn="ctr" eaLnBrk="0" hangingPunct="0">
                  <a:spcBef>
                    <a:spcPct val="50000"/>
                  </a:spcBef>
                </a:pPr>
                <a:r>
                  <a:rPr lang="en-US" altLang="zh-CN" sz="2400" b="0" dirty="0" err="1" smtClean="0">
                    <a:latin typeface="Times New Roman" pitchFamily="18" charset="0"/>
                    <a:ea typeface="SimSun" pitchFamily="2" charset="-122"/>
                  </a:rPr>
                  <a:t>i</a:t>
                </a:r>
                <a:r>
                  <a:rPr lang="en-US" altLang="zh-CN" sz="2400" b="0" dirty="0" smtClean="0">
                    <a:latin typeface="Times New Roman" pitchFamily="18" charset="0"/>
                    <a:ea typeface="SimSun" pitchFamily="2" charset="-122"/>
                  </a:rPr>
                  <a:t>\j</a:t>
                </a:r>
                <a:endParaRPr lang="en-US" altLang="zh-CN" sz="2400" b="0" dirty="0">
                  <a:latin typeface="Times New Roman" pitchFamily="18" charset="0"/>
                  <a:ea typeface="SimSun" pitchFamily="2" charset="-122"/>
                </a:endParaRPr>
              </a:p>
            </p:txBody>
          </p:sp>
        </p:grpSp>
      </p:grpSp>
      <p:sp>
        <p:nvSpPr>
          <p:cNvPr id="30725" name="Text Box 46"/>
          <p:cNvSpPr txBox="1">
            <a:spLocks noChangeArrowheads="1"/>
          </p:cNvSpPr>
          <p:nvPr/>
        </p:nvSpPr>
        <p:spPr bwMode="auto">
          <a:xfrm>
            <a:off x="6607175" y="1752600"/>
            <a:ext cx="1470025" cy="2441575"/>
          </a:xfrm>
          <a:prstGeom prst="rect">
            <a:avLst/>
          </a:prstGeom>
          <a:noFill/>
          <a:ln w="9525">
            <a:noFill/>
            <a:miter lim="800000"/>
            <a:headEnd/>
            <a:tailEnd/>
          </a:ln>
        </p:spPr>
        <p:txBody>
          <a:bodyPr>
            <a:spAutoFit/>
          </a:bodyPr>
          <a:lstStyle/>
          <a:p>
            <a:pPr eaLnBrk="0" hangingPunct="0">
              <a:lnSpc>
                <a:spcPct val="110000"/>
              </a:lnSpc>
            </a:pPr>
            <a:r>
              <a:rPr lang="en-US" altLang="zh-CN" sz="2800" b="0" dirty="0" err="1">
                <a:solidFill>
                  <a:srgbClr val="FF0000"/>
                </a:solidFill>
                <a:latin typeface="Times New Roman" pitchFamily="18" charset="0"/>
                <a:ea typeface="SimSun" pitchFamily="2" charset="-122"/>
              </a:rPr>
              <a:t>i</a:t>
            </a:r>
            <a:r>
              <a:rPr lang="en-US" altLang="zh-CN" sz="2800" b="0" dirty="0">
                <a:solidFill>
                  <a:srgbClr val="FF0000"/>
                </a:solidFill>
                <a:latin typeface="Times New Roman" pitchFamily="18" charset="0"/>
                <a:ea typeface="SimSun" pitchFamily="2" charset="-122"/>
              </a:rPr>
              <a:t>=2</a:t>
            </a:r>
          </a:p>
          <a:p>
            <a:pPr eaLnBrk="0" hangingPunct="0">
              <a:lnSpc>
                <a:spcPct val="110000"/>
              </a:lnSpc>
            </a:pPr>
            <a:r>
              <a:rPr lang="en-US" altLang="zh-CN" sz="2800" b="0" dirty="0" smtClean="0">
                <a:latin typeface="Times New Roman" pitchFamily="18" charset="0"/>
                <a:ea typeface="SimSun" pitchFamily="2" charset="-122"/>
              </a:rPr>
              <a:t>v</a:t>
            </a:r>
            <a:r>
              <a:rPr lang="en-US" altLang="zh-CN" sz="2800" b="0" baseline="-25000" dirty="0" smtClean="0">
                <a:latin typeface="Times New Roman" pitchFamily="18" charset="0"/>
                <a:ea typeface="SimSun" pitchFamily="2" charset="-122"/>
              </a:rPr>
              <a:t>i</a:t>
            </a:r>
            <a:r>
              <a:rPr lang="en-US" altLang="zh-CN" sz="2800" b="0" dirty="0" smtClean="0">
                <a:latin typeface="Times New Roman" pitchFamily="18" charset="0"/>
                <a:ea typeface="SimSun" pitchFamily="2" charset="-122"/>
              </a:rPr>
              <a:t>=4</a:t>
            </a:r>
            <a:endParaRPr lang="en-US" altLang="zh-CN" sz="2800" b="0" dirty="0">
              <a:latin typeface="Times New Roman" pitchFamily="18" charset="0"/>
              <a:ea typeface="SimSun" pitchFamily="2" charset="-122"/>
            </a:endParaRPr>
          </a:p>
          <a:p>
            <a:pPr eaLnBrk="0" hangingPunct="0">
              <a:lnSpc>
                <a:spcPct val="110000"/>
              </a:lnSpc>
            </a:pPr>
            <a:r>
              <a:rPr lang="en-US" altLang="zh-CN" sz="2800" b="0" dirty="0" err="1">
                <a:latin typeface="Times New Roman" pitchFamily="18" charset="0"/>
                <a:ea typeface="SimSun" pitchFamily="2" charset="-122"/>
              </a:rPr>
              <a:t>w</a:t>
            </a:r>
            <a:r>
              <a:rPr lang="en-US" altLang="zh-CN" sz="2800" b="0" baseline="-25000" dirty="0" err="1">
                <a:latin typeface="Times New Roman" pitchFamily="18" charset="0"/>
                <a:ea typeface="SimSun" pitchFamily="2" charset="-122"/>
              </a:rPr>
              <a:t>i</a:t>
            </a:r>
            <a:r>
              <a:rPr lang="en-US" altLang="zh-CN" sz="2800" b="0" dirty="0">
                <a:latin typeface="Times New Roman" pitchFamily="18" charset="0"/>
                <a:ea typeface="SimSun" pitchFamily="2" charset="-122"/>
              </a:rPr>
              <a:t>=3</a:t>
            </a:r>
          </a:p>
          <a:p>
            <a:pPr eaLnBrk="0" hangingPunct="0">
              <a:lnSpc>
                <a:spcPct val="110000"/>
              </a:lnSpc>
            </a:pPr>
            <a:r>
              <a:rPr lang="en-US" altLang="zh-CN" sz="2800" dirty="0">
                <a:latin typeface="Times New Roman" pitchFamily="18" charset="0"/>
                <a:ea typeface="SimSun" pitchFamily="2" charset="-122"/>
              </a:rPr>
              <a:t>j</a:t>
            </a:r>
            <a:r>
              <a:rPr lang="en-US" altLang="zh-CN" sz="2800" b="0" dirty="0" smtClean="0">
                <a:latin typeface="Times New Roman" pitchFamily="18" charset="0"/>
                <a:ea typeface="SimSun" pitchFamily="2" charset="-122"/>
              </a:rPr>
              <a:t>=</a:t>
            </a:r>
            <a:r>
              <a:rPr lang="en-US" altLang="zh-CN" sz="2800" b="0" dirty="0" smtClean="0">
                <a:solidFill>
                  <a:srgbClr val="FF0000"/>
                </a:solidFill>
                <a:latin typeface="Times New Roman" pitchFamily="18" charset="0"/>
                <a:ea typeface="SimSun" pitchFamily="2" charset="-122"/>
              </a:rPr>
              <a:t>1</a:t>
            </a:r>
            <a:endParaRPr lang="en-US" altLang="zh-CN" sz="2800" b="0" dirty="0">
              <a:solidFill>
                <a:srgbClr val="FF0000"/>
              </a:solidFill>
              <a:latin typeface="Times New Roman" pitchFamily="18" charset="0"/>
              <a:ea typeface="SimSun" pitchFamily="2" charset="-122"/>
            </a:endParaRPr>
          </a:p>
          <a:p>
            <a:pPr eaLnBrk="0" hangingPunct="0">
              <a:lnSpc>
                <a:spcPct val="110000"/>
              </a:lnSpc>
            </a:pPr>
            <a:r>
              <a:rPr lang="en-US" altLang="zh-CN" sz="2800" dirty="0">
                <a:latin typeface="Times New Roman" pitchFamily="18" charset="0"/>
                <a:ea typeface="SimSun" pitchFamily="2" charset="-122"/>
              </a:rPr>
              <a:t>j</a:t>
            </a:r>
            <a:r>
              <a:rPr lang="en-US" altLang="zh-CN" sz="2800" b="0" dirty="0" smtClean="0">
                <a:latin typeface="Times New Roman" pitchFamily="18" charset="0"/>
                <a:ea typeface="SimSun" pitchFamily="2" charset="-122"/>
              </a:rPr>
              <a:t>-</a:t>
            </a:r>
            <a:r>
              <a:rPr lang="en-US" altLang="zh-CN" sz="2800" b="0" dirty="0" err="1" smtClean="0">
                <a:latin typeface="Times New Roman" pitchFamily="18" charset="0"/>
                <a:ea typeface="SimSun" pitchFamily="2" charset="-122"/>
              </a:rPr>
              <a:t>w</a:t>
            </a:r>
            <a:r>
              <a:rPr lang="en-US" altLang="zh-CN" sz="2800" b="0" baseline="-25000" dirty="0" err="1" smtClean="0">
                <a:latin typeface="Times New Roman" pitchFamily="18" charset="0"/>
                <a:ea typeface="SimSun" pitchFamily="2" charset="-122"/>
              </a:rPr>
              <a:t>i</a:t>
            </a:r>
            <a:r>
              <a:rPr lang="en-US" altLang="zh-CN" sz="2800" b="0" dirty="0" smtClean="0">
                <a:latin typeface="Times New Roman" pitchFamily="18" charset="0"/>
                <a:ea typeface="SimSun" pitchFamily="2" charset="-122"/>
              </a:rPr>
              <a:t> </a:t>
            </a:r>
            <a:r>
              <a:rPr lang="en-US" altLang="zh-CN" sz="2800" b="0" dirty="0">
                <a:latin typeface="Times New Roman" pitchFamily="18" charset="0"/>
                <a:ea typeface="SimSun" pitchFamily="2" charset="-122"/>
              </a:rPr>
              <a:t>=-2</a:t>
            </a:r>
          </a:p>
        </p:txBody>
      </p:sp>
      <p:sp>
        <p:nvSpPr>
          <p:cNvPr id="30726" name="Text Box 48"/>
          <p:cNvSpPr txBox="1">
            <a:spLocks noChangeArrowheads="1"/>
          </p:cNvSpPr>
          <p:nvPr/>
        </p:nvSpPr>
        <p:spPr bwMode="auto">
          <a:xfrm>
            <a:off x="33528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0727" name="Text Box 49"/>
          <p:cNvSpPr txBox="1">
            <a:spLocks noChangeArrowheads="1"/>
          </p:cNvSpPr>
          <p:nvPr/>
        </p:nvSpPr>
        <p:spPr bwMode="auto">
          <a:xfrm>
            <a:off x="41910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0728" name="Text Box 50"/>
          <p:cNvSpPr txBox="1">
            <a:spLocks noChangeArrowheads="1"/>
          </p:cNvSpPr>
          <p:nvPr/>
        </p:nvSpPr>
        <p:spPr bwMode="auto">
          <a:xfrm>
            <a:off x="50292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0729" name="Rectangle 51"/>
          <p:cNvSpPr>
            <a:spLocks noChangeArrowheads="1"/>
          </p:cNvSpPr>
          <p:nvPr/>
        </p:nvSpPr>
        <p:spPr bwMode="auto">
          <a:xfrm>
            <a:off x="7239000" y="990600"/>
            <a:ext cx="1676400" cy="914400"/>
          </a:xfrm>
          <a:prstGeom prst="rect">
            <a:avLst/>
          </a:prstGeom>
          <a:noFill/>
          <a:ln w="9525">
            <a:solidFill>
              <a:schemeClr val="tx1"/>
            </a:solidFill>
            <a:miter lim="800000"/>
            <a:headEnd/>
            <a:tailEnd/>
          </a:ln>
        </p:spPr>
        <p:txBody>
          <a:bodyPr wrap="none" anchor="ctr"/>
          <a:lstStyle/>
          <a:p>
            <a:pPr eaLnBrk="0" hangingPunct="0"/>
            <a:endParaRPr lang="zh-CN" altLang="en-US">
              <a:ea typeface="SimSun" pitchFamily="2" charset="-122"/>
            </a:endParaRPr>
          </a:p>
        </p:txBody>
      </p:sp>
      <p:sp>
        <p:nvSpPr>
          <p:cNvPr id="30730" name="Text Box 52"/>
          <p:cNvSpPr txBox="1">
            <a:spLocks noChangeArrowheads="1"/>
          </p:cNvSpPr>
          <p:nvPr/>
        </p:nvSpPr>
        <p:spPr bwMode="auto">
          <a:xfrm>
            <a:off x="58674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195637" name="Line 53"/>
          <p:cNvSpPr>
            <a:spLocks noChangeShapeType="1"/>
          </p:cNvSpPr>
          <p:nvPr/>
        </p:nvSpPr>
        <p:spPr bwMode="auto">
          <a:xfrm>
            <a:off x="2514600" y="2871788"/>
            <a:ext cx="0" cy="381000"/>
          </a:xfrm>
          <a:prstGeom prst="line">
            <a:avLst/>
          </a:prstGeom>
          <a:noFill/>
          <a:ln w="28575">
            <a:solidFill>
              <a:schemeClr val="tx1"/>
            </a:solidFill>
            <a:round/>
            <a:headEnd/>
            <a:tailEnd type="triangle" w="med" len="med"/>
          </a:ln>
        </p:spPr>
        <p:txBody>
          <a:bodyPr wrap="none" anchor="ctr"/>
          <a:lstStyle/>
          <a:p>
            <a:endParaRPr lang="en-US"/>
          </a:p>
        </p:txBody>
      </p:sp>
      <p:sp>
        <p:nvSpPr>
          <p:cNvPr id="195638" name="Text Box 54"/>
          <p:cNvSpPr txBox="1">
            <a:spLocks noChangeArrowheads="1"/>
          </p:cNvSpPr>
          <p:nvPr/>
        </p:nvSpPr>
        <p:spPr bwMode="auto">
          <a:xfrm>
            <a:off x="2482850" y="3048000"/>
            <a:ext cx="336550" cy="457200"/>
          </a:xfrm>
          <a:prstGeom prst="rect">
            <a:avLst/>
          </a:prstGeom>
          <a:noFill/>
          <a:ln w="9525">
            <a:noFill/>
            <a:miter lim="800000"/>
            <a:headEnd/>
            <a:tailEnd/>
          </a:ln>
        </p:spPr>
        <p:txBody>
          <a:bodyPr wrap="none">
            <a:spAutoFit/>
          </a:bodyPr>
          <a:lstStyle/>
          <a:p>
            <a:pPr eaLnBrk="0" hangingPunct="0"/>
            <a:r>
              <a:rPr lang="en-US" altLang="zh-CN" sz="2400">
                <a:solidFill>
                  <a:srgbClr val="FF0000"/>
                </a:solidFill>
                <a:latin typeface="Times New Roman" pitchFamily="18" charset="0"/>
                <a:ea typeface="SimSun" pitchFamily="2" charset="-122"/>
              </a:rPr>
              <a:t>0</a:t>
            </a:r>
            <a:endParaRPr lang="en-US" altLang="zh-CN" sz="2400" b="0">
              <a:latin typeface="Times New Roman" pitchFamily="18" charset="0"/>
              <a:ea typeface="SimSun" pitchFamily="2" charset="-122"/>
            </a:endParaRPr>
          </a:p>
        </p:txBody>
      </p:sp>
      <p:sp>
        <p:nvSpPr>
          <p:cNvPr id="30734" name="Rectangle 57"/>
          <p:cNvSpPr>
            <a:spLocks noGrp="1" noChangeArrowheads="1"/>
          </p:cNvSpPr>
          <p:nvPr>
            <p:ph type="title"/>
          </p:nvPr>
        </p:nvSpPr>
        <p:spPr/>
        <p:txBody>
          <a:bodyPr/>
          <a:lstStyle/>
          <a:p>
            <a:r>
              <a:rPr lang="en-US" altLang="zh-CN" dirty="0" smtClean="0">
                <a:ea typeface="SimSun" pitchFamily="2" charset="-122"/>
              </a:rPr>
              <a:t>Example (9)</a:t>
            </a:r>
          </a:p>
        </p:txBody>
      </p:sp>
      <p:sp>
        <p:nvSpPr>
          <p:cNvPr id="53" name="Text Box 4"/>
          <p:cNvSpPr txBox="1">
            <a:spLocks noChangeArrowheads="1"/>
          </p:cNvSpPr>
          <p:nvPr/>
        </p:nvSpPr>
        <p:spPr bwMode="auto">
          <a:xfrm>
            <a:off x="1752600" y="4556125"/>
            <a:ext cx="6934200" cy="1920875"/>
          </a:xfrm>
          <a:prstGeom prst="rect">
            <a:avLst/>
          </a:prstGeom>
          <a:noFill/>
          <a:ln w="9525">
            <a:noFill/>
            <a:miter lim="800000"/>
            <a:headEnd/>
            <a:tailEnd/>
          </a:ln>
        </p:spPr>
        <p:txBody>
          <a:bodyPr>
            <a:spAutoFit/>
          </a:bodyPr>
          <a:lstStyle/>
          <a:p>
            <a:pPr eaLnBrk="0" hangingPunct="0"/>
            <a:r>
              <a:rPr lang="en-US" altLang="zh-CN" sz="2000" b="0" dirty="0">
                <a:latin typeface="Times New Roman" pitchFamily="18" charset="0"/>
                <a:ea typeface="SimSun" pitchFamily="2" charset="-122"/>
              </a:rPr>
              <a:t>if </a:t>
            </a:r>
            <a:r>
              <a:rPr lang="en-US" altLang="zh-CN" sz="2000" b="0" dirty="0" err="1">
                <a:latin typeface="Times New Roman" pitchFamily="18" charset="0"/>
                <a:ea typeface="SimSun" pitchFamily="2" charset="-122"/>
              </a:rPr>
              <a:t>w</a:t>
            </a:r>
            <a:r>
              <a:rPr lang="en-US" altLang="zh-CN" sz="2000" b="0" baseline="-25000" dirty="0" err="1">
                <a:latin typeface="Times New Roman" pitchFamily="18" charset="0"/>
                <a:ea typeface="SimSun" pitchFamily="2" charset="-122"/>
              </a:rPr>
              <a:t>i</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&lt;=j  </a:t>
            </a:r>
            <a:r>
              <a:rPr lang="en-US" altLang="zh-CN" sz="2000" b="0" dirty="0">
                <a:solidFill>
                  <a:srgbClr val="008000"/>
                </a:solidFill>
                <a:latin typeface="Times New Roman" pitchFamily="18" charset="0"/>
                <a:ea typeface="SimSun" pitchFamily="2" charset="-122"/>
              </a:rPr>
              <a:t>// item </a:t>
            </a:r>
            <a:r>
              <a:rPr lang="en-US" altLang="zh-CN" sz="2000" b="0" dirty="0" err="1">
                <a:solidFill>
                  <a:srgbClr val="008000"/>
                </a:solidFill>
                <a:latin typeface="Times New Roman" pitchFamily="18" charset="0"/>
                <a:ea typeface="SimSun" pitchFamily="2" charset="-122"/>
              </a:rPr>
              <a:t>i</a:t>
            </a:r>
            <a:r>
              <a:rPr lang="en-US" altLang="zh-CN" sz="2000" b="0" dirty="0">
                <a:solidFill>
                  <a:srgbClr val="008000"/>
                </a:solidFill>
                <a:latin typeface="Times New Roman" pitchFamily="18" charset="0"/>
                <a:ea typeface="SimSun" pitchFamily="2" charset="-122"/>
              </a:rPr>
              <a:t> can be part of the solution</a:t>
            </a:r>
            <a:endParaRPr lang="en-US" altLang="zh-CN" sz="2000" b="0" dirty="0">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        if </a:t>
            </a:r>
            <a:r>
              <a:rPr lang="en-US" altLang="zh-CN" sz="2000" b="0" dirty="0" smtClean="0">
                <a:latin typeface="Times New Roman" pitchFamily="18" charset="0"/>
                <a:ea typeface="SimSun" pitchFamily="2" charset="-122"/>
              </a:rPr>
              <a:t>v</a:t>
            </a:r>
            <a:r>
              <a:rPr lang="en-US" altLang="zh-CN" sz="2000" b="0" baseline="-25000" dirty="0" smtClean="0">
                <a:latin typeface="Times New Roman" pitchFamily="18" charset="0"/>
                <a:ea typeface="SimSun" pitchFamily="2" charset="-122"/>
              </a:rPr>
              <a:t>i</a:t>
            </a:r>
            <a:r>
              <a:rPr lang="en-US" altLang="zh-CN" sz="2000" b="0" dirty="0" smtClean="0">
                <a:latin typeface="Times New Roman" pitchFamily="18" charset="0"/>
                <a:ea typeface="SimSun" pitchFamily="2" charset="-122"/>
              </a:rPr>
              <a:t>+ V[i-1,j-w</a:t>
            </a:r>
            <a:r>
              <a:rPr lang="en-US" altLang="zh-CN" sz="2000" b="0" baseline="-25000" dirty="0" smtClean="0">
                <a:latin typeface="Times New Roman" pitchFamily="18" charset="0"/>
                <a:ea typeface="SimSun" pitchFamily="2" charset="-122"/>
              </a:rPr>
              <a:t>i</a:t>
            </a:r>
            <a:r>
              <a:rPr lang="en-US" altLang="zh-CN" sz="2000" b="0" dirty="0">
                <a:latin typeface="Times New Roman" pitchFamily="18" charset="0"/>
                <a:ea typeface="SimSun" pitchFamily="2" charset="-122"/>
              </a:rPr>
              <a:t>] &gt; </a:t>
            </a:r>
            <a:r>
              <a:rPr lang="en-US" altLang="zh-CN" sz="2000" b="0" dirty="0" smtClean="0">
                <a:latin typeface="Times New Roman" pitchFamily="18" charset="0"/>
                <a:ea typeface="SimSun" pitchFamily="2" charset="-122"/>
              </a:rPr>
              <a:t>V[i-1,j]</a:t>
            </a:r>
            <a:endParaRPr lang="en-US" altLang="zh-CN" sz="2000" b="0" dirty="0">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dirty="0" err="1" smtClean="0">
                <a:latin typeface="Times New Roman" pitchFamily="18" charset="0"/>
                <a:ea typeface="SimSun" pitchFamily="2" charset="-122"/>
              </a:rPr>
              <a:t>i,j</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baseline="-25000" dirty="0" smtClean="0">
                <a:latin typeface="Times New Roman" pitchFamily="18" charset="0"/>
                <a:ea typeface="SimSun" pitchFamily="2" charset="-122"/>
              </a:rPr>
              <a:t>i</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V[i-1,j- </a:t>
            </a:r>
            <a:r>
              <a:rPr lang="en-US" altLang="zh-CN" sz="2000" b="0" dirty="0" err="1">
                <a:latin typeface="Times New Roman" pitchFamily="18" charset="0"/>
                <a:ea typeface="SimSun" pitchFamily="2" charset="-122"/>
              </a:rPr>
              <a:t>w</a:t>
            </a:r>
            <a:r>
              <a:rPr lang="en-US" altLang="zh-CN" sz="2000" b="0" baseline="-25000" dirty="0" err="1">
                <a:latin typeface="Times New Roman" pitchFamily="18" charset="0"/>
                <a:ea typeface="SimSun" pitchFamily="2" charset="-122"/>
              </a:rPr>
              <a:t>i</a:t>
            </a:r>
            <a:r>
              <a:rPr lang="en-US" altLang="zh-CN" sz="2000" b="0" dirty="0">
                <a:latin typeface="Times New Roman" pitchFamily="18" charset="0"/>
                <a:ea typeface="SimSun" pitchFamily="2" charset="-122"/>
              </a:rPr>
              <a:t>]</a:t>
            </a:r>
          </a:p>
          <a:p>
            <a:pPr eaLnBrk="0" hangingPunct="0"/>
            <a:r>
              <a:rPr lang="en-US" altLang="zh-CN" sz="2000" b="0" dirty="0">
                <a:latin typeface="Times New Roman" pitchFamily="18" charset="0"/>
                <a:ea typeface="SimSun" pitchFamily="2" charset="-122"/>
              </a:rPr>
              <a:t>        else</a:t>
            </a:r>
          </a:p>
          <a:p>
            <a:pPr eaLnBrk="0" hangingPunct="0"/>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dirty="0" err="1" smtClean="0">
                <a:latin typeface="Times New Roman" pitchFamily="18" charset="0"/>
                <a:ea typeface="SimSun" pitchFamily="2" charset="-122"/>
              </a:rPr>
              <a:t>i,j</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V[i-1,j]</a:t>
            </a:r>
            <a:endParaRPr lang="en-US" altLang="zh-CN" sz="2000" b="0" dirty="0">
              <a:latin typeface="Times New Roman" pitchFamily="18" charset="0"/>
              <a:ea typeface="SimSun" pitchFamily="2" charset="-122"/>
            </a:endParaRPr>
          </a:p>
          <a:p>
            <a:pPr eaLnBrk="0" hangingPunct="0"/>
            <a:r>
              <a:rPr lang="en-US" altLang="zh-CN" sz="2000" b="0" dirty="0">
                <a:solidFill>
                  <a:srgbClr val="FF0000"/>
                </a:solidFill>
                <a:latin typeface="Times New Roman" pitchFamily="18" charset="0"/>
                <a:ea typeface="SimSun" pitchFamily="2" charset="-122"/>
              </a:rPr>
              <a:t>else </a:t>
            </a:r>
            <a:r>
              <a:rPr lang="en-US" altLang="zh-CN" sz="2000" dirty="0" smtClean="0">
                <a:latin typeface="Times New Roman" pitchFamily="18" charset="0"/>
                <a:ea typeface="SimSun" pitchFamily="2" charset="-122"/>
              </a:rPr>
              <a:t>V[</a:t>
            </a:r>
            <a:r>
              <a:rPr lang="en-US" altLang="zh-CN" sz="2000" dirty="0" err="1" smtClean="0">
                <a:latin typeface="Times New Roman" pitchFamily="18" charset="0"/>
                <a:ea typeface="SimSun" pitchFamily="2" charset="-122"/>
              </a:rPr>
              <a:t>i,j</a:t>
            </a:r>
            <a:r>
              <a:rPr lang="en-US" altLang="zh-CN" sz="2000" dirty="0" smtClean="0">
                <a:latin typeface="Times New Roman" pitchFamily="18" charset="0"/>
                <a:ea typeface="SimSun" pitchFamily="2" charset="-122"/>
              </a:rPr>
              <a:t>] </a:t>
            </a:r>
            <a:r>
              <a:rPr lang="en-US" altLang="zh-CN" sz="2000" dirty="0">
                <a:latin typeface="Times New Roman" pitchFamily="18" charset="0"/>
                <a:ea typeface="SimSun" pitchFamily="2" charset="-122"/>
              </a:rPr>
              <a:t>= </a:t>
            </a:r>
            <a:r>
              <a:rPr lang="en-US" altLang="zh-CN" sz="2000" dirty="0" smtClean="0">
                <a:latin typeface="Times New Roman" pitchFamily="18" charset="0"/>
                <a:ea typeface="SimSun" pitchFamily="2" charset="-122"/>
              </a:rPr>
              <a:t>V[i-1,j]</a:t>
            </a:r>
            <a:r>
              <a:rPr lang="en-US" altLang="zh-CN" sz="2000" b="0" dirty="0" smtClean="0">
                <a:latin typeface="Times New Roman" pitchFamily="18" charset="0"/>
                <a:ea typeface="SimSun" pitchFamily="2" charset="-122"/>
              </a:rPr>
              <a:t>  </a:t>
            </a:r>
            <a:r>
              <a:rPr lang="en-US" altLang="zh-CN" sz="2000" b="0" dirty="0">
                <a:solidFill>
                  <a:srgbClr val="008000"/>
                </a:solidFill>
                <a:latin typeface="Times New Roman" pitchFamily="18" charset="0"/>
                <a:ea typeface="SimSun" pitchFamily="2" charset="-122"/>
              </a:rPr>
              <a:t>// </a:t>
            </a:r>
            <a:r>
              <a:rPr lang="en-US" altLang="zh-CN" sz="2000" b="0" dirty="0" err="1">
                <a:solidFill>
                  <a:srgbClr val="008000"/>
                </a:solidFill>
                <a:latin typeface="Times New Roman" pitchFamily="18" charset="0"/>
                <a:ea typeface="SimSun" pitchFamily="2" charset="-122"/>
              </a:rPr>
              <a:t>w</a:t>
            </a:r>
            <a:r>
              <a:rPr lang="en-US" altLang="zh-CN" sz="2000" b="0" baseline="-25000" dirty="0" err="1">
                <a:solidFill>
                  <a:srgbClr val="008000"/>
                </a:solidFill>
                <a:latin typeface="Times New Roman" pitchFamily="18" charset="0"/>
                <a:ea typeface="SimSun" pitchFamily="2" charset="-122"/>
              </a:rPr>
              <a:t>i</a:t>
            </a:r>
            <a:r>
              <a:rPr lang="en-US" altLang="zh-CN" sz="2000" b="0" dirty="0">
                <a:solidFill>
                  <a:srgbClr val="008000"/>
                </a:solidFill>
                <a:latin typeface="Times New Roman" pitchFamily="18" charset="0"/>
                <a:ea typeface="SimSun" pitchFamily="2" charset="-122"/>
              </a:rPr>
              <a:t> &gt; </a:t>
            </a:r>
            <a:r>
              <a:rPr lang="en-US" altLang="zh-CN" sz="2000" b="0" dirty="0" smtClean="0">
                <a:solidFill>
                  <a:srgbClr val="008000"/>
                </a:solidFill>
                <a:latin typeface="Times New Roman" pitchFamily="18" charset="0"/>
                <a:ea typeface="SimSun" pitchFamily="2" charset="-122"/>
              </a:rPr>
              <a:t>j</a:t>
            </a:r>
            <a:endParaRPr lang="en-US" altLang="zh-CN" sz="2000" b="0" dirty="0">
              <a:solidFill>
                <a:srgbClr val="008000"/>
              </a:solidFill>
              <a:latin typeface="Times New Roman" pitchFamily="18" charset="0"/>
              <a:ea typeface="SimSun" pitchFamily="2" charset="-122"/>
            </a:endParaRPr>
          </a:p>
        </p:txBody>
      </p:sp>
      <p:sp>
        <p:nvSpPr>
          <p:cNvPr id="54" name="Footer Placeholder 4"/>
          <p:cNvSpPr>
            <a:spLocks noGrp="1"/>
          </p:cNvSpPr>
          <p:nvPr>
            <p:ph type="ftr" sz="quarter" idx="11"/>
          </p:nvPr>
        </p:nvSpPr>
        <p:spPr>
          <a:xfrm>
            <a:off x="2819400" y="6492875"/>
            <a:ext cx="3733800" cy="365125"/>
          </a:xfrm>
        </p:spPr>
        <p:txBody>
          <a:bodyPr/>
          <a:lstStyle/>
          <a:p>
            <a:r>
              <a:rPr lang="en-US" dirty="0" smtClean="0"/>
              <a:t>Department of Computer Science and Engineering, GIT</a:t>
            </a:r>
            <a:endParaRPr lang="en-US" dirty="0"/>
          </a:p>
        </p:txBody>
      </p:sp>
      <p:sp>
        <p:nvSpPr>
          <p:cNvPr id="55" name="Slide Number Placeholder 5"/>
          <p:cNvSpPr>
            <a:spLocks noGrp="1"/>
          </p:cNvSpPr>
          <p:nvPr>
            <p:ph type="sldNum" sz="quarter" idx="12"/>
          </p:nvPr>
        </p:nvSpPr>
        <p:spPr>
          <a:xfrm>
            <a:off x="8153400" y="6356350"/>
            <a:ext cx="533400" cy="365125"/>
          </a:xfrm>
        </p:spPr>
        <p:txBody>
          <a:bodyPr/>
          <a:lstStyle/>
          <a:p>
            <a:endParaRPr lang="en-US" dirty="0" smtClean="0"/>
          </a:p>
          <a:p>
            <a:r>
              <a:rPr lang="en-US" dirty="0" smtClean="0"/>
              <a:t>19</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56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56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37" grpId="0" animBg="1"/>
      <p:bldP spid="19563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ubtitle 2"/>
          <p:cNvSpPr txBox="1">
            <a:spLocks/>
          </p:cNvSpPr>
          <p:nvPr/>
        </p:nvSpPr>
        <p:spPr>
          <a:xfrm>
            <a:off x="304800" y="381000"/>
            <a:ext cx="8610600" cy="60960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				</a:t>
            </a:r>
            <a:endParaRPr kumimoji="0" 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31746"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31747" name="Text Box 4"/>
          <p:cNvSpPr txBox="1">
            <a:spLocks noChangeArrowheads="1"/>
          </p:cNvSpPr>
          <p:nvPr/>
        </p:nvSpPr>
        <p:spPr bwMode="auto">
          <a:xfrm>
            <a:off x="7467600" y="457200"/>
            <a:ext cx="1320800" cy="2227263"/>
          </a:xfrm>
          <a:prstGeom prst="rect">
            <a:avLst/>
          </a:prstGeom>
          <a:noFill/>
          <a:ln w="9525">
            <a:noFill/>
            <a:miter lim="800000"/>
            <a:headEnd/>
            <a:tailEnd/>
          </a:ln>
        </p:spPr>
        <p:txBody>
          <a:bodyPr wrap="none">
            <a:spAutoFit/>
          </a:bodyPr>
          <a:lstStyle/>
          <a:p>
            <a:pPr eaLnBrk="0" hangingPunct="0"/>
            <a:r>
              <a:rPr lang="en-US" altLang="zh-CN" sz="2800" b="0" dirty="0">
                <a:latin typeface="Times New Roman" pitchFamily="18" charset="0"/>
                <a:ea typeface="SimSun" pitchFamily="2" charset="-122"/>
              </a:rPr>
              <a:t>Items:</a:t>
            </a:r>
          </a:p>
          <a:p>
            <a:pPr eaLnBrk="0" hangingPunct="0"/>
            <a:r>
              <a:rPr lang="en-US" altLang="zh-CN" sz="2800" b="0" dirty="0">
                <a:latin typeface="Times New Roman" pitchFamily="18" charset="0"/>
                <a:ea typeface="SimSun" pitchFamily="2" charset="-122"/>
              </a:rPr>
              <a:t>1: (2,3)</a:t>
            </a:r>
          </a:p>
          <a:p>
            <a:pPr eaLnBrk="0" hangingPunct="0"/>
            <a:r>
              <a:rPr lang="en-US" altLang="zh-CN" sz="2800" b="0" dirty="0">
                <a:latin typeface="Times New Roman" pitchFamily="18" charset="0"/>
                <a:ea typeface="SimSun" pitchFamily="2" charset="-122"/>
              </a:rPr>
              <a:t>2: (3,4)</a:t>
            </a:r>
          </a:p>
          <a:p>
            <a:pPr eaLnBrk="0" hangingPunct="0"/>
            <a:r>
              <a:rPr lang="en-US" altLang="zh-CN" sz="2800" b="0" dirty="0">
                <a:latin typeface="Times New Roman" pitchFamily="18" charset="0"/>
                <a:ea typeface="SimSun" pitchFamily="2" charset="-122"/>
              </a:rPr>
              <a:t>3: (4,5) </a:t>
            </a:r>
          </a:p>
          <a:p>
            <a:pPr eaLnBrk="0" hangingPunct="0"/>
            <a:r>
              <a:rPr lang="en-US" altLang="zh-CN" sz="2800" b="0" dirty="0">
                <a:latin typeface="Times New Roman" pitchFamily="18" charset="0"/>
                <a:ea typeface="SimSun" pitchFamily="2" charset="-122"/>
              </a:rPr>
              <a:t>4: (5,6)</a:t>
            </a:r>
            <a:endParaRPr lang="en-US" altLang="zh-CN" sz="2400" b="0" dirty="0">
              <a:latin typeface="Times New Roman" pitchFamily="18" charset="0"/>
              <a:ea typeface="SimSun" pitchFamily="2" charset="-122"/>
            </a:endParaRPr>
          </a:p>
        </p:txBody>
      </p:sp>
      <p:grpSp>
        <p:nvGrpSpPr>
          <p:cNvPr id="2" name="Group 5"/>
          <p:cNvGrpSpPr>
            <a:grpSpLocks/>
          </p:cNvGrpSpPr>
          <p:nvPr/>
        </p:nvGrpSpPr>
        <p:grpSpPr bwMode="auto">
          <a:xfrm>
            <a:off x="1035050" y="1676400"/>
            <a:ext cx="5441950" cy="2743200"/>
            <a:chOff x="652" y="768"/>
            <a:chExt cx="3428" cy="1728"/>
          </a:xfrm>
        </p:grpSpPr>
        <p:sp>
          <p:nvSpPr>
            <p:cNvPr id="31760" name="Text Box 6"/>
            <p:cNvSpPr txBox="1">
              <a:spLocks noChangeArrowheads="1"/>
            </p:cNvSpPr>
            <p:nvPr/>
          </p:nvSpPr>
          <p:spPr bwMode="auto">
            <a:xfrm>
              <a:off x="1584"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1761" name="Text Box 7"/>
            <p:cNvSpPr txBox="1">
              <a:spLocks noChangeArrowheads="1"/>
            </p:cNvSpPr>
            <p:nvPr/>
          </p:nvSpPr>
          <p:spPr bwMode="auto">
            <a:xfrm>
              <a:off x="1104"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1762" name="Text Box 8"/>
            <p:cNvSpPr txBox="1">
              <a:spLocks noChangeArrowheads="1"/>
            </p:cNvSpPr>
            <p:nvPr/>
          </p:nvSpPr>
          <p:spPr bwMode="auto">
            <a:xfrm>
              <a:off x="1104" y="1632"/>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1763" name="Text Box 9"/>
            <p:cNvSpPr txBox="1">
              <a:spLocks noChangeArrowheads="1"/>
            </p:cNvSpPr>
            <p:nvPr/>
          </p:nvSpPr>
          <p:spPr bwMode="auto">
            <a:xfrm>
              <a:off x="1104" y="1920"/>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1764" name="Text Box 10"/>
            <p:cNvSpPr txBox="1">
              <a:spLocks noChangeArrowheads="1"/>
            </p:cNvSpPr>
            <p:nvPr/>
          </p:nvSpPr>
          <p:spPr bwMode="auto">
            <a:xfrm>
              <a:off x="1104" y="2208"/>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grpSp>
          <p:nvGrpSpPr>
            <p:cNvPr id="3" name="Group 11"/>
            <p:cNvGrpSpPr>
              <a:grpSpLocks/>
            </p:cNvGrpSpPr>
            <p:nvPr/>
          </p:nvGrpSpPr>
          <p:grpSpPr bwMode="auto">
            <a:xfrm>
              <a:off x="652" y="768"/>
              <a:ext cx="3428" cy="1728"/>
              <a:chOff x="652" y="768"/>
              <a:chExt cx="3428" cy="1728"/>
            </a:xfrm>
          </p:grpSpPr>
          <p:sp>
            <p:nvSpPr>
              <p:cNvPr id="31766" name="Line 12"/>
              <p:cNvSpPr>
                <a:spLocks noChangeShapeType="1"/>
              </p:cNvSpPr>
              <p:nvPr/>
            </p:nvSpPr>
            <p:spPr bwMode="auto">
              <a:xfrm>
                <a:off x="960" y="1056"/>
                <a:ext cx="0" cy="1440"/>
              </a:xfrm>
              <a:prstGeom prst="line">
                <a:avLst/>
              </a:prstGeom>
              <a:noFill/>
              <a:ln w="9525">
                <a:solidFill>
                  <a:schemeClr val="tx1"/>
                </a:solidFill>
                <a:round/>
                <a:headEnd/>
                <a:tailEnd/>
              </a:ln>
            </p:spPr>
            <p:txBody>
              <a:bodyPr wrap="none" anchor="ctr"/>
              <a:lstStyle/>
              <a:p>
                <a:endParaRPr lang="en-US"/>
              </a:p>
            </p:txBody>
          </p:sp>
          <p:sp>
            <p:nvSpPr>
              <p:cNvPr id="31767" name="Line 13"/>
              <p:cNvSpPr>
                <a:spLocks noChangeShapeType="1"/>
              </p:cNvSpPr>
              <p:nvPr/>
            </p:nvSpPr>
            <p:spPr bwMode="auto">
              <a:xfrm>
                <a:off x="960" y="1056"/>
                <a:ext cx="3120" cy="0"/>
              </a:xfrm>
              <a:prstGeom prst="line">
                <a:avLst/>
              </a:prstGeom>
              <a:noFill/>
              <a:ln w="9525">
                <a:solidFill>
                  <a:schemeClr val="tx1"/>
                </a:solidFill>
                <a:round/>
                <a:headEnd/>
                <a:tailEnd/>
              </a:ln>
            </p:spPr>
            <p:txBody>
              <a:bodyPr wrap="none" anchor="ctr"/>
              <a:lstStyle/>
              <a:p>
                <a:endParaRPr lang="en-US"/>
              </a:p>
            </p:txBody>
          </p:sp>
          <p:sp>
            <p:nvSpPr>
              <p:cNvPr id="31768" name="Line 14"/>
              <p:cNvSpPr>
                <a:spLocks noChangeShapeType="1"/>
              </p:cNvSpPr>
              <p:nvPr/>
            </p:nvSpPr>
            <p:spPr bwMode="auto">
              <a:xfrm>
                <a:off x="1440" y="1056"/>
                <a:ext cx="0" cy="1440"/>
              </a:xfrm>
              <a:prstGeom prst="line">
                <a:avLst/>
              </a:prstGeom>
              <a:noFill/>
              <a:ln w="9525">
                <a:solidFill>
                  <a:schemeClr val="tx1"/>
                </a:solidFill>
                <a:round/>
                <a:headEnd/>
                <a:tailEnd/>
              </a:ln>
            </p:spPr>
            <p:txBody>
              <a:bodyPr wrap="none" anchor="ctr"/>
              <a:lstStyle/>
              <a:p>
                <a:endParaRPr lang="en-US"/>
              </a:p>
            </p:txBody>
          </p:sp>
          <p:sp>
            <p:nvSpPr>
              <p:cNvPr id="31769" name="Line 15"/>
              <p:cNvSpPr>
                <a:spLocks noChangeShapeType="1"/>
              </p:cNvSpPr>
              <p:nvPr/>
            </p:nvSpPr>
            <p:spPr bwMode="auto">
              <a:xfrm>
                <a:off x="1968" y="1056"/>
                <a:ext cx="0" cy="1440"/>
              </a:xfrm>
              <a:prstGeom prst="line">
                <a:avLst/>
              </a:prstGeom>
              <a:noFill/>
              <a:ln w="9525">
                <a:solidFill>
                  <a:schemeClr val="tx1"/>
                </a:solidFill>
                <a:round/>
                <a:headEnd/>
                <a:tailEnd/>
              </a:ln>
            </p:spPr>
            <p:txBody>
              <a:bodyPr wrap="none" anchor="ctr"/>
              <a:lstStyle/>
              <a:p>
                <a:endParaRPr lang="en-US"/>
              </a:p>
            </p:txBody>
          </p:sp>
          <p:sp>
            <p:nvSpPr>
              <p:cNvPr id="31770" name="Line 16"/>
              <p:cNvSpPr>
                <a:spLocks noChangeShapeType="1"/>
              </p:cNvSpPr>
              <p:nvPr/>
            </p:nvSpPr>
            <p:spPr bwMode="auto">
              <a:xfrm>
                <a:off x="2496" y="1056"/>
                <a:ext cx="0" cy="1440"/>
              </a:xfrm>
              <a:prstGeom prst="line">
                <a:avLst/>
              </a:prstGeom>
              <a:noFill/>
              <a:ln w="9525">
                <a:solidFill>
                  <a:schemeClr val="tx1"/>
                </a:solidFill>
                <a:round/>
                <a:headEnd/>
                <a:tailEnd/>
              </a:ln>
            </p:spPr>
            <p:txBody>
              <a:bodyPr wrap="none" anchor="ctr"/>
              <a:lstStyle/>
              <a:p>
                <a:endParaRPr lang="en-US"/>
              </a:p>
            </p:txBody>
          </p:sp>
          <p:sp>
            <p:nvSpPr>
              <p:cNvPr id="31771" name="Line 17"/>
              <p:cNvSpPr>
                <a:spLocks noChangeShapeType="1"/>
              </p:cNvSpPr>
              <p:nvPr/>
            </p:nvSpPr>
            <p:spPr bwMode="auto">
              <a:xfrm>
                <a:off x="3024" y="1056"/>
                <a:ext cx="0" cy="1440"/>
              </a:xfrm>
              <a:prstGeom prst="line">
                <a:avLst/>
              </a:prstGeom>
              <a:noFill/>
              <a:ln w="9525">
                <a:solidFill>
                  <a:schemeClr val="tx1"/>
                </a:solidFill>
                <a:round/>
                <a:headEnd/>
                <a:tailEnd/>
              </a:ln>
            </p:spPr>
            <p:txBody>
              <a:bodyPr wrap="none" anchor="ctr"/>
              <a:lstStyle/>
              <a:p>
                <a:endParaRPr lang="en-US"/>
              </a:p>
            </p:txBody>
          </p:sp>
          <p:sp>
            <p:nvSpPr>
              <p:cNvPr id="31772" name="Line 18"/>
              <p:cNvSpPr>
                <a:spLocks noChangeShapeType="1"/>
              </p:cNvSpPr>
              <p:nvPr/>
            </p:nvSpPr>
            <p:spPr bwMode="auto">
              <a:xfrm>
                <a:off x="3552" y="1056"/>
                <a:ext cx="0" cy="1440"/>
              </a:xfrm>
              <a:prstGeom prst="line">
                <a:avLst/>
              </a:prstGeom>
              <a:noFill/>
              <a:ln w="9525">
                <a:solidFill>
                  <a:schemeClr val="tx1"/>
                </a:solidFill>
                <a:round/>
                <a:headEnd/>
                <a:tailEnd/>
              </a:ln>
            </p:spPr>
            <p:txBody>
              <a:bodyPr wrap="none" anchor="ctr"/>
              <a:lstStyle/>
              <a:p>
                <a:endParaRPr lang="en-US"/>
              </a:p>
            </p:txBody>
          </p:sp>
          <p:sp>
            <p:nvSpPr>
              <p:cNvPr id="31773" name="Text Box 19"/>
              <p:cNvSpPr txBox="1">
                <a:spLocks noChangeArrowheads="1"/>
              </p:cNvSpPr>
              <p:nvPr/>
            </p:nvSpPr>
            <p:spPr bwMode="auto">
              <a:xfrm>
                <a:off x="1104"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1774" name="Text Box 20"/>
              <p:cNvSpPr txBox="1">
                <a:spLocks noChangeArrowheads="1"/>
              </p:cNvSpPr>
              <p:nvPr/>
            </p:nvSpPr>
            <p:spPr bwMode="auto">
              <a:xfrm>
                <a:off x="1584"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1775" name="Text Box 21"/>
              <p:cNvSpPr txBox="1">
                <a:spLocks noChangeArrowheads="1"/>
              </p:cNvSpPr>
              <p:nvPr/>
            </p:nvSpPr>
            <p:spPr bwMode="auto">
              <a:xfrm>
                <a:off x="2112"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1776" name="Text Box 22"/>
              <p:cNvSpPr txBox="1">
                <a:spLocks noChangeArrowheads="1"/>
              </p:cNvSpPr>
              <p:nvPr/>
            </p:nvSpPr>
            <p:spPr bwMode="auto">
              <a:xfrm>
                <a:off x="2640"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1777" name="Text Box 23"/>
              <p:cNvSpPr txBox="1">
                <a:spLocks noChangeArrowheads="1"/>
              </p:cNvSpPr>
              <p:nvPr/>
            </p:nvSpPr>
            <p:spPr bwMode="auto">
              <a:xfrm>
                <a:off x="3696"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1778" name="Text Box 24"/>
              <p:cNvSpPr txBox="1">
                <a:spLocks noChangeArrowheads="1"/>
              </p:cNvSpPr>
              <p:nvPr/>
            </p:nvSpPr>
            <p:spPr bwMode="auto">
              <a:xfrm>
                <a:off x="3168"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1779" name="Line 25"/>
              <p:cNvSpPr>
                <a:spLocks noChangeShapeType="1"/>
              </p:cNvSpPr>
              <p:nvPr/>
            </p:nvSpPr>
            <p:spPr bwMode="auto">
              <a:xfrm>
                <a:off x="4080" y="1056"/>
                <a:ext cx="0" cy="1440"/>
              </a:xfrm>
              <a:prstGeom prst="line">
                <a:avLst/>
              </a:prstGeom>
              <a:noFill/>
              <a:ln w="9525">
                <a:solidFill>
                  <a:schemeClr val="tx1"/>
                </a:solidFill>
                <a:round/>
                <a:headEnd/>
                <a:tailEnd/>
              </a:ln>
            </p:spPr>
            <p:txBody>
              <a:bodyPr wrap="none" anchor="ctr"/>
              <a:lstStyle/>
              <a:p>
                <a:endParaRPr lang="en-US"/>
              </a:p>
            </p:txBody>
          </p:sp>
          <p:sp>
            <p:nvSpPr>
              <p:cNvPr id="31780" name="Line 26"/>
              <p:cNvSpPr>
                <a:spLocks noChangeShapeType="1"/>
              </p:cNvSpPr>
              <p:nvPr/>
            </p:nvSpPr>
            <p:spPr bwMode="auto">
              <a:xfrm>
                <a:off x="960" y="1344"/>
                <a:ext cx="3120" cy="0"/>
              </a:xfrm>
              <a:prstGeom prst="line">
                <a:avLst/>
              </a:prstGeom>
              <a:noFill/>
              <a:ln w="9525">
                <a:solidFill>
                  <a:schemeClr val="tx1"/>
                </a:solidFill>
                <a:round/>
                <a:headEnd/>
                <a:tailEnd/>
              </a:ln>
            </p:spPr>
            <p:txBody>
              <a:bodyPr wrap="none" anchor="ctr"/>
              <a:lstStyle/>
              <a:p>
                <a:endParaRPr lang="en-US"/>
              </a:p>
            </p:txBody>
          </p:sp>
          <p:sp>
            <p:nvSpPr>
              <p:cNvPr id="31781" name="Line 27"/>
              <p:cNvSpPr>
                <a:spLocks noChangeShapeType="1"/>
              </p:cNvSpPr>
              <p:nvPr/>
            </p:nvSpPr>
            <p:spPr bwMode="auto">
              <a:xfrm>
                <a:off x="960" y="1632"/>
                <a:ext cx="3120" cy="0"/>
              </a:xfrm>
              <a:prstGeom prst="line">
                <a:avLst/>
              </a:prstGeom>
              <a:noFill/>
              <a:ln w="9525">
                <a:solidFill>
                  <a:schemeClr val="tx1"/>
                </a:solidFill>
                <a:round/>
                <a:headEnd/>
                <a:tailEnd/>
              </a:ln>
            </p:spPr>
            <p:txBody>
              <a:bodyPr wrap="none" anchor="ctr"/>
              <a:lstStyle/>
              <a:p>
                <a:endParaRPr lang="en-US"/>
              </a:p>
            </p:txBody>
          </p:sp>
          <p:sp>
            <p:nvSpPr>
              <p:cNvPr id="31782" name="Line 28"/>
              <p:cNvSpPr>
                <a:spLocks noChangeShapeType="1"/>
              </p:cNvSpPr>
              <p:nvPr/>
            </p:nvSpPr>
            <p:spPr bwMode="auto">
              <a:xfrm>
                <a:off x="960" y="1920"/>
                <a:ext cx="3120" cy="0"/>
              </a:xfrm>
              <a:prstGeom prst="line">
                <a:avLst/>
              </a:prstGeom>
              <a:noFill/>
              <a:ln w="9525">
                <a:solidFill>
                  <a:schemeClr val="tx1"/>
                </a:solidFill>
                <a:round/>
                <a:headEnd/>
                <a:tailEnd/>
              </a:ln>
            </p:spPr>
            <p:txBody>
              <a:bodyPr wrap="none" anchor="ctr"/>
              <a:lstStyle/>
              <a:p>
                <a:endParaRPr lang="en-US"/>
              </a:p>
            </p:txBody>
          </p:sp>
          <p:sp>
            <p:nvSpPr>
              <p:cNvPr id="31783" name="Line 29"/>
              <p:cNvSpPr>
                <a:spLocks noChangeShapeType="1"/>
              </p:cNvSpPr>
              <p:nvPr/>
            </p:nvSpPr>
            <p:spPr bwMode="auto">
              <a:xfrm>
                <a:off x="960" y="2208"/>
                <a:ext cx="3120" cy="0"/>
              </a:xfrm>
              <a:prstGeom prst="line">
                <a:avLst/>
              </a:prstGeom>
              <a:noFill/>
              <a:ln w="9525">
                <a:solidFill>
                  <a:schemeClr val="tx1"/>
                </a:solidFill>
                <a:round/>
                <a:headEnd/>
                <a:tailEnd/>
              </a:ln>
            </p:spPr>
            <p:txBody>
              <a:bodyPr wrap="none" anchor="ctr"/>
              <a:lstStyle/>
              <a:p>
                <a:endParaRPr lang="en-US"/>
              </a:p>
            </p:txBody>
          </p:sp>
          <p:sp>
            <p:nvSpPr>
              <p:cNvPr id="31784" name="Line 30"/>
              <p:cNvSpPr>
                <a:spLocks noChangeShapeType="1"/>
              </p:cNvSpPr>
              <p:nvPr/>
            </p:nvSpPr>
            <p:spPr bwMode="auto">
              <a:xfrm>
                <a:off x="960" y="2496"/>
                <a:ext cx="3120" cy="0"/>
              </a:xfrm>
              <a:prstGeom prst="line">
                <a:avLst/>
              </a:prstGeom>
              <a:noFill/>
              <a:ln w="9525">
                <a:solidFill>
                  <a:schemeClr val="tx1"/>
                </a:solidFill>
                <a:round/>
                <a:headEnd/>
                <a:tailEnd/>
              </a:ln>
            </p:spPr>
            <p:txBody>
              <a:bodyPr wrap="none" anchor="ctr"/>
              <a:lstStyle/>
              <a:p>
                <a:endParaRPr lang="en-US"/>
              </a:p>
            </p:txBody>
          </p:sp>
          <p:sp>
            <p:nvSpPr>
              <p:cNvPr id="31785" name="Text Box 31"/>
              <p:cNvSpPr txBox="1">
                <a:spLocks noChangeArrowheads="1"/>
              </p:cNvSpPr>
              <p:nvPr/>
            </p:nvSpPr>
            <p:spPr bwMode="auto">
              <a:xfrm>
                <a:off x="652"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1786" name="Text Box 32"/>
              <p:cNvSpPr txBox="1">
                <a:spLocks noChangeArrowheads="1"/>
              </p:cNvSpPr>
              <p:nvPr/>
            </p:nvSpPr>
            <p:spPr bwMode="auto">
              <a:xfrm>
                <a:off x="652"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31787" name="Text Box 33"/>
              <p:cNvSpPr txBox="1">
                <a:spLocks noChangeArrowheads="1"/>
              </p:cNvSpPr>
              <p:nvPr/>
            </p:nvSpPr>
            <p:spPr bwMode="auto">
              <a:xfrm>
                <a:off x="652" y="1632"/>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31788" name="Text Box 34"/>
              <p:cNvSpPr txBox="1">
                <a:spLocks noChangeArrowheads="1"/>
              </p:cNvSpPr>
              <p:nvPr/>
            </p:nvSpPr>
            <p:spPr bwMode="auto">
              <a:xfrm>
                <a:off x="652" y="1920"/>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1789" name="Text Box 35"/>
              <p:cNvSpPr txBox="1">
                <a:spLocks noChangeArrowheads="1"/>
              </p:cNvSpPr>
              <p:nvPr/>
            </p:nvSpPr>
            <p:spPr bwMode="auto">
              <a:xfrm>
                <a:off x="3168"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1790" name="Text Box 36"/>
              <p:cNvSpPr txBox="1">
                <a:spLocks noChangeArrowheads="1"/>
              </p:cNvSpPr>
              <p:nvPr/>
            </p:nvSpPr>
            <p:spPr bwMode="auto">
              <a:xfrm>
                <a:off x="3696"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5</a:t>
                </a:r>
              </a:p>
            </p:txBody>
          </p:sp>
          <p:sp>
            <p:nvSpPr>
              <p:cNvPr id="31791" name="Text Box 37"/>
              <p:cNvSpPr txBox="1">
                <a:spLocks noChangeArrowheads="1"/>
              </p:cNvSpPr>
              <p:nvPr/>
            </p:nvSpPr>
            <p:spPr bwMode="auto">
              <a:xfrm>
                <a:off x="1104"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1792" name="Text Box 38"/>
              <p:cNvSpPr txBox="1">
                <a:spLocks noChangeArrowheads="1"/>
              </p:cNvSpPr>
              <p:nvPr/>
            </p:nvSpPr>
            <p:spPr bwMode="auto">
              <a:xfrm>
                <a:off x="1584"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31793" name="Text Box 39"/>
              <p:cNvSpPr txBox="1">
                <a:spLocks noChangeArrowheads="1"/>
              </p:cNvSpPr>
              <p:nvPr/>
            </p:nvSpPr>
            <p:spPr bwMode="auto">
              <a:xfrm>
                <a:off x="2112"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31794" name="Text Box 40"/>
              <p:cNvSpPr txBox="1">
                <a:spLocks noChangeArrowheads="1"/>
              </p:cNvSpPr>
              <p:nvPr/>
            </p:nvSpPr>
            <p:spPr bwMode="auto">
              <a:xfrm>
                <a:off x="2640"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1795" name="Text Box 41"/>
              <p:cNvSpPr txBox="1">
                <a:spLocks noChangeArrowheads="1"/>
              </p:cNvSpPr>
              <p:nvPr/>
            </p:nvSpPr>
            <p:spPr bwMode="auto">
              <a:xfrm>
                <a:off x="652" y="2208"/>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1796" name="Text Box 42"/>
              <p:cNvSpPr txBox="1">
                <a:spLocks noChangeArrowheads="1"/>
              </p:cNvSpPr>
              <p:nvPr/>
            </p:nvSpPr>
            <p:spPr bwMode="auto">
              <a:xfrm>
                <a:off x="662" y="768"/>
                <a:ext cx="432" cy="288"/>
              </a:xfrm>
              <a:prstGeom prst="rect">
                <a:avLst/>
              </a:prstGeom>
              <a:noFill/>
              <a:ln w="9525">
                <a:noFill/>
                <a:miter lim="800000"/>
                <a:headEnd/>
                <a:tailEnd/>
              </a:ln>
            </p:spPr>
            <p:txBody>
              <a:bodyPr>
                <a:spAutoFit/>
              </a:bodyPr>
              <a:lstStyle/>
              <a:p>
                <a:pPr algn="ctr" eaLnBrk="0" hangingPunct="0">
                  <a:spcBef>
                    <a:spcPct val="50000"/>
                  </a:spcBef>
                </a:pPr>
                <a:r>
                  <a:rPr lang="en-US" altLang="zh-CN" sz="2400" b="0" dirty="0" err="1" smtClean="0">
                    <a:latin typeface="Times New Roman" pitchFamily="18" charset="0"/>
                    <a:ea typeface="SimSun" pitchFamily="2" charset="-122"/>
                  </a:rPr>
                  <a:t>i</a:t>
                </a:r>
                <a:r>
                  <a:rPr lang="en-US" altLang="zh-CN" sz="2400" b="0" dirty="0" smtClean="0">
                    <a:latin typeface="Times New Roman" pitchFamily="18" charset="0"/>
                    <a:ea typeface="SimSun" pitchFamily="2" charset="-122"/>
                  </a:rPr>
                  <a:t>\j</a:t>
                </a:r>
                <a:endParaRPr lang="en-US" altLang="zh-CN" sz="2400" b="0" dirty="0">
                  <a:latin typeface="Times New Roman" pitchFamily="18" charset="0"/>
                  <a:ea typeface="SimSun" pitchFamily="2" charset="-122"/>
                </a:endParaRPr>
              </a:p>
            </p:txBody>
          </p:sp>
        </p:grpSp>
      </p:grpSp>
      <p:sp>
        <p:nvSpPr>
          <p:cNvPr id="31749" name="Text Box 43"/>
          <p:cNvSpPr txBox="1">
            <a:spLocks noChangeArrowheads="1"/>
          </p:cNvSpPr>
          <p:nvPr/>
        </p:nvSpPr>
        <p:spPr bwMode="auto">
          <a:xfrm>
            <a:off x="6607175" y="1752600"/>
            <a:ext cx="1470025" cy="2441575"/>
          </a:xfrm>
          <a:prstGeom prst="rect">
            <a:avLst/>
          </a:prstGeom>
          <a:noFill/>
          <a:ln w="9525">
            <a:noFill/>
            <a:miter lim="800000"/>
            <a:headEnd/>
            <a:tailEnd/>
          </a:ln>
        </p:spPr>
        <p:txBody>
          <a:bodyPr>
            <a:spAutoFit/>
          </a:bodyPr>
          <a:lstStyle/>
          <a:p>
            <a:pPr eaLnBrk="0" hangingPunct="0">
              <a:lnSpc>
                <a:spcPct val="110000"/>
              </a:lnSpc>
            </a:pPr>
            <a:r>
              <a:rPr lang="en-US" altLang="zh-CN" sz="2800" b="0" dirty="0" err="1">
                <a:latin typeface="Times New Roman" pitchFamily="18" charset="0"/>
                <a:ea typeface="SimSun" pitchFamily="2" charset="-122"/>
              </a:rPr>
              <a:t>i</a:t>
            </a:r>
            <a:r>
              <a:rPr lang="en-US" altLang="zh-CN" sz="2800" b="0" dirty="0">
                <a:latin typeface="Times New Roman" pitchFamily="18" charset="0"/>
                <a:ea typeface="SimSun" pitchFamily="2" charset="-122"/>
              </a:rPr>
              <a:t>=2</a:t>
            </a:r>
          </a:p>
          <a:p>
            <a:pPr eaLnBrk="0" hangingPunct="0">
              <a:lnSpc>
                <a:spcPct val="110000"/>
              </a:lnSpc>
            </a:pPr>
            <a:r>
              <a:rPr lang="en-US" altLang="zh-CN" sz="2800" b="0" dirty="0" smtClean="0">
                <a:latin typeface="Times New Roman" pitchFamily="18" charset="0"/>
                <a:ea typeface="SimSun" pitchFamily="2" charset="-122"/>
              </a:rPr>
              <a:t>v</a:t>
            </a:r>
            <a:r>
              <a:rPr lang="en-US" altLang="zh-CN" sz="2800" b="0" baseline="-25000" dirty="0" smtClean="0">
                <a:latin typeface="Times New Roman" pitchFamily="18" charset="0"/>
                <a:ea typeface="SimSun" pitchFamily="2" charset="-122"/>
              </a:rPr>
              <a:t>i</a:t>
            </a:r>
            <a:r>
              <a:rPr lang="en-US" altLang="zh-CN" sz="2800" b="0" dirty="0" smtClean="0">
                <a:latin typeface="Times New Roman" pitchFamily="18" charset="0"/>
                <a:ea typeface="SimSun" pitchFamily="2" charset="-122"/>
              </a:rPr>
              <a:t>=4</a:t>
            </a:r>
            <a:endParaRPr lang="en-US" altLang="zh-CN" sz="2800" b="0" dirty="0">
              <a:latin typeface="Times New Roman" pitchFamily="18" charset="0"/>
              <a:ea typeface="SimSun" pitchFamily="2" charset="-122"/>
            </a:endParaRPr>
          </a:p>
          <a:p>
            <a:pPr eaLnBrk="0" hangingPunct="0">
              <a:lnSpc>
                <a:spcPct val="110000"/>
              </a:lnSpc>
            </a:pPr>
            <a:r>
              <a:rPr lang="en-US" altLang="zh-CN" sz="2800" b="0" dirty="0" err="1">
                <a:latin typeface="Times New Roman" pitchFamily="18" charset="0"/>
                <a:ea typeface="SimSun" pitchFamily="2" charset="-122"/>
              </a:rPr>
              <a:t>w</a:t>
            </a:r>
            <a:r>
              <a:rPr lang="en-US" altLang="zh-CN" sz="2800" b="0" baseline="-25000" dirty="0" err="1">
                <a:latin typeface="Times New Roman" pitchFamily="18" charset="0"/>
                <a:ea typeface="SimSun" pitchFamily="2" charset="-122"/>
              </a:rPr>
              <a:t>i</a:t>
            </a:r>
            <a:r>
              <a:rPr lang="en-US" altLang="zh-CN" sz="2800" b="0" dirty="0">
                <a:latin typeface="Times New Roman" pitchFamily="18" charset="0"/>
                <a:ea typeface="SimSun" pitchFamily="2" charset="-122"/>
              </a:rPr>
              <a:t>=3</a:t>
            </a:r>
          </a:p>
          <a:p>
            <a:pPr eaLnBrk="0" hangingPunct="0">
              <a:lnSpc>
                <a:spcPct val="110000"/>
              </a:lnSpc>
            </a:pPr>
            <a:r>
              <a:rPr lang="en-US" altLang="zh-CN" sz="2800" dirty="0">
                <a:latin typeface="Times New Roman" pitchFamily="18" charset="0"/>
                <a:ea typeface="SimSun" pitchFamily="2" charset="-122"/>
              </a:rPr>
              <a:t>j</a:t>
            </a:r>
            <a:r>
              <a:rPr lang="en-US" altLang="zh-CN" sz="2800" b="0" dirty="0" smtClean="0">
                <a:latin typeface="Times New Roman" pitchFamily="18" charset="0"/>
                <a:ea typeface="SimSun" pitchFamily="2" charset="-122"/>
              </a:rPr>
              <a:t>=</a:t>
            </a:r>
            <a:r>
              <a:rPr lang="en-US" altLang="zh-CN" sz="2800" b="0" dirty="0" smtClean="0">
                <a:solidFill>
                  <a:srgbClr val="FF0000"/>
                </a:solidFill>
                <a:latin typeface="Times New Roman" pitchFamily="18" charset="0"/>
                <a:ea typeface="SimSun" pitchFamily="2" charset="-122"/>
              </a:rPr>
              <a:t>2</a:t>
            </a:r>
            <a:endParaRPr lang="en-US" altLang="zh-CN" sz="2800" b="0" dirty="0">
              <a:solidFill>
                <a:srgbClr val="FF0000"/>
              </a:solidFill>
              <a:latin typeface="Times New Roman" pitchFamily="18" charset="0"/>
              <a:ea typeface="SimSun" pitchFamily="2" charset="-122"/>
            </a:endParaRPr>
          </a:p>
          <a:p>
            <a:pPr eaLnBrk="0" hangingPunct="0">
              <a:lnSpc>
                <a:spcPct val="110000"/>
              </a:lnSpc>
            </a:pPr>
            <a:r>
              <a:rPr lang="en-US" altLang="zh-CN" sz="2800" dirty="0">
                <a:latin typeface="Times New Roman" pitchFamily="18" charset="0"/>
                <a:ea typeface="SimSun" pitchFamily="2" charset="-122"/>
              </a:rPr>
              <a:t>j</a:t>
            </a:r>
            <a:r>
              <a:rPr lang="en-US" altLang="zh-CN" sz="2800" b="0" dirty="0" smtClean="0">
                <a:latin typeface="Times New Roman" pitchFamily="18" charset="0"/>
                <a:ea typeface="SimSun" pitchFamily="2" charset="-122"/>
              </a:rPr>
              <a:t>-</a:t>
            </a:r>
            <a:r>
              <a:rPr lang="en-US" altLang="zh-CN" sz="2800" b="0" dirty="0" err="1" smtClean="0">
                <a:latin typeface="Times New Roman" pitchFamily="18" charset="0"/>
                <a:ea typeface="SimSun" pitchFamily="2" charset="-122"/>
              </a:rPr>
              <a:t>w</a:t>
            </a:r>
            <a:r>
              <a:rPr lang="en-US" altLang="zh-CN" sz="2800" b="0" baseline="-25000" dirty="0" err="1" smtClean="0">
                <a:latin typeface="Times New Roman" pitchFamily="18" charset="0"/>
                <a:ea typeface="SimSun" pitchFamily="2" charset="-122"/>
              </a:rPr>
              <a:t>i</a:t>
            </a:r>
            <a:r>
              <a:rPr lang="en-US" altLang="zh-CN" sz="2800" b="0" dirty="0" smtClean="0">
                <a:latin typeface="Times New Roman" pitchFamily="18" charset="0"/>
                <a:ea typeface="SimSun" pitchFamily="2" charset="-122"/>
              </a:rPr>
              <a:t> </a:t>
            </a:r>
            <a:r>
              <a:rPr lang="en-US" altLang="zh-CN" sz="2800" b="0" dirty="0">
                <a:latin typeface="Times New Roman" pitchFamily="18" charset="0"/>
                <a:ea typeface="SimSun" pitchFamily="2" charset="-122"/>
              </a:rPr>
              <a:t>=-1</a:t>
            </a:r>
          </a:p>
        </p:txBody>
      </p:sp>
      <p:sp>
        <p:nvSpPr>
          <p:cNvPr id="31750" name="Text Box 44"/>
          <p:cNvSpPr txBox="1">
            <a:spLocks noChangeArrowheads="1"/>
          </p:cNvSpPr>
          <p:nvPr/>
        </p:nvSpPr>
        <p:spPr bwMode="auto">
          <a:xfrm>
            <a:off x="33528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1751" name="Text Box 45"/>
          <p:cNvSpPr txBox="1">
            <a:spLocks noChangeArrowheads="1"/>
          </p:cNvSpPr>
          <p:nvPr/>
        </p:nvSpPr>
        <p:spPr bwMode="auto">
          <a:xfrm>
            <a:off x="41910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1752" name="Text Box 46"/>
          <p:cNvSpPr txBox="1">
            <a:spLocks noChangeArrowheads="1"/>
          </p:cNvSpPr>
          <p:nvPr/>
        </p:nvSpPr>
        <p:spPr bwMode="auto">
          <a:xfrm>
            <a:off x="50292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1753" name="Rectangle 47"/>
          <p:cNvSpPr>
            <a:spLocks noChangeArrowheads="1"/>
          </p:cNvSpPr>
          <p:nvPr/>
        </p:nvSpPr>
        <p:spPr bwMode="auto">
          <a:xfrm>
            <a:off x="7162800" y="838200"/>
            <a:ext cx="1676400" cy="914400"/>
          </a:xfrm>
          <a:prstGeom prst="rect">
            <a:avLst/>
          </a:prstGeom>
          <a:noFill/>
          <a:ln w="9525">
            <a:solidFill>
              <a:schemeClr val="tx1"/>
            </a:solidFill>
            <a:miter lim="800000"/>
            <a:headEnd/>
            <a:tailEnd/>
          </a:ln>
        </p:spPr>
        <p:txBody>
          <a:bodyPr wrap="none" anchor="ctr"/>
          <a:lstStyle/>
          <a:p>
            <a:pPr eaLnBrk="0" hangingPunct="0"/>
            <a:endParaRPr lang="zh-CN" altLang="en-US">
              <a:ea typeface="SimSun" pitchFamily="2" charset="-122"/>
            </a:endParaRPr>
          </a:p>
        </p:txBody>
      </p:sp>
      <p:sp>
        <p:nvSpPr>
          <p:cNvPr id="31754" name="Text Box 48"/>
          <p:cNvSpPr txBox="1">
            <a:spLocks noChangeArrowheads="1"/>
          </p:cNvSpPr>
          <p:nvPr/>
        </p:nvSpPr>
        <p:spPr bwMode="auto">
          <a:xfrm>
            <a:off x="58674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196657" name="Line 49"/>
          <p:cNvSpPr>
            <a:spLocks noChangeShapeType="1"/>
          </p:cNvSpPr>
          <p:nvPr/>
        </p:nvSpPr>
        <p:spPr bwMode="auto">
          <a:xfrm>
            <a:off x="3352800" y="2871788"/>
            <a:ext cx="0" cy="381000"/>
          </a:xfrm>
          <a:prstGeom prst="line">
            <a:avLst/>
          </a:prstGeom>
          <a:noFill/>
          <a:ln w="28575">
            <a:solidFill>
              <a:schemeClr val="tx1"/>
            </a:solidFill>
            <a:round/>
            <a:headEnd/>
            <a:tailEnd type="triangle" w="med" len="med"/>
          </a:ln>
        </p:spPr>
        <p:txBody>
          <a:bodyPr wrap="none" anchor="ctr"/>
          <a:lstStyle/>
          <a:p>
            <a:endParaRPr lang="en-US"/>
          </a:p>
        </p:txBody>
      </p:sp>
      <p:sp>
        <p:nvSpPr>
          <p:cNvPr id="196658" name="Text Box 50"/>
          <p:cNvSpPr txBox="1">
            <a:spLocks noChangeArrowheads="1"/>
          </p:cNvSpPr>
          <p:nvPr/>
        </p:nvSpPr>
        <p:spPr bwMode="auto">
          <a:xfrm>
            <a:off x="3321050" y="3048000"/>
            <a:ext cx="336550" cy="457200"/>
          </a:xfrm>
          <a:prstGeom prst="rect">
            <a:avLst/>
          </a:prstGeom>
          <a:noFill/>
          <a:ln w="9525">
            <a:noFill/>
            <a:miter lim="800000"/>
            <a:headEnd/>
            <a:tailEnd/>
          </a:ln>
        </p:spPr>
        <p:txBody>
          <a:bodyPr wrap="none">
            <a:spAutoFit/>
          </a:bodyPr>
          <a:lstStyle/>
          <a:p>
            <a:pPr eaLnBrk="0" hangingPunct="0"/>
            <a:r>
              <a:rPr lang="en-US" altLang="zh-CN" sz="2400">
                <a:solidFill>
                  <a:srgbClr val="FF0000"/>
                </a:solidFill>
                <a:latin typeface="Times New Roman" pitchFamily="18" charset="0"/>
                <a:ea typeface="SimSun" pitchFamily="2" charset="-122"/>
              </a:rPr>
              <a:t>3</a:t>
            </a:r>
            <a:endParaRPr lang="en-US" altLang="zh-CN" sz="2400" b="0">
              <a:latin typeface="Times New Roman" pitchFamily="18" charset="0"/>
              <a:ea typeface="SimSun" pitchFamily="2" charset="-122"/>
            </a:endParaRPr>
          </a:p>
        </p:txBody>
      </p:sp>
      <p:sp>
        <p:nvSpPr>
          <p:cNvPr id="31758" name="Text Box 52"/>
          <p:cNvSpPr txBox="1">
            <a:spLocks noChangeArrowheads="1"/>
          </p:cNvSpPr>
          <p:nvPr/>
        </p:nvSpPr>
        <p:spPr bwMode="auto">
          <a:xfrm>
            <a:off x="25146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1759" name="Rectangle 53"/>
          <p:cNvSpPr>
            <a:spLocks noGrp="1" noChangeArrowheads="1"/>
          </p:cNvSpPr>
          <p:nvPr>
            <p:ph type="title"/>
          </p:nvPr>
        </p:nvSpPr>
        <p:spPr/>
        <p:txBody>
          <a:bodyPr/>
          <a:lstStyle/>
          <a:p>
            <a:r>
              <a:rPr lang="en-US" altLang="zh-CN" dirty="0" smtClean="0">
                <a:ea typeface="SimSun" pitchFamily="2" charset="-122"/>
              </a:rPr>
              <a:t>Example (10)</a:t>
            </a:r>
          </a:p>
        </p:txBody>
      </p:sp>
      <p:sp>
        <p:nvSpPr>
          <p:cNvPr id="54" name="Text Box 4"/>
          <p:cNvSpPr txBox="1">
            <a:spLocks noChangeArrowheads="1"/>
          </p:cNvSpPr>
          <p:nvPr/>
        </p:nvSpPr>
        <p:spPr bwMode="auto">
          <a:xfrm>
            <a:off x="1752600" y="4556125"/>
            <a:ext cx="6934200" cy="1920875"/>
          </a:xfrm>
          <a:prstGeom prst="rect">
            <a:avLst/>
          </a:prstGeom>
          <a:noFill/>
          <a:ln w="9525">
            <a:noFill/>
            <a:miter lim="800000"/>
            <a:headEnd/>
            <a:tailEnd/>
          </a:ln>
        </p:spPr>
        <p:txBody>
          <a:bodyPr>
            <a:spAutoFit/>
          </a:bodyPr>
          <a:lstStyle/>
          <a:p>
            <a:pPr eaLnBrk="0" hangingPunct="0"/>
            <a:r>
              <a:rPr lang="en-US" altLang="zh-CN" sz="2000" b="0" dirty="0">
                <a:latin typeface="Times New Roman" pitchFamily="18" charset="0"/>
                <a:ea typeface="SimSun" pitchFamily="2" charset="-122"/>
              </a:rPr>
              <a:t>if </a:t>
            </a:r>
            <a:r>
              <a:rPr lang="en-US" altLang="zh-CN" sz="2000" b="0" dirty="0" err="1">
                <a:latin typeface="Times New Roman" pitchFamily="18" charset="0"/>
                <a:ea typeface="SimSun" pitchFamily="2" charset="-122"/>
              </a:rPr>
              <a:t>w</a:t>
            </a:r>
            <a:r>
              <a:rPr lang="en-US" altLang="zh-CN" sz="2000" b="0" baseline="-25000" dirty="0" err="1">
                <a:latin typeface="Times New Roman" pitchFamily="18" charset="0"/>
                <a:ea typeface="SimSun" pitchFamily="2" charset="-122"/>
              </a:rPr>
              <a:t>i</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&lt;=j  </a:t>
            </a:r>
            <a:r>
              <a:rPr lang="en-US" altLang="zh-CN" sz="2000" b="0" dirty="0">
                <a:solidFill>
                  <a:srgbClr val="008000"/>
                </a:solidFill>
                <a:latin typeface="Times New Roman" pitchFamily="18" charset="0"/>
                <a:ea typeface="SimSun" pitchFamily="2" charset="-122"/>
              </a:rPr>
              <a:t>// item </a:t>
            </a:r>
            <a:r>
              <a:rPr lang="en-US" altLang="zh-CN" sz="2000" b="0" dirty="0" err="1">
                <a:solidFill>
                  <a:srgbClr val="008000"/>
                </a:solidFill>
                <a:latin typeface="Times New Roman" pitchFamily="18" charset="0"/>
                <a:ea typeface="SimSun" pitchFamily="2" charset="-122"/>
              </a:rPr>
              <a:t>i</a:t>
            </a:r>
            <a:r>
              <a:rPr lang="en-US" altLang="zh-CN" sz="2000" b="0" dirty="0">
                <a:solidFill>
                  <a:srgbClr val="008000"/>
                </a:solidFill>
                <a:latin typeface="Times New Roman" pitchFamily="18" charset="0"/>
                <a:ea typeface="SimSun" pitchFamily="2" charset="-122"/>
              </a:rPr>
              <a:t> can be part of the solution</a:t>
            </a:r>
            <a:endParaRPr lang="en-US" altLang="zh-CN" sz="2000" b="0" dirty="0">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        if </a:t>
            </a:r>
            <a:r>
              <a:rPr lang="en-US" altLang="zh-CN" sz="2000" b="0" dirty="0" smtClean="0">
                <a:latin typeface="Times New Roman" pitchFamily="18" charset="0"/>
                <a:ea typeface="SimSun" pitchFamily="2" charset="-122"/>
              </a:rPr>
              <a:t>v</a:t>
            </a:r>
            <a:r>
              <a:rPr lang="en-US" altLang="zh-CN" sz="2000" b="0" baseline="-25000" dirty="0" smtClean="0">
                <a:latin typeface="Times New Roman" pitchFamily="18" charset="0"/>
                <a:ea typeface="SimSun" pitchFamily="2" charset="-122"/>
              </a:rPr>
              <a:t>i</a:t>
            </a:r>
            <a:r>
              <a:rPr lang="en-US" altLang="zh-CN" sz="2000" b="0" dirty="0" smtClean="0">
                <a:latin typeface="Times New Roman" pitchFamily="18" charset="0"/>
                <a:ea typeface="SimSun" pitchFamily="2" charset="-122"/>
              </a:rPr>
              <a:t>+ V[i-1,j-w</a:t>
            </a:r>
            <a:r>
              <a:rPr lang="en-US" altLang="zh-CN" sz="2000" b="0" baseline="-25000" dirty="0" smtClean="0">
                <a:latin typeface="Times New Roman" pitchFamily="18" charset="0"/>
                <a:ea typeface="SimSun" pitchFamily="2" charset="-122"/>
              </a:rPr>
              <a:t>i</a:t>
            </a:r>
            <a:r>
              <a:rPr lang="en-US" altLang="zh-CN" sz="2000" b="0" dirty="0">
                <a:latin typeface="Times New Roman" pitchFamily="18" charset="0"/>
                <a:ea typeface="SimSun" pitchFamily="2" charset="-122"/>
              </a:rPr>
              <a:t>] &gt; </a:t>
            </a:r>
            <a:r>
              <a:rPr lang="en-US" altLang="zh-CN" sz="2000" b="0" dirty="0" smtClean="0">
                <a:latin typeface="Times New Roman" pitchFamily="18" charset="0"/>
                <a:ea typeface="SimSun" pitchFamily="2" charset="-122"/>
              </a:rPr>
              <a:t>V[i-1,j]</a:t>
            </a:r>
            <a:endParaRPr lang="en-US" altLang="zh-CN" sz="2000" b="0" dirty="0">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dirty="0" err="1" smtClean="0">
                <a:latin typeface="Times New Roman" pitchFamily="18" charset="0"/>
                <a:ea typeface="SimSun" pitchFamily="2" charset="-122"/>
              </a:rPr>
              <a:t>i,j</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baseline="-25000" dirty="0" smtClean="0">
                <a:latin typeface="Times New Roman" pitchFamily="18" charset="0"/>
                <a:ea typeface="SimSun" pitchFamily="2" charset="-122"/>
              </a:rPr>
              <a:t>i</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V[i-1,j- </a:t>
            </a:r>
            <a:r>
              <a:rPr lang="en-US" altLang="zh-CN" sz="2000" b="0" dirty="0" err="1">
                <a:latin typeface="Times New Roman" pitchFamily="18" charset="0"/>
                <a:ea typeface="SimSun" pitchFamily="2" charset="-122"/>
              </a:rPr>
              <a:t>w</a:t>
            </a:r>
            <a:r>
              <a:rPr lang="en-US" altLang="zh-CN" sz="2000" b="0" baseline="-25000" dirty="0" err="1">
                <a:latin typeface="Times New Roman" pitchFamily="18" charset="0"/>
                <a:ea typeface="SimSun" pitchFamily="2" charset="-122"/>
              </a:rPr>
              <a:t>i</a:t>
            </a:r>
            <a:r>
              <a:rPr lang="en-US" altLang="zh-CN" sz="2000" b="0" dirty="0">
                <a:latin typeface="Times New Roman" pitchFamily="18" charset="0"/>
                <a:ea typeface="SimSun" pitchFamily="2" charset="-122"/>
              </a:rPr>
              <a:t>]</a:t>
            </a:r>
          </a:p>
          <a:p>
            <a:pPr eaLnBrk="0" hangingPunct="0"/>
            <a:r>
              <a:rPr lang="en-US" altLang="zh-CN" sz="2000" b="0" dirty="0">
                <a:latin typeface="Times New Roman" pitchFamily="18" charset="0"/>
                <a:ea typeface="SimSun" pitchFamily="2" charset="-122"/>
              </a:rPr>
              <a:t>        else</a:t>
            </a:r>
          </a:p>
          <a:p>
            <a:pPr eaLnBrk="0" hangingPunct="0"/>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dirty="0" err="1" smtClean="0">
                <a:latin typeface="Times New Roman" pitchFamily="18" charset="0"/>
                <a:ea typeface="SimSun" pitchFamily="2" charset="-122"/>
              </a:rPr>
              <a:t>i,j</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V[i-1,j]</a:t>
            </a:r>
            <a:endParaRPr lang="en-US" altLang="zh-CN" sz="2000" b="0" dirty="0">
              <a:latin typeface="Times New Roman" pitchFamily="18" charset="0"/>
              <a:ea typeface="SimSun" pitchFamily="2" charset="-122"/>
            </a:endParaRPr>
          </a:p>
          <a:p>
            <a:pPr eaLnBrk="0" hangingPunct="0"/>
            <a:r>
              <a:rPr lang="en-US" altLang="zh-CN" sz="2000" b="0" dirty="0">
                <a:solidFill>
                  <a:srgbClr val="FF0000"/>
                </a:solidFill>
                <a:latin typeface="Times New Roman" pitchFamily="18" charset="0"/>
                <a:ea typeface="SimSun" pitchFamily="2" charset="-122"/>
              </a:rPr>
              <a:t>else </a:t>
            </a:r>
            <a:r>
              <a:rPr lang="en-US" altLang="zh-CN" sz="2000" dirty="0" smtClean="0">
                <a:latin typeface="Times New Roman" pitchFamily="18" charset="0"/>
                <a:ea typeface="SimSun" pitchFamily="2" charset="-122"/>
              </a:rPr>
              <a:t>V[</a:t>
            </a:r>
            <a:r>
              <a:rPr lang="en-US" altLang="zh-CN" sz="2000" dirty="0" err="1" smtClean="0">
                <a:latin typeface="Times New Roman" pitchFamily="18" charset="0"/>
                <a:ea typeface="SimSun" pitchFamily="2" charset="-122"/>
              </a:rPr>
              <a:t>i,j</a:t>
            </a:r>
            <a:r>
              <a:rPr lang="en-US" altLang="zh-CN" sz="2000" dirty="0" smtClean="0">
                <a:latin typeface="Times New Roman" pitchFamily="18" charset="0"/>
                <a:ea typeface="SimSun" pitchFamily="2" charset="-122"/>
              </a:rPr>
              <a:t>] </a:t>
            </a:r>
            <a:r>
              <a:rPr lang="en-US" altLang="zh-CN" sz="2000" dirty="0">
                <a:latin typeface="Times New Roman" pitchFamily="18" charset="0"/>
                <a:ea typeface="SimSun" pitchFamily="2" charset="-122"/>
              </a:rPr>
              <a:t>= </a:t>
            </a:r>
            <a:r>
              <a:rPr lang="en-US" altLang="zh-CN" sz="2000" dirty="0" smtClean="0">
                <a:latin typeface="Times New Roman" pitchFamily="18" charset="0"/>
                <a:ea typeface="SimSun" pitchFamily="2" charset="-122"/>
              </a:rPr>
              <a:t>V[i-1,j]</a:t>
            </a:r>
            <a:r>
              <a:rPr lang="en-US" altLang="zh-CN" sz="2000" b="0" dirty="0" smtClean="0">
                <a:latin typeface="Times New Roman" pitchFamily="18" charset="0"/>
                <a:ea typeface="SimSun" pitchFamily="2" charset="-122"/>
              </a:rPr>
              <a:t>  </a:t>
            </a:r>
            <a:r>
              <a:rPr lang="en-US" altLang="zh-CN" sz="2000" b="0" dirty="0">
                <a:solidFill>
                  <a:srgbClr val="008000"/>
                </a:solidFill>
                <a:latin typeface="Times New Roman" pitchFamily="18" charset="0"/>
                <a:ea typeface="SimSun" pitchFamily="2" charset="-122"/>
              </a:rPr>
              <a:t>// </a:t>
            </a:r>
            <a:r>
              <a:rPr lang="en-US" altLang="zh-CN" sz="2000" b="0" dirty="0" err="1">
                <a:solidFill>
                  <a:srgbClr val="008000"/>
                </a:solidFill>
                <a:latin typeface="Times New Roman" pitchFamily="18" charset="0"/>
                <a:ea typeface="SimSun" pitchFamily="2" charset="-122"/>
              </a:rPr>
              <a:t>w</a:t>
            </a:r>
            <a:r>
              <a:rPr lang="en-US" altLang="zh-CN" sz="2000" b="0" baseline="-25000" dirty="0" err="1">
                <a:solidFill>
                  <a:srgbClr val="008000"/>
                </a:solidFill>
                <a:latin typeface="Times New Roman" pitchFamily="18" charset="0"/>
                <a:ea typeface="SimSun" pitchFamily="2" charset="-122"/>
              </a:rPr>
              <a:t>i</a:t>
            </a:r>
            <a:r>
              <a:rPr lang="en-US" altLang="zh-CN" sz="2000" b="0" dirty="0">
                <a:solidFill>
                  <a:srgbClr val="008000"/>
                </a:solidFill>
                <a:latin typeface="Times New Roman" pitchFamily="18" charset="0"/>
                <a:ea typeface="SimSun" pitchFamily="2" charset="-122"/>
              </a:rPr>
              <a:t> &gt; </a:t>
            </a:r>
            <a:r>
              <a:rPr lang="en-US" altLang="zh-CN" sz="2000" b="0" dirty="0" smtClean="0">
                <a:solidFill>
                  <a:srgbClr val="008000"/>
                </a:solidFill>
                <a:latin typeface="Times New Roman" pitchFamily="18" charset="0"/>
                <a:ea typeface="SimSun" pitchFamily="2" charset="-122"/>
              </a:rPr>
              <a:t>j</a:t>
            </a:r>
            <a:endParaRPr lang="en-US" altLang="zh-CN" sz="2000" b="0" dirty="0">
              <a:solidFill>
                <a:srgbClr val="008000"/>
              </a:solidFill>
              <a:latin typeface="Times New Roman" pitchFamily="18" charset="0"/>
              <a:ea typeface="SimSun" pitchFamily="2" charset="-122"/>
            </a:endParaRPr>
          </a:p>
        </p:txBody>
      </p:sp>
      <p:sp>
        <p:nvSpPr>
          <p:cNvPr id="55" name="Footer Placeholder 4"/>
          <p:cNvSpPr>
            <a:spLocks noGrp="1"/>
          </p:cNvSpPr>
          <p:nvPr>
            <p:ph type="ftr" sz="quarter" idx="11"/>
          </p:nvPr>
        </p:nvSpPr>
        <p:spPr>
          <a:xfrm>
            <a:off x="2819400" y="6492875"/>
            <a:ext cx="3733800" cy="365125"/>
          </a:xfrm>
        </p:spPr>
        <p:txBody>
          <a:bodyPr/>
          <a:lstStyle/>
          <a:p>
            <a:r>
              <a:rPr lang="en-US" dirty="0" smtClean="0"/>
              <a:t>Department of Computer Science and Engineering, GIT</a:t>
            </a:r>
            <a:endParaRPr lang="en-US" dirty="0"/>
          </a:p>
        </p:txBody>
      </p:sp>
      <p:sp>
        <p:nvSpPr>
          <p:cNvPr id="56" name="Slide Number Placeholder 5"/>
          <p:cNvSpPr>
            <a:spLocks noGrp="1"/>
          </p:cNvSpPr>
          <p:nvPr>
            <p:ph type="sldNum" sz="quarter" idx="12"/>
          </p:nvPr>
        </p:nvSpPr>
        <p:spPr>
          <a:xfrm>
            <a:off x="8153400" y="6356350"/>
            <a:ext cx="533400" cy="365125"/>
          </a:xfrm>
        </p:spPr>
        <p:txBody>
          <a:bodyPr/>
          <a:lstStyle/>
          <a:p>
            <a:endParaRPr lang="en-US" dirty="0" smtClean="0"/>
          </a:p>
          <a:p>
            <a:r>
              <a:rPr lang="en-US" dirty="0" smtClean="0"/>
              <a:t>20</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66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66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57" grpId="0" animBg="1"/>
      <p:bldP spid="19665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ubtitle 2"/>
          <p:cNvSpPr txBox="1">
            <a:spLocks/>
          </p:cNvSpPr>
          <p:nvPr/>
        </p:nvSpPr>
        <p:spPr>
          <a:xfrm>
            <a:off x="304800" y="381000"/>
            <a:ext cx="8610600" cy="60960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				</a:t>
            </a:r>
            <a:endParaRPr kumimoji="0" 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32770"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32771" name="Text Box 4"/>
          <p:cNvSpPr txBox="1">
            <a:spLocks noChangeArrowheads="1"/>
          </p:cNvSpPr>
          <p:nvPr/>
        </p:nvSpPr>
        <p:spPr bwMode="auto">
          <a:xfrm>
            <a:off x="7467600" y="533400"/>
            <a:ext cx="1320800" cy="2227263"/>
          </a:xfrm>
          <a:prstGeom prst="rect">
            <a:avLst/>
          </a:prstGeom>
          <a:noFill/>
          <a:ln w="9525">
            <a:noFill/>
            <a:miter lim="800000"/>
            <a:headEnd/>
            <a:tailEnd/>
          </a:ln>
        </p:spPr>
        <p:txBody>
          <a:bodyPr wrap="none">
            <a:spAutoFit/>
          </a:bodyPr>
          <a:lstStyle/>
          <a:p>
            <a:pPr eaLnBrk="0" hangingPunct="0"/>
            <a:r>
              <a:rPr lang="en-US" altLang="zh-CN" sz="2800" b="0" dirty="0">
                <a:latin typeface="Times New Roman" pitchFamily="18" charset="0"/>
                <a:ea typeface="SimSun" pitchFamily="2" charset="-122"/>
              </a:rPr>
              <a:t>Items:</a:t>
            </a:r>
          </a:p>
          <a:p>
            <a:pPr eaLnBrk="0" hangingPunct="0"/>
            <a:r>
              <a:rPr lang="en-US" altLang="zh-CN" sz="2800" b="0" dirty="0">
                <a:latin typeface="Times New Roman" pitchFamily="18" charset="0"/>
                <a:ea typeface="SimSun" pitchFamily="2" charset="-122"/>
              </a:rPr>
              <a:t>1: (2,3)</a:t>
            </a:r>
          </a:p>
          <a:p>
            <a:pPr eaLnBrk="0" hangingPunct="0"/>
            <a:r>
              <a:rPr lang="en-US" altLang="zh-CN" sz="2800" b="0" dirty="0">
                <a:latin typeface="Times New Roman" pitchFamily="18" charset="0"/>
                <a:ea typeface="SimSun" pitchFamily="2" charset="-122"/>
              </a:rPr>
              <a:t>2: (3,4)</a:t>
            </a:r>
          </a:p>
          <a:p>
            <a:pPr eaLnBrk="0" hangingPunct="0"/>
            <a:r>
              <a:rPr lang="en-US" altLang="zh-CN" sz="2800" b="0" dirty="0">
                <a:latin typeface="Times New Roman" pitchFamily="18" charset="0"/>
                <a:ea typeface="SimSun" pitchFamily="2" charset="-122"/>
              </a:rPr>
              <a:t>3: (4,5) </a:t>
            </a:r>
          </a:p>
          <a:p>
            <a:pPr eaLnBrk="0" hangingPunct="0"/>
            <a:r>
              <a:rPr lang="en-US" altLang="zh-CN" sz="2800" b="0" dirty="0">
                <a:latin typeface="Times New Roman" pitchFamily="18" charset="0"/>
                <a:ea typeface="SimSun" pitchFamily="2" charset="-122"/>
              </a:rPr>
              <a:t>4: (5,6)</a:t>
            </a:r>
            <a:endParaRPr lang="en-US" altLang="zh-CN" sz="2400" b="0" dirty="0">
              <a:latin typeface="Times New Roman" pitchFamily="18" charset="0"/>
              <a:ea typeface="SimSun" pitchFamily="2" charset="-122"/>
            </a:endParaRPr>
          </a:p>
        </p:txBody>
      </p:sp>
      <p:grpSp>
        <p:nvGrpSpPr>
          <p:cNvPr id="2" name="Group 5"/>
          <p:cNvGrpSpPr>
            <a:grpSpLocks/>
          </p:cNvGrpSpPr>
          <p:nvPr/>
        </p:nvGrpSpPr>
        <p:grpSpPr bwMode="auto">
          <a:xfrm>
            <a:off x="1035050" y="1676400"/>
            <a:ext cx="5441950" cy="2743200"/>
            <a:chOff x="652" y="768"/>
            <a:chExt cx="3428" cy="1728"/>
          </a:xfrm>
        </p:grpSpPr>
        <p:sp>
          <p:nvSpPr>
            <p:cNvPr id="32785" name="Text Box 6"/>
            <p:cNvSpPr txBox="1">
              <a:spLocks noChangeArrowheads="1"/>
            </p:cNvSpPr>
            <p:nvPr/>
          </p:nvSpPr>
          <p:spPr bwMode="auto">
            <a:xfrm>
              <a:off x="1584"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2786" name="Text Box 7"/>
            <p:cNvSpPr txBox="1">
              <a:spLocks noChangeArrowheads="1"/>
            </p:cNvSpPr>
            <p:nvPr/>
          </p:nvSpPr>
          <p:spPr bwMode="auto">
            <a:xfrm>
              <a:off x="1104"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2787" name="Text Box 8"/>
            <p:cNvSpPr txBox="1">
              <a:spLocks noChangeArrowheads="1"/>
            </p:cNvSpPr>
            <p:nvPr/>
          </p:nvSpPr>
          <p:spPr bwMode="auto">
            <a:xfrm>
              <a:off x="1104" y="1632"/>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2788" name="Text Box 9"/>
            <p:cNvSpPr txBox="1">
              <a:spLocks noChangeArrowheads="1"/>
            </p:cNvSpPr>
            <p:nvPr/>
          </p:nvSpPr>
          <p:spPr bwMode="auto">
            <a:xfrm>
              <a:off x="1104" y="1920"/>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2789" name="Text Box 10"/>
            <p:cNvSpPr txBox="1">
              <a:spLocks noChangeArrowheads="1"/>
            </p:cNvSpPr>
            <p:nvPr/>
          </p:nvSpPr>
          <p:spPr bwMode="auto">
            <a:xfrm>
              <a:off x="1104" y="2208"/>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grpSp>
          <p:nvGrpSpPr>
            <p:cNvPr id="3" name="Group 11"/>
            <p:cNvGrpSpPr>
              <a:grpSpLocks/>
            </p:cNvGrpSpPr>
            <p:nvPr/>
          </p:nvGrpSpPr>
          <p:grpSpPr bwMode="auto">
            <a:xfrm>
              <a:off x="652" y="768"/>
              <a:ext cx="3428" cy="1728"/>
              <a:chOff x="652" y="768"/>
              <a:chExt cx="3428" cy="1728"/>
            </a:xfrm>
          </p:grpSpPr>
          <p:sp>
            <p:nvSpPr>
              <p:cNvPr id="32791" name="Line 12"/>
              <p:cNvSpPr>
                <a:spLocks noChangeShapeType="1"/>
              </p:cNvSpPr>
              <p:nvPr/>
            </p:nvSpPr>
            <p:spPr bwMode="auto">
              <a:xfrm>
                <a:off x="960" y="1056"/>
                <a:ext cx="0" cy="1440"/>
              </a:xfrm>
              <a:prstGeom prst="line">
                <a:avLst/>
              </a:prstGeom>
              <a:noFill/>
              <a:ln w="9525">
                <a:solidFill>
                  <a:schemeClr val="tx1"/>
                </a:solidFill>
                <a:round/>
                <a:headEnd/>
                <a:tailEnd/>
              </a:ln>
            </p:spPr>
            <p:txBody>
              <a:bodyPr wrap="none" anchor="ctr"/>
              <a:lstStyle/>
              <a:p>
                <a:endParaRPr lang="en-US"/>
              </a:p>
            </p:txBody>
          </p:sp>
          <p:sp>
            <p:nvSpPr>
              <p:cNvPr id="32792" name="Line 13"/>
              <p:cNvSpPr>
                <a:spLocks noChangeShapeType="1"/>
              </p:cNvSpPr>
              <p:nvPr/>
            </p:nvSpPr>
            <p:spPr bwMode="auto">
              <a:xfrm>
                <a:off x="960" y="1056"/>
                <a:ext cx="3120" cy="0"/>
              </a:xfrm>
              <a:prstGeom prst="line">
                <a:avLst/>
              </a:prstGeom>
              <a:noFill/>
              <a:ln w="9525">
                <a:solidFill>
                  <a:schemeClr val="tx1"/>
                </a:solidFill>
                <a:round/>
                <a:headEnd/>
                <a:tailEnd/>
              </a:ln>
            </p:spPr>
            <p:txBody>
              <a:bodyPr wrap="none" anchor="ctr"/>
              <a:lstStyle/>
              <a:p>
                <a:endParaRPr lang="en-US"/>
              </a:p>
            </p:txBody>
          </p:sp>
          <p:sp>
            <p:nvSpPr>
              <p:cNvPr id="32793" name="Line 14"/>
              <p:cNvSpPr>
                <a:spLocks noChangeShapeType="1"/>
              </p:cNvSpPr>
              <p:nvPr/>
            </p:nvSpPr>
            <p:spPr bwMode="auto">
              <a:xfrm>
                <a:off x="1440" y="1056"/>
                <a:ext cx="0" cy="1440"/>
              </a:xfrm>
              <a:prstGeom prst="line">
                <a:avLst/>
              </a:prstGeom>
              <a:noFill/>
              <a:ln w="9525">
                <a:solidFill>
                  <a:schemeClr val="tx1"/>
                </a:solidFill>
                <a:round/>
                <a:headEnd/>
                <a:tailEnd/>
              </a:ln>
            </p:spPr>
            <p:txBody>
              <a:bodyPr wrap="none" anchor="ctr"/>
              <a:lstStyle/>
              <a:p>
                <a:endParaRPr lang="en-US"/>
              </a:p>
            </p:txBody>
          </p:sp>
          <p:sp>
            <p:nvSpPr>
              <p:cNvPr id="32794" name="Line 15"/>
              <p:cNvSpPr>
                <a:spLocks noChangeShapeType="1"/>
              </p:cNvSpPr>
              <p:nvPr/>
            </p:nvSpPr>
            <p:spPr bwMode="auto">
              <a:xfrm>
                <a:off x="1968" y="1056"/>
                <a:ext cx="0" cy="1440"/>
              </a:xfrm>
              <a:prstGeom prst="line">
                <a:avLst/>
              </a:prstGeom>
              <a:noFill/>
              <a:ln w="9525">
                <a:solidFill>
                  <a:schemeClr val="tx1"/>
                </a:solidFill>
                <a:round/>
                <a:headEnd/>
                <a:tailEnd/>
              </a:ln>
            </p:spPr>
            <p:txBody>
              <a:bodyPr wrap="none" anchor="ctr"/>
              <a:lstStyle/>
              <a:p>
                <a:endParaRPr lang="en-US"/>
              </a:p>
            </p:txBody>
          </p:sp>
          <p:sp>
            <p:nvSpPr>
              <p:cNvPr id="32795" name="Line 16"/>
              <p:cNvSpPr>
                <a:spLocks noChangeShapeType="1"/>
              </p:cNvSpPr>
              <p:nvPr/>
            </p:nvSpPr>
            <p:spPr bwMode="auto">
              <a:xfrm>
                <a:off x="2496" y="1056"/>
                <a:ext cx="0" cy="1440"/>
              </a:xfrm>
              <a:prstGeom prst="line">
                <a:avLst/>
              </a:prstGeom>
              <a:noFill/>
              <a:ln w="9525">
                <a:solidFill>
                  <a:schemeClr val="tx1"/>
                </a:solidFill>
                <a:round/>
                <a:headEnd/>
                <a:tailEnd/>
              </a:ln>
            </p:spPr>
            <p:txBody>
              <a:bodyPr wrap="none" anchor="ctr"/>
              <a:lstStyle/>
              <a:p>
                <a:endParaRPr lang="en-US"/>
              </a:p>
            </p:txBody>
          </p:sp>
          <p:sp>
            <p:nvSpPr>
              <p:cNvPr id="32796" name="Line 17"/>
              <p:cNvSpPr>
                <a:spLocks noChangeShapeType="1"/>
              </p:cNvSpPr>
              <p:nvPr/>
            </p:nvSpPr>
            <p:spPr bwMode="auto">
              <a:xfrm>
                <a:off x="3024" y="1056"/>
                <a:ext cx="0" cy="1440"/>
              </a:xfrm>
              <a:prstGeom prst="line">
                <a:avLst/>
              </a:prstGeom>
              <a:noFill/>
              <a:ln w="9525">
                <a:solidFill>
                  <a:schemeClr val="tx1"/>
                </a:solidFill>
                <a:round/>
                <a:headEnd/>
                <a:tailEnd/>
              </a:ln>
            </p:spPr>
            <p:txBody>
              <a:bodyPr wrap="none" anchor="ctr"/>
              <a:lstStyle/>
              <a:p>
                <a:endParaRPr lang="en-US"/>
              </a:p>
            </p:txBody>
          </p:sp>
          <p:sp>
            <p:nvSpPr>
              <p:cNvPr id="32797" name="Line 18"/>
              <p:cNvSpPr>
                <a:spLocks noChangeShapeType="1"/>
              </p:cNvSpPr>
              <p:nvPr/>
            </p:nvSpPr>
            <p:spPr bwMode="auto">
              <a:xfrm>
                <a:off x="3552" y="1056"/>
                <a:ext cx="0" cy="1440"/>
              </a:xfrm>
              <a:prstGeom prst="line">
                <a:avLst/>
              </a:prstGeom>
              <a:noFill/>
              <a:ln w="9525">
                <a:solidFill>
                  <a:schemeClr val="tx1"/>
                </a:solidFill>
                <a:round/>
                <a:headEnd/>
                <a:tailEnd/>
              </a:ln>
            </p:spPr>
            <p:txBody>
              <a:bodyPr wrap="none" anchor="ctr"/>
              <a:lstStyle/>
              <a:p>
                <a:endParaRPr lang="en-US"/>
              </a:p>
            </p:txBody>
          </p:sp>
          <p:sp>
            <p:nvSpPr>
              <p:cNvPr id="32798" name="Text Box 19"/>
              <p:cNvSpPr txBox="1">
                <a:spLocks noChangeArrowheads="1"/>
              </p:cNvSpPr>
              <p:nvPr/>
            </p:nvSpPr>
            <p:spPr bwMode="auto">
              <a:xfrm>
                <a:off x="1104"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2799" name="Text Box 20"/>
              <p:cNvSpPr txBox="1">
                <a:spLocks noChangeArrowheads="1"/>
              </p:cNvSpPr>
              <p:nvPr/>
            </p:nvSpPr>
            <p:spPr bwMode="auto">
              <a:xfrm>
                <a:off x="1584"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2800" name="Text Box 21"/>
              <p:cNvSpPr txBox="1">
                <a:spLocks noChangeArrowheads="1"/>
              </p:cNvSpPr>
              <p:nvPr/>
            </p:nvSpPr>
            <p:spPr bwMode="auto">
              <a:xfrm>
                <a:off x="2112"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2801" name="Text Box 22"/>
              <p:cNvSpPr txBox="1">
                <a:spLocks noChangeArrowheads="1"/>
              </p:cNvSpPr>
              <p:nvPr/>
            </p:nvSpPr>
            <p:spPr bwMode="auto">
              <a:xfrm>
                <a:off x="2640"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2802" name="Text Box 23"/>
              <p:cNvSpPr txBox="1">
                <a:spLocks noChangeArrowheads="1"/>
              </p:cNvSpPr>
              <p:nvPr/>
            </p:nvSpPr>
            <p:spPr bwMode="auto">
              <a:xfrm>
                <a:off x="3696"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2803" name="Text Box 24"/>
              <p:cNvSpPr txBox="1">
                <a:spLocks noChangeArrowheads="1"/>
              </p:cNvSpPr>
              <p:nvPr/>
            </p:nvSpPr>
            <p:spPr bwMode="auto">
              <a:xfrm>
                <a:off x="3168"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2804" name="Line 25"/>
              <p:cNvSpPr>
                <a:spLocks noChangeShapeType="1"/>
              </p:cNvSpPr>
              <p:nvPr/>
            </p:nvSpPr>
            <p:spPr bwMode="auto">
              <a:xfrm>
                <a:off x="4080" y="1056"/>
                <a:ext cx="0" cy="1440"/>
              </a:xfrm>
              <a:prstGeom prst="line">
                <a:avLst/>
              </a:prstGeom>
              <a:noFill/>
              <a:ln w="9525">
                <a:solidFill>
                  <a:schemeClr val="tx1"/>
                </a:solidFill>
                <a:round/>
                <a:headEnd/>
                <a:tailEnd/>
              </a:ln>
            </p:spPr>
            <p:txBody>
              <a:bodyPr wrap="none" anchor="ctr"/>
              <a:lstStyle/>
              <a:p>
                <a:endParaRPr lang="en-US"/>
              </a:p>
            </p:txBody>
          </p:sp>
          <p:sp>
            <p:nvSpPr>
              <p:cNvPr id="32805" name="Line 26"/>
              <p:cNvSpPr>
                <a:spLocks noChangeShapeType="1"/>
              </p:cNvSpPr>
              <p:nvPr/>
            </p:nvSpPr>
            <p:spPr bwMode="auto">
              <a:xfrm>
                <a:off x="960" y="1344"/>
                <a:ext cx="3120" cy="0"/>
              </a:xfrm>
              <a:prstGeom prst="line">
                <a:avLst/>
              </a:prstGeom>
              <a:noFill/>
              <a:ln w="9525">
                <a:solidFill>
                  <a:schemeClr val="tx1"/>
                </a:solidFill>
                <a:round/>
                <a:headEnd/>
                <a:tailEnd/>
              </a:ln>
            </p:spPr>
            <p:txBody>
              <a:bodyPr wrap="none" anchor="ctr"/>
              <a:lstStyle/>
              <a:p>
                <a:endParaRPr lang="en-US"/>
              </a:p>
            </p:txBody>
          </p:sp>
          <p:sp>
            <p:nvSpPr>
              <p:cNvPr id="32806" name="Line 27"/>
              <p:cNvSpPr>
                <a:spLocks noChangeShapeType="1"/>
              </p:cNvSpPr>
              <p:nvPr/>
            </p:nvSpPr>
            <p:spPr bwMode="auto">
              <a:xfrm>
                <a:off x="960" y="1632"/>
                <a:ext cx="3120" cy="0"/>
              </a:xfrm>
              <a:prstGeom prst="line">
                <a:avLst/>
              </a:prstGeom>
              <a:noFill/>
              <a:ln w="9525">
                <a:solidFill>
                  <a:schemeClr val="tx1"/>
                </a:solidFill>
                <a:round/>
                <a:headEnd/>
                <a:tailEnd/>
              </a:ln>
            </p:spPr>
            <p:txBody>
              <a:bodyPr wrap="none" anchor="ctr"/>
              <a:lstStyle/>
              <a:p>
                <a:endParaRPr lang="en-US"/>
              </a:p>
            </p:txBody>
          </p:sp>
          <p:sp>
            <p:nvSpPr>
              <p:cNvPr id="32807" name="Line 28"/>
              <p:cNvSpPr>
                <a:spLocks noChangeShapeType="1"/>
              </p:cNvSpPr>
              <p:nvPr/>
            </p:nvSpPr>
            <p:spPr bwMode="auto">
              <a:xfrm>
                <a:off x="960" y="1920"/>
                <a:ext cx="3120" cy="0"/>
              </a:xfrm>
              <a:prstGeom prst="line">
                <a:avLst/>
              </a:prstGeom>
              <a:noFill/>
              <a:ln w="9525">
                <a:solidFill>
                  <a:schemeClr val="tx1"/>
                </a:solidFill>
                <a:round/>
                <a:headEnd/>
                <a:tailEnd/>
              </a:ln>
            </p:spPr>
            <p:txBody>
              <a:bodyPr wrap="none" anchor="ctr"/>
              <a:lstStyle/>
              <a:p>
                <a:endParaRPr lang="en-US"/>
              </a:p>
            </p:txBody>
          </p:sp>
          <p:sp>
            <p:nvSpPr>
              <p:cNvPr id="32808" name="Line 29"/>
              <p:cNvSpPr>
                <a:spLocks noChangeShapeType="1"/>
              </p:cNvSpPr>
              <p:nvPr/>
            </p:nvSpPr>
            <p:spPr bwMode="auto">
              <a:xfrm>
                <a:off x="960" y="2208"/>
                <a:ext cx="3120" cy="0"/>
              </a:xfrm>
              <a:prstGeom prst="line">
                <a:avLst/>
              </a:prstGeom>
              <a:noFill/>
              <a:ln w="9525">
                <a:solidFill>
                  <a:schemeClr val="tx1"/>
                </a:solidFill>
                <a:round/>
                <a:headEnd/>
                <a:tailEnd/>
              </a:ln>
            </p:spPr>
            <p:txBody>
              <a:bodyPr wrap="none" anchor="ctr"/>
              <a:lstStyle/>
              <a:p>
                <a:endParaRPr lang="en-US"/>
              </a:p>
            </p:txBody>
          </p:sp>
          <p:sp>
            <p:nvSpPr>
              <p:cNvPr id="32809" name="Line 30"/>
              <p:cNvSpPr>
                <a:spLocks noChangeShapeType="1"/>
              </p:cNvSpPr>
              <p:nvPr/>
            </p:nvSpPr>
            <p:spPr bwMode="auto">
              <a:xfrm>
                <a:off x="960" y="2496"/>
                <a:ext cx="3120" cy="0"/>
              </a:xfrm>
              <a:prstGeom prst="line">
                <a:avLst/>
              </a:prstGeom>
              <a:noFill/>
              <a:ln w="9525">
                <a:solidFill>
                  <a:schemeClr val="tx1"/>
                </a:solidFill>
                <a:round/>
                <a:headEnd/>
                <a:tailEnd/>
              </a:ln>
            </p:spPr>
            <p:txBody>
              <a:bodyPr wrap="none" anchor="ctr"/>
              <a:lstStyle/>
              <a:p>
                <a:endParaRPr lang="en-US"/>
              </a:p>
            </p:txBody>
          </p:sp>
          <p:sp>
            <p:nvSpPr>
              <p:cNvPr id="32810" name="Text Box 31"/>
              <p:cNvSpPr txBox="1">
                <a:spLocks noChangeArrowheads="1"/>
              </p:cNvSpPr>
              <p:nvPr/>
            </p:nvSpPr>
            <p:spPr bwMode="auto">
              <a:xfrm>
                <a:off x="652"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2811" name="Text Box 32"/>
              <p:cNvSpPr txBox="1">
                <a:spLocks noChangeArrowheads="1"/>
              </p:cNvSpPr>
              <p:nvPr/>
            </p:nvSpPr>
            <p:spPr bwMode="auto">
              <a:xfrm>
                <a:off x="652"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32812" name="Text Box 33"/>
              <p:cNvSpPr txBox="1">
                <a:spLocks noChangeArrowheads="1"/>
              </p:cNvSpPr>
              <p:nvPr/>
            </p:nvSpPr>
            <p:spPr bwMode="auto">
              <a:xfrm>
                <a:off x="652" y="1632"/>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32813" name="Text Box 34"/>
              <p:cNvSpPr txBox="1">
                <a:spLocks noChangeArrowheads="1"/>
              </p:cNvSpPr>
              <p:nvPr/>
            </p:nvSpPr>
            <p:spPr bwMode="auto">
              <a:xfrm>
                <a:off x="652" y="1920"/>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2814" name="Text Box 35"/>
              <p:cNvSpPr txBox="1">
                <a:spLocks noChangeArrowheads="1"/>
              </p:cNvSpPr>
              <p:nvPr/>
            </p:nvSpPr>
            <p:spPr bwMode="auto">
              <a:xfrm>
                <a:off x="3168"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2815" name="Text Box 36"/>
              <p:cNvSpPr txBox="1">
                <a:spLocks noChangeArrowheads="1"/>
              </p:cNvSpPr>
              <p:nvPr/>
            </p:nvSpPr>
            <p:spPr bwMode="auto">
              <a:xfrm>
                <a:off x="3696"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5</a:t>
                </a:r>
              </a:p>
            </p:txBody>
          </p:sp>
          <p:sp>
            <p:nvSpPr>
              <p:cNvPr id="32816" name="Text Box 37"/>
              <p:cNvSpPr txBox="1">
                <a:spLocks noChangeArrowheads="1"/>
              </p:cNvSpPr>
              <p:nvPr/>
            </p:nvSpPr>
            <p:spPr bwMode="auto">
              <a:xfrm>
                <a:off x="1104"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2817" name="Text Box 38"/>
              <p:cNvSpPr txBox="1">
                <a:spLocks noChangeArrowheads="1"/>
              </p:cNvSpPr>
              <p:nvPr/>
            </p:nvSpPr>
            <p:spPr bwMode="auto">
              <a:xfrm>
                <a:off x="1584"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32818" name="Text Box 39"/>
              <p:cNvSpPr txBox="1">
                <a:spLocks noChangeArrowheads="1"/>
              </p:cNvSpPr>
              <p:nvPr/>
            </p:nvSpPr>
            <p:spPr bwMode="auto">
              <a:xfrm>
                <a:off x="2112"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32819" name="Text Box 40"/>
              <p:cNvSpPr txBox="1">
                <a:spLocks noChangeArrowheads="1"/>
              </p:cNvSpPr>
              <p:nvPr/>
            </p:nvSpPr>
            <p:spPr bwMode="auto">
              <a:xfrm>
                <a:off x="2640"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2820" name="Text Box 41"/>
              <p:cNvSpPr txBox="1">
                <a:spLocks noChangeArrowheads="1"/>
              </p:cNvSpPr>
              <p:nvPr/>
            </p:nvSpPr>
            <p:spPr bwMode="auto">
              <a:xfrm>
                <a:off x="652" y="2208"/>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2821" name="Text Box 42"/>
              <p:cNvSpPr txBox="1">
                <a:spLocks noChangeArrowheads="1"/>
              </p:cNvSpPr>
              <p:nvPr/>
            </p:nvSpPr>
            <p:spPr bwMode="auto">
              <a:xfrm>
                <a:off x="662" y="768"/>
                <a:ext cx="432" cy="288"/>
              </a:xfrm>
              <a:prstGeom prst="rect">
                <a:avLst/>
              </a:prstGeom>
              <a:noFill/>
              <a:ln w="9525">
                <a:noFill/>
                <a:miter lim="800000"/>
                <a:headEnd/>
                <a:tailEnd/>
              </a:ln>
            </p:spPr>
            <p:txBody>
              <a:bodyPr>
                <a:spAutoFit/>
              </a:bodyPr>
              <a:lstStyle/>
              <a:p>
                <a:pPr algn="ctr" eaLnBrk="0" hangingPunct="0">
                  <a:spcBef>
                    <a:spcPct val="50000"/>
                  </a:spcBef>
                </a:pPr>
                <a:r>
                  <a:rPr lang="en-US" altLang="zh-CN" sz="2400" b="0" dirty="0" err="1" smtClean="0">
                    <a:latin typeface="Times New Roman" pitchFamily="18" charset="0"/>
                    <a:ea typeface="SimSun" pitchFamily="2" charset="-122"/>
                  </a:rPr>
                  <a:t>i</a:t>
                </a:r>
                <a:r>
                  <a:rPr lang="en-US" altLang="zh-CN" sz="2400" b="0" dirty="0" smtClean="0">
                    <a:latin typeface="Times New Roman" pitchFamily="18" charset="0"/>
                    <a:ea typeface="SimSun" pitchFamily="2" charset="-122"/>
                  </a:rPr>
                  <a:t>\j</a:t>
                </a:r>
                <a:endParaRPr lang="en-US" altLang="zh-CN" sz="2400" b="0" dirty="0">
                  <a:latin typeface="Times New Roman" pitchFamily="18" charset="0"/>
                  <a:ea typeface="SimSun" pitchFamily="2" charset="-122"/>
                </a:endParaRPr>
              </a:p>
            </p:txBody>
          </p:sp>
        </p:grpSp>
      </p:grpSp>
      <p:sp>
        <p:nvSpPr>
          <p:cNvPr id="32773" name="Text Box 43"/>
          <p:cNvSpPr txBox="1">
            <a:spLocks noChangeArrowheads="1"/>
          </p:cNvSpPr>
          <p:nvPr/>
        </p:nvSpPr>
        <p:spPr bwMode="auto">
          <a:xfrm>
            <a:off x="6607175" y="1752600"/>
            <a:ext cx="1470025" cy="2441575"/>
          </a:xfrm>
          <a:prstGeom prst="rect">
            <a:avLst/>
          </a:prstGeom>
          <a:noFill/>
          <a:ln w="9525">
            <a:noFill/>
            <a:miter lim="800000"/>
            <a:headEnd/>
            <a:tailEnd/>
          </a:ln>
        </p:spPr>
        <p:txBody>
          <a:bodyPr>
            <a:spAutoFit/>
          </a:bodyPr>
          <a:lstStyle/>
          <a:p>
            <a:pPr eaLnBrk="0" hangingPunct="0">
              <a:lnSpc>
                <a:spcPct val="110000"/>
              </a:lnSpc>
            </a:pPr>
            <a:r>
              <a:rPr lang="en-US" altLang="zh-CN" sz="2800" b="0" dirty="0" err="1">
                <a:latin typeface="Times New Roman" pitchFamily="18" charset="0"/>
                <a:ea typeface="SimSun" pitchFamily="2" charset="-122"/>
              </a:rPr>
              <a:t>i</a:t>
            </a:r>
            <a:r>
              <a:rPr lang="en-US" altLang="zh-CN" sz="2800" b="0" dirty="0">
                <a:latin typeface="Times New Roman" pitchFamily="18" charset="0"/>
                <a:ea typeface="SimSun" pitchFamily="2" charset="-122"/>
              </a:rPr>
              <a:t>=2</a:t>
            </a:r>
          </a:p>
          <a:p>
            <a:pPr eaLnBrk="0" hangingPunct="0">
              <a:lnSpc>
                <a:spcPct val="110000"/>
              </a:lnSpc>
            </a:pPr>
            <a:r>
              <a:rPr lang="en-US" altLang="zh-CN" sz="2800" b="0" dirty="0" smtClean="0">
                <a:latin typeface="Times New Roman" pitchFamily="18" charset="0"/>
                <a:ea typeface="SimSun" pitchFamily="2" charset="-122"/>
              </a:rPr>
              <a:t>v</a:t>
            </a:r>
            <a:r>
              <a:rPr lang="en-US" altLang="zh-CN" sz="2800" b="0" baseline="-25000" dirty="0" smtClean="0">
                <a:latin typeface="Times New Roman" pitchFamily="18" charset="0"/>
                <a:ea typeface="SimSun" pitchFamily="2" charset="-122"/>
              </a:rPr>
              <a:t>i</a:t>
            </a:r>
            <a:r>
              <a:rPr lang="en-US" altLang="zh-CN" sz="2800" b="0" dirty="0" smtClean="0">
                <a:latin typeface="Times New Roman" pitchFamily="18" charset="0"/>
                <a:ea typeface="SimSun" pitchFamily="2" charset="-122"/>
              </a:rPr>
              <a:t>=4</a:t>
            </a:r>
            <a:endParaRPr lang="en-US" altLang="zh-CN" sz="2800" b="0" dirty="0">
              <a:latin typeface="Times New Roman" pitchFamily="18" charset="0"/>
              <a:ea typeface="SimSun" pitchFamily="2" charset="-122"/>
            </a:endParaRPr>
          </a:p>
          <a:p>
            <a:pPr eaLnBrk="0" hangingPunct="0">
              <a:lnSpc>
                <a:spcPct val="110000"/>
              </a:lnSpc>
            </a:pPr>
            <a:r>
              <a:rPr lang="en-US" altLang="zh-CN" sz="2800" b="0" dirty="0" err="1">
                <a:latin typeface="Times New Roman" pitchFamily="18" charset="0"/>
                <a:ea typeface="SimSun" pitchFamily="2" charset="-122"/>
              </a:rPr>
              <a:t>w</a:t>
            </a:r>
            <a:r>
              <a:rPr lang="en-US" altLang="zh-CN" sz="2800" b="0" baseline="-25000" dirty="0" err="1">
                <a:latin typeface="Times New Roman" pitchFamily="18" charset="0"/>
                <a:ea typeface="SimSun" pitchFamily="2" charset="-122"/>
              </a:rPr>
              <a:t>i</a:t>
            </a:r>
            <a:r>
              <a:rPr lang="en-US" altLang="zh-CN" sz="2800" b="0" dirty="0">
                <a:latin typeface="Times New Roman" pitchFamily="18" charset="0"/>
                <a:ea typeface="SimSun" pitchFamily="2" charset="-122"/>
              </a:rPr>
              <a:t>=3</a:t>
            </a:r>
          </a:p>
          <a:p>
            <a:pPr eaLnBrk="0" hangingPunct="0">
              <a:lnSpc>
                <a:spcPct val="110000"/>
              </a:lnSpc>
            </a:pPr>
            <a:r>
              <a:rPr lang="en-US" altLang="zh-CN" sz="2800" dirty="0">
                <a:latin typeface="Times New Roman" pitchFamily="18" charset="0"/>
                <a:ea typeface="SimSun" pitchFamily="2" charset="-122"/>
              </a:rPr>
              <a:t>j</a:t>
            </a:r>
            <a:r>
              <a:rPr lang="en-US" altLang="zh-CN" sz="2800" b="0" dirty="0" smtClean="0">
                <a:latin typeface="Times New Roman" pitchFamily="18" charset="0"/>
                <a:ea typeface="SimSun" pitchFamily="2" charset="-122"/>
              </a:rPr>
              <a:t>=</a:t>
            </a:r>
            <a:r>
              <a:rPr lang="en-US" altLang="zh-CN" sz="2800" b="0" dirty="0" smtClean="0">
                <a:solidFill>
                  <a:srgbClr val="FF0000"/>
                </a:solidFill>
                <a:latin typeface="Times New Roman" pitchFamily="18" charset="0"/>
                <a:ea typeface="SimSun" pitchFamily="2" charset="-122"/>
              </a:rPr>
              <a:t>3</a:t>
            </a:r>
            <a:endParaRPr lang="en-US" altLang="zh-CN" sz="2800" b="0" dirty="0">
              <a:solidFill>
                <a:srgbClr val="FF0000"/>
              </a:solidFill>
              <a:latin typeface="Times New Roman" pitchFamily="18" charset="0"/>
              <a:ea typeface="SimSun" pitchFamily="2" charset="-122"/>
            </a:endParaRPr>
          </a:p>
          <a:p>
            <a:pPr eaLnBrk="0" hangingPunct="0">
              <a:lnSpc>
                <a:spcPct val="110000"/>
              </a:lnSpc>
            </a:pPr>
            <a:r>
              <a:rPr lang="en-US" altLang="zh-CN" sz="2800" dirty="0">
                <a:latin typeface="Times New Roman" pitchFamily="18" charset="0"/>
                <a:ea typeface="SimSun" pitchFamily="2" charset="-122"/>
              </a:rPr>
              <a:t>j</a:t>
            </a:r>
            <a:r>
              <a:rPr lang="en-US" altLang="zh-CN" sz="2800" b="0" dirty="0" smtClean="0">
                <a:latin typeface="Times New Roman" pitchFamily="18" charset="0"/>
                <a:ea typeface="SimSun" pitchFamily="2" charset="-122"/>
              </a:rPr>
              <a:t>-</a:t>
            </a:r>
            <a:r>
              <a:rPr lang="en-US" altLang="zh-CN" sz="2800" b="0" dirty="0" err="1" smtClean="0">
                <a:latin typeface="Times New Roman" pitchFamily="18" charset="0"/>
                <a:ea typeface="SimSun" pitchFamily="2" charset="-122"/>
              </a:rPr>
              <a:t>w</a:t>
            </a:r>
            <a:r>
              <a:rPr lang="en-US" altLang="zh-CN" sz="2800" b="0" baseline="-25000" dirty="0" err="1" smtClean="0">
                <a:latin typeface="Times New Roman" pitchFamily="18" charset="0"/>
                <a:ea typeface="SimSun" pitchFamily="2" charset="-122"/>
              </a:rPr>
              <a:t>i</a:t>
            </a:r>
            <a:r>
              <a:rPr lang="en-US" altLang="zh-CN" sz="2800" b="0" dirty="0" smtClean="0">
                <a:latin typeface="Times New Roman" pitchFamily="18" charset="0"/>
                <a:ea typeface="SimSun" pitchFamily="2" charset="-122"/>
              </a:rPr>
              <a:t> </a:t>
            </a:r>
            <a:r>
              <a:rPr lang="en-US" altLang="zh-CN" sz="2800" b="0" dirty="0">
                <a:latin typeface="Times New Roman" pitchFamily="18" charset="0"/>
                <a:ea typeface="SimSun" pitchFamily="2" charset="-122"/>
              </a:rPr>
              <a:t>=0</a:t>
            </a:r>
          </a:p>
        </p:txBody>
      </p:sp>
      <p:sp>
        <p:nvSpPr>
          <p:cNvPr id="32774" name="Text Box 44"/>
          <p:cNvSpPr txBox="1">
            <a:spLocks noChangeArrowheads="1"/>
          </p:cNvSpPr>
          <p:nvPr/>
        </p:nvSpPr>
        <p:spPr bwMode="auto">
          <a:xfrm>
            <a:off x="33528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2775" name="Text Box 45"/>
          <p:cNvSpPr txBox="1">
            <a:spLocks noChangeArrowheads="1"/>
          </p:cNvSpPr>
          <p:nvPr/>
        </p:nvSpPr>
        <p:spPr bwMode="auto">
          <a:xfrm>
            <a:off x="41910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2776" name="Text Box 46"/>
          <p:cNvSpPr txBox="1">
            <a:spLocks noChangeArrowheads="1"/>
          </p:cNvSpPr>
          <p:nvPr/>
        </p:nvSpPr>
        <p:spPr bwMode="auto">
          <a:xfrm>
            <a:off x="50292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2777" name="Rectangle 47"/>
          <p:cNvSpPr>
            <a:spLocks noChangeArrowheads="1"/>
          </p:cNvSpPr>
          <p:nvPr/>
        </p:nvSpPr>
        <p:spPr bwMode="auto">
          <a:xfrm>
            <a:off x="7162800" y="914400"/>
            <a:ext cx="1676400" cy="914400"/>
          </a:xfrm>
          <a:prstGeom prst="rect">
            <a:avLst/>
          </a:prstGeom>
          <a:noFill/>
          <a:ln w="9525">
            <a:solidFill>
              <a:schemeClr val="tx1"/>
            </a:solidFill>
            <a:miter lim="800000"/>
            <a:headEnd/>
            <a:tailEnd/>
          </a:ln>
        </p:spPr>
        <p:txBody>
          <a:bodyPr wrap="none" anchor="ctr"/>
          <a:lstStyle/>
          <a:p>
            <a:pPr eaLnBrk="0" hangingPunct="0"/>
            <a:endParaRPr lang="zh-CN" altLang="en-US">
              <a:ea typeface="SimSun" pitchFamily="2" charset="-122"/>
            </a:endParaRPr>
          </a:p>
        </p:txBody>
      </p:sp>
      <p:sp>
        <p:nvSpPr>
          <p:cNvPr id="32778" name="Text Box 48"/>
          <p:cNvSpPr txBox="1">
            <a:spLocks noChangeArrowheads="1"/>
          </p:cNvSpPr>
          <p:nvPr/>
        </p:nvSpPr>
        <p:spPr bwMode="auto">
          <a:xfrm>
            <a:off x="58674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2779" name="Text Box 52"/>
          <p:cNvSpPr txBox="1">
            <a:spLocks noChangeArrowheads="1"/>
          </p:cNvSpPr>
          <p:nvPr/>
        </p:nvSpPr>
        <p:spPr bwMode="auto">
          <a:xfrm>
            <a:off x="25146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197686" name="Text Box 54"/>
          <p:cNvSpPr txBox="1">
            <a:spLocks noChangeArrowheads="1"/>
          </p:cNvSpPr>
          <p:nvPr/>
        </p:nvSpPr>
        <p:spPr bwMode="auto">
          <a:xfrm>
            <a:off x="4191000" y="3048000"/>
            <a:ext cx="336550" cy="457200"/>
          </a:xfrm>
          <a:prstGeom prst="rect">
            <a:avLst/>
          </a:prstGeom>
          <a:noFill/>
          <a:ln w="9525">
            <a:noFill/>
            <a:miter lim="800000"/>
            <a:headEnd/>
            <a:tailEnd/>
          </a:ln>
        </p:spPr>
        <p:txBody>
          <a:bodyPr wrap="none">
            <a:spAutoFit/>
          </a:bodyPr>
          <a:lstStyle/>
          <a:p>
            <a:pPr eaLnBrk="0" hangingPunct="0"/>
            <a:r>
              <a:rPr lang="en-US" altLang="zh-CN" sz="2400">
                <a:solidFill>
                  <a:srgbClr val="FF0000"/>
                </a:solidFill>
                <a:latin typeface="Times New Roman" pitchFamily="18" charset="0"/>
                <a:ea typeface="SimSun" pitchFamily="2" charset="-122"/>
              </a:rPr>
              <a:t>4</a:t>
            </a:r>
            <a:endParaRPr lang="en-US" altLang="zh-CN" sz="2400" b="0">
              <a:latin typeface="Times New Roman" pitchFamily="18" charset="0"/>
              <a:ea typeface="SimSun" pitchFamily="2" charset="-122"/>
            </a:endParaRPr>
          </a:p>
        </p:txBody>
      </p:sp>
      <p:sp>
        <p:nvSpPr>
          <p:cNvPr id="197687" name="Line 55"/>
          <p:cNvSpPr>
            <a:spLocks noChangeShapeType="1"/>
          </p:cNvSpPr>
          <p:nvPr/>
        </p:nvSpPr>
        <p:spPr bwMode="auto">
          <a:xfrm>
            <a:off x="2057400" y="2895600"/>
            <a:ext cx="2133600" cy="304800"/>
          </a:xfrm>
          <a:prstGeom prst="line">
            <a:avLst/>
          </a:prstGeom>
          <a:noFill/>
          <a:ln w="38100">
            <a:solidFill>
              <a:schemeClr val="tx1"/>
            </a:solidFill>
            <a:round/>
            <a:headEnd/>
            <a:tailEnd type="triangle" w="med" len="med"/>
          </a:ln>
        </p:spPr>
        <p:txBody>
          <a:bodyPr wrap="none" anchor="ctr"/>
          <a:lstStyle/>
          <a:p>
            <a:endParaRPr lang="en-US"/>
          </a:p>
        </p:txBody>
      </p:sp>
      <p:sp>
        <p:nvSpPr>
          <p:cNvPr id="32783" name="Text Box 56"/>
          <p:cNvSpPr txBox="1">
            <a:spLocks noChangeArrowheads="1"/>
          </p:cNvSpPr>
          <p:nvPr/>
        </p:nvSpPr>
        <p:spPr bwMode="auto">
          <a:xfrm>
            <a:off x="33528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2784" name="Rectangle 57"/>
          <p:cNvSpPr>
            <a:spLocks noGrp="1" noChangeArrowheads="1"/>
          </p:cNvSpPr>
          <p:nvPr>
            <p:ph type="title"/>
          </p:nvPr>
        </p:nvSpPr>
        <p:spPr/>
        <p:txBody>
          <a:bodyPr/>
          <a:lstStyle/>
          <a:p>
            <a:r>
              <a:rPr lang="en-US" altLang="zh-CN" dirty="0" smtClean="0">
                <a:ea typeface="SimSun" pitchFamily="2" charset="-122"/>
              </a:rPr>
              <a:t>Example (11)</a:t>
            </a:r>
          </a:p>
        </p:txBody>
      </p:sp>
      <p:sp>
        <p:nvSpPr>
          <p:cNvPr id="55" name="Text Box 4"/>
          <p:cNvSpPr txBox="1">
            <a:spLocks noChangeArrowheads="1"/>
          </p:cNvSpPr>
          <p:nvPr/>
        </p:nvSpPr>
        <p:spPr bwMode="auto">
          <a:xfrm>
            <a:off x="1752600" y="4556125"/>
            <a:ext cx="6934200" cy="1920875"/>
          </a:xfrm>
          <a:prstGeom prst="rect">
            <a:avLst/>
          </a:prstGeom>
          <a:noFill/>
          <a:ln w="9525">
            <a:noFill/>
            <a:miter lim="800000"/>
            <a:headEnd/>
            <a:tailEnd/>
          </a:ln>
        </p:spPr>
        <p:txBody>
          <a:bodyPr>
            <a:spAutoFit/>
          </a:bodyPr>
          <a:lstStyle/>
          <a:p>
            <a:pPr eaLnBrk="0" hangingPunct="0"/>
            <a:r>
              <a:rPr lang="en-US" altLang="zh-CN" sz="2000" b="0" dirty="0">
                <a:latin typeface="Times New Roman" pitchFamily="18" charset="0"/>
                <a:ea typeface="SimSun" pitchFamily="2" charset="-122"/>
              </a:rPr>
              <a:t>if </a:t>
            </a:r>
            <a:r>
              <a:rPr lang="en-US" altLang="zh-CN" sz="2000" b="0" dirty="0" err="1">
                <a:solidFill>
                  <a:srgbClr val="C00000"/>
                </a:solidFill>
                <a:latin typeface="Times New Roman" pitchFamily="18" charset="0"/>
                <a:ea typeface="SimSun" pitchFamily="2" charset="-122"/>
              </a:rPr>
              <a:t>w</a:t>
            </a:r>
            <a:r>
              <a:rPr lang="en-US" altLang="zh-CN" sz="2000" b="0" baseline="-25000" dirty="0" err="1">
                <a:solidFill>
                  <a:srgbClr val="C00000"/>
                </a:solidFill>
                <a:latin typeface="Times New Roman" pitchFamily="18" charset="0"/>
                <a:ea typeface="SimSun" pitchFamily="2" charset="-122"/>
              </a:rPr>
              <a:t>i</a:t>
            </a:r>
            <a:r>
              <a:rPr lang="en-US" altLang="zh-CN" sz="2000" b="0" dirty="0">
                <a:solidFill>
                  <a:srgbClr val="C00000"/>
                </a:solidFill>
                <a:latin typeface="Times New Roman" pitchFamily="18" charset="0"/>
                <a:ea typeface="SimSun" pitchFamily="2" charset="-122"/>
              </a:rPr>
              <a:t> </a:t>
            </a:r>
            <a:r>
              <a:rPr lang="en-US" altLang="zh-CN" sz="2000" b="0" dirty="0" smtClean="0">
                <a:solidFill>
                  <a:srgbClr val="C00000"/>
                </a:solidFill>
                <a:latin typeface="Times New Roman" pitchFamily="18" charset="0"/>
                <a:ea typeface="SimSun" pitchFamily="2" charset="-122"/>
              </a:rPr>
              <a:t>&lt;=j  </a:t>
            </a:r>
            <a:r>
              <a:rPr lang="en-US" altLang="zh-CN" sz="2000" b="0" dirty="0">
                <a:solidFill>
                  <a:srgbClr val="008000"/>
                </a:solidFill>
                <a:latin typeface="Times New Roman" pitchFamily="18" charset="0"/>
                <a:ea typeface="SimSun" pitchFamily="2" charset="-122"/>
              </a:rPr>
              <a:t>// item </a:t>
            </a:r>
            <a:r>
              <a:rPr lang="en-US" altLang="zh-CN" sz="2000" b="0" dirty="0" err="1">
                <a:solidFill>
                  <a:srgbClr val="008000"/>
                </a:solidFill>
                <a:latin typeface="Times New Roman" pitchFamily="18" charset="0"/>
                <a:ea typeface="SimSun" pitchFamily="2" charset="-122"/>
              </a:rPr>
              <a:t>i</a:t>
            </a:r>
            <a:r>
              <a:rPr lang="en-US" altLang="zh-CN" sz="2000" b="0" dirty="0">
                <a:solidFill>
                  <a:srgbClr val="008000"/>
                </a:solidFill>
                <a:latin typeface="Times New Roman" pitchFamily="18" charset="0"/>
                <a:ea typeface="SimSun" pitchFamily="2" charset="-122"/>
              </a:rPr>
              <a:t> can be part of the solution</a:t>
            </a:r>
            <a:endParaRPr lang="en-US" altLang="zh-CN" sz="2000" b="0" dirty="0">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        if </a:t>
            </a:r>
            <a:r>
              <a:rPr lang="en-US" altLang="zh-CN" sz="2000" b="0" dirty="0" smtClean="0">
                <a:solidFill>
                  <a:srgbClr val="C00000"/>
                </a:solidFill>
                <a:latin typeface="Times New Roman" pitchFamily="18" charset="0"/>
                <a:ea typeface="SimSun" pitchFamily="2" charset="-122"/>
              </a:rPr>
              <a:t>v</a:t>
            </a:r>
            <a:r>
              <a:rPr lang="en-US" altLang="zh-CN" sz="2000" b="0" baseline="-25000" dirty="0" smtClean="0">
                <a:solidFill>
                  <a:srgbClr val="C00000"/>
                </a:solidFill>
                <a:latin typeface="Times New Roman" pitchFamily="18" charset="0"/>
                <a:ea typeface="SimSun" pitchFamily="2" charset="-122"/>
              </a:rPr>
              <a:t>i</a:t>
            </a:r>
            <a:r>
              <a:rPr lang="en-US" altLang="zh-CN" sz="2000" b="0" dirty="0" smtClean="0">
                <a:solidFill>
                  <a:srgbClr val="C00000"/>
                </a:solidFill>
                <a:latin typeface="Times New Roman" pitchFamily="18" charset="0"/>
                <a:ea typeface="SimSun" pitchFamily="2" charset="-122"/>
              </a:rPr>
              <a:t>+ V[i-1,j-w</a:t>
            </a:r>
            <a:r>
              <a:rPr lang="en-US" altLang="zh-CN" sz="2000" b="0" baseline="-25000" dirty="0" smtClean="0">
                <a:solidFill>
                  <a:srgbClr val="C00000"/>
                </a:solidFill>
                <a:latin typeface="Times New Roman" pitchFamily="18" charset="0"/>
                <a:ea typeface="SimSun" pitchFamily="2" charset="-122"/>
              </a:rPr>
              <a:t>i</a:t>
            </a:r>
            <a:r>
              <a:rPr lang="en-US" altLang="zh-CN" sz="2000" b="0" dirty="0">
                <a:solidFill>
                  <a:srgbClr val="C00000"/>
                </a:solidFill>
                <a:latin typeface="Times New Roman" pitchFamily="18" charset="0"/>
                <a:ea typeface="SimSun" pitchFamily="2" charset="-122"/>
              </a:rPr>
              <a:t>] &gt; </a:t>
            </a:r>
            <a:r>
              <a:rPr lang="en-US" altLang="zh-CN" sz="2000" b="0" dirty="0" smtClean="0">
                <a:solidFill>
                  <a:srgbClr val="C00000"/>
                </a:solidFill>
                <a:latin typeface="Times New Roman" pitchFamily="18" charset="0"/>
                <a:ea typeface="SimSun" pitchFamily="2" charset="-122"/>
              </a:rPr>
              <a:t>V[i-1,j]</a:t>
            </a:r>
            <a:endParaRPr lang="en-US" altLang="zh-CN" sz="2000" b="0" dirty="0">
              <a:solidFill>
                <a:srgbClr val="C00000"/>
              </a:solidFill>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dirty="0" err="1" smtClean="0">
                <a:latin typeface="Times New Roman" pitchFamily="18" charset="0"/>
                <a:ea typeface="SimSun" pitchFamily="2" charset="-122"/>
              </a:rPr>
              <a:t>i,j</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baseline="-25000" dirty="0" smtClean="0">
                <a:latin typeface="Times New Roman" pitchFamily="18" charset="0"/>
                <a:ea typeface="SimSun" pitchFamily="2" charset="-122"/>
              </a:rPr>
              <a:t>i</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V[i-1,j- </a:t>
            </a:r>
            <a:r>
              <a:rPr lang="en-US" altLang="zh-CN" sz="2000" b="0" dirty="0" err="1">
                <a:latin typeface="Times New Roman" pitchFamily="18" charset="0"/>
                <a:ea typeface="SimSun" pitchFamily="2" charset="-122"/>
              </a:rPr>
              <a:t>w</a:t>
            </a:r>
            <a:r>
              <a:rPr lang="en-US" altLang="zh-CN" sz="2000" b="0" baseline="-25000" dirty="0" err="1">
                <a:latin typeface="Times New Roman" pitchFamily="18" charset="0"/>
                <a:ea typeface="SimSun" pitchFamily="2" charset="-122"/>
              </a:rPr>
              <a:t>i</a:t>
            </a:r>
            <a:r>
              <a:rPr lang="en-US" altLang="zh-CN" sz="2000" b="0" dirty="0">
                <a:latin typeface="Times New Roman" pitchFamily="18" charset="0"/>
                <a:ea typeface="SimSun" pitchFamily="2" charset="-122"/>
              </a:rPr>
              <a:t>]</a:t>
            </a:r>
          </a:p>
          <a:p>
            <a:pPr eaLnBrk="0" hangingPunct="0"/>
            <a:r>
              <a:rPr lang="en-US" altLang="zh-CN" sz="2000" b="0" dirty="0">
                <a:latin typeface="Times New Roman" pitchFamily="18" charset="0"/>
                <a:ea typeface="SimSun" pitchFamily="2" charset="-122"/>
              </a:rPr>
              <a:t>        else</a:t>
            </a:r>
          </a:p>
          <a:p>
            <a:pPr eaLnBrk="0" hangingPunct="0"/>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dirty="0" err="1" smtClean="0">
                <a:latin typeface="Times New Roman" pitchFamily="18" charset="0"/>
                <a:ea typeface="SimSun" pitchFamily="2" charset="-122"/>
              </a:rPr>
              <a:t>i,j</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V[i-1,j]</a:t>
            </a:r>
            <a:endParaRPr lang="en-US" altLang="zh-CN" sz="2000" b="0" dirty="0">
              <a:latin typeface="Times New Roman" pitchFamily="18" charset="0"/>
              <a:ea typeface="SimSun" pitchFamily="2" charset="-122"/>
            </a:endParaRPr>
          </a:p>
          <a:p>
            <a:pPr eaLnBrk="0" hangingPunct="0"/>
            <a:r>
              <a:rPr lang="en-US" altLang="zh-CN" sz="2000" b="0" dirty="0">
                <a:solidFill>
                  <a:srgbClr val="FF0000"/>
                </a:solidFill>
                <a:latin typeface="Times New Roman" pitchFamily="18" charset="0"/>
                <a:ea typeface="SimSun" pitchFamily="2" charset="-122"/>
              </a:rPr>
              <a:t>else </a:t>
            </a:r>
            <a:r>
              <a:rPr lang="en-US" altLang="zh-CN" sz="2000" dirty="0" smtClean="0">
                <a:latin typeface="Times New Roman" pitchFamily="18" charset="0"/>
                <a:ea typeface="SimSun" pitchFamily="2" charset="-122"/>
              </a:rPr>
              <a:t>V[</a:t>
            </a:r>
            <a:r>
              <a:rPr lang="en-US" altLang="zh-CN" sz="2000" dirty="0" err="1" smtClean="0">
                <a:latin typeface="Times New Roman" pitchFamily="18" charset="0"/>
                <a:ea typeface="SimSun" pitchFamily="2" charset="-122"/>
              </a:rPr>
              <a:t>i,j</a:t>
            </a:r>
            <a:r>
              <a:rPr lang="en-US" altLang="zh-CN" sz="2000" dirty="0" smtClean="0">
                <a:latin typeface="Times New Roman" pitchFamily="18" charset="0"/>
                <a:ea typeface="SimSun" pitchFamily="2" charset="-122"/>
              </a:rPr>
              <a:t>] </a:t>
            </a:r>
            <a:r>
              <a:rPr lang="en-US" altLang="zh-CN" sz="2000" dirty="0">
                <a:latin typeface="Times New Roman" pitchFamily="18" charset="0"/>
                <a:ea typeface="SimSun" pitchFamily="2" charset="-122"/>
              </a:rPr>
              <a:t>= </a:t>
            </a:r>
            <a:r>
              <a:rPr lang="en-US" altLang="zh-CN" sz="2000" dirty="0" smtClean="0">
                <a:latin typeface="Times New Roman" pitchFamily="18" charset="0"/>
                <a:ea typeface="SimSun" pitchFamily="2" charset="-122"/>
              </a:rPr>
              <a:t>V[i-1,j]</a:t>
            </a:r>
            <a:r>
              <a:rPr lang="en-US" altLang="zh-CN" sz="2000" b="0" dirty="0" smtClean="0">
                <a:latin typeface="Times New Roman" pitchFamily="18" charset="0"/>
                <a:ea typeface="SimSun" pitchFamily="2" charset="-122"/>
              </a:rPr>
              <a:t>  </a:t>
            </a:r>
            <a:r>
              <a:rPr lang="en-US" altLang="zh-CN" sz="2000" b="0" dirty="0">
                <a:solidFill>
                  <a:srgbClr val="008000"/>
                </a:solidFill>
                <a:latin typeface="Times New Roman" pitchFamily="18" charset="0"/>
                <a:ea typeface="SimSun" pitchFamily="2" charset="-122"/>
              </a:rPr>
              <a:t>// </a:t>
            </a:r>
            <a:r>
              <a:rPr lang="en-US" altLang="zh-CN" sz="2000" b="0" dirty="0" err="1">
                <a:solidFill>
                  <a:srgbClr val="008000"/>
                </a:solidFill>
                <a:latin typeface="Times New Roman" pitchFamily="18" charset="0"/>
                <a:ea typeface="SimSun" pitchFamily="2" charset="-122"/>
              </a:rPr>
              <a:t>w</a:t>
            </a:r>
            <a:r>
              <a:rPr lang="en-US" altLang="zh-CN" sz="2000" b="0" baseline="-25000" dirty="0" err="1">
                <a:solidFill>
                  <a:srgbClr val="008000"/>
                </a:solidFill>
                <a:latin typeface="Times New Roman" pitchFamily="18" charset="0"/>
                <a:ea typeface="SimSun" pitchFamily="2" charset="-122"/>
              </a:rPr>
              <a:t>i</a:t>
            </a:r>
            <a:r>
              <a:rPr lang="en-US" altLang="zh-CN" sz="2000" b="0" dirty="0">
                <a:solidFill>
                  <a:srgbClr val="008000"/>
                </a:solidFill>
                <a:latin typeface="Times New Roman" pitchFamily="18" charset="0"/>
                <a:ea typeface="SimSun" pitchFamily="2" charset="-122"/>
              </a:rPr>
              <a:t> &gt; </a:t>
            </a:r>
            <a:r>
              <a:rPr lang="en-US" altLang="zh-CN" sz="2000" b="0" dirty="0" smtClean="0">
                <a:solidFill>
                  <a:srgbClr val="008000"/>
                </a:solidFill>
                <a:latin typeface="Times New Roman" pitchFamily="18" charset="0"/>
                <a:ea typeface="SimSun" pitchFamily="2" charset="-122"/>
              </a:rPr>
              <a:t>j</a:t>
            </a:r>
            <a:endParaRPr lang="en-US" altLang="zh-CN" sz="2000" b="0" dirty="0">
              <a:solidFill>
                <a:srgbClr val="008000"/>
              </a:solidFill>
              <a:latin typeface="Times New Roman" pitchFamily="18" charset="0"/>
              <a:ea typeface="SimSun" pitchFamily="2" charset="-122"/>
            </a:endParaRPr>
          </a:p>
        </p:txBody>
      </p:sp>
      <p:sp>
        <p:nvSpPr>
          <p:cNvPr id="56" name="Footer Placeholder 4"/>
          <p:cNvSpPr>
            <a:spLocks noGrp="1"/>
          </p:cNvSpPr>
          <p:nvPr>
            <p:ph type="ftr" sz="quarter" idx="11"/>
          </p:nvPr>
        </p:nvSpPr>
        <p:spPr>
          <a:xfrm>
            <a:off x="2819400" y="6492875"/>
            <a:ext cx="3733800" cy="365125"/>
          </a:xfrm>
        </p:spPr>
        <p:txBody>
          <a:bodyPr/>
          <a:lstStyle/>
          <a:p>
            <a:r>
              <a:rPr lang="en-US" dirty="0" smtClean="0"/>
              <a:t>Department of Computer Science and Engineering, GIT</a:t>
            </a:r>
            <a:endParaRPr lang="en-US" dirty="0"/>
          </a:p>
        </p:txBody>
      </p:sp>
      <p:sp>
        <p:nvSpPr>
          <p:cNvPr id="57" name="Slide Number Placeholder 5"/>
          <p:cNvSpPr>
            <a:spLocks noGrp="1"/>
          </p:cNvSpPr>
          <p:nvPr>
            <p:ph type="sldNum" sz="quarter" idx="12"/>
          </p:nvPr>
        </p:nvSpPr>
        <p:spPr>
          <a:xfrm>
            <a:off x="8153400" y="6356350"/>
            <a:ext cx="533400" cy="365125"/>
          </a:xfrm>
        </p:spPr>
        <p:txBody>
          <a:bodyPr/>
          <a:lstStyle/>
          <a:p>
            <a:endParaRPr lang="en-US" dirty="0" smtClean="0"/>
          </a:p>
          <a:p>
            <a:r>
              <a:rPr lang="en-US" dirty="0" smtClean="0"/>
              <a:t>21</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6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86" grpId="0" autoUpdateAnimBg="0"/>
      <p:bldP spid="19768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ubtitle 2"/>
          <p:cNvSpPr txBox="1">
            <a:spLocks/>
          </p:cNvSpPr>
          <p:nvPr/>
        </p:nvSpPr>
        <p:spPr>
          <a:xfrm>
            <a:off x="304800" y="381000"/>
            <a:ext cx="8610600" cy="60960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				</a:t>
            </a:r>
            <a:endParaRPr kumimoji="0" 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33794"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33795" name="Text Box 4"/>
          <p:cNvSpPr txBox="1">
            <a:spLocks noChangeArrowheads="1"/>
          </p:cNvSpPr>
          <p:nvPr/>
        </p:nvSpPr>
        <p:spPr bwMode="auto">
          <a:xfrm>
            <a:off x="7543800" y="533400"/>
            <a:ext cx="1320800" cy="2227263"/>
          </a:xfrm>
          <a:prstGeom prst="rect">
            <a:avLst/>
          </a:prstGeom>
          <a:noFill/>
          <a:ln w="9525">
            <a:noFill/>
            <a:miter lim="800000"/>
            <a:headEnd/>
            <a:tailEnd/>
          </a:ln>
        </p:spPr>
        <p:txBody>
          <a:bodyPr wrap="none">
            <a:spAutoFit/>
          </a:bodyPr>
          <a:lstStyle/>
          <a:p>
            <a:pPr eaLnBrk="0" hangingPunct="0"/>
            <a:r>
              <a:rPr lang="en-US" altLang="zh-CN" sz="2800" b="0" dirty="0">
                <a:latin typeface="Times New Roman" pitchFamily="18" charset="0"/>
                <a:ea typeface="SimSun" pitchFamily="2" charset="-122"/>
              </a:rPr>
              <a:t>Items:</a:t>
            </a:r>
          </a:p>
          <a:p>
            <a:pPr eaLnBrk="0" hangingPunct="0"/>
            <a:r>
              <a:rPr lang="en-US" altLang="zh-CN" sz="2800" b="0" dirty="0">
                <a:latin typeface="Times New Roman" pitchFamily="18" charset="0"/>
                <a:ea typeface="SimSun" pitchFamily="2" charset="-122"/>
              </a:rPr>
              <a:t>1: (2,3)</a:t>
            </a:r>
          </a:p>
          <a:p>
            <a:pPr eaLnBrk="0" hangingPunct="0"/>
            <a:r>
              <a:rPr lang="en-US" altLang="zh-CN" sz="2800" b="0" dirty="0">
                <a:latin typeface="Times New Roman" pitchFamily="18" charset="0"/>
                <a:ea typeface="SimSun" pitchFamily="2" charset="-122"/>
              </a:rPr>
              <a:t>2: (3,4)</a:t>
            </a:r>
          </a:p>
          <a:p>
            <a:pPr eaLnBrk="0" hangingPunct="0"/>
            <a:r>
              <a:rPr lang="en-US" altLang="zh-CN" sz="2800" b="0" dirty="0">
                <a:latin typeface="Times New Roman" pitchFamily="18" charset="0"/>
                <a:ea typeface="SimSun" pitchFamily="2" charset="-122"/>
              </a:rPr>
              <a:t>3: (4,5) </a:t>
            </a:r>
          </a:p>
          <a:p>
            <a:pPr eaLnBrk="0" hangingPunct="0"/>
            <a:r>
              <a:rPr lang="en-US" altLang="zh-CN" sz="2800" b="0" dirty="0">
                <a:latin typeface="Times New Roman" pitchFamily="18" charset="0"/>
                <a:ea typeface="SimSun" pitchFamily="2" charset="-122"/>
              </a:rPr>
              <a:t>4: (5,6)</a:t>
            </a:r>
            <a:endParaRPr lang="en-US" altLang="zh-CN" sz="2400" b="0" dirty="0">
              <a:latin typeface="Times New Roman" pitchFamily="18" charset="0"/>
              <a:ea typeface="SimSun" pitchFamily="2" charset="-122"/>
            </a:endParaRPr>
          </a:p>
        </p:txBody>
      </p:sp>
      <p:grpSp>
        <p:nvGrpSpPr>
          <p:cNvPr id="2" name="Group 5"/>
          <p:cNvGrpSpPr>
            <a:grpSpLocks/>
          </p:cNvGrpSpPr>
          <p:nvPr/>
        </p:nvGrpSpPr>
        <p:grpSpPr bwMode="auto">
          <a:xfrm>
            <a:off x="1035050" y="1676400"/>
            <a:ext cx="5441950" cy="2743200"/>
            <a:chOff x="652" y="768"/>
            <a:chExt cx="3428" cy="1728"/>
          </a:xfrm>
        </p:grpSpPr>
        <p:sp>
          <p:nvSpPr>
            <p:cNvPr id="33810" name="Text Box 6"/>
            <p:cNvSpPr txBox="1">
              <a:spLocks noChangeArrowheads="1"/>
            </p:cNvSpPr>
            <p:nvPr/>
          </p:nvSpPr>
          <p:spPr bwMode="auto">
            <a:xfrm>
              <a:off x="1584"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3811" name="Text Box 7"/>
            <p:cNvSpPr txBox="1">
              <a:spLocks noChangeArrowheads="1"/>
            </p:cNvSpPr>
            <p:nvPr/>
          </p:nvSpPr>
          <p:spPr bwMode="auto">
            <a:xfrm>
              <a:off x="1104"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3812" name="Text Box 8"/>
            <p:cNvSpPr txBox="1">
              <a:spLocks noChangeArrowheads="1"/>
            </p:cNvSpPr>
            <p:nvPr/>
          </p:nvSpPr>
          <p:spPr bwMode="auto">
            <a:xfrm>
              <a:off x="1104" y="1632"/>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3813" name="Text Box 9"/>
            <p:cNvSpPr txBox="1">
              <a:spLocks noChangeArrowheads="1"/>
            </p:cNvSpPr>
            <p:nvPr/>
          </p:nvSpPr>
          <p:spPr bwMode="auto">
            <a:xfrm>
              <a:off x="1104" y="1920"/>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3814" name="Text Box 10"/>
            <p:cNvSpPr txBox="1">
              <a:spLocks noChangeArrowheads="1"/>
            </p:cNvSpPr>
            <p:nvPr/>
          </p:nvSpPr>
          <p:spPr bwMode="auto">
            <a:xfrm>
              <a:off x="1104" y="2208"/>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grpSp>
          <p:nvGrpSpPr>
            <p:cNvPr id="3" name="Group 11"/>
            <p:cNvGrpSpPr>
              <a:grpSpLocks/>
            </p:cNvGrpSpPr>
            <p:nvPr/>
          </p:nvGrpSpPr>
          <p:grpSpPr bwMode="auto">
            <a:xfrm>
              <a:off x="652" y="768"/>
              <a:ext cx="3428" cy="1728"/>
              <a:chOff x="652" y="768"/>
              <a:chExt cx="3428" cy="1728"/>
            </a:xfrm>
          </p:grpSpPr>
          <p:sp>
            <p:nvSpPr>
              <p:cNvPr id="33816" name="Line 12"/>
              <p:cNvSpPr>
                <a:spLocks noChangeShapeType="1"/>
              </p:cNvSpPr>
              <p:nvPr/>
            </p:nvSpPr>
            <p:spPr bwMode="auto">
              <a:xfrm>
                <a:off x="960" y="1056"/>
                <a:ext cx="0" cy="1440"/>
              </a:xfrm>
              <a:prstGeom prst="line">
                <a:avLst/>
              </a:prstGeom>
              <a:noFill/>
              <a:ln w="9525">
                <a:solidFill>
                  <a:schemeClr val="tx1"/>
                </a:solidFill>
                <a:round/>
                <a:headEnd/>
                <a:tailEnd/>
              </a:ln>
            </p:spPr>
            <p:txBody>
              <a:bodyPr wrap="none" anchor="ctr"/>
              <a:lstStyle/>
              <a:p>
                <a:endParaRPr lang="en-US"/>
              </a:p>
            </p:txBody>
          </p:sp>
          <p:sp>
            <p:nvSpPr>
              <p:cNvPr id="33817" name="Line 13"/>
              <p:cNvSpPr>
                <a:spLocks noChangeShapeType="1"/>
              </p:cNvSpPr>
              <p:nvPr/>
            </p:nvSpPr>
            <p:spPr bwMode="auto">
              <a:xfrm>
                <a:off x="960" y="1056"/>
                <a:ext cx="3120" cy="0"/>
              </a:xfrm>
              <a:prstGeom prst="line">
                <a:avLst/>
              </a:prstGeom>
              <a:noFill/>
              <a:ln w="9525">
                <a:solidFill>
                  <a:schemeClr val="tx1"/>
                </a:solidFill>
                <a:round/>
                <a:headEnd/>
                <a:tailEnd/>
              </a:ln>
            </p:spPr>
            <p:txBody>
              <a:bodyPr wrap="none" anchor="ctr"/>
              <a:lstStyle/>
              <a:p>
                <a:endParaRPr lang="en-US"/>
              </a:p>
            </p:txBody>
          </p:sp>
          <p:sp>
            <p:nvSpPr>
              <p:cNvPr id="33818" name="Line 14"/>
              <p:cNvSpPr>
                <a:spLocks noChangeShapeType="1"/>
              </p:cNvSpPr>
              <p:nvPr/>
            </p:nvSpPr>
            <p:spPr bwMode="auto">
              <a:xfrm>
                <a:off x="1440" y="1056"/>
                <a:ext cx="0" cy="1440"/>
              </a:xfrm>
              <a:prstGeom prst="line">
                <a:avLst/>
              </a:prstGeom>
              <a:noFill/>
              <a:ln w="9525">
                <a:solidFill>
                  <a:schemeClr val="tx1"/>
                </a:solidFill>
                <a:round/>
                <a:headEnd/>
                <a:tailEnd/>
              </a:ln>
            </p:spPr>
            <p:txBody>
              <a:bodyPr wrap="none" anchor="ctr"/>
              <a:lstStyle/>
              <a:p>
                <a:endParaRPr lang="en-US"/>
              </a:p>
            </p:txBody>
          </p:sp>
          <p:sp>
            <p:nvSpPr>
              <p:cNvPr id="33819" name="Line 15"/>
              <p:cNvSpPr>
                <a:spLocks noChangeShapeType="1"/>
              </p:cNvSpPr>
              <p:nvPr/>
            </p:nvSpPr>
            <p:spPr bwMode="auto">
              <a:xfrm>
                <a:off x="1968" y="1056"/>
                <a:ext cx="0" cy="1440"/>
              </a:xfrm>
              <a:prstGeom prst="line">
                <a:avLst/>
              </a:prstGeom>
              <a:noFill/>
              <a:ln w="9525">
                <a:solidFill>
                  <a:schemeClr val="tx1"/>
                </a:solidFill>
                <a:round/>
                <a:headEnd/>
                <a:tailEnd/>
              </a:ln>
            </p:spPr>
            <p:txBody>
              <a:bodyPr wrap="none" anchor="ctr"/>
              <a:lstStyle/>
              <a:p>
                <a:endParaRPr lang="en-US"/>
              </a:p>
            </p:txBody>
          </p:sp>
          <p:sp>
            <p:nvSpPr>
              <p:cNvPr id="33820" name="Line 16"/>
              <p:cNvSpPr>
                <a:spLocks noChangeShapeType="1"/>
              </p:cNvSpPr>
              <p:nvPr/>
            </p:nvSpPr>
            <p:spPr bwMode="auto">
              <a:xfrm>
                <a:off x="2496" y="1056"/>
                <a:ext cx="0" cy="1440"/>
              </a:xfrm>
              <a:prstGeom prst="line">
                <a:avLst/>
              </a:prstGeom>
              <a:noFill/>
              <a:ln w="9525">
                <a:solidFill>
                  <a:schemeClr val="tx1"/>
                </a:solidFill>
                <a:round/>
                <a:headEnd/>
                <a:tailEnd/>
              </a:ln>
            </p:spPr>
            <p:txBody>
              <a:bodyPr wrap="none" anchor="ctr"/>
              <a:lstStyle/>
              <a:p>
                <a:endParaRPr lang="en-US"/>
              </a:p>
            </p:txBody>
          </p:sp>
          <p:sp>
            <p:nvSpPr>
              <p:cNvPr id="33821" name="Line 17"/>
              <p:cNvSpPr>
                <a:spLocks noChangeShapeType="1"/>
              </p:cNvSpPr>
              <p:nvPr/>
            </p:nvSpPr>
            <p:spPr bwMode="auto">
              <a:xfrm>
                <a:off x="3024" y="1056"/>
                <a:ext cx="0" cy="1440"/>
              </a:xfrm>
              <a:prstGeom prst="line">
                <a:avLst/>
              </a:prstGeom>
              <a:noFill/>
              <a:ln w="9525">
                <a:solidFill>
                  <a:schemeClr val="tx1"/>
                </a:solidFill>
                <a:round/>
                <a:headEnd/>
                <a:tailEnd/>
              </a:ln>
            </p:spPr>
            <p:txBody>
              <a:bodyPr wrap="none" anchor="ctr"/>
              <a:lstStyle/>
              <a:p>
                <a:endParaRPr lang="en-US"/>
              </a:p>
            </p:txBody>
          </p:sp>
          <p:sp>
            <p:nvSpPr>
              <p:cNvPr id="33822" name="Line 18"/>
              <p:cNvSpPr>
                <a:spLocks noChangeShapeType="1"/>
              </p:cNvSpPr>
              <p:nvPr/>
            </p:nvSpPr>
            <p:spPr bwMode="auto">
              <a:xfrm>
                <a:off x="3552" y="1056"/>
                <a:ext cx="0" cy="1440"/>
              </a:xfrm>
              <a:prstGeom prst="line">
                <a:avLst/>
              </a:prstGeom>
              <a:noFill/>
              <a:ln w="9525">
                <a:solidFill>
                  <a:schemeClr val="tx1"/>
                </a:solidFill>
                <a:round/>
                <a:headEnd/>
                <a:tailEnd/>
              </a:ln>
            </p:spPr>
            <p:txBody>
              <a:bodyPr wrap="none" anchor="ctr"/>
              <a:lstStyle/>
              <a:p>
                <a:endParaRPr lang="en-US"/>
              </a:p>
            </p:txBody>
          </p:sp>
          <p:sp>
            <p:nvSpPr>
              <p:cNvPr id="33823" name="Text Box 19"/>
              <p:cNvSpPr txBox="1">
                <a:spLocks noChangeArrowheads="1"/>
              </p:cNvSpPr>
              <p:nvPr/>
            </p:nvSpPr>
            <p:spPr bwMode="auto">
              <a:xfrm>
                <a:off x="1104"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3824" name="Text Box 20"/>
              <p:cNvSpPr txBox="1">
                <a:spLocks noChangeArrowheads="1"/>
              </p:cNvSpPr>
              <p:nvPr/>
            </p:nvSpPr>
            <p:spPr bwMode="auto">
              <a:xfrm>
                <a:off x="1584"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3825" name="Text Box 21"/>
              <p:cNvSpPr txBox="1">
                <a:spLocks noChangeArrowheads="1"/>
              </p:cNvSpPr>
              <p:nvPr/>
            </p:nvSpPr>
            <p:spPr bwMode="auto">
              <a:xfrm>
                <a:off x="2112"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3826" name="Text Box 22"/>
              <p:cNvSpPr txBox="1">
                <a:spLocks noChangeArrowheads="1"/>
              </p:cNvSpPr>
              <p:nvPr/>
            </p:nvSpPr>
            <p:spPr bwMode="auto">
              <a:xfrm>
                <a:off x="2640"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3827" name="Text Box 23"/>
              <p:cNvSpPr txBox="1">
                <a:spLocks noChangeArrowheads="1"/>
              </p:cNvSpPr>
              <p:nvPr/>
            </p:nvSpPr>
            <p:spPr bwMode="auto">
              <a:xfrm>
                <a:off x="3696"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3828" name="Text Box 24"/>
              <p:cNvSpPr txBox="1">
                <a:spLocks noChangeArrowheads="1"/>
              </p:cNvSpPr>
              <p:nvPr/>
            </p:nvSpPr>
            <p:spPr bwMode="auto">
              <a:xfrm>
                <a:off x="3168"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3829" name="Line 25"/>
              <p:cNvSpPr>
                <a:spLocks noChangeShapeType="1"/>
              </p:cNvSpPr>
              <p:nvPr/>
            </p:nvSpPr>
            <p:spPr bwMode="auto">
              <a:xfrm>
                <a:off x="4080" y="1056"/>
                <a:ext cx="0" cy="1440"/>
              </a:xfrm>
              <a:prstGeom prst="line">
                <a:avLst/>
              </a:prstGeom>
              <a:noFill/>
              <a:ln w="9525">
                <a:solidFill>
                  <a:schemeClr val="tx1"/>
                </a:solidFill>
                <a:round/>
                <a:headEnd/>
                <a:tailEnd/>
              </a:ln>
            </p:spPr>
            <p:txBody>
              <a:bodyPr wrap="none" anchor="ctr"/>
              <a:lstStyle/>
              <a:p>
                <a:endParaRPr lang="en-US"/>
              </a:p>
            </p:txBody>
          </p:sp>
          <p:sp>
            <p:nvSpPr>
              <p:cNvPr id="33830" name="Line 26"/>
              <p:cNvSpPr>
                <a:spLocks noChangeShapeType="1"/>
              </p:cNvSpPr>
              <p:nvPr/>
            </p:nvSpPr>
            <p:spPr bwMode="auto">
              <a:xfrm>
                <a:off x="960" y="1344"/>
                <a:ext cx="3120" cy="0"/>
              </a:xfrm>
              <a:prstGeom prst="line">
                <a:avLst/>
              </a:prstGeom>
              <a:noFill/>
              <a:ln w="9525">
                <a:solidFill>
                  <a:schemeClr val="tx1"/>
                </a:solidFill>
                <a:round/>
                <a:headEnd/>
                <a:tailEnd/>
              </a:ln>
            </p:spPr>
            <p:txBody>
              <a:bodyPr wrap="none" anchor="ctr"/>
              <a:lstStyle/>
              <a:p>
                <a:endParaRPr lang="en-US"/>
              </a:p>
            </p:txBody>
          </p:sp>
          <p:sp>
            <p:nvSpPr>
              <p:cNvPr id="33831" name="Line 27"/>
              <p:cNvSpPr>
                <a:spLocks noChangeShapeType="1"/>
              </p:cNvSpPr>
              <p:nvPr/>
            </p:nvSpPr>
            <p:spPr bwMode="auto">
              <a:xfrm>
                <a:off x="960" y="1632"/>
                <a:ext cx="3120" cy="0"/>
              </a:xfrm>
              <a:prstGeom prst="line">
                <a:avLst/>
              </a:prstGeom>
              <a:noFill/>
              <a:ln w="9525">
                <a:solidFill>
                  <a:schemeClr val="tx1"/>
                </a:solidFill>
                <a:round/>
                <a:headEnd/>
                <a:tailEnd/>
              </a:ln>
            </p:spPr>
            <p:txBody>
              <a:bodyPr wrap="none" anchor="ctr"/>
              <a:lstStyle/>
              <a:p>
                <a:endParaRPr lang="en-US"/>
              </a:p>
            </p:txBody>
          </p:sp>
          <p:sp>
            <p:nvSpPr>
              <p:cNvPr id="33832" name="Line 28"/>
              <p:cNvSpPr>
                <a:spLocks noChangeShapeType="1"/>
              </p:cNvSpPr>
              <p:nvPr/>
            </p:nvSpPr>
            <p:spPr bwMode="auto">
              <a:xfrm>
                <a:off x="960" y="1920"/>
                <a:ext cx="3120" cy="0"/>
              </a:xfrm>
              <a:prstGeom prst="line">
                <a:avLst/>
              </a:prstGeom>
              <a:noFill/>
              <a:ln w="9525">
                <a:solidFill>
                  <a:schemeClr val="tx1"/>
                </a:solidFill>
                <a:round/>
                <a:headEnd/>
                <a:tailEnd/>
              </a:ln>
            </p:spPr>
            <p:txBody>
              <a:bodyPr wrap="none" anchor="ctr"/>
              <a:lstStyle/>
              <a:p>
                <a:endParaRPr lang="en-US"/>
              </a:p>
            </p:txBody>
          </p:sp>
          <p:sp>
            <p:nvSpPr>
              <p:cNvPr id="33833" name="Line 29"/>
              <p:cNvSpPr>
                <a:spLocks noChangeShapeType="1"/>
              </p:cNvSpPr>
              <p:nvPr/>
            </p:nvSpPr>
            <p:spPr bwMode="auto">
              <a:xfrm>
                <a:off x="960" y="2208"/>
                <a:ext cx="3120" cy="0"/>
              </a:xfrm>
              <a:prstGeom prst="line">
                <a:avLst/>
              </a:prstGeom>
              <a:noFill/>
              <a:ln w="9525">
                <a:solidFill>
                  <a:schemeClr val="tx1"/>
                </a:solidFill>
                <a:round/>
                <a:headEnd/>
                <a:tailEnd/>
              </a:ln>
            </p:spPr>
            <p:txBody>
              <a:bodyPr wrap="none" anchor="ctr"/>
              <a:lstStyle/>
              <a:p>
                <a:endParaRPr lang="en-US"/>
              </a:p>
            </p:txBody>
          </p:sp>
          <p:sp>
            <p:nvSpPr>
              <p:cNvPr id="33834" name="Line 30"/>
              <p:cNvSpPr>
                <a:spLocks noChangeShapeType="1"/>
              </p:cNvSpPr>
              <p:nvPr/>
            </p:nvSpPr>
            <p:spPr bwMode="auto">
              <a:xfrm>
                <a:off x="960" y="2496"/>
                <a:ext cx="3120" cy="0"/>
              </a:xfrm>
              <a:prstGeom prst="line">
                <a:avLst/>
              </a:prstGeom>
              <a:noFill/>
              <a:ln w="9525">
                <a:solidFill>
                  <a:schemeClr val="tx1"/>
                </a:solidFill>
                <a:round/>
                <a:headEnd/>
                <a:tailEnd/>
              </a:ln>
            </p:spPr>
            <p:txBody>
              <a:bodyPr wrap="none" anchor="ctr"/>
              <a:lstStyle/>
              <a:p>
                <a:endParaRPr lang="en-US"/>
              </a:p>
            </p:txBody>
          </p:sp>
          <p:sp>
            <p:nvSpPr>
              <p:cNvPr id="33835" name="Text Box 31"/>
              <p:cNvSpPr txBox="1">
                <a:spLocks noChangeArrowheads="1"/>
              </p:cNvSpPr>
              <p:nvPr/>
            </p:nvSpPr>
            <p:spPr bwMode="auto">
              <a:xfrm>
                <a:off x="652"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3836" name="Text Box 32"/>
              <p:cNvSpPr txBox="1">
                <a:spLocks noChangeArrowheads="1"/>
              </p:cNvSpPr>
              <p:nvPr/>
            </p:nvSpPr>
            <p:spPr bwMode="auto">
              <a:xfrm>
                <a:off x="652"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33837" name="Text Box 33"/>
              <p:cNvSpPr txBox="1">
                <a:spLocks noChangeArrowheads="1"/>
              </p:cNvSpPr>
              <p:nvPr/>
            </p:nvSpPr>
            <p:spPr bwMode="auto">
              <a:xfrm>
                <a:off x="652" y="1632"/>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33838" name="Text Box 34"/>
              <p:cNvSpPr txBox="1">
                <a:spLocks noChangeArrowheads="1"/>
              </p:cNvSpPr>
              <p:nvPr/>
            </p:nvSpPr>
            <p:spPr bwMode="auto">
              <a:xfrm>
                <a:off x="652" y="1920"/>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3839" name="Text Box 35"/>
              <p:cNvSpPr txBox="1">
                <a:spLocks noChangeArrowheads="1"/>
              </p:cNvSpPr>
              <p:nvPr/>
            </p:nvSpPr>
            <p:spPr bwMode="auto">
              <a:xfrm>
                <a:off x="3168"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3840" name="Text Box 36"/>
              <p:cNvSpPr txBox="1">
                <a:spLocks noChangeArrowheads="1"/>
              </p:cNvSpPr>
              <p:nvPr/>
            </p:nvSpPr>
            <p:spPr bwMode="auto">
              <a:xfrm>
                <a:off x="3696"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5</a:t>
                </a:r>
              </a:p>
            </p:txBody>
          </p:sp>
          <p:sp>
            <p:nvSpPr>
              <p:cNvPr id="33841" name="Text Box 37"/>
              <p:cNvSpPr txBox="1">
                <a:spLocks noChangeArrowheads="1"/>
              </p:cNvSpPr>
              <p:nvPr/>
            </p:nvSpPr>
            <p:spPr bwMode="auto">
              <a:xfrm>
                <a:off x="1104"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3842" name="Text Box 38"/>
              <p:cNvSpPr txBox="1">
                <a:spLocks noChangeArrowheads="1"/>
              </p:cNvSpPr>
              <p:nvPr/>
            </p:nvSpPr>
            <p:spPr bwMode="auto">
              <a:xfrm>
                <a:off x="1584"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33843" name="Text Box 39"/>
              <p:cNvSpPr txBox="1">
                <a:spLocks noChangeArrowheads="1"/>
              </p:cNvSpPr>
              <p:nvPr/>
            </p:nvSpPr>
            <p:spPr bwMode="auto">
              <a:xfrm>
                <a:off x="2112"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33844" name="Text Box 40"/>
              <p:cNvSpPr txBox="1">
                <a:spLocks noChangeArrowheads="1"/>
              </p:cNvSpPr>
              <p:nvPr/>
            </p:nvSpPr>
            <p:spPr bwMode="auto">
              <a:xfrm>
                <a:off x="2640"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3845" name="Text Box 41"/>
              <p:cNvSpPr txBox="1">
                <a:spLocks noChangeArrowheads="1"/>
              </p:cNvSpPr>
              <p:nvPr/>
            </p:nvSpPr>
            <p:spPr bwMode="auto">
              <a:xfrm>
                <a:off x="652" y="2208"/>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3846" name="Text Box 42"/>
              <p:cNvSpPr txBox="1">
                <a:spLocks noChangeArrowheads="1"/>
              </p:cNvSpPr>
              <p:nvPr/>
            </p:nvSpPr>
            <p:spPr bwMode="auto">
              <a:xfrm>
                <a:off x="662" y="768"/>
                <a:ext cx="432" cy="288"/>
              </a:xfrm>
              <a:prstGeom prst="rect">
                <a:avLst/>
              </a:prstGeom>
              <a:noFill/>
              <a:ln w="9525">
                <a:noFill/>
                <a:miter lim="800000"/>
                <a:headEnd/>
                <a:tailEnd/>
              </a:ln>
            </p:spPr>
            <p:txBody>
              <a:bodyPr>
                <a:spAutoFit/>
              </a:bodyPr>
              <a:lstStyle/>
              <a:p>
                <a:pPr algn="ctr" eaLnBrk="0" hangingPunct="0">
                  <a:spcBef>
                    <a:spcPct val="50000"/>
                  </a:spcBef>
                </a:pPr>
                <a:r>
                  <a:rPr lang="en-US" altLang="zh-CN" sz="2400" b="0" dirty="0" err="1" smtClean="0">
                    <a:latin typeface="Times New Roman" pitchFamily="18" charset="0"/>
                    <a:ea typeface="SimSun" pitchFamily="2" charset="-122"/>
                  </a:rPr>
                  <a:t>i</a:t>
                </a:r>
                <a:r>
                  <a:rPr lang="en-US" altLang="zh-CN" sz="2400" b="0" dirty="0" smtClean="0">
                    <a:latin typeface="Times New Roman" pitchFamily="18" charset="0"/>
                    <a:ea typeface="SimSun" pitchFamily="2" charset="-122"/>
                  </a:rPr>
                  <a:t>\j</a:t>
                </a:r>
                <a:endParaRPr lang="en-US" altLang="zh-CN" sz="2400" b="0" dirty="0">
                  <a:latin typeface="Times New Roman" pitchFamily="18" charset="0"/>
                  <a:ea typeface="SimSun" pitchFamily="2" charset="-122"/>
                </a:endParaRPr>
              </a:p>
            </p:txBody>
          </p:sp>
        </p:grpSp>
      </p:grpSp>
      <p:sp>
        <p:nvSpPr>
          <p:cNvPr id="33797" name="Text Box 43"/>
          <p:cNvSpPr txBox="1">
            <a:spLocks noChangeArrowheads="1"/>
          </p:cNvSpPr>
          <p:nvPr/>
        </p:nvSpPr>
        <p:spPr bwMode="auto">
          <a:xfrm>
            <a:off x="6607175" y="1752600"/>
            <a:ext cx="1470025" cy="2441575"/>
          </a:xfrm>
          <a:prstGeom prst="rect">
            <a:avLst/>
          </a:prstGeom>
          <a:noFill/>
          <a:ln w="9525">
            <a:noFill/>
            <a:miter lim="800000"/>
            <a:headEnd/>
            <a:tailEnd/>
          </a:ln>
        </p:spPr>
        <p:txBody>
          <a:bodyPr>
            <a:spAutoFit/>
          </a:bodyPr>
          <a:lstStyle/>
          <a:p>
            <a:pPr eaLnBrk="0" hangingPunct="0">
              <a:lnSpc>
                <a:spcPct val="110000"/>
              </a:lnSpc>
            </a:pPr>
            <a:r>
              <a:rPr lang="en-US" altLang="zh-CN" sz="2800" b="0" dirty="0" err="1">
                <a:latin typeface="Times New Roman" pitchFamily="18" charset="0"/>
                <a:ea typeface="SimSun" pitchFamily="2" charset="-122"/>
              </a:rPr>
              <a:t>i</a:t>
            </a:r>
            <a:r>
              <a:rPr lang="en-US" altLang="zh-CN" sz="2800" b="0" dirty="0">
                <a:latin typeface="Times New Roman" pitchFamily="18" charset="0"/>
                <a:ea typeface="SimSun" pitchFamily="2" charset="-122"/>
              </a:rPr>
              <a:t>=2</a:t>
            </a:r>
          </a:p>
          <a:p>
            <a:pPr eaLnBrk="0" hangingPunct="0">
              <a:lnSpc>
                <a:spcPct val="110000"/>
              </a:lnSpc>
            </a:pPr>
            <a:r>
              <a:rPr lang="en-US" altLang="zh-CN" sz="2800" b="0" dirty="0" smtClean="0">
                <a:latin typeface="Times New Roman" pitchFamily="18" charset="0"/>
                <a:ea typeface="SimSun" pitchFamily="2" charset="-122"/>
              </a:rPr>
              <a:t>v</a:t>
            </a:r>
            <a:r>
              <a:rPr lang="en-US" altLang="zh-CN" sz="2800" b="0" baseline="-25000" dirty="0" smtClean="0">
                <a:latin typeface="Times New Roman" pitchFamily="18" charset="0"/>
                <a:ea typeface="SimSun" pitchFamily="2" charset="-122"/>
              </a:rPr>
              <a:t>i</a:t>
            </a:r>
            <a:r>
              <a:rPr lang="en-US" altLang="zh-CN" sz="2800" b="0" dirty="0" smtClean="0">
                <a:latin typeface="Times New Roman" pitchFamily="18" charset="0"/>
                <a:ea typeface="SimSun" pitchFamily="2" charset="-122"/>
              </a:rPr>
              <a:t>=4</a:t>
            </a:r>
            <a:endParaRPr lang="en-US" altLang="zh-CN" sz="2800" b="0" dirty="0">
              <a:latin typeface="Times New Roman" pitchFamily="18" charset="0"/>
              <a:ea typeface="SimSun" pitchFamily="2" charset="-122"/>
            </a:endParaRPr>
          </a:p>
          <a:p>
            <a:pPr eaLnBrk="0" hangingPunct="0">
              <a:lnSpc>
                <a:spcPct val="110000"/>
              </a:lnSpc>
            </a:pPr>
            <a:r>
              <a:rPr lang="en-US" altLang="zh-CN" sz="2800" b="0" dirty="0" err="1">
                <a:latin typeface="Times New Roman" pitchFamily="18" charset="0"/>
                <a:ea typeface="SimSun" pitchFamily="2" charset="-122"/>
              </a:rPr>
              <a:t>w</a:t>
            </a:r>
            <a:r>
              <a:rPr lang="en-US" altLang="zh-CN" sz="2800" b="0" baseline="-25000" dirty="0" err="1">
                <a:latin typeface="Times New Roman" pitchFamily="18" charset="0"/>
                <a:ea typeface="SimSun" pitchFamily="2" charset="-122"/>
              </a:rPr>
              <a:t>i</a:t>
            </a:r>
            <a:r>
              <a:rPr lang="en-US" altLang="zh-CN" sz="2800" b="0" dirty="0">
                <a:latin typeface="Times New Roman" pitchFamily="18" charset="0"/>
                <a:ea typeface="SimSun" pitchFamily="2" charset="-122"/>
              </a:rPr>
              <a:t>=3</a:t>
            </a:r>
          </a:p>
          <a:p>
            <a:pPr eaLnBrk="0" hangingPunct="0">
              <a:lnSpc>
                <a:spcPct val="110000"/>
              </a:lnSpc>
            </a:pPr>
            <a:r>
              <a:rPr lang="en-US" altLang="zh-CN" sz="2800" dirty="0">
                <a:latin typeface="Times New Roman" pitchFamily="18" charset="0"/>
                <a:ea typeface="SimSun" pitchFamily="2" charset="-122"/>
              </a:rPr>
              <a:t>j</a:t>
            </a:r>
            <a:r>
              <a:rPr lang="en-US" altLang="zh-CN" sz="2800" b="0" dirty="0" smtClean="0">
                <a:latin typeface="Times New Roman" pitchFamily="18" charset="0"/>
                <a:ea typeface="SimSun" pitchFamily="2" charset="-122"/>
              </a:rPr>
              <a:t>=</a:t>
            </a:r>
            <a:r>
              <a:rPr lang="en-US" altLang="zh-CN" sz="2800" b="0" dirty="0" smtClean="0">
                <a:solidFill>
                  <a:srgbClr val="FF0000"/>
                </a:solidFill>
                <a:latin typeface="Times New Roman" pitchFamily="18" charset="0"/>
                <a:ea typeface="SimSun" pitchFamily="2" charset="-122"/>
              </a:rPr>
              <a:t>4</a:t>
            </a:r>
            <a:endParaRPr lang="en-US" altLang="zh-CN" sz="2800" b="0" dirty="0">
              <a:solidFill>
                <a:srgbClr val="FF0000"/>
              </a:solidFill>
              <a:latin typeface="Times New Roman" pitchFamily="18" charset="0"/>
              <a:ea typeface="SimSun" pitchFamily="2" charset="-122"/>
            </a:endParaRPr>
          </a:p>
          <a:p>
            <a:pPr eaLnBrk="0" hangingPunct="0">
              <a:lnSpc>
                <a:spcPct val="110000"/>
              </a:lnSpc>
            </a:pPr>
            <a:r>
              <a:rPr lang="en-US" altLang="zh-CN" sz="2800" dirty="0">
                <a:latin typeface="Times New Roman" pitchFamily="18" charset="0"/>
                <a:ea typeface="SimSun" pitchFamily="2" charset="-122"/>
              </a:rPr>
              <a:t>j</a:t>
            </a:r>
            <a:r>
              <a:rPr lang="en-US" altLang="zh-CN" sz="2800" b="0" dirty="0" smtClean="0">
                <a:latin typeface="Times New Roman" pitchFamily="18" charset="0"/>
                <a:ea typeface="SimSun" pitchFamily="2" charset="-122"/>
              </a:rPr>
              <a:t>-</a:t>
            </a:r>
            <a:r>
              <a:rPr lang="en-US" altLang="zh-CN" sz="2800" b="0" dirty="0" err="1" smtClean="0">
                <a:latin typeface="Times New Roman" pitchFamily="18" charset="0"/>
                <a:ea typeface="SimSun" pitchFamily="2" charset="-122"/>
              </a:rPr>
              <a:t>w</a:t>
            </a:r>
            <a:r>
              <a:rPr lang="en-US" altLang="zh-CN" sz="2800" b="0" baseline="-25000" dirty="0" err="1" smtClean="0">
                <a:latin typeface="Times New Roman" pitchFamily="18" charset="0"/>
                <a:ea typeface="SimSun" pitchFamily="2" charset="-122"/>
              </a:rPr>
              <a:t>i</a:t>
            </a:r>
            <a:r>
              <a:rPr lang="en-US" altLang="zh-CN" sz="2800" b="0" dirty="0" smtClean="0">
                <a:latin typeface="Times New Roman" pitchFamily="18" charset="0"/>
                <a:ea typeface="SimSun" pitchFamily="2" charset="-122"/>
              </a:rPr>
              <a:t> </a:t>
            </a:r>
            <a:r>
              <a:rPr lang="en-US" altLang="zh-CN" sz="2800" b="0" dirty="0">
                <a:latin typeface="Times New Roman" pitchFamily="18" charset="0"/>
                <a:ea typeface="SimSun" pitchFamily="2" charset="-122"/>
              </a:rPr>
              <a:t>=1</a:t>
            </a:r>
          </a:p>
        </p:txBody>
      </p:sp>
      <p:sp>
        <p:nvSpPr>
          <p:cNvPr id="33798" name="Text Box 44"/>
          <p:cNvSpPr txBox="1">
            <a:spLocks noChangeArrowheads="1"/>
          </p:cNvSpPr>
          <p:nvPr/>
        </p:nvSpPr>
        <p:spPr bwMode="auto">
          <a:xfrm>
            <a:off x="33528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3799" name="Text Box 45"/>
          <p:cNvSpPr txBox="1">
            <a:spLocks noChangeArrowheads="1"/>
          </p:cNvSpPr>
          <p:nvPr/>
        </p:nvSpPr>
        <p:spPr bwMode="auto">
          <a:xfrm>
            <a:off x="41910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3800" name="Text Box 46"/>
          <p:cNvSpPr txBox="1">
            <a:spLocks noChangeArrowheads="1"/>
          </p:cNvSpPr>
          <p:nvPr/>
        </p:nvSpPr>
        <p:spPr bwMode="auto">
          <a:xfrm>
            <a:off x="50292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3801" name="Rectangle 47"/>
          <p:cNvSpPr>
            <a:spLocks noChangeArrowheads="1"/>
          </p:cNvSpPr>
          <p:nvPr/>
        </p:nvSpPr>
        <p:spPr bwMode="auto">
          <a:xfrm>
            <a:off x="7162800" y="990600"/>
            <a:ext cx="1676400" cy="914400"/>
          </a:xfrm>
          <a:prstGeom prst="rect">
            <a:avLst/>
          </a:prstGeom>
          <a:noFill/>
          <a:ln w="9525">
            <a:solidFill>
              <a:schemeClr val="tx1"/>
            </a:solidFill>
            <a:miter lim="800000"/>
            <a:headEnd/>
            <a:tailEnd/>
          </a:ln>
        </p:spPr>
        <p:txBody>
          <a:bodyPr wrap="none" anchor="ctr"/>
          <a:lstStyle/>
          <a:p>
            <a:pPr eaLnBrk="0" hangingPunct="0"/>
            <a:endParaRPr lang="zh-CN" altLang="en-US">
              <a:ea typeface="SimSun" pitchFamily="2" charset="-122"/>
            </a:endParaRPr>
          </a:p>
        </p:txBody>
      </p:sp>
      <p:sp>
        <p:nvSpPr>
          <p:cNvPr id="33802" name="Text Box 48"/>
          <p:cNvSpPr txBox="1">
            <a:spLocks noChangeArrowheads="1"/>
          </p:cNvSpPr>
          <p:nvPr/>
        </p:nvSpPr>
        <p:spPr bwMode="auto">
          <a:xfrm>
            <a:off x="58674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3803" name="Text Box 49"/>
          <p:cNvSpPr txBox="1">
            <a:spLocks noChangeArrowheads="1"/>
          </p:cNvSpPr>
          <p:nvPr/>
        </p:nvSpPr>
        <p:spPr bwMode="auto">
          <a:xfrm>
            <a:off x="25146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198707" name="Text Box 51"/>
          <p:cNvSpPr txBox="1">
            <a:spLocks noChangeArrowheads="1"/>
          </p:cNvSpPr>
          <p:nvPr/>
        </p:nvSpPr>
        <p:spPr bwMode="auto">
          <a:xfrm>
            <a:off x="5029200" y="3048000"/>
            <a:ext cx="336550" cy="457200"/>
          </a:xfrm>
          <a:prstGeom prst="rect">
            <a:avLst/>
          </a:prstGeom>
          <a:noFill/>
          <a:ln w="9525">
            <a:noFill/>
            <a:miter lim="800000"/>
            <a:headEnd/>
            <a:tailEnd/>
          </a:ln>
        </p:spPr>
        <p:txBody>
          <a:bodyPr wrap="none">
            <a:spAutoFit/>
          </a:bodyPr>
          <a:lstStyle/>
          <a:p>
            <a:pPr eaLnBrk="0" hangingPunct="0"/>
            <a:r>
              <a:rPr lang="en-US" altLang="zh-CN" sz="2400">
                <a:solidFill>
                  <a:srgbClr val="FF0000"/>
                </a:solidFill>
                <a:latin typeface="Times New Roman" pitchFamily="18" charset="0"/>
                <a:ea typeface="SimSun" pitchFamily="2" charset="-122"/>
              </a:rPr>
              <a:t>4</a:t>
            </a:r>
            <a:endParaRPr lang="en-US" altLang="zh-CN" sz="2400" b="0">
              <a:latin typeface="Times New Roman" pitchFamily="18" charset="0"/>
              <a:ea typeface="SimSun" pitchFamily="2" charset="-122"/>
            </a:endParaRPr>
          </a:p>
        </p:txBody>
      </p:sp>
      <p:sp>
        <p:nvSpPr>
          <p:cNvPr id="198708" name="Line 52"/>
          <p:cNvSpPr>
            <a:spLocks noChangeShapeType="1"/>
          </p:cNvSpPr>
          <p:nvPr/>
        </p:nvSpPr>
        <p:spPr bwMode="auto">
          <a:xfrm>
            <a:off x="2895600" y="2895600"/>
            <a:ext cx="2133600" cy="304800"/>
          </a:xfrm>
          <a:prstGeom prst="line">
            <a:avLst/>
          </a:prstGeom>
          <a:noFill/>
          <a:ln w="38100">
            <a:solidFill>
              <a:schemeClr val="tx1"/>
            </a:solidFill>
            <a:round/>
            <a:headEnd/>
            <a:tailEnd type="triangle" w="med" len="med"/>
          </a:ln>
        </p:spPr>
        <p:txBody>
          <a:bodyPr wrap="none" anchor="ctr"/>
          <a:lstStyle/>
          <a:p>
            <a:endParaRPr lang="en-US"/>
          </a:p>
        </p:txBody>
      </p:sp>
      <p:sp>
        <p:nvSpPr>
          <p:cNvPr id="33807" name="Text Box 53"/>
          <p:cNvSpPr txBox="1">
            <a:spLocks noChangeArrowheads="1"/>
          </p:cNvSpPr>
          <p:nvPr/>
        </p:nvSpPr>
        <p:spPr bwMode="auto">
          <a:xfrm>
            <a:off x="33528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3808" name="Text Box 54"/>
          <p:cNvSpPr txBox="1">
            <a:spLocks noChangeArrowheads="1"/>
          </p:cNvSpPr>
          <p:nvPr/>
        </p:nvSpPr>
        <p:spPr bwMode="auto">
          <a:xfrm>
            <a:off x="41910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3809" name="Rectangle 55"/>
          <p:cNvSpPr>
            <a:spLocks noGrp="1" noChangeArrowheads="1"/>
          </p:cNvSpPr>
          <p:nvPr>
            <p:ph type="title"/>
          </p:nvPr>
        </p:nvSpPr>
        <p:spPr/>
        <p:txBody>
          <a:bodyPr/>
          <a:lstStyle/>
          <a:p>
            <a:r>
              <a:rPr lang="en-US" altLang="zh-CN" dirty="0" smtClean="0">
                <a:ea typeface="SimSun" pitchFamily="2" charset="-122"/>
              </a:rPr>
              <a:t>Example (12)</a:t>
            </a:r>
          </a:p>
        </p:txBody>
      </p:sp>
      <p:sp>
        <p:nvSpPr>
          <p:cNvPr id="56" name="Text Box 4"/>
          <p:cNvSpPr txBox="1">
            <a:spLocks noChangeArrowheads="1"/>
          </p:cNvSpPr>
          <p:nvPr/>
        </p:nvSpPr>
        <p:spPr bwMode="auto">
          <a:xfrm>
            <a:off x="1752600" y="4556125"/>
            <a:ext cx="6934200" cy="1920875"/>
          </a:xfrm>
          <a:prstGeom prst="rect">
            <a:avLst/>
          </a:prstGeom>
          <a:noFill/>
          <a:ln w="9525">
            <a:noFill/>
            <a:miter lim="800000"/>
            <a:headEnd/>
            <a:tailEnd/>
          </a:ln>
        </p:spPr>
        <p:txBody>
          <a:bodyPr>
            <a:spAutoFit/>
          </a:bodyPr>
          <a:lstStyle/>
          <a:p>
            <a:pPr eaLnBrk="0" hangingPunct="0"/>
            <a:r>
              <a:rPr lang="en-US" altLang="zh-CN" sz="2000" b="0" dirty="0">
                <a:latin typeface="Times New Roman" pitchFamily="18" charset="0"/>
                <a:ea typeface="SimSun" pitchFamily="2" charset="-122"/>
              </a:rPr>
              <a:t>if </a:t>
            </a:r>
            <a:r>
              <a:rPr lang="en-US" altLang="zh-CN" sz="2000" b="0" dirty="0" err="1">
                <a:solidFill>
                  <a:srgbClr val="C00000"/>
                </a:solidFill>
                <a:latin typeface="Times New Roman" pitchFamily="18" charset="0"/>
                <a:ea typeface="SimSun" pitchFamily="2" charset="-122"/>
              </a:rPr>
              <a:t>w</a:t>
            </a:r>
            <a:r>
              <a:rPr lang="en-US" altLang="zh-CN" sz="2000" b="0" baseline="-25000" dirty="0" err="1">
                <a:solidFill>
                  <a:srgbClr val="C00000"/>
                </a:solidFill>
                <a:latin typeface="Times New Roman" pitchFamily="18" charset="0"/>
                <a:ea typeface="SimSun" pitchFamily="2" charset="-122"/>
              </a:rPr>
              <a:t>i</a:t>
            </a:r>
            <a:r>
              <a:rPr lang="en-US" altLang="zh-CN" sz="2000" b="0" dirty="0">
                <a:solidFill>
                  <a:srgbClr val="C00000"/>
                </a:solidFill>
                <a:latin typeface="Times New Roman" pitchFamily="18" charset="0"/>
                <a:ea typeface="SimSun" pitchFamily="2" charset="-122"/>
              </a:rPr>
              <a:t> </a:t>
            </a:r>
            <a:r>
              <a:rPr lang="en-US" altLang="zh-CN" sz="2000" b="0" dirty="0" smtClean="0">
                <a:solidFill>
                  <a:srgbClr val="C00000"/>
                </a:solidFill>
                <a:latin typeface="Times New Roman" pitchFamily="18" charset="0"/>
                <a:ea typeface="SimSun" pitchFamily="2" charset="-122"/>
              </a:rPr>
              <a:t>&lt;=j  </a:t>
            </a:r>
            <a:r>
              <a:rPr lang="en-US" altLang="zh-CN" sz="2000" b="0" dirty="0">
                <a:solidFill>
                  <a:srgbClr val="008000"/>
                </a:solidFill>
                <a:latin typeface="Times New Roman" pitchFamily="18" charset="0"/>
                <a:ea typeface="SimSun" pitchFamily="2" charset="-122"/>
              </a:rPr>
              <a:t>// item </a:t>
            </a:r>
            <a:r>
              <a:rPr lang="en-US" altLang="zh-CN" sz="2000" b="0" dirty="0" err="1">
                <a:solidFill>
                  <a:srgbClr val="008000"/>
                </a:solidFill>
                <a:latin typeface="Times New Roman" pitchFamily="18" charset="0"/>
                <a:ea typeface="SimSun" pitchFamily="2" charset="-122"/>
              </a:rPr>
              <a:t>i</a:t>
            </a:r>
            <a:r>
              <a:rPr lang="en-US" altLang="zh-CN" sz="2000" b="0" dirty="0">
                <a:solidFill>
                  <a:srgbClr val="008000"/>
                </a:solidFill>
                <a:latin typeface="Times New Roman" pitchFamily="18" charset="0"/>
                <a:ea typeface="SimSun" pitchFamily="2" charset="-122"/>
              </a:rPr>
              <a:t> can be part of the solution</a:t>
            </a:r>
            <a:endParaRPr lang="en-US" altLang="zh-CN" sz="2000" b="0" dirty="0">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        if </a:t>
            </a:r>
            <a:r>
              <a:rPr lang="en-US" altLang="zh-CN" sz="2000" b="0" dirty="0" smtClean="0">
                <a:solidFill>
                  <a:srgbClr val="C00000"/>
                </a:solidFill>
                <a:latin typeface="Times New Roman" pitchFamily="18" charset="0"/>
                <a:ea typeface="SimSun" pitchFamily="2" charset="-122"/>
              </a:rPr>
              <a:t>v</a:t>
            </a:r>
            <a:r>
              <a:rPr lang="en-US" altLang="zh-CN" sz="2000" b="0" baseline="-25000" dirty="0" smtClean="0">
                <a:solidFill>
                  <a:srgbClr val="C00000"/>
                </a:solidFill>
                <a:latin typeface="Times New Roman" pitchFamily="18" charset="0"/>
                <a:ea typeface="SimSun" pitchFamily="2" charset="-122"/>
              </a:rPr>
              <a:t>i</a:t>
            </a:r>
            <a:r>
              <a:rPr lang="en-US" altLang="zh-CN" sz="2000" b="0" dirty="0" smtClean="0">
                <a:solidFill>
                  <a:srgbClr val="C00000"/>
                </a:solidFill>
                <a:latin typeface="Times New Roman" pitchFamily="18" charset="0"/>
                <a:ea typeface="SimSun" pitchFamily="2" charset="-122"/>
              </a:rPr>
              <a:t>+ V[i-1,j-w</a:t>
            </a:r>
            <a:r>
              <a:rPr lang="en-US" altLang="zh-CN" sz="2000" b="0" baseline="-25000" dirty="0" smtClean="0">
                <a:solidFill>
                  <a:srgbClr val="C00000"/>
                </a:solidFill>
                <a:latin typeface="Times New Roman" pitchFamily="18" charset="0"/>
                <a:ea typeface="SimSun" pitchFamily="2" charset="-122"/>
              </a:rPr>
              <a:t>i</a:t>
            </a:r>
            <a:r>
              <a:rPr lang="en-US" altLang="zh-CN" sz="2000" b="0" dirty="0">
                <a:solidFill>
                  <a:srgbClr val="C00000"/>
                </a:solidFill>
                <a:latin typeface="Times New Roman" pitchFamily="18" charset="0"/>
                <a:ea typeface="SimSun" pitchFamily="2" charset="-122"/>
              </a:rPr>
              <a:t>] &gt; </a:t>
            </a:r>
            <a:r>
              <a:rPr lang="en-US" altLang="zh-CN" sz="2000" b="0" dirty="0" smtClean="0">
                <a:solidFill>
                  <a:srgbClr val="C00000"/>
                </a:solidFill>
                <a:latin typeface="Times New Roman" pitchFamily="18" charset="0"/>
                <a:ea typeface="SimSun" pitchFamily="2" charset="-122"/>
              </a:rPr>
              <a:t>V[i-1,j]</a:t>
            </a:r>
            <a:endParaRPr lang="en-US" altLang="zh-CN" sz="2000" b="0" dirty="0">
              <a:solidFill>
                <a:srgbClr val="C00000"/>
              </a:solidFill>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dirty="0" err="1" smtClean="0">
                <a:latin typeface="Times New Roman" pitchFamily="18" charset="0"/>
                <a:ea typeface="SimSun" pitchFamily="2" charset="-122"/>
              </a:rPr>
              <a:t>i,j</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baseline="-25000" dirty="0" smtClean="0">
                <a:latin typeface="Times New Roman" pitchFamily="18" charset="0"/>
                <a:ea typeface="SimSun" pitchFamily="2" charset="-122"/>
              </a:rPr>
              <a:t>i</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V[i-1,j- </a:t>
            </a:r>
            <a:r>
              <a:rPr lang="en-US" altLang="zh-CN" sz="2000" b="0" dirty="0" err="1">
                <a:latin typeface="Times New Roman" pitchFamily="18" charset="0"/>
                <a:ea typeface="SimSun" pitchFamily="2" charset="-122"/>
              </a:rPr>
              <a:t>w</a:t>
            </a:r>
            <a:r>
              <a:rPr lang="en-US" altLang="zh-CN" sz="2000" b="0" baseline="-25000" dirty="0" err="1">
                <a:latin typeface="Times New Roman" pitchFamily="18" charset="0"/>
                <a:ea typeface="SimSun" pitchFamily="2" charset="-122"/>
              </a:rPr>
              <a:t>i</a:t>
            </a:r>
            <a:r>
              <a:rPr lang="en-US" altLang="zh-CN" sz="2000" b="0" dirty="0">
                <a:latin typeface="Times New Roman" pitchFamily="18" charset="0"/>
                <a:ea typeface="SimSun" pitchFamily="2" charset="-122"/>
              </a:rPr>
              <a:t>]</a:t>
            </a:r>
          </a:p>
          <a:p>
            <a:pPr eaLnBrk="0" hangingPunct="0"/>
            <a:r>
              <a:rPr lang="en-US" altLang="zh-CN" sz="2000" b="0" dirty="0">
                <a:latin typeface="Times New Roman" pitchFamily="18" charset="0"/>
                <a:ea typeface="SimSun" pitchFamily="2" charset="-122"/>
              </a:rPr>
              <a:t>        else</a:t>
            </a:r>
          </a:p>
          <a:p>
            <a:pPr eaLnBrk="0" hangingPunct="0"/>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dirty="0" err="1" smtClean="0">
                <a:latin typeface="Times New Roman" pitchFamily="18" charset="0"/>
                <a:ea typeface="SimSun" pitchFamily="2" charset="-122"/>
              </a:rPr>
              <a:t>i,j</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V[i-1,j]</a:t>
            </a:r>
            <a:endParaRPr lang="en-US" altLang="zh-CN" sz="2000" b="0" dirty="0">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else</a:t>
            </a:r>
            <a:r>
              <a:rPr lang="en-US" altLang="zh-CN" sz="2000" b="0" dirty="0">
                <a:solidFill>
                  <a:srgbClr val="FF0000"/>
                </a:solidFill>
                <a:latin typeface="Times New Roman" pitchFamily="18" charset="0"/>
                <a:ea typeface="SimSun" pitchFamily="2" charset="-122"/>
              </a:rPr>
              <a:t> </a:t>
            </a:r>
            <a:r>
              <a:rPr lang="en-US" altLang="zh-CN" sz="2000" dirty="0" smtClean="0">
                <a:latin typeface="Times New Roman" pitchFamily="18" charset="0"/>
                <a:ea typeface="SimSun" pitchFamily="2" charset="-122"/>
              </a:rPr>
              <a:t>V[</a:t>
            </a:r>
            <a:r>
              <a:rPr lang="en-US" altLang="zh-CN" sz="2000" dirty="0" err="1" smtClean="0">
                <a:latin typeface="Times New Roman" pitchFamily="18" charset="0"/>
                <a:ea typeface="SimSun" pitchFamily="2" charset="-122"/>
              </a:rPr>
              <a:t>i,j</a:t>
            </a:r>
            <a:r>
              <a:rPr lang="en-US" altLang="zh-CN" sz="2000" dirty="0" smtClean="0">
                <a:latin typeface="Times New Roman" pitchFamily="18" charset="0"/>
                <a:ea typeface="SimSun" pitchFamily="2" charset="-122"/>
              </a:rPr>
              <a:t>] </a:t>
            </a:r>
            <a:r>
              <a:rPr lang="en-US" altLang="zh-CN" sz="2000" dirty="0">
                <a:latin typeface="Times New Roman" pitchFamily="18" charset="0"/>
                <a:ea typeface="SimSun" pitchFamily="2" charset="-122"/>
              </a:rPr>
              <a:t>= </a:t>
            </a:r>
            <a:r>
              <a:rPr lang="en-US" altLang="zh-CN" sz="2000" dirty="0" smtClean="0">
                <a:latin typeface="Times New Roman" pitchFamily="18" charset="0"/>
                <a:ea typeface="SimSun" pitchFamily="2" charset="-122"/>
              </a:rPr>
              <a:t>V[i-1,j]</a:t>
            </a:r>
            <a:r>
              <a:rPr lang="en-US" altLang="zh-CN" sz="2000" b="0" dirty="0" smtClean="0">
                <a:latin typeface="Times New Roman" pitchFamily="18" charset="0"/>
                <a:ea typeface="SimSun" pitchFamily="2" charset="-122"/>
              </a:rPr>
              <a:t>  </a:t>
            </a:r>
            <a:r>
              <a:rPr lang="en-US" altLang="zh-CN" sz="2000" b="0" dirty="0">
                <a:solidFill>
                  <a:srgbClr val="008000"/>
                </a:solidFill>
                <a:latin typeface="Times New Roman" pitchFamily="18" charset="0"/>
                <a:ea typeface="SimSun" pitchFamily="2" charset="-122"/>
              </a:rPr>
              <a:t>// </a:t>
            </a:r>
            <a:r>
              <a:rPr lang="en-US" altLang="zh-CN" sz="2000" b="0" dirty="0" err="1">
                <a:solidFill>
                  <a:srgbClr val="008000"/>
                </a:solidFill>
                <a:latin typeface="Times New Roman" pitchFamily="18" charset="0"/>
                <a:ea typeface="SimSun" pitchFamily="2" charset="-122"/>
              </a:rPr>
              <a:t>w</a:t>
            </a:r>
            <a:r>
              <a:rPr lang="en-US" altLang="zh-CN" sz="2000" b="0" baseline="-25000" dirty="0" err="1">
                <a:solidFill>
                  <a:srgbClr val="008000"/>
                </a:solidFill>
                <a:latin typeface="Times New Roman" pitchFamily="18" charset="0"/>
                <a:ea typeface="SimSun" pitchFamily="2" charset="-122"/>
              </a:rPr>
              <a:t>i</a:t>
            </a:r>
            <a:r>
              <a:rPr lang="en-US" altLang="zh-CN" sz="2000" b="0" dirty="0">
                <a:solidFill>
                  <a:srgbClr val="008000"/>
                </a:solidFill>
                <a:latin typeface="Times New Roman" pitchFamily="18" charset="0"/>
                <a:ea typeface="SimSun" pitchFamily="2" charset="-122"/>
              </a:rPr>
              <a:t> &gt; </a:t>
            </a:r>
            <a:r>
              <a:rPr lang="en-US" altLang="zh-CN" sz="2000" b="0" dirty="0" smtClean="0">
                <a:solidFill>
                  <a:srgbClr val="008000"/>
                </a:solidFill>
                <a:latin typeface="Times New Roman" pitchFamily="18" charset="0"/>
                <a:ea typeface="SimSun" pitchFamily="2" charset="-122"/>
              </a:rPr>
              <a:t>j</a:t>
            </a:r>
            <a:endParaRPr lang="en-US" altLang="zh-CN" sz="2000" b="0" dirty="0">
              <a:solidFill>
                <a:srgbClr val="008000"/>
              </a:solidFill>
              <a:latin typeface="Times New Roman" pitchFamily="18" charset="0"/>
              <a:ea typeface="SimSun" pitchFamily="2" charset="-122"/>
            </a:endParaRPr>
          </a:p>
        </p:txBody>
      </p:sp>
      <p:sp>
        <p:nvSpPr>
          <p:cNvPr id="57" name="Footer Placeholder 4"/>
          <p:cNvSpPr>
            <a:spLocks noGrp="1"/>
          </p:cNvSpPr>
          <p:nvPr>
            <p:ph type="ftr" sz="quarter" idx="11"/>
          </p:nvPr>
        </p:nvSpPr>
        <p:spPr>
          <a:xfrm>
            <a:off x="2819400" y="6492875"/>
            <a:ext cx="3733800" cy="365125"/>
          </a:xfrm>
        </p:spPr>
        <p:txBody>
          <a:bodyPr/>
          <a:lstStyle/>
          <a:p>
            <a:r>
              <a:rPr lang="en-US" dirty="0" smtClean="0"/>
              <a:t>Department of Computer Science and Engineering, GIT</a:t>
            </a:r>
            <a:endParaRPr lang="en-US" dirty="0"/>
          </a:p>
        </p:txBody>
      </p:sp>
      <p:sp>
        <p:nvSpPr>
          <p:cNvPr id="58" name="Slide Number Placeholder 5"/>
          <p:cNvSpPr>
            <a:spLocks noGrp="1"/>
          </p:cNvSpPr>
          <p:nvPr>
            <p:ph type="sldNum" sz="quarter" idx="12"/>
          </p:nvPr>
        </p:nvSpPr>
        <p:spPr>
          <a:xfrm>
            <a:off x="8153400" y="6356350"/>
            <a:ext cx="533400" cy="365125"/>
          </a:xfrm>
        </p:spPr>
        <p:txBody>
          <a:bodyPr/>
          <a:lstStyle/>
          <a:p>
            <a:endParaRPr lang="en-US" dirty="0" smtClean="0"/>
          </a:p>
          <a:p>
            <a:r>
              <a:rPr lang="en-US" dirty="0" smtClean="0"/>
              <a:t>22</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87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8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707" grpId="0" autoUpdateAnimBg="0"/>
      <p:bldP spid="19870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ubtitle 2"/>
          <p:cNvSpPr txBox="1">
            <a:spLocks/>
          </p:cNvSpPr>
          <p:nvPr/>
        </p:nvSpPr>
        <p:spPr>
          <a:xfrm>
            <a:off x="304800" y="381000"/>
            <a:ext cx="8610600" cy="60960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				</a:t>
            </a:r>
            <a:endParaRPr kumimoji="0" 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34818"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34819" name="Text Box 4"/>
          <p:cNvSpPr txBox="1">
            <a:spLocks noChangeArrowheads="1"/>
          </p:cNvSpPr>
          <p:nvPr/>
        </p:nvSpPr>
        <p:spPr bwMode="auto">
          <a:xfrm>
            <a:off x="7467600" y="609600"/>
            <a:ext cx="1320800" cy="2227263"/>
          </a:xfrm>
          <a:prstGeom prst="rect">
            <a:avLst/>
          </a:prstGeom>
          <a:noFill/>
          <a:ln w="9525">
            <a:noFill/>
            <a:miter lim="800000"/>
            <a:headEnd/>
            <a:tailEnd/>
          </a:ln>
        </p:spPr>
        <p:txBody>
          <a:bodyPr wrap="none">
            <a:spAutoFit/>
          </a:bodyPr>
          <a:lstStyle/>
          <a:p>
            <a:pPr eaLnBrk="0" hangingPunct="0"/>
            <a:r>
              <a:rPr lang="en-US" altLang="zh-CN" sz="2800" b="0" dirty="0">
                <a:latin typeface="Times New Roman" pitchFamily="18" charset="0"/>
                <a:ea typeface="SimSun" pitchFamily="2" charset="-122"/>
              </a:rPr>
              <a:t>Items:</a:t>
            </a:r>
          </a:p>
          <a:p>
            <a:pPr eaLnBrk="0" hangingPunct="0"/>
            <a:r>
              <a:rPr lang="en-US" altLang="zh-CN" sz="2800" b="0" dirty="0">
                <a:latin typeface="Times New Roman" pitchFamily="18" charset="0"/>
                <a:ea typeface="SimSun" pitchFamily="2" charset="-122"/>
              </a:rPr>
              <a:t>1: (2,3)</a:t>
            </a:r>
          </a:p>
          <a:p>
            <a:pPr eaLnBrk="0" hangingPunct="0"/>
            <a:r>
              <a:rPr lang="en-US" altLang="zh-CN" sz="2800" b="0" dirty="0">
                <a:latin typeface="Times New Roman" pitchFamily="18" charset="0"/>
                <a:ea typeface="SimSun" pitchFamily="2" charset="-122"/>
              </a:rPr>
              <a:t>2: (3,4)</a:t>
            </a:r>
          </a:p>
          <a:p>
            <a:pPr eaLnBrk="0" hangingPunct="0"/>
            <a:r>
              <a:rPr lang="en-US" altLang="zh-CN" sz="2800" b="0" dirty="0">
                <a:latin typeface="Times New Roman" pitchFamily="18" charset="0"/>
                <a:ea typeface="SimSun" pitchFamily="2" charset="-122"/>
              </a:rPr>
              <a:t>3: (4,5) </a:t>
            </a:r>
          </a:p>
          <a:p>
            <a:pPr eaLnBrk="0" hangingPunct="0"/>
            <a:r>
              <a:rPr lang="en-US" altLang="zh-CN" sz="2800" b="0" dirty="0">
                <a:latin typeface="Times New Roman" pitchFamily="18" charset="0"/>
                <a:ea typeface="SimSun" pitchFamily="2" charset="-122"/>
              </a:rPr>
              <a:t>4: (5,6)</a:t>
            </a:r>
            <a:endParaRPr lang="en-US" altLang="zh-CN" sz="2400" b="0" dirty="0">
              <a:latin typeface="Times New Roman" pitchFamily="18" charset="0"/>
              <a:ea typeface="SimSun" pitchFamily="2" charset="-122"/>
            </a:endParaRPr>
          </a:p>
        </p:txBody>
      </p:sp>
      <p:grpSp>
        <p:nvGrpSpPr>
          <p:cNvPr id="2" name="Group 5"/>
          <p:cNvGrpSpPr>
            <a:grpSpLocks/>
          </p:cNvGrpSpPr>
          <p:nvPr/>
        </p:nvGrpSpPr>
        <p:grpSpPr bwMode="auto">
          <a:xfrm>
            <a:off x="1035050" y="1676400"/>
            <a:ext cx="5441950" cy="2743200"/>
            <a:chOff x="652" y="768"/>
            <a:chExt cx="3428" cy="1728"/>
          </a:xfrm>
        </p:grpSpPr>
        <p:sp>
          <p:nvSpPr>
            <p:cNvPr id="34835" name="Text Box 6"/>
            <p:cNvSpPr txBox="1">
              <a:spLocks noChangeArrowheads="1"/>
            </p:cNvSpPr>
            <p:nvPr/>
          </p:nvSpPr>
          <p:spPr bwMode="auto">
            <a:xfrm>
              <a:off x="1584"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4836" name="Text Box 7"/>
            <p:cNvSpPr txBox="1">
              <a:spLocks noChangeArrowheads="1"/>
            </p:cNvSpPr>
            <p:nvPr/>
          </p:nvSpPr>
          <p:spPr bwMode="auto">
            <a:xfrm>
              <a:off x="1104"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4837" name="Text Box 8"/>
            <p:cNvSpPr txBox="1">
              <a:spLocks noChangeArrowheads="1"/>
            </p:cNvSpPr>
            <p:nvPr/>
          </p:nvSpPr>
          <p:spPr bwMode="auto">
            <a:xfrm>
              <a:off x="1104" y="1632"/>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4838" name="Text Box 9"/>
            <p:cNvSpPr txBox="1">
              <a:spLocks noChangeArrowheads="1"/>
            </p:cNvSpPr>
            <p:nvPr/>
          </p:nvSpPr>
          <p:spPr bwMode="auto">
            <a:xfrm>
              <a:off x="1104" y="1920"/>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4839" name="Text Box 10"/>
            <p:cNvSpPr txBox="1">
              <a:spLocks noChangeArrowheads="1"/>
            </p:cNvSpPr>
            <p:nvPr/>
          </p:nvSpPr>
          <p:spPr bwMode="auto">
            <a:xfrm>
              <a:off x="1104" y="2208"/>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grpSp>
          <p:nvGrpSpPr>
            <p:cNvPr id="3" name="Group 11"/>
            <p:cNvGrpSpPr>
              <a:grpSpLocks/>
            </p:cNvGrpSpPr>
            <p:nvPr/>
          </p:nvGrpSpPr>
          <p:grpSpPr bwMode="auto">
            <a:xfrm>
              <a:off x="652" y="768"/>
              <a:ext cx="3428" cy="1728"/>
              <a:chOff x="652" y="768"/>
              <a:chExt cx="3428" cy="1728"/>
            </a:xfrm>
          </p:grpSpPr>
          <p:sp>
            <p:nvSpPr>
              <p:cNvPr id="34841" name="Line 12"/>
              <p:cNvSpPr>
                <a:spLocks noChangeShapeType="1"/>
              </p:cNvSpPr>
              <p:nvPr/>
            </p:nvSpPr>
            <p:spPr bwMode="auto">
              <a:xfrm>
                <a:off x="960" y="1056"/>
                <a:ext cx="0" cy="1440"/>
              </a:xfrm>
              <a:prstGeom prst="line">
                <a:avLst/>
              </a:prstGeom>
              <a:noFill/>
              <a:ln w="9525">
                <a:solidFill>
                  <a:schemeClr val="tx1"/>
                </a:solidFill>
                <a:round/>
                <a:headEnd/>
                <a:tailEnd/>
              </a:ln>
            </p:spPr>
            <p:txBody>
              <a:bodyPr wrap="none" anchor="ctr"/>
              <a:lstStyle/>
              <a:p>
                <a:endParaRPr lang="en-US"/>
              </a:p>
            </p:txBody>
          </p:sp>
          <p:sp>
            <p:nvSpPr>
              <p:cNvPr id="34842" name="Line 13"/>
              <p:cNvSpPr>
                <a:spLocks noChangeShapeType="1"/>
              </p:cNvSpPr>
              <p:nvPr/>
            </p:nvSpPr>
            <p:spPr bwMode="auto">
              <a:xfrm>
                <a:off x="960" y="1056"/>
                <a:ext cx="3120" cy="0"/>
              </a:xfrm>
              <a:prstGeom prst="line">
                <a:avLst/>
              </a:prstGeom>
              <a:noFill/>
              <a:ln w="9525">
                <a:solidFill>
                  <a:schemeClr val="tx1"/>
                </a:solidFill>
                <a:round/>
                <a:headEnd/>
                <a:tailEnd/>
              </a:ln>
            </p:spPr>
            <p:txBody>
              <a:bodyPr wrap="none" anchor="ctr"/>
              <a:lstStyle/>
              <a:p>
                <a:endParaRPr lang="en-US"/>
              </a:p>
            </p:txBody>
          </p:sp>
          <p:sp>
            <p:nvSpPr>
              <p:cNvPr id="34843" name="Line 14"/>
              <p:cNvSpPr>
                <a:spLocks noChangeShapeType="1"/>
              </p:cNvSpPr>
              <p:nvPr/>
            </p:nvSpPr>
            <p:spPr bwMode="auto">
              <a:xfrm>
                <a:off x="1440" y="1056"/>
                <a:ext cx="0" cy="1440"/>
              </a:xfrm>
              <a:prstGeom prst="line">
                <a:avLst/>
              </a:prstGeom>
              <a:noFill/>
              <a:ln w="9525">
                <a:solidFill>
                  <a:schemeClr val="tx1"/>
                </a:solidFill>
                <a:round/>
                <a:headEnd/>
                <a:tailEnd/>
              </a:ln>
            </p:spPr>
            <p:txBody>
              <a:bodyPr wrap="none" anchor="ctr"/>
              <a:lstStyle/>
              <a:p>
                <a:endParaRPr lang="en-US"/>
              </a:p>
            </p:txBody>
          </p:sp>
          <p:sp>
            <p:nvSpPr>
              <p:cNvPr id="34844" name="Line 15"/>
              <p:cNvSpPr>
                <a:spLocks noChangeShapeType="1"/>
              </p:cNvSpPr>
              <p:nvPr/>
            </p:nvSpPr>
            <p:spPr bwMode="auto">
              <a:xfrm>
                <a:off x="1968" y="1056"/>
                <a:ext cx="0" cy="1440"/>
              </a:xfrm>
              <a:prstGeom prst="line">
                <a:avLst/>
              </a:prstGeom>
              <a:noFill/>
              <a:ln w="9525">
                <a:solidFill>
                  <a:schemeClr val="tx1"/>
                </a:solidFill>
                <a:round/>
                <a:headEnd/>
                <a:tailEnd/>
              </a:ln>
            </p:spPr>
            <p:txBody>
              <a:bodyPr wrap="none" anchor="ctr"/>
              <a:lstStyle/>
              <a:p>
                <a:endParaRPr lang="en-US"/>
              </a:p>
            </p:txBody>
          </p:sp>
          <p:sp>
            <p:nvSpPr>
              <p:cNvPr id="34845" name="Line 16"/>
              <p:cNvSpPr>
                <a:spLocks noChangeShapeType="1"/>
              </p:cNvSpPr>
              <p:nvPr/>
            </p:nvSpPr>
            <p:spPr bwMode="auto">
              <a:xfrm>
                <a:off x="2496" y="1056"/>
                <a:ext cx="0" cy="1440"/>
              </a:xfrm>
              <a:prstGeom prst="line">
                <a:avLst/>
              </a:prstGeom>
              <a:noFill/>
              <a:ln w="9525">
                <a:solidFill>
                  <a:schemeClr val="tx1"/>
                </a:solidFill>
                <a:round/>
                <a:headEnd/>
                <a:tailEnd/>
              </a:ln>
            </p:spPr>
            <p:txBody>
              <a:bodyPr wrap="none" anchor="ctr"/>
              <a:lstStyle/>
              <a:p>
                <a:endParaRPr lang="en-US"/>
              </a:p>
            </p:txBody>
          </p:sp>
          <p:sp>
            <p:nvSpPr>
              <p:cNvPr id="34846" name="Line 17"/>
              <p:cNvSpPr>
                <a:spLocks noChangeShapeType="1"/>
              </p:cNvSpPr>
              <p:nvPr/>
            </p:nvSpPr>
            <p:spPr bwMode="auto">
              <a:xfrm>
                <a:off x="3024" y="1056"/>
                <a:ext cx="0" cy="1440"/>
              </a:xfrm>
              <a:prstGeom prst="line">
                <a:avLst/>
              </a:prstGeom>
              <a:noFill/>
              <a:ln w="9525">
                <a:solidFill>
                  <a:schemeClr val="tx1"/>
                </a:solidFill>
                <a:round/>
                <a:headEnd/>
                <a:tailEnd/>
              </a:ln>
            </p:spPr>
            <p:txBody>
              <a:bodyPr wrap="none" anchor="ctr"/>
              <a:lstStyle/>
              <a:p>
                <a:endParaRPr lang="en-US"/>
              </a:p>
            </p:txBody>
          </p:sp>
          <p:sp>
            <p:nvSpPr>
              <p:cNvPr id="34847" name="Line 18"/>
              <p:cNvSpPr>
                <a:spLocks noChangeShapeType="1"/>
              </p:cNvSpPr>
              <p:nvPr/>
            </p:nvSpPr>
            <p:spPr bwMode="auto">
              <a:xfrm>
                <a:off x="3552" y="1056"/>
                <a:ext cx="0" cy="1440"/>
              </a:xfrm>
              <a:prstGeom prst="line">
                <a:avLst/>
              </a:prstGeom>
              <a:noFill/>
              <a:ln w="9525">
                <a:solidFill>
                  <a:schemeClr val="tx1"/>
                </a:solidFill>
                <a:round/>
                <a:headEnd/>
                <a:tailEnd/>
              </a:ln>
            </p:spPr>
            <p:txBody>
              <a:bodyPr wrap="none" anchor="ctr"/>
              <a:lstStyle/>
              <a:p>
                <a:endParaRPr lang="en-US"/>
              </a:p>
            </p:txBody>
          </p:sp>
          <p:sp>
            <p:nvSpPr>
              <p:cNvPr id="34848" name="Text Box 19"/>
              <p:cNvSpPr txBox="1">
                <a:spLocks noChangeArrowheads="1"/>
              </p:cNvSpPr>
              <p:nvPr/>
            </p:nvSpPr>
            <p:spPr bwMode="auto">
              <a:xfrm>
                <a:off x="1104"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4849" name="Text Box 20"/>
              <p:cNvSpPr txBox="1">
                <a:spLocks noChangeArrowheads="1"/>
              </p:cNvSpPr>
              <p:nvPr/>
            </p:nvSpPr>
            <p:spPr bwMode="auto">
              <a:xfrm>
                <a:off x="1584"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4850" name="Text Box 21"/>
              <p:cNvSpPr txBox="1">
                <a:spLocks noChangeArrowheads="1"/>
              </p:cNvSpPr>
              <p:nvPr/>
            </p:nvSpPr>
            <p:spPr bwMode="auto">
              <a:xfrm>
                <a:off x="2112"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4851" name="Text Box 22"/>
              <p:cNvSpPr txBox="1">
                <a:spLocks noChangeArrowheads="1"/>
              </p:cNvSpPr>
              <p:nvPr/>
            </p:nvSpPr>
            <p:spPr bwMode="auto">
              <a:xfrm>
                <a:off x="2640"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4852" name="Text Box 23"/>
              <p:cNvSpPr txBox="1">
                <a:spLocks noChangeArrowheads="1"/>
              </p:cNvSpPr>
              <p:nvPr/>
            </p:nvSpPr>
            <p:spPr bwMode="auto">
              <a:xfrm>
                <a:off x="3696"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4853" name="Text Box 24"/>
              <p:cNvSpPr txBox="1">
                <a:spLocks noChangeArrowheads="1"/>
              </p:cNvSpPr>
              <p:nvPr/>
            </p:nvSpPr>
            <p:spPr bwMode="auto">
              <a:xfrm>
                <a:off x="3168"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4854" name="Line 25"/>
              <p:cNvSpPr>
                <a:spLocks noChangeShapeType="1"/>
              </p:cNvSpPr>
              <p:nvPr/>
            </p:nvSpPr>
            <p:spPr bwMode="auto">
              <a:xfrm>
                <a:off x="4080" y="1056"/>
                <a:ext cx="0" cy="1440"/>
              </a:xfrm>
              <a:prstGeom prst="line">
                <a:avLst/>
              </a:prstGeom>
              <a:noFill/>
              <a:ln w="9525">
                <a:solidFill>
                  <a:schemeClr val="tx1"/>
                </a:solidFill>
                <a:round/>
                <a:headEnd/>
                <a:tailEnd/>
              </a:ln>
            </p:spPr>
            <p:txBody>
              <a:bodyPr wrap="none" anchor="ctr"/>
              <a:lstStyle/>
              <a:p>
                <a:endParaRPr lang="en-US"/>
              </a:p>
            </p:txBody>
          </p:sp>
          <p:sp>
            <p:nvSpPr>
              <p:cNvPr id="34855" name="Line 26"/>
              <p:cNvSpPr>
                <a:spLocks noChangeShapeType="1"/>
              </p:cNvSpPr>
              <p:nvPr/>
            </p:nvSpPr>
            <p:spPr bwMode="auto">
              <a:xfrm>
                <a:off x="960" y="1344"/>
                <a:ext cx="3120" cy="0"/>
              </a:xfrm>
              <a:prstGeom prst="line">
                <a:avLst/>
              </a:prstGeom>
              <a:noFill/>
              <a:ln w="9525">
                <a:solidFill>
                  <a:schemeClr val="tx1"/>
                </a:solidFill>
                <a:round/>
                <a:headEnd/>
                <a:tailEnd/>
              </a:ln>
            </p:spPr>
            <p:txBody>
              <a:bodyPr wrap="none" anchor="ctr"/>
              <a:lstStyle/>
              <a:p>
                <a:endParaRPr lang="en-US"/>
              </a:p>
            </p:txBody>
          </p:sp>
          <p:sp>
            <p:nvSpPr>
              <p:cNvPr id="34856" name="Line 27"/>
              <p:cNvSpPr>
                <a:spLocks noChangeShapeType="1"/>
              </p:cNvSpPr>
              <p:nvPr/>
            </p:nvSpPr>
            <p:spPr bwMode="auto">
              <a:xfrm>
                <a:off x="960" y="1632"/>
                <a:ext cx="3120" cy="0"/>
              </a:xfrm>
              <a:prstGeom prst="line">
                <a:avLst/>
              </a:prstGeom>
              <a:noFill/>
              <a:ln w="9525">
                <a:solidFill>
                  <a:schemeClr val="tx1"/>
                </a:solidFill>
                <a:round/>
                <a:headEnd/>
                <a:tailEnd/>
              </a:ln>
            </p:spPr>
            <p:txBody>
              <a:bodyPr wrap="none" anchor="ctr"/>
              <a:lstStyle/>
              <a:p>
                <a:endParaRPr lang="en-US"/>
              </a:p>
            </p:txBody>
          </p:sp>
          <p:sp>
            <p:nvSpPr>
              <p:cNvPr id="34857" name="Line 28"/>
              <p:cNvSpPr>
                <a:spLocks noChangeShapeType="1"/>
              </p:cNvSpPr>
              <p:nvPr/>
            </p:nvSpPr>
            <p:spPr bwMode="auto">
              <a:xfrm>
                <a:off x="960" y="1920"/>
                <a:ext cx="3120" cy="0"/>
              </a:xfrm>
              <a:prstGeom prst="line">
                <a:avLst/>
              </a:prstGeom>
              <a:noFill/>
              <a:ln w="9525">
                <a:solidFill>
                  <a:schemeClr val="tx1"/>
                </a:solidFill>
                <a:round/>
                <a:headEnd/>
                <a:tailEnd/>
              </a:ln>
            </p:spPr>
            <p:txBody>
              <a:bodyPr wrap="none" anchor="ctr"/>
              <a:lstStyle/>
              <a:p>
                <a:endParaRPr lang="en-US"/>
              </a:p>
            </p:txBody>
          </p:sp>
          <p:sp>
            <p:nvSpPr>
              <p:cNvPr id="34858" name="Line 29"/>
              <p:cNvSpPr>
                <a:spLocks noChangeShapeType="1"/>
              </p:cNvSpPr>
              <p:nvPr/>
            </p:nvSpPr>
            <p:spPr bwMode="auto">
              <a:xfrm>
                <a:off x="960" y="2208"/>
                <a:ext cx="3120" cy="0"/>
              </a:xfrm>
              <a:prstGeom prst="line">
                <a:avLst/>
              </a:prstGeom>
              <a:noFill/>
              <a:ln w="9525">
                <a:solidFill>
                  <a:schemeClr val="tx1"/>
                </a:solidFill>
                <a:round/>
                <a:headEnd/>
                <a:tailEnd/>
              </a:ln>
            </p:spPr>
            <p:txBody>
              <a:bodyPr wrap="none" anchor="ctr"/>
              <a:lstStyle/>
              <a:p>
                <a:endParaRPr lang="en-US"/>
              </a:p>
            </p:txBody>
          </p:sp>
          <p:sp>
            <p:nvSpPr>
              <p:cNvPr id="34859" name="Line 30"/>
              <p:cNvSpPr>
                <a:spLocks noChangeShapeType="1"/>
              </p:cNvSpPr>
              <p:nvPr/>
            </p:nvSpPr>
            <p:spPr bwMode="auto">
              <a:xfrm>
                <a:off x="960" y="2496"/>
                <a:ext cx="3120" cy="0"/>
              </a:xfrm>
              <a:prstGeom prst="line">
                <a:avLst/>
              </a:prstGeom>
              <a:noFill/>
              <a:ln w="9525">
                <a:solidFill>
                  <a:schemeClr val="tx1"/>
                </a:solidFill>
                <a:round/>
                <a:headEnd/>
                <a:tailEnd/>
              </a:ln>
            </p:spPr>
            <p:txBody>
              <a:bodyPr wrap="none" anchor="ctr"/>
              <a:lstStyle/>
              <a:p>
                <a:endParaRPr lang="en-US"/>
              </a:p>
            </p:txBody>
          </p:sp>
          <p:sp>
            <p:nvSpPr>
              <p:cNvPr id="34860" name="Text Box 31"/>
              <p:cNvSpPr txBox="1">
                <a:spLocks noChangeArrowheads="1"/>
              </p:cNvSpPr>
              <p:nvPr/>
            </p:nvSpPr>
            <p:spPr bwMode="auto">
              <a:xfrm>
                <a:off x="652"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4861" name="Text Box 32"/>
              <p:cNvSpPr txBox="1">
                <a:spLocks noChangeArrowheads="1"/>
              </p:cNvSpPr>
              <p:nvPr/>
            </p:nvSpPr>
            <p:spPr bwMode="auto">
              <a:xfrm>
                <a:off x="652"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34862" name="Text Box 33"/>
              <p:cNvSpPr txBox="1">
                <a:spLocks noChangeArrowheads="1"/>
              </p:cNvSpPr>
              <p:nvPr/>
            </p:nvSpPr>
            <p:spPr bwMode="auto">
              <a:xfrm>
                <a:off x="652" y="1632"/>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34863" name="Text Box 34"/>
              <p:cNvSpPr txBox="1">
                <a:spLocks noChangeArrowheads="1"/>
              </p:cNvSpPr>
              <p:nvPr/>
            </p:nvSpPr>
            <p:spPr bwMode="auto">
              <a:xfrm>
                <a:off x="652" y="1920"/>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4864" name="Text Box 35"/>
              <p:cNvSpPr txBox="1">
                <a:spLocks noChangeArrowheads="1"/>
              </p:cNvSpPr>
              <p:nvPr/>
            </p:nvSpPr>
            <p:spPr bwMode="auto">
              <a:xfrm>
                <a:off x="3168"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4865" name="Text Box 36"/>
              <p:cNvSpPr txBox="1">
                <a:spLocks noChangeArrowheads="1"/>
              </p:cNvSpPr>
              <p:nvPr/>
            </p:nvSpPr>
            <p:spPr bwMode="auto">
              <a:xfrm>
                <a:off x="3696"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5</a:t>
                </a:r>
              </a:p>
            </p:txBody>
          </p:sp>
          <p:sp>
            <p:nvSpPr>
              <p:cNvPr id="34866" name="Text Box 37"/>
              <p:cNvSpPr txBox="1">
                <a:spLocks noChangeArrowheads="1"/>
              </p:cNvSpPr>
              <p:nvPr/>
            </p:nvSpPr>
            <p:spPr bwMode="auto">
              <a:xfrm>
                <a:off x="1104"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4867" name="Text Box 38"/>
              <p:cNvSpPr txBox="1">
                <a:spLocks noChangeArrowheads="1"/>
              </p:cNvSpPr>
              <p:nvPr/>
            </p:nvSpPr>
            <p:spPr bwMode="auto">
              <a:xfrm>
                <a:off x="1584"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34868" name="Text Box 39"/>
              <p:cNvSpPr txBox="1">
                <a:spLocks noChangeArrowheads="1"/>
              </p:cNvSpPr>
              <p:nvPr/>
            </p:nvSpPr>
            <p:spPr bwMode="auto">
              <a:xfrm>
                <a:off x="2112"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34869" name="Text Box 40"/>
              <p:cNvSpPr txBox="1">
                <a:spLocks noChangeArrowheads="1"/>
              </p:cNvSpPr>
              <p:nvPr/>
            </p:nvSpPr>
            <p:spPr bwMode="auto">
              <a:xfrm>
                <a:off x="2640"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4870" name="Text Box 41"/>
              <p:cNvSpPr txBox="1">
                <a:spLocks noChangeArrowheads="1"/>
              </p:cNvSpPr>
              <p:nvPr/>
            </p:nvSpPr>
            <p:spPr bwMode="auto">
              <a:xfrm>
                <a:off x="652" y="2208"/>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4871" name="Text Box 42"/>
              <p:cNvSpPr txBox="1">
                <a:spLocks noChangeArrowheads="1"/>
              </p:cNvSpPr>
              <p:nvPr/>
            </p:nvSpPr>
            <p:spPr bwMode="auto">
              <a:xfrm>
                <a:off x="662" y="768"/>
                <a:ext cx="432" cy="288"/>
              </a:xfrm>
              <a:prstGeom prst="rect">
                <a:avLst/>
              </a:prstGeom>
              <a:noFill/>
              <a:ln w="9525">
                <a:noFill/>
                <a:miter lim="800000"/>
                <a:headEnd/>
                <a:tailEnd/>
              </a:ln>
            </p:spPr>
            <p:txBody>
              <a:bodyPr>
                <a:spAutoFit/>
              </a:bodyPr>
              <a:lstStyle/>
              <a:p>
                <a:pPr algn="ctr" eaLnBrk="0" hangingPunct="0">
                  <a:spcBef>
                    <a:spcPct val="50000"/>
                  </a:spcBef>
                </a:pPr>
                <a:r>
                  <a:rPr lang="en-US" altLang="zh-CN" sz="2400" b="0" dirty="0" err="1" smtClean="0">
                    <a:latin typeface="Times New Roman" pitchFamily="18" charset="0"/>
                    <a:ea typeface="SimSun" pitchFamily="2" charset="-122"/>
                  </a:rPr>
                  <a:t>i</a:t>
                </a:r>
                <a:r>
                  <a:rPr lang="en-US" altLang="zh-CN" sz="2400" b="0" dirty="0" smtClean="0">
                    <a:latin typeface="Times New Roman" pitchFamily="18" charset="0"/>
                    <a:ea typeface="SimSun" pitchFamily="2" charset="-122"/>
                  </a:rPr>
                  <a:t>\j</a:t>
                </a:r>
                <a:endParaRPr lang="en-US" altLang="zh-CN" sz="2400" b="0" dirty="0">
                  <a:latin typeface="Times New Roman" pitchFamily="18" charset="0"/>
                  <a:ea typeface="SimSun" pitchFamily="2" charset="-122"/>
                </a:endParaRPr>
              </a:p>
            </p:txBody>
          </p:sp>
        </p:grpSp>
      </p:grpSp>
      <p:sp>
        <p:nvSpPr>
          <p:cNvPr id="34821" name="Text Box 43"/>
          <p:cNvSpPr txBox="1">
            <a:spLocks noChangeArrowheads="1"/>
          </p:cNvSpPr>
          <p:nvPr/>
        </p:nvSpPr>
        <p:spPr bwMode="auto">
          <a:xfrm>
            <a:off x="6607175" y="1752600"/>
            <a:ext cx="1470025" cy="2441575"/>
          </a:xfrm>
          <a:prstGeom prst="rect">
            <a:avLst/>
          </a:prstGeom>
          <a:noFill/>
          <a:ln w="9525">
            <a:noFill/>
            <a:miter lim="800000"/>
            <a:headEnd/>
            <a:tailEnd/>
          </a:ln>
        </p:spPr>
        <p:txBody>
          <a:bodyPr>
            <a:spAutoFit/>
          </a:bodyPr>
          <a:lstStyle/>
          <a:p>
            <a:pPr eaLnBrk="0" hangingPunct="0">
              <a:lnSpc>
                <a:spcPct val="110000"/>
              </a:lnSpc>
            </a:pPr>
            <a:r>
              <a:rPr lang="en-US" altLang="zh-CN" sz="2800" b="0" dirty="0" err="1">
                <a:latin typeface="Times New Roman" pitchFamily="18" charset="0"/>
                <a:ea typeface="SimSun" pitchFamily="2" charset="-122"/>
              </a:rPr>
              <a:t>i</a:t>
            </a:r>
            <a:r>
              <a:rPr lang="en-US" altLang="zh-CN" sz="2800" b="0" dirty="0">
                <a:latin typeface="Times New Roman" pitchFamily="18" charset="0"/>
                <a:ea typeface="SimSun" pitchFamily="2" charset="-122"/>
              </a:rPr>
              <a:t>=2</a:t>
            </a:r>
          </a:p>
          <a:p>
            <a:pPr eaLnBrk="0" hangingPunct="0">
              <a:lnSpc>
                <a:spcPct val="110000"/>
              </a:lnSpc>
            </a:pPr>
            <a:r>
              <a:rPr lang="en-US" altLang="zh-CN" sz="2800" dirty="0" smtClean="0">
                <a:latin typeface="Times New Roman" pitchFamily="18" charset="0"/>
                <a:ea typeface="SimSun" pitchFamily="2" charset="-122"/>
              </a:rPr>
              <a:t>v</a:t>
            </a:r>
            <a:r>
              <a:rPr lang="en-US" altLang="zh-CN" sz="2800" b="0" baseline="-25000" dirty="0" smtClean="0">
                <a:latin typeface="Times New Roman" pitchFamily="18" charset="0"/>
                <a:ea typeface="SimSun" pitchFamily="2" charset="-122"/>
              </a:rPr>
              <a:t>i</a:t>
            </a:r>
            <a:r>
              <a:rPr lang="en-US" altLang="zh-CN" sz="2800" b="0" dirty="0" smtClean="0">
                <a:latin typeface="Times New Roman" pitchFamily="18" charset="0"/>
                <a:ea typeface="SimSun" pitchFamily="2" charset="-122"/>
              </a:rPr>
              <a:t>=4</a:t>
            </a:r>
            <a:endParaRPr lang="en-US" altLang="zh-CN" sz="2800" b="0" dirty="0">
              <a:latin typeface="Times New Roman" pitchFamily="18" charset="0"/>
              <a:ea typeface="SimSun" pitchFamily="2" charset="-122"/>
            </a:endParaRPr>
          </a:p>
          <a:p>
            <a:pPr eaLnBrk="0" hangingPunct="0">
              <a:lnSpc>
                <a:spcPct val="110000"/>
              </a:lnSpc>
            </a:pPr>
            <a:r>
              <a:rPr lang="en-US" altLang="zh-CN" sz="2800" b="0" dirty="0" err="1">
                <a:latin typeface="Times New Roman" pitchFamily="18" charset="0"/>
                <a:ea typeface="SimSun" pitchFamily="2" charset="-122"/>
              </a:rPr>
              <a:t>w</a:t>
            </a:r>
            <a:r>
              <a:rPr lang="en-US" altLang="zh-CN" sz="2800" b="0" baseline="-25000" dirty="0" err="1">
                <a:latin typeface="Times New Roman" pitchFamily="18" charset="0"/>
                <a:ea typeface="SimSun" pitchFamily="2" charset="-122"/>
              </a:rPr>
              <a:t>i</a:t>
            </a:r>
            <a:r>
              <a:rPr lang="en-US" altLang="zh-CN" sz="2800" b="0" dirty="0">
                <a:latin typeface="Times New Roman" pitchFamily="18" charset="0"/>
                <a:ea typeface="SimSun" pitchFamily="2" charset="-122"/>
              </a:rPr>
              <a:t>=3</a:t>
            </a:r>
          </a:p>
          <a:p>
            <a:pPr eaLnBrk="0" hangingPunct="0">
              <a:lnSpc>
                <a:spcPct val="110000"/>
              </a:lnSpc>
            </a:pPr>
            <a:r>
              <a:rPr lang="en-US" altLang="zh-CN" sz="2800" dirty="0">
                <a:latin typeface="Times New Roman" pitchFamily="18" charset="0"/>
                <a:ea typeface="SimSun" pitchFamily="2" charset="-122"/>
              </a:rPr>
              <a:t>j</a:t>
            </a:r>
            <a:r>
              <a:rPr lang="en-US" altLang="zh-CN" sz="2800" b="0" dirty="0" smtClean="0">
                <a:latin typeface="Times New Roman" pitchFamily="18" charset="0"/>
                <a:ea typeface="SimSun" pitchFamily="2" charset="-122"/>
              </a:rPr>
              <a:t>=</a:t>
            </a:r>
            <a:r>
              <a:rPr lang="en-US" altLang="zh-CN" sz="2800" b="0" dirty="0" smtClean="0">
                <a:solidFill>
                  <a:srgbClr val="FF0000"/>
                </a:solidFill>
                <a:latin typeface="Times New Roman" pitchFamily="18" charset="0"/>
                <a:ea typeface="SimSun" pitchFamily="2" charset="-122"/>
              </a:rPr>
              <a:t>5</a:t>
            </a:r>
            <a:endParaRPr lang="en-US" altLang="zh-CN" sz="2800" b="0" dirty="0">
              <a:solidFill>
                <a:srgbClr val="FF0000"/>
              </a:solidFill>
              <a:latin typeface="Times New Roman" pitchFamily="18" charset="0"/>
              <a:ea typeface="SimSun" pitchFamily="2" charset="-122"/>
            </a:endParaRPr>
          </a:p>
          <a:p>
            <a:pPr eaLnBrk="0" hangingPunct="0">
              <a:lnSpc>
                <a:spcPct val="110000"/>
              </a:lnSpc>
            </a:pPr>
            <a:r>
              <a:rPr lang="en-US" altLang="zh-CN" sz="2800" dirty="0">
                <a:latin typeface="Times New Roman" pitchFamily="18" charset="0"/>
                <a:ea typeface="SimSun" pitchFamily="2" charset="-122"/>
              </a:rPr>
              <a:t>j</a:t>
            </a:r>
            <a:r>
              <a:rPr lang="en-US" altLang="zh-CN" sz="2800" b="0" dirty="0" smtClean="0">
                <a:latin typeface="Times New Roman" pitchFamily="18" charset="0"/>
                <a:ea typeface="SimSun" pitchFamily="2" charset="-122"/>
              </a:rPr>
              <a:t>-</a:t>
            </a:r>
            <a:r>
              <a:rPr lang="en-US" altLang="zh-CN" sz="2800" b="0" dirty="0" err="1" smtClean="0">
                <a:latin typeface="Times New Roman" pitchFamily="18" charset="0"/>
                <a:ea typeface="SimSun" pitchFamily="2" charset="-122"/>
              </a:rPr>
              <a:t>w</a:t>
            </a:r>
            <a:r>
              <a:rPr lang="en-US" altLang="zh-CN" sz="2800" b="0" baseline="-25000" dirty="0" err="1" smtClean="0">
                <a:latin typeface="Times New Roman" pitchFamily="18" charset="0"/>
                <a:ea typeface="SimSun" pitchFamily="2" charset="-122"/>
              </a:rPr>
              <a:t>i</a:t>
            </a:r>
            <a:r>
              <a:rPr lang="en-US" altLang="zh-CN" sz="2800" b="0" dirty="0" smtClean="0">
                <a:latin typeface="Times New Roman" pitchFamily="18" charset="0"/>
                <a:ea typeface="SimSun" pitchFamily="2" charset="-122"/>
              </a:rPr>
              <a:t> </a:t>
            </a:r>
            <a:r>
              <a:rPr lang="en-US" altLang="zh-CN" sz="2800" b="0" dirty="0">
                <a:latin typeface="Times New Roman" pitchFamily="18" charset="0"/>
                <a:ea typeface="SimSun" pitchFamily="2" charset="-122"/>
              </a:rPr>
              <a:t>=2</a:t>
            </a:r>
          </a:p>
        </p:txBody>
      </p:sp>
      <p:sp>
        <p:nvSpPr>
          <p:cNvPr id="34822" name="Text Box 44"/>
          <p:cNvSpPr txBox="1">
            <a:spLocks noChangeArrowheads="1"/>
          </p:cNvSpPr>
          <p:nvPr/>
        </p:nvSpPr>
        <p:spPr bwMode="auto">
          <a:xfrm>
            <a:off x="33528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4823" name="Text Box 45"/>
          <p:cNvSpPr txBox="1">
            <a:spLocks noChangeArrowheads="1"/>
          </p:cNvSpPr>
          <p:nvPr/>
        </p:nvSpPr>
        <p:spPr bwMode="auto">
          <a:xfrm>
            <a:off x="41910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4824" name="Text Box 46"/>
          <p:cNvSpPr txBox="1">
            <a:spLocks noChangeArrowheads="1"/>
          </p:cNvSpPr>
          <p:nvPr/>
        </p:nvSpPr>
        <p:spPr bwMode="auto">
          <a:xfrm>
            <a:off x="50292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4825" name="Rectangle 47"/>
          <p:cNvSpPr>
            <a:spLocks noChangeArrowheads="1"/>
          </p:cNvSpPr>
          <p:nvPr/>
        </p:nvSpPr>
        <p:spPr bwMode="auto">
          <a:xfrm>
            <a:off x="7162800" y="990600"/>
            <a:ext cx="1676400" cy="914400"/>
          </a:xfrm>
          <a:prstGeom prst="rect">
            <a:avLst/>
          </a:prstGeom>
          <a:noFill/>
          <a:ln w="9525">
            <a:solidFill>
              <a:schemeClr val="tx1"/>
            </a:solidFill>
            <a:miter lim="800000"/>
            <a:headEnd/>
            <a:tailEnd/>
          </a:ln>
        </p:spPr>
        <p:txBody>
          <a:bodyPr wrap="none" anchor="ctr"/>
          <a:lstStyle/>
          <a:p>
            <a:pPr eaLnBrk="0" hangingPunct="0"/>
            <a:endParaRPr lang="zh-CN" altLang="en-US">
              <a:ea typeface="SimSun" pitchFamily="2" charset="-122"/>
            </a:endParaRPr>
          </a:p>
        </p:txBody>
      </p:sp>
      <p:sp>
        <p:nvSpPr>
          <p:cNvPr id="34826" name="Text Box 48"/>
          <p:cNvSpPr txBox="1">
            <a:spLocks noChangeArrowheads="1"/>
          </p:cNvSpPr>
          <p:nvPr/>
        </p:nvSpPr>
        <p:spPr bwMode="auto">
          <a:xfrm>
            <a:off x="58674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4827" name="Text Box 49"/>
          <p:cNvSpPr txBox="1">
            <a:spLocks noChangeArrowheads="1"/>
          </p:cNvSpPr>
          <p:nvPr/>
        </p:nvSpPr>
        <p:spPr bwMode="auto">
          <a:xfrm>
            <a:off x="25146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199731" name="Text Box 51"/>
          <p:cNvSpPr txBox="1">
            <a:spLocks noChangeArrowheads="1"/>
          </p:cNvSpPr>
          <p:nvPr/>
        </p:nvSpPr>
        <p:spPr bwMode="auto">
          <a:xfrm>
            <a:off x="5867400" y="3048000"/>
            <a:ext cx="336550" cy="457200"/>
          </a:xfrm>
          <a:prstGeom prst="rect">
            <a:avLst/>
          </a:prstGeom>
          <a:noFill/>
          <a:ln w="9525">
            <a:noFill/>
            <a:miter lim="800000"/>
            <a:headEnd/>
            <a:tailEnd/>
          </a:ln>
        </p:spPr>
        <p:txBody>
          <a:bodyPr wrap="none">
            <a:spAutoFit/>
          </a:bodyPr>
          <a:lstStyle/>
          <a:p>
            <a:pPr eaLnBrk="0" hangingPunct="0"/>
            <a:r>
              <a:rPr lang="en-US" altLang="zh-CN" sz="2400">
                <a:solidFill>
                  <a:srgbClr val="FF0000"/>
                </a:solidFill>
                <a:latin typeface="Times New Roman" pitchFamily="18" charset="0"/>
                <a:ea typeface="SimSun" pitchFamily="2" charset="-122"/>
              </a:rPr>
              <a:t>7</a:t>
            </a:r>
            <a:endParaRPr lang="en-US" altLang="zh-CN" sz="2400" b="0">
              <a:latin typeface="Times New Roman" pitchFamily="18" charset="0"/>
              <a:ea typeface="SimSun" pitchFamily="2" charset="-122"/>
            </a:endParaRPr>
          </a:p>
        </p:txBody>
      </p:sp>
      <p:sp>
        <p:nvSpPr>
          <p:cNvPr id="199732" name="Line 52"/>
          <p:cNvSpPr>
            <a:spLocks noChangeShapeType="1"/>
          </p:cNvSpPr>
          <p:nvPr/>
        </p:nvSpPr>
        <p:spPr bwMode="auto">
          <a:xfrm>
            <a:off x="3733800" y="2895600"/>
            <a:ext cx="2133600" cy="304800"/>
          </a:xfrm>
          <a:prstGeom prst="line">
            <a:avLst/>
          </a:prstGeom>
          <a:noFill/>
          <a:ln w="38100">
            <a:solidFill>
              <a:schemeClr val="tx1"/>
            </a:solidFill>
            <a:round/>
            <a:headEnd/>
            <a:tailEnd type="triangle" w="med" len="med"/>
          </a:ln>
        </p:spPr>
        <p:txBody>
          <a:bodyPr wrap="none" anchor="ctr"/>
          <a:lstStyle/>
          <a:p>
            <a:endParaRPr lang="en-US"/>
          </a:p>
        </p:txBody>
      </p:sp>
      <p:sp>
        <p:nvSpPr>
          <p:cNvPr id="34831" name="Text Box 53"/>
          <p:cNvSpPr txBox="1">
            <a:spLocks noChangeArrowheads="1"/>
          </p:cNvSpPr>
          <p:nvPr/>
        </p:nvSpPr>
        <p:spPr bwMode="auto">
          <a:xfrm>
            <a:off x="33528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4832" name="Text Box 54"/>
          <p:cNvSpPr txBox="1">
            <a:spLocks noChangeArrowheads="1"/>
          </p:cNvSpPr>
          <p:nvPr/>
        </p:nvSpPr>
        <p:spPr bwMode="auto">
          <a:xfrm>
            <a:off x="41910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4833" name="Text Box 55"/>
          <p:cNvSpPr txBox="1">
            <a:spLocks noChangeArrowheads="1"/>
          </p:cNvSpPr>
          <p:nvPr/>
        </p:nvSpPr>
        <p:spPr bwMode="auto">
          <a:xfrm>
            <a:off x="50292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4834" name="Rectangle 56"/>
          <p:cNvSpPr>
            <a:spLocks noGrp="1" noChangeArrowheads="1"/>
          </p:cNvSpPr>
          <p:nvPr>
            <p:ph type="title"/>
          </p:nvPr>
        </p:nvSpPr>
        <p:spPr/>
        <p:txBody>
          <a:bodyPr/>
          <a:lstStyle/>
          <a:p>
            <a:r>
              <a:rPr lang="en-US" altLang="zh-CN" dirty="0" smtClean="0">
                <a:ea typeface="SimSun" pitchFamily="2" charset="-122"/>
              </a:rPr>
              <a:t>Example (13)</a:t>
            </a:r>
          </a:p>
        </p:txBody>
      </p:sp>
      <p:sp>
        <p:nvSpPr>
          <p:cNvPr id="57" name="Text Box 4"/>
          <p:cNvSpPr txBox="1">
            <a:spLocks noChangeArrowheads="1"/>
          </p:cNvSpPr>
          <p:nvPr/>
        </p:nvSpPr>
        <p:spPr bwMode="auto">
          <a:xfrm>
            <a:off x="1752600" y="4556125"/>
            <a:ext cx="6934200" cy="1920875"/>
          </a:xfrm>
          <a:prstGeom prst="rect">
            <a:avLst/>
          </a:prstGeom>
          <a:noFill/>
          <a:ln w="9525">
            <a:noFill/>
            <a:miter lim="800000"/>
            <a:headEnd/>
            <a:tailEnd/>
          </a:ln>
        </p:spPr>
        <p:txBody>
          <a:bodyPr>
            <a:spAutoFit/>
          </a:bodyPr>
          <a:lstStyle/>
          <a:p>
            <a:pPr eaLnBrk="0" hangingPunct="0"/>
            <a:r>
              <a:rPr lang="en-US" altLang="zh-CN" sz="2000" b="0" dirty="0">
                <a:latin typeface="Times New Roman" pitchFamily="18" charset="0"/>
                <a:ea typeface="SimSun" pitchFamily="2" charset="-122"/>
              </a:rPr>
              <a:t>if </a:t>
            </a:r>
            <a:r>
              <a:rPr lang="en-US" altLang="zh-CN" sz="2000" b="0" dirty="0" err="1">
                <a:solidFill>
                  <a:srgbClr val="C00000"/>
                </a:solidFill>
                <a:latin typeface="Times New Roman" pitchFamily="18" charset="0"/>
                <a:ea typeface="SimSun" pitchFamily="2" charset="-122"/>
              </a:rPr>
              <a:t>w</a:t>
            </a:r>
            <a:r>
              <a:rPr lang="en-US" altLang="zh-CN" sz="2000" b="0" baseline="-25000" dirty="0" err="1">
                <a:solidFill>
                  <a:srgbClr val="C00000"/>
                </a:solidFill>
                <a:latin typeface="Times New Roman" pitchFamily="18" charset="0"/>
                <a:ea typeface="SimSun" pitchFamily="2" charset="-122"/>
              </a:rPr>
              <a:t>i</a:t>
            </a:r>
            <a:r>
              <a:rPr lang="en-US" altLang="zh-CN" sz="2000" b="0" dirty="0">
                <a:solidFill>
                  <a:srgbClr val="C00000"/>
                </a:solidFill>
                <a:latin typeface="Times New Roman" pitchFamily="18" charset="0"/>
                <a:ea typeface="SimSun" pitchFamily="2" charset="-122"/>
              </a:rPr>
              <a:t> </a:t>
            </a:r>
            <a:r>
              <a:rPr lang="en-US" altLang="zh-CN" sz="2000" b="0" dirty="0" smtClean="0">
                <a:solidFill>
                  <a:srgbClr val="C00000"/>
                </a:solidFill>
                <a:latin typeface="Times New Roman" pitchFamily="18" charset="0"/>
                <a:ea typeface="SimSun" pitchFamily="2" charset="-122"/>
              </a:rPr>
              <a:t>&lt;=j  </a:t>
            </a:r>
            <a:r>
              <a:rPr lang="en-US" altLang="zh-CN" sz="2000" b="0" dirty="0">
                <a:solidFill>
                  <a:srgbClr val="008000"/>
                </a:solidFill>
                <a:latin typeface="Times New Roman" pitchFamily="18" charset="0"/>
                <a:ea typeface="SimSun" pitchFamily="2" charset="-122"/>
              </a:rPr>
              <a:t>// item </a:t>
            </a:r>
            <a:r>
              <a:rPr lang="en-US" altLang="zh-CN" sz="2000" b="0" dirty="0" err="1">
                <a:solidFill>
                  <a:srgbClr val="008000"/>
                </a:solidFill>
                <a:latin typeface="Times New Roman" pitchFamily="18" charset="0"/>
                <a:ea typeface="SimSun" pitchFamily="2" charset="-122"/>
              </a:rPr>
              <a:t>i</a:t>
            </a:r>
            <a:r>
              <a:rPr lang="en-US" altLang="zh-CN" sz="2000" b="0" dirty="0">
                <a:solidFill>
                  <a:srgbClr val="008000"/>
                </a:solidFill>
                <a:latin typeface="Times New Roman" pitchFamily="18" charset="0"/>
                <a:ea typeface="SimSun" pitchFamily="2" charset="-122"/>
              </a:rPr>
              <a:t> can be part of the solution</a:t>
            </a:r>
            <a:endParaRPr lang="en-US" altLang="zh-CN" sz="2000" b="0" dirty="0">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        if </a:t>
            </a:r>
            <a:r>
              <a:rPr lang="en-US" altLang="zh-CN" sz="2000" b="0" dirty="0" smtClean="0">
                <a:solidFill>
                  <a:srgbClr val="C00000"/>
                </a:solidFill>
                <a:latin typeface="Times New Roman" pitchFamily="18" charset="0"/>
                <a:ea typeface="SimSun" pitchFamily="2" charset="-122"/>
              </a:rPr>
              <a:t>v</a:t>
            </a:r>
            <a:r>
              <a:rPr lang="en-US" altLang="zh-CN" sz="2000" b="0" baseline="-25000" dirty="0" smtClean="0">
                <a:solidFill>
                  <a:srgbClr val="C00000"/>
                </a:solidFill>
                <a:latin typeface="Times New Roman" pitchFamily="18" charset="0"/>
                <a:ea typeface="SimSun" pitchFamily="2" charset="-122"/>
              </a:rPr>
              <a:t>i</a:t>
            </a:r>
            <a:r>
              <a:rPr lang="en-US" altLang="zh-CN" sz="2000" b="0" dirty="0" smtClean="0">
                <a:solidFill>
                  <a:srgbClr val="C00000"/>
                </a:solidFill>
                <a:latin typeface="Times New Roman" pitchFamily="18" charset="0"/>
                <a:ea typeface="SimSun" pitchFamily="2" charset="-122"/>
              </a:rPr>
              <a:t>+ V[i-1,j-w</a:t>
            </a:r>
            <a:r>
              <a:rPr lang="en-US" altLang="zh-CN" sz="2000" b="0" baseline="-25000" dirty="0" smtClean="0">
                <a:solidFill>
                  <a:srgbClr val="C00000"/>
                </a:solidFill>
                <a:latin typeface="Times New Roman" pitchFamily="18" charset="0"/>
                <a:ea typeface="SimSun" pitchFamily="2" charset="-122"/>
              </a:rPr>
              <a:t>i</a:t>
            </a:r>
            <a:r>
              <a:rPr lang="en-US" altLang="zh-CN" sz="2000" b="0" dirty="0">
                <a:solidFill>
                  <a:srgbClr val="C00000"/>
                </a:solidFill>
                <a:latin typeface="Times New Roman" pitchFamily="18" charset="0"/>
                <a:ea typeface="SimSun" pitchFamily="2" charset="-122"/>
              </a:rPr>
              <a:t>] &gt; </a:t>
            </a:r>
            <a:r>
              <a:rPr lang="en-US" altLang="zh-CN" sz="2000" b="0" dirty="0" smtClean="0">
                <a:solidFill>
                  <a:srgbClr val="C00000"/>
                </a:solidFill>
                <a:latin typeface="Times New Roman" pitchFamily="18" charset="0"/>
                <a:ea typeface="SimSun" pitchFamily="2" charset="-122"/>
              </a:rPr>
              <a:t>V[i-1,j]</a:t>
            </a:r>
            <a:endParaRPr lang="en-US" altLang="zh-CN" sz="2000" b="0" dirty="0">
              <a:solidFill>
                <a:srgbClr val="C00000"/>
              </a:solidFill>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dirty="0" err="1" smtClean="0">
                <a:latin typeface="Times New Roman" pitchFamily="18" charset="0"/>
                <a:ea typeface="SimSun" pitchFamily="2" charset="-122"/>
              </a:rPr>
              <a:t>i,j</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baseline="-25000" dirty="0" smtClean="0">
                <a:latin typeface="Times New Roman" pitchFamily="18" charset="0"/>
                <a:ea typeface="SimSun" pitchFamily="2" charset="-122"/>
              </a:rPr>
              <a:t>i</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V[i-1,j- </a:t>
            </a:r>
            <a:r>
              <a:rPr lang="en-US" altLang="zh-CN" sz="2000" b="0" dirty="0" err="1">
                <a:latin typeface="Times New Roman" pitchFamily="18" charset="0"/>
                <a:ea typeface="SimSun" pitchFamily="2" charset="-122"/>
              </a:rPr>
              <a:t>w</a:t>
            </a:r>
            <a:r>
              <a:rPr lang="en-US" altLang="zh-CN" sz="2000" b="0" baseline="-25000" dirty="0" err="1">
                <a:latin typeface="Times New Roman" pitchFamily="18" charset="0"/>
                <a:ea typeface="SimSun" pitchFamily="2" charset="-122"/>
              </a:rPr>
              <a:t>i</a:t>
            </a:r>
            <a:r>
              <a:rPr lang="en-US" altLang="zh-CN" sz="2000" b="0" dirty="0">
                <a:latin typeface="Times New Roman" pitchFamily="18" charset="0"/>
                <a:ea typeface="SimSun" pitchFamily="2" charset="-122"/>
              </a:rPr>
              <a:t>]</a:t>
            </a:r>
          </a:p>
          <a:p>
            <a:pPr eaLnBrk="0" hangingPunct="0"/>
            <a:r>
              <a:rPr lang="en-US" altLang="zh-CN" sz="2000" b="0" dirty="0">
                <a:latin typeface="Times New Roman" pitchFamily="18" charset="0"/>
                <a:ea typeface="SimSun" pitchFamily="2" charset="-122"/>
              </a:rPr>
              <a:t>        else</a:t>
            </a:r>
          </a:p>
          <a:p>
            <a:pPr eaLnBrk="0" hangingPunct="0"/>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dirty="0" err="1" smtClean="0">
                <a:latin typeface="Times New Roman" pitchFamily="18" charset="0"/>
                <a:ea typeface="SimSun" pitchFamily="2" charset="-122"/>
              </a:rPr>
              <a:t>i,j</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V[i-1,j]</a:t>
            </a:r>
            <a:endParaRPr lang="en-US" altLang="zh-CN" sz="2000" b="0" dirty="0">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else</a:t>
            </a:r>
            <a:r>
              <a:rPr lang="en-US" altLang="zh-CN" sz="2000" b="0" dirty="0">
                <a:solidFill>
                  <a:srgbClr val="FF0000"/>
                </a:solidFill>
                <a:latin typeface="Times New Roman" pitchFamily="18" charset="0"/>
                <a:ea typeface="SimSun" pitchFamily="2" charset="-122"/>
              </a:rPr>
              <a:t> </a:t>
            </a:r>
            <a:r>
              <a:rPr lang="en-US" altLang="zh-CN" sz="2000" dirty="0" smtClean="0">
                <a:latin typeface="Times New Roman" pitchFamily="18" charset="0"/>
                <a:ea typeface="SimSun" pitchFamily="2" charset="-122"/>
              </a:rPr>
              <a:t>V[</a:t>
            </a:r>
            <a:r>
              <a:rPr lang="en-US" altLang="zh-CN" sz="2000" dirty="0" err="1" smtClean="0">
                <a:latin typeface="Times New Roman" pitchFamily="18" charset="0"/>
                <a:ea typeface="SimSun" pitchFamily="2" charset="-122"/>
              </a:rPr>
              <a:t>i,j</a:t>
            </a:r>
            <a:r>
              <a:rPr lang="en-US" altLang="zh-CN" sz="2000" dirty="0" smtClean="0">
                <a:latin typeface="Times New Roman" pitchFamily="18" charset="0"/>
                <a:ea typeface="SimSun" pitchFamily="2" charset="-122"/>
              </a:rPr>
              <a:t>] </a:t>
            </a:r>
            <a:r>
              <a:rPr lang="en-US" altLang="zh-CN" sz="2000" dirty="0">
                <a:latin typeface="Times New Roman" pitchFamily="18" charset="0"/>
                <a:ea typeface="SimSun" pitchFamily="2" charset="-122"/>
              </a:rPr>
              <a:t>= </a:t>
            </a:r>
            <a:r>
              <a:rPr lang="en-US" altLang="zh-CN" sz="2000" dirty="0" smtClean="0">
                <a:latin typeface="Times New Roman" pitchFamily="18" charset="0"/>
                <a:ea typeface="SimSun" pitchFamily="2" charset="-122"/>
              </a:rPr>
              <a:t>V[i-1,j]</a:t>
            </a:r>
            <a:r>
              <a:rPr lang="en-US" altLang="zh-CN" sz="2000" b="0" dirty="0" smtClean="0">
                <a:latin typeface="Times New Roman" pitchFamily="18" charset="0"/>
                <a:ea typeface="SimSun" pitchFamily="2" charset="-122"/>
              </a:rPr>
              <a:t>  </a:t>
            </a:r>
            <a:r>
              <a:rPr lang="en-US" altLang="zh-CN" sz="2000" b="0" dirty="0">
                <a:solidFill>
                  <a:srgbClr val="008000"/>
                </a:solidFill>
                <a:latin typeface="Times New Roman" pitchFamily="18" charset="0"/>
                <a:ea typeface="SimSun" pitchFamily="2" charset="-122"/>
              </a:rPr>
              <a:t>// </a:t>
            </a:r>
            <a:r>
              <a:rPr lang="en-US" altLang="zh-CN" sz="2000" b="0" dirty="0" err="1">
                <a:solidFill>
                  <a:srgbClr val="008000"/>
                </a:solidFill>
                <a:latin typeface="Times New Roman" pitchFamily="18" charset="0"/>
                <a:ea typeface="SimSun" pitchFamily="2" charset="-122"/>
              </a:rPr>
              <a:t>w</a:t>
            </a:r>
            <a:r>
              <a:rPr lang="en-US" altLang="zh-CN" sz="2000" b="0" baseline="-25000" dirty="0" err="1">
                <a:solidFill>
                  <a:srgbClr val="008000"/>
                </a:solidFill>
                <a:latin typeface="Times New Roman" pitchFamily="18" charset="0"/>
                <a:ea typeface="SimSun" pitchFamily="2" charset="-122"/>
              </a:rPr>
              <a:t>i</a:t>
            </a:r>
            <a:r>
              <a:rPr lang="en-US" altLang="zh-CN" sz="2000" b="0" dirty="0">
                <a:solidFill>
                  <a:srgbClr val="008000"/>
                </a:solidFill>
                <a:latin typeface="Times New Roman" pitchFamily="18" charset="0"/>
                <a:ea typeface="SimSun" pitchFamily="2" charset="-122"/>
              </a:rPr>
              <a:t> &gt; </a:t>
            </a:r>
            <a:r>
              <a:rPr lang="en-US" altLang="zh-CN" sz="2000" b="0" dirty="0" smtClean="0">
                <a:solidFill>
                  <a:srgbClr val="008000"/>
                </a:solidFill>
                <a:latin typeface="Times New Roman" pitchFamily="18" charset="0"/>
                <a:ea typeface="SimSun" pitchFamily="2" charset="-122"/>
              </a:rPr>
              <a:t>j</a:t>
            </a:r>
            <a:endParaRPr lang="en-US" altLang="zh-CN" sz="2000" b="0" dirty="0">
              <a:solidFill>
                <a:srgbClr val="008000"/>
              </a:solidFill>
              <a:latin typeface="Times New Roman" pitchFamily="18" charset="0"/>
              <a:ea typeface="SimSun" pitchFamily="2" charset="-122"/>
            </a:endParaRPr>
          </a:p>
        </p:txBody>
      </p:sp>
      <p:sp>
        <p:nvSpPr>
          <p:cNvPr id="58" name="Footer Placeholder 4"/>
          <p:cNvSpPr>
            <a:spLocks noGrp="1"/>
          </p:cNvSpPr>
          <p:nvPr>
            <p:ph type="ftr" sz="quarter" idx="11"/>
          </p:nvPr>
        </p:nvSpPr>
        <p:spPr>
          <a:xfrm>
            <a:off x="2819400" y="6492875"/>
            <a:ext cx="3733800" cy="365125"/>
          </a:xfrm>
        </p:spPr>
        <p:txBody>
          <a:bodyPr/>
          <a:lstStyle/>
          <a:p>
            <a:r>
              <a:rPr lang="en-US" dirty="0" smtClean="0"/>
              <a:t>Department of Computer Science and Engineering, GIT</a:t>
            </a:r>
            <a:endParaRPr lang="en-US" dirty="0"/>
          </a:p>
        </p:txBody>
      </p:sp>
      <p:sp>
        <p:nvSpPr>
          <p:cNvPr id="59" name="Slide Number Placeholder 5"/>
          <p:cNvSpPr>
            <a:spLocks noGrp="1"/>
          </p:cNvSpPr>
          <p:nvPr>
            <p:ph type="sldNum" sz="quarter" idx="12"/>
          </p:nvPr>
        </p:nvSpPr>
        <p:spPr>
          <a:xfrm>
            <a:off x="8153400" y="6356350"/>
            <a:ext cx="533400" cy="365125"/>
          </a:xfrm>
        </p:spPr>
        <p:txBody>
          <a:bodyPr/>
          <a:lstStyle/>
          <a:p>
            <a:endParaRPr lang="en-US" dirty="0" smtClean="0"/>
          </a:p>
          <a:p>
            <a:r>
              <a:rPr lang="en-US" dirty="0" smtClean="0"/>
              <a:t>23</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97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97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731" grpId="0" autoUpdateAnimBg="0"/>
      <p:bldP spid="19973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ubtitle 2"/>
          <p:cNvSpPr txBox="1">
            <a:spLocks/>
          </p:cNvSpPr>
          <p:nvPr/>
        </p:nvSpPr>
        <p:spPr>
          <a:xfrm>
            <a:off x="304800" y="381000"/>
            <a:ext cx="8610600" cy="60960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				</a:t>
            </a:r>
            <a:endParaRPr kumimoji="0" 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36866"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36867" name="Text Box 4"/>
          <p:cNvSpPr txBox="1">
            <a:spLocks noChangeArrowheads="1"/>
          </p:cNvSpPr>
          <p:nvPr/>
        </p:nvSpPr>
        <p:spPr bwMode="auto">
          <a:xfrm>
            <a:off x="7543800" y="533400"/>
            <a:ext cx="1320800" cy="2227263"/>
          </a:xfrm>
          <a:prstGeom prst="rect">
            <a:avLst/>
          </a:prstGeom>
          <a:noFill/>
          <a:ln w="9525">
            <a:noFill/>
            <a:miter lim="800000"/>
            <a:headEnd/>
            <a:tailEnd/>
          </a:ln>
        </p:spPr>
        <p:txBody>
          <a:bodyPr wrap="none">
            <a:spAutoFit/>
          </a:bodyPr>
          <a:lstStyle/>
          <a:p>
            <a:pPr eaLnBrk="0" hangingPunct="0"/>
            <a:r>
              <a:rPr lang="en-US" altLang="zh-CN" sz="2800" b="0" dirty="0">
                <a:latin typeface="Times New Roman" pitchFamily="18" charset="0"/>
                <a:ea typeface="SimSun" pitchFamily="2" charset="-122"/>
              </a:rPr>
              <a:t>Items:</a:t>
            </a:r>
          </a:p>
          <a:p>
            <a:pPr eaLnBrk="0" hangingPunct="0"/>
            <a:r>
              <a:rPr lang="en-US" altLang="zh-CN" sz="2800" b="0" dirty="0">
                <a:latin typeface="Times New Roman" pitchFamily="18" charset="0"/>
                <a:ea typeface="SimSun" pitchFamily="2" charset="-122"/>
              </a:rPr>
              <a:t>1: (2,3)</a:t>
            </a:r>
          </a:p>
          <a:p>
            <a:pPr eaLnBrk="0" hangingPunct="0"/>
            <a:r>
              <a:rPr lang="en-US" altLang="zh-CN" sz="2800" b="0" dirty="0">
                <a:latin typeface="Times New Roman" pitchFamily="18" charset="0"/>
                <a:ea typeface="SimSun" pitchFamily="2" charset="-122"/>
              </a:rPr>
              <a:t>2: (3,4)</a:t>
            </a:r>
          </a:p>
          <a:p>
            <a:pPr eaLnBrk="0" hangingPunct="0"/>
            <a:r>
              <a:rPr lang="en-US" altLang="zh-CN" sz="2800" b="0" dirty="0">
                <a:latin typeface="Times New Roman" pitchFamily="18" charset="0"/>
                <a:ea typeface="SimSun" pitchFamily="2" charset="-122"/>
              </a:rPr>
              <a:t>3: (4,5) </a:t>
            </a:r>
          </a:p>
          <a:p>
            <a:pPr eaLnBrk="0" hangingPunct="0"/>
            <a:r>
              <a:rPr lang="en-US" altLang="zh-CN" sz="2800" b="0" dirty="0">
                <a:latin typeface="Times New Roman" pitchFamily="18" charset="0"/>
                <a:ea typeface="SimSun" pitchFamily="2" charset="-122"/>
              </a:rPr>
              <a:t>4: (5,6)</a:t>
            </a:r>
            <a:endParaRPr lang="en-US" altLang="zh-CN" sz="2400" b="0" dirty="0">
              <a:latin typeface="Times New Roman" pitchFamily="18" charset="0"/>
              <a:ea typeface="SimSun" pitchFamily="2" charset="-122"/>
            </a:endParaRPr>
          </a:p>
        </p:txBody>
      </p:sp>
      <p:grpSp>
        <p:nvGrpSpPr>
          <p:cNvPr id="2" name="Group 5"/>
          <p:cNvGrpSpPr>
            <a:grpSpLocks/>
          </p:cNvGrpSpPr>
          <p:nvPr/>
        </p:nvGrpSpPr>
        <p:grpSpPr bwMode="auto">
          <a:xfrm>
            <a:off x="1035050" y="1676400"/>
            <a:ext cx="5441950" cy="2743200"/>
            <a:chOff x="652" y="768"/>
            <a:chExt cx="3428" cy="1728"/>
          </a:xfrm>
        </p:grpSpPr>
        <p:sp>
          <p:nvSpPr>
            <p:cNvPr id="36887" name="Text Box 6"/>
            <p:cNvSpPr txBox="1">
              <a:spLocks noChangeArrowheads="1"/>
            </p:cNvSpPr>
            <p:nvPr/>
          </p:nvSpPr>
          <p:spPr bwMode="auto">
            <a:xfrm>
              <a:off x="1584"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6888" name="Text Box 7"/>
            <p:cNvSpPr txBox="1">
              <a:spLocks noChangeArrowheads="1"/>
            </p:cNvSpPr>
            <p:nvPr/>
          </p:nvSpPr>
          <p:spPr bwMode="auto">
            <a:xfrm>
              <a:off x="1104"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6889" name="Text Box 8"/>
            <p:cNvSpPr txBox="1">
              <a:spLocks noChangeArrowheads="1"/>
            </p:cNvSpPr>
            <p:nvPr/>
          </p:nvSpPr>
          <p:spPr bwMode="auto">
            <a:xfrm>
              <a:off x="1104" y="1632"/>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6890" name="Text Box 9"/>
            <p:cNvSpPr txBox="1">
              <a:spLocks noChangeArrowheads="1"/>
            </p:cNvSpPr>
            <p:nvPr/>
          </p:nvSpPr>
          <p:spPr bwMode="auto">
            <a:xfrm>
              <a:off x="1104" y="1920"/>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6891" name="Text Box 10"/>
            <p:cNvSpPr txBox="1">
              <a:spLocks noChangeArrowheads="1"/>
            </p:cNvSpPr>
            <p:nvPr/>
          </p:nvSpPr>
          <p:spPr bwMode="auto">
            <a:xfrm>
              <a:off x="1104" y="2208"/>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grpSp>
          <p:nvGrpSpPr>
            <p:cNvPr id="3" name="Group 11"/>
            <p:cNvGrpSpPr>
              <a:grpSpLocks/>
            </p:cNvGrpSpPr>
            <p:nvPr/>
          </p:nvGrpSpPr>
          <p:grpSpPr bwMode="auto">
            <a:xfrm>
              <a:off x="652" y="768"/>
              <a:ext cx="3428" cy="1728"/>
              <a:chOff x="652" y="768"/>
              <a:chExt cx="3428" cy="1728"/>
            </a:xfrm>
          </p:grpSpPr>
          <p:sp>
            <p:nvSpPr>
              <p:cNvPr id="36893" name="Line 12"/>
              <p:cNvSpPr>
                <a:spLocks noChangeShapeType="1"/>
              </p:cNvSpPr>
              <p:nvPr/>
            </p:nvSpPr>
            <p:spPr bwMode="auto">
              <a:xfrm>
                <a:off x="960" y="1056"/>
                <a:ext cx="0" cy="1440"/>
              </a:xfrm>
              <a:prstGeom prst="line">
                <a:avLst/>
              </a:prstGeom>
              <a:noFill/>
              <a:ln w="9525">
                <a:solidFill>
                  <a:schemeClr val="tx1"/>
                </a:solidFill>
                <a:round/>
                <a:headEnd/>
                <a:tailEnd/>
              </a:ln>
            </p:spPr>
            <p:txBody>
              <a:bodyPr wrap="none" anchor="ctr"/>
              <a:lstStyle/>
              <a:p>
                <a:endParaRPr lang="en-US"/>
              </a:p>
            </p:txBody>
          </p:sp>
          <p:sp>
            <p:nvSpPr>
              <p:cNvPr id="36894" name="Line 13"/>
              <p:cNvSpPr>
                <a:spLocks noChangeShapeType="1"/>
              </p:cNvSpPr>
              <p:nvPr/>
            </p:nvSpPr>
            <p:spPr bwMode="auto">
              <a:xfrm>
                <a:off x="960" y="1056"/>
                <a:ext cx="3120" cy="0"/>
              </a:xfrm>
              <a:prstGeom prst="line">
                <a:avLst/>
              </a:prstGeom>
              <a:noFill/>
              <a:ln w="9525">
                <a:solidFill>
                  <a:schemeClr val="tx1"/>
                </a:solidFill>
                <a:round/>
                <a:headEnd/>
                <a:tailEnd/>
              </a:ln>
            </p:spPr>
            <p:txBody>
              <a:bodyPr wrap="none" anchor="ctr"/>
              <a:lstStyle/>
              <a:p>
                <a:endParaRPr lang="en-US"/>
              </a:p>
            </p:txBody>
          </p:sp>
          <p:sp>
            <p:nvSpPr>
              <p:cNvPr id="36895" name="Line 14"/>
              <p:cNvSpPr>
                <a:spLocks noChangeShapeType="1"/>
              </p:cNvSpPr>
              <p:nvPr/>
            </p:nvSpPr>
            <p:spPr bwMode="auto">
              <a:xfrm>
                <a:off x="1440" y="1056"/>
                <a:ext cx="0" cy="1440"/>
              </a:xfrm>
              <a:prstGeom prst="line">
                <a:avLst/>
              </a:prstGeom>
              <a:noFill/>
              <a:ln w="9525">
                <a:solidFill>
                  <a:schemeClr val="tx1"/>
                </a:solidFill>
                <a:round/>
                <a:headEnd/>
                <a:tailEnd/>
              </a:ln>
            </p:spPr>
            <p:txBody>
              <a:bodyPr wrap="none" anchor="ctr"/>
              <a:lstStyle/>
              <a:p>
                <a:endParaRPr lang="en-US"/>
              </a:p>
            </p:txBody>
          </p:sp>
          <p:sp>
            <p:nvSpPr>
              <p:cNvPr id="36896" name="Line 15"/>
              <p:cNvSpPr>
                <a:spLocks noChangeShapeType="1"/>
              </p:cNvSpPr>
              <p:nvPr/>
            </p:nvSpPr>
            <p:spPr bwMode="auto">
              <a:xfrm>
                <a:off x="1968" y="1056"/>
                <a:ext cx="0" cy="1440"/>
              </a:xfrm>
              <a:prstGeom prst="line">
                <a:avLst/>
              </a:prstGeom>
              <a:noFill/>
              <a:ln w="9525">
                <a:solidFill>
                  <a:schemeClr val="tx1"/>
                </a:solidFill>
                <a:round/>
                <a:headEnd/>
                <a:tailEnd/>
              </a:ln>
            </p:spPr>
            <p:txBody>
              <a:bodyPr wrap="none" anchor="ctr"/>
              <a:lstStyle/>
              <a:p>
                <a:endParaRPr lang="en-US"/>
              </a:p>
            </p:txBody>
          </p:sp>
          <p:sp>
            <p:nvSpPr>
              <p:cNvPr id="36897" name="Line 16"/>
              <p:cNvSpPr>
                <a:spLocks noChangeShapeType="1"/>
              </p:cNvSpPr>
              <p:nvPr/>
            </p:nvSpPr>
            <p:spPr bwMode="auto">
              <a:xfrm>
                <a:off x="2496" y="1056"/>
                <a:ext cx="0" cy="1440"/>
              </a:xfrm>
              <a:prstGeom prst="line">
                <a:avLst/>
              </a:prstGeom>
              <a:noFill/>
              <a:ln w="9525">
                <a:solidFill>
                  <a:schemeClr val="tx1"/>
                </a:solidFill>
                <a:round/>
                <a:headEnd/>
                <a:tailEnd/>
              </a:ln>
            </p:spPr>
            <p:txBody>
              <a:bodyPr wrap="none" anchor="ctr"/>
              <a:lstStyle/>
              <a:p>
                <a:endParaRPr lang="en-US"/>
              </a:p>
            </p:txBody>
          </p:sp>
          <p:sp>
            <p:nvSpPr>
              <p:cNvPr id="36898" name="Line 17"/>
              <p:cNvSpPr>
                <a:spLocks noChangeShapeType="1"/>
              </p:cNvSpPr>
              <p:nvPr/>
            </p:nvSpPr>
            <p:spPr bwMode="auto">
              <a:xfrm>
                <a:off x="3024" y="1056"/>
                <a:ext cx="0" cy="1440"/>
              </a:xfrm>
              <a:prstGeom prst="line">
                <a:avLst/>
              </a:prstGeom>
              <a:noFill/>
              <a:ln w="9525">
                <a:solidFill>
                  <a:schemeClr val="tx1"/>
                </a:solidFill>
                <a:round/>
                <a:headEnd/>
                <a:tailEnd/>
              </a:ln>
            </p:spPr>
            <p:txBody>
              <a:bodyPr wrap="none" anchor="ctr"/>
              <a:lstStyle/>
              <a:p>
                <a:endParaRPr lang="en-US"/>
              </a:p>
            </p:txBody>
          </p:sp>
          <p:sp>
            <p:nvSpPr>
              <p:cNvPr id="36899" name="Line 18"/>
              <p:cNvSpPr>
                <a:spLocks noChangeShapeType="1"/>
              </p:cNvSpPr>
              <p:nvPr/>
            </p:nvSpPr>
            <p:spPr bwMode="auto">
              <a:xfrm>
                <a:off x="3552" y="1056"/>
                <a:ext cx="0" cy="1440"/>
              </a:xfrm>
              <a:prstGeom prst="line">
                <a:avLst/>
              </a:prstGeom>
              <a:noFill/>
              <a:ln w="9525">
                <a:solidFill>
                  <a:schemeClr val="tx1"/>
                </a:solidFill>
                <a:round/>
                <a:headEnd/>
                <a:tailEnd/>
              </a:ln>
            </p:spPr>
            <p:txBody>
              <a:bodyPr wrap="none" anchor="ctr"/>
              <a:lstStyle/>
              <a:p>
                <a:endParaRPr lang="en-US"/>
              </a:p>
            </p:txBody>
          </p:sp>
          <p:sp>
            <p:nvSpPr>
              <p:cNvPr id="36900" name="Text Box 19"/>
              <p:cNvSpPr txBox="1">
                <a:spLocks noChangeArrowheads="1"/>
              </p:cNvSpPr>
              <p:nvPr/>
            </p:nvSpPr>
            <p:spPr bwMode="auto">
              <a:xfrm>
                <a:off x="1104"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6901" name="Text Box 20"/>
              <p:cNvSpPr txBox="1">
                <a:spLocks noChangeArrowheads="1"/>
              </p:cNvSpPr>
              <p:nvPr/>
            </p:nvSpPr>
            <p:spPr bwMode="auto">
              <a:xfrm>
                <a:off x="1584"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6902" name="Text Box 21"/>
              <p:cNvSpPr txBox="1">
                <a:spLocks noChangeArrowheads="1"/>
              </p:cNvSpPr>
              <p:nvPr/>
            </p:nvSpPr>
            <p:spPr bwMode="auto">
              <a:xfrm>
                <a:off x="2112"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6903" name="Text Box 22"/>
              <p:cNvSpPr txBox="1">
                <a:spLocks noChangeArrowheads="1"/>
              </p:cNvSpPr>
              <p:nvPr/>
            </p:nvSpPr>
            <p:spPr bwMode="auto">
              <a:xfrm>
                <a:off x="2640"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6904" name="Text Box 23"/>
              <p:cNvSpPr txBox="1">
                <a:spLocks noChangeArrowheads="1"/>
              </p:cNvSpPr>
              <p:nvPr/>
            </p:nvSpPr>
            <p:spPr bwMode="auto">
              <a:xfrm>
                <a:off x="3696"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6905" name="Text Box 24"/>
              <p:cNvSpPr txBox="1">
                <a:spLocks noChangeArrowheads="1"/>
              </p:cNvSpPr>
              <p:nvPr/>
            </p:nvSpPr>
            <p:spPr bwMode="auto">
              <a:xfrm>
                <a:off x="3168"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6906" name="Line 25"/>
              <p:cNvSpPr>
                <a:spLocks noChangeShapeType="1"/>
              </p:cNvSpPr>
              <p:nvPr/>
            </p:nvSpPr>
            <p:spPr bwMode="auto">
              <a:xfrm>
                <a:off x="4080" y="1056"/>
                <a:ext cx="0" cy="1440"/>
              </a:xfrm>
              <a:prstGeom prst="line">
                <a:avLst/>
              </a:prstGeom>
              <a:noFill/>
              <a:ln w="9525">
                <a:solidFill>
                  <a:schemeClr val="tx1"/>
                </a:solidFill>
                <a:round/>
                <a:headEnd/>
                <a:tailEnd/>
              </a:ln>
            </p:spPr>
            <p:txBody>
              <a:bodyPr wrap="none" anchor="ctr"/>
              <a:lstStyle/>
              <a:p>
                <a:endParaRPr lang="en-US"/>
              </a:p>
            </p:txBody>
          </p:sp>
          <p:sp>
            <p:nvSpPr>
              <p:cNvPr id="36907" name="Line 26"/>
              <p:cNvSpPr>
                <a:spLocks noChangeShapeType="1"/>
              </p:cNvSpPr>
              <p:nvPr/>
            </p:nvSpPr>
            <p:spPr bwMode="auto">
              <a:xfrm>
                <a:off x="960" y="1344"/>
                <a:ext cx="3120" cy="0"/>
              </a:xfrm>
              <a:prstGeom prst="line">
                <a:avLst/>
              </a:prstGeom>
              <a:noFill/>
              <a:ln w="9525">
                <a:solidFill>
                  <a:schemeClr val="tx1"/>
                </a:solidFill>
                <a:round/>
                <a:headEnd/>
                <a:tailEnd/>
              </a:ln>
            </p:spPr>
            <p:txBody>
              <a:bodyPr wrap="none" anchor="ctr"/>
              <a:lstStyle/>
              <a:p>
                <a:endParaRPr lang="en-US"/>
              </a:p>
            </p:txBody>
          </p:sp>
          <p:sp>
            <p:nvSpPr>
              <p:cNvPr id="36908" name="Line 27"/>
              <p:cNvSpPr>
                <a:spLocks noChangeShapeType="1"/>
              </p:cNvSpPr>
              <p:nvPr/>
            </p:nvSpPr>
            <p:spPr bwMode="auto">
              <a:xfrm>
                <a:off x="960" y="1632"/>
                <a:ext cx="3120" cy="0"/>
              </a:xfrm>
              <a:prstGeom prst="line">
                <a:avLst/>
              </a:prstGeom>
              <a:noFill/>
              <a:ln w="9525">
                <a:solidFill>
                  <a:schemeClr val="tx1"/>
                </a:solidFill>
                <a:round/>
                <a:headEnd/>
                <a:tailEnd/>
              </a:ln>
            </p:spPr>
            <p:txBody>
              <a:bodyPr wrap="none" anchor="ctr"/>
              <a:lstStyle/>
              <a:p>
                <a:endParaRPr lang="en-US"/>
              </a:p>
            </p:txBody>
          </p:sp>
          <p:sp>
            <p:nvSpPr>
              <p:cNvPr id="36909" name="Line 28"/>
              <p:cNvSpPr>
                <a:spLocks noChangeShapeType="1"/>
              </p:cNvSpPr>
              <p:nvPr/>
            </p:nvSpPr>
            <p:spPr bwMode="auto">
              <a:xfrm>
                <a:off x="960" y="1920"/>
                <a:ext cx="3120" cy="0"/>
              </a:xfrm>
              <a:prstGeom prst="line">
                <a:avLst/>
              </a:prstGeom>
              <a:noFill/>
              <a:ln w="9525">
                <a:solidFill>
                  <a:schemeClr val="tx1"/>
                </a:solidFill>
                <a:round/>
                <a:headEnd/>
                <a:tailEnd/>
              </a:ln>
            </p:spPr>
            <p:txBody>
              <a:bodyPr wrap="none" anchor="ctr"/>
              <a:lstStyle/>
              <a:p>
                <a:endParaRPr lang="en-US"/>
              </a:p>
            </p:txBody>
          </p:sp>
          <p:sp>
            <p:nvSpPr>
              <p:cNvPr id="36910" name="Line 29"/>
              <p:cNvSpPr>
                <a:spLocks noChangeShapeType="1"/>
              </p:cNvSpPr>
              <p:nvPr/>
            </p:nvSpPr>
            <p:spPr bwMode="auto">
              <a:xfrm>
                <a:off x="960" y="2208"/>
                <a:ext cx="3120" cy="0"/>
              </a:xfrm>
              <a:prstGeom prst="line">
                <a:avLst/>
              </a:prstGeom>
              <a:noFill/>
              <a:ln w="9525">
                <a:solidFill>
                  <a:schemeClr val="tx1"/>
                </a:solidFill>
                <a:round/>
                <a:headEnd/>
                <a:tailEnd/>
              </a:ln>
            </p:spPr>
            <p:txBody>
              <a:bodyPr wrap="none" anchor="ctr"/>
              <a:lstStyle/>
              <a:p>
                <a:endParaRPr lang="en-US"/>
              </a:p>
            </p:txBody>
          </p:sp>
          <p:sp>
            <p:nvSpPr>
              <p:cNvPr id="36911" name="Line 30"/>
              <p:cNvSpPr>
                <a:spLocks noChangeShapeType="1"/>
              </p:cNvSpPr>
              <p:nvPr/>
            </p:nvSpPr>
            <p:spPr bwMode="auto">
              <a:xfrm>
                <a:off x="960" y="2496"/>
                <a:ext cx="3120" cy="0"/>
              </a:xfrm>
              <a:prstGeom prst="line">
                <a:avLst/>
              </a:prstGeom>
              <a:noFill/>
              <a:ln w="9525">
                <a:solidFill>
                  <a:schemeClr val="tx1"/>
                </a:solidFill>
                <a:round/>
                <a:headEnd/>
                <a:tailEnd/>
              </a:ln>
            </p:spPr>
            <p:txBody>
              <a:bodyPr wrap="none" anchor="ctr"/>
              <a:lstStyle/>
              <a:p>
                <a:endParaRPr lang="en-US"/>
              </a:p>
            </p:txBody>
          </p:sp>
          <p:sp>
            <p:nvSpPr>
              <p:cNvPr id="36912" name="Text Box 31"/>
              <p:cNvSpPr txBox="1">
                <a:spLocks noChangeArrowheads="1"/>
              </p:cNvSpPr>
              <p:nvPr/>
            </p:nvSpPr>
            <p:spPr bwMode="auto">
              <a:xfrm>
                <a:off x="652"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6913" name="Text Box 32"/>
              <p:cNvSpPr txBox="1">
                <a:spLocks noChangeArrowheads="1"/>
              </p:cNvSpPr>
              <p:nvPr/>
            </p:nvSpPr>
            <p:spPr bwMode="auto">
              <a:xfrm>
                <a:off x="652"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36914" name="Text Box 33"/>
              <p:cNvSpPr txBox="1">
                <a:spLocks noChangeArrowheads="1"/>
              </p:cNvSpPr>
              <p:nvPr/>
            </p:nvSpPr>
            <p:spPr bwMode="auto">
              <a:xfrm>
                <a:off x="652" y="1632"/>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36915" name="Text Box 34"/>
              <p:cNvSpPr txBox="1">
                <a:spLocks noChangeArrowheads="1"/>
              </p:cNvSpPr>
              <p:nvPr/>
            </p:nvSpPr>
            <p:spPr bwMode="auto">
              <a:xfrm>
                <a:off x="652" y="1920"/>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6916" name="Text Box 35"/>
              <p:cNvSpPr txBox="1">
                <a:spLocks noChangeArrowheads="1"/>
              </p:cNvSpPr>
              <p:nvPr/>
            </p:nvSpPr>
            <p:spPr bwMode="auto">
              <a:xfrm>
                <a:off x="3168"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6917" name="Text Box 36"/>
              <p:cNvSpPr txBox="1">
                <a:spLocks noChangeArrowheads="1"/>
              </p:cNvSpPr>
              <p:nvPr/>
            </p:nvSpPr>
            <p:spPr bwMode="auto">
              <a:xfrm>
                <a:off x="3696"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5</a:t>
                </a:r>
              </a:p>
            </p:txBody>
          </p:sp>
          <p:sp>
            <p:nvSpPr>
              <p:cNvPr id="36918" name="Text Box 37"/>
              <p:cNvSpPr txBox="1">
                <a:spLocks noChangeArrowheads="1"/>
              </p:cNvSpPr>
              <p:nvPr/>
            </p:nvSpPr>
            <p:spPr bwMode="auto">
              <a:xfrm>
                <a:off x="1104"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6919" name="Text Box 38"/>
              <p:cNvSpPr txBox="1">
                <a:spLocks noChangeArrowheads="1"/>
              </p:cNvSpPr>
              <p:nvPr/>
            </p:nvSpPr>
            <p:spPr bwMode="auto">
              <a:xfrm>
                <a:off x="1584"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36920" name="Text Box 39"/>
              <p:cNvSpPr txBox="1">
                <a:spLocks noChangeArrowheads="1"/>
              </p:cNvSpPr>
              <p:nvPr/>
            </p:nvSpPr>
            <p:spPr bwMode="auto">
              <a:xfrm>
                <a:off x="2112"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36921" name="Text Box 40"/>
              <p:cNvSpPr txBox="1">
                <a:spLocks noChangeArrowheads="1"/>
              </p:cNvSpPr>
              <p:nvPr/>
            </p:nvSpPr>
            <p:spPr bwMode="auto">
              <a:xfrm>
                <a:off x="2640"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6922" name="Text Box 41"/>
              <p:cNvSpPr txBox="1">
                <a:spLocks noChangeArrowheads="1"/>
              </p:cNvSpPr>
              <p:nvPr/>
            </p:nvSpPr>
            <p:spPr bwMode="auto">
              <a:xfrm>
                <a:off x="652" y="2208"/>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6923" name="Text Box 42"/>
              <p:cNvSpPr txBox="1">
                <a:spLocks noChangeArrowheads="1"/>
              </p:cNvSpPr>
              <p:nvPr/>
            </p:nvSpPr>
            <p:spPr bwMode="auto">
              <a:xfrm>
                <a:off x="662" y="768"/>
                <a:ext cx="432" cy="288"/>
              </a:xfrm>
              <a:prstGeom prst="rect">
                <a:avLst/>
              </a:prstGeom>
              <a:noFill/>
              <a:ln w="9525">
                <a:noFill/>
                <a:miter lim="800000"/>
                <a:headEnd/>
                <a:tailEnd/>
              </a:ln>
            </p:spPr>
            <p:txBody>
              <a:bodyPr>
                <a:spAutoFit/>
              </a:bodyPr>
              <a:lstStyle/>
              <a:p>
                <a:pPr algn="ctr" eaLnBrk="0" hangingPunct="0">
                  <a:spcBef>
                    <a:spcPct val="50000"/>
                  </a:spcBef>
                </a:pPr>
                <a:r>
                  <a:rPr lang="en-US" altLang="zh-CN" sz="2400" b="0" dirty="0" err="1" smtClean="0">
                    <a:latin typeface="Times New Roman" pitchFamily="18" charset="0"/>
                    <a:ea typeface="SimSun" pitchFamily="2" charset="-122"/>
                  </a:rPr>
                  <a:t>i</a:t>
                </a:r>
                <a:r>
                  <a:rPr lang="en-US" altLang="zh-CN" sz="2400" b="0" dirty="0" smtClean="0">
                    <a:latin typeface="Times New Roman" pitchFamily="18" charset="0"/>
                    <a:ea typeface="SimSun" pitchFamily="2" charset="-122"/>
                  </a:rPr>
                  <a:t>\j</a:t>
                </a:r>
                <a:endParaRPr lang="en-US" altLang="zh-CN" sz="2400" b="0" dirty="0">
                  <a:latin typeface="Times New Roman" pitchFamily="18" charset="0"/>
                  <a:ea typeface="SimSun" pitchFamily="2" charset="-122"/>
                </a:endParaRPr>
              </a:p>
            </p:txBody>
          </p:sp>
        </p:grpSp>
      </p:grpSp>
      <p:sp>
        <p:nvSpPr>
          <p:cNvPr id="36869" name="Text Box 43"/>
          <p:cNvSpPr txBox="1">
            <a:spLocks noChangeArrowheads="1"/>
          </p:cNvSpPr>
          <p:nvPr/>
        </p:nvSpPr>
        <p:spPr bwMode="auto">
          <a:xfrm>
            <a:off x="6607175" y="1752600"/>
            <a:ext cx="1470025" cy="2441575"/>
          </a:xfrm>
          <a:prstGeom prst="rect">
            <a:avLst/>
          </a:prstGeom>
          <a:noFill/>
          <a:ln w="9525">
            <a:noFill/>
            <a:miter lim="800000"/>
            <a:headEnd/>
            <a:tailEnd/>
          </a:ln>
        </p:spPr>
        <p:txBody>
          <a:bodyPr>
            <a:spAutoFit/>
          </a:bodyPr>
          <a:lstStyle/>
          <a:p>
            <a:pPr eaLnBrk="0" hangingPunct="0">
              <a:lnSpc>
                <a:spcPct val="110000"/>
              </a:lnSpc>
            </a:pPr>
            <a:r>
              <a:rPr lang="en-US" altLang="zh-CN" sz="2800" b="0" dirty="0" err="1">
                <a:latin typeface="Times New Roman" pitchFamily="18" charset="0"/>
                <a:ea typeface="SimSun" pitchFamily="2" charset="-122"/>
              </a:rPr>
              <a:t>i</a:t>
            </a:r>
            <a:r>
              <a:rPr lang="en-US" altLang="zh-CN" sz="2800" b="0" dirty="0">
                <a:latin typeface="Times New Roman" pitchFamily="18" charset="0"/>
                <a:ea typeface="SimSun" pitchFamily="2" charset="-122"/>
              </a:rPr>
              <a:t>=3</a:t>
            </a:r>
          </a:p>
          <a:p>
            <a:pPr eaLnBrk="0" hangingPunct="0">
              <a:lnSpc>
                <a:spcPct val="110000"/>
              </a:lnSpc>
            </a:pPr>
            <a:r>
              <a:rPr lang="en-US" altLang="zh-CN" sz="2800" b="0" dirty="0" smtClean="0">
                <a:latin typeface="Times New Roman" pitchFamily="18" charset="0"/>
                <a:ea typeface="SimSun" pitchFamily="2" charset="-122"/>
              </a:rPr>
              <a:t>v</a:t>
            </a:r>
            <a:r>
              <a:rPr lang="en-US" altLang="zh-CN" sz="2800" b="0" baseline="-25000" dirty="0" smtClean="0">
                <a:latin typeface="Times New Roman" pitchFamily="18" charset="0"/>
                <a:ea typeface="SimSun" pitchFamily="2" charset="-122"/>
              </a:rPr>
              <a:t>i</a:t>
            </a:r>
            <a:r>
              <a:rPr lang="en-US" altLang="zh-CN" sz="2800" b="0" dirty="0" smtClean="0">
                <a:latin typeface="Times New Roman" pitchFamily="18" charset="0"/>
                <a:ea typeface="SimSun" pitchFamily="2" charset="-122"/>
              </a:rPr>
              <a:t>=5</a:t>
            </a:r>
            <a:endParaRPr lang="en-US" altLang="zh-CN" sz="2800" b="0" dirty="0">
              <a:latin typeface="Times New Roman" pitchFamily="18" charset="0"/>
              <a:ea typeface="SimSun" pitchFamily="2" charset="-122"/>
            </a:endParaRPr>
          </a:p>
          <a:p>
            <a:pPr eaLnBrk="0" hangingPunct="0">
              <a:lnSpc>
                <a:spcPct val="110000"/>
              </a:lnSpc>
            </a:pPr>
            <a:r>
              <a:rPr lang="en-US" altLang="zh-CN" sz="2800" b="0" dirty="0" err="1">
                <a:latin typeface="Times New Roman" pitchFamily="18" charset="0"/>
                <a:ea typeface="SimSun" pitchFamily="2" charset="-122"/>
              </a:rPr>
              <a:t>w</a:t>
            </a:r>
            <a:r>
              <a:rPr lang="en-US" altLang="zh-CN" sz="2800" b="0" baseline="-25000" dirty="0" err="1">
                <a:latin typeface="Times New Roman" pitchFamily="18" charset="0"/>
                <a:ea typeface="SimSun" pitchFamily="2" charset="-122"/>
              </a:rPr>
              <a:t>i</a:t>
            </a:r>
            <a:r>
              <a:rPr lang="en-US" altLang="zh-CN" sz="2800" b="0" dirty="0">
                <a:latin typeface="Times New Roman" pitchFamily="18" charset="0"/>
                <a:ea typeface="SimSun" pitchFamily="2" charset="-122"/>
              </a:rPr>
              <a:t>=4</a:t>
            </a:r>
          </a:p>
          <a:p>
            <a:pPr eaLnBrk="0" hangingPunct="0">
              <a:lnSpc>
                <a:spcPct val="110000"/>
              </a:lnSpc>
            </a:pPr>
            <a:r>
              <a:rPr lang="en-US" altLang="zh-CN" sz="2800" b="0" dirty="0" smtClean="0">
                <a:latin typeface="Times New Roman" pitchFamily="18" charset="0"/>
                <a:ea typeface="SimSun" pitchFamily="2" charset="-122"/>
              </a:rPr>
              <a:t>j= </a:t>
            </a:r>
            <a:r>
              <a:rPr lang="en-US" altLang="zh-CN" sz="2800" b="0" dirty="0">
                <a:solidFill>
                  <a:srgbClr val="FF0000"/>
                </a:solidFill>
                <a:latin typeface="Times New Roman" pitchFamily="18" charset="0"/>
                <a:ea typeface="SimSun" pitchFamily="2" charset="-122"/>
              </a:rPr>
              <a:t>4</a:t>
            </a:r>
          </a:p>
          <a:p>
            <a:pPr eaLnBrk="0" hangingPunct="0">
              <a:lnSpc>
                <a:spcPct val="110000"/>
              </a:lnSpc>
            </a:pPr>
            <a:r>
              <a:rPr lang="en-US" altLang="zh-CN" sz="2800" b="0" dirty="0" smtClean="0">
                <a:latin typeface="Times New Roman" pitchFamily="18" charset="0"/>
                <a:ea typeface="SimSun" pitchFamily="2" charset="-122"/>
              </a:rPr>
              <a:t>j- </a:t>
            </a:r>
            <a:r>
              <a:rPr lang="en-US" altLang="zh-CN" sz="2800" b="0" dirty="0" err="1">
                <a:latin typeface="Times New Roman" pitchFamily="18" charset="0"/>
                <a:ea typeface="SimSun" pitchFamily="2" charset="-122"/>
              </a:rPr>
              <a:t>w</a:t>
            </a:r>
            <a:r>
              <a:rPr lang="en-US" altLang="zh-CN" sz="2800" b="0" baseline="-25000" dirty="0" err="1">
                <a:latin typeface="Times New Roman" pitchFamily="18" charset="0"/>
                <a:ea typeface="SimSun" pitchFamily="2" charset="-122"/>
              </a:rPr>
              <a:t>i</a:t>
            </a:r>
            <a:r>
              <a:rPr lang="en-US" altLang="zh-CN" sz="2800" b="0" dirty="0">
                <a:latin typeface="Times New Roman" pitchFamily="18" charset="0"/>
                <a:ea typeface="SimSun" pitchFamily="2" charset="-122"/>
              </a:rPr>
              <a:t>=0</a:t>
            </a:r>
          </a:p>
        </p:txBody>
      </p:sp>
      <p:sp>
        <p:nvSpPr>
          <p:cNvPr id="36870" name="Text Box 44"/>
          <p:cNvSpPr txBox="1">
            <a:spLocks noChangeArrowheads="1"/>
          </p:cNvSpPr>
          <p:nvPr/>
        </p:nvSpPr>
        <p:spPr bwMode="auto">
          <a:xfrm>
            <a:off x="33528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6871" name="Text Box 45"/>
          <p:cNvSpPr txBox="1">
            <a:spLocks noChangeArrowheads="1"/>
          </p:cNvSpPr>
          <p:nvPr/>
        </p:nvSpPr>
        <p:spPr bwMode="auto">
          <a:xfrm>
            <a:off x="41910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6872" name="Text Box 46"/>
          <p:cNvSpPr txBox="1">
            <a:spLocks noChangeArrowheads="1"/>
          </p:cNvSpPr>
          <p:nvPr/>
        </p:nvSpPr>
        <p:spPr bwMode="auto">
          <a:xfrm>
            <a:off x="50292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6873" name="Text Box 47"/>
          <p:cNvSpPr txBox="1">
            <a:spLocks noChangeArrowheads="1"/>
          </p:cNvSpPr>
          <p:nvPr/>
        </p:nvSpPr>
        <p:spPr bwMode="auto">
          <a:xfrm>
            <a:off x="58674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6874" name="Text Box 48"/>
          <p:cNvSpPr txBox="1">
            <a:spLocks noChangeArrowheads="1"/>
          </p:cNvSpPr>
          <p:nvPr/>
        </p:nvSpPr>
        <p:spPr bwMode="auto">
          <a:xfrm>
            <a:off x="25146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6875" name="Text Box 49"/>
          <p:cNvSpPr txBox="1">
            <a:spLocks noChangeArrowheads="1"/>
          </p:cNvSpPr>
          <p:nvPr/>
        </p:nvSpPr>
        <p:spPr bwMode="auto">
          <a:xfrm>
            <a:off x="33528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6876" name="Text Box 50"/>
          <p:cNvSpPr txBox="1">
            <a:spLocks noChangeArrowheads="1"/>
          </p:cNvSpPr>
          <p:nvPr/>
        </p:nvSpPr>
        <p:spPr bwMode="auto">
          <a:xfrm>
            <a:off x="41910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6877" name="Text Box 51"/>
          <p:cNvSpPr txBox="1">
            <a:spLocks noChangeArrowheads="1"/>
          </p:cNvSpPr>
          <p:nvPr/>
        </p:nvSpPr>
        <p:spPr bwMode="auto">
          <a:xfrm>
            <a:off x="50292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6878" name="Rectangle 53"/>
          <p:cNvSpPr>
            <a:spLocks noChangeArrowheads="1"/>
          </p:cNvSpPr>
          <p:nvPr/>
        </p:nvSpPr>
        <p:spPr bwMode="auto">
          <a:xfrm>
            <a:off x="7239000" y="914400"/>
            <a:ext cx="1676400" cy="1295400"/>
          </a:xfrm>
          <a:prstGeom prst="rect">
            <a:avLst/>
          </a:prstGeom>
          <a:noFill/>
          <a:ln w="9525">
            <a:solidFill>
              <a:schemeClr val="tx1"/>
            </a:solidFill>
            <a:miter lim="800000"/>
            <a:headEnd/>
            <a:tailEnd/>
          </a:ln>
        </p:spPr>
        <p:txBody>
          <a:bodyPr wrap="none" anchor="ctr"/>
          <a:lstStyle/>
          <a:p>
            <a:pPr eaLnBrk="0" hangingPunct="0"/>
            <a:endParaRPr lang="zh-CN" altLang="en-US">
              <a:ea typeface="SimSun" pitchFamily="2" charset="-122"/>
            </a:endParaRPr>
          </a:p>
        </p:txBody>
      </p:sp>
      <p:sp>
        <p:nvSpPr>
          <p:cNvPr id="36879" name="Text Box 54"/>
          <p:cNvSpPr txBox="1">
            <a:spLocks noChangeArrowheads="1"/>
          </p:cNvSpPr>
          <p:nvPr/>
        </p:nvSpPr>
        <p:spPr bwMode="auto">
          <a:xfrm>
            <a:off x="58674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7</a:t>
            </a:r>
          </a:p>
        </p:txBody>
      </p:sp>
      <p:sp>
        <p:nvSpPr>
          <p:cNvPr id="36880" name="Text Box 61"/>
          <p:cNvSpPr txBox="1">
            <a:spLocks noChangeArrowheads="1"/>
          </p:cNvSpPr>
          <p:nvPr/>
        </p:nvSpPr>
        <p:spPr bwMode="auto">
          <a:xfrm>
            <a:off x="2514600" y="35052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6881" name="Text Box 62"/>
          <p:cNvSpPr txBox="1">
            <a:spLocks noChangeArrowheads="1"/>
          </p:cNvSpPr>
          <p:nvPr/>
        </p:nvSpPr>
        <p:spPr bwMode="auto">
          <a:xfrm>
            <a:off x="3352800" y="35052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6882" name="Text Box 63"/>
          <p:cNvSpPr txBox="1">
            <a:spLocks noChangeArrowheads="1"/>
          </p:cNvSpPr>
          <p:nvPr/>
        </p:nvSpPr>
        <p:spPr bwMode="auto">
          <a:xfrm>
            <a:off x="4191000" y="35052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201793" name="Line 65"/>
          <p:cNvSpPr>
            <a:spLocks noChangeShapeType="1"/>
          </p:cNvSpPr>
          <p:nvPr/>
        </p:nvSpPr>
        <p:spPr bwMode="auto">
          <a:xfrm>
            <a:off x="2057400" y="3276600"/>
            <a:ext cx="2971800" cy="381000"/>
          </a:xfrm>
          <a:prstGeom prst="line">
            <a:avLst/>
          </a:prstGeom>
          <a:noFill/>
          <a:ln w="38100">
            <a:solidFill>
              <a:schemeClr val="tx1"/>
            </a:solidFill>
            <a:round/>
            <a:headEnd/>
            <a:tailEnd type="triangle" w="med" len="med"/>
          </a:ln>
        </p:spPr>
        <p:txBody>
          <a:bodyPr wrap="none" anchor="ctr"/>
          <a:lstStyle/>
          <a:p>
            <a:endParaRPr lang="en-US"/>
          </a:p>
        </p:txBody>
      </p:sp>
      <p:sp>
        <p:nvSpPr>
          <p:cNvPr id="201794" name="Text Box 66"/>
          <p:cNvSpPr txBox="1">
            <a:spLocks noChangeArrowheads="1"/>
          </p:cNvSpPr>
          <p:nvPr/>
        </p:nvSpPr>
        <p:spPr bwMode="auto">
          <a:xfrm>
            <a:off x="5029200" y="3505200"/>
            <a:ext cx="336550" cy="457200"/>
          </a:xfrm>
          <a:prstGeom prst="rect">
            <a:avLst/>
          </a:prstGeom>
          <a:noFill/>
          <a:ln w="9525">
            <a:noFill/>
            <a:miter lim="800000"/>
            <a:headEnd/>
            <a:tailEnd/>
          </a:ln>
        </p:spPr>
        <p:txBody>
          <a:bodyPr wrap="none">
            <a:spAutoFit/>
          </a:bodyPr>
          <a:lstStyle/>
          <a:p>
            <a:pPr eaLnBrk="0" hangingPunct="0"/>
            <a:r>
              <a:rPr lang="en-US" altLang="zh-CN" sz="2400">
                <a:solidFill>
                  <a:srgbClr val="FF0000"/>
                </a:solidFill>
                <a:latin typeface="Times New Roman" pitchFamily="18" charset="0"/>
                <a:ea typeface="SimSun" pitchFamily="2" charset="-122"/>
              </a:rPr>
              <a:t>5</a:t>
            </a:r>
            <a:endParaRPr lang="en-US" altLang="zh-CN" sz="2400" b="0">
              <a:latin typeface="Times New Roman" pitchFamily="18" charset="0"/>
              <a:ea typeface="SimSun" pitchFamily="2" charset="-122"/>
            </a:endParaRPr>
          </a:p>
        </p:txBody>
      </p:sp>
      <p:sp>
        <p:nvSpPr>
          <p:cNvPr id="36886" name="Rectangle 68"/>
          <p:cNvSpPr>
            <a:spLocks noGrp="1" noChangeArrowheads="1"/>
          </p:cNvSpPr>
          <p:nvPr>
            <p:ph type="title"/>
          </p:nvPr>
        </p:nvSpPr>
        <p:spPr/>
        <p:txBody>
          <a:bodyPr/>
          <a:lstStyle/>
          <a:p>
            <a:r>
              <a:rPr lang="en-US" altLang="zh-CN" dirty="0" smtClean="0">
                <a:ea typeface="SimSun" pitchFamily="2" charset="-122"/>
              </a:rPr>
              <a:t>Example (15)</a:t>
            </a:r>
          </a:p>
        </p:txBody>
      </p:sp>
      <p:sp>
        <p:nvSpPr>
          <p:cNvPr id="61" name="Text Box 4"/>
          <p:cNvSpPr txBox="1">
            <a:spLocks noChangeArrowheads="1"/>
          </p:cNvSpPr>
          <p:nvPr/>
        </p:nvSpPr>
        <p:spPr bwMode="auto">
          <a:xfrm>
            <a:off x="1752600" y="4556125"/>
            <a:ext cx="6934200" cy="1920875"/>
          </a:xfrm>
          <a:prstGeom prst="rect">
            <a:avLst/>
          </a:prstGeom>
          <a:noFill/>
          <a:ln w="9525">
            <a:noFill/>
            <a:miter lim="800000"/>
            <a:headEnd/>
            <a:tailEnd/>
          </a:ln>
        </p:spPr>
        <p:txBody>
          <a:bodyPr>
            <a:spAutoFit/>
          </a:bodyPr>
          <a:lstStyle/>
          <a:p>
            <a:pPr eaLnBrk="0" hangingPunct="0"/>
            <a:r>
              <a:rPr lang="en-US" altLang="zh-CN" sz="2000" b="0" dirty="0">
                <a:latin typeface="Times New Roman" pitchFamily="18" charset="0"/>
                <a:ea typeface="SimSun" pitchFamily="2" charset="-122"/>
              </a:rPr>
              <a:t>if </a:t>
            </a:r>
            <a:r>
              <a:rPr lang="en-US" altLang="zh-CN" sz="2000" b="0" dirty="0" err="1">
                <a:solidFill>
                  <a:srgbClr val="C00000"/>
                </a:solidFill>
                <a:latin typeface="Times New Roman" pitchFamily="18" charset="0"/>
                <a:ea typeface="SimSun" pitchFamily="2" charset="-122"/>
              </a:rPr>
              <a:t>w</a:t>
            </a:r>
            <a:r>
              <a:rPr lang="en-US" altLang="zh-CN" sz="2000" b="0" baseline="-25000" dirty="0" err="1">
                <a:solidFill>
                  <a:srgbClr val="C00000"/>
                </a:solidFill>
                <a:latin typeface="Times New Roman" pitchFamily="18" charset="0"/>
                <a:ea typeface="SimSun" pitchFamily="2" charset="-122"/>
              </a:rPr>
              <a:t>i</a:t>
            </a:r>
            <a:r>
              <a:rPr lang="en-US" altLang="zh-CN" sz="2000" b="0" dirty="0">
                <a:solidFill>
                  <a:srgbClr val="C00000"/>
                </a:solidFill>
                <a:latin typeface="Times New Roman" pitchFamily="18" charset="0"/>
                <a:ea typeface="SimSun" pitchFamily="2" charset="-122"/>
              </a:rPr>
              <a:t> </a:t>
            </a:r>
            <a:r>
              <a:rPr lang="en-US" altLang="zh-CN" sz="2000" b="0" dirty="0" smtClean="0">
                <a:solidFill>
                  <a:srgbClr val="C00000"/>
                </a:solidFill>
                <a:latin typeface="Times New Roman" pitchFamily="18" charset="0"/>
                <a:ea typeface="SimSun" pitchFamily="2" charset="-122"/>
              </a:rPr>
              <a:t>&lt;=j  </a:t>
            </a:r>
            <a:r>
              <a:rPr lang="en-US" altLang="zh-CN" sz="2000" b="0" dirty="0">
                <a:solidFill>
                  <a:srgbClr val="008000"/>
                </a:solidFill>
                <a:latin typeface="Times New Roman" pitchFamily="18" charset="0"/>
                <a:ea typeface="SimSun" pitchFamily="2" charset="-122"/>
              </a:rPr>
              <a:t>// item </a:t>
            </a:r>
            <a:r>
              <a:rPr lang="en-US" altLang="zh-CN" sz="2000" b="0" dirty="0" err="1">
                <a:solidFill>
                  <a:srgbClr val="008000"/>
                </a:solidFill>
                <a:latin typeface="Times New Roman" pitchFamily="18" charset="0"/>
                <a:ea typeface="SimSun" pitchFamily="2" charset="-122"/>
              </a:rPr>
              <a:t>i</a:t>
            </a:r>
            <a:r>
              <a:rPr lang="en-US" altLang="zh-CN" sz="2000" b="0" dirty="0">
                <a:solidFill>
                  <a:srgbClr val="008000"/>
                </a:solidFill>
                <a:latin typeface="Times New Roman" pitchFamily="18" charset="0"/>
                <a:ea typeface="SimSun" pitchFamily="2" charset="-122"/>
              </a:rPr>
              <a:t> can be part of the solution</a:t>
            </a:r>
            <a:endParaRPr lang="en-US" altLang="zh-CN" sz="2000" b="0" dirty="0">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        if </a:t>
            </a:r>
            <a:r>
              <a:rPr lang="en-US" altLang="zh-CN" sz="2000" b="0" dirty="0" smtClean="0">
                <a:solidFill>
                  <a:srgbClr val="C00000"/>
                </a:solidFill>
                <a:latin typeface="Times New Roman" pitchFamily="18" charset="0"/>
                <a:ea typeface="SimSun" pitchFamily="2" charset="-122"/>
              </a:rPr>
              <a:t>v</a:t>
            </a:r>
            <a:r>
              <a:rPr lang="en-US" altLang="zh-CN" sz="2000" b="0" baseline="-25000" dirty="0" smtClean="0">
                <a:solidFill>
                  <a:srgbClr val="C00000"/>
                </a:solidFill>
                <a:latin typeface="Times New Roman" pitchFamily="18" charset="0"/>
                <a:ea typeface="SimSun" pitchFamily="2" charset="-122"/>
              </a:rPr>
              <a:t>i</a:t>
            </a:r>
            <a:r>
              <a:rPr lang="en-US" altLang="zh-CN" sz="2000" b="0" dirty="0" smtClean="0">
                <a:solidFill>
                  <a:srgbClr val="C00000"/>
                </a:solidFill>
                <a:latin typeface="Times New Roman" pitchFamily="18" charset="0"/>
                <a:ea typeface="SimSun" pitchFamily="2" charset="-122"/>
              </a:rPr>
              <a:t>+ V[i-1,j-w</a:t>
            </a:r>
            <a:r>
              <a:rPr lang="en-US" altLang="zh-CN" sz="2000" b="0" baseline="-25000" dirty="0" smtClean="0">
                <a:solidFill>
                  <a:srgbClr val="C00000"/>
                </a:solidFill>
                <a:latin typeface="Times New Roman" pitchFamily="18" charset="0"/>
                <a:ea typeface="SimSun" pitchFamily="2" charset="-122"/>
              </a:rPr>
              <a:t>i</a:t>
            </a:r>
            <a:r>
              <a:rPr lang="en-US" altLang="zh-CN" sz="2000" b="0" dirty="0">
                <a:solidFill>
                  <a:srgbClr val="C00000"/>
                </a:solidFill>
                <a:latin typeface="Times New Roman" pitchFamily="18" charset="0"/>
                <a:ea typeface="SimSun" pitchFamily="2" charset="-122"/>
              </a:rPr>
              <a:t>] &gt; </a:t>
            </a:r>
            <a:r>
              <a:rPr lang="en-US" altLang="zh-CN" sz="2000" b="0" dirty="0" smtClean="0">
                <a:solidFill>
                  <a:srgbClr val="C00000"/>
                </a:solidFill>
                <a:latin typeface="Times New Roman" pitchFamily="18" charset="0"/>
                <a:ea typeface="SimSun" pitchFamily="2" charset="-122"/>
              </a:rPr>
              <a:t>V[i-1,j]</a:t>
            </a:r>
            <a:endParaRPr lang="en-US" altLang="zh-CN" sz="2000" b="0" dirty="0">
              <a:solidFill>
                <a:srgbClr val="C00000"/>
              </a:solidFill>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dirty="0" err="1" smtClean="0">
                <a:latin typeface="Times New Roman" pitchFamily="18" charset="0"/>
                <a:ea typeface="SimSun" pitchFamily="2" charset="-122"/>
              </a:rPr>
              <a:t>i,j</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baseline="-25000" dirty="0" smtClean="0">
                <a:latin typeface="Times New Roman" pitchFamily="18" charset="0"/>
                <a:ea typeface="SimSun" pitchFamily="2" charset="-122"/>
              </a:rPr>
              <a:t>i</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V[i-1,j- </a:t>
            </a:r>
            <a:r>
              <a:rPr lang="en-US" altLang="zh-CN" sz="2000" b="0" dirty="0" err="1">
                <a:latin typeface="Times New Roman" pitchFamily="18" charset="0"/>
                <a:ea typeface="SimSun" pitchFamily="2" charset="-122"/>
              </a:rPr>
              <a:t>w</a:t>
            </a:r>
            <a:r>
              <a:rPr lang="en-US" altLang="zh-CN" sz="2000" b="0" baseline="-25000" dirty="0" err="1">
                <a:latin typeface="Times New Roman" pitchFamily="18" charset="0"/>
                <a:ea typeface="SimSun" pitchFamily="2" charset="-122"/>
              </a:rPr>
              <a:t>i</a:t>
            </a:r>
            <a:r>
              <a:rPr lang="en-US" altLang="zh-CN" sz="2000" b="0" dirty="0">
                <a:latin typeface="Times New Roman" pitchFamily="18" charset="0"/>
                <a:ea typeface="SimSun" pitchFamily="2" charset="-122"/>
              </a:rPr>
              <a:t>]</a:t>
            </a:r>
          </a:p>
          <a:p>
            <a:pPr eaLnBrk="0" hangingPunct="0"/>
            <a:r>
              <a:rPr lang="en-US" altLang="zh-CN" sz="2000" b="0" dirty="0">
                <a:latin typeface="Times New Roman" pitchFamily="18" charset="0"/>
                <a:ea typeface="SimSun" pitchFamily="2" charset="-122"/>
              </a:rPr>
              <a:t>        else</a:t>
            </a:r>
          </a:p>
          <a:p>
            <a:pPr eaLnBrk="0" hangingPunct="0"/>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dirty="0" err="1" smtClean="0">
                <a:latin typeface="Times New Roman" pitchFamily="18" charset="0"/>
                <a:ea typeface="SimSun" pitchFamily="2" charset="-122"/>
              </a:rPr>
              <a:t>i,j</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V[i-1,j]</a:t>
            </a:r>
            <a:endParaRPr lang="en-US" altLang="zh-CN" sz="2000" b="0" dirty="0">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else</a:t>
            </a:r>
            <a:r>
              <a:rPr lang="en-US" altLang="zh-CN" sz="2000" b="0" dirty="0">
                <a:solidFill>
                  <a:srgbClr val="FF0000"/>
                </a:solidFill>
                <a:latin typeface="Times New Roman" pitchFamily="18" charset="0"/>
                <a:ea typeface="SimSun" pitchFamily="2" charset="-122"/>
              </a:rPr>
              <a:t> </a:t>
            </a:r>
            <a:r>
              <a:rPr lang="en-US" altLang="zh-CN" sz="2000" dirty="0" smtClean="0">
                <a:latin typeface="Times New Roman" pitchFamily="18" charset="0"/>
                <a:ea typeface="SimSun" pitchFamily="2" charset="-122"/>
              </a:rPr>
              <a:t>V[</a:t>
            </a:r>
            <a:r>
              <a:rPr lang="en-US" altLang="zh-CN" sz="2000" dirty="0" err="1" smtClean="0">
                <a:latin typeface="Times New Roman" pitchFamily="18" charset="0"/>
                <a:ea typeface="SimSun" pitchFamily="2" charset="-122"/>
              </a:rPr>
              <a:t>i,j</a:t>
            </a:r>
            <a:r>
              <a:rPr lang="en-US" altLang="zh-CN" sz="2000" dirty="0" smtClean="0">
                <a:latin typeface="Times New Roman" pitchFamily="18" charset="0"/>
                <a:ea typeface="SimSun" pitchFamily="2" charset="-122"/>
              </a:rPr>
              <a:t>] </a:t>
            </a:r>
            <a:r>
              <a:rPr lang="en-US" altLang="zh-CN" sz="2000" dirty="0">
                <a:latin typeface="Times New Roman" pitchFamily="18" charset="0"/>
                <a:ea typeface="SimSun" pitchFamily="2" charset="-122"/>
              </a:rPr>
              <a:t>= </a:t>
            </a:r>
            <a:r>
              <a:rPr lang="en-US" altLang="zh-CN" sz="2000" dirty="0" smtClean="0">
                <a:latin typeface="Times New Roman" pitchFamily="18" charset="0"/>
                <a:ea typeface="SimSun" pitchFamily="2" charset="-122"/>
              </a:rPr>
              <a:t>V[i-1,j]</a:t>
            </a:r>
            <a:r>
              <a:rPr lang="en-US" altLang="zh-CN" sz="2000" b="0" dirty="0" smtClean="0">
                <a:latin typeface="Times New Roman" pitchFamily="18" charset="0"/>
                <a:ea typeface="SimSun" pitchFamily="2" charset="-122"/>
              </a:rPr>
              <a:t>  </a:t>
            </a:r>
            <a:r>
              <a:rPr lang="en-US" altLang="zh-CN" sz="2000" b="0" dirty="0">
                <a:solidFill>
                  <a:srgbClr val="008000"/>
                </a:solidFill>
                <a:latin typeface="Times New Roman" pitchFamily="18" charset="0"/>
                <a:ea typeface="SimSun" pitchFamily="2" charset="-122"/>
              </a:rPr>
              <a:t>// </a:t>
            </a:r>
            <a:r>
              <a:rPr lang="en-US" altLang="zh-CN" sz="2000" b="0" dirty="0" err="1">
                <a:solidFill>
                  <a:srgbClr val="008000"/>
                </a:solidFill>
                <a:latin typeface="Times New Roman" pitchFamily="18" charset="0"/>
                <a:ea typeface="SimSun" pitchFamily="2" charset="-122"/>
              </a:rPr>
              <a:t>w</a:t>
            </a:r>
            <a:r>
              <a:rPr lang="en-US" altLang="zh-CN" sz="2000" b="0" baseline="-25000" dirty="0" err="1">
                <a:solidFill>
                  <a:srgbClr val="008000"/>
                </a:solidFill>
                <a:latin typeface="Times New Roman" pitchFamily="18" charset="0"/>
                <a:ea typeface="SimSun" pitchFamily="2" charset="-122"/>
              </a:rPr>
              <a:t>i</a:t>
            </a:r>
            <a:r>
              <a:rPr lang="en-US" altLang="zh-CN" sz="2000" b="0" dirty="0">
                <a:solidFill>
                  <a:srgbClr val="008000"/>
                </a:solidFill>
                <a:latin typeface="Times New Roman" pitchFamily="18" charset="0"/>
                <a:ea typeface="SimSun" pitchFamily="2" charset="-122"/>
              </a:rPr>
              <a:t> &gt; </a:t>
            </a:r>
            <a:r>
              <a:rPr lang="en-US" altLang="zh-CN" sz="2000" b="0" dirty="0" smtClean="0">
                <a:solidFill>
                  <a:srgbClr val="008000"/>
                </a:solidFill>
                <a:latin typeface="Times New Roman" pitchFamily="18" charset="0"/>
                <a:ea typeface="SimSun" pitchFamily="2" charset="-122"/>
              </a:rPr>
              <a:t>j</a:t>
            </a:r>
            <a:endParaRPr lang="en-US" altLang="zh-CN" sz="2000" b="0" dirty="0">
              <a:solidFill>
                <a:srgbClr val="008000"/>
              </a:solidFill>
              <a:latin typeface="Times New Roman" pitchFamily="18" charset="0"/>
              <a:ea typeface="SimSun" pitchFamily="2" charset="-122"/>
            </a:endParaRPr>
          </a:p>
        </p:txBody>
      </p:sp>
      <p:sp>
        <p:nvSpPr>
          <p:cNvPr id="62" name="Footer Placeholder 4"/>
          <p:cNvSpPr>
            <a:spLocks noGrp="1"/>
          </p:cNvSpPr>
          <p:nvPr>
            <p:ph type="ftr" sz="quarter" idx="11"/>
          </p:nvPr>
        </p:nvSpPr>
        <p:spPr>
          <a:xfrm>
            <a:off x="2819400" y="6492875"/>
            <a:ext cx="3733800" cy="365125"/>
          </a:xfrm>
        </p:spPr>
        <p:txBody>
          <a:bodyPr/>
          <a:lstStyle/>
          <a:p>
            <a:r>
              <a:rPr lang="en-US" dirty="0" smtClean="0"/>
              <a:t>Department of Computer Science and Engineering, GIT</a:t>
            </a:r>
            <a:endParaRPr lang="en-US" dirty="0"/>
          </a:p>
        </p:txBody>
      </p:sp>
      <p:sp>
        <p:nvSpPr>
          <p:cNvPr id="63" name="Slide Number Placeholder 5"/>
          <p:cNvSpPr>
            <a:spLocks noGrp="1"/>
          </p:cNvSpPr>
          <p:nvPr>
            <p:ph type="sldNum" sz="quarter" idx="12"/>
          </p:nvPr>
        </p:nvSpPr>
        <p:spPr>
          <a:xfrm>
            <a:off x="8153400" y="6356350"/>
            <a:ext cx="533400" cy="365125"/>
          </a:xfrm>
        </p:spPr>
        <p:txBody>
          <a:bodyPr/>
          <a:lstStyle/>
          <a:p>
            <a:endParaRPr lang="en-US" dirty="0" smtClean="0"/>
          </a:p>
          <a:p>
            <a:r>
              <a:rPr lang="en-US" dirty="0" smtClean="0"/>
              <a:t>24</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17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17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93" grpId="0" animBg="1"/>
      <p:bldP spid="20179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ubtitle 2"/>
          <p:cNvSpPr txBox="1">
            <a:spLocks/>
          </p:cNvSpPr>
          <p:nvPr/>
        </p:nvSpPr>
        <p:spPr>
          <a:xfrm>
            <a:off x="304800" y="381000"/>
            <a:ext cx="8610600" cy="60960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				</a:t>
            </a:r>
            <a:endParaRPr kumimoji="0" 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37890"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37891" name="Text Box 4"/>
          <p:cNvSpPr txBox="1">
            <a:spLocks noChangeArrowheads="1"/>
          </p:cNvSpPr>
          <p:nvPr/>
        </p:nvSpPr>
        <p:spPr bwMode="auto">
          <a:xfrm>
            <a:off x="7543800" y="609600"/>
            <a:ext cx="1320800" cy="2227263"/>
          </a:xfrm>
          <a:prstGeom prst="rect">
            <a:avLst/>
          </a:prstGeom>
          <a:noFill/>
          <a:ln w="9525">
            <a:noFill/>
            <a:miter lim="800000"/>
            <a:headEnd/>
            <a:tailEnd/>
          </a:ln>
        </p:spPr>
        <p:txBody>
          <a:bodyPr wrap="none">
            <a:spAutoFit/>
          </a:bodyPr>
          <a:lstStyle/>
          <a:p>
            <a:pPr eaLnBrk="0" hangingPunct="0"/>
            <a:r>
              <a:rPr lang="en-US" altLang="zh-CN" sz="2800" b="0" dirty="0">
                <a:latin typeface="Times New Roman" pitchFamily="18" charset="0"/>
                <a:ea typeface="SimSun" pitchFamily="2" charset="-122"/>
              </a:rPr>
              <a:t>Items:</a:t>
            </a:r>
          </a:p>
          <a:p>
            <a:pPr eaLnBrk="0" hangingPunct="0"/>
            <a:r>
              <a:rPr lang="en-US" altLang="zh-CN" sz="2800" b="0" dirty="0">
                <a:latin typeface="Times New Roman" pitchFamily="18" charset="0"/>
                <a:ea typeface="SimSun" pitchFamily="2" charset="-122"/>
              </a:rPr>
              <a:t>1: (2,3)</a:t>
            </a:r>
          </a:p>
          <a:p>
            <a:pPr eaLnBrk="0" hangingPunct="0"/>
            <a:r>
              <a:rPr lang="en-US" altLang="zh-CN" sz="2800" b="0" dirty="0">
                <a:latin typeface="Times New Roman" pitchFamily="18" charset="0"/>
                <a:ea typeface="SimSun" pitchFamily="2" charset="-122"/>
              </a:rPr>
              <a:t>2: (3,4)</a:t>
            </a:r>
          </a:p>
          <a:p>
            <a:pPr eaLnBrk="0" hangingPunct="0"/>
            <a:r>
              <a:rPr lang="en-US" altLang="zh-CN" sz="2800" b="0" dirty="0">
                <a:latin typeface="Times New Roman" pitchFamily="18" charset="0"/>
                <a:ea typeface="SimSun" pitchFamily="2" charset="-122"/>
              </a:rPr>
              <a:t>3: (4,5) </a:t>
            </a:r>
          </a:p>
          <a:p>
            <a:pPr eaLnBrk="0" hangingPunct="0"/>
            <a:r>
              <a:rPr lang="en-US" altLang="zh-CN" sz="2800" b="0" dirty="0">
                <a:latin typeface="Times New Roman" pitchFamily="18" charset="0"/>
                <a:ea typeface="SimSun" pitchFamily="2" charset="-122"/>
              </a:rPr>
              <a:t>4: (5,6)</a:t>
            </a:r>
            <a:endParaRPr lang="en-US" altLang="zh-CN" sz="2400" b="0" dirty="0">
              <a:latin typeface="Times New Roman" pitchFamily="18" charset="0"/>
              <a:ea typeface="SimSun" pitchFamily="2" charset="-122"/>
            </a:endParaRPr>
          </a:p>
        </p:txBody>
      </p:sp>
      <p:grpSp>
        <p:nvGrpSpPr>
          <p:cNvPr id="2" name="Group 5"/>
          <p:cNvGrpSpPr>
            <a:grpSpLocks/>
          </p:cNvGrpSpPr>
          <p:nvPr/>
        </p:nvGrpSpPr>
        <p:grpSpPr bwMode="auto">
          <a:xfrm>
            <a:off x="1035050" y="1676400"/>
            <a:ext cx="5441950" cy="2743200"/>
            <a:chOff x="652" y="768"/>
            <a:chExt cx="3428" cy="1728"/>
          </a:xfrm>
        </p:grpSpPr>
        <p:sp>
          <p:nvSpPr>
            <p:cNvPr id="37912" name="Text Box 6"/>
            <p:cNvSpPr txBox="1">
              <a:spLocks noChangeArrowheads="1"/>
            </p:cNvSpPr>
            <p:nvPr/>
          </p:nvSpPr>
          <p:spPr bwMode="auto">
            <a:xfrm>
              <a:off x="1584"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7913" name="Text Box 7"/>
            <p:cNvSpPr txBox="1">
              <a:spLocks noChangeArrowheads="1"/>
            </p:cNvSpPr>
            <p:nvPr/>
          </p:nvSpPr>
          <p:spPr bwMode="auto">
            <a:xfrm>
              <a:off x="1104"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7914" name="Text Box 8"/>
            <p:cNvSpPr txBox="1">
              <a:spLocks noChangeArrowheads="1"/>
            </p:cNvSpPr>
            <p:nvPr/>
          </p:nvSpPr>
          <p:spPr bwMode="auto">
            <a:xfrm>
              <a:off x="1104" y="1632"/>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7915" name="Text Box 9"/>
            <p:cNvSpPr txBox="1">
              <a:spLocks noChangeArrowheads="1"/>
            </p:cNvSpPr>
            <p:nvPr/>
          </p:nvSpPr>
          <p:spPr bwMode="auto">
            <a:xfrm>
              <a:off x="1104" y="1920"/>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7916" name="Text Box 10"/>
            <p:cNvSpPr txBox="1">
              <a:spLocks noChangeArrowheads="1"/>
            </p:cNvSpPr>
            <p:nvPr/>
          </p:nvSpPr>
          <p:spPr bwMode="auto">
            <a:xfrm>
              <a:off x="1104" y="2208"/>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grpSp>
          <p:nvGrpSpPr>
            <p:cNvPr id="3" name="Group 11"/>
            <p:cNvGrpSpPr>
              <a:grpSpLocks/>
            </p:cNvGrpSpPr>
            <p:nvPr/>
          </p:nvGrpSpPr>
          <p:grpSpPr bwMode="auto">
            <a:xfrm>
              <a:off x="652" y="768"/>
              <a:ext cx="3428" cy="1728"/>
              <a:chOff x="652" y="768"/>
              <a:chExt cx="3428" cy="1728"/>
            </a:xfrm>
          </p:grpSpPr>
          <p:sp>
            <p:nvSpPr>
              <p:cNvPr id="37918" name="Line 12"/>
              <p:cNvSpPr>
                <a:spLocks noChangeShapeType="1"/>
              </p:cNvSpPr>
              <p:nvPr/>
            </p:nvSpPr>
            <p:spPr bwMode="auto">
              <a:xfrm>
                <a:off x="960" y="1056"/>
                <a:ext cx="0" cy="1440"/>
              </a:xfrm>
              <a:prstGeom prst="line">
                <a:avLst/>
              </a:prstGeom>
              <a:noFill/>
              <a:ln w="9525">
                <a:solidFill>
                  <a:schemeClr val="tx1"/>
                </a:solidFill>
                <a:round/>
                <a:headEnd/>
                <a:tailEnd/>
              </a:ln>
            </p:spPr>
            <p:txBody>
              <a:bodyPr wrap="none" anchor="ctr"/>
              <a:lstStyle/>
              <a:p>
                <a:endParaRPr lang="en-US"/>
              </a:p>
            </p:txBody>
          </p:sp>
          <p:sp>
            <p:nvSpPr>
              <p:cNvPr id="37919" name="Line 13"/>
              <p:cNvSpPr>
                <a:spLocks noChangeShapeType="1"/>
              </p:cNvSpPr>
              <p:nvPr/>
            </p:nvSpPr>
            <p:spPr bwMode="auto">
              <a:xfrm>
                <a:off x="960" y="1056"/>
                <a:ext cx="3120" cy="0"/>
              </a:xfrm>
              <a:prstGeom prst="line">
                <a:avLst/>
              </a:prstGeom>
              <a:noFill/>
              <a:ln w="9525">
                <a:solidFill>
                  <a:schemeClr val="tx1"/>
                </a:solidFill>
                <a:round/>
                <a:headEnd/>
                <a:tailEnd/>
              </a:ln>
            </p:spPr>
            <p:txBody>
              <a:bodyPr wrap="none" anchor="ctr"/>
              <a:lstStyle/>
              <a:p>
                <a:endParaRPr lang="en-US"/>
              </a:p>
            </p:txBody>
          </p:sp>
          <p:sp>
            <p:nvSpPr>
              <p:cNvPr id="37920" name="Line 14"/>
              <p:cNvSpPr>
                <a:spLocks noChangeShapeType="1"/>
              </p:cNvSpPr>
              <p:nvPr/>
            </p:nvSpPr>
            <p:spPr bwMode="auto">
              <a:xfrm>
                <a:off x="1440" y="1056"/>
                <a:ext cx="0" cy="1440"/>
              </a:xfrm>
              <a:prstGeom prst="line">
                <a:avLst/>
              </a:prstGeom>
              <a:noFill/>
              <a:ln w="9525">
                <a:solidFill>
                  <a:schemeClr val="tx1"/>
                </a:solidFill>
                <a:round/>
                <a:headEnd/>
                <a:tailEnd/>
              </a:ln>
            </p:spPr>
            <p:txBody>
              <a:bodyPr wrap="none" anchor="ctr"/>
              <a:lstStyle/>
              <a:p>
                <a:endParaRPr lang="en-US"/>
              </a:p>
            </p:txBody>
          </p:sp>
          <p:sp>
            <p:nvSpPr>
              <p:cNvPr id="37921" name="Line 15"/>
              <p:cNvSpPr>
                <a:spLocks noChangeShapeType="1"/>
              </p:cNvSpPr>
              <p:nvPr/>
            </p:nvSpPr>
            <p:spPr bwMode="auto">
              <a:xfrm>
                <a:off x="1968" y="1056"/>
                <a:ext cx="0" cy="1440"/>
              </a:xfrm>
              <a:prstGeom prst="line">
                <a:avLst/>
              </a:prstGeom>
              <a:noFill/>
              <a:ln w="9525">
                <a:solidFill>
                  <a:schemeClr val="tx1"/>
                </a:solidFill>
                <a:round/>
                <a:headEnd/>
                <a:tailEnd/>
              </a:ln>
            </p:spPr>
            <p:txBody>
              <a:bodyPr wrap="none" anchor="ctr"/>
              <a:lstStyle/>
              <a:p>
                <a:endParaRPr lang="en-US"/>
              </a:p>
            </p:txBody>
          </p:sp>
          <p:sp>
            <p:nvSpPr>
              <p:cNvPr id="37922" name="Line 16"/>
              <p:cNvSpPr>
                <a:spLocks noChangeShapeType="1"/>
              </p:cNvSpPr>
              <p:nvPr/>
            </p:nvSpPr>
            <p:spPr bwMode="auto">
              <a:xfrm>
                <a:off x="2496" y="1056"/>
                <a:ext cx="0" cy="1440"/>
              </a:xfrm>
              <a:prstGeom prst="line">
                <a:avLst/>
              </a:prstGeom>
              <a:noFill/>
              <a:ln w="9525">
                <a:solidFill>
                  <a:schemeClr val="tx1"/>
                </a:solidFill>
                <a:round/>
                <a:headEnd/>
                <a:tailEnd/>
              </a:ln>
            </p:spPr>
            <p:txBody>
              <a:bodyPr wrap="none" anchor="ctr"/>
              <a:lstStyle/>
              <a:p>
                <a:endParaRPr lang="en-US"/>
              </a:p>
            </p:txBody>
          </p:sp>
          <p:sp>
            <p:nvSpPr>
              <p:cNvPr id="37923" name="Line 17"/>
              <p:cNvSpPr>
                <a:spLocks noChangeShapeType="1"/>
              </p:cNvSpPr>
              <p:nvPr/>
            </p:nvSpPr>
            <p:spPr bwMode="auto">
              <a:xfrm>
                <a:off x="3024" y="1056"/>
                <a:ext cx="0" cy="1440"/>
              </a:xfrm>
              <a:prstGeom prst="line">
                <a:avLst/>
              </a:prstGeom>
              <a:noFill/>
              <a:ln w="9525">
                <a:solidFill>
                  <a:schemeClr val="tx1"/>
                </a:solidFill>
                <a:round/>
                <a:headEnd/>
                <a:tailEnd/>
              </a:ln>
            </p:spPr>
            <p:txBody>
              <a:bodyPr wrap="none" anchor="ctr"/>
              <a:lstStyle/>
              <a:p>
                <a:endParaRPr lang="en-US"/>
              </a:p>
            </p:txBody>
          </p:sp>
          <p:sp>
            <p:nvSpPr>
              <p:cNvPr id="37924" name="Line 18"/>
              <p:cNvSpPr>
                <a:spLocks noChangeShapeType="1"/>
              </p:cNvSpPr>
              <p:nvPr/>
            </p:nvSpPr>
            <p:spPr bwMode="auto">
              <a:xfrm>
                <a:off x="3552" y="1056"/>
                <a:ext cx="0" cy="1440"/>
              </a:xfrm>
              <a:prstGeom prst="line">
                <a:avLst/>
              </a:prstGeom>
              <a:noFill/>
              <a:ln w="9525">
                <a:solidFill>
                  <a:schemeClr val="tx1"/>
                </a:solidFill>
                <a:round/>
                <a:headEnd/>
                <a:tailEnd/>
              </a:ln>
            </p:spPr>
            <p:txBody>
              <a:bodyPr wrap="none" anchor="ctr"/>
              <a:lstStyle/>
              <a:p>
                <a:endParaRPr lang="en-US"/>
              </a:p>
            </p:txBody>
          </p:sp>
          <p:sp>
            <p:nvSpPr>
              <p:cNvPr id="37925" name="Text Box 19"/>
              <p:cNvSpPr txBox="1">
                <a:spLocks noChangeArrowheads="1"/>
              </p:cNvSpPr>
              <p:nvPr/>
            </p:nvSpPr>
            <p:spPr bwMode="auto">
              <a:xfrm>
                <a:off x="1104"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7926" name="Text Box 20"/>
              <p:cNvSpPr txBox="1">
                <a:spLocks noChangeArrowheads="1"/>
              </p:cNvSpPr>
              <p:nvPr/>
            </p:nvSpPr>
            <p:spPr bwMode="auto">
              <a:xfrm>
                <a:off x="1584"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7927" name="Text Box 21"/>
              <p:cNvSpPr txBox="1">
                <a:spLocks noChangeArrowheads="1"/>
              </p:cNvSpPr>
              <p:nvPr/>
            </p:nvSpPr>
            <p:spPr bwMode="auto">
              <a:xfrm>
                <a:off x="2112"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7928" name="Text Box 22"/>
              <p:cNvSpPr txBox="1">
                <a:spLocks noChangeArrowheads="1"/>
              </p:cNvSpPr>
              <p:nvPr/>
            </p:nvSpPr>
            <p:spPr bwMode="auto">
              <a:xfrm>
                <a:off x="2640"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7929" name="Text Box 23"/>
              <p:cNvSpPr txBox="1">
                <a:spLocks noChangeArrowheads="1"/>
              </p:cNvSpPr>
              <p:nvPr/>
            </p:nvSpPr>
            <p:spPr bwMode="auto">
              <a:xfrm>
                <a:off x="3696"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7930" name="Text Box 24"/>
              <p:cNvSpPr txBox="1">
                <a:spLocks noChangeArrowheads="1"/>
              </p:cNvSpPr>
              <p:nvPr/>
            </p:nvSpPr>
            <p:spPr bwMode="auto">
              <a:xfrm>
                <a:off x="3168"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7931" name="Line 25"/>
              <p:cNvSpPr>
                <a:spLocks noChangeShapeType="1"/>
              </p:cNvSpPr>
              <p:nvPr/>
            </p:nvSpPr>
            <p:spPr bwMode="auto">
              <a:xfrm>
                <a:off x="4080" y="1056"/>
                <a:ext cx="0" cy="1440"/>
              </a:xfrm>
              <a:prstGeom prst="line">
                <a:avLst/>
              </a:prstGeom>
              <a:noFill/>
              <a:ln w="9525">
                <a:solidFill>
                  <a:schemeClr val="tx1"/>
                </a:solidFill>
                <a:round/>
                <a:headEnd/>
                <a:tailEnd/>
              </a:ln>
            </p:spPr>
            <p:txBody>
              <a:bodyPr wrap="none" anchor="ctr"/>
              <a:lstStyle/>
              <a:p>
                <a:endParaRPr lang="en-US"/>
              </a:p>
            </p:txBody>
          </p:sp>
          <p:sp>
            <p:nvSpPr>
              <p:cNvPr id="37932" name="Line 26"/>
              <p:cNvSpPr>
                <a:spLocks noChangeShapeType="1"/>
              </p:cNvSpPr>
              <p:nvPr/>
            </p:nvSpPr>
            <p:spPr bwMode="auto">
              <a:xfrm>
                <a:off x="960" y="1344"/>
                <a:ext cx="3120" cy="0"/>
              </a:xfrm>
              <a:prstGeom prst="line">
                <a:avLst/>
              </a:prstGeom>
              <a:noFill/>
              <a:ln w="9525">
                <a:solidFill>
                  <a:schemeClr val="tx1"/>
                </a:solidFill>
                <a:round/>
                <a:headEnd/>
                <a:tailEnd/>
              </a:ln>
            </p:spPr>
            <p:txBody>
              <a:bodyPr wrap="none" anchor="ctr"/>
              <a:lstStyle/>
              <a:p>
                <a:endParaRPr lang="en-US"/>
              </a:p>
            </p:txBody>
          </p:sp>
          <p:sp>
            <p:nvSpPr>
              <p:cNvPr id="37933" name="Line 27"/>
              <p:cNvSpPr>
                <a:spLocks noChangeShapeType="1"/>
              </p:cNvSpPr>
              <p:nvPr/>
            </p:nvSpPr>
            <p:spPr bwMode="auto">
              <a:xfrm>
                <a:off x="960" y="1632"/>
                <a:ext cx="3120" cy="0"/>
              </a:xfrm>
              <a:prstGeom prst="line">
                <a:avLst/>
              </a:prstGeom>
              <a:noFill/>
              <a:ln w="9525">
                <a:solidFill>
                  <a:schemeClr val="tx1"/>
                </a:solidFill>
                <a:round/>
                <a:headEnd/>
                <a:tailEnd/>
              </a:ln>
            </p:spPr>
            <p:txBody>
              <a:bodyPr wrap="none" anchor="ctr"/>
              <a:lstStyle/>
              <a:p>
                <a:endParaRPr lang="en-US"/>
              </a:p>
            </p:txBody>
          </p:sp>
          <p:sp>
            <p:nvSpPr>
              <p:cNvPr id="37934" name="Line 28"/>
              <p:cNvSpPr>
                <a:spLocks noChangeShapeType="1"/>
              </p:cNvSpPr>
              <p:nvPr/>
            </p:nvSpPr>
            <p:spPr bwMode="auto">
              <a:xfrm>
                <a:off x="960" y="1920"/>
                <a:ext cx="3120" cy="0"/>
              </a:xfrm>
              <a:prstGeom prst="line">
                <a:avLst/>
              </a:prstGeom>
              <a:noFill/>
              <a:ln w="9525">
                <a:solidFill>
                  <a:schemeClr val="tx1"/>
                </a:solidFill>
                <a:round/>
                <a:headEnd/>
                <a:tailEnd/>
              </a:ln>
            </p:spPr>
            <p:txBody>
              <a:bodyPr wrap="none" anchor="ctr"/>
              <a:lstStyle/>
              <a:p>
                <a:endParaRPr lang="en-US"/>
              </a:p>
            </p:txBody>
          </p:sp>
          <p:sp>
            <p:nvSpPr>
              <p:cNvPr id="37935" name="Line 29"/>
              <p:cNvSpPr>
                <a:spLocks noChangeShapeType="1"/>
              </p:cNvSpPr>
              <p:nvPr/>
            </p:nvSpPr>
            <p:spPr bwMode="auto">
              <a:xfrm>
                <a:off x="960" y="2208"/>
                <a:ext cx="3120" cy="0"/>
              </a:xfrm>
              <a:prstGeom prst="line">
                <a:avLst/>
              </a:prstGeom>
              <a:noFill/>
              <a:ln w="9525">
                <a:solidFill>
                  <a:schemeClr val="tx1"/>
                </a:solidFill>
                <a:round/>
                <a:headEnd/>
                <a:tailEnd/>
              </a:ln>
            </p:spPr>
            <p:txBody>
              <a:bodyPr wrap="none" anchor="ctr"/>
              <a:lstStyle/>
              <a:p>
                <a:endParaRPr lang="en-US"/>
              </a:p>
            </p:txBody>
          </p:sp>
          <p:sp>
            <p:nvSpPr>
              <p:cNvPr id="37936" name="Line 30"/>
              <p:cNvSpPr>
                <a:spLocks noChangeShapeType="1"/>
              </p:cNvSpPr>
              <p:nvPr/>
            </p:nvSpPr>
            <p:spPr bwMode="auto">
              <a:xfrm>
                <a:off x="960" y="2496"/>
                <a:ext cx="3120" cy="0"/>
              </a:xfrm>
              <a:prstGeom prst="line">
                <a:avLst/>
              </a:prstGeom>
              <a:noFill/>
              <a:ln w="9525">
                <a:solidFill>
                  <a:schemeClr val="tx1"/>
                </a:solidFill>
                <a:round/>
                <a:headEnd/>
                <a:tailEnd/>
              </a:ln>
            </p:spPr>
            <p:txBody>
              <a:bodyPr wrap="none" anchor="ctr"/>
              <a:lstStyle/>
              <a:p>
                <a:endParaRPr lang="en-US"/>
              </a:p>
            </p:txBody>
          </p:sp>
          <p:sp>
            <p:nvSpPr>
              <p:cNvPr id="37937" name="Text Box 31"/>
              <p:cNvSpPr txBox="1">
                <a:spLocks noChangeArrowheads="1"/>
              </p:cNvSpPr>
              <p:nvPr/>
            </p:nvSpPr>
            <p:spPr bwMode="auto">
              <a:xfrm>
                <a:off x="652"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7938" name="Text Box 32"/>
              <p:cNvSpPr txBox="1">
                <a:spLocks noChangeArrowheads="1"/>
              </p:cNvSpPr>
              <p:nvPr/>
            </p:nvSpPr>
            <p:spPr bwMode="auto">
              <a:xfrm>
                <a:off x="652"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37939" name="Text Box 33"/>
              <p:cNvSpPr txBox="1">
                <a:spLocks noChangeArrowheads="1"/>
              </p:cNvSpPr>
              <p:nvPr/>
            </p:nvSpPr>
            <p:spPr bwMode="auto">
              <a:xfrm>
                <a:off x="652" y="1632"/>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37940" name="Text Box 34"/>
              <p:cNvSpPr txBox="1">
                <a:spLocks noChangeArrowheads="1"/>
              </p:cNvSpPr>
              <p:nvPr/>
            </p:nvSpPr>
            <p:spPr bwMode="auto">
              <a:xfrm>
                <a:off x="652" y="1920"/>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7941" name="Text Box 35"/>
              <p:cNvSpPr txBox="1">
                <a:spLocks noChangeArrowheads="1"/>
              </p:cNvSpPr>
              <p:nvPr/>
            </p:nvSpPr>
            <p:spPr bwMode="auto">
              <a:xfrm>
                <a:off x="3168"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7942" name="Text Box 36"/>
              <p:cNvSpPr txBox="1">
                <a:spLocks noChangeArrowheads="1"/>
              </p:cNvSpPr>
              <p:nvPr/>
            </p:nvSpPr>
            <p:spPr bwMode="auto">
              <a:xfrm>
                <a:off x="3696"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5</a:t>
                </a:r>
              </a:p>
            </p:txBody>
          </p:sp>
          <p:sp>
            <p:nvSpPr>
              <p:cNvPr id="37943" name="Text Box 37"/>
              <p:cNvSpPr txBox="1">
                <a:spLocks noChangeArrowheads="1"/>
              </p:cNvSpPr>
              <p:nvPr/>
            </p:nvSpPr>
            <p:spPr bwMode="auto">
              <a:xfrm>
                <a:off x="1104"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7944" name="Text Box 38"/>
              <p:cNvSpPr txBox="1">
                <a:spLocks noChangeArrowheads="1"/>
              </p:cNvSpPr>
              <p:nvPr/>
            </p:nvSpPr>
            <p:spPr bwMode="auto">
              <a:xfrm>
                <a:off x="1584"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37945" name="Text Box 39"/>
              <p:cNvSpPr txBox="1">
                <a:spLocks noChangeArrowheads="1"/>
              </p:cNvSpPr>
              <p:nvPr/>
            </p:nvSpPr>
            <p:spPr bwMode="auto">
              <a:xfrm>
                <a:off x="2112"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37946" name="Text Box 40"/>
              <p:cNvSpPr txBox="1">
                <a:spLocks noChangeArrowheads="1"/>
              </p:cNvSpPr>
              <p:nvPr/>
            </p:nvSpPr>
            <p:spPr bwMode="auto">
              <a:xfrm>
                <a:off x="2640"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7947" name="Text Box 41"/>
              <p:cNvSpPr txBox="1">
                <a:spLocks noChangeArrowheads="1"/>
              </p:cNvSpPr>
              <p:nvPr/>
            </p:nvSpPr>
            <p:spPr bwMode="auto">
              <a:xfrm>
                <a:off x="652" y="2208"/>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7948" name="Text Box 42"/>
              <p:cNvSpPr txBox="1">
                <a:spLocks noChangeArrowheads="1"/>
              </p:cNvSpPr>
              <p:nvPr/>
            </p:nvSpPr>
            <p:spPr bwMode="auto">
              <a:xfrm>
                <a:off x="662" y="768"/>
                <a:ext cx="432" cy="288"/>
              </a:xfrm>
              <a:prstGeom prst="rect">
                <a:avLst/>
              </a:prstGeom>
              <a:noFill/>
              <a:ln w="9525">
                <a:noFill/>
                <a:miter lim="800000"/>
                <a:headEnd/>
                <a:tailEnd/>
              </a:ln>
            </p:spPr>
            <p:txBody>
              <a:bodyPr>
                <a:spAutoFit/>
              </a:bodyPr>
              <a:lstStyle/>
              <a:p>
                <a:pPr algn="ctr" eaLnBrk="0" hangingPunct="0">
                  <a:spcBef>
                    <a:spcPct val="50000"/>
                  </a:spcBef>
                </a:pPr>
                <a:r>
                  <a:rPr lang="en-US" altLang="zh-CN" sz="2400" b="0" dirty="0" err="1" smtClean="0">
                    <a:latin typeface="Times New Roman" pitchFamily="18" charset="0"/>
                    <a:ea typeface="SimSun" pitchFamily="2" charset="-122"/>
                  </a:rPr>
                  <a:t>i</a:t>
                </a:r>
                <a:r>
                  <a:rPr lang="en-US" altLang="zh-CN" sz="2400" b="0" dirty="0" smtClean="0">
                    <a:latin typeface="Times New Roman" pitchFamily="18" charset="0"/>
                    <a:ea typeface="SimSun" pitchFamily="2" charset="-122"/>
                  </a:rPr>
                  <a:t>\j</a:t>
                </a:r>
                <a:endParaRPr lang="en-US" altLang="zh-CN" sz="2400" b="0" dirty="0">
                  <a:latin typeface="Times New Roman" pitchFamily="18" charset="0"/>
                  <a:ea typeface="SimSun" pitchFamily="2" charset="-122"/>
                </a:endParaRPr>
              </a:p>
            </p:txBody>
          </p:sp>
        </p:grpSp>
      </p:grpSp>
      <p:sp>
        <p:nvSpPr>
          <p:cNvPr id="37893" name="Text Box 43"/>
          <p:cNvSpPr txBox="1">
            <a:spLocks noChangeArrowheads="1"/>
          </p:cNvSpPr>
          <p:nvPr/>
        </p:nvSpPr>
        <p:spPr bwMode="auto">
          <a:xfrm>
            <a:off x="6607175" y="1752600"/>
            <a:ext cx="1470025" cy="2441575"/>
          </a:xfrm>
          <a:prstGeom prst="rect">
            <a:avLst/>
          </a:prstGeom>
          <a:noFill/>
          <a:ln w="9525">
            <a:noFill/>
            <a:miter lim="800000"/>
            <a:headEnd/>
            <a:tailEnd/>
          </a:ln>
        </p:spPr>
        <p:txBody>
          <a:bodyPr>
            <a:spAutoFit/>
          </a:bodyPr>
          <a:lstStyle/>
          <a:p>
            <a:pPr eaLnBrk="0" hangingPunct="0">
              <a:lnSpc>
                <a:spcPct val="110000"/>
              </a:lnSpc>
            </a:pPr>
            <a:r>
              <a:rPr lang="en-US" altLang="zh-CN" sz="2800" b="0" dirty="0" err="1">
                <a:latin typeface="Times New Roman" pitchFamily="18" charset="0"/>
                <a:ea typeface="SimSun" pitchFamily="2" charset="-122"/>
              </a:rPr>
              <a:t>i</a:t>
            </a:r>
            <a:r>
              <a:rPr lang="en-US" altLang="zh-CN" sz="2800" b="0" dirty="0">
                <a:latin typeface="Times New Roman" pitchFamily="18" charset="0"/>
                <a:ea typeface="SimSun" pitchFamily="2" charset="-122"/>
              </a:rPr>
              <a:t>=3</a:t>
            </a:r>
          </a:p>
          <a:p>
            <a:pPr eaLnBrk="0" hangingPunct="0">
              <a:lnSpc>
                <a:spcPct val="110000"/>
              </a:lnSpc>
            </a:pPr>
            <a:r>
              <a:rPr lang="en-US" altLang="zh-CN" sz="2800" b="0" dirty="0" smtClean="0">
                <a:latin typeface="Times New Roman" pitchFamily="18" charset="0"/>
                <a:ea typeface="SimSun" pitchFamily="2" charset="-122"/>
              </a:rPr>
              <a:t>v</a:t>
            </a:r>
            <a:r>
              <a:rPr lang="en-US" altLang="zh-CN" sz="2800" b="0" baseline="-25000" dirty="0" smtClean="0">
                <a:latin typeface="Times New Roman" pitchFamily="18" charset="0"/>
                <a:ea typeface="SimSun" pitchFamily="2" charset="-122"/>
              </a:rPr>
              <a:t>i</a:t>
            </a:r>
            <a:r>
              <a:rPr lang="en-US" altLang="zh-CN" sz="2800" b="0" dirty="0" smtClean="0">
                <a:latin typeface="Times New Roman" pitchFamily="18" charset="0"/>
                <a:ea typeface="SimSun" pitchFamily="2" charset="-122"/>
              </a:rPr>
              <a:t>=5</a:t>
            </a:r>
            <a:endParaRPr lang="en-US" altLang="zh-CN" sz="2800" b="0" dirty="0">
              <a:latin typeface="Times New Roman" pitchFamily="18" charset="0"/>
              <a:ea typeface="SimSun" pitchFamily="2" charset="-122"/>
            </a:endParaRPr>
          </a:p>
          <a:p>
            <a:pPr eaLnBrk="0" hangingPunct="0">
              <a:lnSpc>
                <a:spcPct val="110000"/>
              </a:lnSpc>
            </a:pPr>
            <a:r>
              <a:rPr lang="en-US" altLang="zh-CN" sz="2800" b="0" dirty="0" err="1">
                <a:latin typeface="Times New Roman" pitchFamily="18" charset="0"/>
                <a:ea typeface="SimSun" pitchFamily="2" charset="-122"/>
              </a:rPr>
              <a:t>w</a:t>
            </a:r>
            <a:r>
              <a:rPr lang="en-US" altLang="zh-CN" sz="2800" b="0" baseline="-25000" dirty="0" err="1">
                <a:latin typeface="Times New Roman" pitchFamily="18" charset="0"/>
                <a:ea typeface="SimSun" pitchFamily="2" charset="-122"/>
              </a:rPr>
              <a:t>i</a:t>
            </a:r>
            <a:r>
              <a:rPr lang="en-US" altLang="zh-CN" sz="2800" b="0" dirty="0">
                <a:latin typeface="Times New Roman" pitchFamily="18" charset="0"/>
                <a:ea typeface="SimSun" pitchFamily="2" charset="-122"/>
              </a:rPr>
              <a:t>=4</a:t>
            </a:r>
          </a:p>
          <a:p>
            <a:pPr eaLnBrk="0" hangingPunct="0">
              <a:lnSpc>
                <a:spcPct val="110000"/>
              </a:lnSpc>
            </a:pPr>
            <a:r>
              <a:rPr lang="en-US" altLang="zh-CN" sz="2800" b="0" dirty="0" smtClean="0">
                <a:latin typeface="Times New Roman" pitchFamily="18" charset="0"/>
                <a:ea typeface="SimSun" pitchFamily="2" charset="-122"/>
              </a:rPr>
              <a:t>j= </a:t>
            </a:r>
            <a:r>
              <a:rPr lang="en-US" altLang="zh-CN" sz="2800" b="0" dirty="0">
                <a:solidFill>
                  <a:srgbClr val="FF0000"/>
                </a:solidFill>
                <a:latin typeface="Times New Roman" pitchFamily="18" charset="0"/>
                <a:ea typeface="SimSun" pitchFamily="2" charset="-122"/>
              </a:rPr>
              <a:t>5</a:t>
            </a:r>
          </a:p>
          <a:p>
            <a:pPr eaLnBrk="0" hangingPunct="0">
              <a:lnSpc>
                <a:spcPct val="110000"/>
              </a:lnSpc>
            </a:pPr>
            <a:r>
              <a:rPr lang="en-US" altLang="zh-CN" sz="2800" b="0" dirty="0" smtClean="0">
                <a:latin typeface="Times New Roman" pitchFamily="18" charset="0"/>
                <a:ea typeface="SimSun" pitchFamily="2" charset="-122"/>
              </a:rPr>
              <a:t>j- </a:t>
            </a:r>
            <a:r>
              <a:rPr lang="en-US" altLang="zh-CN" sz="2800" b="0" dirty="0" err="1">
                <a:latin typeface="Times New Roman" pitchFamily="18" charset="0"/>
                <a:ea typeface="SimSun" pitchFamily="2" charset="-122"/>
              </a:rPr>
              <a:t>w</a:t>
            </a:r>
            <a:r>
              <a:rPr lang="en-US" altLang="zh-CN" sz="2800" b="0" baseline="-25000" dirty="0" err="1">
                <a:latin typeface="Times New Roman" pitchFamily="18" charset="0"/>
                <a:ea typeface="SimSun" pitchFamily="2" charset="-122"/>
              </a:rPr>
              <a:t>i</a:t>
            </a:r>
            <a:r>
              <a:rPr lang="en-US" altLang="zh-CN" sz="2800" b="0" dirty="0">
                <a:latin typeface="Times New Roman" pitchFamily="18" charset="0"/>
                <a:ea typeface="SimSun" pitchFamily="2" charset="-122"/>
              </a:rPr>
              <a:t>=1</a:t>
            </a:r>
          </a:p>
        </p:txBody>
      </p:sp>
      <p:sp>
        <p:nvSpPr>
          <p:cNvPr id="37894" name="Text Box 44"/>
          <p:cNvSpPr txBox="1">
            <a:spLocks noChangeArrowheads="1"/>
          </p:cNvSpPr>
          <p:nvPr/>
        </p:nvSpPr>
        <p:spPr bwMode="auto">
          <a:xfrm>
            <a:off x="33528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7895" name="Text Box 45"/>
          <p:cNvSpPr txBox="1">
            <a:spLocks noChangeArrowheads="1"/>
          </p:cNvSpPr>
          <p:nvPr/>
        </p:nvSpPr>
        <p:spPr bwMode="auto">
          <a:xfrm>
            <a:off x="41910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7896" name="Text Box 46"/>
          <p:cNvSpPr txBox="1">
            <a:spLocks noChangeArrowheads="1"/>
          </p:cNvSpPr>
          <p:nvPr/>
        </p:nvSpPr>
        <p:spPr bwMode="auto">
          <a:xfrm>
            <a:off x="50292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7897" name="Text Box 47"/>
          <p:cNvSpPr txBox="1">
            <a:spLocks noChangeArrowheads="1"/>
          </p:cNvSpPr>
          <p:nvPr/>
        </p:nvSpPr>
        <p:spPr bwMode="auto">
          <a:xfrm>
            <a:off x="58674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7898" name="Text Box 48"/>
          <p:cNvSpPr txBox="1">
            <a:spLocks noChangeArrowheads="1"/>
          </p:cNvSpPr>
          <p:nvPr/>
        </p:nvSpPr>
        <p:spPr bwMode="auto">
          <a:xfrm>
            <a:off x="25146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7899" name="Text Box 49"/>
          <p:cNvSpPr txBox="1">
            <a:spLocks noChangeArrowheads="1"/>
          </p:cNvSpPr>
          <p:nvPr/>
        </p:nvSpPr>
        <p:spPr bwMode="auto">
          <a:xfrm>
            <a:off x="33528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7900" name="Text Box 50"/>
          <p:cNvSpPr txBox="1">
            <a:spLocks noChangeArrowheads="1"/>
          </p:cNvSpPr>
          <p:nvPr/>
        </p:nvSpPr>
        <p:spPr bwMode="auto">
          <a:xfrm>
            <a:off x="41910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7901" name="Text Box 51"/>
          <p:cNvSpPr txBox="1">
            <a:spLocks noChangeArrowheads="1"/>
          </p:cNvSpPr>
          <p:nvPr/>
        </p:nvSpPr>
        <p:spPr bwMode="auto">
          <a:xfrm>
            <a:off x="50292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7902" name="Rectangle 52"/>
          <p:cNvSpPr>
            <a:spLocks noChangeArrowheads="1"/>
          </p:cNvSpPr>
          <p:nvPr/>
        </p:nvSpPr>
        <p:spPr bwMode="auto">
          <a:xfrm>
            <a:off x="7239000" y="990600"/>
            <a:ext cx="1676400" cy="1295400"/>
          </a:xfrm>
          <a:prstGeom prst="rect">
            <a:avLst/>
          </a:prstGeom>
          <a:noFill/>
          <a:ln w="9525">
            <a:solidFill>
              <a:schemeClr val="tx1"/>
            </a:solidFill>
            <a:miter lim="800000"/>
            <a:headEnd/>
            <a:tailEnd/>
          </a:ln>
        </p:spPr>
        <p:txBody>
          <a:bodyPr wrap="none" anchor="ctr"/>
          <a:lstStyle/>
          <a:p>
            <a:pPr eaLnBrk="0" hangingPunct="0"/>
            <a:endParaRPr lang="zh-CN" altLang="en-US">
              <a:ea typeface="SimSun" pitchFamily="2" charset="-122"/>
            </a:endParaRPr>
          </a:p>
        </p:txBody>
      </p:sp>
      <p:sp>
        <p:nvSpPr>
          <p:cNvPr id="37903" name="Text Box 53"/>
          <p:cNvSpPr txBox="1">
            <a:spLocks noChangeArrowheads="1"/>
          </p:cNvSpPr>
          <p:nvPr/>
        </p:nvSpPr>
        <p:spPr bwMode="auto">
          <a:xfrm>
            <a:off x="58674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7</a:t>
            </a:r>
          </a:p>
        </p:txBody>
      </p:sp>
      <p:sp>
        <p:nvSpPr>
          <p:cNvPr id="37904" name="Text Box 54"/>
          <p:cNvSpPr txBox="1">
            <a:spLocks noChangeArrowheads="1"/>
          </p:cNvSpPr>
          <p:nvPr/>
        </p:nvSpPr>
        <p:spPr bwMode="auto">
          <a:xfrm>
            <a:off x="2514600" y="35052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7905" name="Text Box 55"/>
          <p:cNvSpPr txBox="1">
            <a:spLocks noChangeArrowheads="1"/>
          </p:cNvSpPr>
          <p:nvPr/>
        </p:nvSpPr>
        <p:spPr bwMode="auto">
          <a:xfrm>
            <a:off x="3352800" y="35052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7906" name="Text Box 56"/>
          <p:cNvSpPr txBox="1">
            <a:spLocks noChangeArrowheads="1"/>
          </p:cNvSpPr>
          <p:nvPr/>
        </p:nvSpPr>
        <p:spPr bwMode="auto">
          <a:xfrm>
            <a:off x="4191000" y="35052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7908" name="Text Box 60"/>
          <p:cNvSpPr txBox="1">
            <a:spLocks noChangeArrowheads="1"/>
          </p:cNvSpPr>
          <p:nvPr/>
        </p:nvSpPr>
        <p:spPr bwMode="auto">
          <a:xfrm>
            <a:off x="5029200" y="35052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5</a:t>
            </a:r>
          </a:p>
        </p:txBody>
      </p:sp>
      <p:sp>
        <p:nvSpPr>
          <p:cNvPr id="202813" name="Line 61"/>
          <p:cNvSpPr>
            <a:spLocks noChangeShapeType="1"/>
          </p:cNvSpPr>
          <p:nvPr/>
        </p:nvSpPr>
        <p:spPr bwMode="auto">
          <a:xfrm>
            <a:off x="5899150" y="3328988"/>
            <a:ext cx="0" cy="381000"/>
          </a:xfrm>
          <a:prstGeom prst="line">
            <a:avLst/>
          </a:prstGeom>
          <a:noFill/>
          <a:ln w="28575">
            <a:solidFill>
              <a:schemeClr val="tx1"/>
            </a:solidFill>
            <a:round/>
            <a:headEnd/>
            <a:tailEnd type="triangle" w="med" len="med"/>
          </a:ln>
        </p:spPr>
        <p:txBody>
          <a:bodyPr wrap="none" anchor="ctr"/>
          <a:lstStyle/>
          <a:p>
            <a:endParaRPr lang="en-US"/>
          </a:p>
        </p:txBody>
      </p:sp>
      <p:sp>
        <p:nvSpPr>
          <p:cNvPr id="202814" name="Text Box 62"/>
          <p:cNvSpPr txBox="1">
            <a:spLocks noChangeArrowheads="1"/>
          </p:cNvSpPr>
          <p:nvPr/>
        </p:nvSpPr>
        <p:spPr bwMode="auto">
          <a:xfrm>
            <a:off x="5867400" y="3505200"/>
            <a:ext cx="336550" cy="457200"/>
          </a:xfrm>
          <a:prstGeom prst="rect">
            <a:avLst/>
          </a:prstGeom>
          <a:noFill/>
          <a:ln w="9525">
            <a:noFill/>
            <a:miter lim="800000"/>
            <a:headEnd/>
            <a:tailEnd/>
          </a:ln>
        </p:spPr>
        <p:txBody>
          <a:bodyPr wrap="none">
            <a:spAutoFit/>
          </a:bodyPr>
          <a:lstStyle/>
          <a:p>
            <a:pPr eaLnBrk="0" hangingPunct="0"/>
            <a:r>
              <a:rPr lang="en-US" altLang="zh-CN" sz="2400">
                <a:solidFill>
                  <a:srgbClr val="FF0000"/>
                </a:solidFill>
                <a:latin typeface="Times New Roman" pitchFamily="18" charset="0"/>
                <a:ea typeface="SimSun" pitchFamily="2" charset="-122"/>
              </a:rPr>
              <a:t>7</a:t>
            </a:r>
            <a:endParaRPr lang="en-US" altLang="zh-CN" sz="2400" b="0">
              <a:latin typeface="Times New Roman" pitchFamily="18" charset="0"/>
              <a:ea typeface="SimSun" pitchFamily="2" charset="-122"/>
            </a:endParaRPr>
          </a:p>
        </p:txBody>
      </p:sp>
      <p:sp>
        <p:nvSpPr>
          <p:cNvPr id="37911" name="Rectangle 63"/>
          <p:cNvSpPr>
            <a:spLocks noGrp="1" noChangeArrowheads="1"/>
          </p:cNvSpPr>
          <p:nvPr>
            <p:ph type="title"/>
          </p:nvPr>
        </p:nvSpPr>
        <p:spPr/>
        <p:txBody>
          <a:bodyPr/>
          <a:lstStyle/>
          <a:p>
            <a:r>
              <a:rPr lang="en-US" altLang="zh-CN" dirty="0" smtClean="0">
                <a:ea typeface="SimSun" pitchFamily="2" charset="-122"/>
              </a:rPr>
              <a:t>Example (16)</a:t>
            </a:r>
          </a:p>
        </p:txBody>
      </p:sp>
      <p:sp>
        <p:nvSpPr>
          <p:cNvPr id="62" name="Text Box 4"/>
          <p:cNvSpPr txBox="1">
            <a:spLocks noChangeArrowheads="1"/>
          </p:cNvSpPr>
          <p:nvPr/>
        </p:nvSpPr>
        <p:spPr bwMode="auto">
          <a:xfrm>
            <a:off x="1752600" y="4556125"/>
            <a:ext cx="6934200" cy="1920875"/>
          </a:xfrm>
          <a:prstGeom prst="rect">
            <a:avLst/>
          </a:prstGeom>
          <a:noFill/>
          <a:ln w="9525">
            <a:noFill/>
            <a:miter lim="800000"/>
            <a:headEnd/>
            <a:tailEnd/>
          </a:ln>
        </p:spPr>
        <p:txBody>
          <a:bodyPr>
            <a:spAutoFit/>
          </a:bodyPr>
          <a:lstStyle/>
          <a:p>
            <a:pPr eaLnBrk="0" hangingPunct="0"/>
            <a:r>
              <a:rPr lang="en-US" altLang="zh-CN" sz="2000" b="0" dirty="0">
                <a:latin typeface="Times New Roman" pitchFamily="18" charset="0"/>
                <a:ea typeface="SimSun" pitchFamily="2" charset="-122"/>
              </a:rPr>
              <a:t>if </a:t>
            </a:r>
            <a:r>
              <a:rPr lang="en-US" altLang="zh-CN" sz="2000" b="0" dirty="0" err="1">
                <a:solidFill>
                  <a:srgbClr val="C00000"/>
                </a:solidFill>
                <a:latin typeface="Times New Roman" pitchFamily="18" charset="0"/>
                <a:ea typeface="SimSun" pitchFamily="2" charset="-122"/>
              </a:rPr>
              <a:t>w</a:t>
            </a:r>
            <a:r>
              <a:rPr lang="en-US" altLang="zh-CN" sz="2000" b="0" baseline="-25000" dirty="0" err="1">
                <a:solidFill>
                  <a:srgbClr val="C00000"/>
                </a:solidFill>
                <a:latin typeface="Times New Roman" pitchFamily="18" charset="0"/>
                <a:ea typeface="SimSun" pitchFamily="2" charset="-122"/>
              </a:rPr>
              <a:t>i</a:t>
            </a:r>
            <a:r>
              <a:rPr lang="en-US" altLang="zh-CN" sz="2000" b="0" dirty="0">
                <a:solidFill>
                  <a:srgbClr val="C00000"/>
                </a:solidFill>
                <a:latin typeface="Times New Roman" pitchFamily="18" charset="0"/>
                <a:ea typeface="SimSun" pitchFamily="2" charset="-122"/>
              </a:rPr>
              <a:t> </a:t>
            </a:r>
            <a:r>
              <a:rPr lang="en-US" altLang="zh-CN" sz="2000" b="0" dirty="0" smtClean="0">
                <a:solidFill>
                  <a:srgbClr val="C00000"/>
                </a:solidFill>
                <a:latin typeface="Times New Roman" pitchFamily="18" charset="0"/>
                <a:ea typeface="SimSun" pitchFamily="2" charset="-122"/>
              </a:rPr>
              <a:t>&lt;=j  </a:t>
            </a:r>
            <a:r>
              <a:rPr lang="en-US" altLang="zh-CN" sz="2000" b="0" dirty="0">
                <a:solidFill>
                  <a:srgbClr val="008000"/>
                </a:solidFill>
                <a:latin typeface="Times New Roman" pitchFamily="18" charset="0"/>
                <a:ea typeface="SimSun" pitchFamily="2" charset="-122"/>
              </a:rPr>
              <a:t>// item </a:t>
            </a:r>
            <a:r>
              <a:rPr lang="en-US" altLang="zh-CN" sz="2000" b="0" dirty="0" err="1">
                <a:solidFill>
                  <a:srgbClr val="008000"/>
                </a:solidFill>
                <a:latin typeface="Times New Roman" pitchFamily="18" charset="0"/>
                <a:ea typeface="SimSun" pitchFamily="2" charset="-122"/>
              </a:rPr>
              <a:t>i</a:t>
            </a:r>
            <a:r>
              <a:rPr lang="en-US" altLang="zh-CN" sz="2000" b="0" dirty="0">
                <a:solidFill>
                  <a:srgbClr val="008000"/>
                </a:solidFill>
                <a:latin typeface="Times New Roman" pitchFamily="18" charset="0"/>
                <a:ea typeface="SimSun" pitchFamily="2" charset="-122"/>
              </a:rPr>
              <a:t> can be part of the solution</a:t>
            </a:r>
            <a:endParaRPr lang="en-US" altLang="zh-CN" sz="2000" b="0" dirty="0">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        if </a:t>
            </a:r>
            <a:r>
              <a:rPr lang="en-US" altLang="zh-CN" sz="2000" b="0" dirty="0" smtClean="0">
                <a:latin typeface="Times New Roman" pitchFamily="18" charset="0"/>
                <a:ea typeface="SimSun" pitchFamily="2" charset="-122"/>
              </a:rPr>
              <a:t>v</a:t>
            </a:r>
            <a:r>
              <a:rPr lang="en-US" altLang="zh-CN" sz="2000" b="0" baseline="-25000" dirty="0" smtClean="0">
                <a:latin typeface="Times New Roman" pitchFamily="18" charset="0"/>
                <a:ea typeface="SimSun" pitchFamily="2" charset="-122"/>
              </a:rPr>
              <a:t>i</a:t>
            </a:r>
            <a:r>
              <a:rPr lang="en-US" altLang="zh-CN" sz="2000" b="0" dirty="0" smtClean="0">
                <a:latin typeface="Times New Roman" pitchFamily="18" charset="0"/>
                <a:ea typeface="SimSun" pitchFamily="2" charset="-122"/>
              </a:rPr>
              <a:t>+ V[i-1,j-w</a:t>
            </a:r>
            <a:r>
              <a:rPr lang="en-US" altLang="zh-CN" sz="2000" b="0" baseline="-25000" dirty="0" smtClean="0">
                <a:latin typeface="Times New Roman" pitchFamily="18" charset="0"/>
                <a:ea typeface="SimSun" pitchFamily="2" charset="-122"/>
              </a:rPr>
              <a:t>i</a:t>
            </a:r>
            <a:r>
              <a:rPr lang="en-US" altLang="zh-CN" sz="2000" b="0" dirty="0">
                <a:latin typeface="Times New Roman" pitchFamily="18" charset="0"/>
                <a:ea typeface="SimSun" pitchFamily="2" charset="-122"/>
              </a:rPr>
              <a:t>] &gt; </a:t>
            </a:r>
            <a:r>
              <a:rPr lang="en-US" altLang="zh-CN" sz="2000" b="0" dirty="0" smtClean="0">
                <a:latin typeface="Times New Roman" pitchFamily="18" charset="0"/>
                <a:ea typeface="SimSun" pitchFamily="2" charset="-122"/>
              </a:rPr>
              <a:t>V[i-1,j]</a:t>
            </a:r>
            <a:endParaRPr lang="en-US" altLang="zh-CN" sz="2000" b="0" dirty="0">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dirty="0" err="1" smtClean="0">
                <a:latin typeface="Times New Roman" pitchFamily="18" charset="0"/>
                <a:ea typeface="SimSun" pitchFamily="2" charset="-122"/>
              </a:rPr>
              <a:t>i,j</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baseline="-25000" dirty="0" smtClean="0">
                <a:latin typeface="Times New Roman" pitchFamily="18" charset="0"/>
                <a:ea typeface="SimSun" pitchFamily="2" charset="-122"/>
              </a:rPr>
              <a:t>i</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V[i-1,j- </a:t>
            </a:r>
            <a:r>
              <a:rPr lang="en-US" altLang="zh-CN" sz="2000" b="0" dirty="0" err="1">
                <a:latin typeface="Times New Roman" pitchFamily="18" charset="0"/>
                <a:ea typeface="SimSun" pitchFamily="2" charset="-122"/>
              </a:rPr>
              <a:t>w</a:t>
            </a:r>
            <a:r>
              <a:rPr lang="en-US" altLang="zh-CN" sz="2000" b="0" baseline="-25000" dirty="0" err="1">
                <a:latin typeface="Times New Roman" pitchFamily="18" charset="0"/>
                <a:ea typeface="SimSun" pitchFamily="2" charset="-122"/>
              </a:rPr>
              <a:t>i</a:t>
            </a:r>
            <a:r>
              <a:rPr lang="en-US" altLang="zh-CN" sz="2000" b="0" dirty="0">
                <a:latin typeface="Times New Roman" pitchFamily="18" charset="0"/>
                <a:ea typeface="SimSun" pitchFamily="2" charset="-122"/>
              </a:rPr>
              <a:t>]</a:t>
            </a:r>
          </a:p>
          <a:p>
            <a:pPr eaLnBrk="0" hangingPunct="0"/>
            <a:r>
              <a:rPr lang="en-US" altLang="zh-CN" sz="2000" b="0" dirty="0">
                <a:latin typeface="Times New Roman" pitchFamily="18" charset="0"/>
                <a:ea typeface="SimSun" pitchFamily="2" charset="-122"/>
              </a:rPr>
              <a:t>        </a:t>
            </a:r>
            <a:r>
              <a:rPr lang="en-US" altLang="zh-CN" sz="2000" b="0" dirty="0">
                <a:solidFill>
                  <a:srgbClr val="C00000"/>
                </a:solidFill>
                <a:latin typeface="Times New Roman" pitchFamily="18" charset="0"/>
                <a:ea typeface="SimSun" pitchFamily="2" charset="-122"/>
              </a:rPr>
              <a:t>else</a:t>
            </a:r>
          </a:p>
          <a:p>
            <a:pPr eaLnBrk="0" hangingPunct="0"/>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dirty="0" err="1" smtClean="0">
                <a:latin typeface="Times New Roman" pitchFamily="18" charset="0"/>
                <a:ea typeface="SimSun" pitchFamily="2" charset="-122"/>
              </a:rPr>
              <a:t>i,j</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V[i-1,j]</a:t>
            </a:r>
            <a:endParaRPr lang="en-US" altLang="zh-CN" sz="2000" b="0" dirty="0">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else</a:t>
            </a:r>
            <a:r>
              <a:rPr lang="en-US" altLang="zh-CN" sz="2000" b="0" dirty="0">
                <a:solidFill>
                  <a:srgbClr val="FF0000"/>
                </a:solidFill>
                <a:latin typeface="Times New Roman" pitchFamily="18" charset="0"/>
                <a:ea typeface="SimSun" pitchFamily="2" charset="-122"/>
              </a:rPr>
              <a:t> </a:t>
            </a:r>
            <a:r>
              <a:rPr lang="en-US" altLang="zh-CN" sz="2000" dirty="0" smtClean="0">
                <a:latin typeface="Times New Roman" pitchFamily="18" charset="0"/>
                <a:ea typeface="SimSun" pitchFamily="2" charset="-122"/>
              </a:rPr>
              <a:t>V[</a:t>
            </a:r>
            <a:r>
              <a:rPr lang="en-US" altLang="zh-CN" sz="2000" dirty="0" err="1" smtClean="0">
                <a:latin typeface="Times New Roman" pitchFamily="18" charset="0"/>
                <a:ea typeface="SimSun" pitchFamily="2" charset="-122"/>
              </a:rPr>
              <a:t>i,j</a:t>
            </a:r>
            <a:r>
              <a:rPr lang="en-US" altLang="zh-CN" sz="2000" dirty="0" smtClean="0">
                <a:latin typeface="Times New Roman" pitchFamily="18" charset="0"/>
                <a:ea typeface="SimSun" pitchFamily="2" charset="-122"/>
              </a:rPr>
              <a:t>] </a:t>
            </a:r>
            <a:r>
              <a:rPr lang="en-US" altLang="zh-CN" sz="2000" dirty="0">
                <a:latin typeface="Times New Roman" pitchFamily="18" charset="0"/>
                <a:ea typeface="SimSun" pitchFamily="2" charset="-122"/>
              </a:rPr>
              <a:t>= </a:t>
            </a:r>
            <a:r>
              <a:rPr lang="en-US" altLang="zh-CN" sz="2000" dirty="0" smtClean="0">
                <a:latin typeface="Times New Roman" pitchFamily="18" charset="0"/>
                <a:ea typeface="SimSun" pitchFamily="2" charset="-122"/>
              </a:rPr>
              <a:t>V[i-1,j]</a:t>
            </a:r>
            <a:r>
              <a:rPr lang="en-US" altLang="zh-CN" sz="2000" b="0" dirty="0" smtClean="0">
                <a:latin typeface="Times New Roman" pitchFamily="18" charset="0"/>
                <a:ea typeface="SimSun" pitchFamily="2" charset="-122"/>
              </a:rPr>
              <a:t>  </a:t>
            </a:r>
            <a:r>
              <a:rPr lang="en-US" altLang="zh-CN" sz="2000" b="0" dirty="0">
                <a:solidFill>
                  <a:srgbClr val="008000"/>
                </a:solidFill>
                <a:latin typeface="Times New Roman" pitchFamily="18" charset="0"/>
                <a:ea typeface="SimSun" pitchFamily="2" charset="-122"/>
              </a:rPr>
              <a:t>// </a:t>
            </a:r>
            <a:r>
              <a:rPr lang="en-US" altLang="zh-CN" sz="2000" b="0" dirty="0" err="1">
                <a:solidFill>
                  <a:srgbClr val="008000"/>
                </a:solidFill>
                <a:latin typeface="Times New Roman" pitchFamily="18" charset="0"/>
                <a:ea typeface="SimSun" pitchFamily="2" charset="-122"/>
              </a:rPr>
              <a:t>w</a:t>
            </a:r>
            <a:r>
              <a:rPr lang="en-US" altLang="zh-CN" sz="2000" b="0" baseline="-25000" dirty="0" err="1">
                <a:solidFill>
                  <a:srgbClr val="008000"/>
                </a:solidFill>
                <a:latin typeface="Times New Roman" pitchFamily="18" charset="0"/>
                <a:ea typeface="SimSun" pitchFamily="2" charset="-122"/>
              </a:rPr>
              <a:t>i</a:t>
            </a:r>
            <a:r>
              <a:rPr lang="en-US" altLang="zh-CN" sz="2000" b="0" dirty="0">
                <a:solidFill>
                  <a:srgbClr val="008000"/>
                </a:solidFill>
                <a:latin typeface="Times New Roman" pitchFamily="18" charset="0"/>
                <a:ea typeface="SimSun" pitchFamily="2" charset="-122"/>
              </a:rPr>
              <a:t> &gt; </a:t>
            </a:r>
            <a:r>
              <a:rPr lang="en-US" altLang="zh-CN" sz="2000" b="0" dirty="0" smtClean="0">
                <a:solidFill>
                  <a:srgbClr val="008000"/>
                </a:solidFill>
                <a:latin typeface="Times New Roman" pitchFamily="18" charset="0"/>
                <a:ea typeface="SimSun" pitchFamily="2" charset="-122"/>
              </a:rPr>
              <a:t>j</a:t>
            </a:r>
            <a:endParaRPr lang="en-US" altLang="zh-CN" sz="2000" b="0" dirty="0">
              <a:solidFill>
                <a:srgbClr val="008000"/>
              </a:solidFill>
              <a:latin typeface="Times New Roman" pitchFamily="18" charset="0"/>
              <a:ea typeface="SimSun" pitchFamily="2" charset="-122"/>
            </a:endParaRPr>
          </a:p>
        </p:txBody>
      </p:sp>
      <p:sp>
        <p:nvSpPr>
          <p:cNvPr id="63" name="Footer Placeholder 4"/>
          <p:cNvSpPr>
            <a:spLocks noGrp="1"/>
          </p:cNvSpPr>
          <p:nvPr>
            <p:ph type="ftr" sz="quarter" idx="11"/>
          </p:nvPr>
        </p:nvSpPr>
        <p:spPr>
          <a:xfrm>
            <a:off x="2819400" y="6492875"/>
            <a:ext cx="3733800" cy="365125"/>
          </a:xfrm>
        </p:spPr>
        <p:txBody>
          <a:bodyPr/>
          <a:lstStyle/>
          <a:p>
            <a:r>
              <a:rPr lang="en-US" dirty="0" smtClean="0"/>
              <a:t>Department of Computer Science and Engineering, GIT</a:t>
            </a:r>
            <a:endParaRPr lang="en-US" dirty="0"/>
          </a:p>
        </p:txBody>
      </p:sp>
      <p:sp>
        <p:nvSpPr>
          <p:cNvPr id="64" name="Slide Number Placeholder 5"/>
          <p:cNvSpPr>
            <a:spLocks noGrp="1"/>
          </p:cNvSpPr>
          <p:nvPr>
            <p:ph type="sldNum" sz="quarter" idx="12"/>
          </p:nvPr>
        </p:nvSpPr>
        <p:spPr>
          <a:xfrm>
            <a:off x="8153400" y="6356350"/>
            <a:ext cx="533400" cy="365125"/>
          </a:xfrm>
        </p:spPr>
        <p:txBody>
          <a:bodyPr/>
          <a:lstStyle/>
          <a:p>
            <a:endParaRPr lang="en-US" dirty="0" smtClean="0"/>
          </a:p>
          <a:p>
            <a:r>
              <a:rPr lang="en-US" dirty="0" smtClean="0"/>
              <a:t>25</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28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28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13" grpId="0" animBg="1"/>
      <p:bldP spid="20281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ubtitle 2"/>
          <p:cNvSpPr txBox="1">
            <a:spLocks/>
          </p:cNvSpPr>
          <p:nvPr/>
        </p:nvSpPr>
        <p:spPr>
          <a:xfrm>
            <a:off x="304800" y="381000"/>
            <a:ext cx="8610600" cy="60960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				</a:t>
            </a:r>
            <a:endParaRPr kumimoji="0" 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38914"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38915" name="Text Box 4"/>
          <p:cNvSpPr txBox="1">
            <a:spLocks noChangeArrowheads="1"/>
          </p:cNvSpPr>
          <p:nvPr/>
        </p:nvSpPr>
        <p:spPr bwMode="auto">
          <a:xfrm>
            <a:off x="7467600" y="533400"/>
            <a:ext cx="1320800" cy="2227263"/>
          </a:xfrm>
          <a:prstGeom prst="rect">
            <a:avLst/>
          </a:prstGeom>
          <a:noFill/>
          <a:ln w="9525">
            <a:noFill/>
            <a:miter lim="800000"/>
            <a:headEnd/>
            <a:tailEnd/>
          </a:ln>
        </p:spPr>
        <p:txBody>
          <a:bodyPr wrap="none">
            <a:spAutoFit/>
          </a:bodyPr>
          <a:lstStyle/>
          <a:p>
            <a:pPr eaLnBrk="0" hangingPunct="0"/>
            <a:r>
              <a:rPr lang="en-US" altLang="zh-CN" sz="2800" b="0" dirty="0">
                <a:latin typeface="Times New Roman" pitchFamily="18" charset="0"/>
                <a:ea typeface="SimSun" pitchFamily="2" charset="-122"/>
              </a:rPr>
              <a:t>Items:</a:t>
            </a:r>
          </a:p>
          <a:p>
            <a:pPr eaLnBrk="0" hangingPunct="0"/>
            <a:r>
              <a:rPr lang="en-US" altLang="zh-CN" sz="2800" b="0" dirty="0">
                <a:latin typeface="Times New Roman" pitchFamily="18" charset="0"/>
                <a:ea typeface="SimSun" pitchFamily="2" charset="-122"/>
              </a:rPr>
              <a:t>1: (2,3)</a:t>
            </a:r>
          </a:p>
          <a:p>
            <a:pPr eaLnBrk="0" hangingPunct="0"/>
            <a:r>
              <a:rPr lang="en-US" altLang="zh-CN" sz="2800" b="0" dirty="0">
                <a:latin typeface="Times New Roman" pitchFamily="18" charset="0"/>
                <a:ea typeface="SimSun" pitchFamily="2" charset="-122"/>
              </a:rPr>
              <a:t>2: (3,4)</a:t>
            </a:r>
          </a:p>
          <a:p>
            <a:pPr eaLnBrk="0" hangingPunct="0"/>
            <a:r>
              <a:rPr lang="en-US" altLang="zh-CN" sz="2800" b="0" dirty="0">
                <a:latin typeface="Times New Roman" pitchFamily="18" charset="0"/>
                <a:ea typeface="SimSun" pitchFamily="2" charset="-122"/>
              </a:rPr>
              <a:t>3: (4,5) </a:t>
            </a:r>
          </a:p>
          <a:p>
            <a:pPr eaLnBrk="0" hangingPunct="0"/>
            <a:r>
              <a:rPr lang="en-US" altLang="zh-CN" sz="2800" b="0" dirty="0">
                <a:latin typeface="Times New Roman" pitchFamily="18" charset="0"/>
                <a:ea typeface="SimSun" pitchFamily="2" charset="-122"/>
              </a:rPr>
              <a:t>4: (5,6)</a:t>
            </a:r>
            <a:endParaRPr lang="en-US" altLang="zh-CN" sz="2400" b="0" dirty="0">
              <a:latin typeface="Times New Roman" pitchFamily="18" charset="0"/>
              <a:ea typeface="SimSun" pitchFamily="2" charset="-122"/>
            </a:endParaRPr>
          </a:p>
        </p:txBody>
      </p:sp>
      <p:grpSp>
        <p:nvGrpSpPr>
          <p:cNvPr id="2" name="Group 5"/>
          <p:cNvGrpSpPr>
            <a:grpSpLocks/>
          </p:cNvGrpSpPr>
          <p:nvPr/>
        </p:nvGrpSpPr>
        <p:grpSpPr bwMode="auto">
          <a:xfrm>
            <a:off x="1035050" y="1676400"/>
            <a:ext cx="5441950" cy="2743200"/>
            <a:chOff x="652" y="768"/>
            <a:chExt cx="3428" cy="1728"/>
          </a:xfrm>
        </p:grpSpPr>
        <p:sp>
          <p:nvSpPr>
            <p:cNvPr id="38943" name="Text Box 6"/>
            <p:cNvSpPr txBox="1">
              <a:spLocks noChangeArrowheads="1"/>
            </p:cNvSpPr>
            <p:nvPr/>
          </p:nvSpPr>
          <p:spPr bwMode="auto">
            <a:xfrm>
              <a:off x="1584"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8944" name="Text Box 7"/>
            <p:cNvSpPr txBox="1">
              <a:spLocks noChangeArrowheads="1"/>
            </p:cNvSpPr>
            <p:nvPr/>
          </p:nvSpPr>
          <p:spPr bwMode="auto">
            <a:xfrm>
              <a:off x="1104"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8945" name="Text Box 8"/>
            <p:cNvSpPr txBox="1">
              <a:spLocks noChangeArrowheads="1"/>
            </p:cNvSpPr>
            <p:nvPr/>
          </p:nvSpPr>
          <p:spPr bwMode="auto">
            <a:xfrm>
              <a:off x="1104" y="1632"/>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8946" name="Text Box 9"/>
            <p:cNvSpPr txBox="1">
              <a:spLocks noChangeArrowheads="1"/>
            </p:cNvSpPr>
            <p:nvPr/>
          </p:nvSpPr>
          <p:spPr bwMode="auto">
            <a:xfrm>
              <a:off x="1104" y="1920"/>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8947" name="Text Box 10"/>
            <p:cNvSpPr txBox="1">
              <a:spLocks noChangeArrowheads="1"/>
            </p:cNvSpPr>
            <p:nvPr/>
          </p:nvSpPr>
          <p:spPr bwMode="auto">
            <a:xfrm>
              <a:off x="1104" y="2208"/>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grpSp>
          <p:nvGrpSpPr>
            <p:cNvPr id="3" name="Group 11"/>
            <p:cNvGrpSpPr>
              <a:grpSpLocks/>
            </p:cNvGrpSpPr>
            <p:nvPr/>
          </p:nvGrpSpPr>
          <p:grpSpPr bwMode="auto">
            <a:xfrm>
              <a:off x="652" y="768"/>
              <a:ext cx="3428" cy="1728"/>
              <a:chOff x="652" y="768"/>
              <a:chExt cx="3428" cy="1728"/>
            </a:xfrm>
          </p:grpSpPr>
          <p:sp>
            <p:nvSpPr>
              <p:cNvPr id="38949" name="Line 12"/>
              <p:cNvSpPr>
                <a:spLocks noChangeShapeType="1"/>
              </p:cNvSpPr>
              <p:nvPr/>
            </p:nvSpPr>
            <p:spPr bwMode="auto">
              <a:xfrm>
                <a:off x="960" y="1056"/>
                <a:ext cx="0" cy="1440"/>
              </a:xfrm>
              <a:prstGeom prst="line">
                <a:avLst/>
              </a:prstGeom>
              <a:noFill/>
              <a:ln w="9525">
                <a:solidFill>
                  <a:schemeClr val="tx1"/>
                </a:solidFill>
                <a:round/>
                <a:headEnd/>
                <a:tailEnd/>
              </a:ln>
            </p:spPr>
            <p:txBody>
              <a:bodyPr wrap="none" anchor="ctr"/>
              <a:lstStyle/>
              <a:p>
                <a:endParaRPr lang="en-US"/>
              </a:p>
            </p:txBody>
          </p:sp>
          <p:sp>
            <p:nvSpPr>
              <p:cNvPr id="38950" name="Line 13"/>
              <p:cNvSpPr>
                <a:spLocks noChangeShapeType="1"/>
              </p:cNvSpPr>
              <p:nvPr/>
            </p:nvSpPr>
            <p:spPr bwMode="auto">
              <a:xfrm>
                <a:off x="960" y="1056"/>
                <a:ext cx="3120" cy="0"/>
              </a:xfrm>
              <a:prstGeom prst="line">
                <a:avLst/>
              </a:prstGeom>
              <a:noFill/>
              <a:ln w="9525">
                <a:solidFill>
                  <a:schemeClr val="tx1"/>
                </a:solidFill>
                <a:round/>
                <a:headEnd/>
                <a:tailEnd/>
              </a:ln>
            </p:spPr>
            <p:txBody>
              <a:bodyPr wrap="none" anchor="ctr"/>
              <a:lstStyle/>
              <a:p>
                <a:endParaRPr lang="en-US"/>
              </a:p>
            </p:txBody>
          </p:sp>
          <p:sp>
            <p:nvSpPr>
              <p:cNvPr id="38951" name="Line 14"/>
              <p:cNvSpPr>
                <a:spLocks noChangeShapeType="1"/>
              </p:cNvSpPr>
              <p:nvPr/>
            </p:nvSpPr>
            <p:spPr bwMode="auto">
              <a:xfrm>
                <a:off x="1440" y="1056"/>
                <a:ext cx="0" cy="1440"/>
              </a:xfrm>
              <a:prstGeom prst="line">
                <a:avLst/>
              </a:prstGeom>
              <a:noFill/>
              <a:ln w="9525">
                <a:solidFill>
                  <a:schemeClr val="tx1"/>
                </a:solidFill>
                <a:round/>
                <a:headEnd/>
                <a:tailEnd/>
              </a:ln>
            </p:spPr>
            <p:txBody>
              <a:bodyPr wrap="none" anchor="ctr"/>
              <a:lstStyle/>
              <a:p>
                <a:endParaRPr lang="en-US"/>
              </a:p>
            </p:txBody>
          </p:sp>
          <p:sp>
            <p:nvSpPr>
              <p:cNvPr id="38952" name="Line 15"/>
              <p:cNvSpPr>
                <a:spLocks noChangeShapeType="1"/>
              </p:cNvSpPr>
              <p:nvPr/>
            </p:nvSpPr>
            <p:spPr bwMode="auto">
              <a:xfrm>
                <a:off x="1968" y="1056"/>
                <a:ext cx="0" cy="1440"/>
              </a:xfrm>
              <a:prstGeom prst="line">
                <a:avLst/>
              </a:prstGeom>
              <a:noFill/>
              <a:ln w="9525">
                <a:solidFill>
                  <a:schemeClr val="tx1"/>
                </a:solidFill>
                <a:round/>
                <a:headEnd/>
                <a:tailEnd/>
              </a:ln>
            </p:spPr>
            <p:txBody>
              <a:bodyPr wrap="none" anchor="ctr"/>
              <a:lstStyle/>
              <a:p>
                <a:endParaRPr lang="en-US"/>
              </a:p>
            </p:txBody>
          </p:sp>
          <p:sp>
            <p:nvSpPr>
              <p:cNvPr id="38953" name="Line 16"/>
              <p:cNvSpPr>
                <a:spLocks noChangeShapeType="1"/>
              </p:cNvSpPr>
              <p:nvPr/>
            </p:nvSpPr>
            <p:spPr bwMode="auto">
              <a:xfrm>
                <a:off x="2496" y="1056"/>
                <a:ext cx="0" cy="1440"/>
              </a:xfrm>
              <a:prstGeom prst="line">
                <a:avLst/>
              </a:prstGeom>
              <a:noFill/>
              <a:ln w="9525">
                <a:solidFill>
                  <a:schemeClr val="tx1"/>
                </a:solidFill>
                <a:round/>
                <a:headEnd/>
                <a:tailEnd/>
              </a:ln>
            </p:spPr>
            <p:txBody>
              <a:bodyPr wrap="none" anchor="ctr"/>
              <a:lstStyle/>
              <a:p>
                <a:endParaRPr lang="en-US"/>
              </a:p>
            </p:txBody>
          </p:sp>
          <p:sp>
            <p:nvSpPr>
              <p:cNvPr id="38954" name="Line 17"/>
              <p:cNvSpPr>
                <a:spLocks noChangeShapeType="1"/>
              </p:cNvSpPr>
              <p:nvPr/>
            </p:nvSpPr>
            <p:spPr bwMode="auto">
              <a:xfrm>
                <a:off x="3024" y="1056"/>
                <a:ext cx="0" cy="1440"/>
              </a:xfrm>
              <a:prstGeom prst="line">
                <a:avLst/>
              </a:prstGeom>
              <a:noFill/>
              <a:ln w="9525">
                <a:solidFill>
                  <a:schemeClr val="tx1"/>
                </a:solidFill>
                <a:round/>
                <a:headEnd/>
                <a:tailEnd/>
              </a:ln>
            </p:spPr>
            <p:txBody>
              <a:bodyPr wrap="none" anchor="ctr"/>
              <a:lstStyle/>
              <a:p>
                <a:endParaRPr lang="en-US"/>
              </a:p>
            </p:txBody>
          </p:sp>
          <p:sp>
            <p:nvSpPr>
              <p:cNvPr id="38955" name="Line 18"/>
              <p:cNvSpPr>
                <a:spLocks noChangeShapeType="1"/>
              </p:cNvSpPr>
              <p:nvPr/>
            </p:nvSpPr>
            <p:spPr bwMode="auto">
              <a:xfrm>
                <a:off x="3552" y="1056"/>
                <a:ext cx="0" cy="1440"/>
              </a:xfrm>
              <a:prstGeom prst="line">
                <a:avLst/>
              </a:prstGeom>
              <a:noFill/>
              <a:ln w="9525">
                <a:solidFill>
                  <a:schemeClr val="tx1"/>
                </a:solidFill>
                <a:round/>
                <a:headEnd/>
                <a:tailEnd/>
              </a:ln>
            </p:spPr>
            <p:txBody>
              <a:bodyPr wrap="none" anchor="ctr"/>
              <a:lstStyle/>
              <a:p>
                <a:endParaRPr lang="en-US"/>
              </a:p>
            </p:txBody>
          </p:sp>
          <p:sp>
            <p:nvSpPr>
              <p:cNvPr id="38956" name="Text Box 19"/>
              <p:cNvSpPr txBox="1">
                <a:spLocks noChangeArrowheads="1"/>
              </p:cNvSpPr>
              <p:nvPr/>
            </p:nvSpPr>
            <p:spPr bwMode="auto">
              <a:xfrm>
                <a:off x="1104"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8957" name="Text Box 20"/>
              <p:cNvSpPr txBox="1">
                <a:spLocks noChangeArrowheads="1"/>
              </p:cNvSpPr>
              <p:nvPr/>
            </p:nvSpPr>
            <p:spPr bwMode="auto">
              <a:xfrm>
                <a:off x="1584"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8958" name="Text Box 21"/>
              <p:cNvSpPr txBox="1">
                <a:spLocks noChangeArrowheads="1"/>
              </p:cNvSpPr>
              <p:nvPr/>
            </p:nvSpPr>
            <p:spPr bwMode="auto">
              <a:xfrm>
                <a:off x="2112"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8959" name="Text Box 22"/>
              <p:cNvSpPr txBox="1">
                <a:spLocks noChangeArrowheads="1"/>
              </p:cNvSpPr>
              <p:nvPr/>
            </p:nvSpPr>
            <p:spPr bwMode="auto">
              <a:xfrm>
                <a:off x="2640"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8960" name="Text Box 23"/>
              <p:cNvSpPr txBox="1">
                <a:spLocks noChangeArrowheads="1"/>
              </p:cNvSpPr>
              <p:nvPr/>
            </p:nvSpPr>
            <p:spPr bwMode="auto">
              <a:xfrm>
                <a:off x="3696"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8961" name="Text Box 24"/>
              <p:cNvSpPr txBox="1">
                <a:spLocks noChangeArrowheads="1"/>
              </p:cNvSpPr>
              <p:nvPr/>
            </p:nvSpPr>
            <p:spPr bwMode="auto">
              <a:xfrm>
                <a:off x="3168"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8962" name="Line 25"/>
              <p:cNvSpPr>
                <a:spLocks noChangeShapeType="1"/>
              </p:cNvSpPr>
              <p:nvPr/>
            </p:nvSpPr>
            <p:spPr bwMode="auto">
              <a:xfrm>
                <a:off x="4080" y="1056"/>
                <a:ext cx="0" cy="1440"/>
              </a:xfrm>
              <a:prstGeom prst="line">
                <a:avLst/>
              </a:prstGeom>
              <a:noFill/>
              <a:ln w="9525">
                <a:solidFill>
                  <a:schemeClr val="tx1"/>
                </a:solidFill>
                <a:round/>
                <a:headEnd/>
                <a:tailEnd/>
              </a:ln>
            </p:spPr>
            <p:txBody>
              <a:bodyPr wrap="none" anchor="ctr"/>
              <a:lstStyle/>
              <a:p>
                <a:endParaRPr lang="en-US"/>
              </a:p>
            </p:txBody>
          </p:sp>
          <p:sp>
            <p:nvSpPr>
              <p:cNvPr id="38963" name="Line 26"/>
              <p:cNvSpPr>
                <a:spLocks noChangeShapeType="1"/>
              </p:cNvSpPr>
              <p:nvPr/>
            </p:nvSpPr>
            <p:spPr bwMode="auto">
              <a:xfrm>
                <a:off x="960" y="1344"/>
                <a:ext cx="3120" cy="0"/>
              </a:xfrm>
              <a:prstGeom prst="line">
                <a:avLst/>
              </a:prstGeom>
              <a:noFill/>
              <a:ln w="9525">
                <a:solidFill>
                  <a:schemeClr val="tx1"/>
                </a:solidFill>
                <a:round/>
                <a:headEnd/>
                <a:tailEnd/>
              </a:ln>
            </p:spPr>
            <p:txBody>
              <a:bodyPr wrap="none" anchor="ctr"/>
              <a:lstStyle/>
              <a:p>
                <a:endParaRPr lang="en-US"/>
              </a:p>
            </p:txBody>
          </p:sp>
          <p:sp>
            <p:nvSpPr>
              <p:cNvPr id="38964" name="Line 27"/>
              <p:cNvSpPr>
                <a:spLocks noChangeShapeType="1"/>
              </p:cNvSpPr>
              <p:nvPr/>
            </p:nvSpPr>
            <p:spPr bwMode="auto">
              <a:xfrm>
                <a:off x="960" y="1632"/>
                <a:ext cx="3120" cy="0"/>
              </a:xfrm>
              <a:prstGeom prst="line">
                <a:avLst/>
              </a:prstGeom>
              <a:noFill/>
              <a:ln w="9525">
                <a:solidFill>
                  <a:schemeClr val="tx1"/>
                </a:solidFill>
                <a:round/>
                <a:headEnd/>
                <a:tailEnd/>
              </a:ln>
            </p:spPr>
            <p:txBody>
              <a:bodyPr wrap="none" anchor="ctr"/>
              <a:lstStyle/>
              <a:p>
                <a:endParaRPr lang="en-US"/>
              </a:p>
            </p:txBody>
          </p:sp>
          <p:sp>
            <p:nvSpPr>
              <p:cNvPr id="38965" name="Line 28"/>
              <p:cNvSpPr>
                <a:spLocks noChangeShapeType="1"/>
              </p:cNvSpPr>
              <p:nvPr/>
            </p:nvSpPr>
            <p:spPr bwMode="auto">
              <a:xfrm>
                <a:off x="960" y="1920"/>
                <a:ext cx="3120" cy="0"/>
              </a:xfrm>
              <a:prstGeom prst="line">
                <a:avLst/>
              </a:prstGeom>
              <a:noFill/>
              <a:ln w="9525">
                <a:solidFill>
                  <a:schemeClr val="tx1"/>
                </a:solidFill>
                <a:round/>
                <a:headEnd/>
                <a:tailEnd/>
              </a:ln>
            </p:spPr>
            <p:txBody>
              <a:bodyPr wrap="none" anchor="ctr"/>
              <a:lstStyle/>
              <a:p>
                <a:endParaRPr lang="en-US"/>
              </a:p>
            </p:txBody>
          </p:sp>
          <p:sp>
            <p:nvSpPr>
              <p:cNvPr id="38966" name="Line 29"/>
              <p:cNvSpPr>
                <a:spLocks noChangeShapeType="1"/>
              </p:cNvSpPr>
              <p:nvPr/>
            </p:nvSpPr>
            <p:spPr bwMode="auto">
              <a:xfrm>
                <a:off x="960" y="2208"/>
                <a:ext cx="3120" cy="0"/>
              </a:xfrm>
              <a:prstGeom prst="line">
                <a:avLst/>
              </a:prstGeom>
              <a:noFill/>
              <a:ln w="9525">
                <a:solidFill>
                  <a:schemeClr val="tx1"/>
                </a:solidFill>
                <a:round/>
                <a:headEnd/>
                <a:tailEnd/>
              </a:ln>
            </p:spPr>
            <p:txBody>
              <a:bodyPr wrap="none" anchor="ctr"/>
              <a:lstStyle/>
              <a:p>
                <a:endParaRPr lang="en-US"/>
              </a:p>
            </p:txBody>
          </p:sp>
          <p:sp>
            <p:nvSpPr>
              <p:cNvPr id="38967" name="Line 30"/>
              <p:cNvSpPr>
                <a:spLocks noChangeShapeType="1"/>
              </p:cNvSpPr>
              <p:nvPr/>
            </p:nvSpPr>
            <p:spPr bwMode="auto">
              <a:xfrm>
                <a:off x="960" y="2496"/>
                <a:ext cx="3120" cy="0"/>
              </a:xfrm>
              <a:prstGeom prst="line">
                <a:avLst/>
              </a:prstGeom>
              <a:noFill/>
              <a:ln w="9525">
                <a:solidFill>
                  <a:schemeClr val="tx1"/>
                </a:solidFill>
                <a:round/>
                <a:headEnd/>
                <a:tailEnd/>
              </a:ln>
            </p:spPr>
            <p:txBody>
              <a:bodyPr wrap="none" anchor="ctr"/>
              <a:lstStyle/>
              <a:p>
                <a:endParaRPr lang="en-US"/>
              </a:p>
            </p:txBody>
          </p:sp>
          <p:sp>
            <p:nvSpPr>
              <p:cNvPr id="38968" name="Text Box 31"/>
              <p:cNvSpPr txBox="1">
                <a:spLocks noChangeArrowheads="1"/>
              </p:cNvSpPr>
              <p:nvPr/>
            </p:nvSpPr>
            <p:spPr bwMode="auto">
              <a:xfrm>
                <a:off x="652"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8969" name="Text Box 32"/>
              <p:cNvSpPr txBox="1">
                <a:spLocks noChangeArrowheads="1"/>
              </p:cNvSpPr>
              <p:nvPr/>
            </p:nvSpPr>
            <p:spPr bwMode="auto">
              <a:xfrm>
                <a:off x="652"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38970" name="Text Box 33"/>
              <p:cNvSpPr txBox="1">
                <a:spLocks noChangeArrowheads="1"/>
              </p:cNvSpPr>
              <p:nvPr/>
            </p:nvSpPr>
            <p:spPr bwMode="auto">
              <a:xfrm>
                <a:off x="652" y="1632"/>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38971" name="Text Box 34"/>
              <p:cNvSpPr txBox="1">
                <a:spLocks noChangeArrowheads="1"/>
              </p:cNvSpPr>
              <p:nvPr/>
            </p:nvSpPr>
            <p:spPr bwMode="auto">
              <a:xfrm>
                <a:off x="652" y="1920"/>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8972" name="Text Box 35"/>
              <p:cNvSpPr txBox="1">
                <a:spLocks noChangeArrowheads="1"/>
              </p:cNvSpPr>
              <p:nvPr/>
            </p:nvSpPr>
            <p:spPr bwMode="auto">
              <a:xfrm>
                <a:off x="3168"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8973" name="Text Box 36"/>
              <p:cNvSpPr txBox="1">
                <a:spLocks noChangeArrowheads="1"/>
              </p:cNvSpPr>
              <p:nvPr/>
            </p:nvSpPr>
            <p:spPr bwMode="auto">
              <a:xfrm>
                <a:off x="3696"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5</a:t>
                </a:r>
              </a:p>
            </p:txBody>
          </p:sp>
          <p:sp>
            <p:nvSpPr>
              <p:cNvPr id="38974" name="Text Box 37"/>
              <p:cNvSpPr txBox="1">
                <a:spLocks noChangeArrowheads="1"/>
              </p:cNvSpPr>
              <p:nvPr/>
            </p:nvSpPr>
            <p:spPr bwMode="auto">
              <a:xfrm>
                <a:off x="1104"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8975" name="Text Box 38"/>
              <p:cNvSpPr txBox="1">
                <a:spLocks noChangeArrowheads="1"/>
              </p:cNvSpPr>
              <p:nvPr/>
            </p:nvSpPr>
            <p:spPr bwMode="auto">
              <a:xfrm>
                <a:off x="1584"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38976" name="Text Box 39"/>
              <p:cNvSpPr txBox="1">
                <a:spLocks noChangeArrowheads="1"/>
              </p:cNvSpPr>
              <p:nvPr/>
            </p:nvSpPr>
            <p:spPr bwMode="auto">
              <a:xfrm>
                <a:off x="2112"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38977" name="Text Box 40"/>
              <p:cNvSpPr txBox="1">
                <a:spLocks noChangeArrowheads="1"/>
              </p:cNvSpPr>
              <p:nvPr/>
            </p:nvSpPr>
            <p:spPr bwMode="auto">
              <a:xfrm>
                <a:off x="2640"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8978" name="Text Box 41"/>
              <p:cNvSpPr txBox="1">
                <a:spLocks noChangeArrowheads="1"/>
              </p:cNvSpPr>
              <p:nvPr/>
            </p:nvSpPr>
            <p:spPr bwMode="auto">
              <a:xfrm>
                <a:off x="652" y="2208"/>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8979" name="Text Box 42"/>
              <p:cNvSpPr txBox="1">
                <a:spLocks noChangeArrowheads="1"/>
              </p:cNvSpPr>
              <p:nvPr/>
            </p:nvSpPr>
            <p:spPr bwMode="auto">
              <a:xfrm>
                <a:off x="662" y="768"/>
                <a:ext cx="432" cy="288"/>
              </a:xfrm>
              <a:prstGeom prst="rect">
                <a:avLst/>
              </a:prstGeom>
              <a:noFill/>
              <a:ln w="9525">
                <a:noFill/>
                <a:miter lim="800000"/>
                <a:headEnd/>
                <a:tailEnd/>
              </a:ln>
            </p:spPr>
            <p:txBody>
              <a:bodyPr>
                <a:spAutoFit/>
              </a:bodyPr>
              <a:lstStyle/>
              <a:p>
                <a:pPr algn="ctr" eaLnBrk="0" hangingPunct="0">
                  <a:spcBef>
                    <a:spcPct val="50000"/>
                  </a:spcBef>
                </a:pPr>
                <a:r>
                  <a:rPr lang="en-US" altLang="zh-CN" sz="2400" b="0" dirty="0" err="1" smtClean="0">
                    <a:latin typeface="Times New Roman" pitchFamily="18" charset="0"/>
                    <a:ea typeface="SimSun" pitchFamily="2" charset="-122"/>
                  </a:rPr>
                  <a:t>i</a:t>
                </a:r>
                <a:r>
                  <a:rPr lang="en-US" altLang="zh-CN" sz="2400" b="0" dirty="0" smtClean="0">
                    <a:latin typeface="Times New Roman" pitchFamily="18" charset="0"/>
                    <a:ea typeface="SimSun" pitchFamily="2" charset="-122"/>
                  </a:rPr>
                  <a:t>\j</a:t>
                </a:r>
                <a:endParaRPr lang="en-US" altLang="zh-CN" sz="2400" b="0" dirty="0">
                  <a:latin typeface="Times New Roman" pitchFamily="18" charset="0"/>
                  <a:ea typeface="SimSun" pitchFamily="2" charset="-122"/>
                </a:endParaRPr>
              </a:p>
            </p:txBody>
          </p:sp>
        </p:grpSp>
      </p:grpSp>
      <p:sp>
        <p:nvSpPr>
          <p:cNvPr id="38917" name="Text Box 43"/>
          <p:cNvSpPr txBox="1">
            <a:spLocks noChangeArrowheads="1"/>
          </p:cNvSpPr>
          <p:nvPr/>
        </p:nvSpPr>
        <p:spPr bwMode="auto">
          <a:xfrm>
            <a:off x="6607175" y="1752600"/>
            <a:ext cx="1470025" cy="2441575"/>
          </a:xfrm>
          <a:prstGeom prst="rect">
            <a:avLst/>
          </a:prstGeom>
          <a:noFill/>
          <a:ln w="9525">
            <a:noFill/>
            <a:miter lim="800000"/>
            <a:headEnd/>
            <a:tailEnd/>
          </a:ln>
        </p:spPr>
        <p:txBody>
          <a:bodyPr>
            <a:spAutoFit/>
          </a:bodyPr>
          <a:lstStyle/>
          <a:p>
            <a:pPr eaLnBrk="0" hangingPunct="0">
              <a:lnSpc>
                <a:spcPct val="110000"/>
              </a:lnSpc>
            </a:pPr>
            <a:r>
              <a:rPr lang="en-US" altLang="zh-CN" sz="2800" b="0" dirty="0" err="1">
                <a:solidFill>
                  <a:srgbClr val="FF0000"/>
                </a:solidFill>
                <a:latin typeface="Times New Roman" pitchFamily="18" charset="0"/>
                <a:ea typeface="SimSun" pitchFamily="2" charset="-122"/>
              </a:rPr>
              <a:t>i</a:t>
            </a:r>
            <a:r>
              <a:rPr lang="en-US" altLang="zh-CN" sz="2800" b="0" dirty="0">
                <a:solidFill>
                  <a:srgbClr val="FF0000"/>
                </a:solidFill>
                <a:latin typeface="Times New Roman" pitchFamily="18" charset="0"/>
                <a:ea typeface="SimSun" pitchFamily="2" charset="-122"/>
              </a:rPr>
              <a:t>=4</a:t>
            </a:r>
          </a:p>
          <a:p>
            <a:pPr eaLnBrk="0" hangingPunct="0">
              <a:lnSpc>
                <a:spcPct val="110000"/>
              </a:lnSpc>
            </a:pPr>
            <a:r>
              <a:rPr lang="en-US" altLang="zh-CN" sz="2800" b="0" dirty="0" smtClean="0">
                <a:latin typeface="Times New Roman" pitchFamily="18" charset="0"/>
                <a:ea typeface="SimSun" pitchFamily="2" charset="-122"/>
              </a:rPr>
              <a:t>v</a:t>
            </a:r>
            <a:r>
              <a:rPr lang="en-US" altLang="zh-CN" sz="2800" b="0" baseline="-25000" dirty="0" smtClean="0">
                <a:latin typeface="Times New Roman" pitchFamily="18" charset="0"/>
                <a:ea typeface="SimSun" pitchFamily="2" charset="-122"/>
              </a:rPr>
              <a:t>i</a:t>
            </a:r>
            <a:r>
              <a:rPr lang="en-US" altLang="zh-CN" sz="2800" b="0" dirty="0" smtClean="0">
                <a:latin typeface="Times New Roman" pitchFamily="18" charset="0"/>
                <a:ea typeface="SimSun" pitchFamily="2" charset="-122"/>
              </a:rPr>
              <a:t>=6</a:t>
            </a:r>
            <a:endParaRPr lang="en-US" altLang="zh-CN" sz="2800" b="0" dirty="0">
              <a:latin typeface="Times New Roman" pitchFamily="18" charset="0"/>
              <a:ea typeface="SimSun" pitchFamily="2" charset="-122"/>
            </a:endParaRPr>
          </a:p>
          <a:p>
            <a:pPr eaLnBrk="0" hangingPunct="0">
              <a:lnSpc>
                <a:spcPct val="110000"/>
              </a:lnSpc>
            </a:pPr>
            <a:r>
              <a:rPr lang="en-US" altLang="zh-CN" sz="2800" b="0" dirty="0" err="1">
                <a:latin typeface="Times New Roman" pitchFamily="18" charset="0"/>
                <a:ea typeface="SimSun" pitchFamily="2" charset="-122"/>
              </a:rPr>
              <a:t>w</a:t>
            </a:r>
            <a:r>
              <a:rPr lang="en-US" altLang="zh-CN" sz="2800" b="0" baseline="-25000" dirty="0" err="1">
                <a:latin typeface="Times New Roman" pitchFamily="18" charset="0"/>
                <a:ea typeface="SimSun" pitchFamily="2" charset="-122"/>
              </a:rPr>
              <a:t>i</a:t>
            </a:r>
            <a:r>
              <a:rPr lang="en-US" altLang="zh-CN" sz="2800" b="0" dirty="0">
                <a:latin typeface="Times New Roman" pitchFamily="18" charset="0"/>
                <a:ea typeface="SimSun" pitchFamily="2" charset="-122"/>
              </a:rPr>
              <a:t>=5</a:t>
            </a:r>
          </a:p>
          <a:p>
            <a:pPr eaLnBrk="0" hangingPunct="0">
              <a:lnSpc>
                <a:spcPct val="110000"/>
              </a:lnSpc>
            </a:pPr>
            <a:r>
              <a:rPr lang="en-US" altLang="zh-CN" sz="2800" b="0" dirty="0" smtClean="0">
                <a:latin typeface="Times New Roman" pitchFamily="18" charset="0"/>
                <a:ea typeface="SimSun" pitchFamily="2" charset="-122"/>
              </a:rPr>
              <a:t>j= </a:t>
            </a:r>
            <a:r>
              <a:rPr lang="en-US" altLang="zh-CN" sz="2800" b="0" dirty="0">
                <a:solidFill>
                  <a:srgbClr val="FF0000"/>
                </a:solidFill>
                <a:latin typeface="Times New Roman" pitchFamily="18" charset="0"/>
                <a:ea typeface="SimSun" pitchFamily="2" charset="-122"/>
              </a:rPr>
              <a:t>1..4</a:t>
            </a:r>
          </a:p>
          <a:p>
            <a:pPr eaLnBrk="0" hangingPunct="0">
              <a:lnSpc>
                <a:spcPct val="110000"/>
              </a:lnSpc>
            </a:pPr>
            <a:endParaRPr lang="zh-CN" altLang="en-US" sz="2800" b="0" dirty="0">
              <a:latin typeface="Times New Roman" pitchFamily="18" charset="0"/>
              <a:ea typeface="SimSun" pitchFamily="2" charset="-122"/>
            </a:endParaRPr>
          </a:p>
        </p:txBody>
      </p:sp>
      <p:sp>
        <p:nvSpPr>
          <p:cNvPr id="38918" name="Text Box 44"/>
          <p:cNvSpPr txBox="1">
            <a:spLocks noChangeArrowheads="1"/>
          </p:cNvSpPr>
          <p:nvPr/>
        </p:nvSpPr>
        <p:spPr bwMode="auto">
          <a:xfrm>
            <a:off x="33528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8919" name="Text Box 45"/>
          <p:cNvSpPr txBox="1">
            <a:spLocks noChangeArrowheads="1"/>
          </p:cNvSpPr>
          <p:nvPr/>
        </p:nvSpPr>
        <p:spPr bwMode="auto">
          <a:xfrm>
            <a:off x="41910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8920" name="Text Box 46"/>
          <p:cNvSpPr txBox="1">
            <a:spLocks noChangeArrowheads="1"/>
          </p:cNvSpPr>
          <p:nvPr/>
        </p:nvSpPr>
        <p:spPr bwMode="auto">
          <a:xfrm>
            <a:off x="50292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8921" name="Text Box 47"/>
          <p:cNvSpPr txBox="1">
            <a:spLocks noChangeArrowheads="1"/>
          </p:cNvSpPr>
          <p:nvPr/>
        </p:nvSpPr>
        <p:spPr bwMode="auto">
          <a:xfrm>
            <a:off x="58674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8922" name="Text Box 48"/>
          <p:cNvSpPr txBox="1">
            <a:spLocks noChangeArrowheads="1"/>
          </p:cNvSpPr>
          <p:nvPr/>
        </p:nvSpPr>
        <p:spPr bwMode="auto">
          <a:xfrm>
            <a:off x="25146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8923" name="Text Box 49"/>
          <p:cNvSpPr txBox="1">
            <a:spLocks noChangeArrowheads="1"/>
          </p:cNvSpPr>
          <p:nvPr/>
        </p:nvSpPr>
        <p:spPr bwMode="auto">
          <a:xfrm>
            <a:off x="33528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8924" name="Text Box 50"/>
          <p:cNvSpPr txBox="1">
            <a:spLocks noChangeArrowheads="1"/>
          </p:cNvSpPr>
          <p:nvPr/>
        </p:nvSpPr>
        <p:spPr bwMode="auto">
          <a:xfrm>
            <a:off x="41910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8925" name="Text Box 51"/>
          <p:cNvSpPr txBox="1">
            <a:spLocks noChangeArrowheads="1"/>
          </p:cNvSpPr>
          <p:nvPr/>
        </p:nvSpPr>
        <p:spPr bwMode="auto">
          <a:xfrm>
            <a:off x="50292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8927" name="Text Box 54"/>
          <p:cNvSpPr txBox="1">
            <a:spLocks noChangeArrowheads="1"/>
          </p:cNvSpPr>
          <p:nvPr/>
        </p:nvSpPr>
        <p:spPr bwMode="auto">
          <a:xfrm>
            <a:off x="58674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7</a:t>
            </a:r>
          </a:p>
        </p:txBody>
      </p:sp>
      <p:sp>
        <p:nvSpPr>
          <p:cNvPr id="203831" name="Text Box 55"/>
          <p:cNvSpPr txBox="1">
            <a:spLocks noChangeArrowheads="1"/>
          </p:cNvSpPr>
          <p:nvPr/>
        </p:nvSpPr>
        <p:spPr bwMode="auto">
          <a:xfrm>
            <a:off x="3352800" y="3962400"/>
            <a:ext cx="336550" cy="457200"/>
          </a:xfrm>
          <a:prstGeom prst="rect">
            <a:avLst/>
          </a:prstGeom>
          <a:noFill/>
          <a:ln w="9525">
            <a:noFill/>
            <a:miter lim="800000"/>
            <a:headEnd/>
            <a:tailEnd/>
          </a:ln>
        </p:spPr>
        <p:txBody>
          <a:bodyPr wrap="none">
            <a:spAutoFit/>
          </a:bodyPr>
          <a:lstStyle/>
          <a:p>
            <a:pPr eaLnBrk="0" hangingPunct="0"/>
            <a:r>
              <a:rPr lang="en-US" altLang="zh-CN" sz="2400">
                <a:solidFill>
                  <a:srgbClr val="FF0000"/>
                </a:solidFill>
                <a:latin typeface="Times New Roman" pitchFamily="18" charset="0"/>
                <a:ea typeface="SimSun" pitchFamily="2" charset="-122"/>
              </a:rPr>
              <a:t>3</a:t>
            </a:r>
          </a:p>
        </p:txBody>
      </p:sp>
      <p:sp>
        <p:nvSpPr>
          <p:cNvPr id="203832" name="Text Box 56"/>
          <p:cNvSpPr txBox="1">
            <a:spLocks noChangeArrowheads="1"/>
          </p:cNvSpPr>
          <p:nvPr/>
        </p:nvSpPr>
        <p:spPr bwMode="auto">
          <a:xfrm>
            <a:off x="4191000" y="3962400"/>
            <a:ext cx="336550" cy="457200"/>
          </a:xfrm>
          <a:prstGeom prst="rect">
            <a:avLst/>
          </a:prstGeom>
          <a:noFill/>
          <a:ln w="9525">
            <a:noFill/>
            <a:miter lim="800000"/>
            <a:headEnd/>
            <a:tailEnd/>
          </a:ln>
        </p:spPr>
        <p:txBody>
          <a:bodyPr wrap="none">
            <a:spAutoFit/>
          </a:bodyPr>
          <a:lstStyle/>
          <a:p>
            <a:pPr eaLnBrk="0" hangingPunct="0"/>
            <a:r>
              <a:rPr lang="en-US" altLang="zh-CN" sz="2400">
                <a:solidFill>
                  <a:srgbClr val="FF0000"/>
                </a:solidFill>
                <a:latin typeface="Times New Roman" pitchFamily="18" charset="0"/>
                <a:ea typeface="SimSun" pitchFamily="2" charset="-122"/>
              </a:rPr>
              <a:t>4</a:t>
            </a:r>
          </a:p>
        </p:txBody>
      </p:sp>
      <p:sp>
        <p:nvSpPr>
          <p:cNvPr id="203833" name="Line 57"/>
          <p:cNvSpPr>
            <a:spLocks noChangeShapeType="1"/>
          </p:cNvSpPr>
          <p:nvPr/>
        </p:nvSpPr>
        <p:spPr bwMode="auto">
          <a:xfrm>
            <a:off x="2538413" y="3786188"/>
            <a:ext cx="0" cy="381000"/>
          </a:xfrm>
          <a:prstGeom prst="line">
            <a:avLst/>
          </a:prstGeom>
          <a:noFill/>
          <a:ln w="28575">
            <a:solidFill>
              <a:schemeClr val="tx1"/>
            </a:solidFill>
            <a:round/>
            <a:headEnd/>
            <a:tailEnd type="triangle" w="med" len="med"/>
          </a:ln>
        </p:spPr>
        <p:txBody>
          <a:bodyPr wrap="none" anchor="ctr"/>
          <a:lstStyle/>
          <a:p>
            <a:endParaRPr lang="en-US"/>
          </a:p>
        </p:txBody>
      </p:sp>
      <p:sp>
        <p:nvSpPr>
          <p:cNvPr id="203834" name="Text Box 58"/>
          <p:cNvSpPr txBox="1">
            <a:spLocks noChangeArrowheads="1"/>
          </p:cNvSpPr>
          <p:nvPr/>
        </p:nvSpPr>
        <p:spPr bwMode="auto">
          <a:xfrm>
            <a:off x="2506663" y="3962400"/>
            <a:ext cx="336550" cy="457200"/>
          </a:xfrm>
          <a:prstGeom prst="rect">
            <a:avLst/>
          </a:prstGeom>
          <a:noFill/>
          <a:ln w="9525">
            <a:noFill/>
            <a:miter lim="800000"/>
            <a:headEnd/>
            <a:tailEnd/>
          </a:ln>
        </p:spPr>
        <p:txBody>
          <a:bodyPr wrap="none">
            <a:spAutoFit/>
          </a:bodyPr>
          <a:lstStyle/>
          <a:p>
            <a:pPr eaLnBrk="0" hangingPunct="0"/>
            <a:r>
              <a:rPr lang="en-US" altLang="zh-CN" sz="2400">
                <a:solidFill>
                  <a:srgbClr val="FF0000"/>
                </a:solidFill>
                <a:latin typeface="Times New Roman" pitchFamily="18" charset="0"/>
                <a:ea typeface="SimSun" pitchFamily="2" charset="-122"/>
              </a:rPr>
              <a:t>0</a:t>
            </a:r>
            <a:endParaRPr lang="en-US" altLang="zh-CN" sz="2400" b="0">
              <a:latin typeface="Times New Roman" pitchFamily="18" charset="0"/>
              <a:ea typeface="SimSun" pitchFamily="2" charset="-122"/>
            </a:endParaRPr>
          </a:p>
        </p:txBody>
      </p:sp>
      <p:sp>
        <p:nvSpPr>
          <p:cNvPr id="203835" name="Line 59"/>
          <p:cNvSpPr>
            <a:spLocks noChangeShapeType="1"/>
          </p:cNvSpPr>
          <p:nvPr/>
        </p:nvSpPr>
        <p:spPr bwMode="auto">
          <a:xfrm>
            <a:off x="3352800" y="3810000"/>
            <a:ext cx="0" cy="381000"/>
          </a:xfrm>
          <a:prstGeom prst="line">
            <a:avLst/>
          </a:prstGeom>
          <a:noFill/>
          <a:ln w="28575">
            <a:solidFill>
              <a:schemeClr val="tx1"/>
            </a:solidFill>
            <a:round/>
            <a:headEnd/>
            <a:tailEnd type="triangle" w="med" len="med"/>
          </a:ln>
        </p:spPr>
        <p:txBody>
          <a:bodyPr wrap="none" anchor="ctr"/>
          <a:lstStyle/>
          <a:p>
            <a:endParaRPr lang="en-US"/>
          </a:p>
        </p:txBody>
      </p:sp>
      <p:sp>
        <p:nvSpPr>
          <p:cNvPr id="203836" name="Line 60"/>
          <p:cNvSpPr>
            <a:spLocks noChangeShapeType="1"/>
          </p:cNvSpPr>
          <p:nvPr/>
        </p:nvSpPr>
        <p:spPr bwMode="auto">
          <a:xfrm>
            <a:off x="4191000" y="3810000"/>
            <a:ext cx="0" cy="381000"/>
          </a:xfrm>
          <a:prstGeom prst="line">
            <a:avLst/>
          </a:prstGeom>
          <a:noFill/>
          <a:ln w="28575">
            <a:solidFill>
              <a:schemeClr val="tx1"/>
            </a:solidFill>
            <a:round/>
            <a:headEnd/>
            <a:tailEnd type="triangle" w="med" len="med"/>
          </a:ln>
        </p:spPr>
        <p:txBody>
          <a:bodyPr wrap="none" anchor="ctr"/>
          <a:lstStyle/>
          <a:p>
            <a:endParaRPr lang="en-US"/>
          </a:p>
        </p:txBody>
      </p:sp>
      <p:sp>
        <p:nvSpPr>
          <p:cNvPr id="38934" name="Text Box 61"/>
          <p:cNvSpPr txBox="1">
            <a:spLocks noChangeArrowheads="1"/>
          </p:cNvSpPr>
          <p:nvPr/>
        </p:nvSpPr>
        <p:spPr bwMode="auto">
          <a:xfrm>
            <a:off x="5867400" y="35052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7</a:t>
            </a:r>
          </a:p>
        </p:txBody>
      </p:sp>
      <p:sp>
        <p:nvSpPr>
          <p:cNvPr id="38935" name="Text Box 62"/>
          <p:cNvSpPr txBox="1">
            <a:spLocks noChangeArrowheads="1"/>
          </p:cNvSpPr>
          <p:nvPr/>
        </p:nvSpPr>
        <p:spPr bwMode="auto">
          <a:xfrm>
            <a:off x="2514600" y="35052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8936" name="Text Box 63"/>
          <p:cNvSpPr txBox="1">
            <a:spLocks noChangeArrowheads="1"/>
          </p:cNvSpPr>
          <p:nvPr/>
        </p:nvSpPr>
        <p:spPr bwMode="auto">
          <a:xfrm>
            <a:off x="3352800" y="35052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8937" name="Text Box 64"/>
          <p:cNvSpPr txBox="1">
            <a:spLocks noChangeArrowheads="1"/>
          </p:cNvSpPr>
          <p:nvPr/>
        </p:nvSpPr>
        <p:spPr bwMode="auto">
          <a:xfrm>
            <a:off x="4191000" y="35052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8938" name="Text Box 65"/>
          <p:cNvSpPr txBox="1">
            <a:spLocks noChangeArrowheads="1"/>
          </p:cNvSpPr>
          <p:nvPr/>
        </p:nvSpPr>
        <p:spPr bwMode="auto">
          <a:xfrm>
            <a:off x="5029200" y="35052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5</a:t>
            </a:r>
          </a:p>
        </p:txBody>
      </p:sp>
      <p:sp>
        <p:nvSpPr>
          <p:cNvPr id="203842" name="Text Box 66"/>
          <p:cNvSpPr txBox="1">
            <a:spLocks noChangeArrowheads="1"/>
          </p:cNvSpPr>
          <p:nvPr/>
        </p:nvSpPr>
        <p:spPr bwMode="auto">
          <a:xfrm>
            <a:off x="4997450" y="3962400"/>
            <a:ext cx="336550" cy="457200"/>
          </a:xfrm>
          <a:prstGeom prst="rect">
            <a:avLst/>
          </a:prstGeom>
          <a:noFill/>
          <a:ln w="9525">
            <a:noFill/>
            <a:miter lim="800000"/>
            <a:headEnd/>
            <a:tailEnd/>
          </a:ln>
        </p:spPr>
        <p:txBody>
          <a:bodyPr wrap="none">
            <a:spAutoFit/>
          </a:bodyPr>
          <a:lstStyle/>
          <a:p>
            <a:pPr eaLnBrk="0" hangingPunct="0"/>
            <a:r>
              <a:rPr lang="en-US" altLang="zh-CN" sz="2400">
                <a:solidFill>
                  <a:srgbClr val="FF0000"/>
                </a:solidFill>
                <a:latin typeface="Times New Roman" pitchFamily="18" charset="0"/>
                <a:ea typeface="SimSun" pitchFamily="2" charset="-122"/>
              </a:rPr>
              <a:t>5</a:t>
            </a:r>
          </a:p>
        </p:txBody>
      </p:sp>
      <p:sp>
        <p:nvSpPr>
          <p:cNvPr id="203843" name="Line 67"/>
          <p:cNvSpPr>
            <a:spLocks noChangeShapeType="1"/>
          </p:cNvSpPr>
          <p:nvPr/>
        </p:nvSpPr>
        <p:spPr bwMode="auto">
          <a:xfrm>
            <a:off x="4997450" y="3810000"/>
            <a:ext cx="0" cy="381000"/>
          </a:xfrm>
          <a:prstGeom prst="line">
            <a:avLst/>
          </a:prstGeom>
          <a:noFill/>
          <a:ln w="28575">
            <a:solidFill>
              <a:schemeClr val="tx1"/>
            </a:solidFill>
            <a:round/>
            <a:headEnd/>
            <a:tailEnd type="triangle" w="med" len="med"/>
          </a:ln>
        </p:spPr>
        <p:txBody>
          <a:bodyPr wrap="none" anchor="ctr"/>
          <a:lstStyle/>
          <a:p>
            <a:endParaRPr lang="en-US"/>
          </a:p>
        </p:txBody>
      </p:sp>
      <p:sp>
        <p:nvSpPr>
          <p:cNvPr id="38941" name="Rectangle 68"/>
          <p:cNvSpPr>
            <a:spLocks noChangeArrowheads="1"/>
          </p:cNvSpPr>
          <p:nvPr/>
        </p:nvSpPr>
        <p:spPr bwMode="auto">
          <a:xfrm>
            <a:off x="7391400" y="914400"/>
            <a:ext cx="1371600" cy="1752600"/>
          </a:xfrm>
          <a:prstGeom prst="rect">
            <a:avLst/>
          </a:prstGeom>
          <a:noFill/>
          <a:ln w="9525">
            <a:solidFill>
              <a:schemeClr val="tx1"/>
            </a:solidFill>
            <a:miter lim="800000"/>
            <a:headEnd/>
            <a:tailEnd/>
          </a:ln>
        </p:spPr>
        <p:txBody>
          <a:bodyPr wrap="none" anchor="ctr"/>
          <a:lstStyle/>
          <a:p>
            <a:pPr eaLnBrk="0" hangingPunct="0"/>
            <a:endParaRPr lang="zh-CN" altLang="en-US">
              <a:ea typeface="SimSun" pitchFamily="2" charset="-122"/>
            </a:endParaRPr>
          </a:p>
        </p:txBody>
      </p:sp>
      <p:sp>
        <p:nvSpPr>
          <p:cNvPr id="38942" name="Rectangle 69"/>
          <p:cNvSpPr>
            <a:spLocks noGrp="1" noChangeArrowheads="1"/>
          </p:cNvSpPr>
          <p:nvPr>
            <p:ph type="title"/>
          </p:nvPr>
        </p:nvSpPr>
        <p:spPr/>
        <p:txBody>
          <a:bodyPr/>
          <a:lstStyle/>
          <a:p>
            <a:r>
              <a:rPr lang="en-US" altLang="zh-CN" smtClean="0">
                <a:ea typeface="SimSun" pitchFamily="2" charset="-122"/>
              </a:rPr>
              <a:t>Example (17)</a:t>
            </a:r>
          </a:p>
        </p:txBody>
      </p:sp>
      <p:sp>
        <p:nvSpPr>
          <p:cNvPr id="69" name="Text Box 4"/>
          <p:cNvSpPr txBox="1">
            <a:spLocks noChangeArrowheads="1"/>
          </p:cNvSpPr>
          <p:nvPr/>
        </p:nvSpPr>
        <p:spPr bwMode="auto">
          <a:xfrm>
            <a:off x="1752600" y="4556125"/>
            <a:ext cx="6934200" cy="1920875"/>
          </a:xfrm>
          <a:prstGeom prst="rect">
            <a:avLst/>
          </a:prstGeom>
          <a:noFill/>
          <a:ln w="9525">
            <a:noFill/>
            <a:miter lim="800000"/>
            <a:headEnd/>
            <a:tailEnd/>
          </a:ln>
        </p:spPr>
        <p:txBody>
          <a:bodyPr>
            <a:spAutoFit/>
          </a:bodyPr>
          <a:lstStyle/>
          <a:p>
            <a:pPr eaLnBrk="0" hangingPunct="0"/>
            <a:r>
              <a:rPr lang="en-US" altLang="zh-CN" sz="2000" b="0" dirty="0">
                <a:latin typeface="Times New Roman" pitchFamily="18" charset="0"/>
                <a:ea typeface="SimSun" pitchFamily="2" charset="-122"/>
              </a:rPr>
              <a:t>if </a:t>
            </a:r>
            <a:r>
              <a:rPr lang="en-US" altLang="zh-CN" sz="2000" b="0" dirty="0" err="1">
                <a:latin typeface="Times New Roman" pitchFamily="18" charset="0"/>
                <a:ea typeface="SimSun" pitchFamily="2" charset="-122"/>
              </a:rPr>
              <a:t>w</a:t>
            </a:r>
            <a:r>
              <a:rPr lang="en-US" altLang="zh-CN" sz="2000" b="0" baseline="-25000" dirty="0" err="1">
                <a:latin typeface="Times New Roman" pitchFamily="18" charset="0"/>
                <a:ea typeface="SimSun" pitchFamily="2" charset="-122"/>
              </a:rPr>
              <a:t>i</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&lt;=j</a:t>
            </a:r>
            <a:r>
              <a:rPr lang="en-US" altLang="zh-CN" sz="2000" b="0" dirty="0" smtClean="0">
                <a:solidFill>
                  <a:srgbClr val="C00000"/>
                </a:solidFill>
                <a:latin typeface="Times New Roman" pitchFamily="18" charset="0"/>
                <a:ea typeface="SimSun" pitchFamily="2" charset="-122"/>
              </a:rPr>
              <a:t>  </a:t>
            </a:r>
            <a:r>
              <a:rPr lang="en-US" altLang="zh-CN" sz="2000" b="0" dirty="0">
                <a:solidFill>
                  <a:srgbClr val="008000"/>
                </a:solidFill>
                <a:latin typeface="Times New Roman" pitchFamily="18" charset="0"/>
                <a:ea typeface="SimSun" pitchFamily="2" charset="-122"/>
              </a:rPr>
              <a:t>// item </a:t>
            </a:r>
            <a:r>
              <a:rPr lang="en-US" altLang="zh-CN" sz="2000" b="0" dirty="0" err="1">
                <a:solidFill>
                  <a:srgbClr val="008000"/>
                </a:solidFill>
                <a:latin typeface="Times New Roman" pitchFamily="18" charset="0"/>
                <a:ea typeface="SimSun" pitchFamily="2" charset="-122"/>
              </a:rPr>
              <a:t>i</a:t>
            </a:r>
            <a:r>
              <a:rPr lang="en-US" altLang="zh-CN" sz="2000" b="0" dirty="0">
                <a:solidFill>
                  <a:srgbClr val="008000"/>
                </a:solidFill>
                <a:latin typeface="Times New Roman" pitchFamily="18" charset="0"/>
                <a:ea typeface="SimSun" pitchFamily="2" charset="-122"/>
              </a:rPr>
              <a:t> can be part of the solution</a:t>
            </a:r>
            <a:endParaRPr lang="en-US" altLang="zh-CN" sz="2000" b="0" dirty="0">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        if </a:t>
            </a:r>
            <a:r>
              <a:rPr lang="en-US" altLang="zh-CN" sz="2000" b="0" dirty="0" smtClean="0">
                <a:latin typeface="Times New Roman" pitchFamily="18" charset="0"/>
                <a:ea typeface="SimSun" pitchFamily="2" charset="-122"/>
              </a:rPr>
              <a:t>v</a:t>
            </a:r>
            <a:r>
              <a:rPr lang="en-US" altLang="zh-CN" sz="2000" b="0" baseline="-25000" dirty="0" smtClean="0">
                <a:latin typeface="Times New Roman" pitchFamily="18" charset="0"/>
                <a:ea typeface="SimSun" pitchFamily="2" charset="-122"/>
              </a:rPr>
              <a:t>i</a:t>
            </a:r>
            <a:r>
              <a:rPr lang="en-US" altLang="zh-CN" sz="2000" b="0" dirty="0" smtClean="0">
                <a:latin typeface="Times New Roman" pitchFamily="18" charset="0"/>
                <a:ea typeface="SimSun" pitchFamily="2" charset="-122"/>
              </a:rPr>
              <a:t>+ V[i-1,j-w</a:t>
            </a:r>
            <a:r>
              <a:rPr lang="en-US" altLang="zh-CN" sz="2000" b="0" baseline="-25000" dirty="0" smtClean="0">
                <a:latin typeface="Times New Roman" pitchFamily="18" charset="0"/>
                <a:ea typeface="SimSun" pitchFamily="2" charset="-122"/>
              </a:rPr>
              <a:t>i</a:t>
            </a:r>
            <a:r>
              <a:rPr lang="en-US" altLang="zh-CN" sz="2000" b="0" dirty="0">
                <a:latin typeface="Times New Roman" pitchFamily="18" charset="0"/>
                <a:ea typeface="SimSun" pitchFamily="2" charset="-122"/>
              </a:rPr>
              <a:t>] &gt; </a:t>
            </a:r>
            <a:r>
              <a:rPr lang="en-US" altLang="zh-CN" sz="2000" b="0" dirty="0" smtClean="0">
                <a:latin typeface="Times New Roman" pitchFamily="18" charset="0"/>
                <a:ea typeface="SimSun" pitchFamily="2" charset="-122"/>
              </a:rPr>
              <a:t>V[i-1,j]</a:t>
            </a:r>
            <a:endParaRPr lang="en-US" altLang="zh-CN" sz="2000" b="0" dirty="0">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dirty="0" err="1" smtClean="0">
                <a:latin typeface="Times New Roman" pitchFamily="18" charset="0"/>
                <a:ea typeface="SimSun" pitchFamily="2" charset="-122"/>
              </a:rPr>
              <a:t>i,j</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baseline="-25000" dirty="0" smtClean="0">
                <a:latin typeface="Times New Roman" pitchFamily="18" charset="0"/>
                <a:ea typeface="SimSun" pitchFamily="2" charset="-122"/>
              </a:rPr>
              <a:t>i</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V[i-1,j- </a:t>
            </a:r>
            <a:r>
              <a:rPr lang="en-US" altLang="zh-CN" sz="2000" b="0" dirty="0" err="1">
                <a:latin typeface="Times New Roman" pitchFamily="18" charset="0"/>
                <a:ea typeface="SimSun" pitchFamily="2" charset="-122"/>
              </a:rPr>
              <a:t>w</a:t>
            </a:r>
            <a:r>
              <a:rPr lang="en-US" altLang="zh-CN" sz="2000" b="0" baseline="-25000" dirty="0" err="1">
                <a:latin typeface="Times New Roman" pitchFamily="18" charset="0"/>
                <a:ea typeface="SimSun" pitchFamily="2" charset="-122"/>
              </a:rPr>
              <a:t>i</a:t>
            </a:r>
            <a:r>
              <a:rPr lang="en-US" altLang="zh-CN" sz="2000" b="0" dirty="0">
                <a:latin typeface="Times New Roman" pitchFamily="18" charset="0"/>
                <a:ea typeface="SimSun" pitchFamily="2" charset="-122"/>
              </a:rPr>
              <a:t>]</a:t>
            </a:r>
          </a:p>
          <a:p>
            <a:pPr eaLnBrk="0" hangingPunct="0"/>
            <a:r>
              <a:rPr lang="en-US" altLang="zh-CN" sz="2000" b="0" dirty="0">
                <a:latin typeface="Times New Roman" pitchFamily="18" charset="0"/>
                <a:ea typeface="SimSun" pitchFamily="2" charset="-122"/>
              </a:rPr>
              <a:t>        else</a:t>
            </a:r>
          </a:p>
          <a:p>
            <a:pPr eaLnBrk="0" hangingPunct="0"/>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dirty="0" err="1" smtClean="0">
                <a:latin typeface="Times New Roman" pitchFamily="18" charset="0"/>
                <a:ea typeface="SimSun" pitchFamily="2" charset="-122"/>
              </a:rPr>
              <a:t>i,j</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V[i-1,j]</a:t>
            </a:r>
            <a:endParaRPr lang="en-US" altLang="zh-CN" sz="2000" b="0" dirty="0">
              <a:latin typeface="Times New Roman" pitchFamily="18" charset="0"/>
              <a:ea typeface="SimSun" pitchFamily="2" charset="-122"/>
            </a:endParaRPr>
          </a:p>
          <a:p>
            <a:pPr eaLnBrk="0" hangingPunct="0"/>
            <a:r>
              <a:rPr lang="en-US" altLang="zh-CN" sz="2000" b="0" dirty="0">
                <a:solidFill>
                  <a:srgbClr val="FF0000"/>
                </a:solidFill>
                <a:latin typeface="Times New Roman" pitchFamily="18" charset="0"/>
                <a:ea typeface="SimSun" pitchFamily="2" charset="-122"/>
              </a:rPr>
              <a:t>else </a:t>
            </a:r>
            <a:r>
              <a:rPr lang="en-US" altLang="zh-CN" sz="2000" dirty="0" smtClean="0">
                <a:latin typeface="Times New Roman" pitchFamily="18" charset="0"/>
                <a:ea typeface="SimSun" pitchFamily="2" charset="-122"/>
              </a:rPr>
              <a:t>V[</a:t>
            </a:r>
            <a:r>
              <a:rPr lang="en-US" altLang="zh-CN" sz="2000" dirty="0" err="1" smtClean="0">
                <a:latin typeface="Times New Roman" pitchFamily="18" charset="0"/>
                <a:ea typeface="SimSun" pitchFamily="2" charset="-122"/>
              </a:rPr>
              <a:t>i,j</a:t>
            </a:r>
            <a:r>
              <a:rPr lang="en-US" altLang="zh-CN" sz="2000" dirty="0" smtClean="0">
                <a:latin typeface="Times New Roman" pitchFamily="18" charset="0"/>
                <a:ea typeface="SimSun" pitchFamily="2" charset="-122"/>
              </a:rPr>
              <a:t>] </a:t>
            </a:r>
            <a:r>
              <a:rPr lang="en-US" altLang="zh-CN" sz="2000" dirty="0">
                <a:latin typeface="Times New Roman" pitchFamily="18" charset="0"/>
                <a:ea typeface="SimSun" pitchFamily="2" charset="-122"/>
              </a:rPr>
              <a:t>= </a:t>
            </a:r>
            <a:r>
              <a:rPr lang="en-US" altLang="zh-CN" sz="2000" dirty="0" smtClean="0">
                <a:latin typeface="Times New Roman" pitchFamily="18" charset="0"/>
                <a:ea typeface="SimSun" pitchFamily="2" charset="-122"/>
              </a:rPr>
              <a:t>V[i-1,j]</a:t>
            </a:r>
            <a:r>
              <a:rPr lang="en-US" altLang="zh-CN" sz="2000" b="0" dirty="0" smtClean="0">
                <a:latin typeface="Times New Roman" pitchFamily="18" charset="0"/>
                <a:ea typeface="SimSun" pitchFamily="2" charset="-122"/>
              </a:rPr>
              <a:t>  </a:t>
            </a:r>
            <a:r>
              <a:rPr lang="en-US" altLang="zh-CN" sz="2000" b="0" dirty="0">
                <a:solidFill>
                  <a:srgbClr val="008000"/>
                </a:solidFill>
                <a:latin typeface="Times New Roman" pitchFamily="18" charset="0"/>
                <a:ea typeface="SimSun" pitchFamily="2" charset="-122"/>
              </a:rPr>
              <a:t>// </a:t>
            </a:r>
            <a:r>
              <a:rPr lang="en-US" altLang="zh-CN" sz="2000" b="0" dirty="0" err="1">
                <a:solidFill>
                  <a:srgbClr val="008000"/>
                </a:solidFill>
                <a:latin typeface="Times New Roman" pitchFamily="18" charset="0"/>
                <a:ea typeface="SimSun" pitchFamily="2" charset="-122"/>
              </a:rPr>
              <a:t>w</a:t>
            </a:r>
            <a:r>
              <a:rPr lang="en-US" altLang="zh-CN" sz="2000" b="0" baseline="-25000" dirty="0" err="1">
                <a:solidFill>
                  <a:srgbClr val="008000"/>
                </a:solidFill>
                <a:latin typeface="Times New Roman" pitchFamily="18" charset="0"/>
                <a:ea typeface="SimSun" pitchFamily="2" charset="-122"/>
              </a:rPr>
              <a:t>i</a:t>
            </a:r>
            <a:r>
              <a:rPr lang="en-US" altLang="zh-CN" sz="2000" b="0" dirty="0">
                <a:solidFill>
                  <a:srgbClr val="008000"/>
                </a:solidFill>
                <a:latin typeface="Times New Roman" pitchFamily="18" charset="0"/>
                <a:ea typeface="SimSun" pitchFamily="2" charset="-122"/>
              </a:rPr>
              <a:t> &gt; </a:t>
            </a:r>
            <a:r>
              <a:rPr lang="en-US" altLang="zh-CN" sz="2000" b="0" dirty="0" smtClean="0">
                <a:solidFill>
                  <a:srgbClr val="008000"/>
                </a:solidFill>
                <a:latin typeface="Times New Roman" pitchFamily="18" charset="0"/>
                <a:ea typeface="SimSun" pitchFamily="2" charset="-122"/>
              </a:rPr>
              <a:t>j</a:t>
            </a:r>
            <a:endParaRPr lang="en-US" altLang="zh-CN" sz="2000" b="0" dirty="0">
              <a:solidFill>
                <a:srgbClr val="008000"/>
              </a:solidFill>
              <a:latin typeface="Times New Roman" pitchFamily="18" charset="0"/>
              <a:ea typeface="SimSun" pitchFamily="2" charset="-122"/>
            </a:endParaRPr>
          </a:p>
        </p:txBody>
      </p:sp>
      <p:sp>
        <p:nvSpPr>
          <p:cNvPr id="70" name="Footer Placeholder 4"/>
          <p:cNvSpPr>
            <a:spLocks noGrp="1"/>
          </p:cNvSpPr>
          <p:nvPr>
            <p:ph type="ftr" sz="quarter" idx="11"/>
          </p:nvPr>
        </p:nvSpPr>
        <p:spPr>
          <a:xfrm>
            <a:off x="2819400" y="6492875"/>
            <a:ext cx="3733800" cy="365125"/>
          </a:xfrm>
        </p:spPr>
        <p:txBody>
          <a:bodyPr/>
          <a:lstStyle/>
          <a:p>
            <a:r>
              <a:rPr lang="en-US" dirty="0" smtClean="0"/>
              <a:t>Department of Computer Science and Engineering, GIT</a:t>
            </a:r>
            <a:endParaRPr lang="en-US" dirty="0"/>
          </a:p>
        </p:txBody>
      </p:sp>
      <p:sp>
        <p:nvSpPr>
          <p:cNvPr id="71" name="Slide Number Placeholder 5"/>
          <p:cNvSpPr>
            <a:spLocks noGrp="1"/>
          </p:cNvSpPr>
          <p:nvPr>
            <p:ph type="sldNum" sz="quarter" idx="12"/>
          </p:nvPr>
        </p:nvSpPr>
        <p:spPr>
          <a:xfrm>
            <a:off x="8153400" y="6356350"/>
            <a:ext cx="533400" cy="365125"/>
          </a:xfrm>
        </p:spPr>
        <p:txBody>
          <a:bodyPr/>
          <a:lstStyle/>
          <a:p>
            <a:endParaRPr lang="en-US" dirty="0" smtClean="0"/>
          </a:p>
          <a:p>
            <a:r>
              <a:rPr lang="en-US" dirty="0" smtClean="0"/>
              <a:t>26</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38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38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38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383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383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383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384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38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831" grpId="0" autoUpdateAnimBg="0"/>
      <p:bldP spid="203832" grpId="0" autoUpdateAnimBg="0"/>
      <p:bldP spid="203833" grpId="0" animBg="1"/>
      <p:bldP spid="203834" grpId="0" autoUpdateAnimBg="0"/>
      <p:bldP spid="203835" grpId="0" animBg="1"/>
      <p:bldP spid="203836" grpId="0" animBg="1"/>
      <p:bldP spid="203842" grpId="0" autoUpdateAnimBg="0"/>
      <p:bldP spid="20384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ubtitle 2"/>
          <p:cNvSpPr txBox="1">
            <a:spLocks/>
          </p:cNvSpPr>
          <p:nvPr/>
        </p:nvSpPr>
        <p:spPr>
          <a:xfrm>
            <a:off x="304800" y="381000"/>
            <a:ext cx="8610600" cy="60960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				</a:t>
            </a:r>
            <a:endParaRPr kumimoji="0" 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39938"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39939" name="Text Box 4"/>
          <p:cNvSpPr txBox="1">
            <a:spLocks noChangeArrowheads="1"/>
          </p:cNvSpPr>
          <p:nvPr/>
        </p:nvSpPr>
        <p:spPr bwMode="auto">
          <a:xfrm>
            <a:off x="7543800" y="457200"/>
            <a:ext cx="1320800" cy="2227263"/>
          </a:xfrm>
          <a:prstGeom prst="rect">
            <a:avLst/>
          </a:prstGeom>
          <a:noFill/>
          <a:ln w="9525">
            <a:noFill/>
            <a:miter lim="800000"/>
            <a:headEnd/>
            <a:tailEnd/>
          </a:ln>
        </p:spPr>
        <p:txBody>
          <a:bodyPr wrap="none">
            <a:spAutoFit/>
          </a:bodyPr>
          <a:lstStyle/>
          <a:p>
            <a:pPr eaLnBrk="0" hangingPunct="0"/>
            <a:r>
              <a:rPr lang="en-US" altLang="zh-CN" sz="2800" b="0" dirty="0">
                <a:latin typeface="Times New Roman" pitchFamily="18" charset="0"/>
                <a:ea typeface="SimSun" pitchFamily="2" charset="-122"/>
              </a:rPr>
              <a:t>Items:</a:t>
            </a:r>
          </a:p>
          <a:p>
            <a:pPr eaLnBrk="0" hangingPunct="0"/>
            <a:r>
              <a:rPr lang="en-US" altLang="zh-CN" sz="2800" b="0" dirty="0">
                <a:latin typeface="Times New Roman" pitchFamily="18" charset="0"/>
                <a:ea typeface="SimSun" pitchFamily="2" charset="-122"/>
              </a:rPr>
              <a:t>1: (2,3)</a:t>
            </a:r>
          </a:p>
          <a:p>
            <a:pPr eaLnBrk="0" hangingPunct="0"/>
            <a:r>
              <a:rPr lang="en-US" altLang="zh-CN" sz="2800" b="0" dirty="0">
                <a:latin typeface="Times New Roman" pitchFamily="18" charset="0"/>
                <a:ea typeface="SimSun" pitchFamily="2" charset="-122"/>
              </a:rPr>
              <a:t>2: (3,4)</a:t>
            </a:r>
          </a:p>
          <a:p>
            <a:pPr eaLnBrk="0" hangingPunct="0"/>
            <a:r>
              <a:rPr lang="en-US" altLang="zh-CN" sz="2800" b="0" dirty="0">
                <a:latin typeface="Times New Roman" pitchFamily="18" charset="0"/>
                <a:ea typeface="SimSun" pitchFamily="2" charset="-122"/>
              </a:rPr>
              <a:t>3: (4,5) </a:t>
            </a:r>
          </a:p>
          <a:p>
            <a:pPr eaLnBrk="0" hangingPunct="0"/>
            <a:r>
              <a:rPr lang="en-US" altLang="zh-CN" sz="2800" b="0" dirty="0">
                <a:latin typeface="Times New Roman" pitchFamily="18" charset="0"/>
                <a:ea typeface="SimSun" pitchFamily="2" charset="-122"/>
              </a:rPr>
              <a:t>4: (5,6)</a:t>
            </a:r>
            <a:endParaRPr lang="en-US" altLang="zh-CN" sz="2400" b="0" dirty="0">
              <a:latin typeface="Times New Roman" pitchFamily="18" charset="0"/>
              <a:ea typeface="SimSun" pitchFamily="2" charset="-122"/>
            </a:endParaRPr>
          </a:p>
        </p:txBody>
      </p:sp>
      <p:grpSp>
        <p:nvGrpSpPr>
          <p:cNvPr id="2" name="Group 5"/>
          <p:cNvGrpSpPr>
            <a:grpSpLocks/>
          </p:cNvGrpSpPr>
          <p:nvPr/>
        </p:nvGrpSpPr>
        <p:grpSpPr bwMode="auto">
          <a:xfrm>
            <a:off x="1035050" y="1676400"/>
            <a:ext cx="5441950" cy="2743200"/>
            <a:chOff x="652" y="768"/>
            <a:chExt cx="3428" cy="1728"/>
          </a:xfrm>
        </p:grpSpPr>
        <p:sp>
          <p:nvSpPr>
            <p:cNvPr id="39965" name="Text Box 6"/>
            <p:cNvSpPr txBox="1">
              <a:spLocks noChangeArrowheads="1"/>
            </p:cNvSpPr>
            <p:nvPr/>
          </p:nvSpPr>
          <p:spPr bwMode="auto">
            <a:xfrm>
              <a:off x="1584"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66" name="Text Box 7"/>
            <p:cNvSpPr txBox="1">
              <a:spLocks noChangeArrowheads="1"/>
            </p:cNvSpPr>
            <p:nvPr/>
          </p:nvSpPr>
          <p:spPr bwMode="auto">
            <a:xfrm>
              <a:off x="1104"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67" name="Text Box 8"/>
            <p:cNvSpPr txBox="1">
              <a:spLocks noChangeArrowheads="1"/>
            </p:cNvSpPr>
            <p:nvPr/>
          </p:nvSpPr>
          <p:spPr bwMode="auto">
            <a:xfrm>
              <a:off x="1104" y="1632"/>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68" name="Text Box 9"/>
            <p:cNvSpPr txBox="1">
              <a:spLocks noChangeArrowheads="1"/>
            </p:cNvSpPr>
            <p:nvPr/>
          </p:nvSpPr>
          <p:spPr bwMode="auto">
            <a:xfrm>
              <a:off x="1104" y="1920"/>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69" name="Text Box 10"/>
            <p:cNvSpPr txBox="1">
              <a:spLocks noChangeArrowheads="1"/>
            </p:cNvSpPr>
            <p:nvPr/>
          </p:nvSpPr>
          <p:spPr bwMode="auto">
            <a:xfrm>
              <a:off x="1104" y="2208"/>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grpSp>
          <p:nvGrpSpPr>
            <p:cNvPr id="3" name="Group 11"/>
            <p:cNvGrpSpPr>
              <a:grpSpLocks/>
            </p:cNvGrpSpPr>
            <p:nvPr/>
          </p:nvGrpSpPr>
          <p:grpSpPr bwMode="auto">
            <a:xfrm>
              <a:off x="652" y="768"/>
              <a:ext cx="3428" cy="1728"/>
              <a:chOff x="652" y="768"/>
              <a:chExt cx="3428" cy="1728"/>
            </a:xfrm>
          </p:grpSpPr>
          <p:sp>
            <p:nvSpPr>
              <p:cNvPr id="39971" name="Line 12"/>
              <p:cNvSpPr>
                <a:spLocks noChangeShapeType="1"/>
              </p:cNvSpPr>
              <p:nvPr/>
            </p:nvSpPr>
            <p:spPr bwMode="auto">
              <a:xfrm>
                <a:off x="960" y="1056"/>
                <a:ext cx="0" cy="1440"/>
              </a:xfrm>
              <a:prstGeom prst="line">
                <a:avLst/>
              </a:prstGeom>
              <a:noFill/>
              <a:ln w="9525">
                <a:solidFill>
                  <a:schemeClr val="tx1"/>
                </a:solidFill>
                <a:round/>
                <a:headEnd/>
                <a:tailEnd/>
              </a:ln>
            </p:spPr>
            <p:txBody>
              <a:bodyPr wrap="none" anchor="ctr"/>
              <a:lstStyle/>
              <a:p>
                <a:endParaRPr lang="en-US"/>
              </a:p>
            </p:txBody>
          </p:sp>
          <p:sp>
            <p:nvSpPr>
              <p:cNvPr id="39972" name="Line 13"/>
              <p:cNvSpPr>
                <a:spLocks noChangeShapeType="1"/>
              </p:cNvSpPr>
              <p:nvPr/>
            </p:nvSpPr>
            <p:spPr bwMode="auto">
              <a:xfrm>
                <a:off x="960" y="1056"/>
                <a:ext cx="3120" cy="0"/>
              </a:xfrm>
              <a:prstGeom prst="line">
                <a:avLst/>
              </a:prstGeom>
              <a:noFill/>
              <a:ln w="9525">
                <a:solidFill>
                  <a:schemeClr val="tx1"/>
                </a:solidFill>
                <a:round/>
                <a:headEnd/>
                <a:tailEnd/>
              </a:ln>
            </p:spPr>
            <p:txBody>
              <a:bodyPr wrap="none" anchor="ctr"/>
              <a:lstStyle/>
              <a:p>
                <a:endParaRPr lang="en-US"/>
              </a:p>
            </p:txBody>
          </p:sp>
          <p:sp>
            <p:nvSpPr>
              <p:cNvPr id="39973" name="Line 14"/>
              <p:cNvSpPr>
                <a:spLocks noChangeShapeType="1"/>
              </p:cNvSpPr>
              <p:nvPr/>
            </p:nvSpPr>
            <p:spPr bwMode="auto">
              <a:xfrm>
                <a:off x="1440" y="1056"/>
                <a:ext cx="0" cy="1440"/>
              </a:xfrm>
              <a:prstGeom prst="line">
                <a:avLst/>
              </a:prstGeom>
              <a:noFill/>
              <a:ln w="9525">
                <a:solidFill>
                  <a:schemeClr val="tx1"/>
                </a:solidFill>
                <a:round/>
                <a:headEnd/>
                <a:tailEnd/>
              </a:ln>
            </p:spPr>
            <p:txBody>
              <a:bodyPr wrap="none" anchor="ctr"/>
              <a:lstStyle/>
              <a:p>
                <a:endParaRPr lang="en-US"/>
              </a:p>
            </p:txBody>
          </p:sp>
          <p:sp>
            <p:nvSpPr>
              <p:cNvPr id="39974" name="Line 15"/>
              <p:cNvSpPr>
                <a:spLocks noChangeShapeType="1"/>
              </p:cNvSpPr>
              <p:nvPr/>
            </p:nvSpPr>
            <p:spPr bwMode="auto">
              <a:xfrm>
                <a:off x="1968" y="1056"/>
                <a:ext cx="0" cy="1440"/>
              </a:xfrm>
              <a:prstGeom prst="line">
                <a:avLst/>
              </a:prstGeom>
              <a:noFill/>
              <a:ln w="9525">
                <a:solidFill>
                  <a:schemeClr val="tx1"/>
                </a:solidFill>
                <a:round/>
                <a:headEnd/>
                <a:tailEnd/>
              </a:ln>
            </p:spPr>
            <p:txBody>
              <a:bodyPr wrap="none" anchor="ctr"/>
              <a:lstStyle/>
              <a:p>
                <a:endParaRPr lang="en-US"/>
              </a:p>
            </p:txBody>
          </p:sp>
          <p:sp>
            <p:nvSpPr>
              <p:cNvPr id="39975" name="Line 16"/>
              <p:cNvSpPr>
                <a:spLocks noChangeShapeType="1"/>
              </p:cNvSpPr>
              <p:nvPr/>
            </p:nvSpPr>
            <p:spPr bwMode="auto">
              <a:xfrm>
                <a:off x="2496" y="1056"/>
                <a:ext cx="0" cy="1440"/>
              </a:xfrm>
              <a:prstGeom prst="line">
                <a:avLst/>
              </a:prstGeom>
              <a:noFill/>
              <a:ln w="9525">
                <a:solidFill>
                  <a:schemeClr val="tx1"/>
                </a:solidFill>
                <a:round/>
                <a:headEnd/>
                <a:tailEnd/>
              </a:ln>
            </p:spPr>
            <p:txBody>
              <a:bodyPr wrap="none" anchor="ctr"/>
              <a:lstStyle/>
              <a:p>
                <a:endParaRPr lang="en-US"/>
              </a:p>
            </p:txBody>
          </p:sp>
          <p:sp>
            <p:nvSpPr>
              <p:cNvPr id="39976" name="Line 17"/>
              <p:cNvSpPr>
                <a:spLocks noChangeShapeType="1"/>
              </p:cNvSpPr>
              <p:nvPr/>
            </p:nvSpPr>
            <p:spPr bwMode="auto">
              <a:xfrm>
                <a:off x="3024" y="1056"/>
                <a:ext cx="0" cy="1440"/>
              </a:xfrm>
              <a:prstGeom prst="line">
                <a:avLst/>
              </a:prstGeom>
              <a:noFill/>
              <a:ln w="9525">
                <a:solidFill>
                  <a:schemeClr val="tx1"/>
                </a:solidFill>
                <a:round/>
                <a:headEnd/>
                <a:tailEnd/>
              </a:ln>
            </p:spPr>
            <p:txBody>
              <a:bodyPr wrap="none" anchor="ctr"/>
              <a:lstStyle/>
              <a:p>
                <a:endParaRPr lang="en-US"/>
              </a:p>
            </p:txBody>
          </p:sp>
          <p:sp>
            <p:nvSpPr>
              <p:cNvPr id="39977" name="Line 18"/>
              <p:cNvSpPr>
                <a:spLocks noChangeShapeType="1"/>
              </p:cNvSpPr>
              <p:nvPr/>
            </p:nvSpPr>
            <p:spPr bwMode="auto">
              <a:xfrm>
                <a:off x="3552" y="1056"/>
                <a:ext cx="0" cy="1440"/>
              </a:xfrm>
              <a:prstGeom prst="line">
                <a:avLst/>
              </a:prstGeom>
              <a:noFill/>
              <a:ln w="9525">
                <a:solidFill>
                  <a:schemeClr val="tx1"/>
                </a:solidFill>
                <a:round/>
                <a:headEnd/>
                <a:tailEnd/>
              </a:ln>
            </p:spPr>
            <p:txBody>
              <a:bodyPr wrap="none" anchor="ctr"/>
              <a:lstStyle/>
              <a:p>
                <a:endParaRPr lang="en-US"/>
              </a:p>
            </p:txBody>
          </p:sp>
          <p:sp>
            <p:nvSpPr>
              <p:cNvPr id="39978" name="Text Box 19"/>
              <p:cNvSpPr txBox="1">
                <a:spLocks noChangeArrowheads="1"/>
              </p:cNvSpPr>
              <p:nvPr/>
            </p:nvSpPr>
            <p:spPr bwMode="auto">
              <a:xfrm>
                <a:off x="1104"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79" name="Text Box 20"/>
              <p:cNvSpPr txBox="1">
                <a:spLocks noChangeArrowheads="1"/>
              </p:cNvSpPr>
              <p:nvPr/>
            </p:nvSpPr>
            <p:spPr bwMode="auto">
              <a:xfrm>
                <a:off x="1584"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80" name="Text Box 21"/>
              <p:cNvSpPr txBox="1">
                <a:spLocks noChangeArrowheads="1"/>
              </p:cNvSpPr>
              <p:nvPr/>
            </p:nvSpPr>
            <p:spPr bwMode="auto">
              <a:xfrm>
                <a:off x="2112"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81" name="Text Box 22"/>
              <p:cNvSpPr txBox="1">
                <a:spLocks noChangeArrowheads="1"/>
              </p:cNvSpPr>
              <p:nvPr/>
            </p:nvSpPr>
            <p:spPr bwMode="auto">
              <a:xfrm>
                <a:off x="2640"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82" name="Text Box 23"/>
              <p:cNvSpPr txBox="1">
                <a:spLocks noChangeArrowheads="1"/>
              </p:cNvSpPr>
              <p:nvPr/>
            </p:nvSpPr>
            <p:spPr bwMode="auto">
              <a:xfrm>
                <a:off x="3696"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83" name="Text Box 24"/>
              <p:cNvSpPr txBox="1">
                <a:spLocks noChangeArrowheads="1"/>
              </p:cNvSpPr>
              <p:nvPr/>
            </p:nvSpPr>
            <p:spPr bwMode="auto">
              <a:xfrm>
                <a:off x="3168"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84" name="Line 25"/>
              <p:cNvSpPr>
                <a:spLocks noChangeShapeType="1"/>
              </p:cNvSpPr>
              <p:nvPr/>
            </p:nvSpPr>
            <p:spPr bwMode="auto">
              <a:xfrm>
                <a:off x="4080" y="1056"/>
                <a:ext cx="0" cy="1440"/>
              </a:xfrm>
              <a:prstGeom prst="line">
                <a:avLst/>
              </a:prstGeom>
              <a:noFill/>
              <a:ln w="9525">
                <a:solidFill>
                  <a:schemeClr val="tx1"/>
                </a:solidFill>
                <a:round/>
                <a:headEnd/>
                <a:tailEnd/>
              </a:ln>
            </p:spPr>
            <p:txBody>
              <a:bodyPr wrap="none" anchor="ctr"/>
              <a:lstStyle/>
              <a:p>
                <a:endParaRPr lang="en-US"/>
              </a:p>
            </p:txBody>
          </p:sp>
          <p:sp>
            <p:nvSpPr>
              <p:cNvPr id="39985" name="Line 26"/>
              <p:cNvSpPr>
                <a:spLocks noChangeShapeType="1"/>
              </p:cNvSpPr>
              <p:nvPr/>
            </p:nvSpPr>
            <p:spPr bwMode="auto">
              <a:xfrm>
                <a:off x="960" y="1344"/>
                <a:ext cx="3120" cy="0"/>
              </a:xfrm>
              <a:prstGeom prst="line">
                <a:avLst/>
              </a:prstGeom>
              <a:noFill/>
              <a:ln w="9525">
                <a:solidFill>
                  <a:schemeClr val="tx1"/>
                </a:solidFill>
                <a:round/>
                <a:headEnd/>
                <a:tailEnd/>
              </a:ln>
            </p:spPr>
            <p:txBody>
              <a:bodyPr wrap="none" anchor="ctr"/>
              <a:lstStyle/>
              <a:p>
                <a:endParaRPr lang="en-US"/>
              </a:p>
            </p:txBody>
          </p:sp>
          <p:sp>
            <p:nvSpPr>
              <p:cNvPr id="39986" name="Line 27"/>
              <p:cNvSpPr>
                <a:spLocks noChangeShapeType="1"/>
              </p:cNvSpPr>
              <p:nvPr/>
            </p:nvSpPr>
            <p:spPr bwMode="auto">
              <a:xfrm>
                <a:off x="960" y="1632"/>
                <a:ext cx="3120" cy="0"/>
              </a:xfrm>
              <a:prstGeom prst="line">
                <a:avLst/>
              </a:prstGeom>
              <a:noFill/>
              <a:ln w="9525">
                <a:solidFill>
                  <a:schemeClr val="tx1"/>
                </a:solidFill>
                <a:round/>
                <a:headEnd/>
                <a:tailEnd/>
              </a:ln>
            </p:spPr>
            <p:txBody>
              <a:bodyPr wrap="none" anchor="ctr"/>
              <a:lstStyle/>
              <a:p>
                <a:endParaRPr lang="en-US"/>
              </a:p>
            </p:txBody>
          </p:sp>
          <p:sp>
            <p:nvSpPr>
              <p:cNvPr id="39987" name="Line 28"/>
              <p:cNvSpPr>
                <a:spLocks noChangeShapeType="1"/>
              </p:cNvSpPr>
              <p:nvPr/>
            </p:nvSpPr>
            <p:spPr bwMode="auto">
              <a:xfrm>
                <a:off x="960" y="1920"/>
                <a:ext cx="3120" cy="0"/>
              </a:xfrm>
              <a:prstGeom prst="line">
                <a:avLst/>
              </a:prstGeom>
              <a:noFill/>
              <a:ln w="9525">
                <a:solidFill>
                  <a:schemeClr val="tx1"/>
                </a:solidFill>
                <a:round/>
                <a:headEnd/>
                <a:tailEnd/>
              </a:ln>
            </p:spPr>
            <p:txBody>
              <a:bodyPr wrap="none" anchor="ctr"/>
              <a:lstStyle/>
              <a:p>
                <a:endParaRPr lang="en-US"/>
              </a:p>
            </p:txBody>
          </p:sp>
          <p:sp>
            <p:nvSpPr>
              <p:cNvPr id="39988" name="Line 29"/>
              <p:cNvSpPr>
                <a:spLocks noChangeShapeType="1"/>
              </p:cNvSpPr>
              <p:nvPr/>
            </p:nvSpPr>
            <p:spPr bwMode="auto">
              <a:xfrm>
                <a:off x="960" y="2208"/>
                <a:ext cx="3120" cy="0"/>
              </a:xfrm>
              <a:prstGeom prst="line">
                <a:avLst/>
              </a:prstGeom>
              <a:noFill/>
              <a:ln w="9525">
                <a:solidFill>
                  <a:schemeClr val="tx1"/>
                </a:solidFill>
                <a:round/>
                <a:headEnd/>
                <a:tailEnd/>
              </a:ln>
            </p:spPr>
            <p:txBody>
              <a:bodyPr wrap="none" anchor="ctr"/>
              <a:lstStyle/>
              <a:p>
                <a:endParaRPr lang="en-US"/>
              </a:p>
            </p:txBody>
          </p:sp>
          <p:sp>
            <p:nvSpPr>
              <p:cNvPr id="39989" name="Line 30"/>
              <p:cNvSpPr>
                <a:spLocks noChangeShapeType="1"/>
              </p:cNvSpPr>
              <p:nvPr/>
            </p:nvSpPr>
            <p:spPr bwMode="auto">
              <a:xfrm>
                <a:off x="960" y="2496"/>
                <a:ext cx="3120" cy="0"/>
              </a:xfrm>
              <a:prstGeom prst="line">
                <a:avLst/>
              </a:prstGeom>
              <a:noFill/>
              <a:ln w="9525">
                <a:solidFill>
                  <a:schemeClr val="tx1"/>
                </a:solidFill>
                <a:round/>
                <a:headEnd/>
                <a:tailEnd/>
              </a:ln>
            </p:spPr>
            <p:txBody>
              <a:bodyPr wrap="none" anchor="ctr"/>
              <a:lstStyle/>
              <a:p>
                <a:endParaRPr lang="en-US"/>
              </a:p>
            </p:txBody>
          </p:sp>
          <p:sp>
            <p:nvSpPr>
              <p:cNvPr id="39990" name="Text Box 31"/>
              <p:cNvSpPr txBox="1">
                <a:spLocks noChangeArrowheads="1"/>
              </p:cNvSpPr>
              <p:nvPr/>
            </p:nvSpPr>
            <p:spPr bwMode="auto">
              <a:xfrm>
                <a:off x="652"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91" name="Text Box 32"/>
              <p:cNvSpPr txBox="1">
                <a:spLocks noChangeArrowheads="1"/>
              </p:cNvSpPr>
              <p:nvPr/>
            </p:nvSpPr>
            <p:spPr bwMode="auto">
              <a:xfrm>
                <a:off x="652"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39992" name="Text Box 33"/>
              <p:cNvSpPr txBox="1">
                <a:spLocks noChangeArrowheads="1"/>
              </p:cNvSpPr>
              <p:nvPr/>
            </p:nvSpPr>
            <p:spPr bwMode="auto">
              <a:xfrm>
                <a:off x="652" y="1632"/>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39993" name="Text Box 34"/>
              <p:cNvSpPr txBox="1">
                <a:spLocks noChangeArrowheads="1"/>
              </p:cNvSpPr>
              <p:nvPr/>
            </p:nvSpPr>
            <p:spPr bwMode="auto">
              <a:xfrm>
                <a:off x="652" y="1920"/>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9994" name="Text Box 35"/>
              <p:cNvSpPr txBox="1">
                <a:spLocks noChangeArrowheads="1"/>
              </p:cNvSpPr>
              <p:nvPr/>
            </p:nvSpPr>
            <p:spPr bwMode="auto">
              <a:xfrm>
                <a:off x="3168"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9995" name="Text Box 36"/>
              <p:cNvSpPr txBox="1">
                <a:spLocks noChangeArrowheads="1"/>
              </p:cNvSpPr>
              <p:nvPr/>
            </p:nvSpPr>
            <p:spPr bwMode="auto">
              <a:xfrm>
                <a:off x="3696"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5</a:t>
                </a:r>
              </a:p>
            </p:txBody>
          </p:sp>
          <p:sp>
            <p:nvSpPr>
              <p:cNvPr id="39996" name="Text Box 37"/>
              <p:cNvSpPr txBox="1">
                <a:spLocks noChangeArrowheads="1"/>
              </p:cNvSpPr>
              <p:nvPr/>
            </p:nvSpPr>
            <p:spPr bwMode="auto">
              <a:xfrm>
                <a:off x="1104"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97" name="Text Box 38"/>
              <p:cNvSpPr txBox="1">
                <a:spLocks noChangeArrowheads="1"/>
              </p:cNvSpPr>
              <p:nvPr/>
            </p:nvSpPr>
            <p:spPr bwMode="auto">
              <a:xfrm>
                <a:off x="1584"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39998" name="Text Box 39"/>
              <p:cNvSpPr txBox="1">
                <a:spLocks noChangeArrowheads="1"/>
              </p:cNvSpPr>
              <p:nvPr/>
            </p:nvSpPr>
            <p:spPr bwMode="auto">
              <a:xfrm>
                <a:off x="2112"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39999" name="Text Box 40"/>
              <p:cNvSpPr txBox="1">
                <a:spLocks noChangeArrowheads="1"/>
              </p:cNvSpPr>
              <p:nvPr/>
            </p:nvSpPr>
            <p:spPr bwMode="auto">
              <a:xfrm>
                <a:off x="2640"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40000" name="Text Box 41"/>
              <p:cNvSpPr txBox="1">
                <a:spLocks noChangeArrowheads="1"/>
              </p:cNvSpPr>
              <p:nvPr/>
            </p:nvSpPr>
            <p:spPr bwMode="auto">
              <a:xfrm>
                <a:off x="652" y="2208"/>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40001" name="Text Box 42"/>
              <p:cNvSpPr txBox="1">
                <a:spLocks noChangeArrowheads="1"/>
              </p:cNvSpPr>
              <p:nvPr/>
            </p:nvSpPr>
            <p:spPr bwMode="auto">
              <a:xfrm>
                <a:off x="662" y="768"/>
                <a:ext cx="432" cy="288"/>
              </a:xfrm>
              <a:prstGeom prst="rect">
                <a:avLst/>
              </a:prstGeom>
              <a:noFill/>
              <a:ln w="9525">
                <a:noFill/>
                <a:miter lim="800000"/>
                <a:headEnd/>
                <a:tailEnd/>
              </a:ln>
            </p:spPr>
            <p:txBody>
              <a:bodyPr>
                <a:spAutoFit/>
              </a:bodyPr>
              <a:lstStyle/>
              <a:p>
                <a:pPr algn="ctr" eaLnBrk="0" hangingPunct="0">
                  <a:spcBef>
                    <a:spcPct val="50000"/>
                  </a:spcBef>
                </a:pPr>
                <a:r>
                  <a:rPr lang="en-US" altLang="zh-CN" sz="2400" b="0" dirty="0" err="1" smtClean="0">
                    <a:latin typeface="Times New Roman" pitchFamily="18" charset="0"/>
                    <a:ea typeface="SimSun" pitchFamily="2" charset="-122"/>
                  </a:rPr>
                  <a:t>i</a:t>
                </a:r>
                <a:r>
                  <a:rPr lang="en-US" altLang="zh-CN" sz="2400" b="0" dirty="0" smtClean="0">
                    <a:latin typeface="Times New Roman" pitchFamily="18" charset="0"/>
                    <a:ea typeface="SimSun" pitchFamily="2" charset="-122"/>
                  </a:rPr>
                  <a:t>\j</a:t>
                </a:r>
                <a:endParaRPr lang="en-US" altLang="zh-CN" sz="2400" b="0" dirty="0">
                  <a:latin typeface="Times New Roman" pitchFamily="18" charset="0"/>
                  <a:ea typeface="SimSun" pitchFamily="2" charset="-122"/>
                </a:endParaRPr>
              </a:p>
            </p:txBody>
          </p:sp>
        </p:grpSp>
      </p:grpSp>
      <p:sp>
        <p:nvSpPr>
          <p:cNvPr id="39941" name="Text Box 43"/>
          <p:cNvSpPr txBox="1">
            <a:spLocks noChangeArrowheads="1"/>
          </p:cNvSpPr>
          <p:nvPr/>
        </p:nvSpPr>
        <p:spPr bwMode="auto">
          <a:xfrm>
            <a:off x="6607175" y="1752600"/>
            <a:ext cx="1470025" cy="2441575"/>
          </a:xfrm>
          <a:prstGeom prst="rect">
            <a:avLst/>
          </a:prstGeom>
          <a:noFill/>
          <a:ln w="9525">
            <a:noFill/>
            <a:miter lim="800000"/>
            <a:headEnd/>
            <a:tailEnd/>
          </a:ln>
        </p:spPr>
        <p:txBody>
          <a:bodyPr>
            <a:spAutoFit/>
          </a:bodyPr>
          <a:lstStyle/>
          <a:p>
            <a:pPr eaLnBrk="0" hangingPunct="0">
              <a:lnSpc>
                <a:spcPct val="110000"/>
              </a:lnSpc>
            </a:pPr>
            <a:r>
              <a:rPr lang="en-US" altLang="zh-CN" sz="2800" b="0" dirty="0" err="1">
                <a:latin typeface="Times New Roman" pitchFamily="18" charset="0"/>
                <a:ea typeface="SimSun" pitchFamily="2" charset="-122"/>
              </a:rPr>
              <a:t>i</a:t>
            </a:r>
            <a:r>
              <a:rPr lang="en-US" altLang="zh-CN" sz="2800" b="0" dirty="0">
                <a:latin typeface="Times New Roman" pitchFamily="18" charset="0"/>
                <a:ea typeface="SimSun" pitchFamily="2" charset="-122"/>
              </a:rPr>
              <a:t>=4</a:t>
            </a:r>
          </a:p>
          <a:p>
            <a:pPr eaLnBrk="0" hangingPunct="0">
              <a:lnSpc>
                <a:spcPct val="110000"/>
              </a:lnSpc>
            </a:pPr>
            <a:r>
              <a:rPr lang="en-US" altLang="zh-CN" sz="2800" b="0" dirty="0" smtClean="0">
                <a:latin typeface="Times New Roman" pitchFamily="18" charset="0"/>
                <a:ea typeface="SimSun" pitchFamily="2" charset="-122"/>
              </a:rPr>
              <a:t>v</a:t>
            </a:r>
            <a:r>
              <a:rPr lang="en-US" altLang="zh-CN" sz="2800" b="0" baseline="-25000" dirty="0" smtClean="0">
                <a:latin typeface="Times New Roman" pitchFamily="18" charset="0"/>
                <a:ea typeface="SimSun" pitchFamily="2" charset="-122"/>
              </a:rPr>
              <a:t>i</a:t>
            </a:r>
            <a:r>
              <a:rPr lang="en-US" altLang="zh-CN" sz="2800" b="0" dirty="0" smtClean="0">
                <a:latin typeface="Times New Roman" pitchFamily="18" charset="0"/>
                <a:ea typeface="SimSun" pitchFamily="2" charset="-122"/>
              </a:rPr>
              <a:t>=6</a:t>
            </a:r>
            <a:endParaRPr lang="en-US" altLang="zh-CN" sz="2800" b="0" dirty="0">
              <a:latin typeface="Times New Roman" pitchFamily="18" charset="0"/>
              <a:ea typeface="SimSun" pitchFamily="2" charset="-122"/>
            </a:endParaRPr>
          </a:p>
          <a:p>
            <a:pPr eaLnBrk="0" hangingPunct="0">
              <a:lnSpc>
                <a:spcPct val="110000"/>
              </a:lnSpc>
            </a:pPr>
            <a:r>
              <a:rPr lang="en-US" altLang="zh-CN" sz="2800" b="0" dirty="0" err="1">
                <a:latin typeface="Times New Roman" pitchFamily="18" charset="0"/>
                <a:ea typeface="SimSun" pitchFamily="2" charset="-122"/>
              </a:rPr>
              <a:t>w</a:t>
            </a:r>
            <a:r>
              <a:rPr lang="en-US" altLang="zh-CN" sz="2800" b="0" baseline="-25000" dirty="0" err="1">
                <a:latin typeface="Times New Roman" pitchFamily="18" charset="0"/>
                <a:ea typeface="SimSun" pitchFamily="2" charset="-122"/>
              </a:rPr>
              <a:t>i</a:t>
            </a:r>
            <a:r>
              <a:rPr lang="en-US" altLang="zh-CN" sz="2800" b="0" dirty="0">
                <a:latin typeface="Times New Roman" pitchFamily="18" charset="0"/>
                <a:ea typeface="SimSun" pitchFamily="2" charset="-122"/>
              </a:rPr>
              <a:t>=5</a:t>
            </a:r>
          </a:p>
          <a:p>
            <a:pPr eaLnBrk="0" hangingPunct="0">
              <a:lnSpc>
                <a:spcPct val="110000"/>
              </a:lnSpc>
            </a:pPr>
            <a:r>
              <a:rPr lang="en-US" altLang="zh-CN" sz="2800" b="0" dirty="0" smtClean="0">
                <a:latin typeface="Times New Roman" pitchFamily="18" charset="0"/>
                <a:ea typeface="SimSun" pitchFamily="2" charset="-122"/>
              </a:rPr>
              <a:t>j= </a:t>
            </a:r>
            <a:r>
              <a:rPr lang="en-US" altLang="zh-CN" sz="2800" b="0" dirty="0">
                <a:solidFill>
                  <a:srgbClr val="FF0000"/>
                </a:solidFill>
                <a:latin typeface="Times New Roman" pitchFamily="18" charset="0"/>
                <a:ea typeface="SimSun" pitchFamily="2" charset="-122"/>
              </a:rPr>
              <a:t>5</a:t>
            </a:r>
          </a:p>
          <a:p>
            <a:pPr eaLnBrk="0" hangingPunct="0">
              <a:lnSpc>
                <a:spcPct val="110000"/>
              </a:lnSpc>
            </a:pPr>
            <a:r>
              <a:rPr lang="en-US" altLang="zh-CN" sz="2800" b="0" dirty="0" smtClean="0">
                <a:latin typeface="Times New Roman" pitchFamily="18" charset="0"/>
                <a:ea typeface="SimSun" pitchFamily="2" charset="-122"/>
              </a:rPr>
              <a:t>j- </a:t>
            </a:r>
            <a:r>
              <a:rPr lang="en-US" altLang="zh-CN" sz="2800" b="0" dirty="0" err="1">
                <a:latin typeface="Times New Roman" pitchFamily="18" charset="0"/>
                <a:ea typeface="SimSun" pitchFamily="2" charset="-122"/>
              </a:rPr>
              <a:t>w</a:t>
            </a:r>
            <a:r>
              <a:rPr lang="en-US" altLang="zh-CN" sz="2800" b="0" baseline="-25000" dirty="0" err="1">
                <a:latin typeface="Times New Roman" pitchFamily="18" charset="0"/>
                <a:ea typeface="SimSun" pitchFamily="2" charset="-122"/>
              </a:rPr>
              <a:t>i</a:t>
            </a:r>
            <a:r>
              <a:rPr lang="en-US" altLang="zh-CN" sz="2800" b="0" dirty="0">
                <a:latin typeface="Times New Roman" pitchFamily="18" charset="0"/>
                <a:ea typeface="SimSun" pitchFamily="2" charset="-122"/>
              </a:rPr>
              <a:t>=0</a:t>
            </a:r>
          </a:p>
        </p:txBody>
      </p:sp>
      <p:sp>
        <p:nvSpPr>
          <p:cNvPr id="39942" name="Text Box 44"/>
          <p:cNvSpPr txBox="1">
            <a:spLocks noChangeArrowheads="1"/>
          </p:cNvSpPr>
          <p:nvPr/>
        </p:nvSpPr>
        <p:spPr bwMode="auto">
          <a:xfrm>
            <a:off x="33528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9943" name="Text Box 45"/>
          <p:cNvSpPr txBox="1">
            <a:spLocks noChangeArrowheads="1"/>
          </p:cNvSpPr>
          <p:nvPr/>
        </p:nvSpPr>
        <p:spPr bwMode="auto">
          <a:xfrm>
            <a:off x="41910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9944" name="Text Box 46"/>
          <p:cNvSpPr txBox="1">
            <a:spLocks noChangeArrowheads="1"/>
          </p:cNvSpPr>
          <p:nvPr/>
        </p:nvSpPr>
        <p:spPr bwMode="auto">
          <a:xfrm>
            <a:off x="50292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9945" name="Text Box 47"/>
          <p:cNvSpPr txBox="1">
            <a:spLocks noChangeArrowheads="1"/>
          </p:cNvSpPr>
          <p:nvPr/>
        </p:nvSpPr>
        <p:spPr bwMode="auto">
          <a:xfrm>
            <a:off x="58674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9946" name="Text Box 48"/>
          <p:cNvSpPr txBox="1">
            <a:spLocks noChangeArrowheads="1"/>
          </p:cNvSpPr>
          <p:nvPr/>
        </p:nvSpPr>
        <p:spPr bwMode="auto">
          <a:xfrm>
            <a:off x="25146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47" name="Text Box 49"/>
          <p:cNvSpPr txBox="1">
            <a:spLocks noChangeArrowheads="1"/>
          </p:cNvSpPr>
          <p:nvPr/>
        </p:nvSpPr>
        <p:spPr bwMode="auto">
          <a:xfrm>
            <a:off x="33528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9948" name="Text Box 50"/>
          <p:cNvSpPr txBox="1">
            <a:spLocks noChangeArrowheads="1"/>
          </p:cNvSpPr>
          <p:nvPr/>
        </p:nvSpPr>
        <p:spPr bwMode="auto">
          <a:xfrm>
            <a:off x="41910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9949" name="Text Box 51"/>
          <p:cNvSpPr txBox="1">
            <a:spLocks noChangeArrowheads="1"/>
          </p:cNvSpPr>
          <p:nvPr/>
        </p:nvSpPr>
        <p:spPr bwMode="auto">
          <a:xfrm>
            <a:off x="50292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9950" name="Text Box 53"/>
          <p:cNvSpPr txBox="1">
            <a:spLocks noChangeArrowheads="1"/>
          </p:cNvSpPr>
          <p:nvPr/>
        </p:nvSpPr>
        <p:spPr bwMode="auto">
          <a:xfrm>
            <a:off x="58674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7</a:t>
            </a:r>
          </a:p>
        </p:txBody>
      </p:sp>
      <p:sp>
        <p:nvSpPr>
          <p:cNvPr id="39951" name="Text Box 54"/>
          <p:cNvSpPr txBox="1">
            <a:spLocks noChangeArrowheads="1"/>
          </p:cNvSpPr>
          <p:nvPr/>
        </p:nvSpPr>
        <p:spPr bwMode="auto">
          <a:xfrm>
            <a:off x="2514600" y="35052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52" name="Text Box 55"/>
          <p:cNvSpPr txBox="1">
            <a:spLocks noChangeArrowheads="1"/>
          </p:cNvSpPr>
          <p:nvPr/>
        </p:nvSpPr>
        <p:spPr bwMode="auto">
          <a:xfrm>
            <a:off x="3352800" y="35052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9953" name="Text Box 56"/>
          <p:cNvSpPr txBox="1">
            <a:spLocks noChangeArrowheads="1"/>
          </p:cNvSpPr>
          <p:nvPr/>
        </p:nvSpPr>
        <p:spPr bwMode="auto">
          <a:xfrm>
            <a:off x="4191000" y="35052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9955" name="Text Box 58"/>
          <p:cNvSpPr txBox="1">
            <a:spLocks noChangeArrowheads="1"/>
          </p:cNvSpPr>
          <p:nvPr/>
        </p:nvSpPr>
        <p:spPr bwMode="auto">
          <a:xfrm>
            <a:off x="5029200" y="35052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5</a:t>
            </a:r>
          </a:p>
        </p:txBody>
      </p:sp>
      <p:sp>
        <p:nvSpPr>
          <p:cNvPr id="204859" name="Line 59"/>
          <p:cNvSpPr>
            <a:spLocks noChangeShapeType="1"/>
          </p:cNvSpPr>
          <p:nvPr/>
        </p:nvSpPr>
        <p:spPr bwMode="auto">
          <a:xfrm>
            <a:off x="5899150" y="3786188"/>
            <a:ext cx="0" cy="381000"/>
          </a:xfrm>
          <a:prstGeom prst="line">
            <a:avLst/>
          </a:prstGeom>
          <a:noFill/>
          <a:ln w="28575">
            <a:solidFill>
              <a:schemeClr val="tx1"/>
            </a:solidFill>
            <a:round/>
            <a:headEnd/>
            <a:tailEnd type="triangle" w="med" len="med"/>
          </a:ln>
        </p:spPr>
        <p:txBody>
          <a:bodyPr wrap="none" anchor="ctr"/>
          <a:lstStyle/>
          <a:p>
            <a:endParaRPr lang="en-US"/>
          </a:p>
        </p:txBody>
      </p:sp>
      <p:sp>
        <p:nvSpPr>
          <p:cNvPr id="204860" name="Text Box 60"/>
          <p:cNvSpPr txBox="1">
            <a:spLocks noChangeArrowheads="1"/>
          </p:cNvSpPr>
          <p:nvPr/>
        </p:nvSpPr>
        <p:spPr bwMode="auto">
          <a:xfrm>
            <a:off x="5867400" y="3962400"/>
            <a:ext cx="336550" cy="457200"/>
          </a:xfrm>
          <a:prstGeom prst="rect">
            <a:avLst/>
          </a:prstGeom>
          <a:noFill/>
          <a:ln w="9525">
            <a:noFill/>
            <a:miter lim="800000"/>
            <a:headEnd/>
            <a:tailEnd/>
          </a:ln>
        </p:spPr>
        <p:txBody>
          <a:bodyPr wrap="none">
            <a:spAutoFit/>
          </a:bodyPr>
          <a:lstStyle/>
          <a:p>
            <a:pPr eaLnBrk="0" hangingPunct="0"/>
            <a:r>
              <a:rPr lang="en-US" altLang="zh-CN" sz="2400">
                <a:solidFill>
                  <a:srgbClr val="FF0000"/>
                </a:solidFill>
                <a:latin typeface="Times New Roman" pitchFamily="18" charset="0"/>
                <a:ea typeface="SimSun" pitchFamily="2" charset="-122"/>
              </a:rPr>
              <a:t>7</a:t>
            </a:r>
            <a:endParaRPr lang="en-US" altLang="zh-CN" sz="2400" b="0">
              <a:latin typeface="Times New Roman" pitchFamily="18" charset="0"/>
              <a:ea typeface="SimSun" pitchFamily="2" charset="-122"/>
            </a:endParaRPr>
          </a:p>
        </p:txBody>
      </p:sp>
      <p:sp>
        <p:nvSpPr>
          <p:cNvPr id="39958" name="Text Box 61"/>
          <p:cNvSpPr txBox="1">
            <a:spLocks noChangeArrowheads="1"/>
          </p:cNvSpPr>
          <p:nvPr/>
        </p:nvSpPr>
        <p:spPr bwMode="auto">
          <a:xfrm>
            <a:off x="5867400" y="35052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7</a:t>
            </a:r>
          </a:p>
        </p:txBody>
      </p:sp>
      <p:sp>
        <p:nvSpPr>
          <p:cNvPr id="39959" name="Text Box 62"/>
          <p:cNvSpPr txBox="1">
            <a:spLocks noChangeArrowheads="1"/>
          </p:cNvSpPr>
          <p:nvPr/>
        </p:nvSpPr>
        <p:spPr bwMode="auto">
          <a:xfrm>
            <a:off x="2514600" y="39624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60" name="Text Box 63"/>
          <p:cNvSpPr txBox="1">
            <a:spLocks noChangeArrowheads="1"/>
          </p:cNvSpPr>
          <p:nvPr/>
        </p:nvSpPr>
        <p:spPr bwMode="auto">
          <a:xfrm>
            <a:off x="3352800" y="39624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9961" name="Text Box 64"/>
          <p:cNvSpPr txBox="1">
            <a:spLocks noChangeArrowheads="1"/>
          </p:cNvSpPr>
          <p:nvPr/>
        </p:nvSpPr>
        <p:spPr bwMode="auto">
          <a:xfrm>
            <a:off x="4191000" y="39624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9962" name="Text Box 65"/>
          <p:cNvSpPr txBox="1">
            <a:spLocks noChangeArrowheads="1"/>
          </p:cNvSpPr>
          <p:nvPr/>
        </p:nvSpPr>
        <p:spPr bwMode="auto">
          <a:xfrm>
            <a:off x="5029200" y="39624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5</a:t>
            </a:r>
          </a:p>
        </p:txBody>
      </p:sp>
      <p:sp>
        <p:nvSpPr>
          <p:cNvPr id="39963" name="Rectangle 66"/>
          <p:cNvSpPr>
            <a:spLocks noChangeArrowheads="1"/>
          </p:cNvSpPr>
          <p:nvPr/>
        </p:nvSpPr>
        <p:spPr bwMode="auto">
          <a:xfrm>
            <a:off x="7467600" y="990600"/>
            <a:ext cx="1371600" cy="1752600"/>
          </a:xfrm>
          <a:prstGeom prst="rect">
            <a:avLst/>
          </a:prstGeom>
          <a:noFill/>
          <a:ln w="9525">
            <a:solidFill>
              <a:schemeClr val="tx1"/>
            </a:solidFill>
            <a:miter lim="800000"/>
            <a:headEnd/>
            <a:tailEnd/>
          </a:ln>
        </p:spPr>
        <p:txBody>
          <a:bodyPr wrap="none" anchor="ctr"/>
          <a:lstStyle/>
          <a:p>
            <a:pPr eaLnBrk="0" hangingPunct="0"/>
            <a:endParaRPr lang="zh-CN" altLang="en-US">
              <a:ea typeface="SimSun" pitchFamily="2" charset="-122"/>
            </a:endParaRPr>
          </a:p>
        </p:txBody>
      </p:sp>
      <p:sp>
        <p:nvSpPr>
          <p:cNvPr id="39964" name="Rectangle 67"/>
          <p:cNvSpPr>
            <a:spLocks noGrp="1" noChangeArrowheads="1"/>
          </p:cNvSpPr>
          <p:nvPr>
            <p:ph type="title"/>
          </p:nvPr>
        </p:nvSpPr>
        <p:spPr/>
        <p:txBody>
          <a:bodyPr/>
          <a:lstStyle/>
          <a:p>
            <a:r>
              <a:rPr lang="en-US" altLang="zh-CN" dirty="0" smtClean="0">
                <a:ea typeface="SimSun" pitchFamily="2" charset="-122"/>
              </a:rPr>
              <a:t>Example (18)</a:t>
            </a:r>
          </a:p>
        </p:txBody>
      </p:sp>
      <p:sp>
        <p:nvSpPr>
          <p:cNvPr id="68" name="Text Box 4"/>
          <p:cNvSpPr txBox="1">
            <a:spLocks noChangeArrowheads="1"/>
          </p:cNvSpPr>
          <p:nvPr/>
        </p:nvSpPr>
        <p:spPr bwMode="auto">
          <a:xfrm>
            <a:off x="1752600" y="4556125"/>
            <a:ext cx="6934200" cy="1920875"/>
          </a:xfrm>
          <a:prstGeom prst="rect">
            <a:avLst/>
          </a:prstGeom>
          <a:noFill/>
          <a:ln w="9525">
            <a:noFill/>
            <a:miter lim="800000"/>
            <a:headEnd/>
            <a:tailEnd/>
          </a:ln>
        </p:spPr>
        <p:txBody>
          <a:bodyPr>
            <a:spAutoFit/>
          </a:bodyPr>
          <a:lstStyle/>
          <a:p>
            <a:pPr eaLnBrk="0" hangingPunct="0"/>
            <a:r>
              <a:rPr lang="en-US" altLang="zh-CN" sz="2000" b="0" dirty="0">
                <a:latin typeface="Times New Roman" pitchFamily="18" charset="0"/>
                <a:ea typeface="SimSun" pitchFamily="2" charset="-122"/>
              </a:rPr>
              <a:t>if </a:t>
            </a:r>
            <a:r>
              <a:rPr lang="en-US" altLang="zh-CN" sz="2000" b="0" dirty="0" err="1">
                <a:solidFill>
                  <a:srgbClr val="C00000"/>
                </a:solidFill>
                <a:latin typeface="Times New Roman" pitchFamily="18" charset="0"/>
                <a:ea typeface="SimSun" pitchFamily="2" charset="-122"/>
              </a:rPr>
              <a:t>w</a:t>
            </a:r>
            <a:r>
              <a:rPr lang="en-US" altLang="zh-CN" sz="2000" b="0" baseline="-25000" dirty="0" err="1">
                <a:solidFill>
                  <a:srgbClr val="C00000"/>
                </a:solidFill>
                <a:latin typeface="Times New Roman" pitchFamily="18" charset="0"/>
                <a:ea typeface="SimSun" pitchFamily="2" charset="-122"/>
              </a:rPr>
              <a:t>i</a:t>
            </a:r>
            <a:r>
              <a:rPr lang="en-US" altLang="zh-CN" sz="2000" b="0" dirty="0">
                <a:solidFill>
                  <a:srgbClr val="C00000"/>
                </a:solidFill>
                <a:latin typeface="Times New Roman" pitchFamily="18" charset="0"/>
                <a:ea typeface="SimSun" pitchFamily="2" charset="-122"/>
              </a:rPr>
              <a:t> </a:t>
            </a:r>
            <a:r>
              <a:rPr lang="en-US" altLang="zh-CN" sz="2000" b="0" dirty="0" smtClean="0">
                <a:solidFill>
                  <a:srgbClr val="C00000"/>
                </a:solidFill>
                <a:latin typeface="Times New Roman" pitchFamily="18" charset="0"/>
                <a:ea typeface="SimSun" pitchFamily="2" charset="-122"/>
              </a:rPr>
              <a:t>&lt;=j  </a:t>
            </a:r>
            <a:r>
              <a:rPr lang="en-US" altLang="zh-CN" sz="2000" b="0" dirty="0">
                <a:solidFill>
                  <a:srgbClr val="008000"/>
                </a:solidFill>
                <a:latin typeface="Times New Roman" pitchFamily="18" charset="0"/>
                <a:ea typeface="SimSun" pitchFamily="2" charset="-122"/>
              </a:rPr>
              <a:t>// item </a:t>
            </a:r>
            <a:r>
              <a:rPr lang="en-US" altLang="zh-CN" sz="2000" b="0" dirty="0" err="1">
                <a:solidFill>
                  <a:srgbClr val="008000"/>
                </a:solidFill>
                <a:latin typeface="Times New Roman" pitchFamily="18" charset="0"/>
                <a:ea typeface="SimSun" pitchFamily="2" charset="-122"/>
              </a:rPr>
              <a:t>i</a:t>
            </a:r>
            <a:r>
              <a:rPr lang="en-US" altLang="zh-CN" sz="2000" b="0" dirty="0">
                <a:solidFill>
                  <a:srgbClr val="008000"/>
                </a:solidFill>
                <a:latin typeface="Times New Roman" pitchFamily="18" charset="0"/>
                <a:ea typeface="SimSun" pitchFamily="2" charset="-122"/>
              </a:rPr>
              <a:t> can be part of the solution</a:t>
            </a:r>
            <a:endParaRPr lang="en-US" altLang="zh-CN" sz="2000" b="0" dirty="0">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        if </a:t>
            </a:r>
            <a:r>
              <a:rPr lang="en-US" altLang="zh-CN" sz="2000" b="0" dirty="0" smtClean="0">
                <a:latin typeface="Times New Roman" pitchFamily="18" charset="0"/>
                <a:ea typeface="SimSun" pitchFamily="2" charset="-122"/>
              </a:rPr>
              <a:t>v</a:t>
            </a:r>
            <a:r>
              <a:rPr lang="en-US" altLang="zh-CN" sz="2000" b="0" baseline="-25000" dirty="0" smtClean="0">
                <a:latin typeface="Times New Roman" pitchFamily="18" charset="0"/>
                <a:ea typeface="SimSun" pitchFamily="2" charset="-122"/>
              </a:rPr>
              <a:t>i</a:t>
            </a:r>
            <a:r>
              <a:rPr lang="en-US" altLang="zh-CN" sz="2000" b="0" dirty="0" smtClean="0">
                <a:latin typeface="Times New Roman" pitchFamily="18" charset="0"/>
                <a:ea typeface="SimSun" pitchFamily="2" charset="-122"/>
              </a:rPr>
              <a:t>+ V[i-1,j-w</a:t>
            </a:r>
            <a:r>
              <a:rPr lang="en-US" altLang="zh-CN" sz="2000" b="0" baseline="-25000" dirty="0" smtClean="0">
                <a:latin typeface="Times New Roman" pitchFamily="18" charset="0"/>
                <a:ea typeface="SimSun" pitchFamily="2" charset="-122"/>
              </a:rPr>
              <a:t>i</a:t>
            </a:r>
            <a:r>
              <a:rPr lang="en-US" altLang="zh-CN" sz="2000" b="0" dirty="0">
                <a:latin typeface="Times New Roman" pitchFamily="18" charset="0"/>
                <a:ea typeface="SimSun" pitchFamily="2" charset="-122"/>
              </a:rPr>
              <a:t>] &gt; </a:t>
            </a:r>
            <a:r>
              <a:rPr lang="en-US" altLang="zh-CN" sz="2000" b="0" dirty="0" smtClean="0">
                <a:latin typeface="Times New Roman" pitchFamily="18" charset="0"/>
                <a:ea typeface="SimSun" pitchFamily="2" charset="-122"/>
              </a:rPr>
              <a:t>V[i-1,j]</a:t>
            </a:r>
            <a:endParaRPr lang="en-US" altLang="zh-CN" sz="2000" b="0" dirty="0">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dirty="0" err="1" smtClean="0">
                <a:latin typeface="Times New Roman" pitchFamily="18" charset="0"/>
                <a:ea typeface="SimSun" pitchFamily="2" charset="-122"/>
              </a:rPr>
              <a:t>i,j</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baseline="-25000" dirty="0" smtClean="0">
                <a:latin typeface="Times New Roman" pitchFamily="18" charset="0"/>
                <a:ea typeface="SimSun" pitchFamily="2" charset="-122"/>
              </a:rPr>
              <a:t>i</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V[i-1,j- </a:t>
            </a:r>
            <a:r>
              <a:rPr lang="en-US" altLang="zh-CN" sz="2000" b="0" dirty="0" err="1">
                <a:latin typeface="Times New Roman" pitchFamily="18" charset="0"/>
                <a:ea typeface="SimSun" pitchFamily="2" charset="-122"/>
              </a:rPr>
              <a:t>w</a:t>
            </a:r>
            <a:r>
              <a:rPr lang="en-US" altLang="zh-CN" sz="2000" b="0" baseline="-25000" dirty="0" err="1">
                <a:latin typeface="Times New Roman" pitchFamily="18" charset="0"/>
                <a:ea typeface="SimSun" pitchFamily="2" charset="-122"/>
              </a:rPr>
              <a:t>i</a:t>
            </a:r>
            <a:r>
              <a:rPr lang="en-US" altLang="zh-CN" sz="2000" b="0" dirty="0">
                <a:latin typeface="Times New Roman" pitchFamily="18" charset="0"/>
                <a:ea typeface="SimSun" pitchFamily="2" charset="-122"/>
              </a:rPr>
              <a:t>]</a:t>
            </a:r>
          </a:p>
          <a:p>
            <a:pPr eaLnBrk="0" hangingPunct="0"/>
            <a:r>
              <a:rPr lang="en-US" altLang="zh-CN" sz="2000" b="0" dirty="0">
                <a:solidFill>
                  <a:srgbClr val="C00000"/>
                </a:solidFill>
                <a:latin typeface="Times New Roman" pitchFamily="18" charset="0"/>
                <a:ea typeface="SimSun" pitchFamily="2" charset="-122"/>
              </a:rPr>
              <a:t>        else</a:t>
            </a:r>
          </a:p>
          <a:p>
            <a:pPr eaLnBrk="0" hangingPunct="0"/>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a:t>
            </a:r>
            <a:r>
              <a:rPr lang="en-US" altLang="zh-CN" sz="2000" b="0" dirty="0" err="1" smtClean="0">
                <a:latin typeface="Times New Roman" pitchFamily="18" charset="0"/>
                <a:ea typeface="SimSun" pitchFamily="2" charset="-122"/>
              </a:rPr>
              <a:t>i,j</a:t>
            </a:r>
            <a:r>
              <a:rPr lang="en-US" altLang="zh-CN" sz="2000" b="0" dirty="0" smtClean="0">
                <a:latin typeface="Times New Roman" pitchFamily="18" charset="0"/>
                <a:ea typeface="SimSun" pitchFamily="2" charset="-122"/>
              </a:rPr>
              <a:t>] </a:t>
            </a:r>
            <a:r>
              <a:rPr lang="en-US" altLang="zh-CN" sz="2000" b="0" dirty="0">
                <a:latin typeface="Times New Roman" pitchFamily="18" charset="0"/>
                <a:ea typeface="SimSun" pitchFamily="2" charset="-122"/>
              </a:rPr>
              <a:t>= </a:t>
            </a:r>
            <a:r>
              <a:rPr lang="en-US" altLang="zh-CN" sz="2000" b="0" dirty="0" smtClean="0">
                <a:latin typeface="Times New Roman" pitchFamily="18" charset="0"/>
                <a:ea typeface="SimSun" pitchFamily="2" charset="-122"/>
              </a:rPr>
              <a:t>V[i-1,j]</a:t>
            </a:r>
            <a:endParaRPr lang="en-US" altLang="zh-CN" sz="2000" b="0" dirty="0">
              <a:latin typeface="Times New Roman" pitchFamily="18" charset="0"/>
              <a:ea typeface="SimSun" pitchFamily="2" charset="-122"/>
            </a:endParaRPr>
          </a:p>
          <a:p>
            <a:pPr eaLnBrk="0" hangingPunct="0"/>
            <a:r>
              <a:rPr lang="en-US" altLang="zh-CN" sz="2000" b="0" dirty="0">
                <a:latin typeface="Times New Roman" pitchFamily="18" charset="0"/>
                <a:ea typeface="SimSun" pitchFamily="2" charset="-122"/>
              </a:rPr>
              <a:t>else</a:t>
            </a:r>
            <a:r>
              <a:rPr lang="en-US" altLang="zh-CN" sz="2000" b="0" dirty="0">
                <a:solidFill>
                  <a:srgbClr val="FF0000"/>
                </a:solidFill>
                <a:latin typeface="Times New Roman" pitchFamily="18" charset="0"/>
                <a:ea typeface="SimSun" pitchFamily="2" charset="-122"/>
              </a:rPr>
              <a:t> </a:t>
            </a:r>
            <a:r>
              <a:rPr lang="en-US" altLang="zh-CN" sz="2000" dirty="0" smtClean="0">
                <a:latin typeface="Times New Roman" pitchFamily="18" charset="0"/>
                <a:ea typeface="SimSun" pitchFamily="2" charset="-122"/>
              </a:rPr>
              <a:t>V[</a:t>
            </a:r>
            <a:r>
              <a:rPr lang="en-US" altLang="zh-CN" sz="2000" dirty="0" err="1" smtClean="0">
                <a:latin typeface="Times New Roman" pitchFamily="18" charset="0"/>
                <a:ea typeface="SimSun" pitchFamily="2" charset="-122"/>
              </a:rPr>
              <a:t>i,j</a:t>
            </a:r>
            <a:r>
              <a:rPr lang="en-US" altLang="zh-CN" sz="2000" dirty="0" smtClean="0">
                <a:latin typeface="Times New Roman" pitchFamily="18" charset="0"/>
                <a:ea typeface="SimSun" pitchFamily="2" charset="-122"/>
              </a:rPr>
              <a:t>] </a:t>
            </a:r>
            <a:r>
              <a:rPr lang="en-US" altLang="zh-CN" sz="2000" dirty="0">
                <a:latin typeface="Times New Roman" pitchFamily="18" charset="0"/>
                <a:ea typeface="SimSun" pitchFamily="2" charset="-122"/>
              </a:rPr>
              <a:t>= </a:t>
            </a:r>
            <a:r>
              <a:rPr lang="en-US" altLang="zh-CN" sz="2000" dirty="0" smtClean="0">
                <a:latin typeface="Times New Roman" pitchFamily="18" charset="0"/>
                <a:ea typeface="SimSun" pitchFamily="2" charset="-122"/>
              </a:rPr>
              <a:t>V[i-1,j]</a:t>
            </a:r>
            <a:r>
              <a:rPr lang="en-US" altLang="zh-CN" sz="2000" b="0" dirty="0" smtClean="0">
                <a:latin typeface="Times New Roman" pitchFamily="18" charset="0"/>
                <a:ea typeface="SimSun" pitchFamily="2" charset="-122"/>
              </a:rPr>
              <a:t>  </a:t>
            </a:r>
            <a:r>
              <a:rPr lang="en-US" altLang="zh-CN" sz="2000" b="0" dirty="0">
                <a:solidFill>
                  <a:srgbClr val="008000"/>
                </a:solidFill>
                <a:latin typeface="Times New Roman" pitchFamily="18" charset="0"/>
                <a:ea typeface="SimSun" pitchFamily="2" charset="-122"/>
              </a:rPr>
              <a:t>// </a:t>
            </a:r>
            <a:r>
              <a:rPr lang="en-US" altLang="zh-CN" sz="2000" b="0" dirty="0" err="1">
                <a:solidFill>
                  <a:srgbClr val="008000"/>
                </a:solidFill>
                <a:latin typeface="Times New Roman" pitchFamily="18" charset="0"/>
                <a:ea typeface="SimSun" pitchFamily="2" charset="-122"/>
              </a:rPr>
              <a:t>w</a:t>
            </a:r>
            <a:r>
              <a:rPr lang="en-US" altLang="zh-CN" sz="2000" b="0" baseline="-25000" dirty="0" err="1">
                <a:solidFill>
                  <a:srgbClr val="008000"/>
                </a:solidFill>
                <a:latin typeface="Times New Roman" pitchFamily="18" charset="0"/>
                <a:ea typeface="SimSun" pitchFamily="2" charset="-122"/>
              </a:rPr>
              <a:t>i</a:t>
            </a:r>
            <a:r>
              <a:rPr lang="en-US" altLang="zh-CN" sz="2000" b="0" dirty="0">
                <a:solidFill>
                  <a:srgbClr val="008000"/>
                </a:solidFill>
                <a:latin typeface="Times New Roman" pitchFamily="18" charset="0"/>
                <a:ea typeface="SimSun" pitchFamily="2" charset="-122"/>
              </a:rPr>
              <a:t> &gt; </a:t>
            </a:r>
            <a:r>
              <a:rPr lang="en-US" altLang="zh-CN" sz="2000" b="0" dirty="0" smtClean="0">
                <a:solidFill>
                  <a:srgbClr val="008000"/>
                </a:solidFill>
                <a:latin typeface="Times New Roman" pitchFamily="18" charset="0"/>
                <a:ea typeface="SimSun" pitchFamily="2" charset="-122"/>
              </a:rPr>
              <a:t>j</a:t>
            </a:r>
            <a:endParaRPr lang="en-US" altLang="zh-CN" sz="2000" b="0" dirty="0">
              <a:solidFill>
                <a:srgbClr val="008000"/>
              </a:solidFill>
              <a:latin typeface="Times New Roman" pitchFamily="18" charset="0"/>
              <a:ea typeface="SimSun" pitchFamily="2" charset="-122"/>
            </a:endParaRPr>
          </a:p>
        </p:txBody>
      </p:sp>
      <p:sp>
        <p:nvSpPr>
          <p:cNvPr id="69" name="Footer Placeholder 4"/>
          <p:cNvSpPr>
            <a:spLocks noGrp="1"/>
          </p:cNvSpPr>
          <p:nvPr>
            <p:ph type="ftr" sz="quarter" idx="11"/>
          </p:nvPr>
        </p:nvSpPr>
        <p:spPr>
          <a:xfrm>
            <a:off x="2819400" y="6492875"/>
            <a:ext cx="3733800" cy="365125"/>
          </a:xfrm>
        </p:spPr>
        <p:txBody>
          <a:bodyPr/>
          <a:lstStyle/>
          <a:p>
            <a:r>
              <a:rPr lang="en-US" dirty="0" smtClean="0"/>
              <a:t>Department of Computer Science and Engineering, GIT</a:t>
            </a:r>
            <a:endParaRPr lang="en-US" dirty="0"/>
          </a:p>
        </p:txBody>
      </p:sp>
      <p:sp>
        <p:nvSpPr>
          <p:cNvPr id="70" name="Slide Number Placeholder 5"/>
          <p:cNvSpPr>
            <a:spLocks noGrp="1"/>
          </p:cNvSpPr>
          <p:nvPr>
            <p:ph type="sldNum" sz="quarter" idx="12"/>
          </p:nvPr>
        </p:nvSpPr>
        <p:spPr>
          <a:xfrm>
            <a:off x="8153400" y="6356350"/>
            <a:ext cx="533400" cy="365125"/>
          </a:xfrm>
        </p:spPr>
        <p:txBody>
          <a:bodyPr/>
          <a:lstStyle/>
          <a:p>
            <a:endParaRPr lang="en-US" dirty="0" smtClean="0"/>
          </a:p>
          <a:p>
            <a:r>
              <a:rPr lang="en-US" dirty="0" smtClean="0"/>
              <a:t>27</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9" grpId="0" animBg="1"/>
      <p:bldP spid="20486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096000"/>
          </a:xfrm>
        </p:spPr>
        <p:style>
          <a:lnRef idx="2">
            <a:schemeClr val="accent2"/>
          </a:lnRef>
          <a:fillRef idx="1">
            <a:schemeClr val="lt1"/>
          </a:fillRef>
          <a:effectRef idx="0">
            <a:schemeClr val="accent2"/>
          </a:effectRef>
          <a:fontRef idx="minor">
            <a:schemeClr val="dk1"/>
          </a:fontRef>
        </p:style>
        <p:txBody>
          <a:bodyPr>
            <a:normAutofit/>
          </a:bodyPr>
          <a:lstStyle/>
          <a:p>
            <a:endParaRPr lang="en-US" dirty="0" smtClean="0">
              <a:solidFill>
                <a:srgbClr val="FF0000"/>
              </a:solidFill>
              <a:effectLst>
                <a:outerShdw blurRad="38100" dist="38100" dir="2700000" algn="tl">
                  <a:srgbClr val="000000">
                    <a:alpha val="43137"/>
                  </a:srgbClr>
                </a:outerShdw>
              </a:effectLst>
            </a:endParaRPr>
          </a:p>
          <a:p>
            <a:pPr algn="l"/>
            <a:r>
              <a:rPr lang="en-US" dirty="0" smtClean="0">
                <a:solidFill>
                  <a:srgbClr val="FF0000"/>
                </a:solidFill>
                <a:effectLst>
                  <a:outerShdw blurRad="38100" dist="38100" dir="2700000" algn="tl">
                    <a:srgbClr val="000000">
                      <a:alpha val="43137"/>
                    </a:srgbClr>
                  </a:outerShdw>
                </a:effectLst>
              </a:rPr>
              <a:t>Objectives of the Experiment:</a:t>
            </a:r>
            <a:endParaRPr lang="en-US" dirty="0">
              <a:solidFill>
                <a:srgbClr val="FF0000"/>
              </a:solidFill>
              <a:effectLst>
                <a:outerShdw blurRad="38100" dist="38100" dir="2700000" algn="tl">
                  <a:srgbClr val="000000">
                    <a:alpha val="43137"/>
                  </a:srgbClr>
                </a:outerShdw>
              </a:effectLst>
            </a:endParaRPr>
          </a:p>
          <a:p>
            <a:pPr marL="514350" indent="-514350" algn="l">
              <a:buAutoNum type="arabicPeriod"/>
            </a:pPr>
            <a:r>
              <a:rPr lang="en-US" dirty="0" smtClean="0">
                <a:solidFill>
                  <a:srgbClr val="00B050"/>
                </a:solidFill>
                <a:effectLst>
                  <a:outerShdw blurRad="38100" dist="38100" dir="2700000" algn="tl">
                    <a:srgbClr val="000000">
                      <a:alpha val="43137"/>
                    </a:srgbClr>
                  </a:outerShdw>
                </a:effectLst>
              </a:rPr>
              <a:t>To introduce dynamic programming concept</a:t>
            </a:r>
          </a:p>
          <a:p>
            <a:pPr marL="514350" indent="-514350" algn="l">
              <a:buAutoNum type="arabicPeriod"/>
            </a:pPr>
            <a:r>
              <a:rPr lang="en-US" dirty="0" smtClean="0">
                <a:solidFill>
                  <a:srgbClr val="00B050"/>
                </a:solidFill>
                <a:effectLst>
                  <a:outerShdw blurRad="38100" dist="38100" dir="2700000" algn="tl">
                    <a:srgbClr val="000000">
                      <a:alpha val="43137"/>
                    </a:srgbClr>
                  </a:outerShdw>
                </a:effectLst>
              </a:rPr>
              <a:t>Present the working of 0/1 Knapsack</a:t>
            </a:r>
          </a:p>
          <a:p>
            <a:pPr marL="514350" indent="-514350" algn="l">
              <a:buAutoNum type="arabicPeriod"/>
            </a:pPr>
            <a:r>
              <a:rPr lang="en-US" dirty="0" smtClean="0">
                <a:solidFill>
                  <a:srgbClr val="00B050"/>
                </a:solidFill>
                <a:effectLst>
                  <a:outerShdw blurRad="38100" dist="38100" dir="2700000" algn="tl">
                    <a:srgbClr val="000000">
                      <a:alpha val="43137"/>
                    </a:srgbClr>
                  </a:outerShdw>
                </a:effectLst>
              </a:rPr>
              <a:t>Learn to write knapsack Algorithm in standard form</a:t>
            </a:r>
          </a:p>
          <a:p>
            <a:pPr marL="514350" indent="-514350" algn="l">
              <a:buAutoNum type="arabicPeriod"/>
            </a:pPr>
            <a:r>
              <a:rPr lang="en-US" dirty="0" smtClean="0">
                <a:solidFill>
                  <a:srgbClr val="00B050"/>
                </a:solidFill>
                <a:effectLst>
                  <a:outerShdw blurRad="38100" dist="38100" dir="2700000" algn="tl">
                    <a:srgbClr val="000000">
                      <a:alpha val="43137"/>
                    </a:srgbClr>
                  </a:outerShdw>
                </a:effectLst>
              </a:rPr>
              <a:t>Differentiate fractional Knapsack &amp; 0/1 Knapsack</a:t>
            </a:r>
          </a:p>
          <a:p>
            <a:pPr marL="514350" indent="-514350" algn="l">
              <a:buAutoNum type="arabicPeriod"/>
            </a:pPr>
            <a:r>
              <a:rPr lang="en-US" dirty="0" smtClean="0">
                <a:solidFill>
                  <a:srgbClr val="00B050"/>
                </a:solidFill>
                <a:effectLst>
                  <a:outerShdw blurRad="38100" dist="38100" dir="2700000" algn="tl">
                    <a:srgbClr val="000000">
                      <a:alpha val="43137"/>
                    </a:srgbClr>
                  </a:outerShdw>
                </a:effectLst>
              </a:rPr>
              <a:t>Analyze the time complexity of 0/1 Knapsack </a:t>
            </a:r>
          </a:p>
          <a:p>
            <a:pPr marL="514350" indent="-514350" algn="l">
              <a:buAutoNum type="arabicPeriod"/>
            </a:pPr>
            <a:endParaRPr lang="en-US" dirty="0" smtClean="0">
              <a:solidFill>
                <a:srgbClr val="00B050"/>
              </a:solidFill>
              <a:effectLst>
                <a:outerShdw blurRad="38100" dist="38100" dir="2700000" algn="tl">
                  <a:srgbClr val="000000">
                    <a:alpha val="43137"/>
                  </a:srgbClr>
                </a:outerShdw>
              </a:effectLst>
            </a:endParaRPr>
          </a:p>
          <a:p>
            <a:pPr marL="514350" indent="-514350" algn="l"/>
            <a:endParaRPr lang="en-US" dirty="0" smtClean="0">
              <a:solidFill>
                <a:srgbClr val="00B050"/>
              </a:solidFill>
              <a:effectLst>
                <a:outerShdw blurRad="38100" dist="38100" dir="2700000" algn="tl">
                  <a:srgbClr val="000000">
                    <a:alpha val="43137"/>
                  </a:srgbClr>
                </a:outerShdw>
              </a:effectLst>
            </a:endParaRPr>
          </a:p>
          <a:p>
            <a:endParaRPr lang="en-US" dirty="0" smtClean="0">
              <a:solidFill>
                <a:srgbClr val="7030A0"/>
              </a:solidFill>
              <a:effectLst>
                <a:outerShdw blurRad="38100" dist="38100" dir="2700000" algn="tl">
                  <a:srgbClr val="000000">
                    <a:alpha val="43137"/>
                  </a:srgbClr>
                </a:outerShdw>
              </a:effectLst>
            </a:endParaRPr>
          </a:p>
          <a:p>
            <a:endParaRPr lang="en-US" dirty="0" smtClean="0">
              <a:solidFill>
                <a:srgbClr val="7030A0"/>
              </a:solidFill>
              <a:effectLst>
                <a:outerShdw blurRad="38100" dist="38100" dir="2700000" algn="tl">
                  <a:srgbClr val="000000">
                    <a:alpha val="43137"/>
                  </a:srgbClr>
                </a:outerShdw>
              </a:effectLst>
            </a:endParaRPr>
          </a:p>
          <a:p>
            <a:endParaRPr lang="en-US" dirty="0" smtClean="0">
              <a:solidFill>
                <a:srgbClr val="7030A0"/>
              </a:solidFill>
              <a:effectLst>
                <a:outerShdw blurRad="38100" dist="38100" dir="2700000" algn="tl">
                  <a:srgbClr val="000000">
                    <a:alpha val="43137"/>
                  </a:srgbClr>
                </a:outerShdw>
              </a:effectLst>
            </a:endParaRPr>
          </a:p>
          <a:p>
            <a:endParaRPr lang="en-US" dirty="0" smtClean="0">
              <a:solidFill>
                <a:srgbClr val="7030A0"/>
              </a:solidFill>
              <a:effectLst>
                <a:outerShdw blurRad="38100" dist="38100" dir="2700000" algn="tl">
                  <a:srgbClr val="000000">
                    <a:alpha val="43137"/>
                  </a:srgbClr>
                </a:outerShdw>
              </a:effectLst>
            </a:endParaRPr>
          </a:p>
          <a:p>
            <a:endParaRPr lang="en-US" dirty="0" smtClean="0">
              <a:solidFill>
                <a:srgbClr val="7030A0"/>
              </a:solidFill>
              <a:effectLst>
                <a:outerShdw blurRad="38100" dist="38100" dir="2700000" algn="tl">
                  <a:srgbClr val="000000">
                    <a:alpha val="43137"/>
                  </a:srgbClr>
                </a:outerShdw>
              </a:effectLst>
            </a:endParaRPr>
          </a:p>
          <a:p>
            <a:endParaRPr lang="en-US" dirty="0" smtClean="0">
              <a:solidFill>
                <a:srgbClr val="7030A0"/>
              </a:solidFill>
              <a:effectLst>
                <a:outerShdw blurRad="38100" dist="38100" dir="2700000" algn="tl">
                  <a:srgbClr val="000000">
                    <a:alpha val="43137"/>
                  </a:srgbClr>
                </a:outerShdw>
              </a:effectLst>
            </a:endParaRPr>
          </a:p>
          <a:p>
            <a:endParaRPr lang="en-US" dirty="0" smtClean="0"/>
          </a:p>
          <a:p>
            <a:pPr algn="l"/>
            <a:endParaRPr lang="en-US" dirty="0">
              <a:solidFill>
                <a:srgbClr val="7030A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a:xfrm>
            <a:off x="2895600" y="6492875"/>
            <a:ext cx="3886200" cy="365125"/>
          </a:xfrm>
        </p:spPr>
        <p:txBody>
          <a:bodyPr/>
          <a:lstStyle/>
          <a:p>
            <a:r>
              <a:rPr lang="en-US" dirty="0" smtClean="0"/>
              <a:t>Department of Computer Science and Engineering, GIT</a:t>
            </a:r>
            <a:endParaRPr lang="en-US" dirty="0"/>
          </a:p>
        </p:txBody>
      </p:sp>
      <p:sp>
        <p:nvSpPr>
          <p:cNvPr id="6" name="Slide Number Placeholder 5"/>
          <p:cNvSpPr>
            <a:spLocks noGrp="1"/>
          </p:cNvSpPr>
          <p:nvPr>
            <p:ph type="sldNum" sz="quarter" idx="12"/>
          </p:nvPr>
        </p:nvSpPr>
        <p:spPr/>
        <p:txBody>
          <a:bodyPr/>
          <a:lstStyle/>
          <a:p>
            <a:endParaRPr lang="en-US" dirty="0" smtClean="0"/>
          </a:p>
          <a:p>
            <a:r>
              <a:rPr lang="en-US" dirty="0" smtClean="0"/>
              <a:t>2</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ubtitle 2"/>
          <p:cNvSpPr txBox="1">
            <a:spLocks/>
          </p:cNvSpPr>
          <p:nvPr/>
        </p:nvSpPr>
        <p:spPr>
          <a:xfrm>
            <a:off x="304800" y="381000"/>
            <a:ext cx="8610600" cy="60960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				</a:t>
            </a:r>
            <a:endParaRPr kumimoji="0" 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39938"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39939" name="Text Box 4"/>
          <p:cNvSpPr txBox="1">
            <a:spLocks noChangeArrowheads="1"/>
          </p:cNvSpPr>
          <p:nvPr/>
        </p:nvSpPr>
        <p:spPr bwMode="auto">
          <a:xfrm>
            <a:off x="7543800" y="457200"/>
            <a:ext cx="1320800" cy="2227263"/>
          </a:xfrm>
          <a:prstGeom prst="rect">
            <a:avLst/>
          </a:prstGeom>
          <a:noFill/>
          <a:ln w="9525">
            <a:noFill/>
            <a:miter lim="800000"/>
            <a:headEnd/>
            <a:tailEnd/>
          </a:ln>
        </p:spPr>
        <p:txBody>
          <a:bodyPr wrap="none">
            <a:spAutoFit/>
          </a:bodyPr>
          <a:lstStyle/>
          <a:p>
            <a:pPr eaLnBrk="0" hangingPunct="0"/>
            <a:r>
              <a:rPr lang="en-US" altLang="zh-CN" sz="2800" b="0" dirty="0">
                <a:latin typeface="Times New Roman" pitchFamily="18" charset="0"/>
                <a:ea typeface="SimSun" pitchFamily="2" charset="-122"/>
              </a:rPr>
              <a:t>Items:</a:t>
            </a:r>
          </a:p>
          <a:p>
            <a:pPr eaLnBrk="0" hangingPunct="0"/>
            <a:r>
              <a:rPr lang="en-US" altLang="zh-CN" sz="2800" b="0" dirty="0">
                <a:latin typeface="Times New Roman" pitchFamily="18" charset="0"/>
                <a:ea typeface="SimSun" pitchFamily="2" charset="-122"/>
              </a:rPr>
              <a:t>1: (2,3)</a:t>
            </a:r>
          </a:p>
          <a:p>
            <a:pPr eaLnBrk="0" hangingPunct="0"/>
            <a:r>
              <a:rPr lang="en-US" altLang="zh-CN" sz="2800" b="0" dirty="0">
                <a:latin typeface="Times New Roman" pitchFamily="18" charset="0"/>
                <a:ea typeface="SimSun" pitchFamily="2" charset="-122"/>
              </a:rPr>
              <a:t>2: (3,4)</a:t>
            </a:r>
          </a:p>
          <a:p>
            <a:pPr eaLnBrk="0" hangingPunct="0"/>
            <a:r>
              <a:rPr lang="en-US" altLang="zh-CN" sz="2800" b="0" dirty="0">
                <a:latin typeface="Times New Roman" pitchFamily="18" charset="0"/>
                <a:ea typeface="SimSun" pitchFamily="2" charset="-122"/>
              </a:rPr>
              <a:t>3: (4,5) </a:t>
            </a:r>
          </a:p>
          <a:p>
            <a:pPr eaLnBrk="0" hangingPunct="0"/>
            <a:r>
              <a:rPr lang="en-US" altLang="zh-CN" sz="2800" b="0" dirty="0">
                <a:latin typeface="Times New Roman" pitchFamily="18" charset="0"/>
                <a:ea typeface="SimSun" pitchFamily="2" charset="-122"/>
              </a:rPr>
              <a:t>4: (5,6)</a:t>
            </a:r>
            <a:endParaRPr lang="en-US" altLang="zh-CN" sz="2400" b="0" dirty="0">
              <a:latin typeface="Times New Roman" pitchFamily="18" charset="0"/>
              <a:ea typeface="SimSun" pitchFamily="2" charset="-122"/>
            </a:endParaRPr>
          </a:p>
        </p:txBody>
      </p:sp>
      <p:grpSp>
        <p:nvGrpSpPr>
          <p:cNvPr id="2" name="Group 5"/>
          <p:cNvGrpSpPr>
            <a:grpSpLocks/>
          </p:cNvGrpSpPr>
          <p:nvPr/>
        </p:nvGrpSpPr>
        <p:grpSpPr bwMode="auto">
          <a:xfrm>
            <a:off x="1035050" y="1676400"/>
            <a:ext cx="5441950" cy="2743200"/>
            <a:chOff x="652" y="768"/>
            <a:chExt cx="3428" cy="1728"/>
          </a:xfrm>
        </p:grpSpPr>
        <p:sp>
          <p:nvSpPr>
            <p:cNvPr id="39965" name="Text Box 6"/>
            <p:cNvSpPr txBox="1">
              <a:spLocks noChangeArrowheads="1"/>
            </p:cNvSpPr>
            <p:nvPr/>
          </p:nvSpPr>
          <p:spPr bwMode="auto">
            <a:xfrm>
              <a:off x="1584"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66" name="Text Box 7"/>
            <p:cNvSpPr txBox="1">
              <a:spLocks noChangeArrowheads="1"/>
            </p:cNvSpPr>
            <p:nvPr/>
          </p:nvSpPr>
          <p:spPr bwMode="auto">
            <a:xfrm>
              <a:off x="1104"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67" name="Text Box 8"/>
            <p:cNvSpPr txBox="1">
              <a:spLocks noChangeArrowheads="1"/>
            </p:cNvSpPr>
            <p:nvPr/>
          </p:nvSpPr>
          <p:spPr bwMode="auto">
            <a:xfrm>
              <a:off x="1104" y="1632"/>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68" name="Text Box 9"/>
            <p:cNvSpPr txBox="1">
              <a:spLocks noChangeArrowheads="1"/>
            </p:cNvSpPr>
            <p:nvPr/>
          </p:nvSpPr>
          <p:spPr bwMode="auto">
            <a:xfrm>
              <a:off x="1104" y="1920"/>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69" name="Text Box 10"/>
            <p:cNvSpPr txBox="1">
              <a:spLocks noChangeArrowheads="1"/>
            </p:cNvSpPr>
            <p:nvPr/>
          </p:nvSpPr>
          <p:spPr bwMode="auto">
            <a:xfrm>
              <a:off x="1104" y="2208"/>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grpSp>
          <p:nvGrpSpPr>
            <p:cNvPr id="3" name="Group 11"/>
            <p:cNvGrpSpPr>
              <a:grpSpLocks/>
            </p:cNvGrpSpPr>
            <p:nvPr/>
          </p:nvGrpSpPr>
          <p:grpSpPr bwMode="auto">
            <a:xfrm>
              <a:off x="652" y="768"/>
              <a:ext cx="3428" cy="1728"/>
              <a:chOff x="652" y="768"/>
              <a:chExt cx="3428" cy="1728"/>
            </a:xfrm>
          </p:grpSpPr>
          <p:sp>
            <p:nvSpPr>
              <p:cNvPr id="39971" name="Line 12"/>
              <p:cNvSpPr>
                <a:spLocks noChangeShapeType="1"/>
              </p:cNvSpPr>
              <p:nvPr/>
            </p:nvSpPr>
            <p:spPr bwMode="auto">
              <a:xfrm>
                <a:off x="960" y="1056"/>
                <a:ext cx="0" cy="1440"/>
              </a:xfrm>
              <a:prstGeom prst="line">
                <a:avLst/>
              </a:prstGeom>
              <a:noFill/>
              <a:ln w="9525">
                <a:solidFill>
                  <a:schemeClr val="tx1"/>
                </a:solidFill>
                <a:round/>
                <a:headEnd/>
                <a:tailEnd/>
              </a:ln>
            </p:spPr>
            <p:txBody>
              <a:bodyPr wrap="none" anchor="ctr"/>
              <a:lstStyle/>
              <a:p>
                <a:endParaRPr lang="en-US"/>
              </a:p>
            </p:txBody>
          </p:sp>
          <p:sp>
            <p:nvSpPr>
              <p:cNvPr id="39972" name="Line 13"/>
              <p:cNvSpPr>
                <a:spLocks noChangeShapeType="1"/>
              </p:cNvSpPr>
              <p:nvPr/>
            </p:nvSpPr>
            <p:spPr bwMode="auto">
              <a:xfrm>
                <a:off x="960" y="1056"/>
                <a:ext cx="3120" cy="0"/>
              </a:xfrm>
              <a:prstGeom prst="line">
                <a:avLst/>
              </a:prstGeom>
              <a:noFill/>
              <a:ln w="9525">
                <a:solidFill>
                  <a:schemeClr val="tx1"/>
                </a:solidFill>
                <a:round/>
                <a:headEnd/>
                <a:tailEnd/>
              </a:ln>
            </p:spPr>
            <p:txBody>
              <a:bodyPr wrap="none" anchor="ctr"/>
              <a:lstStyle/>
              <a:p>
                <a:endParaRPr lang="en-US"/>
              </a:p>
            </p:txBody>
          </p:sp>
          <p:sp>
            <p:nvSpPr>
              <p:cNvPr id="39973" name="Line 14"/>
              <p:cNvSpPr>
                <a:spLocks noChangeShapeType="1"/>
              </p:cNvSpPr>
              <p:nvPr/>
            </p:nvSpPr>
            <p:spPr bwMode="auto">
              <a:xfrm>
                <a:off x="1440" y="1056"/>
                <a:ext cx="0" cy="1440"/>
              </a:xfrm>
              <a:prstGeom prst="line">
                <a:avLst/>
              </a:prstGeom>
              <a:noFill/>
              <a:ln w="9525">
                <a:solidFill>
                  <a:schemeClr val="tx1"/>
                </a:solidFill>
                <a:round/>
                <a:headEnd/>
                <a:tailEnd/>
              </a:ln>
            </p:spPr>
            <p:txBody>
              <a:bodyPr wrap="none" anchor="ctr"/>
              <a:lstStyle/>
              <a:p>
                <a:endParaRPr lang="en-US"/>
              </a:p>
            </p:txBody>
          </p:sp>
          <p:sp>
            <p:nvSpPr>
              <p:cNvPr id="39974" name="Line 15"/>
              <p:cNvSpPr>
                <a:spLocks noChangeShapeType="1"/>
              </p:cNvSpPr>
              <p:nvPr/>
            </p:nvSpPr>
            <p:spPr bwMode="auto">
              <a:xfrm>
                <a:off x="1968" y="1056"/>
                <a:ext cx="0" cy="1440"/>
              </a:xfrm>
              <a:prstGeom prst="line">
                <a:avLst/>
              </a:prstGeom>
              <a:noFill/>
              <a:ln w="9525">
                <a:solidFill>
                  <a:schemeClr val="tx1"/>
                </a:solidFill>
                <a:round/>
                <a:headEnd/>
                <a:tailEnd/>
              </a:ln>
            </p:spPr>
            <p:txBody>
              <a:bodyPr wrap="none" anchor="ctr"/>
              <a:lstStyle/>
              <a:p>
                <a:endParaRPr lang="en-US"/>
              </a:p>
            </p:txBody>
          </p:sp>
          <p:sp>
            <p:nvSpPr>
              <p:cNvPr id="39975" name="Line 16"/>
              <p:cNvSpPr>
                <a:spLocks noChangeShapeType="1"/>
              </p:cNvSpPr>
              <p:nvPr/>
            </p:nvSpPr>
            <p:spPr bwMode="auto">
              <a:xfrm>
                <a:off x="2496" y="1056"/>
                <a:ext cx="0" cy="1440"/>
              </a:xfrm>
              <a:prstGeom prst="line">
                <a:avLst/>
              </a:prstGeom>
              <a:noFill/>
              <a:ln w="9525">
                <a:solidFill>
                  <a:schemeClr val="tx1"/>
                </a:solidFill>
                <a:round/>
                <a:headEnd/>
                <a:tailEnd/>
              </a:ln>
            </p:spPr>
            <p:txBody>
              <a:bodyPr wrap="none" anchor="ctr"/>
              <a:lstStyle/>
              <a:p>
                <a:endParaRPr lang="en-US"/>
              </a:p>
            </p:txBody>
          </p:sp>
          <p:sp>
            <p:nvSpPr>
              <p:cNvPr id="39976" name="Line 17"/>
              <p:cNvSpPr>
                <a:spLocks noChangeShapeType="1"/>
              </p:cNvSpPr>
              <p:nvPr/>
            </p:nvSpPr>
            <p:spPr bwMode="auto">
              <a:xfrm>
                <a:off x="3024" y="1056"/>
                <a:ext cx="0" cy="1440"/>
              </a:xfrm>
              <a:prstGeom prst="line">
                <a:avLst/>
              </a:prstGeom>
              <a:noFill/>
              <a:ln w="9525">
                <a:solidFill>
                  <a:schemeClr val="tx1"/>
                </a:solidFill>
                <a:round/>
                <a:headEnd/>
                <a:tailEnd/>
              </a:ln>
            </p:spPr>
            <p:txBody>
              <a:bodyPr wrap="none" anchor="ctr"/>
              <a:lstStyle/>
              <a:p>
                <a:endParaRPr lang="en-US"/>
              </a:p>
            </p:txBody>
          </p:sp>
          <p:sp>
            <p:nvSpPr>
              <p:cNvPr id="39977" name="Line 18"/>
              <p:cNvSpPr>
                <a:spLocks noChangeShapeType="1"/>
              </p:cNvSpPr>
              <p:nvPr/>
            </p:nvSpPr>
            <p:spPr bwMode="auto">
              <a:xfrm>
                <a:off x="3552" y="1056"/>
                <a:ext cx="0" cy="1440"/>
              </a:xfrm>
              <a:prstGeom prst="line">
                <a:avLst/>
              </a:prstGeom>
              <a:noFill/>
              <a:ln w="9525">
                <a:solidFill>
                  <a:schemeClr val="tx1"/>
                </a:solidFill>
                <a:round/>
                <a:headEnd/>
                <a:tailEnd/>
              </a:ln>
            </p:spPr>
            <p:txBody>
              <a:bodyPr wrap="none" anchor="ctr"/>
              <a:lstStyle/>
              <a:p>
                <a:endParaRPr lang="en-US"/>
              </a:p>
            </p:txBody>
          </p:sp>
          <p:sp>
            <p:nvSpPr>
              <p:cNvPr id="39978" name="Text Box 19"/>
              <p:cNvSpPr txBox="1">
                <a:spLocks noChangeArrowheads="1"/>
              </p:cNvSpPr>
              <p:nvPr/>
            </p:nvSpPr>
            <p:spPr bwMode="auto">
              <a:xfrm>
                <a:off x="1104"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79" name="Text Box 20"/>
              <p:cNvSpPr txBox="1">
                <a:spLocks noChangeArrowheads="1"/>
              </p:cNvSpPr>
              <p:nvPr/>
            </p:nvSpPr>
            <p:spPr bwMode="auto">
              <a:xfrm>
                <a:off x="1584"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80" name="Text Box 21"/>
              <p:cNvSpPr txBox="1">
                <a:spLocks noChangeArrowheads="1"/>
              </p:cNvSpPr>
              <p:nvPr/>
            </p:nvSpPr>
            <p:spPr bwMode="auto">
              <a:xfrm>
                <a:off x="2112"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81" name="Text Box 22"/>
              <p:cNvSpPr txBox="1">
                <a:spLocks noChangeArrowheads="1"/>
              </p:cNvSpPr>
              <p:nvPr/>
            </p:nvSpPr>
            <p:spPr bwMode="auto">
              <a:xfrm>
                <a:off x="2640"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82" name="Text Box 23"/>
              <p:cNvSpPr txBox="1">
                <a:spLocks noChangeArrowheads="1"/>
              </p:cNvSpPr>
              <p:nvPr/>
            </p:nvSpPr>
            <p:spPr bwMode="auto">
              <a:xfrm>
                <a:off x="3696"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83" name="Text Box 24"/>
              <p:cNvSpPr txBox="1">
                <a:spLocks noChangeArrowheads="1"/>
              </p:cNvSpPr>
              <p:nvPr/>
            </p:nvSpPr>
            <p:spPr bwMode="auto">
              <a:xfrm>
                <a:off x="3168"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84" name="Line 25"/>
              <p:cNvSpPr>
                <a:spLocks noChangeShapeType="1"/>
              </p:cNvSpPr>
              <p:nvPr/>
            </p:nvSpPr>
            <p:spPr bwMode="auto">
              <a:xfrm>
                <a:off x="4080" y="1056"/>
                <a:ext cx="0" cy="1440"/>
              </a:xfrm>
              <a:prstGeom prst="line">
                <a:avLst/>
              </a:prstGeom>
              <a:noFill/>
              <a:ln w="9525">
                <a:solidFill>
                  <a:schemeClr val="tx1"/>
                </a:solidFill>
                <a:round/>
                <a:headEnd/>
                <a:tailEnd/>
              </a:ln>
            </p:spPr>
            <p:txBody>
              <a:bodyPr wrap="none" anchor="ctr"/>
              <a:lstStyle/>
              <a:p>
                <a:endParaRPr lang="en-US"/>
              </a:p>
            </p:txBody>
          </p:sp>
          <p:sp>
            <p:nvSpPr>
              <p:cNvPr id="39985" name="Line 26"/>
              <p:cNvSpPr>
                <a:spLocks noChangeShapeType="1"/>
              </p:cNvSpPr>
              <p:nvPr/>
            </p:nvSpPr>
            <p:spPr bwMode="auto">
              <a:xfrm>
                <a:off x="960" y="1344"/>
                <a:ext cx="3120" cy="0"/>
              </a:xfrm>
              <a:prstGeom prst="line">
                <a:avLst/>
              </a:prstGeom>
              <a:noFill/>
              <a:ln w="9525">
                <a:solidFill>
                  <a:schemeClr val="tx1"/>
                </a:solidFill>
                <a:round/>
                <a:headEnd/>
                <a:tailEnd/>
              </a:ln>
            </p:spPr>
            <p:txBody>
              <a:bodyPr wrap="none" anchor="ctr"/>
              <a:lstStyle/>
              <a:p>
                <a:endParaRPr lang="en-US"/>
              </a:p>
            </p:txBody>
          </p:sp>
          <p:sp>
            <p:nvSpPr>
              <p:cNvPr id="39986" name="Line 27"/>
              <p:cNvSpPr>
                <a:spLocks noChangeShapeType="1"/>
              </p:cNvSpPr>
              <p:nvPr/>
            </p:nvSpPr>
            <p:spPr bwMode="auto">
              <a:xfrm>
                <a:off x="960" y="1632"/>
                <a:ext cx="3120" cy="0"/>
              </a:xfrm>
              <a:prstGeom prst="line">
                <a:avLst/>
              </a:prstGeom>
              <a:noFill/>
              <a:ln w="9525">
                <a:solidFill>
                  <a:schemeClr val="tx1"/>
                </a:solidFill>
                <a:round/>
                <a:headEnd/>
                <a:tailEnd/>
              </a:ln>
            </p:spPr>
            <p:txBody>
              <a:bodyPr wrap="none" anchor="ctr"/>
              <a:lstStyle/>
              <a:p>
                <a:endParaRPr lang="en-US"/>
              </a:p>
            </p:txBody>
          </p:sp>
          <p:sp>
            <p:nvSpPr>
              <p:cNvPr id="39987" name="Line 28"/>
              <p:cNvSpPr>
                <a:spLocks noChangeShapeType="1"/>
              </p:cNvSpPr>
              <p:nvPr/>
            </p:nvSpPr>
            <p:spPr bwMode="auto">
              <a:xfrm>
                <a:off x="960" y="1920"/>
                <a:ext cx="3120" cy="0"/>
              </a:xfrm>
              <a:prstGeom prst="line">
                <a:avLst/>
              </a:prstGeom>
              <a:noFill/>
              <a:ln w="9525">
                <a:solidFill>
                  <a:schemeClr val="tx1"/>
                </a:solidFill>
                <a:round/>
                <a:headEnd/>
                <a:tailEnd/>
              </a:ln>
            </p:spPr>
            <p:txBody>
              <a:bodyPr wrap="none" anchor="ctr"/>
              <a:lstStyle/>
              <a:p>
                <a:endParaRPr lang="en-US"/>
              </a:p>
            </p:txBody>
          </p:sp>
          <p:sp>
            <p:nvSpPr>
              <p:cNvPr id="39988" name="Line 29"/>
              <p:cNvSpPr>
                <a:spLocks noChangeShapeType="1"/>
              </p:cNvSpPr>
              <p:nvPr/>
            </p:nvSpPr>
            <p:spPr bwMode="auto">
              <a:xfrm>
                <a:off x="960" y="2208"/>
                <a:ext cx="3120" cy="0"/>
              </a:xfrm>
              <a:prstGeom prst="line">
                <a:avLst/>
              </a:prstGeom>
              <a:noFill/>
              <a:ln w="9525">
                <a:solidFill>
                  <a:schemeClr val="tx1"/>
                </a:solidFill>
                <a:round/>
                <a:headEnd/>
                <a:tailEnd/>
              </a:ln>
            </p:spPr>
            <p:txBody>
              <a:bodyPr wrap="none" anchor="ctr"/>
              <a:lstStyle/>
              <a:p>
                <a:endParaRPr lang="en-US"/>
              </a:p>
            </p:txBody>
          </p:sp>
          <p:sp>
            <p:nvSpPr>
              <p:cNvPr id="39989" name="Line 30"/>
              <p:cNvSpPr>
                <a:spLocks noChangeShapeType="1"/>
              </p:cNvSpPr>
              <p:nvPr/>
            </p:nvSpPr>
            <p:spPr bwMode="auto">
              <a:xfrm>
                <a:off x="960" y="2496"/>
                <a:ext cx="3120" cy="0"/>
              </a:xfrm>
              <a:prstGeom prst="line">
                <a:avLst/>
              </a:prstGeom>
              <a:noFill/>
              <a:ln w="9525">
                <a:solidFill>
                  <a:schemeClr val="tx1"/>
                </a:solidFill>
                <a:round/>
                <a:headEnd/>
                <a:tailEnd/>
              </a:ln>
            </p:spPr>
            <p:txBody>
              <a:bodyPr wrap="none" anchor="ctr"/>
              <a:lstStyle/>
              <a:p>
                <a:endParaRPr lang="en-US"/>
              </a:p>
            </p:txBody>
          </p:sp>
          <p:sp>
            <p:nvSpPr>
              <p:cNvPr id="39990" name="Text Box 31"/>
              <p:cNvSpPr txBox="1">
                <a:spLocks noChangeArrowheads="1"/>
              </p:cNvSpPr>
              <p:nvPr/>
            </p:nvSpPr>
            <p:spPr bwMode="auto">
              <a:xfrm>
                <a:off x="652"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91" name="Text Box 32"/>
              <p:cNvSpPr txBox="1">
                <a:spLocks noChangeArrowheads="1"/>
              </p:cNvSpPr>
              <p:nvPr/>
            </p:nvSpPr>
            <p:spPr bwMode="auto">
              <a:xfrm>
                <a:off x="652"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39992" name="Text Box 33"/>
              <p:cNvSpPr txBox="1">
                <a:spLocks noChangeArrowheads="1"/>
              </p:cNvSpPr>
              <p:nvPr/>
            </p:nvSpPr>
            <p:spPr bwMode="auto">
              <a:xfrm>
                <a:off x="652" y="1632"/>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39993" name="Text Box 34"/>
              <p:cNvSpPr txBox="1">
                <a:spLocks noChangeArrowheads="1"/>
              </p:cNvSpPr>
              <p:nvPr/>
            </p:nvSpPr>
            <p:spPr bwMode="auto">
              <a:xfrm>
                <a:off x="652" y="1920"/>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9994" name="Text Box 35"/>
              <p:cNvSpPr txBox="1">
                <a:spLocks noChangeArrowheads="1"/>
              </p:cNvSpPr>
              <p:nvPr/>
            </p:nvSpPr>
            <p:spPr bwMode="auto">
              <a:xfrm>
                <a:off x="3168"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9995" name="Text Box 36"/>
              <p:cNvSpPr txBox="1">
                <a:spLocks noChangeArrowheads="1"/>
              </p:cNvSpPr>
              <p:nvPr/>
            </p:nvSpPr>
            <p:spPr bwMode="auto">
              <a:xfrm>
                <a:off x="3696"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5</a:t>
                </a:r>
              </a:p>
            </p:txBody>
          </p:sp>
          <p:sp>
            <p:nvSpPr>
              <p:cNvPr id="39996" name="Text Box 37"/>
              <p:cNvSpPr txBox="1">
                <a:spLocks noChangeArrowheads="1"/>
              </p:cNvSpPr>
              <p:nvPr/>
            </p:nvSpPr>
            <p:spPr bwMode="auto">
              <a:xfrm>
                <a:off x="1104"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97" name="Text Box 38"/>
              <p:cNvSpPr txBox="1">
                <a:spLocks noChangeArrowheads="1"/>
              </p:cNvSpPr>
              <p:nvPr/>
            </p:nvSpPr>
            <p:spPr bwMode="auto">
              <a:xfrm>
                <a:off x="1584"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39998" name="Text Box 39"/>
              <p:cNvSpPr txBox="1">
                <a:spLocks noChangeArrowheads="1"/>
              </p:cNvSpPr>
              <p:nvPr/>
            </p:nvSpPr>
            <p:spPr bwMode="auto">
              <a:xfrm>
                <a:off x="2112"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39999" name="Text Box 40"/>
              <p:cNvSpPr txBox="1">
                <a:spLocks noChangeArrowheads="1"/>
              </p:cNvSpPr>
              <p:nvPr/>
            </p:nvSpPr>
            <p:spPr bwMode="auto">
              <a:xfrm>
                <a:off x="2640"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40000" name="Text Box 41"/>
              <p:cNvSpPr txBox="1">
                <a:spLocks noChangeArrowheads="1"/>
              </p:cNvSpPr>
              <p:nvPr/>
            </p:nvSpPr>
            <p:spPr bwMode="auto">
              <a:xfrm>
                <a:off x="652" y="2208"/>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40001" name="Text Box 42"/>
              <p:cNvSpPr txBox="1">
                <a:spLocks noChangeArrowheads="1"/>
              </p:cNvSpPr>
              <p:nvPr/>
            </p:nvSpPr>
            <p:spPr bwMode="auto">
              <a:xfrm>
                <a:off x="662" y="768"/>
                <a:ext cx="432" cy="288"/>
              </a:xfrm>
              <a:prstGeom prst="rect">
                <a:avLst/>
              </a:prstGeom>
              <a:noFill/>
              <a:ln w="9525">
                <a:noFill/>
                <a:miter lim="800000"/>
                <a:headEnd/>
                <a:tailEnd/>
              </a:ln>
            </p:spPr>
            <p:txBody>
              <a:bodyPr>
                <a:spAutoFit/>
              </a:bodyPr>
              <a:lstStyle/>
              <a:p>
                <a:pPr algn="ctr" eaLnBrk="0" hangingPunct="0">
                  <a:spcBef>
                    <a:spcPct val="50000"/>
                  </a:spcBef>
                </a:pPr>
                <a:r>
                  <a:rPr lang="en-US" altLang="zh-CN" sz="2400" b="0" dirty="0" err="1" smtClean="0">
                    <a:latin typeface="Times New Roman" pitchFamily="18" charset="0"/>
                    <a:ea typeface="SimSun" pitchFamily="2" charset="-122"/>
                  </a:rPr>
                  <a:t>i</a:t>
                </a:r>
                <a:r>
                  <a:rPr lang="en-US" altLang="zh-CN" sz="2400" b="0" dirty="0" smtClean="0">
                    <a:latin typeface="Times New Roman" pitchFamily="18" charset="0"/>
                    <a:ea typeface="SimSun" pitchFamily="2" charset="-122"/>
                  </a:rPr>
                  <a:t>\j</a:t>
                </a:r>
                <a:endParaRPr lang="en-US" altLang="zh-CN" sz="2400" b="0" dirty="0">
                  <a:latin typeface="Times New Roman" pitchFamily="18" charset="0"/>
                  <a:ea typeface="SimSun" pitchFamily="2" charset="-122"/>
                </a:endParaRPr>
              </a:p>
            </p:txBody>
          </p:sp>
        </p:grpSp>
      </p:grpSp>
      <p:sp>
        <p:nvSpPr>
          <p:cNvPr id="39941" name="Text Box 43"/>
          <p:cNvSpPr txBox="1">
            <a:spLocks noChangeArrowheads="1"/>
          </p:cNvSpPr>
          <p:nvPr/>
        </p:nvSpPr>
        <p:spPr bwMode="auto">
          <a:xfrm>
            <a:off x="6607175" y="1752600"/>
            <a:ext cx="1470025" cy="2441575"/>
          </a:xfrm>
          <a:prstGeom prst="rect">
            <a:avLst/>
          </a:prstGeom>
          <a:noFill/>
          <a:ln w="9525">
            <a:noFill/>
            <a:miter lim="800000"/>
            <a:headEnd/>
            <a:tailEnd/>
          </a:ln>
        </p:spPr>
        <p:txBody>
          <a:bodyPr>
            <a:spAutoFit/>
          </a:bodyPr>
          <a:lstStyle/>
          <a:p>
            <a:pPr eaLnBrk="0" hangingPunct="0">
              <a:lnSpc>
                <a:spcPct val="110000"/>
              </a:lnSpc>
            </a:pPr>
            <a:r>
              <a:rPr lang="en-US" altLang="zh-CN" sz="2800" b="0" dirty="0" err="1">
                <a:latin typeface="Times New Roman" pitchFamily="18" charset="0"/>
                <a:ea typeface="SimSun" pitchFamily="2" charset="-122"/>
              </a:rPr>
              <a:t>i</a:t>
            </a:r>
            <a:r>
              <a:rPr lang="en-US" altLang="zh-CN" sz="2800" b="0" dirty="0">
                <a:latin typeface="Times New Roman" pitchFamily="18" charset="0"/>
                <a:ea typeface="SimSun" pitchFamily="2" charset="-122"/>
              </a:rPr>
              <a:t>=4</a:t>
            </a:r>
          </a:p>
          <a:p>
            <a:pPr eaLnBrk="0" hangingPunct="0">
              <a:lnSpc>
                <a:spcPct val="110000"/>
              </a:lnSpc>
            </a:pPr>
            <a:r>
              <a:rPr lang="en-US" altLang="zh-CN" sz="2800" b="0" dirty="0" smtClean="0">
                <a:latin typeface="Times New Roman" pitchFamily="18" charset="0"/>
                <a:ea typeface="SimSun" pitchFamily="2" charset="-122"/>
              </a:rPr>
              <a:t>v</a:t>
            </a:r>
            <a:r>
              <a:rPr lang="en-US" altLang="zh-CN" sz="2800" b="0" baseline="-25000" dirty="0" smtClean="0">
                <a:latin typeface="Times New Roman" pitchFamily="18" charset="0"/>
                <a:ea typeface="SimSun" pitchFamily="2" charset="-122"/>
              </a:rPr>
              <a:t>i</a:t>
            </a:r>
            <a:r>
              <a:rPr lang="en-US" altLang="zh-CN" sz="2800" b="0" dirty="0" smtClean="0">
                <a:latin typeface="Times New Roman" pitchFamily="18" charset="0"/>
                <a:ea typeface="SimSun" pitchFamily="2" charset="-122"/>
              </a:rPr>
              <a:t>=6</a:t>
            </a:r>
            <a:endParaRPr lang="en-US" altLang="zh-CN" sz="2800" b="0" dirty="0">
              <a:latin typeface="Times New Roman" pitchFamily="18" charset="0"/>
              <a:ea typeface="SimSun" pitchFamily="2" charset="-122"/>
            </a:endParaRPr>
          </a:p>
          <a:p>
            <a:pPr eaLnBrk="0" hangingPunct="0">
              <a:lnSpc>
                <a:spcPct val="110000"/>
              </a:lnSpc>
            </a:pPr>
            <a:r>
              <a:rPr lang="en-US" altLang="zh-CN" sz="2800" b="0" dirty="0" err="1">
                <a:latin typeface="Times New Roman" pitchFamily="18" charset="0"/>
                <a:ea typeface="SimSun" pitchFamily="2" charset="-122"/>
              </a:rPr>
              <a:t>w</a:t>
            </a:r>
            <a:r>
              <a:rPr lang="en-US" altLang="zh-CN" sz="2800" b="0" baseline="-25000" dirty="0" err="1">
                <a:latin typeface="Times New Roman" pitchFamily="18" charset="0"/>
                <a:ea typeface="SimSun" pitchFamily="2" charset="-122"/>
              </a:rPr>
              <a:t>i</a:t>
            </a:r>
            <a:r>
              <a:rPr lang="en-US" altLang="zh-CN" sz="2800" b="0" dirty="0">
                <a:latin typeface="Times New Roman" pitchFamily="18" charset="0"/>
                <a:ea typeface="SimSun" pitchFamily="2" charset="-122"/>
              </a:rPr>
              <a:t>=5</a:t>
            </a:r>
          </a:p>
          <a:p>
            <a:pPr eaLnBrk="0" hangingPunct="0">
              <a:lnSpc>
                <a:spcPct val="110000"/>
              </a:lnSpc>
            </a:pPr>
            <a:r>
              <a:rPr lang="en-US" altLang="zh-CN" sz="2800" b="0" dirty="0" smtClean="0">
                <a:latin typeface="Times New Roman" pitchFamily="18" charset="0"/>
                <a:ea typeface="SimSun" pitchFamily="2" charset="-122"/>
              </a:rPr>
              <a:t>j= </a:t>
            </a:r>
            <a:r>
              <a:rPr lang="en-US" altLang="zh-CN" sz="2800" b="0" dirty="0">
                <a:solidFill>
                  <a:srgbClr val="FF0000"/>
                </a:solidFill>
                <a:latin typeface="Times New Roman" pitchFamily="18" charset="0"/>
                <a:ea typeface="SimSun" pitchFamily="2" charset="-122"/>
              </a:rPr>
              <a:t>5</a:t>
            </a:r>
          </a:p>
          <a:p>
            <a:pPr eaLnBrk="0" hangingPunct="0">
              <a:lnSpc>
                <a:spcPct val="110000"/>
              </a:lnSpc>
            </a:pPr>
            <a:r>
              <a:rPr lang="en-US" altLang="zh-CN" sz="2800" b="0" dirty="0" smtClean="0">
                <a:latin typeface="Times New Roman" pitchFamily="18" charset="0"/>
                <a:ea typeface="SimSun" pitchFamily="2" charset="-122"/>
              </a:rPr>
              <a:t>j- </a:t>
            </a:r>
            <a:r>
              <a:rPr lang="en-US" altLang="zh-CN" sz="2800" b="0" dirty="0" err="1">
                <a:latin typeface="Times New Roman" pitchFamily="18" charset="0"/>
                <a:ea typeface="SimSun" pitchFamily="2" charset="-122"/>
              </a:rPr>
              <a:t>w</a:t>
            </a:r>
            <a:r>
              <a:rPr lang="en-US" altLang="zh-CN" sz="2800" b="0" baseline="-25000" dirty="0" err="1">
                <a:latin typeface="Times New Roman" pitchFamily="18" charset="0"/>
                <a:ea typeface="SimSun" pitchFamily="2" charset="-122"/>
              </a:rPr>
              <a:t>i</a:t>
            </a:r>
            <a:r>
              <a:rPr lang="en-US" altLang="zh-CN" sz="2800" b="0" dirty="0">
                <a:latin typeface="Times New Roman" pitchFamily="18" charset="0"/>
                <a:ea typeface="SimSun" pitchFamily="2" charset="-122"/>
              </a:rPr>
              <a:t>=0</a:t>
            </a:r>
          </a:p>
        </p:txBody>
      </p:sp>
      <p:sp>
        <p:nvSpPr>
          <p:cNvPr id="39942" name="Text Box 44"/>
          <p:cNvSpPr txBox="1">
            <a:spLocks noChangeArrowheads="1"/>
          </p:cNvSpPr>
          <p:nvPr/>
        </p:nvSpPr>
        <p:spPr bwMode="auto">
          <a:xfrm>
            <a:off x="33528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9943" name="Text Box 45"/>
          <p:cNvSpPr txBox="1">
            <a:spLocks noChangeArrowheads="1"/>
          </p:cNvSpPr>
          <p:nvPr/>
        </p:nvSpPr>
        <p:spPr bwMode="auto">
          <a:xfrm>
            <a:off x="41910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9944" name="Text Box 46"/>
          <p:cNvSpPr txBox="1">
            <a:spLocks noChangeArrowheads="1"/>
          </p:cNvSpPr>
          <p:nvPr/>
        </p:nvSpPr>
        <p:spPr bwMode="auto">
          <a:xfrm>
            <a:off x="50292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9945" name="Text Box 47"/>
          <p:cNvSpPr txBox="1">
            <a:spLocks noChangeArrowheads="1"/>
          </p:cNvSpPr>
          <p:nvPr/>
        </p:nvSpPr>
        <p:spPr bwMode="auto">
          <a:xfrm>
            <a:off x="58674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9946" name="Text Box 48"/>
          <p:cNvSpPr txBox="1">
            <a:spLocks noChangeArrowheads="1"/>
          </p:cNvSpPr>
          <p:nvPr/>
        </p:nvSpPr>
        <p:spPr bwMode="auto">
          <a:xfrm>
            <a:off x="25146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47" name="Text Box 49"/>
          <p:cNvSpPr txBox="1">
            <a:spLocks noChangeArrowheads="1"/>
          </p:cNvSpPr>
          <p:nvPr/>
        </p:nvSpPr>
        <p:spPr bwMode="auto">
          <a:xfrm>
            <a:off x="33528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9948" name="Text Box 50"/>
          <p:cNvSpPr txBox="1">
            <a:spLocks noChangeArrowheads="1"/>
          </p:cNvSpPr>
          <p:nvPr/>
        </p:nvSpPr>
        <p:spPr bwMode="auto">
          <a:xfrm>
            <a:off x="41910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9949" name="Text Box 51"/>
          <p:cNvSpPr txBox="1">
            <a:spLocks noChangeArrowheads="1"/>
          </p:cNvSpPr>
          <p:nvPr/>
        </p:nvSpPr>
        <p:spPr bwMode="auto">
          <a:xfrm>
            <a:off x="50292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9950" name="Text Box 53"/>
          <p:cNvSpPr txBox="1">
            <a:spLocks noChangeArrowheads="1"/>
          </p:cNvSpPr>
          <p:nvPr/>
        </p:nvSpPr>
        <p:spPr bwMode="auto">
          <a:xfrm>
            <a:off x="58674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7</a:t>
            </a:r>
          </a:p>
        </p:txBody>
      </p:sp>
      <p:sp>
        <p:nvSpPr>
          <p:cNvPr id="39951" name="Text Box 54"/>
          <p:cNvSpPr txBox="1">
            <a:spLocks noChangeArrowheads="1"/>
          </p:cNvSpPr>
          <p:nvPr/>
        </p:nvSpPr>
        <p:spPr bwMode="auto">
          <a:xfrm>
            <a:off x="2514600" y="35052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52" name="Text Box 55"/>
          <p:cNvSpPr txBox="1">
            <a:spLocks noChangeArrowheads="1"/>
          </p:cNvSpPr>
          <p:nvPr/>
        </p:nvSpPr>
        <p:spPr bwMode="auto">
          <a:xfrm>
            <a:off x="3352800" y="35052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9953" name="Text Box 56"/>
          <p:cNvSpPr txBox="1">
            <a:spLocks noChangeArrowheads="1"/>
          </p:cNvSpPr>
          <p:nvPr/>
        </p:nvSpPr>
        <p:spPr bwMode="auto">
          <a:xfrm>
            <a:off x="4191000" y="35052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9955" name="Text Box 58"/>
          <p:cNvSpPr txBox="1">
            <a:spLocks noChangeArrowheads="1"/>
          </p:cNvSpPr>
          <p:nvPr/>
        </p:nvSpPr>
        <p:spPr bwMode="auto">
          <a:xfrm>
            <a:off x="5029200" y="35052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5</a:t>
            </a:r>
          </a:p>
        </p:txBody>
      </p:sp>
      <p:sp>
        <p:nvSpPr>
          <p:cNvPr id="204859" name="Line 59"/>
          <p:cNvSpPr>
            <a:spLocks noChangeShapeType="1"/>
          </p:cNvSpPr>
          <p:nvPr/>
        </p:nvSpPr>
        <p:spPr bwMode="auto">
          <a:xfrm>
            <a:off x="5899150" y="3786188"/>
            <a:ext cx="0" cy="381000"/>
          </a:xfrm>
          <a:prstGeom prst="line">
            <a:avLst/>
          </a:prstGeom>
          <a:noFill/>
          <a:ln w="28575">
            <a:solidFill>
              <a:schemeClr val="tx1"/>
            </a:solidFill>
            <a:round/>
            <a:headEnd/>
            <a:tailEnd type="triangle" w="med" len="med"/>
          </a:ln>
        </p:spPr>
        <p:txBody>
          <a:bodyPr wrap="none" anchor="ctr"/>
          <a:lstStyle/>
          <a:p>
            <a:endParaRPr lang="en-US"/>
          </a:p>
        </p:txBody>
      </p:sp>
      <p:sp>
        <p:nvSpPr>
          <p:cNvPr id="204860" name="Text Box 60"/>
          <p:cNvSpPr txBox="1">
            <a:spLocks noChangeArrowheads="1"/>
          </p:cNvSpPr>
          <p:nvPr/>
        </p:nvSpPr>
        <p:spPr bwMode="auto">
          <a:xfrm>
            <a:off x="5867400" y="3962400"/>
            <a:ext cx="336550" cy="457200"/>
          </a:xfrm>
          <a:prstGeom prst="rect">
            <a:avLst/>
          </a:prstGeom>
          <a:noFill/>
          <a:ln w="9525">
            <a:noFill/>
            <a:miter lim="800000"/>
            <a:headEnd/>
            <a:tailEnd/>
          </a:ln>
        </p:spPr>
        <p:txBody>
          <a:bodyPr wrap="none">
            <a:spAutoFit/>
          </a:bodyPr>
          <a:lstStyle/>
          <a:p>
            <a:pPr eaLnBrk="0" hangingPunct="0"/>
            <a:r>
              <a:rPr lang="en-US" altLang="zh-CN" sz="2400" dirty="0">
                <a:solidFill>
                  <a:srgbClr val="FF0000"/>
                </a:solidFill>
                <a:latin typeface="Times New Roman" pitchFamily="18" charset="0"/>
                <a:ea typeface="SimSun" pitchFamily="2" charset="-122"/>
              </a:rPr>
              <a:t>7</a:t>
            </a:r>
            <a:endParaRPr lang="en-US" altLang="zh-CN" sz="2400" b="0" dirty="0">
              <a:latin typeface="Times New Roman" pitchFamily="18" charset="0"/>
              <a:ea typeface="SimSun" pitchFamily="2" charset="-122"/>
            </a:endParaRPr>
          </a:p>
        </p:txBody>
      </p:sp>
      <p:sp>
        <p:nvSpPr>
          <p:cNvPr id="39958" name="Text Box 61"/>
          <p:cNvSpPr txBox="1">
            <a:spLocks noChangeArrowheads="1"/>
          </p:cNvSpPr>
          <p:nvPr/>
        </p:nvSpPr>
        <p:spPr bwMode="auto">
          <a:xfrm>
            <a:off x="5867400" y="35052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7</a:t>
            </a:r>
          </a:p>
        </p:txBody>
      </p:sp>
      <p:sp>
        <p:nvSpPr>
          <p:cNvPr id="39959" name="Text Box 62"/>
          <p:cNvSpPr txBox="1">
            <a:spLocks noChangeArrowheads="1"/>
          </p:cNvSpPr>
          <p:nvPr/>
        </p:nvSpPr>
        <p:spPr bwMode="auto">
          <a:xfrm>
            <a:off x="2514600" y="39624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60" name="Text Box 63"/>
          <p:cNvSpPr txBox="1">
            <a:spLocks noChangeArrowheads="1"/>
          </p:cNvSpPr>
          <p:nvPr/>
        </p:nvSpPr>
        <p:spPr bwMode="auto">
          <a:xfrm>
            <a:off x="3352800" y="39624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9961" name="Text Box 64"/>
          <p:cNvSpPr txBox="1">
            <a:spLocks noChangeArrowheads="1"/>
          </p:cNvSpPr>
          <p:nvPr/>
        </p:nvSpPr>
        <p:spPr bwMode="auto">
          <a:xfrm>
            <a:off x="4191000" y="39624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9962" name="Text Box 65"/>
          <p:cNvSpPr txBox="1">
            <a:spLocks noChangeArrowheads="1"/>
          </p:cNvSpPr>
          <p:nvPr/>
        </p:nvSpPr>
        <p:spPr bwMode="auto">
          <a:xfrm>
            <a:off x="5029200" y="39624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5</a:t>
            </a:r>
          </a:p>
        </p:txBody>
      </p:sp>
      <p:sp>
        <p:nvSpPr>
          <p:cNvPr id="39963" name="Rectangle 66"/>
          <p:cNvSpPr>
            <a:spLocks noChangeArrowheads="1"/>
          </p:cNvSpPr>
          <p:nvPr/>
        </p:nvSpPr>
        <p:spPr bwMode="auto">
          <a:xfrm>
            <a:off x="7467600" y="990600"/>
            <a:ext cx="1371600" cy="1752600"/>
          </a:xfrm>
          <a:prstGeom prst="rect">
            <a:avLst/>
          </a:prstGeom>
          <a:noFill/>
          <a:ln w="9525">
            <a:solidFill>
              <a:schemeClr val="tx1"/>
            </a:solidFill>
            <a:miter lim="800000"/>
            <a:headEnd/>
            <a:tailEnd/>
          </a:ln>
        </p:spPr>
        <p:txBody>
          <a:bodyPr wrap="none" anchor="ctr"/>
          <a:lstStyle/>
          <a:p>
            <a:pPr eaLnBrk="0" hangingPunct="0"/>
            <a:endParaRPr lang="zh-CN" altLang="en-US">
              <a:ea typeface="SimSun" pitchFamily="2" charset="-122"/>
            </a:endParaRPr>
          </a:p>
        </p:txBody>
      </p:sp>
      <p:sp>
        <p:nvSpPr>
          <p:cNvPr id="39964" name="Rectangle 67"/>
          <p:cNvSpPr>
            <a:spLocks noGrp="1" noChangeArrowheads="1"/>
          </p:cNvSpPr>
          <p:nvPr>
            <p:ph type="title"/>
          </p:nvPr>
        </p:nvSpPr>
        <p:spPr/>
        <p:txBody>
          <a:bodyPr/>
          <a:lstStyle/>
          <a:p>
            <a:r>
              <a:rPr lang="en-US" altLang="zh-CN" dirty="0" smtClean="0">
                <a:ea typeface="SimSun" pitchFamily="2" charset="-122"/>
              </a:rPr>
              <a:t>Example (18)</a:t>
            </a:r>
          </a:p>
        </p:txBody>
      </p:sp>
      <p:sp>
        <p:nvSpPr>
          <p:cNvPr id="67" name="Footer Placeholder 4"/>
          <p:cNvSpPr>
            <a:spLocks noGrp="1"/>
          </p:cNvSpPr>
          <p:nvPr>
            <p:ph type="ftr" sz="quarter" idx="11"/>
          </p:nvPr>
        </p:nvSpPr>
        <p:spPr>
          <a:xfrm>
            <a:off x="2819400" y="6492875"/>
            <a:ext cx="3733800" cy="365125"/>
          </a:xfrm>
        </p:spPr>
        <p:txBody>
          <a:bodyPr/>
          <a:lstStyle/>
          <a:p>
            <a:r>
              <a:rPr lang="en-US" dirty="0" smtClean="0"/>
              <a:t>Department of Computer Science and Engineering, GIT</a:t>
            </a:r>
            <a:endParaRPr lang="en-US" dirty="0"/>
          </a:p>
        </p:txBody>
      </p:sp>
      <p:sp>
        <p:nvSpPr>
          <p:cNvPr id="69" name="Slide Number Placeholder 5"/>
          <p:cNvSpPr>
            <a:spLocks noGrp="1"/>
          </p:cNvSpPr>
          <p:nvPr>
            <p:ph type="sldNum" sz="quarter" idx="12"/>
          </p:nvPr>
        </p:nvSpPr>
        <p:spPr>
          <a:xfrm>
            <a:off x="8153400" y="6356350"/>
            <a:ext cx="533400" cy="365125"/>
          </a:xfrm>
        </p:spPr>
        <p:txBody>
          <a:bodyPr/>
          <a:lstStyle/>
          <a:p>
            <a:endParaRPr lang="en-US" dirty="0" smtClean="0"/>
          </a:p>
          <a:p>
            <a:r>
              <a:rPr lang="en-US" dirty="0" smtClean="0"/>
              <a:t>28</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ubtitle 2"/>
          <p:cNvSpPr txBox="1">
            <a:spLocks/>
          </p:cNvSpPr>
          <p:nvPr/>
        </p:nvSpPr>
        <p:spPr>
          <a:xfrm>
            <a:off x="304800" y="381000"/>
            <a:ext cx="8610600" cy="60960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a:buFont typeface="Wingdings 2" pitchFamily="18" charset="2"/>
              <a:buNone/>
            </a:pPr>
            <a:endParaRPr lang="en-US" sz="3200" b="1" i="1" dirty="0" smtClean="0">
              <a:latin typeface="Times New Roman" pitchFamily="18" charset="0"/>
              <a:cs typeface="Times New Roman" pitchFamily="18" charset="0"/>
            </a:endParaRPr>
          </a:p>
        </p:txBody>
      </p:sp>
      <p:sp>
        <p:nvSpPr>
          <p:cNvPr id="39938"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39939" name="Text Box 4"/>
          <p:cNvSpPr txBox="1">
            <a:spLocks noChangeArrowheads="1"/>
          </p:cNvSpPr>
          <p:nvPr/>
        </p:nvSpPr>
        <p:spPr bwMode="auto">
          <a:xfrm>
            <a:off x="7543800" y="457200"/>
            <a:ext cx="1320800" cy="2227263"/>
          </a:xfrm>
          <a:prstGeom prst="rect">
            <a:avLst/>
          </a:prstGeom>
          <a:noFill/>
          <a:ln w="9525">
            <a:noFill/>
            <a:miter lim="800000"/>
            <a:headEnd/>
            <a:tailEnd/>
          </a:ln>
        </p:spPr>
        <p:txBody>
          <a:bodyPr wrap="none">
            <a:spAutoFit/>
          </a:bodyPr>
          <a:lstStyle/>
          <a:p>
            <a:pPr eaLnBrk="0" hangingPunct="0"/>
            <a:r>
              <a:rPr lang="en-US" altLang="zh-CN" sz="2800" b="0" dirty="0">
                <a:latin typeface="Times New Roman" pitchFamily="18" charset="0"/>
                <a:ea typeface="SimSun" pitchFamily="2" charset="-122"/>
              </a:rPr>
              <a:t>Items:</a:t>
            </a:r>
          </a:p>
          <a:p>
            <a:pPr eaLnBrk="0" hangingPunct="0"/>
            <a:r>
              <a:rPr lang="en-US" altLang="zh-CN" sz="2800" b="0" dirty="0">
                <a:latin typeface="Times New Roman" pitchFamily="18" charset="0"/>
                <a:ea typeface="SimSun" pitchFamily="2" charset="-122"/>
              </a:rPr>
              <a:t>1: (2,3)</a:t>
            </a:r>
          </a:p>
          <a:p>
            <a:pPr eaLnBrk="0" hangingPunct="0"/>
            <a:r>
              <a:rPr lang="en-US" altLang="zh-CN" sz="2800" b="0" dirty="0">
                <a:latin typeface="Times New Roman" pitchFamily="18" charset="0"/>
                <a:ea typeface="SimSun" pitchFamily="2" charset="-122"/>
              </a:rPr>
              <a:t>2: (3,4)</a:t>
            </a:r>
          </a:p>
          <a:p>
            <a:pPr eaLnBrk="0" hangingPunct="0"/>
            <a:r>
              <a:rPr lang="en-US" altLang="zh-CN" sz="2800" b="0" dirty="0">
                <a:latin typeface="Times New Roman" pitchFamily="18" charset="0"/>
                <a:ea typeface="SimSun" pitchFamily="2" charset="-122"/>
              </a:rPr>
              <a:t>3: (4,5) </a:t>
            </a:r>
          </a:p>
          <a:p>
            <a:pPr eaLnBrk="0" hangingPunct="0"/>
            <a:r>
              <a:rPr lang="en-US" altLang="zh-CN" sz="2800" b="0" dirty="0">
                <a:latin typeface="Times New Roman" pitchFamily="18" charset="0"/>
                <a:ea typeface="SimSun" pitchFamily="2" charset="-122"/>
              </a:rPr>
              <a:t>4: (5,6)</a:t>
            </a:r>
            <a:endParaRPr lang="en-US" altLang="zh-CN" sz="2400" b="0" dirty="0">
              <a:latin typeface="Times New Roman" pitchFamily="18" charset="0"/>
              <a:ea typeface="SimSun" pitchFamily="2" charset="-122"/>
            </a:endParaRPr>
          </a:p>
        </p:txBody>
      </p:sp>
      <p:grpSp>
        <p:nvGrpSpPr>
          <p:cNvPr id="2" name="Group 5"/>
          <p:cNvGrpSpPr>
            <a:grpSpLocks/>
          </p:cNvGrpSpPr>
          <p:nvPr/>
        </p:nvGrpSpPr>
        <p:grpSpPr bwMode="auto">
          <a:xfrm>
            <a:off x="1035050" y="1676400"/>
            <a:ext cx="5441950" cy="2743200"/>
            <a:chOff x="652" y="768"/>
            <a:chExt cx="3428" cy="1728"/>
          </a:xfrm>
        </p:grpSpPr>
        <p:sp>
          <p:nvSpPr>
            <p:cNvPr id="39965" name="Text Box 6"/>
            <p:cNvSpPr txBox="1">
              <a:spLocks noChangeArrowheads="1"/>
            </p:cNvSpPr>
            <p:nvPr/>
          </p:nvSpPr>
          <p:spPr bwMode="auto">
            <a:xfrm>
              <a:off x="1584"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66" name="Text Box 7"/>
            <p:cNvSpPr txBox="1">
              <a:spLocks noChangeArrowheads="1"/>
            </p:cNvSpPr>
            <p:nvPr/>
          </p:nvSpPr>
          <p:spPr bwMode="auto">
            <a:xfrm>
              <a:off x="1104"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67" name="Text Box 8"/>
            <p:cNvSpPr txBox="1">
              <a:spLocks noChangeArrowheads="1"/>
            </p:cNvSpPr>
            <p:nvPr/>
          </p:nvSpPr>
          <p:spPr bwMode="auto">
            <a:xfrm>
              <a:off x="1104" y="1632"/>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68" name="Text Box 9"/>
            <p:cNvSpPr txBox="1">
              <a:spLocks noChangeArrowheads="1"/>
            </p:cNvSpPr>
            <p:nvPr/>
          </p:nvSpPr>
          <p:spPr bwMode="auto">
            <a:xfrm>
              <a:off x="1104" y="1920"/>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69" name="Text Box 10"/>
            <p:cNvSpPr txBox="1">
              <a:spLocks noChangeArrowheads="1"/>
            </p:cNvSpPr>
            <p:nvPr/>
          </p:nvSpPr>
          <p:spPr bwMode="auto">
            <a:xfrm>
              <a:off x="1104" y="2208"/>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grpSp>
          <p:nvGrpSpPr>
            <p:cNvPr id="3" name="Group 11"/>
            <p:cNvGrpSpPr>
              <a:grpSpLocks/>
            </p:cNvGrpSpPr>
            <p:nvPr/>
          </p:nvGrpSpPr>
          <p:grpSpPr bwMode="auto">
            <a:xfrm>
              <a:off x="652" y="768"/>
              <a:ext cx="3428" cy="1728"/>
              <a:chOff x="652" y="768"/>
              <a:chExt cx="3428" cy="1728"/>
            </a:xfrm>
          </p:grpSpPr>
          <p:sp>
            <p:nvSpPr>
              <p:cNvPr id="39971" name="Line 12"/>
              <p:cNvSpPr>
                <a:spLocks noChangeShapeType="1"/>
              </p:cNvSpPr>
              <p:nvPr/>
            </p:nvSpPr>
            <p:spPr bwMode="auto">
              <a:xfrm>
                <a:off x="960" y="1056"/>
                <a:ext cx="0" cy="1440"/>
              </a:xfrm>
              <a:prstGeom prst="line">
                <a:avLst/>
              </a:prstGeom>
              <a:noFill/>
              <a:ln w="9525">
                <a:solidFill>
                  <a:schemeClr val="tx1"/>
                </a:solidFill>
                <a:round/>
                <a:headEnd/>
                <a:tailEnd/>
              </a:ln>
            </p:spPr>
            <p:txBody>
              <a:bodyPr wrap="none" anchor="ctr"/>
              <a:lstStyle/>
              <a:p>
                <a:endParaRPr lang="en-US"/>
              </a:p>
            </p:txBody>
          </p:sp>
          <p:sp>
            <p:nvSpPr>
              <p:cNvPr id="39972" name="Line 13"/>
              <p:cNvSpPr>
                <a:spLocks noChangeShapeType="1"/>
              </p:cNvSpPr>
              <p:nvPr/>
            </p:nvSpPr>
            <p:spPr bwMode="auto">
              <a:xfrm>
                <a:off x="960" y="1056"/>
                <a:ext cx="3120" cy="0"/>
              </a:xfrm>
              <a:prstGeom prst="line">
                <a:avLst/>
              </a:prstGeom>
              <a:noFill/>
              <a:ln w="9525">
                <a:solidFill>
                  <a:schemeClr val="tx1"/>
                </a:solidFill>
                <a:round/>
                <a:headEnd/>
                <a:tailEnd/>
              </a:ln>
            </p:spPr>
            <p:txBody>
              <a:bodyPr wrap="none" anchor="ctr"/>
              <a:lstStyle/>
              <a:p>
                <a:endParaRPr lang="en-US"/>
              </a:p>
            </p:txBody>
          </p:sp>
          <p:sp>
            <p:nvSpPr>
              <p:cNvPr id="39973" name="Line 14"/>
              <p:cNvSpPr>
                <a:spLocks noChangeShapeType="1"/>
              </p:cNvSpPr>
              <p:nvPr/>
            </p:nvSpPr>
            <p:spPr bwMode="auto">
              <a:xfrm>
                <a:off x="1440" y="1056"/>
                <a:ext cx="0" cy="1440"/>
              </a:xfrm>
              <a:prstGeom prst="line">
                <a:avLst/>
              </a:prstGeom>
              <a:noFill/>
              <a:ln w="9525">
                <a:solidFill>
                  <a:schemeClr val="tx1"/>
                </a:solidFill>
                <a:round/>
                <a:headEnd/>
                <a:tailEnd/>
              </a:ln>
            </p:spPr>
            <p:txBody>
              <a:bodyPr wrap="none" anchor="ctr"/>
              <a:lstStyle/>
              <a:p>
                <a:endParaRPr lang="en-US"/>
              </a:p>
            </p:txBody>
          </p:sp>
          <p:sp>
            <p:nvSpPr>
              <p:cNvPr id="39974" name="Line 15"/>
              <p:cNvSpPr>
                <a:spLocks noChangeShapeType="1"/>
              </p:cNvSpPr>
              <p:nvPr/>
            </p:nvSpPr>
            <p:spPr bwMode="auto">
              <a:xfrm>
                <a:off x="1968" y="1056"/>
                <a:ext cx="0" cy="1440"/>
              </a:xfrm>
              <a:prstGeom prst="line">
                <a:avLst/>
              </a:prstGeom>
              <a:noFill/>
              <a:ln w="9525">
                <a:solidFill>
                  <a:schemeClr val="tx1"/>
                </a:solidFill>
                <a:round/>
                <a:headEnd/>
                <a:tailEnd/>
              </a:ln>
            </p:spPr>
            <p:txBody>
              <a:bodyPr wrap="none" anchor="ctr"/>
              <a:lstStyle/>
              <a:p>
                <a:endParaRPr lang="en-US"/>
              </a:p>
            </p:txBody>
          </p:sp>
          <p:sp>
            <p:nvSpPr>
              <p:cNvPr id="39975" name="Line 16"/>
              <p:cNvSpPr>
                <a:spLocks noChangeShapeType="1"/>
              </p:cNvSpPr>
              <p:nvPr/>
            </p:nvSpPr>
            <p:spPr bwMode="auto">
              <a:xfrm>
                <a:off x="2496" y="1056"/>
                <a:ext cx="0" cy="1440"/>
              </a:xfrm>
              <a:prstGeom prst="line">
                <a:avLst/>
              </a:prstGeom>
              <a:noFill/>
              <a:ln w="9525">
                <a:solidFill>
                  <a:schemeClr val="tx1"/>
                </a:solidFill>
                <a:round/>
                <a:headEnd/>
                <a:tailEnd/>
              </a:ln>
            </p:spPr>
            <p:txBody>
              <a:bodyPr wrap="none" anchor="ctr"/>
              <a:lstStyle/>
              <a:p>
                <a:endParaRPr lang="en-US"/>
              </a:p>
            </p:txBody>
          </p:sp>
          <p:sp>
            <p:nvSpPr>
              <p:cNvPr id="39976" name="Line 17"/>
              <p:cNvSpPr>
                <a:spLocks noChangeShapeType="1"/>
              </p:cNvSpPr>
              <p:nvPr/>
            </p:nvSpPr>
            <p:spPr bwMode="auto">
              <a:xfrm>
                <a:off x="3024" y="1056"/>
                <a:ext cx="0" cy="1440"/>
              </a:xfrm>
              <a:prstGeom prst="line">
                <a:avLst/>
              </a:prstGeom>
              <a:noFill/>
              <a:ln w="9525">
                <a:solidFill>
                  <a:schemeClr val="tx1"/>
                </a:solidFill>
                <a:round/>
                <a:headEnd/>
                <a:tailEnd/>
              </a:ln>
            </p:spPr>
            <p:txBody>
              <a:bodyPr wrap="none" anchor="ctr"/>
              <a:lstStyle/>
              <a:p>
                <a:endParaRPr lang="en-US"/>
              </a:p>
            </p:txBody>
          </p:sp>
          <p:sp>
            <p:nvSpPr>
              <p:cNvPr id="39977" name="Line 18"/>
              <p:cNvSpPr>
                <a:spLocks noChangeShapeType="1"/>
              </p:cNvSpPr>
              <p:nvPr/>
            </p:nvSpPr>
            <p:spPr bwMode="auto">
              <a:xfrm>
                <a:off x="3552" y="1056"/>
                <a:ext cx="0" cy="1440"/>
              </a:xfrm>
              <a:prstGeom prst="line">
                <a:avLst/>
              </a:prstGeom>
              <a:noFill/>
              <a:ln w="9525">
                <a:solidFill>
                  <a:schemeClr val="tx1"/>
                </a:solidFill>
                <a:round/>
                <a:headEnd/>
                <a:tailEnd/>
              </a:ln>
            </p:spPr>
            <p:txBody>
              <a:bodyPr wrap="none" anchor="ctr"/>
              <a:lstStyle/>
              <a:p>
                <a:endParaRPr lang="en-US"/>
              </a:p>
            </p:txBody>
          </p:sp>
          <p:sp>
            <p:nvSpPr>
              <p:cNvPr id="39978" name="Text Box 19"/>
              <p:cNvSpPr txBox="1">
                <a:spLocks noChangeArrowheads="1"/>
              </p:cNvSpPr>
              <p:nvPr/>
            </p:nvSpPr>
            <p:spPr bwMode="auto">
              <a:xfrm>
                <a:off x="1104"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79" name="Text Box 20"/>
              <p:cNvSpPr txBox="1">
                <a:spLocks noChangeArrowheads="1"/>
              </p:cNvSpPr>
              <p:nvPr/>
            </p:nvSpPr>
            <p:spPr bwMode="auto">
              <a:xfrm>
                <a:off x="1584"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80" name="Text Box 21"/>
              <p:cNvSpPr txBox="1">
                <a:spLocks noChangeArrowheads="1"/>
              </p:cNvSpPr>
              <p:nvPr/>
            </p:nvSpPr>
            <p:spPr bwMode="auto">
              <a:xfrm>
                <a:off x="2112"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81" name="Text Box 22"/>
              <p:cNvSpPr txBox="1">
                <a:spLocks noChangeArrowheads="1"/>
              </p:cNvSpPr>
              <p:nvPr/>
            </p:nvSpPr>
            <p:spPr bwMode="auto">
              <a:xfrm>
                <a:off x="2640"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82" name="Text Box 23"/>
              <p:cNvSpPr txBox="1">
                <a:spLocks noChangeArrowheads="1"/>
              </p:cNvSpPr>
              <p:nvPr/>
            </p:nvSpPr>
            <p:spPr bwMode="auto">
              <a:xfrm>
                <a:off x="3696"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83" name="Text Box 24"/>
              <p:cNvSpPr txBox="1">
                <a:spLocks noChangeArrowheads="1"/>
              </p:cNvSpPr>
              <p:nvPr/>
            </p:nvSpPr>
            <p:spPr bwMode="auto">
              <a:xfrm>
                <a:off x="3168"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84" name="Line 25"/>
              <p:cNvSpPr>
                <a:spLocks noChangeShapeType="1"/>
              </p:cNvSpPr>
              <p:nvPr/>
            </p:nvSpPr>
            <p:spPr bwMode="auto">
              <a:xfrm>
                <a:off x="4080" y="1056"/>
                <a:ext cx="0" cy="1440"/>
              </a:xfrm>
              <a:prstGeom prst="line">
                <a:avLst/>
              </a:prstGeom>
              <a:noFill/>
              <a:ln w="9525">
                <a:solidFill>
                  <a:schemeClr val="tx1"/>
                </a:solidFill>
                <a:round/>
                <a:headEnd/>
                <a:tailEnd/>
              </a:ln>
            </p:spPr>
            <p:txBody>
              <a:bodyPr wrap="none" anchor="ctr"/>
              <a:lstStyle/>
              <a:p>
                <a:endParaRPr lang="en-US"/>
              </a:p>
            </p:txBody>
          </p:sp>
          <p:sp>
            <p:nvSpPr>
              <p:cNvPr id="39985" name="Line 26"/>
              <p:cNvSpPr>
                <a:spLocks noChangeShapeType="1"/>
              </p:cNvSpPr>
              <p:nvPr/>
            </p:nvSpPr>
            <p:spPr bwMode="auto">
              <a:xfrm>
                <a:off x="960" y="1344"/>
                <a:ext cx="3120" cy="0"/>
              </a:xfrm>
              <a:prstGeom prst="line">
                <a:avLst/>
              </a:prstGeom>
              <a:noFill/>
              <a:ln w="9525">
                <a:solidFill>
                  <a:schemeClr val="tx1"/>
                </a:solidFill>
                <a:round/>
                <a:headEnd/>
                <a:tailEnd/>
              </a:ln>
            </p:spPr>
            <p:txBody>
              <a:bodyPr wrap="none" anchor="ctr"/>
              <a:lstStyle/>
              <a:p>
                <a:endParaRPr lang="en-US"/>
              </a:p>
            </p:txBody>
          </p:sp>
          <p:sp>
            <p:nvSpPr>
              <p:cNvPr id="39986" name="Line 27"/>
              <p:cNvSpPr>
                <a:spLocks noChangeShapeType="1"/>
              </p:cNvSpPr>
              <p:nvPr/>
            </p:nvSpPr>
            <p:spPr bwMode="auto">
              <a:xfrm>
                <a:off x="960" y="1632"/>
                <a:ext cx="3120" cy="0"/>
              </a:xfrm>
              <a:prstGeom prst="line">
                <a:avLst/>
              </a:prstGeom>
              <a:noFill/>
              <a:ln w="9525">
                <a:solidFill>
                  <a:schemeClr val="tx1"/>
                </a:solidFill>
                <a:round/>
                <a:headEnd/>
                <a:tailEnd/>
              </a:ln>
            </p:spPr>
            <p:txBody>
              <a:bodyPr wrap="none" anchor="ctr"/>
              <a:lstStyle/>
              <a:p>
                <a:endParaRPr lang="en-US"/>
              </a:p>
            </p:txBody>
          </p:sp>
          <p:sp>
            <p:nvSpPr>
              <p:cNvPr id="39987" name="Line 28"/>
              <p:cNvSpPr>
                <a:spLocks noChangeShapeType="1"/>
              </p:cNvSpPr>
              <p:nvPr/>
            </p:nvSpPr>
            <p:spPr bwMode="auto">
              <a:xfrm>
                <a:off x="960" y="1920"/>
                <a:ext cx="3120" cy="0"/>
              </a:xfrm>
              <a:prstGeom prst="line">
                <a:avLst/>
              </a:prstGeom>
              <a:noFill/>
              <a:ln w="9525">
                <a:solidFill>
                  <a:schemeClr val="tx1"/>
                </a:solidFill>
                <a:round/>
                <a:headEnd/>
                <a:tailEnd/>
              </a:ln>
            </p:spPr>
            <p:txBody>
              <a:bodyPr wrap="none" anchor="ctr"/>
              <a:lstStyle/>
              <a:p>
                <a:endParaRPr lang="en-US"/>
              </a:p>
            </p:txBody>
          </p:sp>
          <p:sp>
            <p:nvSpPr>
              <p:cNvPr id="39988" name="Line 29"/>
              <p:cNvSpPr>
                <a:spLocks noChangeShapeType="1"/>
              </p:cNvSpPr>
              <p:nvPr/>
            </p:nvSpPr>
            <p:spPr bwMode="auto">
              <a:xfrm>
                <a:off x="960" y="2208"/>
                <a:ext cx="3120" cy="0"/>
              </a:xfrm>
              <a:prstGeom prst="line">
                <a:avLst/>
              </a:prstGeom>
              <a:noFill/>
              <a:ln w="9525">
                <a:solidFill>
                  <a:schemeClr val="tx1"/>
                </a:solidFill>
                <a:round/>
                <a:headEnd/>
                <a:tailEnd/>
              </a:ln>
            </p:spPr>
            <p:txBody>
              <a:bodyPr wrap="none" anchor="ctr"/>
              <a:lstStyle/>
              <a:p>
                <a:endParaRPr lang="en-US"/>
              </a:p>
            </p:txBody>
          </p:sp>
          <p:sp>
            <p:nvSpPr>
              <p:cNvPr id="39989" name="Line 30"/>
              <p:cNvSpPr>
                <a:spLocks noChangeShapeType="1"/>
              </p:cNvSpPr>
              <p:nvPr/>
            </p:nvSpPr>
            <p:spPr bwMode="auto">
              <a:xfrm>
                <a:off x="960" y="2496"/>
                <a:ext cx="3120" cy="0"/>
              </a:xfrm>
              <a:prstGeom prst="line">
                <a:avLst/>
              </a:prstGeom>
              <a:noFill/>
              <a:ln w="9525">
                <a:solidFill>
                  <a:schemeClr val="tx1"/>
                </a:solidFill>
                <a:round/>
                <a:headEnd/>
                <a:tailEnd/>
              </a:ln>
            </p:spPr>
            <p:txBody>
              <a:bodyPr wrap="none" anchor="ctr"/>
              <a:lstStyle/>
              <a:p>
                <a:endParaRPr lang="en-US"/>
              </a:p>
            </p:txBody>
          </p:sp>
          <p:sp>
            <p:nvSpPr>
              <p:cNvPr id="39990" name="Text Box 31"/>
              <p:cNvSpPr txBox="1">
                <a:spLocks noChangeArrowheads="1"/>
              </p:cNvSpPr>
              <p:nvPr/>
            </p:nvSpPr>
            <p:spPr bwMode="auto">
              <a:xfrm>
                <a:off x="652" y="105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91" name="Text Box 32"/>
              <p:cNvSpPr txBox="1">
                <a:spLocks noChangeArrowheads="1"/>
              </p:cNvSpPr>
              <p:nvPr/>
            </p:nvSpPr>
            <p:spPr bwMode="auto">
              <a:xfrm>
                <a:off x="652" y="1344"/>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39992" name="Text Box 33"/>
              <p:cNvSpPr txBox="1">
                <a:spLocks noChangeArrowheads="1"/>
              </p:cNvSpPr>
              <p:nvPr/>
            </p:nvSpPr>
            <p:spPr bwMode="auto">
              <a:xfrm>
                <a:off x="652" y="1632"/>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39993" name="Text Box 34"/>
              <p:cNvSpPr txBox="1">
                <a:spLocks noChangeArrowheads="1"/>
              </p:cNvSpPr>
              <p:nvPr/>
            </p:nvSpPr>
            <p:spPr bwMode="auto">
              <a:xfrm>
                <a:off x="652" y="1920"/>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9994" name="Text Box 35"/>
              <p:cNvSpPr txBox="1">
                <a:spLocks noChangeArrowheads="1"/>
              </p:cNvSpPr>
              <p:nvPr/>
            </p:nvSpPr>
            <p:spPr bwMode="auto">
              <a:xfrm>
                <a:off x="3168"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9995" name="Text Box 36"/>
              <p:cNvSpPr txBox="1">
                <a:spLocks noChangeArrowheads="1"/>
              </p:cNvSpPr>
              <p:nvPr/>
            </p:nvSpPr>
            <p:spPr bwMode="auto">
              <a:xfrm>
                <a:off x="3696"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5</a:t>
                </a:r>
              </a:p>
            </p:txBody>
          </p:sp>
          <p:sp>
            <p:nvSpPr>
              <p:cNvPr id="39996" name="Text Box 37"/>
              <p:cNvSpPr txBox="1">
                <a:spLocks noChangeArrowheads="1"/>
              </p:cNvSpPr>
              <p:nvPr/>
            </p:nvSpPr>
            <p:spPr bwMode="auto">
              <a:xfrm>
                <a:off x="1104"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97" name="Text Box 38"/>
              <p:cNvSpPr txBox="1">
                <a:spLocks noChangeArrowheads="1"/>
              </p:cNvSpPr>
              <p:nvPr/>
            </p:nvSpPr>
            <p:spPr bwMode="auto">
              <a:xfrm>
                <a:off x="1584"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1</a:t>
                </a:r>
              </a:p>
            </p:txBody>
          </p:sp>
          <p:sp>
            <p:nvSpPr>
              <p:cNvPr id="39998" name="Text Box 39"/>
              <p:cNvSpPr txBox="1">
                <a:spLocks noChangeArrowheads="1"/>
              </p:cNvSpPr>
              <p:nvPr/>
            </p:nvSpPr>
            <p:spPr bwMode="auto">
              <a:xfrm>
                <a:off x="2112"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2</a:t>
                </a:r>
              </a:p>
            </p:txBody>
          </p:sp>
          <p:sp>
            <p:nvSpPr>
              <p:cNvPr id="39999" name="Text Box 40"/>
              <p:cNvSpPr txBox="1">
                <a:spLocks noChangeArrowheads="1"/>
              </p:cNvSpPr>
              <p:nvPr/>
            </p:nvSpPr>
            <p:spPr bwMode="auto">
              <a:xfrm>
                <a:off x="2640" y="816"/>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40000" name="Text Box 41"/>
              <p:cNvSpPr txBox="1">
                <a:spLocks noChangeArrowheads="1"/>
              </p:cNvSpPr>
              <p:nvPr/>
            </p:nvSpPr>
            <p:spPr bwMode="auto">
              <a:xfrm>
                <a:off x="652" y="2208"/>
                <a:ext cx="212" cy="288"/>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40001" name="Text Box 42"/>
              <p:cNvSpPr txBox="1">
                <a:spLocks noChangeArrowheads="1"/>
              </p:cNvSpPr>
              <p:nvPr/>
            </p:nvSpPr>
            <p:spPr bwMode="auto">
              <a:xfrm>
                <a:off x="662" y="768"/>
                <a:ext cx="432" cy="288"/>
              </a:xfrm>
              <a:prstGeom prst="rect">
                <a:avLst/>
              </a:prstGeom>
              <a:noFill/>
              <a:ln w="9525">
                <a:noFill/>
                <a:miter lim="800000"/>
                <a:headEnd/>
                <a:tailEnd/>
              </a:ln>
            </p:spPr>
            <p:txBody>
              <a:bodyPr>
                <a:spAutoFit/>
              </a:bodyPr>
              <a:lstStyle/>
              <a:p>
                <a:pPr algn="ctr" eaLnBrk="0" hangingPunct="0">
                  <a:spcBef>
                    <a:spcPct val="50000"/>
                  </a:spcBef>
                </a:pPr>
                <a:r>
                  <a:rPr lang="en-US" altLang="zh-CN" sz="2400" b="0" dirty="0" err="1" smtClean="0">
                    <a:latin typeface="Times New Roman" pitchFamily="18" charset="0"/>
                    <a:ea typeface="SimSun" pitchFamily="2" charset="-122"/>
                  </a:rPr>
                  <a:t>i</a:t>
                </a:r>
                <a:r>
                  <a:rPr lang="en-US" altLang="zh-CN" sz="2400" b="0" dirty="0" smtClean="0">
                    <a:latin typeface="Times New Roman" pitchFamily="18" charset="0"/>
                    <a:ea typeface="SimSun" pitchFamily="2" charset="-122"/>
                  </a:rPr>
                  <a:t>\j</a:t>
                </a:r>
                <a:endParaRPr lang="en-US" altLang="zh-CN" sz="2400" b="0" dirty="0">
                  <a:latin typeface="Times New Roman" pitchFamily="18" charset="0"/>
                  <a:ea typeface="SimSun" pitchFamily="2" charset="-122"/>
                </a:endParaRPr>
              </a:p>
            </p:txBody>
          </p:sp>
        </p:grpSp>
      </p:grpSp>
      <p:sp>
        <p:nvSpPr>
          <p:cNvPr id="39942" name="Text Box 44"/>
          <p:cNvSpPr txBox="1">
            <a:spLocks noChangeArrowheads="1"/>
          </p:cNvSpPr>
          <p:nvPr/>
        </p:nvSpPr>
        <p:spPr bwMode="auto">
          <a:xfrm>
            <a:off x="33528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9943" name="Text Box 45"/>
          <p:cNvSpPr txBox="1">
            <a:spLocks noChangeArrowheads="1"/>
          </p:cNvSpPr>
          <p:nvPr/>
        </p:nvSpPr>
        <p:spPr bwMode="auto">
          <a:xfrm>
            <a:off x="41910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9944" name="Text Box 46"/>
          <p:cNvSpPr txBox="1">
            <a:spLocks noChangeArrowheads="1"/>
          </p:cNvSpPr>
          <p:nvPr/>
        </p:nvSpPr>
        <p:spPr bwMode="auto">
          <a:xfrm>
            <a:off x="50292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9945" name="Text Box 47"/>
          <p:cNvSpPr txBox="1">
            <a:spLocks noChangeArrowheads="1"/>
          </p:cNvSpPr>
          <p:nvPr/>
        </p:nvSpPr>
        <p:spPr bwMode="auto">
          <a:xfrm>
            <a:off x="5867400" y="25908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9946" name="Text Box 48"/>
          <p:cNvSpPr txBox="1">
            <a:spLocks noChangeArrowheads="1"/>
          </p:cNvSpPr>
          <p:nvPr/>
        </p:nvSpPr>
        <p:spPr bwMode="auto">
          <a:xfrm>
            <a:off x="25146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47" name="Text Box 49"/>
          <p:cNvSpPr txBox="1">
            <a:spLocks noChangeArrowheads="1"/>
          </p:cNvSpPr>
          <p:nvPr/>
        </p:nvSpPr>
        <p:spPr bwMode="auto">
          <a:xfrm>
            <a:off x="33528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9948" name="Text Box 50"/>
          <p:cNvSpPr txBox="1">
            <a:spLocks noChangeArrowheads="1"/>
          </p:cNvSpPr>
          <p:nvPr/>
        </p:nvSpPr>
        <p:spPr bwMode="auto">
          <a:xfrm>
            <a:off x="41910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9949" name="Text Box 51"/>
          <p:cNvSpPr txBox="1">
            <a:spLocks noChangeArrowheads="1"/>
          </p:cNvSpPr>
          <p:nvPr/>
        </p:nvSpPr>
        <p:spPr bwMode="auto">
          <a:xfrm>
            <a:off x="50292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9950" name="Text Box 53"/>
          <p:cNvSpPr txBox="1">
            <a:spLocks noChangeArrowheads="1"/>
          </p:cNvSpPr>
          <p:nvPr/>
        </p:nvSpPr>
        <p:spPr bwMode="auto">
          <a:xfrm>
            <a:off x="5867400" y="30480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7</a:t>
            </a:r>
          </a:p>
        </p:txBody>
      </p:sp>
      <p:sp>
        <p:nvSpPr>
          <p:cNvPr id="39951" name="Text Box 54"/>
          <p:cNvSpPr txBox="1">
            <a:spLocks noChangeArrowheads="1"/>
          </p:cNvSpPr>
          <p:nvPr/>
        </p:nvSpPr>
        <p:spPr bwMode="auto">
          <a:xfrm>
            <a:off x="2514600" y="35052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52" name="Text Box 55"/>
          <p:cNvSpPr txBox="1">
            <a:spLocks noChangeArrowheads="1"/>
          </p:cNvSpPr>
          <p:nvPr/>
        </p:nvSpPr>
        <p:spPr bwMode="auto">
          <a:xfrm>
            <a:off x="3352800" y="35052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9953" name="Text Box 56"/>
          <p:cNvSpPr txBox="1">
            <a:spLocks noChangeArrowheads="1"/>
          </p:cNvSpPr>
          <p:nvPr/>
        </p:nvSpPr>
        <p:spPr bwMode="auto">
          <a:xfrm>
            <a:off x="4191000" y="35052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9955" name="Text Box 58"/>
          <p:cNvSpPr txBox="1">
            <a:spLocks noChangeArrowheads="1"/>
          </p:cNvSpPr>
          <p:nvPr/>
        </p:nvSpPr>
        <p:spPr bwMode="auto">
          <a:xfrm>
            <a:off x="5029200" y="35052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5</a:t>
            </a:r>
          </a:p>
        </p:txBody>
      </p:sp>
      <p:sp>
        <p:nvSpPr>
          <p:cNvPr id="204860" name="Text Box 60"/>
          <p:cNvSpPr txBox="1">
            <a:spLocks noChangeArrowheads="1"/>
          </p:cNvSpPr>
          <p:nvPr/>
        </p:nvSpPr>
        <p:spPr bwMode="auto">
          <a:xfrm>
            <a:off x="5943600" y="4038600"/>
            <a:ext cx="336550" cy="457200"/>
          </a:xfrm>
          <a:prstGeom prst="rect">
            <a:avLst/>
          </a:prstGeom>
          <a:noFill/>
          <a:ln w="9525">
            <a:noFill/>
            <a:miter lim="800000"/>
            <a:headEnd/>
            <a:tailEnd/>
          </a:ln>
        </p:spPr>
        <p:txBody>
          <a:bodyPr wrap="none">
            <a:spAutoFit/>
          </a:bodyPr>
          <a:lstStyle/>
          <a:p>
            <a:pPr eaLnBrk="0" hangingPunct="0"/>
            <a:r>
              <a:rPr lang="en-US" altLang="zh-CN" sz="2400" dirty="0">
                <a:solidFill>
                  <a:srgbClr val="FF0000"/>
                </a:solidFill>
                <a:latin typeface="Times New Roman" pitchFamily="18" charset="0"/>
                <a:ea typeface="SimSun" pitchFamily="2" charset="-122"/>
              </a:rPr>
              <a:t>7</a:t>
            </a:r>
            <a:endParaRPr lang="en-US" altLang="zh-CN" sz="2400" b="0" dirty="0">
              <a:latin typeface="Times New Roman" pitchFamily="18" charset="0"/>
              <a:ea typeface="SimSun" pitchFamily="2" charset="-122"/>
            </a:endParaRPr>
          </a:p>
        </p:txBody>
      </p:sp>
      <p:sp>
        <p:nvSpPr>
          <p:cNvPr id="39958" name="Text Box 61"/>
          <p:cNvSpPr txBox="1">
            <a:spLocks noChangeArrowheads="1"/>
          </p:cNvSpPr>
          <p:nvPr/>
        </p:nvSpPr>
        <p:spPr bwMode="auto">
          <a:xfrm>
            <a:off x="5867400" y="35052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7</a:t>
            </a:r>
          </a:p>
        </p:txBody>
      </p:sp>
      <p:sp>
        <p:nvSpPr>
          <p:cNvPr id="39959" name="Text Box 62"/>
          <p:cNvSpPr txBox="1">
            <a:spLocks noChangeArrowheads="1"/>
          </p:cNvSpPr>
          <p:nvPr/>
        </p:nvSpPr>
        <p:spPr bwMode="auto">
          <a:xfrm>
            <a:off x="2514600" y="39624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0</a:t>
            </a:r>
          </a:p>
        </p:txBody>
      </p:sp>
      <p:sp>
        <p:nvSpPr>
          <p:cNvPr id="39960" name="Text Box 63"/>
          <p:cNvSpPr txBox="1">
            <a:spLocks noChangeArrowheads="1"/>
          </p:cNvSpPr>
          <p:nvPr/>
        </p:nvSpPr>
        <p:spPr bwMode="auto">
          <a:xfrm>
            <a:off x="3352800" y="39624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3</a:t>
            </a:r>
          </a:p>
        </p:txBody>
      </p:sp>
      <p:sp>
        <p:nvSpPr>
          <p:cNvPr id="39961" name="Text Box 64"/>
          <p:cNvSpPr txBox="1">
            <a:spLocks noChangeArrowheads="1"/>
          </p:cNvSpPr>
          <p:nvPr/>
        </p:nvSpPr>
        <p:spPr bwMode="auto">
          <a:xfrm>
            <a:off x="4191000" y="39624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4</a:t>
            </a:r>
          </a:p>
        </p:txBody>
      </p:sp>
      <p:sp>
        <p:nvSpPr>
          <p:cNvPr id="39962" name="Text Box 65"/>
          <p:cNvSpPr txBox="1">
            <a:spLocks noChangeArrowheads="1"/>
          </p:cNvSpPr>
          <p:nvPr/>
        </p:nvSpPr>
        <p:spPr bwMode="auto">
          <a:xfrm>
            <a:off x="5029200" y="3962400"/>
            <a:ext cx="336550" cy="457200"/>
          </a:xfrm>
          <a:prstGeom prst="rect">
            <a:avLst/>
          </a:prstGeom>
          <a:noFill/>
          <a:ln w="9525">
            <a:noFill/>
            <a:miter lim="800000"/>
            <a:headEnd/>
            <a:tailEnd/>
          </a:ln>
        </p:spPr>
        <p:txBody>
          <a:bodyPr wrap="none">
            <a:spAutoFit/>
          </a:bodyPr>
          <a:lstStyle/>
          <a:p>
            <a:pPr eaLnBrk="0" hangingPunct="0"/>
            <a:r>
              <a:rPr lang="en-US" altLang="zh-CN" sz="2400" b="0">
                <a:latin typeface="Times New Roman" pitchFamily="18" charset="0"/>
                <a:ea typeface="SimSun" pitchFamily="2" charset="-122"/>
              </a:rPr>
              <a:t>5</a:t>
            </a:r>
          </a:p>
        </p:txBody>
      </p:sp>
      <p:sp>
        <p:nvSpPr>
          <p:cNvPr id="39963" name="Rectangle 66"/>
          <p:cNvSpPr>
            <a:spLocks noChangeArrowheads="1"/>
          </p:cNvSpPr>
          <p:nvPr/>
        </p:nvSpPr>
        <p:spPr bwMode="auto">
          <a:xfrm>
            <a:off x="7467600" y="990600"/>
            <a:ext cx="1371600" cy="1752600"/>
          </a:xfrm>
          <a:prstGeom prst="rect">
            <a:avLst/>
          </a:prstGeom>
          <a:noFill/>
          <a:ln w="9525">
            <a:solidFill>
              <a:schemeClr val="tx1"/>
            </a:solidFill>
            <a:miter lim="800000"/>
            <a:headEnd/>
            <a:tailEnd/>
          </a:ln>
        </p:spPr>
        <p:txBody>
          <a:bodyPr wrap="none" anchor="ctr"/>
          <a:lstStyle/>
          <a:p>
            <a:pPr eaLnBrk="0" hangingPunct="0"/>
            <a:endParaRPr lang="zh-CN" altLang="en-US">
              <a:ea typeface="SimSun" pitchFamily="2" charset="-122"/>
            </a:endParaRPr>
          </a:p>
        </p:txBody>
      </p:sp>
      <p:sp>
        <p:nvSpPr>
          <p:cNvPr id="39964" name="Rectangle 67"/>
          <p:cNvSpPr>
            <a:spLocks noGrp="1" noChangeArrowheads="1"/>
          </p:cNvSpPr>
          <p:nvPr>
            <p:ph type="title"/>
          </p:nvPr>
        </p:nvSpPr>
        <p:spPr>
          <a:xfrm>
            <a:off x="457200" y="381000"/>
            <a:ext cx="8229600" cy="1143000"/>
          </a:xfrm>
        </p:spPr>
        <p:txBody>
          <a:bodyPr>
            <a:normAutofit/>
          </a:bodyPr>
          <a:lstStyle/>
          <a:p>
            <a:r>
              <a:rPr lang="en-US" altLang="zh-CN" dirty="0" smtClean="0">
                <a:ea typeface="SimSun" pitchFamily="2" charset="-122"/>
              </a:rPr>
              <a:t>Example (18)</a:t>
            </a:r>
          </a:p>
        </p:txBody>
      </p:sp>
      <p:sp>
        <p:nvSpPr>
          <p:cNvPr id="67" name="TextBox 66"/>
          <p:cNvSpPr txBox="1"/>
          <p:nvPr/>
        </p:nvSpPr>
        <p:spPr>
          <a:xfrm>
            <a:off x="990600" y="4876800"/>
            <a:ext cx="7162800" cy="1200329"/>
          </a:xfrm>
          <a:prstGeom prst="rect">
            <a:avLst/>
          </a:prstGeom>
          <a:noFill/>
        </p:spPr>
        <p:txBody>
          <a:bodyPr wrap="square" rtlCol="0">
            <a:spAutoFit/>
          </a:bodyPr>
          <a:lstStyle/>
          <a:p>
            <a:pPr>
              <a:buFont typeface="Wingdings 2" pitchFamily="18" charset="2"/>
              <a:buNone/>
            </a:pPr>
            <a:r>
              <a:rPr lang="en-US" sz="2400" dirty="0" smtClean="0">
                <a:solidFill>
                  <a:srgbClr val="00B0F0"/>
                </a:solidFill>
                <a:latin typeface="+mj-lt"/>
                <a:cs typeface="Times New Roman" pitchFamily="18" charset="0"/>
              </a:rPr>
              <a:t>We’re DONE!!  </a:t>
            </a:r>
          </a:p>
          <a:p>
            <a:pPr>
              <a:buFont typeface="Wingdings 2" pitchFamily="18" charset="2"/>
              <a:buNone/>
            </a:pPr>
            <a:r>
              <a:rPr lang="en-US" sz="2400" dirty="0" smtClean="0">
                <a:solidFill>
                  <a:srgbClr val="00B0F0"/>
                </a:solidFill>
                <a:latin typeface="+mj-lt"/>
                <a:cs typeface="Times New Roman" pitchFamily="18" charset="0"/>
              </a:rPr>
              <a:t>The max possible value that can be carried in this knapsack is </a:t>
            </a:r>
            <a:r>
              <a:rPr lang="en-US" sz="2400" b="1" i="1" dirty="0" smtClean="0">
                <a:solidFill>
                  <a:srgbClr val="FF0066"/>
                </a:solidFill>
                <a:latin typeface="+mj-lt"/>
                <a:cs typeface="Times New Roman" pitchFamily="18" charset="0"/>
              </a:rPr>
              <a:t>$7</a:t>
            </a:r>
          </a:p>
        </p:txBody>
      </p:sp>
      <p:sp>
        <p:nvSpPr>
          <p:cNvPr id="69" name="Footer Placeholder 4"/>
          <p:cNvSpPr>
            <a:spLocks noGrp="1"/>
          </p:cNvSpPr>
          <p:nvPr>
            <p:ph type="ftr" sz="quarter" idx="11"/>
          </p:nvPr>
        </p:nvSpPr>
        <p:spPr>
          <a:xfrm>
            <a:off x="2819400" y="6492875"/>
            <a:ext cx="3733800" cy="365125"/>
          </a:xfrm>
        </p:spPr>
        <p:txBody>
          <a:bodyPr/>
          <a:lstStyle/>
          <a:p>
            <a:r>
              <a:rPr lang="en-US" dirty="0" smtClean="0"/>
              <a:t>Department of Computer Science and Engineering, GIT</a:t>
            </a:r>
            <a:endParaRPr lang="en-US" dirty="0"/>
          </a:p>
        </p:txBody>
      </p:sp>
      <p:sp>
        <p:nvSpPr>
          <p:cNvPr id="70" name="Slide Number Placeholder 5"/>
          <p:cNvSpPr>
            <a:spLocks noGrp="1"/>
          </p:cNvSpPr>
          <p:nvPr>
            <p:ph type="sldNum" sz="quarter" idx="12"/>
          </p:nvPr>
        </p:nvSpPr>
        <p:spPr>
          <a:xfrm>
            <a:off x="8153400" y="6356350"/>
            <a:ext cx="533400" cy="365125"/>
          </a:xfrm>
        </p:spPr>
        <p:txBody>
          <a:bodyPr/>
          <a:lstStyle/>
          <a:p>
            <a:endParaRPr lang="en-US" dirty="0" smtClean="0"/>
          </a:p>
          <a:p>
            <a:r>
              <a:rPr lang="en-US" dirty="0" smtClean="0"/>
              <a:t>29</a:t>
            </a:r>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019800"/>
          </a:xfrm>
        </p:spPr>
        <p:style>
          <a:lnRef idx="2">
            <a:schemeClr val="accent2"/>
          </a:lnRef>
          <a:fillRef idx="1">
            <a:schemeClr val="lt1"/>
          </a:fillRef>
          <a:effectRef idx="0">
            <a:schemeClr val="accent2"/>
          </a:effectRef>
          <a:fontRef idx="minor">
            <a:schemeClr val="dk1"/>
          </a:fontRef>
        </p:style>
        <p:txBody>
          <a:bodyPr>
            <a:normAutofit/>
          </a:bodyPr>
          <a:lstStyle/>
          <a:p>
            <a:r>
              <a:rPr lang="en-US" dirty="0" smtClean="0">
                <a:solidFill>
                  <a:srgbClr val="FF0000"/>
                </a:solidFill>
                <a:effectLst>
                  <a:outerShdw blurRad="38100" dist="38100" dir="2700000" algn="tl">
                    <a:srgbClr val="000000">
                      <a:alpha val="43137"/>
                    </a:srgbClr>
                  </a:outerShdw>
                </a:effectLst>
              </a:rPr>
              <a:t/>
            </a:r>
            <a:br>
              <a:rPr lang="en-US" dirty="0" smtClean="0">
                <a:solidFill>
                  <a:srgbClr val="FF0000"/>
                </a:solidFill>
                <a:effectLst>
                  <a:outerShdw blurRad="38100" dist="38100" dir="2700000" algn="tl">
                    <a:srgbClr val="000000">
                      <a:alpha val="43137"/>
                    </a:srgbClr>
                  </a:outerShdw>
                </a:effectLst>
              </a:rPr>
            </a:br>
            <a:r>
              <a:rPr lang="en-US" dirty="0" smtClean="0">
                <a:solidFill>
                  <a:srgbClr val="FF0000"/>
                </a:solidFill>
                <a:effectLst>
                  <a:outerShdw blurRad="38100" dist="38100" dir="2700000" algn="tl">
                    <a:srgbClr val="000000">
                      <a:alpha val="43137"/>
                    </a:srgbClr>
                  </a:outerShdw>
                </a:effectLst>
              </a:rPr>
              <a:t>Finding the Items giving optimal solution</a:t>
            </a:r>
          </a:p>
          <a:p>
            <a:pPr algn="l"/>
            <a:endParaRPr lang="en-US" sz="2000" dirty="0" smtClean="0">
              <a:solidFill>
                <a:srgbClr val="FF0000"/>
              </a:solidFill>
              <a:effectLst>
                <a:outerShdw blurRad="38100" dist="38100" dir="2700000" algn="tl">
                  <a:srgbClr val="000000">
                    <a:alpha val="43137"/>
                  </a:srgbClr>
                </a:outerShdw>
              </a:effectLst>
            </a:endParaRPr>
          </a:p>
          <a:p>
            <a:pPr algn="l"/>
            <a:endParaRPr lang="en-US" sz="2000" dirty="0" smtClean="0">
              <a:solidFill>
                <a:srgbClr val="0070C0"/>
              </a:solidFill>
              <a:effectLst>
                <a:outerShdw blurRad="38100" dist="38100" dir="2700000" algn="tl">
                  <a:srgbClr val="000000">
                    <a:alpha val="43137"/>
                  </a:srgbClr>
                </a:outerShdw>
              </a:effectLst>
            </a:endParaRPr>
          </a:p>
          <a:p>
            <a:pPr algn="l"/>
            <a:r>
              <a:rPr lang="en-US" sz="2000" dirty="0" smtClean="0">
                <a:solidFill>
                  <a:srgbClr val="0070C0"/>
                </a:solidFill>
                <a:effectLst>
                  <a:outerShdw blurRad="38100" dist="38100" dir="2700000" algn="tl">
                    <a:srgbClr val="000000">
                      <a:alpha val="43137"/>
                    </a:srgbClr>
                  </a:outerShdw>
                </a:effectLst>
              </a:rPr>
              <a:t>Let </a:t>
            </a:r>
            <a:r>
              <a:rPr lang="en-US" sz="2000" dirty="0" err="1" smtClean="0">
                <a:solidFill>
                  <a:srgbClr val="0070C0"/>
                </a:solidFill>
                <a:effectLst>
                  <a:outerShdw blurRad="38100" dist="38100" dir="2700000" algn="tl">
                    <a:srgbClr val="000000">
                      <a:alpha val="43137"/>
                    </a:srgbClr>
                  </a:outerShdw>
                </a:effectLst>
              </a:rPr>
              <a:t>i</a:t>
            </a:r>
            <a:r>
              <a:rPr lang="en-US" sz="2000" dirty="0" smtClean="0">
                <a:solidFill>
                  <a:srgbClr val="0070C0"/>
                </a:solidFill>
                <a:effectLst>
                  <a:outerShdw blurRad="38100" dist="38100" dir="2700000" algn="tl">
                    <a:srgbClr val="000000">
                      <a:alpha val="43137"/>
                    </a:srgbClr>
                  </a:outerShdw>
                </a:effectLst>
              </a:rPr>
              <a:t> = n and j = W</a:t>
            </a:r>
          </a:p>
          <a:p>
            <a:pPr algn="l"/>
            <a:r>
              <a:rPr lang="en-US" sz="2000" dirty="0" smtClean="0">
                <a:solidFill>
                  <a:srgbClr val="0070C0"/>
                </a:solidFill>
                <a:effectLst>
                  <a:outerShdw blurRad="38100" dist="38100" dir="2700000" algn="tl">
                    <a:srgbClr val="000000">
                      <a:alpha val="43137"/>
                    </a:srgbClr>
                  </a:outerShdw>
                </a:effectLst>
              </a:rPr>
              <a:t>	if V[</a:t>
            </a:r>
            <a:r>
              <a:rPr lang="en-US" sz="2000" dirty="0" err="1" smtClean="0">
                <a:solidFill>
                  <a:srgbClr val="0070C0"/>
                </a:solidFill>
                <a:effectLst>
                  <a:outerShdw blurRad="38100" dist="38100" dir="2700000" algn="tl">
                    <a:srgbClr val="000000">
                      <a:alpha val="43137"/>
                    </a:srgbClr>
                  </a:outerShdw>
                </a:effectLst>
              </a:rPr>
              <a:t>i</a:t>
            </a:r>
            <a:r>
              <a:rPr lang="en-US" sz="2000" dirty="0" smtClean="0">
                <a:solidFill>
                  <a:srgbClr val="0070C0"/>
                </a:solidFill>
                <a:effectLst>
                  <a:outerShdw blurRad="38100" dist="38100" dir="2700000" algn="tl">
                    <a:srgbClr val="000000">
                      <a:alpha val="43137"/>
                    </a:srgbClr>
                  </a:outerShdw>
                </a:effectLst>
              </a:rPr>
              <a:t>, j] ≠ V[i-1, j] then</a:t>
            </a:r>
          </a:p>
          <a:p>
            <a:pPr algn="l"/>
            <a:r>
              <a:rPr lang="en-US" sz="2000" dirty="0" smtClean="0">
                <a:solidFill>
                  <a:srgbClr val="0070C0"/>
                </a:solidFill>
                <a:effectLst>
                  <a:outerShdw blurRad="38100" dist="38100" dir="2700000" algn="tl">
                    <a:srgbClr val="000000">
                      <a:alpha val="43137"/>
                    </a:srgbClr>
                  </a:outerShdw>
                </a:effectLst>
              </a:rPr>
              <a:t>		mark the </a:t>
            </a:r>
            <a:r>
              <a:rPr lang="en-US" sz="2000" dirty="0" err="1" smtClean="0">
                <a:solidFill>
                  <a:srgbClr val="0070C0"/>
                </a:solidFill>
                <a:effectLst>
                  <a:outerShdw blurRad="38100" dist="38100" dir="2700000" algn="tl">
                    <a:srgbClr val="000000">
                      <a:alpha val="43137"/>
                    </a:srgbClr>
                  </a:outerShdw>
                </a:effectLst>
              </a:rPr>
              <a:t>ith</a:t>
            </a:r>
            <a:r>
              <a:rPr lang="en-US" sz="2000" dirty="0" smtClean="0">
                <a:solidFill>
                  <a:srgbClr val="0070C0"/>
                </a:solidFill>
                <a:effectLst>
                  <a:outerShdw blurRad="38100" dist="38100" dir="2700000" algn="tl">
                    <a:srgbClr val="000000">
                      <a:alpha val="43137"/>
                    </a:srgbClr>
                  </a:outerShdw>
                </a:effectLst>
              </a:rPr>
              <a:t> item as in the knapsack</a:t>
            </a:r>
          </a:p>
          <a:p>
            <a:pPr algn="l"/>
            <a:r>
              <a:rPr lang="en-US" sz="2000" dirty="0" smtClean="0">
                <a:solidFill>
                  <a:srgbClr val="0070C0"/>
                </a:solidFill>
                <a:effectLst>
                  <a:outerShdw blurRad="38100" dist="38100" dir="2700000" algn="tl">
                    <a:srgbClr val="000000">
                      <a:alpha val="43137"/>
                    </a:srgbClr>
                  </a:outerShdw>
                </a:effectLst>
              </a:rPr>
              <a:t>		</a:t>
            </a:r>
            <a:r>
              <a:rPr lang="en-US" sz="2000" dirty="0" err="1" smtClean="0">
                <a:solidFill>
                  <a:srgbClr val="0070C0"/>
                </a:solidFill>
                <a:effectLst>
                  <a:outerShdw blurRad="38100" dist="38100" dir="2700000" algn="tl">
                    <a:srgbClr val="000000">
                      <a:alpha val="43137"/>
                    </a:srgbClr>
                  </a:outerShdw>
                </a:effectLst>
              </a:rPr>
              <a:t>i</a:t>
            </a:r>
            <a:r>
              <a:rPr lang="en-US" sz="2000" dirty="0" smtClean="0">
                <a:solidFill>
                  <a:srgbClr val="0070C0"/>
                </a:solidFill>
                <a:effectLst>
                  <a:outerShdw blurRad="38100" dist="38100" dir="2700000" algn="tl">
                    <a:srgbClr val="000000">
                      <a:alpha val="43137"/>
                    </a:srgbClr>
                  </a:outerShdw>
                </a:effectLst>
              </a:rPr>
              <a:t> = i-1, j = j-</a:t>
            </a:r>
            <a:r>
              <a:rPr lang="en-US" sz="2000" dirty="0" err="1" smtClean="0">
                <a:solidFill>
                  <a:srgbClr val="0070C0"/>
                </a:solidFill>
                <a:effectLst>
                  <a:outerShdw blurRad="38100" dist="38100" dir="2700000" algn="tl">
                    <a:srgbClr val="000000">
                      <a:alpha val="43137"/>
                    </a:srgbClr>
                  </a:outerShdw>
                </a:effectLst>
              </a:rPr>
              <a:t>wi</a:t>
            </a:r>
            <a:endParaRPr lang="en-US" sz="2000" dirty="0" smtClean="0">
              <a:solidFill>
                <a:srgbClr val="0070C0"/>
              </a:solidFill>
              <a:effectLst>
                <a:outerShdw blurRad="38100" dist="38100" dir="2700000" algn="tl">
                  <a:srgbClr val="000000">
                    <a:alpha val="43137"/>
                  </a:srgbClr>
                </a:outerShdw>
              </a:effectLst>
            </a:endParaRPr>
          </a:p>
          <a:p>
            <a:pPr algn="l"/>
            <a:r>
              <a:rPr lang="en-US" sz="2000" dirty="0" smtClean="0">
                <a:solidFill>
                  <a:srgbClr val="0070C0"/>
                </a:solidFill>
                <a:effectLst>
                  <a:outerShdw blurRad="38100" dist="38100" dir="2700000" algn="tl">
                    <a:srgbClr val="000000">
                      <a:alpha val="43137"/>
                    </a:srgbClr>
                  </a:outerShdw>
                </a:effectLst>
              </a:rPr>
              <a:t>	else</a:t>
            </a:r>
          </a:p>
          <a:p>
            <a:pPr algn="l"/>
            <a:r>
              <a:rPr lang="en-US" sz="2000" dirty="0" smtClean="0">
                <a:solidFill>
                  <a:srgbClr val="0070C0"/>
                </a:solidFill>
                <a:effectLst>
                  <a:outerShdw blurRad="38100" dist="38100" dir="2700000" algn="tl">
                    <a:srgbClr val="000000">
                      <a:alpha val="43137"/>
                    </a:srgbClr>
                  </a:outerShdw>
                </a:effectLst>
              </a:rPr>
              <a:t>		</a:t>
            </a:r>
            <a:r>
              <a:rPr lang="en-US" sz="2000" dirty="0" err="1" smtClean="0">
                <a:solidFill>
                  <a:srgbClr val="0070C0"/>
                </a:solidFill>
                <a:effectLst>
                  <a:outerShdw blurRad="38100" dist="38100" dir="2700000" algn="tl">
                    <a:srgbClr val="000000">
                      <a:alpha val="43137"/>
                    </a:srgbClr>
                  </a:outerShdw>
                </a:effectLst>
              </a:rPr>
              <a:t>i</a:t>
            </a:r>
            <a:r>
              <a:rPr lang="en-US" sz="2000" dirty="0" smtClean="0">
                <a:solidFill>
                  <a:srgbClr val="0070C0"/>
                </a:solidFill>
                <a:effectLst>
                  <a:outerShdw blurRad="38100" dist="38100" dir="2700000" algn="tl">
                    <a:srgbClr val="000000">
                      <a:alpha val="43137"/>
                    </a:srgbClr>
                  </a:outerShdw>
                </a:effectLst>
              </a:rPr>
              <a:t> = i-1   // Assume the </a:t>
            </a:r>
            <a:r>
              <a:rPr lang="en-US" sz="2000" dirty="0" err="1" smtClean="0">
                <a:solidFill>
                  <a:srgbClr val="0070C0"/>
                </a:solidFill>
                <a:effectLst>
                  <a:outerShdw blurRad="38100" dist="38100" dir="2700000" algn="tl">
                    <a:srgbClr val="000000">
                      <a:alpha val="43137"/>
                    </a:srgbClr>
                  </a:outerShdw>
                </a:effectLst>
              </a:rPr>
              <a:t>ith</a:t>
            </a:r>
            <a:r>
              <a:rPr lang="en-US" sz="2000" dirty="0" smtClean="0">
                <a:solidFill>
                  <a:srgbClr val="0070C0"/>
                </a:solidFill>
                <a:effectLst>
                  <a:outerShdw blurRad="38100" dist="38100" dir="2700000" algn="tl">
                    <a:srgbClr val="000000">
                      <a:alpha val="43137"/>
                    </a:srgbClr>
                  </a:outerShdw>
                </a:effectLst>
              </a:rPr>
              <a:t> item is not in the knapsack</a:t>
            </a:r>
          </a:p>
          <a:p>
            <a:pPr algn="l"/>
            <a:r>
              <a:rPr lang="en-US" sz="2000" dirty="0" smtClean="0">
                <a:solidFill>
                  <a:srgbClr val="0070C0"/>
                </a:solidFill>
                <a:effectLst>
                  <a:outerShdw blurRad="38100" dist="38100" dir="2700000" algn="tl">
                    <a:srgbClr val="000000">
                      <a:alpha val="43137"/>
                    </a:srgbClr>
                  </a:outerShdw>
                </a:effectLst>
              </a:rPr>
              <a:t>			// Could it be in the optimally packed knapsack?</a:t>
            </a:r>
          </a:p>
          <a:p>
            <a:pPr algn="l"/>
            <a:endParaRPr lang="en-US" sz="2000" dirty="0" smtClean="0">
              <a:solidFill>
                <a:srgbClr val="0070C0"/>
              </a:solidFill>
              <a:effectLst>
                <a:outerShdw blurRad="38100" dist="38100" dir="2700000" algn="tl">
                  <a:srgbClr val="000000">
                    <a:alpha val="43137"/>
                  </a:srgbClr>
                </a:outerShdw>
              </a:effectLst>
            </a:endParaRPr>
          </a:p>
          <a:p>
            <a:endParaRPr lang="en-US" dirty="0" smtClean="0">
              <a:solidFill>
                <a:srgbClr val="FF0000"/>
              </a:solidFill>
              <a:effectLst>
                <a:outerShdw blurRad="38100" dist="38100" dir="2700000" algn="tl">
                  <a:srgbClr val="000000">
                    <a:alpha val="43137"/>
                  </a:srgbClr>
                </a:outerShdw>
              </a:effectLst>
            </a:endParaRPr>
          </a:p>
          <a:p>
            <a:endParaRPr lang="en-US" dirty="0" smtClean="0">
              <a:solidFill>
                <a:srgbClr val="FF0000"/>
              </a:solidFill>
              <a:effectLst>
                <a:outerShdw blurRad="38100" dist="38100" dir="2700000" algn="tl">
                  <a:srgbClr val="000000">
                    <a:alpha val="43137"/>
                  </a:srgbClr>
                </a:outerShdw>
              </a:effectLst>
            </a:endParaRPr>
          </a:p>
          <a:p>
            <a:endParaRPr lang="en-US" dirty="0" smtClean="0">
              <a:solidFill>
                <a:srgbClr val="FF0000"/>
              </a:solidFill>
              <a:effectLst>
                <a:outerShdw blurRad="38100" dist="38100" dir="2700000" algn="tl">
                  <a:srgbClr val="000000">
                    <a:alpha val="43137"/>
                  </a:srgbClr>
                </a:outerShdw>
              </a:effectLst>
            </a:endParaRPr>
          </a:p>
          <a:p>
            <a:pPr algn="l"/>
            <a:endParaRPr lang="en-US" sz="2000" dirty="0" smtClean="0">
              <a:solidFill>
                <a:srgbClr val="FF000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a:xfrm>
            <a:off x="2590800" y="6492875"/>
            <a:ext cx="4648200" cy="365125"/>
          </a:xfrm>
        </p:spPr>
        <p:txBody>
          <a:bodyPr/>
          <a:lstStyle/>
          <a:p>
            <a:r>
              <a:rPr lang="en-US" dirty="0" smtClean="0"/>
              <a:t>Department of Computer Science and Engineering, GIT</a:t>
            </a:r>
            <a:endParaRPr lang="en-US" dirty="0"/>
          </a:p>
        </p:txBody>
      </p:sp>
      <p:sp>
        <p:nvSpPr>
          <p:cNvPr id="6" name="Slide Number Placeholder 5"/>
          <p:cNvSpPr>
            <a:spLocks noGrp="1"/>
          </p:cNvSpPr>
          <p:nvPr>
            <p:ph type="sldNum" sz="quarter" idx="12"/>
          </p:nvPr>
        </p:nvSpPr>
        <p:spPr/>
        <p:txBody>
          <a:bodyPr/>
          <a:lstStyle/>
          <a:p>
            <a:endParaRPr lang="en-US" dirty="0" smtClean="0"/>
          </a:p>
          <a:p>
            <a:r>
              <a:rPr lang="en-US" dirty="0" smtClean="0"/>
              <a:t>30</a:t>
            </a:r>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txBox="1">
            <a:spLocks/>
          </p:cNvSpPr>
          <p:nvPr/>
        </p:nvSpPr>
        <p:spPr>
          <a:xfrm>
            <a:off x="304800" y="381000"/>
            <a:ext cx="8610600" cy="60198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 name="Title 1"/>
          <p:cNvSpPr>
            <a:spLocks noGrp="1"/>
          </p:cNvSpPr>
          <p:nvPr>
            <p:ph type="title"/>
          </p:nvPr>
        </p:nvSpPr>
        <p:spPr>
          <a:xfrm>
            <a:off x="914400" y="0"/>
            <a:ext cx="5410200" cy="1143000"/>
          </a:xfrm>
        </p:spPr>
        <p:txBody>
          <a:bodyPr>
            <a:normAutofit fontScale="90000"/>
          </a:bodyPr>
          <a:lstStyle/>
          <a:p>
            <a:pPr>
              <a:defRPr/>
            </a:pPr>
            <a:r>
              <a:rPr lang="en-US" dirty="0" smtClean="0"/>
              <a:t/>
            </a:r>
            <a:br>
              <a:rPr lang="en-US" dirty="0" smtClean="0"/>
            </a:br>
            <a:r>
              <a:rPr lang="en-US" dirty="0" smtClean="0"/>
              <a:t/>
            </a:r>
            <a:br>
              <a:rPr lang="en-US" dirty="0" smtClean="0"/>
            </a:br>
            <a:r>
              <a:rPr lang="en-US" dirty="0" smtClean="0">
                <a:solidFill>
                  <a:srgbClr val="FF0000"/>
                </a:solidFill>
              </a:rPr>
              <a:t>Knapsack 0-1 Algorithm</a:t>
            </a:r>
            <a:br>
              <a:rPr lang="en-US" dirty="0" smtClean="0">
                <a:solidFill>
                  <a:srgbClr val="FF0000"/>
                </a:solidFill>
              </a:rPr>
            </a:br>
            <a:r>
              <a:rPr lang="en-US" dirty="0" smtClean="0">
                <a:solidFill>
                  <a:srgbClr val="FF0000"/>
                </a:solidFill>
              </a:rPr>
              <a:t>Finding the Items</a:t>
            </a:r>
            <a:endParaRPr lang="en-US" dirty="0">
              <a:solidFill>
                <a:srgbClr val="FF0000"/>
              </a:solidFill>
            </a:endParaRPr>
          </a:p>
        </p:txBody>
      </p:sp>
      <p:sp>
        <p:nvSpPr>
          <p:cNvPr id="4" name="Content Placeholder 2"/>
          <p:cNvSpPr txBox="1">
            <a:spLocks/>
          </p:cNvSpPr>
          <p:nvPr/>
        </p:nvSpPr>
        <p:spPr bwMode="auto">
          <a:xfrm>
            <a:off x="6324600" y="457200"/>
            <a:ext cx="1066800" cy="1676400"/>
          </a:xfrm>
          <a:prstGeom prst="rect">
            <a:avLst/>
          </a:prstGeom>
          <a:noFill/>
          <a:ln w="9525">
            <a:noFill/>
            <a:miter lim="800000"/>
            <a:headEnd/>
            <a:tailEnd/>
          </a:ln>
        </p:spPr>
        <p:txBody>
          <a:bodyPr>
            <a:normAutofit fontScale="62500" lnSpcReduction="20000"/>
          </a:bodyPr>
          <a:lstStyle/>
          <a:p>
            <a:pPr marL="365125" indent="-282575" eaLnBrk="0" hangingPunct="0">
              <a:spcBef>
                <a:spcPts val="600"/>
              </a:spcBef>
              <a:buClr>
                <a:schemeClr val="accent1"/>
              </a:buClr>
              <a:buSzPct val="80000"/>
              <a:defRPr/>
            </a:pPr>
            <a:r>
              <a:rPr lang="en-US" sz="3200" u="sng" dirty="0">
                <a:latin typeface="+mn-lt"/>
              </a:rPr>
              <a:t>Items:</a:t>
            </a:r>
          </a:p>
          <a:p>
            <a:pPr marL="365125" indent="-282575" eaLnBrk="0" hangingPunct="0">
              <a:spcBef>
                <a:spcPts val="600"/>
              </a:spcBef>
              <a:buClr>
                <a:schemeClr val="accent1"/>
              </a:buClr>
              <a:buSzPct val="80000"/>
              <a:defRPr/>
            </a:pPr>
            <a:r>
              <a:rPr lang="en-US" sz="3200" dirty="0">
                <a:latin typeface="+mn-lt"/>
              </a:rPr>
              <a:t>1: (2,3)</a:t>
            </a:r>
          </a:p>
          <a:p>
            <a:pPr marL="365125" indent="-282575" eaLnBrk="0" hangingPunct="0">
              <a:spcBef>
                <a:spcPts val="600"/>
              </a:spcBef>
              <a:buClr>
                <a:schemeClr val="accent1"/>
              </a:buClr>
              <a:buSzPct val="80000"/>
              <a:defRPr/>
            </a:pPr>
            <a:r>
              <a:rPr lang="en-US" sz="3200" dirty="0">
                <a:latin typeface="+mn-lt"/>
              </a:rPr>
              <a:t>2: (3,4)</a:t>
            </a:r>
          </a:p>
          <a:p>
            <a:pPr marL="365125" indent="-282575" eaLnBrk="0" hangingPunct="0">
              <a:spcBef>
                <a:spcPts val="600"/>
              </a:spcBef>
              <a:buClr>
                <a:schemeClr val="accent1"/>
              </a:buClr>
              <a:buSzPct val="80000"/>
              <a:defRPr/>
            </a:pPr>
            <a:r>
              <a:rPr lang="en-US" sz="3200" dirty="0">
                <a:latin typeface="+mn-lt"/>
              </a:rPr>
              <a:t>3: (4,5)</a:t>
            </a:r>
          </a:p>
          <a:p>
            <a:pPr marL="365125" indent="-282575" eaLnBrk="0" hangingPunct="0">
              <a:spcBef>
                <a:spcPts val="600"/>
              </a:spcBef>
              <a:buClr>
                <a:schemeClr val="accent1"/>
              </a:buClr>
              <a:buSzPct val="80000"/>
              <a:defRPr/>
            </a:pPr>
            <a:r>
              <a:rPr lang="en-US" sz="3200" dirty="0">
                <a:latin typeface="+mn-lt"/>
              </a:rPr>
              <a:t>4: (5,6)</a:t>
            </a:r>
            <a:endParaRPr lang="en-US" sz="2800" dirty="0">
              <a:latin typeface="+mn-lt"/>
            </a:endParaRPr>
          </a:p>
        </p:txBody>
      </p:sp>
      <p:sp>
        <p:nvSpPr>
          <p:cNvPr id="40964" name="TextBox 5"/>
          <p:cNvSpPr txBox="1">
            <a:spLocks noChangeArrowheads="1"/>
          </p:cNvSpPr>
          <p:nvPr/>
        </p:nvSpPr>
        <p:spPr bwMode="auto">
          <a:xfrm>
            <a:off x="6248400" y="2362200"/>
            <a:ext cx="1359668" cy="1938992"/>
          </a:xfrm>
          <a:prstGeom prst="rect">
            <a:avLst/>
          </a:prstGeom>
          <a:noFill/>
          <a:ln w="9525">
            <a:noFill/>
            <a:miter lim="800000"/>
            <a:headEnd/>
            <a:tailEnd/>
          </a:ln>
        </p:spPr>
        <p:txBody>
          <a:bodyPr wrap="none">
            <a:spAutoFit/>
          </a:bodyPr>
          <a:lstStyle/>
          <a:p>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 4</a:t>
            </a:r>
          </a:p>
          <a:p>
            <a:r>
              <a:rPr lang="en-US" sz="2000" dirty="0" smtClean="0">
                <a:latin typeface="Times New Roman" pitchFamily="18" charset="0"/>
                <a:cs typeface="Times New Roman" pitchFamily="18" charset="0"/>
              </a:rPr>
              <a:t>j </a:t>
            </a:r>
            <a:r>
              <a:rPr lang="en-US" sz="2000" dirty="0">
                <a:latin typeface="Times New Roman" pitchFamily="18" charset="0"/>
                <a:cs typeface="Times New Roman" pitchFamily="18" charset="0"/>
              </a:rPr>
              <a:t>= 5</a:t>
            </a:r>
          </a:p>
          <a:p>
            <a:r>
              <a:rPr lang="en-US" sz="2000" dirty="0">
                <a:latin typeface="Times New Roman" pitchFamily="18" charset="0"/>
                <a:cs typeface="Times New Roman" pitchFamily="18" charset="0"/>
              </a:rPr>
              <a:t>v</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 = 6</a:t>
            </a:r>
          </a:p>
          <a:p>
            <a:r>
              <a:rPr lang="en-US" sz="2000" dirty="0" err="1">
                <a:latin typeface="Times New Roman" pitchFamily="18" charset="0"/>
                <a:cs typeface="Times New Roman" pitchFamily="18" charset="0"/>
              </a:rPr>
              <a:t>w</a:t>
            </a:r>
            <a:r>
              <a:rPr lang="en-US" sz="2000" baseline="-25000" dirty="0" err="1">
                <a:latin typeface="Times New Roman" pitchFamily="18" charset="0"/>
                <a:cs typeface="Times New Roman" pitchFamily="18" charset="0"/>
              </a:rPr>
              <a:t>i</a:t>
            </a:r>
            <a:r>
              <a:rPr lang="en-US" sz="2000" dirty="0">
                <a:latin typeface="Times New Roman" pitchFamily="18" charset="0"/>
                <a:cs typeface="Times New Roman" pitchFamily="18" charset="0"/>
              </a:rPr>
              <a:t> = 5</a:t>
            </a:r>
          </a:p>
          <a:p>
            <a:r>
              <a:rPr lang="en-US" sz="2000" b="1" dirty="0" smtClean="0">
                <a:latin typeface="Times New Roman" pitchFamily="18" charset="0"/>
                <a:cs typeface="Times New Roman" pitchFamily="18" charset="0"/>
              </a:rPr>
              <a:t>V[</a:t>
            </a:r>
            <a:r>
              <a:rPr lang="en-US" sz="2000" b="1" dirty="0" err="1" smtClean="0">
                <a:latin typeface="Times New Roman" pitchFamily="18" charset="0"/>
                <a:cs typeface="Times New Roman" pitchFamily="18" charset="0"/>
              </a:rPr>
              <a:t>i,j</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 7</a:t>
            </a:r>
          </a:p>
          <a:p>
            <a:r>
              <a:rPr lang="en-US" sz="2000" dirty="0" smtClean="0">
                <a:latin typeface="Times New Roman" pitchFamily="18" charset="0"/>
                <a:cs typeface="Times New Roman" pitchFamily="18" charset="0"/>
              </a:rPr>
              <a:t>V[i-1,j] </a:t>
            </a:r>
            <a:r>
              <a:rPr lang="en-US" sz="2000" dirty="0">
                <a:latin typeface="Times New Roman" pitchFamily="18" charset="0"/>
                <a:cs typeface="Times New Roman" pitchFamily="18" charset="0"/>
              </a:rPr>
              <a:t>= 7</a:t>
            </a:r>
          </a:p>
        </p:txBody>
      </p:sp>
      <p:graphicFrame>
        <p:nvGraphicFramePr>
          <p:cNvPr id="9" name="Table 8"/>
          <p:cNvGraphicFramePr>
            <a:graphicFrameLocks noGrp="1"/>
          </p:cNvGraphicFramePr>
          <p:nvPr/>
        </p:nvGraphicFramePr>
        <p:xfrm>
          <a:off x="1143000" y="2133600"/>
          <a:ext cx="4800601" cy="1981200"/>
        </p:xfrm>
        <a:graphic>
          <a:graphicData uri="http://schemas.openxmlformats.org/drawingml/2006/table">
            <a:tbl>
              <a:tblPr/>
              <a:tblGrid>
                <a:gridCol w="648803"/>
                <a:gridCol w="690844"/>
                <a:gridCol w="690844"/>
                <a:gridCol w="690844"/>
                <a:gridCol w="690844"/>
                <a:gridCol w="690844"/>
                <a:gridCol w="697578"/>
              </a:tblGrid>
              <a:tr h="330200">
                <a:tc>
                  <a:txBody>
                    <a:bodyPr/>
                    <a:lstStyle/>
                    <a:p>
                      <a:pPr marL="0" marR="0" algn="ctr">
                        <a:spcBef>
                          <a:spcPts val="0"/>
                        </a:spcBef>
                        <a:spcAft>
                          <a:spcPts val="0"/>
                        </a:spcAft>
                      </a:pPr>
                      <a:r>
                        <a:rPr lang="en-US" sz="2000" b="1" dirty="0" err="1" smtClean="0">
                          <a:latin typeface="Times New Roman"/>
                          <a:ea typeface="Times New Roman"/>
                          <a:cs typeface="Times New Roman"/>
                        </a:rPr>
                        <a:t>i</a:t>
                      </a:r>
                      <a:r>
                        <a:rPr lang="en-US" sz="2000" b="1" dirty="0" smtClean="0">
                          <a:latin typeface="Times New Roman"/>
                          <a:ea typeface="Times New Roman"/>
                          <a:cs typeface="Times New Roman"/>
                        </a:rPr>
                        <a:t> / j</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4</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4</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7</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4</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5</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7</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4</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5</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7</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Rectangle 9"/>
          <p:cNvSpPr/>
          <p:nvPr/>
        </p:nvSpPr>
        <p:spPr>
          <a:xfrm>
            <a:off x="6324600" y="762000"/>
            <a:ext cx="1066800" cy="12954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5" name="Straight Arrow Connector 14"/>
          <p:cNvCxnSpPr/>
          <p:nvPr/>
        </p:nvCxnSpPr>
        <p:spPr>
          <a:xfrm rot="5400000" flipH="1" flipV="1">
            <a:off x="5144294" y="3694906"/>
            <a:ext cx="381000" cy="1588"/>
          </a:xfrm>
          <a:prstGeom prst="straightConnector1">
            <a:avLst/>
          </a:prstGeom>
          <a:ln w="28575">
            <a:solidFill>
              <a:srgbClr val="0070C0"/>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410200" y="3352800"/>
            <a:ext cx="381000" cy="685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Footer Placeholder 3"/>
          <p:cNvSpPr>
            <a:spLocks noGrp="1"/>
          </p:cNvSpPr>
          <p:nvPr>
            <p:ph type="ftr" sz="quarter" idx="11"/>
          </p:nvPr>
        </p:nvSpPr>
        <p:spPr>
          <a:xfrm>
            <a:off x="2590800" y="6492875"/>
            <a:ext cx="4648200" cy="365125"/>
          </a:xfrm>
        </p:spPr>
        <p:txBody>
          <a:bodyPr/>
          <a:lstStyle/>
          <a:p>
            <a:r>
              <a:rPr lang="en-US" dirty="0" smtClean="0"/>
              <a:t>Department of Computer Science and Engineering, GIT</a:t>
            </a:r>
            <a:endParaRPr lang="en-US" dirty="0"/>
          </a:p>
        </p:txBody>
      </p:sp>
      <p:sp>
        <p:nvSpPr>
          <p:cNvPr id="13" name="Slide Number Placeholder 5"/>
          <p:cNvSpPr>
            <a:spLocks noGrp="1"/>
          </p:cNvSpPr>
          <p:nvPr>
            <p:ph type="sldNum" sz="quarter" idx="12"/>
          </p:nvPr>
        </p:nvSpPr>
        <p:spPr>
          <a:xfrm>
            <a:off x="8077200" y="6356350"/>
            <a:ext cx="609600" cy="365125"/>
          </a:xfrm>
        </p:spPr>
        <p:txBody>
          <a:bodyPr/>
          <a:lstStyle/>
          <a:p>
            <a:endParaRPr lang="en-US" dirty="0" smtClean="0"/>
          </a:p>
          <a:p>
            <a:r>
              <a:rPr lang="en-US" dirty="0" smtClean="0"/>
              <a:t>31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txBox="1">
            <a:spLocks/>
          </p:cNvSpPr>
          <p:nvPr/>
        </p:nvSpPr>
        <p:spPr>
          <a:xfrm>
            <a:off x="304800" y="381000"/>
            <a:ext cx="8610600" cy="60198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 name="Title 1"/>
          <p:cNvSpPr>
            <a:spLocks noGrp="1"/>
          </p:cNvSpPr>
          <p:nvPr>
            <p:ph type="title"/>
          </p:nvPr>
        </p:nvSpPr>
        <p:spPr>
          <a:xfrm>
            <a:off x="914400" y="0"/>
            <a:ext cx="5410200" cy="1143000"/>
          </a:xfrm>
        </p:spPr>
        <p:txBody>
          <a:bodyPr>
            <a:normAutofit fontScale="90000"/>
          </a:bodyPr>
          <a:lstStyle/>
          <a:p>
            <a:pPr>
              <a:defRPr/>
            </a:pPr>
            <a:r>
              <a:rPr lang="en-US" dirty="0" smtClean="0"/>
              <a:t/>
            </a:r>
            <a:br>
              <a:rPr lang="en-US" dirty="0" smtClean="0"/>
            </a:br>
            <a:r>
              <a:rPr lang="en-US" dirty="0" smtClean="0"/>
              <a:t/>
            </a:r>
            <a:br>
              <a:rPr lang="en-US" dirty="0" smtClean="0"/>
            </a:br>
            <a:r>
              <a:rPr lang="en-US" dirty="0" smtClean="0">
                <a:solidFill>
                  <a:srgbClr val="FF0000"/>
                </a:solidFill>
              </a:rPr>
              <a:t>Knapsack 0-1 Algorithm</a:t>
            </a:r>
            <a:br>
              <a:rPr lang="en-US" dirty="0" smtClean="0">
                <a:solidFill>
                  <a:srgbClr val="FF0000"/>
                </a:solidFill>
              </a:rPr>
            </a:br>
            <a:r>
              <a:rPr lang="en-US" dirty="0" smtClean="0">
                <a:solidFill>
                  <a:srgbClr val="FF0000"/>
                </a:solidFill>
              </a:rPr>
              <a:t>Finding the Items</a:t>
            </a:r>
            <a:endParaRPr lang="en-US" dirty="0">
              <a:solidFill>
                <a:srgbClr val="FF0000"/>
              </a:solidFill>
            </a:endParaRPr>
          </a:p>
        </p:txBody>
      </p:sp>
      <p:sp>
        <p:nvSpPr>
          <p:cNvPr id="4" name="Content Placeholder 2"/>
          <p:cNvSpPr txBox="1">
            <a:spLocks/>
          </p:cNvSpPr>
          <p:nvPr/>
        </p:nvSpPr>
        <p:spPr bwMode="auto">
          <a:xfrm>
            <a:off x="6248400" y="381000"/>
            <a:ext cx="1066800" cy="1676400"/>
          </a:xfrm>
          <a:prstGeom prst="rect">
            <a:avLst/>
          </a:prstGeom>
          <a:noFill/>
          <a:ln w="9525">
            <a:noFill/>
            <a:miter lim="800000"/>
            <a:headEnd/>
            <a:tailEnd/>
          </a:ln>
        </p:spPr>
        <p:txBody>
          <a:bodyPr>
            <a:normAutofit fontScale="62500" lnSpcReduction="20000"/>
          </a:bodyPr>
          <a:lstStyle/>
          <a:p>
            <a:pPr marL="365125" indent="-282575" eaLnBrk="0" hangingPunct="0">
              <a:spcBef>
                <a:spcPts val="600"/>
              </a:spcBef>
              <a:buClr>
                <a:schemeClr val="accent1"/>
              </a:buClr>
              <a:buSzPct val="80000"/>
              <a:defRPr/>
            </a:pPr>
            <a:r>
              <a:rPr lang="en-US" sz="3200" u="sng" dirty="0">
                <a:latin typeface="+mn-lt"/>
              </a:rPr>
              <a:t>Items:</a:t>
            </a:r>
          </a:p>
          <a:p>
            <a:pPr marL="365125" indent="-282575" eaLnBrk="0" hangingPunct="0">
              <a:spcBef>
                <a:spcPts val="600"/>
              </a:spcBef>
              <a:buClr>
                <a:schemeClr val="accent1"/>
              </a:buClr>
              <a:buSzPct val="80000"/>
              <a:defRPr/>
            </a:pPr>
            <a:r>
              <a:rPr lang="en-US" sz="3200" dirty="0">
                <a:latin typeface="+mn-lt"/>
              </a:rPr>
              <a:t>1: (2,3)</a:t>
            </a:r>
          </a:p>
          <a:p>
            <a:pPr marL="365125" indent="-282575" eaLnBrk="0" hangingPunct="0">
              <a:spcBef>
                <a:spcPts val="600"/>
              </a:spcBef>
              <a:buClr>
                <a:schemeClr val="accent1"/>
              </a:buClr>
              <a:buSzPct val="80000"/>
              <a:defRPr/>
            </a:pPr>
            <a:r>
              <a:rPr lang="en-US" sz="3200" dirty="0">
                <a:latin typeface="+mn-lt"/>
              </a:rPr>
              <a:t>2: (3,4)</a:t>
            </a:r>
          </a:p>
          <a:p>
            <a:pPr marL="365125" indent="-282575" eaLnBrk="0" hangingPunct="0">
              <a:spcBef>
                <a:spcPts val="600"/>
              </a:spcBef>
              <a:buClr>
                <a:schemeClr val="accent1"/>
              </a:buClr>
              <a:buSzPct val="80000"/>
              <a:defRPr/>
            </a:pPr>
            <a:r>
              <a:rPr lang="en-US" sz="3200" dirty="0">
                <a:latin typeface="+mn-lt"/>
              </a:rPr>
              <a:t>3: (4,5)</a:t>
            </a:r>
          </a:p>
          <a:p>
            <a:pPr marL="365125" indent="-282575" eaLnBrk="0" hangingPunct="0">
              <a:spcBef>
                <a:spcPts val="600"/>
              </a:spcBef>
              <a:buClr>
                <a:schemeClr val="accent1"/>
              </a:buClr>
              <a:buSzPct val="80000"/>
              <a:defRPr/>
            </a:pPr>
            <a:r>
              <a:rPr lang="en-US" sz="3200" dirty="0">
                <a:latin typeface="+mn-lt"/>
              </a:rPr>
              <a:t>4: (5,6)</a:t>
            </a:r>
            <a:endParaRPr lang="en-US" sz="2800" dirty="0">
              <a:latin typeface="+mn-lt"/>
            </a:endParaRPr>
          </a:p>
        </p:txBody>
      </p:sp>
      <p:sp>
        <p:nvSpPr>
          <p:cNvPr id="41988" name="TextBox 5"/>
          <p:cNvSpPr txBox="1">
            <a:spLocks noChangeArrowheads="1"/>
          </p:cNvSpPr>
          <p:nvPr/>
        </p:nvSpPr>
        <p:spPr bwMode="auto">
          <a:xfrm>
            <a:off x="6172200" y="2286000"/>
            <a:ext cx="1359668" cy="1938992"/>
          </a:xfrm>
          <a:prstGeom prst="rect">
            <a:avLst/>
          </a:prstGeom>
          <a:noFill/>
          <a:ln w="9525">
            <a:noFill/>
            <a:miter lim="800000"/>
            <a:headEnd/>
            <a:tailEnd/>
          </a:ln>
        </p:spPr>
        <p:txBody>
          <a:bodyPr wrap="none">
            <a:spAutoFit/>
          </a:bodyPr>
          <a:lstStyle/>
          <a:p>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 3</a:t>
            </a:r>
          </a:p>
          <a:p>
            <a:r>
              <a:rPr lang="en-US" sz="2000" dirty="0" smtClean="0">
                <a:latin typeface="Times New Roman" pitchFamily="18" charset="0"/>
                <a:cs typeface="Times New Roman" pitchFamily="18" charset="0"/>
              </a:rPr>
              <a:t>j </a:t>
            </a:r>
            <a:r>
              <a:rPr lang="en-US" sz="2000" dirty="0">
                <a:latin typeface="Times New Roman" pitchFamily="18" charset="0"/>
                <a:cs typeface="Times New Roman" pitchFamily="18" charset="0"/>
              </a:rPr>
              <a:t>= 5</a:t>
            </a:r>
          </a:p>
          <a:p>
            <a:r>
              <a:rPr lang="en-US" sz="2000" dirty="0">
                <a:latin typeface="Times New Roman" pitchFamily="18" charset="0"/>
                <a:cs typeface="Times New Roman" pitchFamily="18" charset="0"/>
              </a:rPr>
              <a:t>v</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 = 5</a:t>
            </a:r>
          </a:p>
          <a:p>
            <a:r>
              <a:rPr lang="en-US" sz="2000" dirty="0" err="1">
                <a:latin typeface="Times New Roman" pitchFamily="18" charset="0"/>
                <a:cs typeface="Times New Roman" pitchFamily="18" charset="0"/>
              </a:rPr>
              <a:t>w</a:t>
            </a:r>
            <a:r>
              <a:rPr lang="en-US" sz="2000" baseline="-25000" dirty="0" err="1">
                <a:latin typeface="Times New Roman" pitchFamily="18" charset="0"/>
                <a:cs typeface="Times New Roman" pitchFamily="18" charset="0"/>
              </a:rPr>
              <a:t>i</a:t>
            </a:r>
            <a:r>
              <a:rPr lang="en-US" sz="2000" dirty="0">
                <a:latin typeface="Times New Roman" pitchFamily="18" charset="0"/>
                <a:cs typeface="Times New Roman" pitchFamily="18" charset="0"/>
              </a:rPr>
              <a:t> = 4</a:t>
            </a:r>
          </a:p>
          <a:p>
            <a:r>
              <a:rPr lang="en-US" sz="2000" b="1" dirty="0" smtClean="0">
                <a:latin typeface="Times New Roman" pitchFamily="18" charset="0"/>
                <a:cs typeface="Times New Roman" pitchFamily="18" charset="0"/>
              </a:rPr>
              <a:t>V[</a:t>
            </a:r>
            <a:r>
              <a:rPr lang="en-US" sz="2000" b="1" dirty="0" err="1" smtClean="0">
                <a:latin typeface="Times New Roman" pitchFamily="18" charset="0"/>
                <a:cs typeface="Times New Roman" pitchFamily="18" charset="0"/>
              </a:rPr>
              <a:t>i,j</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 7</a:t>
            </a:r>
          </a:p>
          <a:p>
            <a:r>
              <a:rPr lang="en-US" sz="2000" dirty="0" smtClean="0">
                <a:latin typeface="Times New Roman" pitchFamily="18" charset="0"/>
                <a:cs typeface="Times New Roman" pitchFamily="18" charset="0"/>
              </a:rPr>
              <a:t>V[i-1,j] </a:t>
            </a:r>
            <a:r>
              <a:rPr lang="en-US" sz="2000" dirty="0">
                <a:latin typeface="Times New Roman" pitchFamily="18" charset="0"/>
                <a:cs typeface="Times New Roman" pitchFamily="18" charset="0"/>
              </a:rPr>
              <a:t>= 7</a:t>
            </a:r>
          </a:p>
        </p:txBody>
      </p:sp>
      <p:graphicFrame>
        <p:nvGraphicFramePr>
          <p:cNvPr id="9" name="Table 8"/>
          <p:cNvGraphicFramePr>
            <a:graphicFrameLocks noGrp="1"/>
          </p:cNvGraphicFramePr>
          <p:nvPr/>
        </p:nvGraphicFramePr>
        <p:xfrm>
          <a:off x="1066800" y="2209800"/>
          <a:ext cx="4800601" cy="1981200"/>
        </p:xfrm>
        <a:graphic>
          <a:graphicData uri="http://schemas.openxmlformats.org/drawingml/2006/table">
            <a:tbl>
              <a:tblPr/>
              <a:tblGrid>
                <a:gridCol w="648803"/>
                <a:gridCol w="690844"/>
                <a:gridCol w="690844"/>
                <a:gridCol w="690844"/>
                <a:gridCol w="690844"/>
                <a:gridCol w="690844"/>
                <a:gridCol w="697578"/>
              </a:tblGrid>
              <a:tr h="330200">
                <a:tc>
                  <a:txBody>
                    <a:bodyPr/>
                    <a:lstStyle/>
                    <a:p>
                      <a:pPr marL="0" marR="0" algn="ctr">
                        <a:spcBef>
                          <a:spcPts val="0"/>
                        </a:spcBef>
                        <a:spcAft>
                          <a:spcPts val="0"/>
                        </a:spcAft>
                      </a:pPr>
                      <a:r>
                        <a:rPr lang="en-US" sz="2000" b="1" dirty="0" err="1" smtClean="0">
                          <a:latin typeface="Times New Roman"/>
                          <a:ea typeface="Times New Roman"/>
                          <a:cs typeface="Times New Roman"/>
                        </a:rPr>
                        <a:t>i</a:t>
                      </a:r>
                      <a:r>
                        <a:rPr lang="en-US" sz="2000" b="1" dirty="0" smtClean="0">
                          <a:latin typeface="Times New Roman"/>
                          <a:ea typeface="Times New Roman"/>
                          <a:cs typeface="Times New Roman"/>
                        </a:rPr>
                        <a:t> / j</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4</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4</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7</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4</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5</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7</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4</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5</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7</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Rectangle 9"/>
          <p:cNvSpPr/>
          <p:nvPr/>
        </p:nvSpPr>
        <p:spPr>
          <a:xfrm>
            <a:off x="6248400" y="762000"/>
            <a:ext cx="1066800" cy="12954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5" name="Straight Arrow Connector 14"/>
          <p:cNvCxnSpPr/>
          <p:nvPr/>
        </p:nvCxnSpPr>
        <p:spPr>
          <a:xfrm rot="5400000" flipH="1" flipV="1">
            <a:off x="5068094" y="3466306"/>
            <a:ext cx="381000" cy="1588"/>
          </a:xfrm>
          <a:prstGeom prst="straightConnector1">
            <a:avLst/>
          </a:prstGeom>
          <a:ln w="28575">
            <a:solidFill>
              <a:srgbClr val="0070C0"/>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334000" y="3124200"/>
            <a:ext cx="381000" cy="685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ooter Placeholder 3"/>
          <p:cNvSpPr>
            <a:spLocks noGrp="1"/>
          </p:cNvSpPr>
          <p:nvPr>
            <p:ph type="ftr" sz="quarter" idx="11"/>
          </p:nvPr>
        </p:nvSpPr>
        <p:spPr>
          <a:xfrm>
            <a:off x="2590800" y="6492875"/>
            <a:ext cx="4648200" cy="365125"/>
          </a:xfrm>
        </p:spPr>
        <p:txBody>
          <a:bodyPr/>
          <a:lstStyle/>
          <a:p>
            <a:r>
              <a:rPr lang="en-US" dirty="0" smtClean="0"/>
              <a:t>Department of Computer Science and Engineering, GIT</a:t>
            </a:r>
            <a:endParaRPr lang="en-US" dirty="0"/>
          </a:p>
        </p:txBody>
      </p:sp>
      <p:sp>
        <p:nvSpPr>
          <p:cNvPr id="14" name="Slide Number Placeholder 5"/>
          <p:cNvSpPr>
            <a:spLocks noGrp="1"/>
          </p:cNvSpPr>
          <p:nvPr>
            <p:ph type="sldNum" sz="quarter" idx="12"/>
          </p:nvPr>
        </p:nvSpPr>
        <p:spPr>
          <a:xfrm>
            <a:off x="6553200" y="6356350"/>
            <a:ext cx="2133600" cy="365125"/>
          </a:xfrm>
        </p:spPr>
        <p:txBody>
          <a:bodyPr/>
          <a:lstStyle/>
          <a:p>
            <a:endParaRPr lang="en-US" dirty="0" smtClean="0"/>
          </a:p>
          <a:p>
            <a:r>
              <a:rPr lang="en-US" dirty="0" smtClean="0"/>
              <a:t>32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2"/>
          <p:cNvSpPr txBox="1">
            <a:spLocks/>
          </p:cNvSpPr>
          <p:nvPr/>
        </p:nvSpPr>
        <p:spPr>
          <a:xfrm>
            <a:off x="304800" y="381000"/>
            <a:ext cx="8610600" cy="60198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 name="Title 1"/>
          <p:cNvSpPr>
            <a:spLocks noGrp="1"/>
          </p:cNvSpPr>
          <p:nvPr>
            <p:ph type="title"/>
          </p:nvPr>
        </p:nvSpPr>
        <p:spPr>
          <a:xfrm>
            <a:off x="914400" y="0"/>
            <a:ext cx="5410200" cy="1143000"/>
          </a:xfrm>
        </p:spPr>
        <p:txBody>
          <a:bodyPr>
            <a:normAutofit fontScale="90000"/>
          </a:bodyPr>
          <a:lstStyle/>
          <a:p>
            <a:pPr>
              <a:defRPr/>
            </a:pPr>
            <a:r>
              <a:rPr lang="en-US" dirty="0" smtClean="0"/>
              <a:t/>
            </a:r>
            <a:br>
              <a:rPr lang="en-US" dirty="0" smtClean="0"/>
            </a:br>
            <a:r>
              <a:rPr lang="en-US" dirty="0" smtClean="0"/>
              <a:t/>
            </a:r>
            <a:br>
              <a:rPr lang="en-US" dirty="0" smtClean="0"/>
            </a:br>
            <a:r>
              <a:rPr lang="en-US" dirty="0" smtClean="0">
                <a:solidFill>
                  <a:srgbClr val="FF0000"/>
                </a:solidFill>
              </a:rPr>
              <a:t>Knapsack 0-1 Algorithm</a:t>
            </a:r>
            <a:br>
              <a:rPr lang="en-US" dirty="0" smtClean="0">
                <a:solidFill>
                  <a:srgbClr val="FF0000"/>
                </a:solidFill>
              </a:rPr>
            </a:br>
            <a:r>
              <a:rPr lang="en-US" dirty="0" smtClean="0">
                <a:solidFill>
                  <a:srgbClr val="FF0000"/>
                </a:solidFill>
              </a:rPr>
              <a:t>Finding the Items</a:t>
            </a:r>
            <a:endParaRPr lang="en-US" dirty="0">
              <a:solidFill>
                <a:srgbClr val="FF0000"/>
              </a:solidFill>
            </a:endParaRPr>
          </a:p>
        </p:txBody>
      </p:sp>
      <p:sp>
        <p:nvSpPr>
          <p:cNvPr id="4" name="Content Placeholder 2"/>
          <p:cNvSpPr txBox="1">
            <a:spLocks/>
          </p:cNvSpPr>
          <p:nvPr/>
        </p:nvSpPr>
        <p:spPr bwMode="auto">
          <a:xfrm>
            <a:off x="6248400" y="381000"/>
            <a:ext cx="1066800" cy="1828800"/>
          </a:xfrm>
          <a:prstGeom prst="rect">
            <a:avLst/>
          </a:prstGeom>
          <a:noFill/>
          <a:ln w="9525">
            <a:noFill/>
            <a:miter lim="800000"/>
            <a:headEnd/>
            <a:tailEnd/>
          </a:ln>
        </p:spPr>
        <p:txBody>
          <a:bodyPr>
            <a:normAutofit fontScale="25000" lnSpcReduction="20000"/>
          </a:bodyPr>
          <a:lstStyle/>
          <a:p>
            <a:pPr marL="365125" indent="-282575" eaLnBrk="0" hangingPunct="0">
              <a:spcBef>
                <a:spcPts val="600"/>
              </a:spcBef>
              <a:buClr>
                <a:schemeClr val="accent1"/>
              </a:buClr>
              <a:buSzPct val="80000"/>
              <a:defRPr/>
            </a:pPr>
            <a:r>
              <a:rPr lang="en-US" sz="5600" u="sng" dirty="0">
                <a:latin typeface="+mn-lt"/>
              </a:rPr>
              <a:t>Items:</a:t>
            </a:r>
          </a:p>
          <a:p>
            <a:pPr marL="365125" indent="-282575" eaLnBrk="0" hangingPunct="0">
              <a:spcBef>
                <a:spcPts val="600"/>
              </a:spcBef>
              <a:buClr>
                <a:schemeClr val="accent1"/>
              </a:buClr>
              <a:buSzPct val="80000"/>
              <a:defRPr/>
            </a:pPr>
            <a:endParaRPr lang="en-US" altLang="zh-CN" sz="5500" dirty="0" smtClean="0">
              <a:latin typeface="Times New Roman" pitchFamily="18" charset="0"/>
              <a:ea typeface="SimSun" pitchFamily="2" charset="-122"/>
            </a:endParaRPr>
          </a:p>
          <a:p>
            <a:pPr marL="365125" indent="-282575" eaLnBrk="0" hangingPunct="0">
              <a:spcBef>
                <a:spcPts val="600"/>
              </a:spcBef>
              <a:buClr>
                <a:schemeClr val="accent1"/>
              </a:buClr>
              <a:buSzPct val="80000"/>
              <a:defRPr/>
            </a:pPr>
            <a:r>
              <a:rPr lang="en-US" altLang="zh-CN" sz="6400" dirty="0" err="1" smtClean="0">
                <a:latin typeface="Times New Roman" pitchFamily="18" charset="0"/>
                <a:ea typeface="SimSun" pitchFamily="2" charset="-122"/>
              </a:rPr>
              <a:t>wi,vi</a:t>
            </a:r>
            <a:endParaRPr lang="en-US" sz="6400" dirty="0" smtClean="0">
              <a:latin typeface="+mn-lt"/>
            </a:endParaRPr>
          </a:p>
          <a:p>
            <a:pPr marL="365125" indent="-282575" eaLnBrk="0" hangingPunct="0">
              <a:spcBef>
                <a:spcPts val="600"/>
              </a:spcBef>
              <a:buClr>
                <a:schemeClr val="accent1"/>
              </a:buClr>
              <a:buSzPct val="80000"/>
              <a:defRPr/>
            </a:pPr>
            <a:r>
              <a:rPr lang="en-US" sz="6400" dirty="0" smtClean="0">
                <a:latin typeface="+mn-lt"/>
              </a:rPr>
              <a:t>1</a:t>
            </a:r>
            <a:r>
              <a:rPr lang="en-US" sz="6400" dirty="0">
                <a:latin typeface="+mn-lt"/>
              </a:rPr>
              <a:t>: (2,3)</a:t>
            </a:r>
          </a:p>
          <a:p>
            <a:pPr marL="365125" indent="-282575" eaLnBrk="0" hangingPunct="0">
              <a:spcBef>
                <a:spcPts val="600"/>
              </a:spcBef>
              <a:buClr>
                <a:schemeClr val="accent1"/>
              </a:buClr>
              <a:buSzPct val="80000"/>
              <a:defRPr/>
            </a:pPr>
            <a:r>
              <a:rPr lang="en-US" sz="6400" dirty="0">
                <a:latin typeface="+mn-lt"/>
              </a:rPr>
              <a:t>2: (3,4)</a:t>
            </a:r>
          </a:p>
          <a:p>
            <a:pPr marL="365125" indent="-282575" eaLnBrk="0" hangingPunct="0">
              <a:spcBef>
                <a:spcPts val="600"/>
              </a:spcBef>
              <a:buClr>
                <a:schemeClr val="accent1"/>
              </a:buClr>
              <a:buSzPct val="80000"/>
              <a:defRPr/>
            </a:pPr>
            <a:r>
              <a:rPr lang="en-US" sz="6400" dirty="0">
                <a:latin typeface="+mn-lt"/>
              </a:rPr>
              <a:t>3: (4,5)</a:t>
            </a:r>
          </a:p>
          <a:p>
            <a:pPr marL="365125" indent="-282575" eaLnBrk="0" hangingPunct="0">
              <a:spcBef>
                <a:spcPts val="600"/>
              </a:spcBef>
              <a:buClr>
                <a:schemeClr val="accent1"/>
              </a:buClr>
              <a:buSzPct val="80000"/>
              <a:defRPr/>
            </a:pPr>
            <a:r>
              <a:rPr lang="en-US" sz="6400" dirty="0">
                <a:latin typeface="+mn-lt"/>
              </a:rPr>
              <a:t>4: (5,6)</a:t>
            </a:r>
          </a:p>
        </p:txBody>
      </p:sp>
      <p:sp>
        <p:nvSpPr>
          <p:cNvPr id="43012" name="TextBox 5"/>
          <p:cNvSpPr txBox="1">
            <a:spLocks noChangeArrowheads="1"/>
          </p:cNvSpPr>
          <p:nvPr/>
        </p:nvSpPr>
        <p:spPr bwMode="auto">
          <a:xfrm>
            <a:off x="6248400" y="2286000"/>
            <a:ext cx="1403350" cy="2554545"/>
          </a:xfrm>
          <a:prstGeom prst="rect">
            <a:avLst/>
          </a:prstGeom>
          <a:noFill/>
          <a:ln w="9525">
            <a:noFill/>
            <a:miter lim="800000"/>
            <a:headEnd/>
            <a:tailEnd/>
          </a:ln>
        </p:spPr>
        <p:txBody>
          <a:bodyPr>
            <a:spAutoFit/>
          </a:bodyPr>
          <a:lstStyle/>
          <a:p>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 2</a:t>
            </a:r>
          </a:p>
          <a:p>
            <a:r>
              <a:rPr lang="en-US" sz="2000" dirty="0" smtClean="0">
                <a:latin typeface="Times New Roman" pitchFamily="18" charset="0"/>
                <a:cs typeface="Times New Roman" pitchFamily="18" charset="0"/>
              </a:rPr>
              <a:t>j </a:t>
            </a:r>
            <a:r>
              <a:rPr lang="en-US" sz="2000" dirty="0">
                <a:latin typeface="Times New Roman" pitchFamily="18" charset="0"/>
                <a:cs typeface="Times New Roman" pitchFamily="18" charset="0"/>
              </a:rPr>
              <a:t>= 5</a:t>
            </a:r>
          </a:p>
          <a:p>
            <a:r>
              <a:rPr lang="en-US" sz="2000" dirty="0">
                <a:latin typeface="Times New Roman" pitchFamily="18" charset="0"/>
                <a:cs typeface="Times New Roman" pitchFamily="18" charset="0"/>
              </a:rPr>
              <a:t>v</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 = 4</a:t>
            </a:r>
          </a:p>
          <a:p>
            <a:r>
              <a:rPr lang="en-US" sz="2000" dirty="0" err="1">
                <a:latin typeface="Times New Roman" pitchFamily="18" charset="0"/>
                <a:cs typeface="Times New Roman" pitchFamily="18" charset="0"/>
              </a:rPr>
              <a:t>w</a:t>
            </a:r>
            <a:r>
              <a:rPr lang="en-US" sz="2000" baseline="-25000" dirty="0" err="1">
                <a:latin typeface="Times New Roman" pitchFamily="18" charset="0"/>
                <a:cs typeface="Times New Roman" pitchFamily="18" charset="0"/>
              </a:rPr>
              <a:t>i</a:t>
            </a:r>
            <a:r>
              <a:rPr lang="en-US" sz="2000" dirty="0">
                <a:latin typeface="Times New Roman" pitchFamily="18" charset="0"/>
                <a:cs typeface="Times New Roman" pitchFamily="18" charset="0"/>
              </a:rPr>
              <a:t> = 3</a:t>
            </a:r>
          </a:p>
          <a:p>
            <a:r>
              <a:rPr lang="en-US" sz="2000" b="1" dirty="0" smtClean="0">
                <a:latin typeface="Times New Roman" pitchFamily="18" charset="0"/>
                <a:cs typeface="Times New Roman" pitchFamily="18" charset="0"/>
              </a:rPr>
              <a:t>V[</a:t>
            </a:r>
            <a:r>
              <a:rPr lang="en-US" sz="2000" b="1" dirty="0" err="1" smtClean="0">
                <a:latin typeface="Times New Roman" pitchFamily="18" charset="0"/>
                <a:cs typeface="Times New Roman" pitchFamily="18" charset="0"/>
              </a:rPr>
              <a:t>i,j</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 7</a:t>
            </a:r>
          </a:p>
          <a:p>
            <a:r>
              <a:rPr lang="en-US" sz="2000" dirty="0" smtClean="0">
                <a:latin typeface="Times New Roman" pitchFamily="18" charset="0"/>
                <a:cs typeface="Times New Roman" pitchFamily="18" charset="0"/>
              </a:rPr>
              <a:t>V[i-1,j] </a:t>
            </a:r>
            <a:r>
              <a:rPr lang="en-US" sz="2000" dirty="0">
                <a:latin typeface="Times New Roman" pitchFamily="18" charset="0"/>
                <a:cs typeface="Times New Roman" pitchFamily="18" charset="0"/>
              </a:rPr>
              <a:t>= 3</a:t>
            </a:r>
          </a:p>
          <a:p>
            <a:r>
              <a:rPr lang="en-US" sz="2000" dirty="0" smtClean="0">
                <a:latin typeface="Times New Roman" pitchFamily="18" charset="0"/>
                <a:cs typeface="Times New Roman" pitchFamily="18" charset="0"/>
              </a:rPr>
              <a:t>j </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w</a:t>
            </a:r>
            <a:r>
              <a:rPr lang="en-US" sz="2000" baseline="-25000" dirty="0" err="1">
                <a:latin typeface="Times New Roman" pitchFamily="18" charset="0"/>
                <a:cs typeface="Times New Roman" pitchFamily="18" charset="0"/>
              </a:rPr>
              <a:t>i</a:t>
            </a:r>
            <a:r>
              <a:rPr lang="en-US" sz="2000" dirty="0">
                <a:latin typeface="Times New Roman" pitchFamily="18" charset="0"/>
                <a:cs typeface="Times New Roman" pitchFamily="18" charset="0"/>
              </a:rPr>
              <a:t> = </a:t>
            </a:r>
            <a:r>
              <a:rPr lang="en-US" sz="2000" dirty="0" smtClean="0">
                <a:latin typeface="Times New Roman" pitchFamily="18" charset="0"/>
                <a:cs typeface="Times New Roman" pitchFamily="18" charset="0"/>
              </a:rPr>
              <a:t>2</a:t>
            </a:r>
          </a:p>
          <a:p>
            <a:r>
              <a:rPr lang="en-US" sz="2000" dirty="0" smtClean="0">
                <a:latin typeface="Times New Roman" pitchFamily="18" charset="0"/>
                <a:cs typeface="Times New Roman" pitchFamily="18" charset="0"/>
              </a:rPr>
              <a:t>( 5-3)</a:t>
            </a:r>
            <a:endParaRPr lang="en-US" sz="2000" dirty="0">
              <a:latin typeface="Times New Roman" pitchFamily="18" charset="0"/>
              <a:cs typeface="Times New Roman" pitchFamily="18" charset="0"/>
            </a:endParaRPr>
          </a:p>
        </p:txBody>
      </p:sp>
      <p:graphicFrame>
        <p:nvGraphicFramePr>
          <p:cNvPr id="9" name="Table 8"/>
          <p:cNvGraphicFramePr>
            <a:graphicFrameLocks noGrp="1"/>
          </p:cNvGraphicFramePr>
          <p:nvPr/>
        </p:nvGraphicFramePr>
        <p:xfrm>
          <a:off x="1143000" y="2362200"/>
          <a:ext cx="4800601" cy="1981200"/>
        </p:xfrm>
        <a:graphic>
          <a:graphicData uri="http://schemas.openxmlformats.org/drawingml/2006/table">
            <a:tbl>
              <a:tblPr/>
              <a:tblGrid>
                <a:gridCol w="648803"/>
                <a:gridCol w="690844"/>
                <a:gridCol w="690844"/>
                <a:gridCol w="690844"/>
                <a:gridCol w="690844"/>
                <a:gridCol w="690844"/>
                <a:gridCol w="697578"/>
              </a:tblGrid>
              <a:tr h="330200">
                <a:tc>
                  <a:txBody>
                    <a:bodyPr/>
                    <a:lstStyle/>
                    <a:p>
                      <a:pPr marL="0" marR="0" algn="ctr">
                        <a:spcBef>
                          <a:spcPts val="0"/>
                        </a:spcBef>
                        <a:spcAft>
                          <a:spcPts val="0"/>
                        </a:spcAft>
                      </a:pPr>
                      <a:r>
                        <a:rPr lang="en-US" sz="2000" b="1" dirty="0" err="1" smtClean="0">
                          <a:latin typeface="Times New Roman"/>
                          <a:ea typeface="Times New Roman"/>
                          <a:cs typeface="Times New Roman"/>
                        </a:rPr>
                        <a:t>i</a:t>
                      </a:r>
                      <a:r>
                        <a:rPr lang="en-US" sz="2000" b="1" dirty="0" smtClean="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4</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4</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7</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4</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5</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7</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4</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5</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7</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Rectangle 9"/>
          <p:cNvSpPr/>
          <p:nvPr/>
        </p:nvSpPr>
        <p:spPr>
          <a:xfrm>
            <a:off x="6324600" y="685800"/>
            <a:ext cx="1066800" cy="1524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5" name="Straight Arrow Connector 14"/>
          <p:cNvCxnSpPr/>
          <p:nvPr/>
        </p:nvCxnSpPr>
        <p:spPr>
          <a:xfrm rot="10800000">
            <a:off x="3657600" y="3200400"/>
            <a:ext cx="1600200" cy="304800"/>
          </a:xfrm>
          <a:prstGeom prst="straightConnector1">
            <a:avLst/>
          </a:prstGeom>
          <a:ln w="28575">
            <a:solidFill>
              <a:srgbClr val="0070C0"/>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410200" y="2971800"/>
            <a:ext cx="381000" cy="685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Content Placeholder 2"/>
          <p:cNvSpPr txBox="1">
            <a:spLocks/>
          </p:cNvSpPr>
          <p:nvPr/>
        </p:nvSpPr>
        <p:spPr bwMode="auto">
          <a:xfrm>
            <a:off x="7467600" y="457200"/>
            <a:ext cx="1447800" cy="533400"/>
          </a:xfrm>
          <a:prstGeom prst="rect">
            <a:avLst/>
          </a:prstGeom>
          <a:noFill/>
          <a:ln w="9525">
            <a:noFill/>
            <a:miter lim="800000"/>
            <a:headEnd/>
            <a:tailEnd/>
          </a:ln>
        </p:spPr>
        <p:txBody>
          <a:bodyPr>
            <a:normAutofit fontScale="70000" lnSpcReduction="20000"/>
          </a:bodyPr>
          <a:lstStyle/>
          <a:p>
            <a:pPr marL="365125" indent="-282575" eaLnBrk="0" hangingPunct="0">
              <a:spcBef>
                <a:spcPts val="600"/>
              </a:spcBef>
              <a:buClr>
                <a:schemeClr val="accent1"/>
              </a:buClr>
              <a:buSzPct val="80000"/>
              <a:defRPr/>
            </a:pPr>
            <a:r>
              <a:rPr lang="en-US" sz="3200" u="sng" dirty="0">
                <a:latin typeface="+mn-lt"/>
              </a:rPr>
              <a:t>Knapsack:</a:t>
            </a:r>
          </a:p>
        </p:txBody>
      </p:sp>
      <p:sp>
        <p:nvSpPr>
          <p:cNvPr id="19" name="Content Placeholder 2"/>
          <p:cNvSpPr txBox="1">
            <a:spLocks/>
          </p:cNvSpPr>
          <p:nvPr/>
        </p:nvSpPr>
        <p:spPr bwMode="auto">
          <a:xfrm>
            <a:off x="7620000" y="838200"/>
            <a:ext cx="1219200" cy="457200"/>
          </a:xfrm>
          <a:prstGeom prst="rect">
            <a:avLst/>
          </a:prstGeom>
          <a:noFill/>
          <a:ln w="9525">
            <a:noFill/>
            <a:miter lim="800000"/>
            <a:headEnd/>
            <a:tailEnd/>
          </a:ln>
        </p:spPr>
        <p:txBody>
          <a:bodyPr>
            <a:normAutofit fontScale="85000" lnSpcReduction="20000"/>
          </a:bodyPr>
          <a:lstStyle/>
          <a:p>
            <a:pPr marL="365125" indent="-282575" eaLnBrk="0" hangingPunct="0">
              <a:spcBef>
                <a:spcPts val="600"/>
              </a:spcBef>
              <a:buClr>
                <a:schemeClr val="accent1"/>
              </a:buClr>
              <a:buSzPct val="80000"/>
              <a:defRPr/>
            </a:pPr>
            <a:r>
              <a:rPr lang="en-US" sz="3200" b="1" i="1" dirty="0">
                <a:solidFill>
                  <a:srgbClr val="0070C0"/>
                </a:solidFill>
                <a:latin typeface="+mn-lt"/>
              </a:rPr>
              <a:t>Item 2</a:t>
            </a:r>
          </a:p>
        </p:txBody>
      </p:sp>
      <p:sp>
        <p:nvSpPr>
          <p:cNvPr id="20" name="Footer Placeholder 3"/>
          <p:cNvSpPr>
            <a:spLocks noGrp="1"/>
          </p:cNvSpPr>
          <p:nvPr>
            <p:ph type="ftr" sz="quarter" idx="11"/>
          </p:nvPr>
        </p:nvSpPr>
        <p:spPr>
          <a:xfrm>
            <a:off x="2590800" y="6492875"/>
            <a:ext cx="4648200" cy="365125"/>
          </a:xfrm>
        </p:spPr>
        <p:txBody>
          <a:bodyPr/>
          <a:lstStyle/>
          <a:p>
            <a:r>
              <a:rPr lang="en-US" dirty="0" smtClean="0"/>
              <a:t>Department of Computer Science and Engineering, GIT</a:t>
            </a:r>
            <a:endParaRPr lang="en-US" dirty="0"/>
          </a:p>
        </p:txBody>
      </p:sp>
      <p:sp>
        <p:nvSpPr>
          <p:cNvPr id="21" name="Slide Number Placeholder 5"/>
          <p:cNvSpPr>
            <a:spLocks noGrp="1"/>
          </p:cNvSpPr>
          <p:nvPr>
            <p:ph type="sldNum" sz="quarter" idx="12"/>
          </p:nvPr>
        </p:nvSpPr>
        <p:spPr>
          <a:xfrm>
            <a:off x="6553200" y="6356350"/>
            <a:ext cx="2133600" cy="365125"/>
          </a:xfrm>
        </p:spPr>
        <p:txBody>
          <a:bodyPr/>
          <a:lstStyle/>
          <a:p>
            <a:endParaRPr lang="en-US" dirty="0" smtClean="0"/>
          </a:p>
          <a:p>
            <a:r>
              <a:rPr lang="en-US" dirty="0" smtClean="0"/>
              <a:t>33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ubtitle 2"/>
          <p:cNvSpPr txBox="1">
            <a:spLocks/>
          </p:cNvSpPr>
          <p:nvPr/>
        </p:nvSpPr>
        <p:spPr>
          <a:xfrm>
            <a:off x="304800" y="381000"/>
            <a:ext cx="8610600" cy="60198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 name="Title 1"/>
          <p:cNvSpPr>
            <a:spLocks noGrp="1"/>
          </p:cNvSpPr>
          <p:nvPr>
            <p:ph type="title"/>
          </p:nvPr>
        </p:nvSpPr>
        <p:spPr>
          <a:xfrm>
            <a:off x="914400" y="0"/>
            <a:ext cx="5410200" cy="1143000"/>
          </a:xfrm>
        </p:spPr>
        <p:txBody>
          <a:bodyPr>
            <a:normAutofit fontScale="90000"/>
          </a:bodyPr>
          <a:lstStyle/>
          <a:p>
            <a:pPr>
              <a:defRPr/>
            </a:pPr>
            <a:r>
              <a:rPr lang="en-US" dirty="0" smtClean="0"/>
              <a:t/>
            </a:r>
            <a:br>
              <a:rPr lang="en-US" dirty="0" smtClean="0"/>
            </a:br>
            <a:r>
              <a:rPr lang="en-US" dirty="0" smtClean="0"/>
              <a:t/>
            </a:r>
            <a:br>
              <a:rPr lang="en-US" dirty="0" smtClean="0"/>
            </a:br>
            <a:r>
              <a:rPr lang="en-US" dirty="0" smtClean="0">
                <a:solidFill>
                  <a:srgbClr val="FF0000"/>
                </a:solidFill>
              </a:rPr>
              <a:t>Knapsack 0-1 Algorithm</a:t>
            </a:r>
            <a:br>
              <a:rPr lang="en-US" dirty="0" smtClean="0">
                <a:solidFill>
                  <a:srgbClr val="FF0000"/>
                </a:solidFill>
              </a:rPr>
            </a:br>
            <a:r>
              <a:rPr lang="en-US" dirty="0" smtClean="0">
                <a:solidFill>
                  <a:srgbClr val="FF0000"/>
                </a:solidFill>
              </a:rPr>
              <a:t>Finding the Items</a:t>
            </a:r>
            <a:endParaRPr lang="en-US" dirty="0">
              <a:solidFill>
                <a:srgbClr val="FF0000"/>
              </a:solidFill>
            </a:endParaRPr>
          </a:p>
        </p:txBody>
      </p:sp>
      <p:sp>
        <p:nvSpPr>
          <p:cNvPr id="4" name="Content Placeholder 2"/>
          <p:cNvSpPr txBox="1">
            <a:spLocks/>
          </p:cNvSpPr>
          <p:nvPr/>
        </p:nvSpPr>
        <p:spPr bwMode="auto">
          <a:xfrm>
            <a:off x="6248400" y="609600"/>
            <a:ext cx="1066800" cy="1676400"/>
          </a:xfrm>
          <a:prstGeom prst="rect">
            <a:avLst/>
          </a:prstGeom>
          <a:noFill/>
          <a:ln w="9525">
            <a:noFill/>
            <a:miter lim="800000"/>
            <a:headEnd/>
            <a:tailEnd/>
          </a:ln>
        </p:spPr>
        <p:txBody>
          <a:bodyPr>
            <a:normAutofit fontScale="62500" lnSpcReduction="20000"/>
          </a:bodyPr>
          <a:lstStyle/>
          <a:p>
            <a:pPr marL="365125" indent="-282575" eaLnBrk="0" hangingPunct="0">
              <a:spcBef>
                <a:spcPts val="600"/>
              </a:spcBef>
              <a:buClr>
                <a:schemeClr val="accent1"/>
              </a:buClr>
              <a:buSzPct val="80000"/>
              <a:defRPr/>
            </a:pPr>
            <a:r>
              <a:rPr lang="en-US" sz="3200" u="sng" dirty="0">
                <a:latin typeface="+mn-lt"/>
              </a:rPr>
              <a:t>Items:</a:t>
            </a:r>
          </a:p>
          <a:p>
            <a:pPr marL="365125" indent="-282575" eaLnBrk="0" hangingPunct="0">
              <a:spcBef>
                <a:spcPts val="600"/>
              </a:spcBef>
              <a:buClr>
                <a:schemeClr val="accent1"/>
              </a:buClr>
              <a:buSzPct val="80000"/>
              <a:defRPr/>
            </a:pPr>
            <a:r>
              <a:rPr lang="en-US" sz="3200" dirty="0">
                <a:latin typeface="+mn-lt"/>
              </a:rPr>
              <a:t>1: (2,3)</a:t>
            </a:r>
          </a:p>
          <a:p>
            <a:pPr marL="365125" indent="-282575" eaLnBrk="0" hangingPunct="0">
              <a:spcBef>
                <a:spcPts val="600"/>
              </a:spcBef>
              <a:buClr>
                <a:schemeClr val="accent1"/>
              </a:buClr>
              <a:buSzPct val="80000"/>
              <a:defRPr/>
            </a:pPr>
            <a:r>
              <a:rPr lang="en-US" sz="3200" dirty="0">
                <a:latin typeface="+mn-lt"/>
              </a:rPr>
              <a:t>2: (3,4)</a:t>
            </a:r>
          </a:p>
          <a:p>
            <a:pPr marL="365125" indent="-282575" eaLnBrk="0" hangingPunct="0">
              <a:spcBef>
                <a:spcPts val="600"/>
              </a:spcBef>
              <a:buClr>
                <a:schemeClr val="accent1"/>
              </a:buClr>
              <a:buSzPct val="80000"/>
              <a:defRPr/>
            </a:pPr>
            <a:r>
              <a:rPr lang="en-US" sz="3200" dirty="0">
                <a:latin typeface="+mn-lt"/>
              </a:rPr>
              <a:t>3: (4,5)</a:t>
            </a:r>
          </a:p>
          <a:p>
            <a:pPr marL="365125" indent="-282575" eaLnBrk="0" hangingPunct="0">
              <a:spcBef>
                <a:spcPts val="600"/>
              </a:spcBef>
              <a:buClr>
                <a:schemeClr val="accent1"/>
              </a:buClr>
              <a:buSzPct val="80000"/>
              <a:defRPr/>
            </a:pPr>
            <a:r>
              <a:rPr lang="en-US" sz="3200" dirty="0">
                <a:latin typeface="+mn-lt"/>
              </a:rPr>
              <a:t>4: (5,6)</a:t>
            </a:r>
            <a:endParaRPr lang="en-US" sz="2800" dirty="0">
              <a:latin typeface="+mn-lt"/>
            </a:endParaRPr>
          </a:p>
        </p:txBody>
      </p:sp>
      <p:sp>
        <p:nvSpPr>
          <p:cNvPr id="44036" name="TextBox 5"/>
          <p:cNvSpPr txBox="1">
            <a:spLocks noChangeArrowheads="1"/>
          </p:cNvSpPr>
          <p:nvPr/>
        </p:nvSpPr>
        <p:spPr bwMode="auto">
          <a:xfrm>
            <a:off x="6248400" y="2438400"/>
            <a:ext cx="1403350" cy="2246769"/>
          </a:xfrm>
          <a:prstGeom prst="rect">
            <a:avLst/>
          </a:prstGeom>
          <a:noFill/>
          <a:ln w="9525">
            <a:noFill/>
            <a:miter lim="800000"/>
            <a:headEnd/>
            <a:tailEnd/>
          </a:ln>
        </p:spPr>
        <p:txBody>
          <a:bodyPr>
            <a:spAutoFit/>
          </a:bodyPr>
          <a:lstStyle/>
          <a:p>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 1</a:t>
            </a:r>
          </a:p>
          <a:p>
            <a:r>
              <a:rPr lang="en-US" sz="2000" dirty="0" smtClean="0">
                <a:latin typeface="Times New Roman" pitchFamily="18" charset="0"/>
                <a:cs typeface="Times New Roman" pitchFamily="18" charset="0"/>
              </a:rPr>
              <a:t>j </a:t>
            </a:r>
            <a:r>
              <a:rPr lang="en-US" sz="2000" dirty="0">
                <a:latin typeface="Times New Roman" pitchFamily="18" charset="0"/>
                <a:cs typeface="Times New Roman" pitchFamily="18" charset="0"/>
              </a:rPr>
              <a:t>= 2</a:t>
            </a:r>
          </a:p>
          <a:p>
            <a:r>
              <a:rPr lang="en-US" sz="2000" dirty="0">
                <a:latin typeface="Times New Roman" pitchFamily="18" charset="0"/>
                <a:cs typeface="Times New Roman" pitchFamily="18" charset="0"/>
              </a:rPr>
              <a:t>v</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 = 3</a:t>
            </a:r>
          </a:p>
          <a:p>
            <a:r>
              <a:rPr lang="en-US" sz="2000" dirty="0" err="1">
                <a:latin typeface="Times New Roman" pitchFamily="18" charset="0"/>
                <a:cs typeface="Times New Roman" pitchFamily="18" charset="0"/>
              </a:rPr>
              <a:t>w</a:t>
            </a:r>
            <a:r>
              <a:rPr lang="en-US" sz="2000" baseline="-25000" dirty="0" err="1">
                <a:latin typeface="Times New Roman" pitchFamily="18" charset="0"/>
                <a:cs typeface="Times New Roman" pitchFamily="18" charset="0"/>
              </a:rPr>
              <a:t>i</a:t>
            </a:r>
            <a:r>
              <a:rPr lang="en-US" sz="2000" dirty="0">
                <a:latin typeface="Times New Roman" pitchFamily="18" charset="0"/>
                <a:cs typeface="Times New Roman" pitchFamily="18" charset="0"/>
              </a:rPr>
              <a:t> = 2</a:t>
            </a:r>
          </a:p>
          <a:p>
            <a:r>
              <a:rPr lang="en-US" sz="2000" b="1" dirty="0" smtClean="0">
                <a:latin typeface="Times New Roman" pitchFamily="18" charset="0"/>
                <a:cs typeface="Times New Roman" pitchFamily="18" charset="0"/>
              </a:rPr>
              <a:t>V[</a:t>
            </a:r>
            <a:r>
              <a:rPr lang="en-US" sz="2000" b="1" dirty="0" err="1" smtClean="0">
                <a:latin typeface="Times New Roman" pitchFamily="18" charset="0"/>
                <a:cs typeface="Times New Roman" pitchFamily="18" charset="0"/>
              </a:rPr>
              <a:t>i,j</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 3</a:t>
            </a:r>
          </a:p>
          <a:p>
            <a:r>
              <a:rPr lang="en-US" sz="2000" dirty="0" smtClean="0">
                <a:latin typeface="Times New Roman" pitchFamily="18" charset="0"/>
                <a:cs typeface="Times New Roman" pitchFamily="18" charset="0"/>
              </a:rPr>
              <a:t>V[i-1,j] </a:t>
            </a:r>
            <a:r>
              <a:rPr lang="en-US" sz="2000" dirty="0">
                <a:latin typeface="Times New Roman" pitchFamily="18" charset="0"/>
                <a:cs typeface="Times New Roman" pitchFamily="18" charset="0"/>
              </a:rPr>
              <a:t>= 0</a:t>
            </a:r>
          </a:p>
          <a:p>
            <a:r>
              <a:rPr lang="en-US" sz="2000" dirty="0" smtClean="0">
                <a:latin typeface="Times New Roman" pitchFamily="18" charset="0"/>
                <a:cs typeface="Times New Roman" pitchFamily="18" charset="0"/>
              </a:rPr>
              <a:t>j </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w</a:t>
            </a:r>
            <a:r>
              <a:rPr lang="en-US" sz="2000" baseline="-25000" dirty="0" err="1">
                <a:latin typeface="Times New Roman" pitchFamily="18" charset="0"/>
                <a:cs typeface="Times New Roman" pitchFamily="18" charset="0"/>
              </a:rPr>
              <a:t>i</a:t>
            </a:r>
            <a:r>
              <a:rPr lang="en-US" sz="2000" dirty="0">
                <a:latin typeface="Times New Roman" pitchFamily="18" charset="0"/>
                <a:cs typeface="Times New Roman" pitchFamily="18" charset="0"/>
              </a:rPr>
              <a:t> = 0</a:t>
            </a:r>
          </a:p>
        </p:txBody>
      </p:sp>
      <p:graphicFrame>
        <p:nvGraphicFramePr>
          <p:cNvPr id="9" name="Table 8"/>
          <p:cNvGraphicFramePr>
            <a:graphicFrameLocks noGrp="1"/>
          </p:cNvGraphicFramePr>
          <p:nvPr/>
        </p:nvGraphicFramePr>
        <p:xfrm>
          <a:off x="1066800" y="2209800"/>
          <a:ext cx="4800601" cy="1981200"/>
        </p:xfrm>
        <a:graphic>
          <a:graphicData uri="http://schemas.openxmlformats.org/drawingml/2006/table">
            <a:tbl>
              <a:tblPr/>
              <a:tblGrid>
                <a:gridCol w="648803"/>
                <a:gridCol w="690844"/>
                <a:gridCol w="690844"/>
                <a:gridCol w="690844"/>
                <a:gridCol w="690844"/>
                <a:gridCol w="690844"/>
                <a:gridCol w="697578"/>
              </a:tblGrid>
              <a:tr h="330200">
                <a:tc>
                  <a:txBody>
                    <a:bodyPr/>
                    <a:lstStyle/>
                    <a:p>
                      <a:pPr marL="0" marR="0" algn="ctr">
                        <a:spcBef>
                          <a:spcPts val="0"/>
                        </a:spcBef>
                        <a:spcAft>
                          <a:spcPts val="0"/>
                        </a:spcAft>
                      </a:pPr>
                      <a:r>
                        <a:rPr lang="en-US" sz="2000" b="1" dirty="0" err="1" smtClean="0">
                          <a:latin typeface="Times New Roman"/>
                          <a:ea typeface="Times New Roman"/>
                          <a:cs typeface="Times New Roman"/>
                        </a:rPr>
                        <a:t>i</a:t>
                      </a:r>
                      <a:r>
                        <a:rPr lang="en-US" sz="2000" b="1" dirty="0" smtClean="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4</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4</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7</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4</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5</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7</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4</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5</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7</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Rectangle 9"/>
          <p:cNvSpPr/>
          <p:nvPr/>
        </p:nvSpPr>
        <p:spPr>
          <a:xfrm>
            <a:off x="6248400" y="990600"/>
            <a:ext cx="1066800" cy="12954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5" name="Straight Arrow Connector 14"/>
          <p:cNvCxnSpPr/>
          <p:nvPr/>
        </p:nvCxnSpPr>
        <p:spPr>
          <a:xfrm rot="10800000">
            <a:off x="2286000" y="2743200"/>
            <a:ext cx="989013" cy="382588"/>
          </a:xfrm>
          <a:prstGeom prst="straightConnector1">
            <a:avLst/>
          </a:prstGeom>
          <a:ln w="28575">
            <a:solidFill>
              <a:srgbClr val="0070C0"/>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bwMode="auto">
          <a:xfrm>
            <a:off x="7467600" y="381000"/>
            <a:ext cx="1447800" cy="533400"/>
          </a:xfrm>
          <a:prstGeom prst="rect">
            <a:avLst/>
          </a:prstGeom>
          <a:noFill/>
          <a:ln w="9525">
            <a:noFill/>
            <a:miter lim="800000"/>
            <a:headEnd/>
            <a:tailEnd/>
          </a:ln>
        </p:spPr>
        <p:txBody>
          <a:bodyPr>
            <a:normAutofit fontScale="70000" lnSpcReduction="20000"/>
          </a:bodyPr>
          <a:lstStyle/>
          <a:p>
            <a:pPr marL="365125" indent="-282575" eaLnBrk="0" hangingPunct="0">
              <a:spcBef>
                <a:spcPts val="600"/>
              </a:spcBef>
              <a:buClr>
                <a:schemeClr val="accent1"/>
              </a:buClr>
              <a:buSzPct val="80000"/>
              <a:defRPr/>
            </a:pPr>
            <a:r>
              <a:rPr lang="en-US" sz="3200" u="sng" dirty="0" smtClean="0">
                <a:latin typeface="+mn-lt"/>
              </a:rPr>
              <a:t>Knapsack</a:t>
            </a:r>
            <a:r>
              <a:rPr lang="en-US" sz="3200" u="sng" dirty="0">
                <a:latin typeface="+mn-lt"/>
              </a:rPr>
              <a:t>:</a:t>
            </a:r>
          </a:p>
        </p:txBody>
      </p:sp>
      <p:sp>
        <p:nvSpPr>
          <p:cNvPr id="12" name="Oval 11"/>
          <p:cNvSpPr/>
          <p:nvPr/>
        </p:nvSpPr>
        <p:spPr>
          <a:xfrm>
            <a:off x="3276600" y="2514600"/>
            <a:ext cx="381000" cy="685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Content Placeholder 2"/>
          <p:cNvSpPr txBox="1">
            <a:spLocks/>
          </p:cNvSpPr>
          <p:nvPr/>
        </p:nvSpPr>
        <p:spPr bwMode="auto">
          <a:xfrm>
            <a:off x="7620000" y="1219200"/>
            <a:ext cx="1219200" cy="457200"/>
          </a:xfrm>
          <a:prstGeom prst="rect">
            <a:avLst/>
          </a:prstGeom>
          <a:noFill/>
          <a:ln w="9525">
            <a:noFill/>
            <a:miter lim="800000"/>
            <a:headEnd/>
            <a:tailEnd/>
          </a:ln>
        </p:spPr>
        <p:txBody>
          <a:bodyPr>
            <a:normAutofit fontScale="85000" lnSpcReduction="20000"/>
          </a:bodyPr>
          <a:lstStyle/>
          <a:p>
            <a:pPr marL="365125" indent="-282575" eaLnBrk="0" hangingPunct="0">
              <a:spcBef>
                <a:spcPts val="600"/>
              </a:spcBef>
              <a:buClr>
                <a:schemeClr val="accent1"/>
              </a:buClr>
              <a:buSzPct val="80000"/>
              <a:defRPr/>
            </a:pPr>
            <a:r>
              <a:rPr lang="en-US" sz="3200" b="1" i="1" dirty="0">
                <a:solidFill>
                  <a:srgbClr val="0070C0"/>
                </a:solidFill>
                <a:latin typeface="+mn-lt"/>
              </a:rPr>
              <a:t>Item 1</a:t>
            </a:r>
          </a:p>
        </p:txBody>
      </p:sp>
      <p:sp>
        <p:nvSpPr>
          <p:cNvPr id="23" name="Content Placeholder 2"/>
          <p:cNvSpPr txBox="1">
            <a:spLocks/>
          </p:cNvSpPr>
          <p:nvPr/>
        </p:nvSpPr>
        <p:spPr bwMode="auto">
          <a:xfrm>
            <a:off x="7620000" y="685800"/>
            <a:ext cx="1219200" cy="457200"/>
          </a:xfrm>
          <a:prstGeom prst="rect">
            <a:avLst/>
          </a:prstGeom>
          <a:noFill/>
          <a:ln w="9525">
            <a:noFill/>
            <a:miter lim="800000"/>
            <a:headEnd/>
            <a:tailEnd/>
          </a:ln>
        </p:spPr>
        <p:txBody>
          <a:bodyPr>
            <a:normAutofit fontScale="85000" lnSpcReduction="20000"/>
          </a:bodyPr>
          <a:lstStyle/>
          <a:p>
            <a:pPr marL="365125" indent="-282575" eaLnBrk="0" hangingPunct="0">
              <a:spcBef>
                <a:spcPts val="600"/>
              </a:spcBef>
              <a:buClr>
                <a:schemeClr val="accent1"/>
              </a:buClr>
              <a:buSzPct val="80000"/>
              <a:defRPr/>
            </a:pPr>
            <a:r>
              <a:rPr lang="en-US" sz="3200" b="1" i="1" dirty="0">
                <a:solidFill>
                  <a:srgbClr val="0070C0"/>
                </a:solidFill>
                <a:latin typeface="+mn-lt"/>
              </a:rPr>
              <a:t>Item 2</a:t>
            </a:r>
          </a:p>
        </p:txBody>
      </p:sp>
      <p:sp>
        <p:nvSpPr>
          <p:cNvPr id="18" name="Footer Placeholder 3"/>
          <p:cNvSpPr>
            <a:spLocks noGrp="1"/>
          </p:cNvSpPr>
          <p:nvPr>
            <p:ph type="ftr" sz="quarter" idx="11"/>
          </p:nvPr>
        </p:nvSpPr>
        <p:spPr>
          <a:xfrm>
            <a:off x="2590800" y="6492875"/>
            <a:ext cx="4648200" cy="365125"/>
          </a:xfrm>
        </p:spPr>
        <p:txBody>
          <a:bodyPr/>
          <a:lstStyle/>
          <a:p>
            <a:r>
              <a:rPr lang="en-US" dirty="0" smtClean="0"/>
              <a:t>Department of Computer Science and Engineering, GIT</a:t>
            </a:r>
            <a:endParaRPr lang="en-US" dirty="0"/>
          </a:p>
        </p:txBody>
      </p:sp>
      <p:sp>
        <p:nvSpPr>
          <p:cNvPr id="19" name="Slide Number Placeholder 5"/>
          <p:cNvSpPr>
            <a:spLocks noGrp="1"/>
          </p:cNvSpPr>
          <p:nvPr>
            <p:ph type="sldNum" sz="quarter" idx="12"/>
          </p:nvPr>
        </p:nvSpPr>
        <p:spPr>
          <a:xfrm>
            <a:off x="6553200" y="6356350"/>
            <a:ext cx="2133600" cy="365125"/>
          </a:xfrm>
        </p:spPr>
        <p:txBody>
          <a:bodyPr/>
          <a:lstStyle/>
          <a:p>
            <a:endParaRPr lang="en-US" dirty="0" smtClean="0"/>
          </a:p>
          <a:p>
            <a:r>
              <a:rPr lang="en-US" dirty="0" smtClean="0"/>
              <a:t>34</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ubtitle 2"/>
          <p:cNvSpPr txBox="1">
            <a:spLocks/>
          </p:cNvSpPr>
          <p:nvPr/>
        </p:nvSpPr>
        <p:spPr>
          <a:xfrm>
            <a:off x="304800" y="457200"/>
            <a:ext cx="8610600" cy="57912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 name="Title 1"/>
          <p:cNvSpPr>
            <a:spLocks noGrp="1"/>
          </p:cNvSpPr>
          <p:nvPr>
            <p:ph type="title"/>
          </p:nvPr>
        </p:nvSpPr>
        <p:spPr>
          <a:xfrm>
            <a:off x="914400" y="0"/>
            <a:ext cx="5410200" cy="1143000"/>
          </a:xfrm>
        </p:spPr>
        <p:txBody>
          <a:bodyPr>
            <a:normAutofit fontScale="90000"/>
          </a:bodyPr>
          <a:lstStyle/>
          <a:p>
            <a:pPr>
              <a:defRPr/>
            </a:pPr>
            <a:r>
              <a:rPr lang="en-US" dirty="0" smtClean="0"/>
              <a:t/>
            </a:r>
            <a:br>
              <a:rPr lang="en-US" dirty="0" smtClean="0"/>
            </a:br>
            <a:r>
              <a:rPr lang="en-US" dirty="0" smtClean="0">
                <a:solidFill>
                  <a:srgbClr val="FF0000"/>
                </a:solidFill>
              </a:rPr>
              <a:t/>
            </a:r>
            <a:br>
              <a:rPr lang="en-US" dirty="0" smtClean="0">
                <a:solidFill>
                  <a:srgbClr val="FF0000"/>
                </a:solidFill>
              </a:rPr>
            </a:br>
            <a:r>
              <a:rPr lang="en-US" dirty="0" smtClean="0">
                <a:solidFill>
                  <a:srgbClr val="FF0000"/>
                </a:solidFill>
              </a:rPr>
              <a:t>Knapsack 0-1 Algorithm</a:t>
            </a:r>
            <a:br>
              <a:rPr lang="en-US" dirty="0" smtClean="0">
                <a:solidFill>
                  <a:srgbClr val="FF0000"/>
                </a:solidFill>
              </a:rPr>
            </a:br>
            <a:r>
              <a:rPr lang="en-US" dirty="0" smtClean="0">
                <a:solidFill>
                  <a:srgbClr val="FF0000"/>
                </a:solidFill>
              </a:rPr>
              <a:t>Finding the Items</a:t>
            </a:r>
            <a:endParaRPr lang="en-US" dirty="0">
              <a:solidFill>
                <a:srgbClr val="FF0000"/>
              </a:solidFill>
            </a:endParaRPr>
          </a:p>
        </p:txBody>
      </p:sp>
      <p:sp>
        <p:nvSpPr>
          <p:cNvPr id="4" name="Content Placeholder 2"/>
          <p:cNvSpPr txBox="1">
            <a:spLocks/>
          </p:cNvSpPr>
          <p:nvPr/>
        </p:nvSpPr>
        <p:spPr bwMode="auto">
          <a:xfrm>
            <a:off x="6324600" y="457200"/>
            <a:ext cx="1066800" cy="1676400"/>
          </a:xfrm>
          <a:prstGeom prst="rect">
            <a:avLst/>
          </a:prstGeom>
          <a:noFill/>
          <a:ln w="9525">
            <a:noFill/>
            <a:miter lim="800000"/>
            <a:headEnd/>
            <a:tailEnd/>
          </a:ln>
        </p:spPr>
        <p:txBody>
          <a:bodyPr>
            <a:normAutofit fontScale="62500" lnSpcReduction="20000"/>
          </a:bodyPr>
          <a:lstStyle/>
          <a:p>
            <a:pPr marL="365125" indent="-282575" eaLnBrk="0" hangingPunct="0">
              <a:spcBef>
                <a:spcPts val="600"/>
              </a:spcBef>
              <a:buClr>
                <a:schemeClr val="accent1"/>
              </a:buClr>
              <a:buSzPct val="80000"/>
              <a:defRPr/>
            </a:pPr>
            <a:r>
              <a:rPr lang="en-US" sz="3200" u="sng" dirty="0">
                <a:latin typeface="+mn-lt"/>
              </a:rPr>
              <a:t>Items:</a:t>
            </a:r>
          </a:p>
          <a:p>
            <a:pPr marL="365125" indent="-282575" eaLnBrk="0" hangingPunct="0">
              <a:spcBef>
                <a:spcPts val="600"/>
              </a:spcBef>
              <a:buClr>
                <a:schemeClr val="accent1"/>
              </a:buClr>
              <a:buSzPct val="80000"/>
              <a:defRPr/>
            </a:pPr>
            <a:r>
              <a:rPr lang="en-US" sz="3200" dirty="0">
                <a:latin typeface="+mn-lt"/>
              </a:rPr>
              <a:t>1: (2,3)</a:t>
            </a:r>
          </a:p>
          <a:p>
            <a:pPr marL="365125" indent="-282575" eaLnBrk="0" hangingPunct="0">
              <a:spcBef>
                <a:spcPts val="600"/>
              </a:spcBef>
              <a:buClr>
                <a:schemeClr val="accent1"/>
              </a:buClr>
              <a:buSzPct val="80000"/>
              <a:defRPr/>
            </a:pPr>
            <a:r>
              <a:rPr lang="en-US" sz="3200" dirty="0">
                <a:latin typeface="+mn-lt"/>
              </a:rPr>
              <a:t>2: (3,4)</a:t>
            </a:r>
          </a:p>
          <a:p>
            <a:pPr marL="365125" indent="-282575" eaLnBrk="0" hangingPunct="0">
              <a:spcBef>
                <a:spcPts val="600"/>
              </a:spcBef>
              <a:buClr>
                <a:schemeClr val="accent1"/>
              </a:buClr>
              <a:buSzPct val="80000"/>
              <a:defRPr/>
            </a:pPr>
            <a:r>
              <a:rPr lang="en-US" sz="3200" dirty="0">
                <a:latin typeface="+mn-lt"/>
              </a:rPr>
              <a:t>3: (4,5)</a:t>
            </a:r>
          </a:p>
          <a:p>
            <a:pPr marL="365125" indent="-282575" eaLnBrk="0" hangingPunct="0">
              <a:spcBef>
                <a:spcPts val="600"/>
              </a:spcBef>
              <a:buClr>
                <a:schemeClr val="accent1"/>
              </a:buClr>
              <a:buSzPct val="80000"/>
              <a:defRPr/>
            </a:pPr>
            <a:r>
              <a:rPr lang="en-US" sz="3200" dirty="0">
                <a:latin typeface="+mn-lt"/>
              </a:rPr>
              <a:t>4: (5,6)</a:t>
            </a:r>
            <a:endParaRPr lang="en-US" sz="2800" dirty="0">
              <a:latin typeface="+mn-lt"/>
            </a:endParaRPr>
          </a:p>
        </p:txBody>
      </p:sp>
      <p:sp>
        <p:nvSpPr>
          <p:cNvPr id="45060" name="TextBox 5"/>
          <p:cNvSpPr txBox="1">
            <a:spLocks noChangeArrowheads="1"/>
          </p:cNvSpPr>
          <p:nvPr/>
        </p:nvSpPr>
        <p:spPr bwMode="auto">
          <a:xfrm>
            <a:off x="6324600" y="2362200"/>
            <a:ext cx="1403350" cy="2554545"/>
          </a:xfrm>
          <a:prstGeom prst="rect">
            <a:avLst/>
          </a:prstGeom>
          <a:noFill/>
          <a:ln w="9525">
            <a:noFill/>
            <a:miter lim="800000"/>
            <a:headEnd/>
            <a:tailEnd/>
          </a:ln>
        </p:spPr>
        <p:txBody>
          <a:bodyPr>
            <a:spAutoFit/>
          </a:bodyPr>
          <a:lstStyle/>
          <a:p>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 1</a:t>
            </a:r>
          </a:p>
          <a:p>
            <a:r>
              <a:rPr lang="en-US" sz="2000" dirty="0" smtClean="0">
                <a:latin typeface="Times New Roman" pitchFamily="18" charset="0"/>
                <a:cs typeface="Times New Roman" pitchFamily="18" charset="0"/>
              </a:rPr>
              <a:t>j </a:t>
            </a:r>
            <a:r>
              <a:rPr lang="en-US" sz="2000" dirty="0">
                <a:latin typeface="Times New Roman" pitchFamily="18" charset="0"/>
                <a:cs typeface="Times New Roman" pitchFamily="18" charset="0"/>
              </a:rPr>
              <a:t>= 2</a:t>
            </a:r>
          </a:p>
          <a:p>
            <a:r>
              <a:rPr lang="en-US" sz="2000" dirty="0">
                <a:latin typeface="Times New Roman" pitchFamily="18" charset="0"/>
                <a:cs typeface="Times New Roman" pitchFamily="18" charset="0"/>
              </a:rPr>
              <a:t>v</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 = 3</a:t>
            </a:r>
          </a:p>
          <a:p>
            <a:r>
              <a:rPr lang="en-US" sz="2000" dirty="0" err="1">
                <a:latin typeface="Times New Roman" pitchFamily="18" charset="0"/>
                <a:cs typeface="Times New Roman" pitchFamily="18" charset="0"/>
              </a:rPr>
              <a:t>w</a:t>
            </a:r>
            <a:r>
              <a:rPr lang="en-US" sz="2000" baseline="-25000" dirty="0" err="1">
                <a:latin typeface="Times New Roman" pitchFamily="18" charset="0"/>
                <a:cs typeface="Times New Roman" pitchFamily="18" charset="0"/>
              </a:rPr>
              <a:t>i</a:t>
            </a:r>
            <a:r>
              <a:rPr lang="en-US" sz="2000" dirty="0">
                <a:latin typeface="Times New Roman" pitchFamily="18" charset="0"/>
                <a:cs typeface="Times New Roman" pitchFamily="18" charset="0"/>
              </a:rPr>
              <a:t> = 2</a:t>
            </a:r>
          </a:p>
          <a:p>
            <a:r>
              <a:rPr lang="en-US" sz="2000" b="1" dirty="0" smtClean="0">
                <a:latin typeface="Times New Roman" pitchFamily="18" charset="0"/>
                <a:cs typeface="Times New Roman" pitchFamily="18" charset="0"/>
              </a:rPr>
              <a:t>V[</a:t>
            </a:r>
            <a:r>
              <a:rPr lang="en-US" sz="2000" b="1" dirty="0" err="1" smtClean="0">
                <a:latin typeface="Times New Roman" pitchFamily="18" charset="0"/>
                <a:cs typeface="Times New Roman" pitchFamily="18" charset="0"/>
              </a:rPr>
              <a:t>i,j</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 3</a:t>
            </a:r>
          </a:p>
          <a:p>
            <a:r>
              <a:rPr lang="en-US" sz="2000" dirty="0" smtClean="0">
                <a:latin typeface="Times New Roman" pitchFamily="18" charset="0"/>
                <a:cs typeface="Times New Roman" pitchFamily="18" charset="0"/>
              </a:rPr>
              <a:t>V[i-1,j] </a:t>
            </a:r>
            <a:r>
              <a:rPr lang="en-US" sz="2000" dirty="0">
                <a:latin typeface="Times New Roman" pitchFamily="18" charset="0"/>
                <a:cs typeface="Times New Roman" pitchFamily="18" charset="0"/>
              </a:rPr>
              <a:t>= 0</a:t>
            </a:r>
          </a:p>
          <a:p>
            <a:r>
              <a:rPr lang="en-US" sz="2000" dirty="0" smtClean="0">
                <a:latin typeface="Times New Roman" pitchFamily="18" charset="0"/>
                <a:cs typeface="Times New Roman" pitchFamily="18" charset="0"/>
              </a:rPr>
              <a:t>j </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w</a:t>
            </a:r>
            <a:r>
              <a:rPr lang="en-US" sz="2000" baseline="-25000" dirty="0" err="1">
                <a:latin typeface="Times New Roman" pitchFamily="18" charset="0"/>
                <a:cs typeface="Times New Roman" pitchFamily="18" charset="0"/>
              </a:rPr>
              <a:t>i</a:t>
            </a:r>
            <a:r>
              <a:rPr lang="en-US" sz="2000" dirty="0">
                <a:latin typeface="Times New Roman" pitchFamily="18" charset="0"/>
                <a:cs typeface="Times New Roman" pitchFamily="18" charset="0"/>
              </a:rPr>
              <a:t> = </a:t>
            </a:r>
            <a:r>
              <a:rPr lang="en-US" sz="2000" dirty="0" smtClean="0">
                <a:latin typeface="Times New Roman" pitchFamily="18" charset="0"/>
                <a:cs typeface="Times New Roman" pitchFamily="18" charset="0"/>
              </a:rPr>
              <a:t>0</a:t>
            </a:r>
          </a:p>
          <a:p>
            <a:r>
              <a:rPr lang="en-US" sz="2000" dirty="0" smtClean="0">
                <a:latin typeface="Times New Roman" pitchFamily="18" charset="0"/>
                <a:cs typeface="Times New Roman" pitchFamily="18" charset="0"/>
              </a:rPr>
              <a:t>2-2=0</a:t>
            </a:r>
            <a:endParaRPr lang="en-US" sz="2000" dirty="0">
              <a:latin typeface="Times New Roman" pitchFamily="18" charset="0"/>
              <a:cs typeface="Times New Roman" pitchFamily="18" charset="0"/>
            </a:endParaRPr>
          </a:p>
        </p:txBody>
      </p:sp>
      <p:graphicFrame>
        <p:nvGraphicFramePr>
          <p:cNvPr id="9" name="Table 8"/>
          <p:cNvGraphicFramePr>
            <a:graphicFrameLocks noGrp="1"/>
          </p:cNvGraphicFramePr>
          <p:nvPr/>
        </p:nvGraphicFramePr>
        <p:xfrm>
          <a:off x="1066800" y="1905000"/>
          <a:ext cx="4800601" cy="1981200"/>
        </p:xfrm>
        <a:graphic>
          <a:graphicData uri="http://schemas.openxmlformats.org/drawingml/2006/table">
            <a:tbl>
              <a:tblPr/>
              <a:tblGrid>
                <a:gridCol w="648803"/>
                <a:gridCol w="690844"/>
                <a:gridCol w="690844"/>
                <a:gridCol w="690844"/>
                <a:gridCol w="690844"/>
                <a:gridCol w="690844"/>
                <a:gridCol w="697578"/>
              </a:tblGrid>
              <a:tr h="330200">
                <a:tc>
                  <a:txBody>
                    <a:bodyPr/>
                    <a:lstStyle/>
                    <a:p>
                      <a:pPr marL="0" marR="0" algn="ctr">
                        <a:spcBef>
                          <a:spcPts val="0"/>
                        </a:spcBef>
                        <a:spcAft>
                          <a:spcPts val="0"/>
                        </a:spcAft>
                      </a:pPr>
                      <a:r>
                        <a:rPr lang="en-US" sz="2000" b="1" dirty="0" err="1" smtClean="0">
                          <a:latin typeface="Times New Roman"/>
                          <a:ea typeface="Times New Roman"/>
                          <a:cs typeface="Times New Roman"/>
                        </a:rPr>
                        <a:t>i</a:t>
                      </a:r>
                      <a:r>
                        <a:rPr lang="en-US" sz="2000" b="1" dirty="0" smtClean="0">
                          <a:latin typeface="Times New Roman"/>
                          <a:ea typeface="Times New Roman"/>
                          <a:cs typeface="Times New Roman"/>
                        </a:rPr>
                        <a:t> / j</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4</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4</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7</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4</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5</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7</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0</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3</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4</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5</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smtClean="0">
                          <a:latin typeface="Times New Roman"/>
                          <a:ea typeface="Times New Roman"/>
                          <a:cs typeface="Times New Roman"/>
                        </a:rPr>
                        <a:t>7</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Rectangle 9"/>
          <p:cNvSpPr/>
          <p:nvPr/>
        </p:nvSpPr>
        <p:spPr>
          <a:xfrm>
            <a:off x="6324600" y="838200"/>
            <a:ext cx="1066800" cy="12954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120" name="Content Placeholder 7"/>
          <p:cNvSpPr txBox="1">
            <a:spLocks/>
          </p:cNvSpPr>
          <p:nvPr/>
        </p:nvSpPr>
        <p:spPr bwMode="auto">
          <a:xfrm>
            <a:off x="1295400" y="4038600"/>
            <a:ext cx="6477000" cy="2514600"/>
          </a:xfrm>
          <a:prstGeom prst="rect">
            <a:avLst/>
          </a:prstGeom>
          <a:noFill/>
          <a:ln w="9525">
            <a:noFill/>
            <a:miter lim="800000"/>
            <a:headEnd/>
            <a:tailEnd/>
          </a:ln>
        </p:spPr>
        <p:txBody>
          <a:bodyPr/>
          <a:lstStyle/>
          <a:p>
            <a:r>
              <a:rPr lang="en-US" sz="2400" b="1" dirty="0" smtClean="0">
                <a:solidFill>
                  <a:srgbClr val="9900CC"/>
                </a:solidFill>
                <a:latin typeface="Times New Roman" pitchFamily="18" charset="0"/>
                <a:cs typeface="Times New Roman" pitchFamily="18" charset="0"/>
              </a:rPr>
              <a:t>j </a:t>
            </a:r>
            <a:r>
              <a:rPr lang="en-US" sz="2400" b="1" dirty="0">
                <a:solidFill>
                  <a:srgbClr val="9900CC"/>
                </a:solidFill>
                <a:latin typeface="Times New Roman" pitchFamily="18" charset="0"/>
                <a:cs typeface="Times New Roman" pitchFamily="18" charset="0"/>
              </a:rPr>
              <a:t>= 0, so we’re DONE!</a:t>
            </a:r>
          </a:p>
          <a:p>
            <a:endParaRPr lang="en-US" sz="2400" b="1" i="1" dirty="0">
              <a:latin typeface="Times New Roman" pitchFamily="18" charset="0"/>
              <a:cs typeface="Times New Roman" pitchFamily="18" charset="0"/>
            </a:endParaRPr>
          </a:p>
          <a:p>
            <a:r>
              <a:rPr lang="en-US" sz="2400" b="1" dirty="0">
                <a:solidFill>
                  <a:srgbClr val="FF0066"/>
                </a:solidFill>
                <a:latin typeface="Times New Roman" pitchFamily="18" charset="0"/>
                <a:cs typeface="Times New Roman" pitchFamily="18" charset="0"/>
              </a:rPr>
              <a:t>The optimal knapsack should contain: </a:t>
            </a:r>
          </a:p>
          <a:p>
            <a:r>
              <a:rPr lang="en-US" sz="2400" b="1" i="1" dirty="0">
                <a:solidFill>
                  <a:srgbClr val="FF0066"/>
                </a:solidFill>
                <a:latin typeface="Times New Roman" pitchFamily="18" charset="0"/>
                <a:cs typeface="Times New Roman" pitchFamily="18" charset="0"/>
              </a:rPr>
              <a:t>	Item 1 and Item 2</a:t>
            </a:r>
          </a:p>
        </p:txBody>
      </p:sp>
      <p:cxnSp>
        <p:nvCxnSpPr>
          <p:cNvPr id="15" name="Straight Arrow Connector 14"/>
          <p:cNvCxnSpPr/>
          <p:nvPr/>
        </p:nvCxnSpPr>
        <p:spPr>
          <a:xfrm rot="10800000">
            <a:off x="2209800" y="2362200"/>
            <a:ext cx="989013" cy="382588"/>
          </a:xfrm>
          <a:prstGeom prst="straightConnector1">
            <a:avLst/>
          </a:prstGeom>
          <a:ln w="28575">
            <a:solidFill>
              <a:srgbClr val="0070C0"/>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bwMode="auto">
          <a:xfrm>
            <a:off x="7467600" y="381000"/>
            <a:ext cx="1447800" cy="533400"/>
          </a:xfrm>
          <a:prstGeom prst="rect">
            <a:avLst/>
          </a:prstGeom>
          <a:noFill/>
          <a:ln w="9525">
            <a:noFill/>
            <a:miter lim="800000"/>
            <a:headEnd/>
            <a:tailEnd/>
          </a:ln>
        </p:spPr>
        <p:txBody>
          <a:bodyPr>
            <a:normAutofit fontScale="70000" lnSpcReduction="20000"/>
          </a:bodyPr>
          <a:lstStyle/>
          <a:p>
            <a:pPr marL="365125" indent="-282575" eaLnBrk="0" hangingPunct="0">
              <a:spcBef>
                <a:spcPts val="600"/>
              </a:spcBef>
              <a:buClr>
                <a:schemeClr val="accent1"/>
              </a:buClr>
              <a:buSzPct val="80000"/>
              <a:defRPr/>
            </a:pPr>
            <a:r>
              <a:rPr lang="en-US" sz="3200" u="sng" dirty="0">
                <a:latin typeface="+mn-lt"/>
              </a:rPr>
              <a:t>Knapsack:</a:t>
            </a:r>
          </a:p>
        </p:txBody>
      </p:sp>
      <p:sp>
        <p:nvSpPr>
          <p:cNvPr id="12" name="Oval 11"/>
          <p:cNvSpPr/>
          <p:nvPr/>
        </p:nvSpPr>
        <p:spPr>
          <a:xfrm>
            <a:off x="3276600" y="2209800"/>
            <a:ext cx="381000" cy="685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Content Placeholder 2"/>
          <p:cNvSpPr txBox="1">
            <a:spLocks/>
          </p:cNvSpPr>
          <p:nvPr/>
        </p:nvSpPr>
        <p:spPr bwMode="auto">
          <a:xfrm>
            <a:off x="7620000" y="1219200"/>
            <a:ext cx="1524000" cy="457200"/>
          </a:xfrm>
          <a:prstGeom prst="rect">
            <a:avLst/>
          </a:prstGeom>
          <a:noFill/>
          <a:ln w="9525">
            <a:noFill/>
            <a:miter lim="800000"/>
            <a:headEnd/>
            <a:tailEnd/>
          </a:ln>
        </p:spPr>
        <p:txBody>
          <a:bodyPr>
            <a:normAutofit fontScale="85000" lnSpcReduction="20000"/>
          </a:bodyPr>
          <a:lstStyle/>
          <a:p>
            <a:pPr marL="365125" indent="-282575" eaLnBrk="0" hangingPunct="0">
              <a:spcBef>
                <a:spcPts val="600"/>
              </a:spcBef>
              <a:buClr>
                <a:schemeClr val="accent1"/>
              </a:buClr>
              <a:buSzPct val="80000"/>
              <a:defRPr/>
            </a:pPr>
            <a:r>
              <a:rPr lang="en-US" sz="3200" b="1" i="1" dirty="0">
                <a:solidFill>
                  <a:srgbClr val="0070C0"/>
                </a:solidFill>
                <a:latin typeface="+mn-lt"/>
              </a:rPr>
              <a:t>Item 1</a:t>
            </a:r>
          </a:p>
        </p:txBody>
      </p:sp>
      <p:sp>
        <p:nvSpPr>
          <p:cNvPr id="14" name="Content Placeholder 2"/>
          <p:cNvSpPr txBox="1">
            <a:spLocks/>
          </p:cNvSpPr>
          <p:nvPr/>
        </p:nvSpPr>
        <p:spPr bwMode="auto">
          <a:xfrm>
            <a:off x="7620000" y="762000"/>
            <a:ext cx="1524000" cy="457200"/>
          </a:xfrm>
          <a:prstGeom prst="rect">
            <a:avLst/>
          </a:prstGeom>
          <a:noFill/>
          <a:ln w="9525">
            <a:noFill/>
            <a:miter lim="800000"/>
            <a:headEnd/>
            <a:tailEnd/>
          </a:ln>
        </p:spPr>
        <p:txBody>
          <a:bodyPr>
            <a:normAutofit fontScale="85000" lnSpcReduction="20000"/>
          </a:bodyPr>
          <a:lstStyle/>
          <a:p>
            <a:pPr marL="365125" indent="-282575" eaLnBrk="0" hangingPunct="0">
              <a:spcBef>
                <a:spcPts val="600"/>
              </a:spcBef>
              <a:buClr>
                <a:schemeClr val="accent1"/>
              </a:buClr>
              <a:buSzPct val="80000"/>
              <a:defRPr/>
            </a:pPr>
            <a:r>
              <a:rPr lang="en-US" sz="3200" b="1" i="1" dirty="0">
                <a:solidFill>
                  <a:srgbClr val="0070C0"/>
                </a:solidFill>
                <a:latin typeface="+mn-lt"/>
              </a:rPr>
              <a:t>Item 2</a:t>
            </a:r>
          </a:p>
        </p:txBody>
      </p:sp>
      <p:sp>
        <p:nvSpPr>
          <p:cNvPr id="18" name="Footer Placeholder 3"/>
          <p:cNvSpPr>
            <a:spLocks noGrp="1"/>
          </p:cNvSpPr>
          <p:nvPr>
            <p:ph type="ftr" sz="quarter" idx="11"/>
          </p:nvPr>
        </p:nvSpPr>
        <p:spPr>
          <a:xfrm>
            <a:off x="2590800" y="6492875"/>
            <a:ext cx="4648200" cy="365125"/>
          </a:xfrm>
        </p:spPr>
        <p:txBody>
          <a:bodyPr/>
          <a:lstStyle/>
          <a:p>
            <a:r>
              <a:rPr lang="en-US" dirty="0" smtClean="0"/>
              <a:t>Department of Computer Science and Engineering, GIT</a:t>
            </a:r>
            <a:endParaRPr lang="en-US" dirty="0"/>
          </a:p>
        </p:txBody>
      </p:sp>
      <p:sp>
        <p:nvSpPr>
          <p:cNvPr id="19" name="Slide Number Placeholder 5"/>
          <p:cNvSpPr>
            <a:spLocks noGrp="1"/>
          </p:cNvSpPr>
          <p:nvPr>
            <p:ph type="sldNum" sz="quarter" idx="12"/>
          </p:nvPr>
        </p:nvSpPr>
        <p:spPr>
          <a:xfrm>
            <a:off x="6553200" y="6356350"/>
            <a:ext cx="2133600" cy="365125"/>
          </a:xfrm>
        </p:spPr>
        <p:txBody>
          <a:bodyPr/>
          <a:lstStyle/>
          <a:p>
            <a:endParaRPr lang="en-US" dirty="0" smtClean="0"/>
          </a:p>
          <a:p>
            <a:r>
              <a:rPr lang="en-US" dirty="0" smtClean="0"/>
              <a:t>35</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04800" y="381000"/>
            <a:ext cx="8610600" cy="60960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				</a:t>
            </a:r>
            <a:endParaRPr kumimoji="0" 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40962" name="Rectangle 2"/>
          <p:cNvSpPr>
            <a:spLocks noGrp="1" noChangeArrowheads="1"/>
          </p:cNvSpPr>
          <p:nvPr>
            <p:ph type="title"/>
          </p:nvPr>
        </p:nvSpPr>
        <p:spPr/>
        <p:txBody>
          <a:bodyPr/>
          <a:lstStyle/>
          <a:p>
            <a:r>
              <a:rPr lang="en-US" altLang="zh-CN" dirty="0" smtClean="0">
                <a:ea typeface="SimSun" pitchFamily="2" charset="-122"/>
              </a:rPr>
              <a:t>              </a:t>
            </a:r>
            <a:r>
              <a:rPr lang="en-US" altLang="zh-CN" dirty="0" smtClean="0">
                <a:solidFill>
                  <a:srgbClr val="FF0000"/>
                </a:solidFill>
                <a:ea typeface="SimSun" pitchFamily="2" charset="-122"/>
              </a:rPr>
              <a:t>Test Case</a:t>
            </a:r>
          </a:p>
        </p:txBody>
      </p:sp>
      <p:sp>
        <p:nvSpPr>
          <p:cNvPr id="40963" name="Rectangle 3"/>
          <p:cNvSpPr>
            <a:spLocks noGrp="1" noChangeArrowheads="1"/>
          </p:cNvSpPr>
          <p:nvPr>
            <p:ph type="body" sz="half" idx="1"/>
          </p:nvPr>
        </p:nvSpPr>
        <p:spPr>
          <a:xfrm>
            <a:off x="990600" y="1676400"/>
            <a:ext cx="7391400" cy="4648200"/>
          </a:xfrm>
        </p:spPr>
        <p:txBody>
          <a:bodyPr/>
          <a:lstStyle/>
          <a:p>
            <a:pPr>
              <a:buNone/>
            </a:pPr>
            <a:endParaRPr lang="en-US" altLang="zh-CN" sz="2400" dirty="0" smtClean="0">
              <a:ea typeface="SimSun" pitchFamily="2" charset="-122"/>
            </a:endParaRPr>
          </a:p>
          <a:p>
            <a:endParaRPr lang="en-US" altLang="zh-CN" sz="2400" dirty="0" smtClean="0">
              <a:ea typeface="SimSun" pitchFamily="2" charset="-122"/>
            </a:endParaRPr>
          </a:p>
          <a:p>
            <a:endParaRPr lang="en-US" altLang="zh-CN" sz="2400" dirty="0" smtClean="0">
              <a:ea typeface="SimSun" pitchFamily="2" charset="-122"/>
            </a:endParaRPr>
          </a:p>
          <a:p>
            <a:endParaRPr lang="en-US" altLang="zh-CN" sz="2400" dirty="0" smtClean="0">
              <a:ea typeface="SimSun" pitchFamily="2" charset="-122"/>
            </a:endParaRPr>
          </a:p>
          <a:p>
            <a:endParaRPr lang="en-US" altLang="zh-CN" sz="2400" dirty="0" smtClean="0">
              <a:ea typeface="SimSun" pitchFamily="2" charset="-122"/>
            </a:endParaRPr>
          </a:p>
          <a:p>
            <a:endParaRPr lang="en-US" altLang="zh-CN" sz="2400" dirty="0" smtClean="0">
              <a:ea typeface="SimSun" pitchFamily="2" charset="-122"/>
            </a:endParaRPr>
          </a:p>
          <a:p>
            <a:endParaRPr lang="en-US" altLang="zh-CN" sz="2400" dirty="0" smtClean="0">
              <a:ea typeface="SimSun" pitchFamily="2" charset="-122"/>
            </a:endParaRPr>
          </a:p>
          <a:p>
            <a:endParaRPr lang="en-US" altLang="zh-CN" sz="2400" dirty="0" smtClean="0">
              <a:ea typeface="SimSun" pitchFamily="2" charset="-122"/>
            </a:endParaRPr>
          </a:p>
          <a:p>
            <a:endParaRPr lang="en-US" altLang="zh-CN" sz="2400" dirty="0" smtClean="0">
              <a:ea typeface="SimSun" pitchFamily="2" charset="-122"/>
            </a:endParaRPr>
          </a:p>
          <a:p>
            <a:r>
              <a:rPr lang="en-US" altLang="zh-CN" sz="2400" dirty="0" smtClean="0">
                <a:ea typeface="SimSun" pitchFamily="2" charset="-122"/>
              </a:rPr>
              <a:t>How to find out which items are in the optimal subset?</a:t>
            </a:r>
          </a:p>
          <a:p>
            <a:endParaRPr lang="en-US" altLang="zh-CN" sz="2400" dirty="0" smtClean="0">
              <a:ea typeface="SimSun" pitchFamily="2" charset="-122"/>
            </a:endParaRPr>
          </a:p>
        </p:txBody>
      </p:sp>
      <p:pic>
        <p:nvPicPr>
          <p:cNvPr id="40964" name="Picture 6"/>
          <p:cNvPicPr>
            <a:picLocks noChangeAspect="1" noChangeArrowheads="1"/>
          </p:cNvPicPr>
          <p:nvPr/>
        </p:nvPicPr>
        <p:blipFill>
          <a:blip r:embed="rId3"/>
          <a:srcRect/>
          <a:stretch>
            <a:fillRect/>
          </a:stretch>
        </p:blipFill>
        <p:spPr bwMode="auto">
          <a:xfrm>
            <a:off x="533400" y="2286000"/>
            <a:ext cx="8078788" cy="2865438"/>
          </a:xfrm>
          <a:prstGeom prst="rect">
            <a:avLst/>
          </a:prstGeom>
          <a:noFill/>
          <a:ln w="12700">
            <a:noFill/>
            <a:miter lim="800000"/>
            <a:headEnd/>
            <a:tailEnd/>
          </a:ln>
        </p:spPr>
      </p:pic>
      <p:sp>
        <p:nvSpPr>
          <p:cNvPr id="6" name="Footer Placeholder 4"/>
          <p:cNvSpPr txBox="1">
            <a:spLocks/>
          </p:cNvSpPr>
          <p:nvPr/>
        </p:nvSpPr>
        <p:spPr>
          <a:xfrm>
            <a:off x="1219196" y="6492875"/>
            <a:ext cx="5791204"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rPr>
              <a:t>                                   Department of Computer Science and Engineering, GIT</a:t>
            </a:r>
            <a:endParaRPr lang="en-US" sz="1200" dirty="0">
              <a:solidFill>
                <a:schemeClr val="tx1">
                  <a:tint val="75000"/>
                </a:schemeClr>
              </a:solidFill>
            </a:endParaRPr>
          </a:p>
        </p:txBody>
      </p:sp>
      <p:sp>
        <p:nvSpPr>
          <p:cNvPr id="7" name="Slide Number Placeholder 5"/>
          <p:cNvSpPr txBox="1">
            <a:spLocks/>
          </p:cNvSpPr>
          <p:nvPr/>
        </p:nvSpPr>
        <p:spPr>
          <a:xfrm>
            <a:off x="7924801" y="6356350"/>
            <a:ext cx="827314"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1">
                  <a:tint val="7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rPr>
              <a:t>            36</a:t>
            </a:r>
            <a:endParaRPr lang="en-US" sz="1200" dirty="0">
              <a:solidFill>
                <a:schemeClr val="tx1">
                  <a:tint val="7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963">
                                            <p:txEl>
                                              <p:pRg st="9" end="9"/>
                                            </p:txEl>
                                          </p:spTgt>
                                        </p:tgtEl>
                                        <p:attrNameLst>
                                          <p:attrName>style.visibility</p:attrName>
                                        </p:attrNameLst>
                                      </p:cBhvr>
                                      <p:to>
                                        <p:strVal val="visible"/>
                                      </p:to>
                                    </p:set>
                                    <p:animEffect transition="in" filter="blinds(horizontal)">
                                      <p:cBhvr>
                                        <p:cTn id="7" dur="500"/>
                                        <p:tgtEl>
                                          <p:spTgt spid="409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019800"/>
          </a:xfrm>
        </p:spPr>
        <p:style>
          <a:lnRef idx="2">
            <a:schemeClr val="accent2"/>
          </a:lnRef>
          <a:fillRef idx="1">
            <a:schemeClr val="lt1"/>
          </a:fillRef>
          <a:effectRef idx="0">
            <a:schemeClr val="accent2"/>
          </a:effectRef>
          <a:fontRef idx="minor">
            <a:schemeClr val="dk1"/>
          </a:fontRef>
        </p:style>
        <p:txBody>
          <a:bodyPr>
            <a:normAutofit/>
          </a:bodyPr>
          <a:lstStyle/>
          <a:p>
            <a:r>
              <a:rPr lang="en-US" dirty="0" smtClean="0">
                <a:solidFill>
                  <a:srgbClr val="FF0000"/>
                </a:solidFill>
                <a:effectLst>
                  <a:outerShdw blurRad="38100" dist="38100" dir="2700000" algn="tl">
                    <a:srgbClr val="000000">
                      <a:alpha val="43137"/>
                    </a:srgbClr>
                  </a:outerShdw>
                </a:effectLst>
              </a:rPr>
              <a:t>Learning Outcome of the Experiment and Conclusion</a:t>
            </a:r>
          </a:p>
          <a:p>
            <a:pPr algn="l"/>
            <a:endParaRPr lang="en-US" sz="2000" dirty="0" smtClean="0">
              <a:solidFill>
                <a:srgbClr val="FF0000"/>
              </a:solidFill>
              <a:effectLst>
                <a:outerShdw blurRad="38100" dist="38100" dir="2700000" algn="tl">
                  <a:srgbClr val="000000">
                    <a:alpha val="43137"/>
                  </a:srgbClr>
                </a:outerShdw>
              </a:effectLst>
            </a:endParaRPr>
          </a:p>
          <a:p>
            <a:pPr algn="l"/>
            <a:r>
              <a:rPr lang="en-US" sz="2000" dirty="0" smtClean="0">
                <a:solidFill>
                  <a:srgbClr val="0070C0"/>
                </a:solidFill>
                <a:effectLst>
                  <a:outerShdw blurRad="38100" dist="38100" dir="2700000" algn="tl">
                    <a:srgbClr val="000000">
                      <a:alpha val="43137"/>
                    </a:srgbClr>
                  </a:outerShdw>
                </a:effectLst>
              </a:rPr>
              <a:t>At the end of the session, students should be able to :</a:t>
            </a:r>
          </a:p>
          <a:p>
            <a:pPr algn="l"/>
            <a:endParaRPr lang="en-US" sz="2000" dirty="0" smtClean="0">
              <a:solidFill>
                <a:srgbClr val="0070C0"/>
              </a:solidFill>
              <a:effectLst>
                <a:outerShdw blurRad="38100" dist="38100" dir="2700000" algn="tl">
                  <a:srgbClr val="000000">
                    <a:alpha val="43137"/>
                  </a:srgbClr>
                </a:outerShdw>
              </a:effectLst>
            </a:endParaRPr>
          </a:p>
          <a:p>
            <a:pPr algn="l"/>
            <a:endParaRPr lang="en-US" sz="2000" dirty="0" smtClean="0">
              <a:solidFill>
                <a:srgbClr val="0070C0"/>
              </a:solidFill>
              <a:effectLst>
                <a:outerShdw blurRad="38100" dist="38100" dir="2700000" algn="tl">
                  <a:srgbClr val="000000">
                    <a:alpha val="43137"/>
                  </a:srgbClr>
                </a:outerShdw>
              </a:effectLst>
            </a:endParaRPr>
          </a:p>
          <a:p>
            <a:pPr marL="457200" indent="-457200" algn="l">
              <a:buAutoNum type="arabicPeriod"/>
            </a:pPr>
            <a:r>
              <a:rPr lang="en-US" sz="2000" dirty="0" smtClean="0">
                <a:solidFill>
                  <a:srgbClr val="0070C0"/>
                </a:solidFill>
                <a:effectLst>
                  <a:outerShdw blurRad="38100" dist="38100" dir="2700000" algn="tl">
                    <a:srgbClr val="000000">
                      <a:alpha val="43137"/>
                    </a:srgbClr>
                  </a:outerShdw>
                </a:effectLst>
              </a:rPr>
              <a:t>Explain the concept of Dynamic Programming       [L2, CO 2, PO1]</a:t>
            </a:r>
          </a:p>
          <a:p>
            <a:pPr marL="457200" indent="-457200" algn="l">
              <a:buAutoNum type="arabicPeriod"/>
            </a:pPr>
            <a:r>
              <a:rPr lang="en-US" sz="2000" dirty="0" smtClean="0">
                <a:solidFill>
                  <a:srgbClr val="0070C0"/>
                </a:solidFill>
                <a:effectLst>
                  <a:outerShdw blurRad="38100" dist="38100" dir="2700000" algn="tl">
                    <a:srgbClr val="000000">
                      <a:alpha val="43137"/>
                    </a:srgbClr>
                  </a:outerShdw>
                </a:effectLst>
              </a:rPr>
              <a:t>Demonstrate the working of 0/1 Knapsack algorithm on a given set of data</a:t>
            </a:r>
          </a:p>
          <a:p>
            <a:pPr marL="457200" indent="-457200" algn="l"/>
            <a:r>
              <a:rPr lang="en-US" sz="2000" dirty="0" smtClean="0">
                <a:solidFill>
                  <a:srgbClr val="0070C0"/>
                </a:solidFill>
                <a:effectLst>
                  <a:outerShdw blurRad="38100" dist="38100" dir="2700000" algn="tl">
                    <a:srgbClr val="000000">
                      <a:alpha val="43137"/>
                    </a:srgbClr>
                  </a:outerShdw>
                </a:effectLst>
              </a:rPr>
              <a:t>							 [L3, CO 2, PO3]</a:t>
            </a:r>
          </a:p>
          <a:p>
            <a:pPr marL="457200" indent="-457200" algn="l"/>
            <a:r>
              <a:rPr lang="en-US" sz="2000" dirty="0" smtClean="0">
                <a:solidFill>
                  <a:srgbClr val="0070C0"/>
                </a:solidFill>
                <a:effectLst>
                  <a:outerShdw blurRad="38100" dist="38100" dir="2700000" algn="tl">
                    <a:srgbClr val="000000">
                      <a:alpha val="43137"/>
                    </a:srgbClr>
                  </a:outerShdw>
                </a:effectLst>
              </a:rPr>
              <a:t>3.	Differentiate between fractional knapsack with 0/1 </a:t>
            </a:r>
            <a:r>
              <a:rPr lang="en-US" sz="2000" smtClean="0">
                <a:solidFill>
                  <a:srgbClr val="0070C0"/>
                </a:solidFill>
                <a:effectLst>
                  <a:outerShdw blurRad="38100" dist="38100" dir="2700000" algn="tl">
                    <a:srgbClr val="000000">
                      <a:alpha val="43137"/>
                    </a:srgbClr>
                  </a:outerShdw>
                </a:effectLst>
              </a:rPr>
              <a:t>knapsack    [L2]</a:t>
            </a:r>
            <a:endParaRPr lang="en-US" sz="2000" dirty="0" smtClean="0">
              <a:solidFill>
                <a:srgbClr val="0070C0"/>
              </a:solidFill>
              <a:effectLst>
                <a:outerShdw blurRad="38100" dist="38100" dir="2700000" algn="tl">
                  <a:srgbClr val="000000">
                    <a:alpha val="43137"/>
                  </a:srgbClr>
                </a:outerShdw>
              </a:effectLst>
            </a:endParaRPr>
          </a:p>
          <a:p>
            <a:endParaRPr lang="en-US" dirty="0" smtClean="0">
              <a:solidFill>
                <a:srgbClr val="FF0000"/>
              </a:solidFill>
              <a:effectLst>
                <a:outerShdw blurRad="38100" dist="38100" dir="2700000" algn="tl">
                  <a:srgbClr val="000000">
                    <a:alpha val="43137"/>
                  </a:srgbClr>
                </a:outerShdw>
              </a:effectLst>
            </a:endParaRPr>
          </a:p>
          <a:p>
            <a:endParaRPr lang="en-US" dirty="0" smtClean="0">
              <a:solidFill>
                <a:srgbClr val="FF0000"/>
              </a:solidFill>
              <a:effectLst>
                <a:outerShdw blurRad="38100" dist="38100" dir="2700000" algn="tl">
                  <a:srgbClr val="000000">
                    <a:alpha val="43137"/>
                  </a:srgbClr>
                </a:outerShdw>
              </a:effectLst>
            </a:endParaRPr>
          </a:p>
          <a:p>
            <a:endParaRPr lang="en-US" dirty="0" smtClean="0">
              <a:solidFill>
                <a:srgbClr val="FF0000"/>
              </a:solidFill>
              <a:effectLst>
                <a:outerShdw blurRad="38100" dist="38100" dir="2700000" algn="tl">
                  <a:srgbClr val="000000">
                    <a:alpha val="43137"/>
                  </a:srgbClr>
                </a:outerShdw>
              </a:effectLst>
            </a:endParaRPr>
          </a:p>
          <a:p>
            <a:pPr algn="l"/>
            <a:endParaRPr lang="en-US" sz="2000" dirty="0" smtClean="0">
              <a:solidFill>
                <a:srgbClr val="FF0000"/>
              </a:solidFill>
              <a:effectLst>
                <a:outerShdw blurRad="38100" dist="38100" dir="2700000" algn="tl">
                  <a:srgbClr val="000000">
                    <a:alpha val="43137"/>
                  </a:srgbClr>
                </a:outerShdw>
              </a:effectLst>
            </a:endParaRPr>
          </a:p>
        </p:txBody>
      </p:sp>
      <p:sp>
        <p:nvSpPr>
          <p:cNvPr id="5" name="Footer Placeholder 4"/>
          <p:cNvSpPr txBox="1">
            <a:spLocks/>
          </p:cNvSpPr>
          <p:nvPr/>
        </p:nvSpPr>
        <p:spPr>
          <a:xfrm>
            <a:off x="2819400" y="6308725"/>
            <a:ext cx="3733800" cy="54927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Department of Computer Science and Engineering, GIT</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lide Number Placeholder 5"/>
          <p:cNvSpPr txBox="1">
            <a:spLocks/>
          </p:cNvSpPr>
          <p:nvPr/>
        </p:nvSpPr>
        <p:spPr>
          <a:xfrm>
            <a:off x="8229600" y="6461125"/>
            <a:ext cx="533400" cy="39687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37</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81000"/>
            <a:ext cx="8610600" cy="6096000"/>
          </a:xfrm>
        </p:spPr>
        <p:style>
          <a:lnRef idx="2">
            <a:schemeClr val="accent2"/>
          </a:lnRef>
          <a:fillRef idx="1">
            <a:schemeClr val="lt1"/>
          </a:fillRef>
          <a:effectRef idx="0">
            <a:schemeClr val="accent2"/>
          </a:effectRef>
          <a:fontRef idx="minor">
            <a:schemeClr val="dk1"/>
          </a:fontRef>
        </p:style>
        <p:txBody>
          <a:bodyPr>
            <a:normAutofit/>
          </a:bodyPr>
          <a:lstStyle/>
          <a:p>
            <a:r>
              <a:rPr lang="en-US" dirty="0" smtClean="0">
                <a:solidFill>
                  <a:srgbClr val="FF0000"/>
                </a:solidFill>
                <a:effectLst>
                  <a:outerShdw blurRad="38100" dist="38100" dir="2700000" algn="tl">
                    <a:srgbClr val="000000">
                      <a:alpha val="43137"/>
                    </a:srgbClr>
                  </a:outerShdw>
                </a:effectLst>
              </a:rPr>
              <a:t>Theoretical Background of the Experiment</a:t>
            </a:r>
          </a:p>
          <a:p>
            <a:endParaRPr lang="en-US" dirty="0" smtClean="0">
              <a:solidFill>
                <a:srgbClr val="FF0000"/>
              </a:solidFill>
              <a:effectLst>
                <a:outerShdw blurRad="38100" dist="38100" dir="2700000" algn="tl">
                  <a:srgbClr val="000000">
                    <a:alpha val="43137"/>
                  </a:srgbClr>
                </a:outerShdw>
              </a:effectLst>
            </a:endParaRPr>
          </a:p>
          <a:p>
            <a:pPr marL="457200" indent="-457200" algn="l"/>
            <a:r>
              <a:rPr lang="en-US" sz="2000" dirty="0" smtClean="0">
                <a:solidFill>
                  <a:srgbClr val="7030A0"/>
                </a:solidFill>
                <a:effectLst>
                  <a:outerShdw blurRad="38100" dist="38100" dir="2700000" algn="tl">
                    <a:srgbClr val="000000">
                      <a:alpha val="43137"/>
                    </a:srgbClr>
                  </a:outerShdw>
                </a:effectLst>
              </a:rPr>
              <a:t>Concept :  </a:t>
            </a:r>
            <a:r>
              <a:rPr lang="en-US" sz="2000" dirty="0" smtClean="0">
                <a:solidFill>
                  <a:srgbClr val="FF0000"/>
                </a:solidFill>
                <a:effectLst>
                  <a:outerShdw blurRad="38100" dist="38100" dir="2700000" algn="tl">
                    <a:srgbClr val="000000">
                      <a:alpha val="43137"/>
                    </a:srgbClr>
                  </a:outerShdw>
                </a:effectLst>
              </a:rPr>
              <a:t>Dynamic Programming - </a:t>
            </a:r>
            <a:r>
              <a:rPr lang="en-US" sz="2000" dirty="0" smtClean="0">
                <a:solidFill>
                  <a:srgbClr val="00B050"/>
                </a:solidFill>
                <a:effectLst>
                  <a:outerShdw blurRad="38100" dist="38100" dir="2700000" algn="tl">
                    <a:srgbClr val="000000">
                      <a:alpha val="43137"/>
                    </a:srgbClr>
                  </a:outerShdw>
                </a:effectLst>
              </a:rPr>
              <a:t>Problem Solving Design strategy</a:t>
            </a:r>
          </a:p>
          <a:p>
            <a:endParaRPr lang="en-US" sz="2000" dirty="0" smtClean="0"/>
          </a:p>
          <a:p>
            <a:r>
              <a:rPr lang="en-US" sz="2000" b="1" i="1" dirty="0" smtClean="0">
                <a:solidFill>
                  <a:srgbClr val="FF0066"/>
                </a:solidFill>
              </a:rPr>
              <a:t>Hallmark#1</a:t>
            </a:r>
            <a:r>
              <a:rPr lang="en-US" sz="2000" b="1" i="1" dirty="0" smtClean="0">
                <a:solidFill>
                  <a:srgbClr val="7030A0"/>
                </a:solidFill>
              </a:rPr>
              <a:t>: Optimal substructure </a:t>
            </a:r>
          </a:p>
          <a:p>
            <a:r>
              <a:rPr lang="en-US" sz="2000" i="1" dirty="0" smtClean="0">
                <a:solidFill>
                  <a:srgbClr val="7030A0"/>
                </a:solidFill>
              </a:rPr>
              <a:t>An optimal solution to a problem (instance) contains optimal solutions to overlapping </a:t>
            </a:r>
            <a:r>
              <a:rPr lang="en-US" sz="2000" i="1" dirty="0" err="1" smtClean="0">
                <a:solidFill>
                  <a:srgbClr val="7030A0"/>
                </a:solidFill>
              </a:rPr>
              <a:t>subproblems</a:t>
            </a:r>
            <a:r>
              <a:rPr lang="en-US" sz="2000" i="1" dirty="0" smtClean="0">
                <a:solidFill>
                  <a:srgbClr val="7030A0"/>
                </a:solidFill>
              </a:rPr>
              <a:t> </a:t>
            </a:r>
            <a:endParaRPr lang="en-US" sz="2000" dirty="0" smtClean="0">
              <a:solidFill>
                <a:srgbClr val="7030A0"/>
              </a:solidFill>
              <a:effectLst>
                <a:outerShdw blurRad="38100" dist="38100" dir="2700000" algn="tl">
                  <a:srgbClr val="000000">
                    <a:alpha val="43137"/>
                  </a:srgbClr>
                </a:outerShdw>
              </a:effectLst>
            </a:endParaRPr>
          </a:p>
          <a:p>
            <a:endParaRPr lang="en-US" sz="2000" dirty="0" smtClean="0"/>
          </a:p>
          <a:p>
            <a:r>
              <a:rPr lang="en-US" sz="2000" b="1" i="1" dirty="0" smtClean="0">
                <a:solidFill>
                  <a:srgbClr val="FF0066"/>
                </a:solidFill>
              </a:rPr>
              <a:t>Hallmark#2</a:t>
            </a:r>
            <a:r>
              <a:rPr lang="en-US" sz="2000" b="1" i="1" dirty="0" smtClean="0">
                <a:solidFill>
                  <a:srgbClr val="7030A0"/>
                </a:solidFill>
              </a:rPr>
              <a:t>: Overlapping </a:t>
            </a:r>
            <a:r>
              <a:rPr lang="en-US" sz="2000" b="1" i="1" dirty="0" err="1" smtClean="0">
                <a:solidFill>
                  <a:srgbClr val="7030A0"/>
                </a:solidFill>
              </a:rPr>
              <a:t>subproblems</a:t>
            </a:r>
            <a:r>
              <a:rPr lang="en-US" sz="2000" b="1" i="1" dirty="0" smtClean="0">
                <a:solidFill>
                  <a:srgbClr val="7030A0"/>
                </a:solidFill>
              </a:rPr>
              <a:t> </a:t>
            </a:r>
          </a:p>
          <a:p>
            <a:r>
              <a:rPr lang="en-US" sz="2000" i="1" dirty="0" smtClean="0">
                <a:solidFill>
                  <a:srgbClr val="7030A0"/>
                </a:solidFill>
              </a:rPr>
              <a:t>A recursive solution contains a “small” number of distinct </a:t>
            </a:r>
            <a:r>
              <a:rPr lang="en-US" sz="2000" i="1" dirty="0" err="1" smtClean="0">
                <a:solidFill>
                  <a:srgbClr val="7030A0"/>
                </a:solidFill>
              </a:rPr>
              <a:t>subproblems</a:t>
            </a:r>
            <a:r>
              <a:rPr lang="en-US" sz="2000" i="1" dirty="0" smtClean="0">
                <a:solidFill>
                  <a:srgbClr val="7030A0"/>
                </a:solidFill>
              </a:rPr>
              <a:t> repeated many times </a:t>
            </a:r>
            <a:endParaRPr lang="en-US" sz="2000" dirty="0" smtClean="0">
              <a:solidFill>
                <a:srgbClr val="7030A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a:xfrm>
            <a:off x="2209800" y="6492875"/>
            <a:ext cx="4876800" cy="365125"/>
          </a:xfrm>
        </p:spPr>
        <p:txBody>
          <a:bodyPr/>
          <a:lstStyle/>
          <a:p>
            <a:r>
              <a:rPr lang="en-US" dirty="0" smtClean="0"/>
              <a:t>Department of Computer Science and Engineering, GIT</a:t>
            </a:r>
            <a:endParaRPr lang="en-US" dirty="0"/>
          </a:p>
        </p:txBody>
      </p:sp>
      <p:sp>
        <p:nvSpPr>
          <p:cNvPr id="29" name="Slide Number Placeholder 28"/>
          <p:cNvSpPr>
            <a:spLocks noGrp="1"/>
          </p:cNvSpPr>
          <p:nvPr>
            <p:ph type="sldNum" sz="quarter" idx="12"/>
          </p:nvPr>
        </p:nvSpPr>
        <p:spPr/>
        <p:txBody>
          <a:bodyPr/>
          <a:lstStyle/>
          <a:p>
            <a:endParaRPr lang="en-US" dirty="0" smtClean="0"/>
          </a:p>
          <a:p>
            <a:r>
              <a:rPr lang="en-US" dirty="0" smtClean="0"/>
              <a:t>3</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096000"/>
          </a:xfrm>
        </p:spPr>
        <p:style>
          <a:lnRef idx="2">
            <a:schemeClr val="accent2"/>
          </a:lnRef>
          <a:fillRef idx="1">
            <a:schemeClr val="lt1"/>
          </a:fillRef>
          <a:effectRef idx="0">
            <a:schemeClr val="accent2"/>
          </a:effectRef>
          <a:fontRef idx="minor">
            <a:schemeClr val="dk1"/>
          </a:fontRef>
        </p:style>
        <p:txBody>
          <a:bodyPr>
            <a:normAutofit/>
          </a:bodyPr>
          <a:lstStyle/>
          <a:p>
            <a:endParaRPr lang="en-US" sz="4400" dirty="0" smtClean="0">
              <a:solidFill>
                <a:schemeClr val="accent3">
                  <a:lumMod val="75000"/>
                </a:schemeClr>
              </a:solidFill>
              <a:effectLst>
                <a:outerShdw blurRad="38100" dist="38100" dir="2700000" algn="tl">
                  <a:srgbClr val="000000">
                    <a:alpha val="43137"/>
                  </a:srgbClr>
                </a:outerShdw>
              </a:effectLst>
              <a:latin typeface="Bodoni MT Black" pitchFamily="18" charset="0"/>
            </a:endParaRPr>
          </a:p>
          <a:p>
            <a:endParaRPr lang="en-US" sz="4400" dirty="0" smtClean="0">
              <a:solidFill>
                <a:schemeClr val="accent3">
                  <a:lumMod val="75000"/>
                </a:schemeClr>
              </a:solidFill>
              <a:effectLst>
                <a:outerShdw blurRad="38100" dist="38100" dir="2700000" algn="tl">
                  <a:srgbClr val="000000">
                    <a:alpha val="43137"/>
                  </a:srgbClr>
                </a:outerShdw>
              </a:effectLst>
              <a:latin typeface="Bodoni MT Black" pitchFamily="18" charset="0"/>
            </a:endParaRPr>
          </a:p>
          <a:p>
            <a:endParaRPr lang="en-US" dirty="0" smtClean="0">
              <a:solidFill>
                <a:srgbClr val="FF0000"/>
              </a:solidFill>
              <a:effectLst>
                <a:outerShdw blurRad="38100" dist="38100" dir="2700000" algn="tl">
                  <a:srgbClr val="000000">
                    <a:alpha val="43137"/>
                  </a:srgbClr>
                </a:outerShdw>
              </a:effectLst>
            </a:endParaRPr>
          </a:p>
          <a:p>
            <a:r>
              <a:rPr lang="en-US" sz="4400" dirty="0" smtClean="0">
                <a:solidFill>
                  <a:srgbClr val="FF0000"/>
                </a:solidFill>
                <a:effectLst>
                  <a:outerShdw blurRad="38100" dist="38100" dir="2700000" algn="tl">
                    <a:srgbClr val="000000">
                      <a:alpha val="43137"/>
                    </a:srgbClr>
                  </a:outerShdw>
                </a:effectLst>
                <a:latin typeface="Bodoni MT Black" pitchFamily="18" charset="0"/>
              </a:rPr>
              <a:t>T</a:t>
            </a:r>
            <a:r>
              <a:rPr lang="en-US" sz="4400" dirty="0" smtClean="0">
                <a:solidFill>
                  <a:srgbClr val="92D050"/>
                </a:solidFill>
                <a:effectLst>
                  <a:outerShdw blurRad="38100" dist="38100" dir="2700000" algn="tl">
                    <a:srgbClr val="000000">
                      <a:alpha val="43137"/>
                    </a:srgbClr>
                  </a:outerShdw>
                </a:effectLst>
                <a:latin typeface="Bodoni MT Black" pitchFamily="18" charset="0"/>
              </a:rPr>
              <a:t>H</a:t>
            </a:r>
            <a:r>
              <a:rPr lang="en-US" sz="4400" dirty="0" smtClean="0">
                <a:solidFill>
                  <a:srgbClr val="00B0F0"/>
                </a:solidFill>
                <a:effectLst>
                  <a:outerShdw blurRad="38100" dist="38100" dir="2700000" algn="tl">
                    <a:srgbClr val="000000">
                      <a:alpha val="43137"/>
                    </a:srgbClr>
                  </a:outerShdw>
                </a:effectLst>
                <a:latin typeface="Bodoni MT Black" pitchFamily="18" charset="0"/>
              </a:rPr>
              <a:t>A</a:t>
            </a:r>
            <a:r>
              <a:rPr lang="en-US" sz="4400" dirty="0" smtClean="0">
                <a:solidFill>
                  <a:srgbClr val="7030A0"/>
                </a:solidFill>
                <a:effectLst>
                  <a:outerShdw blurRad="38100" dist="38100" dir="2700000" algn="tl">
                    <a:srgbClr val="000000">
                      <a:alpha val="43137"/>
                    </a:srgbClr>
                  </a:outerShdw>
                </a:effectLst>
                <a:latin typeface="Bodoni MT Black" pitchFamily="18" charset="0"/>
              </a:rPr>
              <a:t>N</a:t>
            </a:r>
            <a:r>
              <a:rPr lang="en-US" sz="4400" dirty="0" smtClean="0">
                <a:solidFill>
                  <a:srgbClr val="C00000"/>
                </a:solidFill>
                <a:effectLst>
                  <a:outerShdw blurRad="38100" dist="38100" dir="2700000" algn="tl">
                    <a:srgbClr val="000000">
                      <a:alpha val="43137"/>
                    </a:srgbClr>
                  </a:outerShdw>
                </a:effectLst>
                <a:latin typeface="Bodoni MT Black" pitchFamily="18" charset="0"/>
              </a:rPr>
              <a:t>K</a:t>
            </a:r>
            <a:r>
              <a:rPr lang="en-US" sz="4400" dirty="0" smtClean="0">
                <a:solidFill>
                  <a:srgbClr val="FF0000"/>
                </a:solidFill>
                <a:effectLst>
                  <a:outerShdw blurRad="38100" dist="38100" dir="2700000" algn="tl">
                    <a:srgbClr val="000000">
                      <a:alpha val="43137"/>
                    </a:srgbClr>
                  </a:outerShdw>
                </a:effectLst>
                <a:latin typeface="Bodoni MT Black" pitchFamily="18" charset="0"/>
              </a:rPr>
              <a:t> </a:t>
            </a:r>
            <a:r>
              <a:rPr lang="en-US" sz="4400" dirty="0" smtClean="0">
                <a:solidFill>
                  <a:schemeClr val="accent6">
                    <a:lumMod val="75000"/>
                  </a:schemeClr>
                </a:solidFill>
                <a:effectLst>
                  <a:outerShdw blurRad="38100" dist="38100" dir="2700000" algn="tl">
                    <a:srgbClr val="000000">
                      <a:alpha val="43137"/>
                    </a:srgbClr>
                  </a:outerShdw>
                </a:effectLst>
                <a:latin typeface="Bodoni MT Black" pitchFamily="18" charset="0"/>
              </a:rPr>
              <a:t>Y</a:t>
            </a:r>
            <a:r>
              <a:rPr lang="en-US" sz="4400" dirty="0" smtClean="0">
                <a:solidFill>
                  <a:schemeClr val="accent3">
                    <a:lumMod val="75000"/>
                  </a:schemeClr>
                </a:solidFill>
                <a:effectLst>
                  <a:outerShdw blurRad="38100" dist="38100" dir="2700000" algn="tl">
                    <a:srgbClr val="000000">
                      <a:alpha val="43137"/>
                    </a:srgbClr>
                  </a:outerShdw>
                </a:effectLst>
                <a:latin typeface="Bodoni MT Black" pitchFamily="18" charset="0"/>
              </a:rPr>
              <a:t>O</a:t>
            </a:r>
            <a:r>
              <a:rPr lang="en-US" sz="4400" dirty="0" smtClean="0">
                <a:solidFill>
                  <a:srgbClr val="FF0066"/>
                </a:solidFill>
                <a:effectLst>
                  <a:outerShdw blurRad="38100" dist="38100" dir="2700000" algn="tl">
                    <a:srgbClr val="000000">
                      <a:alpha val="43137"/>
                    </a:srgbClr>
                  </a:outerShdw>
                </a:effectLst>
                <a:latin typeface="Bodoni MT Black" pitchFamily="18" charset="0"/>
              </a:rPr>
              <a:t>U</a:t>
            </a:r>
          </a:p>
          <a:p>
            <a:endParaRPr lang="en-US" dirty="0" smtClean="0">
              <a:solidFill>
                <a:srgbClr val="FF0000"/>
              </a:solidFill>
              <a:effectLst>
                <a:outerShdw blurRad="38100" dist="38100" dir="2700000" algn="tl">
                  <a:srgbClr val="000000">
                    <a:alpha val="43137"/>
                  </a:srgbClr>
                </a:outerShdw>
              </a:effectLst>
            </a:endParaRPr>
          </a:p>
          <a:p>
            <a:pPr algn="l"/>
            <a:endParaRPr lang="en-US" sz="2000" dirty="0" smtClean="0">
              <a:solidFill>
                <a:srgbClr val="FF0000"/>
              </a:solidFill>
              <a:effectLst>
                <a:outerShdw blurRad="38100" dist="38100" dir="2700000" algn="tl">
                  <a:srgbClr val="000000">
                    <a:alpha val="43137"/>
                  </a:srgbClr>
                </a:outerShdw>
              </a:effectLst>
            </a:endParaRPr>
          </a:p>
          <a:p>
            <a:pPr algn="l"/>
            <a:r>
              <a:rPr lang="en-US" sz="2000" dirty="0" smtClean="0">
                <a:solidFill>
                  <a:schemeClr val="bg1"/>
                </a:solidFill>
                <a:effectLst>
                  <a:outerShdw blurRad="38100" dist="38100" dir="2700000" algn="tl">
                    <a:srgbClr val="000000">
                      <a:alpha val="43137"/>
                    </a:srgbClr>
                  </a:outerShdw>
                </a:effectLst>
              </a:rPr>
              <a:t>				</a:t>
            </a:r>
            <a:endParaRPr lang="en-US" sz="2000" dirty="0">
              <a:solidFill>
                <a:srgbClr val="FF000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a:xfrm>
            <a:off x="2895600" y="6492875"/>
            <a:ext cx="4267200" cy="365125"/>
          </a:xfrm>
        </p:spPr>
        <p:txBody>
          <a:bodyPr/>
          <a:lstStyle/>
          <a:p>
            <a:r>
              <a:rPr lang="en-US" dirty="0" smtClean="0"/>
              <a:t>Department of Computer Science and Engineering, GIT</a:t>
            </a:r>
            <a:endParaRPr lang="en-US" dirty="0"/>
          </a:p>
        </p:txBody>
      </p:sp>
      <p:sp>
        <p:nvSpPr>
          <p:cNvPr id="6" name="Slide Number Placeholder 5"/>
          <p:cNvSpPr>
            <a:spLocks noGrp="1"/>
          </p:cNvSpPr>
          <p:nvPr>
            <p:ph type="sldNum" sz="quarter" idx="12"/>
          </p:nvPr>
        </p:nvSpPr>
        <p:spPr/>
        <p:txBody>
          <a:bodyPr/>
          <a:lstStyle/>
          <a:p>
            <a:endParaRPr lang="en-US" dirty="0" smtClean="0"/>
          </a:p>
          <a:p>
            <a:r>
              <a:rPr lang="en-US" dirty="0" smtClean="0"/>
              <a:t>38</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81000"/>
            <a:ext cx="8610600" cy="6096000"/>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r>
              <a:rPr lang="en-US" dirty="0" smtClean="0">
                <a:solidFill>
                  <a:srgbClr val="FF0000"/>
                </a:solidFill>
                <a:effectLst>
                  <a:outerShdw blurRad="38100" dist="38100" dir="2700000" algn="tl">
                    <a:srgbClr val="000000">
                      <a:alpha val="43137"/>
                    </a:srgbClr>
                  </a:outerShdw>
                </a:effectLst>
              </a:rPr>
              <a:t>What is a Knapsack</a:t>
            </a:r>
          </a:p>
          <a:p>
            <a:pPr algn="l"/>
            <a:r>
              <a:rPr lang="en-US" altLang="zh-CN" dirty="0" smtClean="0">
                <a:solidFill>
                  <a:srgbClr val="7030A0"/>
                </a:solidFill>
                <a:effectLst>
                  <a:outerShdw blurRad="38100" dist="38100" dir="2700000" algn="tl">
                    <a:srgbClr val="000000">
                      <a:alpha val="43137"/>
                    </a:srgbClr>
                  </a:outerShdw>
                </a:effectLst>
              </a:rPr>
              <a:t>The Knapsack problem </a:t>
            </a:r>
          </a:p>
          <a:p>
            <a:pPr algn="just"/>
            <a:r>
              <a:rPr lang="en-US" altLang="zh-CN" dirty="0" smtClean="0">
                <a:solidFill>
                  <a:srgbClr val="00B050"/>
                </a:solidFill>
                <a:effectLst>
                  <a:outerShdw blurRad="38100" dist="38100" dir="2700000" algn="tl">
                    <a:srgbClr val="000000">
                      <a:alpha val="43137"/>
                    </a:srgbClr>
                  </a:outerShdw>
                </a:effectLst>
              </a:rPr>
              <a:t>Given n items, pack the knapsack to get  the maximum value. Each item has some weight and some value. Total weight that we can carry is no more than some fixed capacity W. So we must consider weights of items as well as their values to fill the knapsack </a:t>
            </a:r>
          </a:p>
          <a:p>
            <a:endParaRPr lang="en-US" altLang="zh-CN" dirty="0" smtClean="0">
              <a:solidFill>
                <a:srgbClr val="FF0000"/>
              </a:solidFill>
              <a:effectLst>
                <a:outerShdw blurRad="38100" dist="38100" dir="2700000" algn="tl">
                  <a:srgbClr val="000000">
                    <a:alpha val="43137"/>
                  </a:srgbClr>
                </a:outerShdw>
              </a:effectLst>
            </a:endParaRPr>
          </a:p>
          <a:p>
            <a:pPr marL="0" lvl="3"/>
            <a:r>
              <a:rPr lang="en-US" altLang="zh-CN" sz="3200" dirty="0" smtClean="0">
                <a:solidFill>
                  <a:srgbClr val="00B0F0"/>
                </a:solidFill>
                <a:effectLst>
                  <a:outerShdw blurRad="38100" dist="38100" dir="2700000" algn="tl">
                    <a:srgbClr val="000000">
                      <a:alpha val="43137"/>
                    </a:srgbClr>
                  </a:outerShdw>
                </a:effectLst>
              </a:rPr>
              <a:t>Item #        Weight    Value</a:t>
            </a:r>
          </a:p>
          <a:p>
            <a:pPr marL="0" lvl="3"/>
            <a:r>
              <a:rPr lang="en-US" altLang="zh-CN" sz="3200" dirty="0" smtClean="0">
                <a:solidFill>
                  <a:srgbClr val="FF0066"/>
                </a:solidFill>
                <a:effectLst>
                  <a:outerShdw blurRad="38100" dist="38100" dir="2700000" algn="tl">
                    <a:srgbClr val="000000">
                      <a:alpha val="43137"/>
                    </a:srgbClr>
                  </a:outerShdw>
                </a:effectLst>
              </a:rPr>
              <a:t>  1                 1            8</a:t>
            </a:r>
          </a:p>
          <a:p>
            <a:pPr marL="0" lvl="3"/>
            <a:r>
              <a:rPr lang="en-US" altLang="zh-CN" sz="3200" dirty="0" smtClean="0">
                <a:solidFill>
                  <a:srgbClr val="FF0066"/>
                </a:solidFill>
                <a:effectLst>
                  <a:outerShdw blurRad="38100" dist="38100" dir="2700000" algn="tl">
                    <a:srgbClr val="000000">
                      <a:alpha val="43137"/>
                    </a:srgbClr>
                  </a:outerShdw>
                </a:effectLst>
              </a:rPr>
              <a:t>                  2                 4            6       W= 5</a:t>
            </a:r>
          </a:p>
          <a:p>
            <a:pPr marL="0" lvl="3"/>
            <a:r>
              <a:rPr lang="en-US" altLang="zh-CN" sz="2800" dirty="0" smtClean="0">
                <a:solidFill>
                  <a:srgbClr val="FF0066"/>
                </a:solidFill>
                <a:latin typeface="Times New Roman" pitchFamily="18" charset="0"/>
                <a:ea typeface="SimSun" pitchFamily="2" charset="-122"/>
              </a:rPr>
              <a:t>  </a:t>
            </a:r>
            <a:r>
              <a:rPr lang="en-US" altLang="zh-CN" sz="3200" dirty="0" smtClean="0">
                <a:solidFill>
                  <a:srgbClr val="FF0066"/>
                </a:solidFill>
                <a:effectLst>
                  <a:outerShdw blurRad="38100" dist="38100" dir="2700000" algn="tl">
                    <a:srgbClr val="000000">
                      <a:alpha val="43137"/>
                    </a:srgbClr>
                  </a:outerShdw>
                </a:effectLst>
              </a:rPr>
              <a:t>3                 5            5</a:t>
            </a:r>
          </a:p>
        </p:txBody>
      </p:sp>
      <p:sp>
        <p:nvSpPr>
          <p:cNvPr id="4" name="Footer Placeholder 3"/>
          <p:cNvSpPr>
            <a:spLocks noGrp="1"/>
          </p:cNvSpPr>
          <p:nvPr>
            <p:ph type="ftr" sz="quarter" idx="11"/>
          </p:nvPr>
        </p:nvSpPr>
        <p:spPr>
          <a:xfrm>
            <a:off x="2209800" y="6492875"/>
            <a:ext cx="4876800" cy="365125"/>
          </a:xfrm>
        </p:spPr>
        <p:txBody>
          <a:bodyPr/>
          <a:lstStyle/>
          <a:p>
            <a:r>
              <a:rPr lang="en-US" smtClean="0"/>
              <a:t>Department of Computer Science and Engineering, GIT</a:t>
            </a:r>
            <a:endParaRPr lang="en-US" dirty="0"/>
          </a:p>
        </p:txBody>
      </p:sp>
      <p:sp>
        <p:nvSpPr>
          <p:cNvPr id="29" name="Slide Number Placeholder 28"/>
          <p:cNvSpPr>
            <a:spLocks noGrp="1"/>
          </p:cNvSpPr>
          <p:nvPr>
            <p:ph type="sldNum" sz="quarter" idx="12"/>
          </p:nvPr>
        </p:nvSpPr>
        <p:spPr/>
        <p:txBody>
          <a:bodyPr/>
          <a:lstStyle/>
          <a:p>
            <a:endParaRPr lang="en-US" dirty="0" smtClean="0"/>
          </a:p>
          <a:p>
            <a:r>
              <a:rPr lang="en-US" dirty="0" smtClean="0"/>
              <a:t>4</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500"/>
                                        <p:tgtEl>
                                          <p:spTgt spid="3">
                                            <p:txEl>
                                              <p:pRg st="4" end="4"/>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ox(in)">
                                      <p:cBhvr>
                                        <p:cTn id="20" dur="500"/>
                                        <p:tgtEl>
                                          <p:spTgt spid="3">
                                            <p:txEl>
                                              <p:pRg st="5" end="5"/>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ox(in)">
                                      <p:cBhvr>
                                        <p:cTn id="23" dur="500"/>
                                        <p:tgtEl>
                                          <p:spTgt spid="3">
                                            <p:txEl>
                                              <p:pRg st="6" end="6"/>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ox(in)">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81000"/>
            <a:ext cx="8610600" cy="6096000"/>
          </a:xfrm>
        </p:spPr>
        <p:style>
          <a:lnRef idx="2">
            <a:schemeClr val="accent2"/>
          </a:lnRef>
          <a:fillRef idx="1">
            <a:schemeClr val="lt1"/>
          </a:fillRef>
          <a:effectRef idx="0">
            <a:schemeClr val="accent2"/>
          </a:effectRef>
          <a:fontRef idx="minor">
            <a:schemeClr val="dk1"/>
          </a:fontRef>
        </p:style>
        <p:txBody>
          <a:bodyPr>
            <a:normAutofit/>
          </a:bodyPr>
          <a:lstStyle/>
          <a:p>
            <a:pPr marL="609600" indent="-609600"/>
            <a:endParaRPr lang="en-US" altLang="zh-CN" sz="3000" dirty="0" smtClean="0">
              <a:ea typeface="SimSun" pitchFamily="2" charset="-122"/>
            </a:endParaRPr>
          </a:p>
          <a:p>
            <a:pPr marL="609600" indent="-609600"/>
            <a:r>
              <a:rPr lang="en-US" altLang="zh-CN" sz="3000" dirty="0" smtClean="0">
                <a:solidFill>
                  <a:srgbClr val="FF0000"/>
                </a:solidFill>
                <a:ea typeface="SimSun" pitchFamily="2" charset="-122"/>
              </a:rPr>
              <a:t>The Knapsack Problem</a:t>
            </a:r>
          </a:p>
          <a:p>
            <a:pPr marL="609600" indent="-609600"/>
            <a:endParaRPr lang="en-US" altLang="zh-CN" sz="3000" dirty="0" smtClean="0">
              <a:ea typeface="SimSun" pitchFamily="2" charset="-122"/>
            </a:endParaRPr>
          </a:p>
          <a:p>
            <a:pPr marL="609600" indent="-609600" algn="just"/>
            <a:r>
              <a:rPr lang="en-US" altLang="zh-CN" sz="3000" dirty="0" smtClean="0">
                <a:solidFill>
                  <a:srgbClr val="0070C0"/>
                </a:solidFill>
                <a:ea typeface="SimSun" pitchFamily="2" charset="-122"/>
              </a:rPr>
              <a:t>There are two versions of the problem:</a:t>
            </a:r>
          </a:p>
          <a:p>
            <a:pPr marL="990600" lvl="1" indent="-533400" algn="just">
              <a:spcBef>
                <a:spcPct val="0"/>
              </a:spcBef>
              <a:buFontTx/>
              <a:buAutoNum type="arabicPeriod"/>
            </a:pPr>
            <a:r>
              <a:rPr lang="en-US" altLang="zh-CN" sz="2600" dirty="0" smtClean="0">
                <a:solidFill>
                  <a:srgbClr val="FF0066"/>
                </a:solidFill>
                <a:ea typeface="SimSun" pitchFamily="2" charset="-122"/>
              </a:rPr>
              <a:t>“0-1 knapsack problem”</a:t>
            </a:r>
          </a:p>
          <a:p>
            <a:pPr marL="1200150" lvl="2" indent="-342900" algn="just">
              <a:spcBef>
                <a:spcPct val="0"/>
              </a:spcBef>
              <a:buClrTx/>
              <a:buSzTx/>
            </a:pPr>
            <a:r>
              <a:rPr lang="en-US" altLang="zh-CN" sz="2200" dirty="0" smtClean="0">
                <a:solidFill>
                  <a:srgbClr val="9900CC"/>
                </a:solidFill>
                <a:ea typeface="SimSun" pitchFamily="2" charset="-122"/>
              </a:rPr>
              <a:t>Items are indivisible; you either take an item or not. Some special instances can be solved with </a:t>
            </a:r>
            <a:r>
              <a:rPr lang="en-US" altLang="zh-CN" sz="2200" i="1" dirty="0" smtClean="0">
                <a:solidFill>
                  <a:srgbClr val="00B050"/>
                </a:solidFill>
                <a:ea typeface="SimSun" pitchFamily="2" charset="-122"/>
              </a:rPr>
              <a:t>dynamic programming</a:t>
            </a:r>
          </a:p>
          <a:p>
            <a:pPr marL="1200150" lvl="2" indent="-342900" algn="just">
              <a:spcBef>
                <a:spcPct val="0"/>
              </a:spcBef>
              <a:buClrTx/>
              <a:buSzTx/>
            </a:pPr>
            <a:endParaRPr lang="en-US" altLang="zh-CN" sz="2200" i="1" dirty="0" smtClean="0">
              <a:solidFill>
                <a:srgbClr val="9900CC"/>
              </a:solidFill>
              <a:ea typeface="SimSun" pitchFamily="2" charset="-122"/>
            </a:endParaRPr>
          </a:p>
          <a:p>
            <a:pPr marL="990600" lvl="1" indent="-533400" algn="just">
              <a:spcBef>
                <a:spcPct val="0"/>
              </a:spcBef>
              <a:buFontTx/>
              <a:buAutoNum type="arabicPeriod"/>
            </a:pPr>
            <a:r>
              <a:rPr lang="en-US" altLang="zh-CN" sz="2600" dirty="0" smtClean="0">
                <a:solidFill>
                  <a:srgbClr val="FF0066"/>
                </a:solidFill>
                <a:ea typeface="SimSun" pitchFamily="2" charset="-122"/>
                <a:hlinkClick r:id="rId2" action="ppaction://hlinkpres?slideindex=1&amp;slidetitle="/>
              </a:rPr>
              <a:t>“Fractional knapsack problem”</a:t>
            </a:r>
            <a:endParaRPr lang="en-US" altLang="zh-CN" sz="2600" dirty="0" smtClean="0">
              <a:solidFill>
                <a:srgbClr val="FF0066"/>
              </a:solidFill>
              <a:ea typeface="SimSun" pitchFamily="2" charset="-122"/>
            </a:endParaRPr>
          </a:p>
          <a:p>
            <a:pPr marL="1200150" lvl="2" indent="-342900" algn="just">
              <a:spcBef>
                <a:spcPct val="0"/>
              </a:spcBef>
            </a:pPr>
            <a:r>
              <a:rPr lang="en-US" altLang="zh-CN" sz="2200" dirty="0" smtClean="0">
                <a:solidFill>
                  <a:srgbClr val="9900CC"/>
                </a:solidFill>
                <a:ea typeface="SimSun" pitchFamily="2" charset="-122"/>
              </a:rPr>
              <a:t>Items are divisible: you can take any fraction of an item</a:t>
            </a:r>
          </a:p>
          <a:p>
            <a:pPr marL="1200150" lvl="2" indent="-342900" algn="just">
              <a:spcBef>
                <a:spcPct val="0"/>
              </a:spcBef>
            </a:pPr>
            <a:r>
              <a:rPr lang="en-US" altLang="zh-CN" sz="2200" dirty="0" smtClean="0">
                <a:solidFill>
                  <a:srgbClr val="00B050"/>
                </a:solidFill>
                <a:ea typeface="SimSun" pitchFamily="2" charset="-122"/>
              </a:rPr>
              <a:t>- </a:t>
            </a:r>
            <a:r>
              <a:rPr lang="en-US" altLang="zh-CN" sz="2200" i="1" dirty="0" smtClean="0">
                <a:solidFill>
                  <a:srgbClr val="00B050"/>
                </a:solidFill>
                <a:ea typeface="SimSun" pitchFamily="2" charset="-122"/>
              </a:rPr>
              <a:t>greedy approach</a:t>
            </a:r>
            <a:endParaRPr lang="en-US" altLang="zh-CN" sz="2600" i="1" dirty="0" smtClean="0">
              <a:solidFill>
                <a:srgbClr val="00B050"/>
              </a:solidFill>
              <a:ea typeface="SimSun" pitchFamily="2" charset="-122"/>
            </a:endParaRPr>
          </a:p>
        </p:txBody>
      </p:sp>
      <p:sp>
        <p:nvSpPr>
          <p:cNvPr id="4" name="Footer Placeholder 3"/>
          <p:cNvSpPr>
            <a:spLocks noGrp="1"/>
          </p:cNvSpPr>
          <p:nvPr>
            <p:ph type="ftr" sz="quarter" idx="11"/>
          </p:nvPr>
        </p:nvSpPr>
        <p:spPr>
          <a:xfrm>
            <a:off x="2209800" y="6492875"/>
            <a:ext cx="4876800" cy="365125"/>
          </a:xfrm>
        </p:spPr>
        <p:txBody>
          <a:bodyPr/>
          <a:lstStyle/>
          <a:p>
            <a:r>
              <a:rPr lang="en-US" dirty="0" smtClean="0"/>
              <a:t>Department of Computer Science and Engineering, GIT</a:t>
            </a:r>
            <a:endParaRPr lang="en-US" dirty="0"/>
          </a:p>
        </p:txBody>
      </p:sp>
      <p:sp>
        <p:nvSpPr>
          <p:cNvPr id="29" name="Slide Number Placeholder 28"/>
          <p:cNvSpPr>
            <a:spLocks noGrp="1"/>
          </p:cNvSpPr>
          <p:nvPr>
            <p:ph type="sldNum" sz="quarter" idx="12"/>
          </p:nvPr>
        </p:nvSpPr>
        <p:spPr/>
        <p:txBody>
          <a:bodyPr/>
          <a:lstStyle/>
          <a:p>
            <a:endParaRPr lang="en-US" dirty="0" smtClean="0"/>
          </a:p>
          <a:p>
            <a:r>
              <a:rPr lang="en-US" dirty="0" smtClean="0"/>
              <a:t>5</a:t>
            </a: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228600" y="381000"/>
            <a:ext cx="8610600" cy="60198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609600" marR="0" lvl="0" indent="-609600" algn="l" defTabSz="914400" rtl="0" eaLnBrk="1" fontAlgn="auto" latinLnBrk="0" hangingPunct="1">
              <a:lnSpc>
                <a:spcPct val="100000"/>
              </a:lnSpc>
              <a:spcBef>
                <a:spcPct val="20000"/>
              </a:spcBef>
              <a:spcAft>
                <a:spcPts val="0"/>
              </a:spcAft>
              <a:buClrTx/>
              <a:buSzTx/>
              <a:tabLst/>
              <a:defRPr/>
            </a:pPr>
            <a:endParaRPr kumimoji="0" lang="en-US" altLang="zh-CN" sz="3000" b="0" i="0" u="none" strike="noStrike" kern="1200" cap="none" spc="0" normalizeH="0" baseline="0" noProof="0" dirty="0" smtClean="0">
              <a:ln>
                <a:noFill/>
              </a:ln>
              <a:solidFill>
                <a:schemeClr val="dk1"/>
              </a:solidFill>
              <a:effectLst/>
              <a:uLnTx/>
              <a:uFillTx/>
              <a:latin typeface="+mn-lt"/>
              <a:ea typeface="SimSun" pitchFamily="2" charset="-122"/>
              <a:cs typeface="+mn-cs"/>
            </a:endParaRPr>
          </a:p>
        </p:txBody>
      </p:sp>
      <p:sp>
        <p:nvSpPr>
          <p:cNvPr id="2" name="Title 1"/>
          <p:cNvSpPr>
            <a:spLocks noGrp="1"/>
          </p:cNvSpPr>
          <p:nvPr>
            <p:ph type="title"/>
          </p:nvPr>
        </p:nvSpPr>
        <p:spPr/>
        <p:txBody>
          <a:bodyPr>
            <a:normAutofit fontScale="90000"/>
          </a:bodyPr>
          <a:lstStyle/>
          <a:p>
            <a:r>
              <a:rPr lang="en-US" altLang="zh-CN" dirty="0" smtClean="0">
                <a:solidFill>
                  <a:srgbClr val="FF0000"/>
                </a:solidFill>
                <a:ea typeface="SimSun" pitchFamily="2" charset="-122"/>
              </a:rPr>
              <a:t/>
            </a:r>
            <a:br>
              <a:rPr lang="en-US" altLang="zh-CN" dirty="0" smtClean="0">
                <a:solidFill>
                  <a:srgbClr val="FF0000"/>
                </a:solidFill>
                <a:ea typeface="SimSun" pitchFamily="2" charset="-122"/>
              </a:rPr>
            </a:br>
            <a:r>
              <a:rPr lang="en-US" altLang="zh-CN" dirty="0" smtClean="0">
                <a:solidFill>
                  <a:srgbClr val="FF0000"/>
                </a:solidFill>
                <a:ea typeface="SimSun" pitchFamily="2" charset="-122"/>
              </a:rPr>
              <a:t>The Knapsack Problem</a:t>
            </a:r>
            <a:br>
              <a:rPr lang="en-US" altLang="zh-CN" dirty="0" smtClean="0">
                <a:solidFill>
                  <a:srgbClr val="FF0000"/>
                </a:solidFill>
                <a:ea typeface="SimSun" pitchFamily="2" charset="-122"/>
              </a:rPr>
            </a:br>
            <a:endParaRPr lang="en-US" dirty="0"/>
          </a:p>
        </p:txBody>
      </p:sp>
      <p:sp>
        <p:nvSpPr>
          <p:cNvPr id="3" name="Content Placeholder 2"/>
          <p:cNvSpPr>
            <a:spLocks noGrp="1"/>
          </p:cNvSpPr>
          <p:nvPr>
            <p:ph sz="half" idx="1"/>
          </p:nvPr>
        </p:nvSpPr>
        <p:spPr>
          <a:xfrm>
            <a:off x="533400" y="1143000"/>
            <a:ext cx="4038600" cy="4114800"/>
          </a:xfrm>
        </p:spPr>
        <p:txBody>
          <a:bodyPr>
            <a:normAutofit fontScale="77500" lnSpcReduction="20000"/>
          </a:bodyPr>
          <a:lstStyle/>
          <a:p>
            <a:pPr algn="just">
              <a:defRPr/>
            </a:pPr>
            <a:r>
              <a:rPr lang="en-US" altLang="zh-CN" dirty="0" smtClean="0">
                <a:solidFill>
                  <a:srgbClr val="0070C0"/>
                </a:solidFill>
                <a:ea typeface="SimSun" pitchFamily="2" charset="-122"/>
                <a:cs typeface="Times New Roman" pitchFamily="18" charset="0"/>
              </a:rPr>
              <a:t>The goal is to maximize the value of a knapsack that can hold at most W units (i.e. lbs or kg) worth of goods from a list of items I0, I1, … In-1. </a:t>
            </a:r>
          </a:p>
          <a:p>
            <a:pPr>
              <a:buFont typeface="Wingdings 2" pitchFamily="18" charset="2"/>
              <a:buNone/>
              <a:defRPr/>
            </a:pPr>
            <a:r>
              <a:rPr lang="en-US" altLang="zh-CN" dirty="0" smtClean="0">
                <a:solidFill>
                  <a:srgbClr val="FF0066"/>
                </a:solidFill>
                <a:ea typeface="SimSun" pitchFamily="2" charset="-122"/>
                <a:cs typeface="Times New Roman" pitchFamily="18" charset="0"/>
              </a:rPr>
              <a:t> </a:t>
            </a:r>
          </a:p>
          <a:p>
            <a:pPr lvl="1">
              <a:defRPr/>
            </a:pPr>
            <a:r>
              <a:rPr lang="en-US" altLang="zh-CN" sz="2800" dirty="0" smtClean="0">
                <a:solidFill>
                  <a:srgbClr val="7030A0"/>
                </a:solidFill>
                <a:ea typeface="SimSun" pitchFamily="2" charset="-122"/>
                <a:cs typeface="Times New Roman" pitchFamily="18" charset="0"/>
              </a:rPr>
              <a:t>Each item has 2 attributes:</a:t>
            </a:r>
          </a:p>
          <a:p>
            <a:pPr marL="1163637" lvl="2" indent="-514350">
              <a:buFont typeface="+mj-lt"/>
              <a:buAutoNum type="arabicParenR"/>
              <a:defRPr/>
            </a:pPr>
            <a:r>
              <a:rPr lang="en-US" altLang="zh-CN" sz="2800" dirty="0" smtClean="0">
                <a:solidFill>
                  <a:srgbClr val="FF0066"/>
                </a:solidFill>
                <a:ea typeface="SimSun" pitchFamily="2" charset="-122"/>
                <a:cs typeface="Times New Roman" pitchFamily="18" charset="0"/>
              </a:rPr>
              <a:t>Value – let this be vi for item </a:t>
            </a:r>
            <a:r>
              <a:rPr lang="en-US" altLang="zh-CN" sz="2800" dirty="0" err="1" smtClean="0">
                <a:solidFill>
                  <a:srgbClr val="FF0066"/>
                </a:solidFill>
                <a:ea typeface="SimSun" pitchFamily="2" charset="-122"/>
                <a:cs typeface="Times New Roman" pitchFamily="18" charset="0"/>
              </a:rPr>
              <a:t>Iist</a:t>
            </a:r>
            <a:r>
              <a:rPr lang="en-US" altLang="zh-CN" sz="2800" dirty="0" smtClean="0">
                <a:solidFill>
                  <a:srgbClr val="FF0066"/>
                </a:solidFill>
                <a:ea typeface="SimSun" pitchFamily="2" charset="-122"/>
                <a:cs typeface="Times New Roman" pitchFamily="18" charset="0"/>
              </a:rPr>
              <a:t> </a:t>
            </a:r>
            <a:r>
              <a:rPr lang="en-US" altLang="zh-CN" sz="2800" dirty="0" err="1" smtClean="0">
                <a:solidFill>
                  <a:srgbClr val="FF0066"/>
                </a:solidFill>
                <a:ea typeface="SimSun" pitchFamily="2" charset="-122"/>
                <a:cs typeface="Times New Roman" pitchFamily="18" charset="0"/>
              </a:rPr>
              <a:t>i</a:t>
            </a:r>
            <a:endParaRPr lang="en-US" altLang="zh-CN" sz="2800" dirty="0" smtClean="0">
              <a:solidFill>
                <a:srgbClr val="FF0066"/>
              </a:solidFill>
              <a:ea typeface="SimSun" pitchFamily="2" charset="-122"/>
              <a:cs typeface="Times New Roman" pitchFamily="18" charset="0"/>
            </a:endParaRPr>
          </a:p>
          <a:p>
            <a:pPr marL="1163637" lvl="2" indent="-514350">
              <a:buFont typeface="+mj-lt"/>
              <a:buAutoNum type="arabicParenR"/>
              <a:defRPr/>
            </a:pPr>
            <a:r>
              <a:rPr lang="en-US" altLang="zh-CN" sz="2800" dirty="0" smtClean="0">
                <a:solidFill>
                  <a:srgbClr val="FF0066"/>
                </a:solidFill>
                <a:ea typeface="SimSun" pitchFamily="2" charset="-122"/>
                <a:cs typeface="Times New Roman" pitchFamily="18" charset="0"/>
              </a:rPr>
              <a:t>Weight – let this be </a:t>
            </a:r>
            <a:r>
              <a:rPr lang="en-US" altLang="zh-CN" sz="2800" dirty="0" err="1" smtClean="0">
                <a:solidFill>
                  <a:srgbClr val="FF0066"/>
                </a:solidFill>
                <a:ea typeface="SimSun" pitchFamily="2" charset="-122"/>
                <a:cs typeface="Times New Roman" pitchFamily="18" charset="0"/>
              </a:rPr>
              <a:t>wi</a:t>
            </a:r>
            <a:r>
              <a:rPr lang="en-US" altLang="zh-CN" sz="2800" dirty="0" smtClean="0">
                <a:solidFill>
                  <a:srgbClr val="FF0066"/>
                </a:solidFill>
                <a:ea typeface="SimSun" pitchFamily="2" charset="-122"/>
                <a:cs typeface="Times New Roman" pitchFamily="18" charset="0"/>
              </a:rPr>
              <a:t> for item </a:t>
            </a:r>
            <a:r>
              <a:rPr lang="en-US" altLang="zh-CN" sz="2800" dirty="0" err="1" smtClean="0">
                <a:solidFill>
                  <a:srgbClr val="FF0066"/>
                </a:solidFill>
                <a:ea typeface="SimSun" pitchFamily="2" charset="-122"/>
                <a:cs typeface="Times New Roman" pitchFamily="18" charset="0"/>
              </a:rPr>
              <a:t>Iist</a:t>
            </a:r>
            <a:r>
              <a:rPr lang="en-US" altLang="zh-CN" sz="2800" dirty="0" smtClean="0">
                <a:solidFill>
                  <a:srgbClr val="FF0066"/>
                </a:solidFill>
                <a:ea typeface="SimSun" pitchFamily="2" charset="-122"/>
                <a:cs typeface="Times New Roman" pitchFamily="18" charset="0"/>
              </a:rPr>
              <a:t> </a:t>
            </a:r>
            <a:r>
              <a:rPr lang="en-US" altLang="zh-CN" sz="2800" dirty="0" err="1" smtClean="0">
                <a:solidFill>
                  <a:srgbClr val="FF0066"/>
                </a:solidFill>
                <a:ea typeface="SimSun" pitchFamily="2" charset="-122"/>
                <a:cs typeface="Times New Roman" pitchFamily="18" charset="0"/>
              </a:rPr>
              <a:t>i</a:t>
            </a:r>
            <a:endParaRPr lang="en-US" altLang="zh-CN" sz="2800" dirty="0" smtClean="0">
              <a:solidFill>
                <a:srgbClr val="FF0066"/>
              </a:solidFill>
              <a:ea typeface="SimSun" pitchFamily="2" charset="-122"/>
              <a:cs typeface="Times New Roman" pitchFamily="18" charset="0"/>
            </a:endParaRPr>
          </a:p>
          <a:p>
            <a:pPr marL="1163637" lvl="2" indent="-514350">
              <a:buFont typeface="+mj-lt"/>
              <a:buAutoNum type="arabicParenR"/>
              <a:defRPr/>
            </a:pPr>
            <a:endParaRPr lang="en-US" altLang="zh-CN" sz="2800" dirty="0" smtClean="0">
              <a:solidFill>
                <a:srgbClr val="FF0066"/>
              </a:solidFill>
              <a:ea typeface="SimSun" pitchFamily="2" charset="-122"/>
              <a:cs typeface="Times New Roman" pitchFamily="18" charset="0"/>
            </a:endParaRPr>
          </a:p>
          <a:p>
            <a:endParaRPr lang="en-US" dirty="0"/>
          </a:p>
        </p:txBody>
      </p:sp>
      <p:sp>
        <p:nvSpPr>
          <p:cNvPr id="5" name="Footer Placeholder 4"/>
          <p:cNvSpPr>
            <a:spLocks noGrp="1"/>
          </p:cNvSpPr>
          <p:nvPr>
            <p:ph type="ftr" sz="quarter" idx="11"/>
          </p:nvPr>
        </p:nvSpPr>
        <p:spPr>
          <a:xfrm>
            <a:off x="3124200" y="6356350"/>
            <a:ext cx="3886200" cy="365125"/>
          </a:xfrm>
        </p:spPr>
        <p:txBody>
          <a:bodyPr/>
          <a:lstStyle/>
          <a:p>
            <a:r>
              <a:rPr lang="en-US" dirty="0" smtClean="0"/>
              <a:t>Department of Computer Science and Engineering, GIT</a:t>
            </a:r>
            <a:endParaRPr lang="en-US" dirty="0"/>
          </a:p>
        </p:txBody>
      </p:sp>
      <p:sp>
        <p:nvSpPr>
          <p:cNvPr id="6" name="Slide Number Placeholder 5"/>
          <p:cNvSpPr>
            <a:spLocks noGrp="1"/>
          </p:cNvSpPr>
          <p:nvPr>
            <p:ph type="sldNum" sz="quarter" idx="12"/>
          </p:nvPr>
        </p:nvSpPr>
        <p:spPr/>
        <p:txBody>
          <a:bodyPr/>
          <a:lstStyle/>
          <a:p>
            <a:r>
              <a:rPr lang="en-US" dirty="0" smtClean="0"/>
              <a:t>6</a:t>
            </a:r>
            <a:endParaRPr lang="en-US" dirty="0"/>
          </a:p>
        </p:txBody>
      </p:sp>
      <p:pic>
        <p:nvPicPr>
          <p:cNvPr id="7" name="Content Placeholder 5" descr="knapsack_problem.png"/>
          <p:cNvPicPr>
            <a:picLocks noGrp="1" noChangeAspect="1"/>
          </p:cNvPicPr>
          <p:nvPr>
            <p:ph sz="half" idx="2"/>
          </p:nvPr>
        </p:nvPicPr>
        <p:blipFill>
          <a:blip r:embed="rId2"/>
          <a:srcRect/>
          <a:stretch>
            <a:fillRect/>
          </a:stretch>
        </p:blipFill>
        <p:spPr bwMode="auto">
          <a:xfrm>
            <a:off x="4724400" y="1143000"/>
            <a:ext cx="3810532" cy="3810532"/>
          </a:xfrm>
          <a:prstGeom prst="rect">
            <a:avLst/>
          </a:prstGeom>
          <a:noFill/>
          <a:ln w="9525">
            <a:noFill/>
            <a:miter lim="800000"/>
            <a:headEnd/>
            <a:tailEnd/>
          </a:ln>
        </p:spPr>
      </p:pic>
      <p:sp>
        <p:nvSpPr>
          <p:cNvPr id="9" name="TextBox 8"/>
          <p:cNvSpPr txBox="1"/>
          <p:nvPr/>
        </p:nvSpPr>
        <p:spPr>
          <a:xfrm>
            <a:off x="457200" y="5105400"/>
            <a:ext cx="7924800" cy="830997"/>
          </a:xfrm>
          <a:prstGeom prst="rect">
            <a:avLst/>
          </a:prstGeom>
          <a:noFill/>
        </p:spPr>
        <p:txBody>
          <a:bodyPr wrap="square" rtlCol="0">
            <a:spAutoFit/>
          </a:bodyPr>
          <a:lstStyle/>
          <a:p>
            <a:pPr marL="1163637" lvl="2" indent="-514350">
              <a:defRPr/>
            </a:pPr>
            <a:r>
              <a:rPr lang="en-US" altLang="zh-CN" sz="2400" dirty="0" smtClean="0">
                <a:solidFill>
                  <a:srgbClr val="7030A0"/>
                </a:solidFill>
                <a:ea typeface="SimSun" pitchFamily="2" charset="-122"/>
              </a:rPr>
              <a:t>How to pack the knapsack to achieve maximum total value of packed items?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2"/>
          <p:cNvSpPr txBox="1">
            <a:spLocks/>
          </p:cNvSpPr>
          <p:nvPr/>
        </p:nvSpPr>
        <p:spPr>
          <a:xfrm>
            <a:off x="304800" y="381000"/>
            <a:ext cx="8610600" cy="60960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2000" dirty="0" smtClean="0">
                <a:solidFill>
                  <a:schemeClr val="bg1"/>
                </a:solidFill>
                <a:effectLst>
                  <a:outerShdw blurRad="38100" dist="38100" dir="2700000" algn="tl">
                    <a:srgbClr val="000000">
                      <a:alpha val="43137"/>
                    </a:srgbClr>
                  </a:outerShdw>
                </a:effectLst>
              </a:rPr>
              <a:t>    </a:t>
            </a:r>
            <a:r>
              <a:rPr lang="en-US" sz="2000" dirty="0" smtClean="0">
                <a:solidFill>
                  <a:srgbClr val="FF0066"/>
                </a:solidFill>
                <a:effectLst>
                  <a:outerShdw blurRad="38100" dist="38100" dir="2700000" algn="tl">
                    <a:srgbClr val="000000">
                      <a:alpha val="43137"/>
                    </a:srgbClr>
                  </a:outerShdw>
                </a:effectLst>
              </a:rPr>
              <a:t>Where</a:t>
            </a:r>
            <a:r>
              <a:rPr kumimoji="0" lang="en-US" sz="2000" b="0" i="0" u="none" strike="noStrike" kern="1200" cap="none" spc="0" normalizeH="0" baseline="0" noProof="0" dirty="0" smtClean="0">
                <a:ln>
                  <a:noFill/>
                </a:ln>
                <a:solidFill>
                  <a:srgbClr val="FF0066"/>
                </a:solidFill>
                <a:effectLst>
                  <a:outerShdw blurRad="38100" dist="38100" dir="2700000" algn="tl">
                    <a:srgbClr val="000000">
                      <a:alpha val="43137"/>
                    </a:srgbClr>
                  </a:outerShdw>
                </a:effectLst>
                <a:uLnTx/>
                <a:uFillTx/>
                <a:latin typeface="+mn-lt"/>
                <a:ea typeface="+mn-ea"/>
                <a:cs typeface="+mn-cs"/>
              </a:rPr>
              <a:t>V[</a:t>
            </a:r>
            <a:r>
              <a:rPr kumimoji="0" lang="en-US" sz="2000" b="0" i="0" u="none" strike="noStrike" kern="1200" cap="none" spc="0" normalizeH="0" baseline="0" noProof="0" dirty="0" err="1" smtClean="0">
                <a:ln>
                  <a:noFill/>
                </a:ln>
                <a:solidFill>
                  <a:srgbClr val="FF0066"/>
                </a:solidFill>
                <a:effectLst>
                  <a:outerShdw blurRad="38100" dist="38100" dir="2700000" algn="tl">
                    <a:srgbClr val="000000">
                      <a:alpha val="43137"/>
                    </a:srgbClr>
                  </a:outerShdw>
                </a:effectLst>
                <a:uLnTx/>
                <a:uFillTx/>
                <a:latin typeface="+mn-lt"/>
                <a:ea typeface="+mn-ea"/>
                <a:cs typeface="+mn-cs"/>
              </a:rPr>
              <a:t>i</a:t>
            </a:r>
            <a:r>
              <a:rPr lang="en-US" sz="2000" dirty="0" smtClean="0">
                <a:solidFill>
                  <a:srgbClr val="FF0066"/>
                </a:solidFill>
                <a:effectLst>
                  <a:outerShdw blurRad="38100" dist="38100" dir="2700000" algn="tl">
                    <a:srgbClr val="000000">
                      <a:alpha val="43137"/>
                    </a:srgbClr>
                  </a:outerShdw>
                </a:effectLst>
              </a:rPr>
              <a:t>,j] be the optimal solution to the given </a:t>
            </a:r>
            <a:r>
              <a:rPr lang="en-US" sz="2000" dirty="0" err="1" smtClean="0">
                <a:solidFill>
                  <a:srgbClr val="FF0066"/>
                </a:solidFill>
                <a:effectLst>
                  <a:outerShdw blurRad="38100" dist="38100" dir="2700000" algn="tl">
                    <a:srgbClr val="000000">
                      <a:alpha val="43137"/>
                    </a:srgbClr>
                  </a:outerShdw>
                </a:effectLst>
              </a:rPr>
              <a:t>instance,i.e</a:t>
            </a:r>
            <a:r>
              <a:rPr lang="en-US" sz="2000" dirty="0" smtClean="0">
                <a:solidFill>
                  <a:srgbClr val="FF0066"/>
                </a:solidFill>
                <a:effectLst>
                  <a:outerShdw blurRad="38100" dist="38100" dir="2700000" algn="tl">
                    <a:srgbClr val="000000">
                      <a:alpha val="43137"/>
                    </a:srgbClr>
                  </a:outerShdw>
                </a:effectLst>
              </a:rPr>
              <a:t>., value of most valuable subset of the first I items that fit into the  knapsack of capacity j</a:t>
            </a:r>
            <a:endParaRPr kumimoji="0" lang="en-US" sz="2000" b="0" i="0" u="none" strike="noStrike" kern="1200" cap="none" spc="0" normalizeH="0" baseline="0" noProof="0" dirty="0" smtClean="0">
              <a:ln>
                <a:noFill/>
              </a:ln>
              <a:solidFill>
                <a:srgbClr val="FF0066"/>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2000" dirty="0" smtClean="0">
                <a:solidFill>
                  <a:schemeClr val="bg1"/>
                </a:solidFill>
                <a:effectLst>
                  <a:outerShdw blurRad="38100" dist="38100" dir="2700000" algn="tl">
                    <a:srgbClr val="000000">
                      <a:alpha val="43137"/>
                    </a:srgbClr>
                  </a:outerShdw>
                </a:effectLst>
              </a:rPr>
              <a:t>      </a:t>
            </a:r>
          </a:p>
          <a:p>
            <a:pPr marL="342900" marR="0" lvl="0" indent="-342900" algn="l" defTabSz="914400" rtl="0" eaLnBrk="1" fontAlgn="auto" latinLnBrk="0" hangingPunct="1">
              <a:lnSpc>
                <a:spcPct val="100000"/>
              </a:lnSpc>
              <a:spcBef>
                <a:spcPct val="20000"/>
              </a:spcBef>
              <a:spcAft>
                <a:spcPts val="0"/>
              </a:spcAft>
              <a:buClrTx/>
              <a:buSzTx/>
              <a:tabLst/>
              <a:defRPr/>
            </a:pPr>
            <a:r>
              <a:rPr lang="en-US" sz="2000" dirty="0" smtClean="0">
                <a:solidFill>
                  <a:schemeClr val="bg1"/>
                </a:solidFill>
                <a:effectLst>
                  <a:outerShdw blurRad="38100" dist="38100" dir="2700000" algn="tl">
                    <a:srgbClr val="000000">
                      <a:alpha val="43137"/>
                    </a:srgbClr>
                  </a:outerShdw>
                </a:effectLst>
              </a:rPr>
              <a:t>        </a:t>
            </a:r>
            <a:r>
              <a:rPr lang="en-US" sz="2000" dirty="0" smtClean="0">
                <a:solidFill>
                  <a:srgbClr val="00B050"/>
                </a:solidFill>
                <a:effectLst>
                  <a:outerShdw blurRad="38100" dist="38100" dir="2700000" algn="tl">
                    <a:srgbClr val="000000">
                      <a:alpha val="43137"/>
                    </a:srgbClr>
                  </a:outerShdw>
                </a:effectLst>
              </a:rPr>
              <a:t>Initial conditions : V[0,j]=0 for j&gt;=0 and V[i,0]=0 for </a:t>
            </a:r>
            <a:r>
              <a:rPr lang="en-US" sz="2000" dirty="0" err="1" smtClean="0">
                <a:solidFill>
                  <a:srgbClr val="00B050"/>
                </a:solidFill>
                <a:effectLst>
                  <a:outerShdw blurRad="38100" dist="38100" dir="2700000" algn="tl">
                    <a:srgbClr val="000000">
                      <a:alpha val="43137"/>
                    </a:srgbClr>
                  </a:outerShdw>
                </a:effectLst>
              </a:rPr>
              <a:t>i</a:t>
            </a:r>
            <a:r>
              <a:rPr lang="en-US" sz="2000" dirty="0" smtClean="0">
                <a:solidFill>
                  <a:srgbClr val="00B050"/>
                </a:solidFill>
                <a:effectLst>
                  <a:outerShdw blurRad="38100" dist="38100" dir="2700000" algn="tl">
                    <a:srgbClr val="000000">
                      <a:alpha val="43137"/>
                    </a:srgbClr>
                  </a:outerShdw>
                </a:effectLst>
              </a:rPr>
              <a:t>&gt;=0</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    </a:t>
            </a:r>
          </a:p>
          <a:p>
            <a:pPr marL="342900" marR="0" lvl="0" indent="-342900" algn="ctr" defTabSz="914400" rtl="0" eaLnBrk="1" fontAlgn="auto" latinLnBrk="0" hangingPunct="1">
              <a:lnSpc>
                <a:spcPct val="100000"/>
              </a:lnSpc>
              <a:spcBef>
                <a:spcPct val="20000"/>
              </a:spcBef>
              <a:spcAft>
                <a:spcPts val="0"/>
              </a:spcAft>
              <a:buClrTx/>
              <a:buSzTx/>
              <a:tabLst/>
              <a:defRPr/>
            </a:pPr>
            <a:r>
              <a:rPr lang="en-US" sz="2000" dirty="0" smtClean="0">
                <a:solidFill>
                  <a:schemeClr val="tx1"/>
                </a:solidFill>
                <a:effectLst>
                  <a:outerShdw blurRad="38100" dist="38100" dir="2700000" algn="tl">
                    <a:srgbClr val="000000">
                      <a:alpha val="43137"/>
                    </a:srgbClr>
                  </a:outerShdw>
                </a:effectLst>
              </a:rPr>
              <a:t>     </a:t>
            </a:r>
            <a:r>
              <a:rPr lang="en-US" sz="2000" dirty="0" smtClean="0">
                <a:solidFill>
                  <a:srgbClr val="0070C0"/>
                </a:solidFill>
                <a:effectLst>
                  <a:outerShdw blurRad="38100" dist="38100" dir="2700000" algn="tl">
                    <a:srgbClr val="000000">
                      <a:alpha val="43137"/>
                    </a:srgbClr>
                  </a:outerShdw>
                </a:effectLst>
              </a:rPr>
              <a:t>Our goal is to find V[</a:t>
            </a:r>
            <a:r>
              <a:rPr lang="en-US" sz="2000" dirty="0" err="1" smtClean="0">
                <a:solidFill>
                  <a:srgbClr val="0070C0"/>
                </a:solidFill>
                <a:effectLst>
                  <a:outerShdw blurRad="38100" dist="38100" dir="2700000" algn="tl">
                    <a:srgbClr val="000000">
                      <a:alpha val="43137"/>
                    </a:srgbClr>
                  </a:outerShdw>
                </a:effectLst>
              </a:rPr>
              <a:t>n,W</a:t>
            </a:r>
            <a:r>
              <a:rPr lang="en-US" sz="2000" dirty="0" smtClean="0">
                <a:solidFill>
                  <a:srgbClr val="0070C0"/>
                </a:solidFill>
                <a:effectLst>
                  <a:outerShdw blurRad="38100" dist="38100" dir="2700000" algn="tl">
                    <a:srgbClr val="000000">
                      <a:alpha val="43137"/>
                    </a:srgbClr>
                  </a:outerShdw>
                </a:effectLst>
              </a:rPr>
              <a:t>], the maximal value of a subset of the n given items that  fit into the knapsack of capacity W, and an optimal subset itself</a:t>
            </a:r>
            <a:endParaRPr kumimoji="0" lang="en-US" sz="2000" b="0"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mn-lt"/>
              <a:ea typeface="+mn-ea"/>
              <a:cs typeface="+mn-cs"/>
            </a:endParaRPr>
          </a:p>
        </p:txBody>
      </p:sp>
      <p:sp>
        <p:nvSpPr>
          <p:cNvPr id="2" name="Title 1"/>
          <p:cNvSpPr>
            <a:spLocks noGrp="1"/>
          </p:cNvSpPr>
          <p:nvPr>
            <p:ph type="title"/>
          </p:nvPr>
        </p:nvSpPr>
        <p:spPr/>
        <p:txBody>
          <a:bodyPr>
            <a:normAutofit fontScale="90000"/>
          </a:bodyPr>
          <a:lstStyle/>
          <a:p>
            <a:r>
              <a:rPr lang="en-US" altLang="zh-CN" dirty="0" smtClean="0">
                <a:solidFill>
                  <a:srgbClr val="FF0000"/>
                </a:solidFill>
                <a:ea typeface="SimSun" pitchFamily="2" charset="-122"/>
              </a:rPr>
              <a:t/>
            </a:r>
            <a:br>
              <a:rPr lang="en-US" altLang="zh-CN" dirty="0" smtClean="0">
                <a:solidFill>
                  <a:srgbClr val="FF0000"/>
                </a:solidFill>
                <a:ea typeface="SimSun" pitchFamily="2" charset="-122"/>
              </a:rPr>
            </a:br>
            <a:r>
              <a:rPr lang="en-US" altLang="zh-CN" dirty="0" smtClean="0">
                <a:solidFill>
                  <a:srgbClr val="FF0000"/>
                </a:solidFill>
                <a:ea typeface="SimSun" pitchFamily="2" charset="-122"/>
              </a:rPr>
              <a:t>The Knapsack Problem</a:t>
            </a:r>
            <a:br>
              <a:rPr lang="en-US" altLang="zh-CN" dirty="0" smtClean="0">
                <a:solidFill>
                  <a:srgbClr val="FF0000"/>
                </a:solidFill>
                <a:ea typeface="SimSun" pitchFamily="2" charset="-122"/>
              </a:rPr>
            </a:br>
            <a:endParaRPr lang="en-US" dirty="0"/>
          </a:p>
        </p:txBody>
      </p:sp>
      <p:sp>
        <p:nvSpPr>
          <p:cNvPr id="3" name="Content Placeholder 2"/>
          <p:cNvSpPr>
            <a:spLocks noGrp="1"/>
          </p:cNvSpPr>
          <p:nvPr>
            <p:ph sz="half" idx="1"/>
          </p:nvPr>
        </p:nvSpPr>
        <p:spPr>
          <a:xfrm>
            <a:off x="533400" y="1143000"/>
            <a:ext cx="7772400" cy="1676400"/>
          </a:xfrm>
        </p:spPr>
        <p:txBody>
          <a:bodyPr>
            <a:normAutofit/>
          </a:bodyPr>
          <a:lstStyle/>
          <a:p>
            <a:pPr>
              <a:buNone/>
              <a:defRPr/>
            </a:pPr>
            <a:r>
              <a:rPr lang="en-US" altLang="zh-CN" sz="2000" dirty="0" smtClean="0">
                <a:solidFill>
                  <a:srgbClr val="00B050"/>
                </a:solidFill>
                <a:latin typeface="Times New Roman" pitchFamily="18" charset="0"/>
                <a:ea typeface="SimSun" pitchFamily="2" charset="-122"/>
              </a:rPr>
              <a:t>          </a:t>
            </a:r>
            <a:r>
              <a:rPr lang="en-US" altLang="zh-CN" sz="2400" i="1" dirty="0" smtClean="0">
                <a:solidFill>
                  <a:srgbClr val="0070C0"/>
                </a:solidFill>
                <a:latin typeface="Times New Roman" pitchFamily="18" charset="0"/>
                <a:ea typeface="SimSun" pitchFamily="2" charset="-122"/>
              </a:rPr>
              <a:t>Recursive formula for </a:t>
            </a:r>
            <a:r>
              <a:rPr lang="en-US" altLang="zh-CN" sz="2400" i="1" dirty="0" err="1" smtClean="0">
                <a:solidFill>
                  <a:srgbClr val="0070C0"/>
                </a:solidFill>
                <a:latin typeface="Times New Roman" pitchFamily="18" charset="0"/>
                <a:ea typeface="SimSun" pitchFamily="2" charset="-122"/>
              </a:rPr>
              <a:t>subproblems</a:t>
            </a:r>
            <a:r>
              <a:rPr lang="en-US" altLang="zh-CN" sz="2400" i="1" dirty="0" smtClean="0">
                <a:solidFill>
                  <a:srgbClr val="0070C0"/>
                </a:solidFill>
                <a:latin typeface="Times New Roman" pitchFamily="18" charset="0"/>
                <a:ea typeface="SimSun" pitchFamily="2" charset="-122"/>
              </a:rPr>
              <a:t>:</a:t>
            </a:r>
          </a:p>
          <a:p>
            <a:pPr>
              <a:buFont typeface="Wingdings 2" pitchFamily="18" charset="2"/>
              <a:buNone/>
              <a:defRPr/>
            </a:pPr>
            <a:endParaRPr lang="en-US" altLang="zh-CN" sz="2200" i="1" dirty="0" smtClean="0">
              <a:solidFill>
                <a:srgbClr val="0070C0"/>
              </a:solidFill>
              <a:ea typeface="SimSun" pitchFamily="2" charset="-122"/>
              <a:cs typeface="Times New Roman" pitchFamily="18" charset="0"/>
            </a:endParaRPr>
          </a:p>
          <a:p>
            <a:pPr>
              <a:buNone/>
            </a:pPr>
            <a:endParaRPr lang="en-US" altLang="zh-CN" sz="2200" dirty="0" smtClean="0">
              <a:solidFill>
                <a:srgbClr val="0070C0"/>
              </a:solidFill>
              <a:ea typeface="SimSun" pitchFamily="2" charset="-122"/>
              <a:cs typeface="Times New Roman" pitchFamily="18" charset="0"/>
            </a:endParaRPr>
          </a:p>
        </p:txBody>
      </p:sp>
      <p:sp>
        <p:nvSpPr>
          <p:cNvPr id="5" name="Footer Placeholder 4"/>
          <p:cNvSpPr>
            <a:spLocks noGrp="1"/>
          </p:cNvSpPr>
          <p:nvPr>
            <p:ph type="ftr" sz="quarter" idx="11"/>
          </p:nvPr>
        </p:nvSpPr>
        <p:spPr>
          <a:xfrm>
            <a:off x="3124200" y="6492875"/>
            <a:ext cx="3733800" cy="365125"/>
          </a:xfrm>
        </p:spPr>
        <p:txBody>
          <a:bodyPr/>
          <a:lstStyle/>
          <a:p>
            <a:r>
              <a:rPr lang="en-US" dirty="0" smtClean="0"/>
              <a:t>Department of Computer Science and Engineering, GIT</a:t>
            </a:r>
            <a:endParaRPr lang="en-US" dirty="0"/>
          </a:p>
        </p:txBody>
      </p:sp>
      <p:sp>
        <p:nvSpPr>
          <p:cNvPr id="6" name="Slide Number Placeholder 5"/>
          <p:cNvSpPr>
            <a:spLocks noGrp="1"/>
          </p:cNvSpPr>
          <p:nvPr>
            <p:ph type="sldNum" sz="quarter" idx="12"/>
          </p:nvPr>
        </p:nvSpPr>
        <p:spPr/>
        <p:txBody>
          <a:bodyPr/>
          <a:lstStyle/>
          <a:p>
            <a:endParaRPr lang="en-US" dirty="0" smtClean="0"/>
          </a:p>
          <a:p>
            <a:r>
              <a:rPr lang="en-US" dirty="0" smtClean="0"/>
              <a:t>7</a:t>
            </a:r>
            <a:endParaRPr lang="en-US" dirty="0"/>
          </a:p>
        </p:txBody>
      </p:sp>
      <p:graphicFrame>
        <p:nvGraphicFramePr>
          <p:cNvPr id="1028" name="Object 4"/>
          <p:cNvGraphicFramePr>
            <a:graphicFrameLocks noChangeAspect="1"/>
          </p:cNvGraphicFramePr>
          <p:nvPr/>
        </p:nvGraphicFramePr>
        <p:xfrm>
          <a:off x="1828800" y="1981200"/>
          <a:ext cx="4516438" cy="681038"/>
        </p:xfrm>
        <a:graphic>
          <a:graphicData uri="http://schemas.openxmlformats.org/presentationml/2006/ole">
            <p:oleObj spid="_x0000_s1028" name="Equation" r:id="rId3" imgW="2857320" imgH="457200" progId="Equation.3">
              <p:embed/>
            </p:oleObj>
          </a:graphicData>
        </a:graphic>
      </p:graphicFrame>
      <p:sp>
        <p:nvSpPr>
          <p:cNvPr id="11" name="TextBox 10"/>
          <p:cNvSpPr txBox="1"/>
          <p:nvPr/>
        </p:nvSpPr>
        <p:spPr>
          <a:xfrm>
            <a:off x="6858000" y="1905000"/>
            <a:ext cx="1244251" cy="923330"/>
          </a:xfrm>
          <a:prstGeom prst="rect">
            <a:avLst/>
          </a:prstGeom>
          <a:noFill/>
        </p:spPr>
        <p:txBody>
          <a:bodyPr wrap="none" rtlCol="0">
            <a:spAutoFit/>
          </a:bodyPr>
          <a:lstStyle/>
          <a:p>
            <a:r>
              <a:rPr lang="en-US" b="1" i="1" dirty="0" smtClean="0">
                <a:latin typeface="Times New Roman" pitchFamily="18" charset="0"/>
                <a:cs typeface="Times New Roman" pitchFamily="18" charset="0"/>
              </a:rPr>
              <a:t>If   j-</a:t>
            </a:r>
            <a:r>
              <a:rPr lang="en-US" b="1" i="1" dirty="0" err="1" smtClean="0">
                <a:latin typeface="Times New Roman" pitchFamily="18" charset="0"/>
                <a:cs typeface="Times New Roman" pitchFamily="18" charset="0"/>
              </a:rPr>
              <a:t>wi</a:t>
            </a:r>
            <a:r>
              <a:rPr lang="en-US" b="1" i="1" dirty="0" smtClean="0">
                <a:latin typeface="Times New Roman" pitchFamily="18" charset="0"/>
                <a:cs typeface="Times New Roman" pitchFamily="18" charset="0"/>
              </a:rPr>
              <a:t> ≥ 0</a:t>
            </a:r>
          </a:p>
          <a:p>
            <a:r>
              <a:rPr lang="en-US" b="1" i="1" dirty="0" smtClean="0">
                <a:latin typeface="Times New Roman" pitchFamily="18" charset="0"/>
                <a:cs typeface="Times New Roman" pitchFamily="18" charset="0"/>
              </a:rPr>
              <a:t>If   j-</a:t>
            </a:r>
            <a:r>
              <a:rPr lang="en-US" b="1" i="1" dirty="0" err="1" smtClean="0">
                <a:latin typeface="Times New Roman" pitchFamily="18" charset="0"/>
                <a:cs typeface="Times New Roman" pitchFamily="18" charset="0"/>
              </a:rPr>
              <a:t>wi</a:t>
            </a:r>
            <a:r>
              <a:rPr lang="en-US" b="1" i="1" dirty="0" smtClean="0">
                <a:latin typeface="Times New Roman" pitchFamily="18" charset="0"/>
                <a:cs typeface="Times New Roman" pitchFamily="18" charset="0"/>
              </a:rPr>
              <a:t> &lt; 0</a:t>
            </a:r>
          </a:p>
          <a:p>
            <a:endParaRPr lang="en-US" b="1"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304800" y="381000"/>
            <a:ext cx="8610600" cy="60960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				</a:t>
            </a:r>
            <a:endParaRPr kumimoji="0" 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 name="Title 1"/>
          <p:cNvSpPr>
            <a:spLocks noGrp="1"/>
          </p:cNvSpPr>
          <p:nvPr>
            <p:ph type="title"/>
          </p:nvPr>
        </p:nvSpPr>
        <p:spPr/>
        <p:txBody>
          <a:bodyPr>
            <a:normAutofit fontScale="90000"/>
          </a:bodyPr>
          <a:lstStyle/>
          <a:p>
            <a:r>
              <a:rPr lang="en-US" altLang="zh-CN" dirty="0" smtClean="0">
                <a:solidFill>
                  <a:srgbClr val="FF0000"/>
                </a:solidFill>
                <a:ea typeface="SimSun" pitchFamily="2" charset="-122"/>
              </a:rPr>
              <a:t/>
            </a:r>
            <a:br>
              <a:rPr lang="en-US" altLang="zh-CN" dirty="0" smtClean="0">
                <a:solidFill>
                  <a:srgbClr val="FF0000"/>
                </a:solidFill>
                <a:ea typeface="SimSun" pitchFamily="2" charset="-122"/>
              </a:rPr>
            </a:br>
            <a:r>
              <a:rPr lang="en-US" altLang="zh-CN" dirty="0" smtClean="0">
                <a:solidFill>
                  <a:srgbClr val="FF0000"/>
                </a:solidFill>
                <a:ea typeface="SimSun" pitchFamily="2" charset="-122"/>
              </a:rPr>
              <a:t>Recursive Formula</a:t>
            </a:r>
            <a:br>
              <a:rPr lang="en-US" altLang="zh-CN" dirty="0" smtClean="0">
                <a:solidFill>
                  <a:srgbClr val="FF0000"/>
                </a:solidFill>
                <a:ea typeface="SimSun" pitchFamily="2" charset="-122"/>
              </a:rPr>
            </a:br>
            <a:endParaRPr lang="en-US" dirty="0"/>
          </a:p>
        </p:txBody>
      </p:sp>
      <p:sp>
        <p:nvSpPr>
          <p:cNvPr id="3" name="Content Placeholder 2"/>
          <p:cNvSpPr>
            <a:spLocks noGrp="1"/>
          </p:cNvSpPr>
          <p:nvPr>
            <p:ph sz="half" idx="1"/>
          </p:nvPr>
        </p:nvSpPr>
        <p:spPr>
          <a:xfrm>
            <a:off x="533400" y="1143000"/>
            <a:ext cx="7772400" cy="762000"/>
          </a:xfrm>
        </p:spPr>
        <p:txBody>
          <a:bodyPr>
            <a:normAutofit/>
          </a:bodyPr>
          <a:lstStyle/>
          <a:p>
            <a:pPr>
              <a:buFont typeface="Wingdings 2" pitchFamily="18" charset="2"/>
              <a:buNone/>
              <a:defRPr/>
            </a:pPr>
            <a:r>
              <a:rPr lang="en-US" altLang="zh-CN" sz="2200" dirty="0" smtClean="0">
                <a:solidFill>
                  <a:srgbClr val="0070C0"/>
                </a:solidFill>
                <a:ea typeface="SimSun" pitchFamily="2" charset="-122"/>
                <a:cs typeface="Times New Roman" pitchFamily="18" charset="0"/>
              </a:rPr>
              <a:t> </a:t>
            </a:r>
          </a:p>
          <a:p>
            <a:pPr>
              <a:buNone/>
            </a:pPr>
            <a:endParaRPr lang="en-US" altLang="zh-CN" sz="2200" dirty="0" smtClean="0">
              <a:solidFill>
                <a:srgbClr val="0070C0"/>
              </a:solidFill>
              <a:ea typeface="SimSun" pitchFamily="2" charset="-122"/>
              <a:cs typeface="Times New Roman" pitchFamily="18" charset="0"/>
            </a:endParaRPr>
          </a:p>
        </p:txBody>
      </p:sp>
      <p:sp>
        <p:nvSpPr>
          <p:cNvPr id="5" name="Footer Placeholder 4"/>
          <p:cNvSpPr>
            <a:spLocks noGrp="1"/>
          </p:cNvSpPr>
          <p:nvPr>
            <p:ph type="ftr" sz="quarter" idx="11"/>
          </p:nvPr>
        </p:nvSpPr>
        <p:spPr>
          <a:xfrm>
            <a:off x="3124200" y="6492875"/>
            <a:ext cx="3657600" cy="365125"/>
          </a:xfrm>
        </p:spPr>
        <p:txBody>
          <a:bodyPr/>
          <a:lstStyle/>
          <a:p>
            <a:r>
              <a:rPr lang="en-US" dirty="0" smtClean="0"/>
              <a:t>Department of Computer Science and Engineering, GIT</a:t>
            </a:r>
            <a:endParaRPr lang="en-US" dirty="0"/>
          </a:p>
        </p:txBody>
      </p:sp>
      <p:sp>
        <p:nvSpPr>
          <p:cNvPr id="6" name="Slide Number Placeholder 5"/>
          <p:cNvSpPr>
            <a:spLocks noGrp="1"/>
          </p:cNvSpPr>
          <p:nvPr>
            <p:ph type="sldNum" sz="quarter" idx="12"/>
          </p:nvPr>
        </p:nvSpPr>
        <p:spPr/>
        <p:txBody>
          <a:bodyPr/>
          <a:lstStyle/>
          <a:p>
            <a:endParaRPr lang="en-US" dirty="0" smtClean="0"/>
          </a:p>
          <a:p>
            <a:r>
              <a:rPr lang="en-US" dirty="0" smtClean="0"/>
              <a:t>8</a:t>
            </a:r>
            <a:endParaRPr lang="en-US" dirty="0"/>
          </a:p>
        </p:txBody>
      </p:sp>
      <p:graphicFrame>
        <p:nvGraphicFramePr>
          <p:cNvPr id="3075" name="Object 4"/>
          <p:cNvGraphicFramePr>
            <a:graphicFrameLocks noChangeAspect="1"/>
          </p:cNvGraphicFramePr>
          <p:nvPr/>
        </p:nvGraphicFramePr>
        <p:xfrm>
          <a:off x="1828800" y="1981200"/>
          <a:ext cx="4516438" cy="681038"/>
        </p:xfrm>
        <a:graphic>
          <a:graphicData uri="http://schemas.openxmlformats.org/presentationml/2006/ole">
            <p:oleObj spid="_x0000_s4098" name="Equation" r:id="rId3" imgW="2857320" imgH="457200" progId="Equation.3">
              <p:embed/>
            </p:oleObj>
          </a:graphicData>
        </a:graphic>
      </p:graphicFrame>
      <p:sp>
        <p:nvSpPr>
          <p:cNvPr id="9" name="Rectangle 8"/>
          <p:cNvSpPr/>
          <p:nvPr/>
        </p:nvSpPr>
        <p:spPr>
          <a:xfrm>
            <a:off x="381000" y="3276600"/>
            <a:ext cx="8077200" cy="2246769"/>
          </a:xfrm>
          <a:prstGeom prst="rect">
            <a:avLst/>
          </a:prstGeom>
        </p:spPr>
        <p:txBody>
          <a:bodyPr wrap="square">
            <a:spAutoFit/>
          </a:bodyPr>
          <a:lstStyle/>
          <a:p>
            <a:pPr>
              <a:buFont typeface="Wingdings" pitchFamily="2" charset="2"/>
              <a:buChar char="q"/>
            </a:pPr>
            <a:r>
              <a:rPr lang="en-US" altLang="zh-CN" sz="2000" dirty="0" smtClean="0">
                <a:solidFill>
                  <a:srgbClr val="7030A0"/>
                </a:solidFill>
                <a:ea typeface="SimSun" pitchFamily="2" charset="-122"/>
              </a:rPr>
              <a:t>   The best subset that has the total weight </a:t>
            </a:r>
            <a:r>
              <a:rPr lang="en-US" altLang="zh-CN" sz="2000" dirty="0" smtClean="0">
                <a:solidFill>
                  <a:srgbClr val="7030A0"/>
                </a:solidFill>
                <a:ea typeface="SimSun" pitchFamily="2" charset="-122"/>
                <a:sym typeface="Symbol" pitchFamily="18" charset="2"/>
              </a:rPr>
              <a:t> W</a:t>
            </a:r>
            <a:r>
              <a:rPr lang="en-US" altLang="zh-CN" sz="2000" dirty="0" smtClean="0">
                <a:solidFill>
                  <a:srgbClr val="7030A0"/>
                </a:solidFill>
                <a:ea typeface="SimSun" pitchFamily="2" charset="-122"/>
              </a:rPr>
              <a:t>, either contains   </a:t>
            </a:r>
          </a:p>
          <a:p>
            <a:r>
              <a:rPr lang="en-US" altLang="zh-CN" sz="2000" dirty="0" smtClean="0">
                <a:solidFill>
                  <a:srgbClr val="7030A0"/>
                </a:solidFill>
                <a:ea typeface="SimSun" pitchFamily="2" charset="-122"/>
              </a:rPr>
              <a:t>       item </a:t>
            </a:r>
            <a:r>
              <a:rPr lang="en-US" altLang="zh-CN" sz="2000" dirty="0" err="1" smtClean="0">
                <a:solidFill>
                  <a:srgbClr val="7030A0"/>
                </a:solidFill>
                <a:ea typeface="SimSun" pitchFamily="2" charset="-122"/>
              </a:rPr>
              <a:t>i</a:t>
            </a:r>
            <a:r>
              <a:rPr lang="en-US" altLang="zh-CN" sz="2000" dirty="0" smtClean="0">
                <a:solidFill>
                  <a:srgbClr val="7030A0"/>
                </a:solidFill>
                <a:ea typeface="SimSun" pitchFamily="2" charset="-122"/>
              </a:rPr>
              <a:t> or not.</a:t>
            </a:r>
          </a:p>
          <a:p>
            <a:pPr>
              <a:buFont typeface="Wingdings" pitchFamily="2" charset="2"/>
              <a:buChar char="q"/>
            </a:pPr>
            <a:r>
              <a:rPr lang="en-US" altLang="zh-CN" sz="2000" dirty="0" smtClean="0">
                <a:solidFill>
                  <a:srgbClr val="7030A0"/>
                </a:solidFill>
                <a:ea typeface="SimSun" pitchFamily="2" charset="-122"/>
              </a:rPr>
              <a:t>    First case: </a:t>
            </a:r>
            <a:r>
              <a:rPr lang="en-US" altLang="zh-CN" sz="2000" dirty="0" err="1" smtClean="0">
                <a:solidFill>
                  <a:srgbClr val="7030A0"/>
                </a:solidFill>
                <a:ea typeface="SimSun" pitchFamily="2" charset="-122"/>
              </a:rPr>
              <a:t>wi</a:t>
            </a:r>
            <a:r>
              <a:rPr lang="en-US" altLang="zh-CN" sz="2000" dirty="0" smtClean="0">
                <a:solidFill>
                  <a:srgbClr val="7030A0"/>
                </a:solidFill>
                <a:ea typeface="SimSun" pitchFamily="2" charset="-122"/>
              </a:rPr>
              <a:t>&gt;W. Item k can’t be part of the solution, since if it was, the</a:t>
            </a:r>
          </a:p>
          <a:p>
            <a:r>
              <a:rPr lang="en-US" altLang="zh-CN" sz="2000" dirty="0" smtClean="0">
                <a:solidFill>
                  <a:srgbClr val="7030A0"/>
                </a:solidFill>
                <a:ea typeface="SimSun" pitchFamily="2" charset="-122"/>
              </a:rPr>
              <a:t>        total weight would be &gt; W, which is unacceptable.</a:t>
            </a:r>
          </a:p>
          <a:p>
            <a:pPr>
              <a:buFont typeface="Wingdings" pitchFamily="2" charset="2"/>
              <a:buChar char="q"/>
            </a:pPr>
            <a:r>
              <a:rPr lang="en-US" altLang="zh-CN" sz="2000" dirty="0" smtClean="0">
                <a:solidFill>
                  <a:srgbClr val="7030A0"/>
                </a:solidFill>
                <a:ea typeface="SimSun" pitchFamily="2" charset="-122"/>
              </a:rPr>
              <a:t>    Second case: </a:t>
            </a:r>
            <a:r>
              <a:rPr lang="en-US" altLang="zh-CN" sz="2000" dirty="0" err="1" smtClean="0">
                <a:solidFill>
                  <a:srgbClr val="7030A0"/>
                </a:solidFill>
                <a:ea typeface="SimSun" pitchFamily="2" charset="-122"/>
              </a:rPr>
              <a:t>wi</a:t>
            </a:r>
            <a:r>
              <a:rPr lang="en-US" altLang="zh-CN" sz="2000" dirty="0" smtClean="0">
                <a:solidFill>
                  <a:srgbClr val="7030A0"/>
                </a:solidFill>
                <a:ea typeface="SimSun" pitchFamily="2" charset="-122"/>
              </a:rPr>
              <a:t> </a:t>
            </a:r>
            <a:r>
              <a:rPr lang="en-US" altLang="zh-CN" sz="2000" dirty="0" smtClean="0">
                <a:solidFill>
                  <a:srgbClr val="7030A0"/>
                </a:solidFill>
                <a:ea typeface="SimSun" pitchFamily="2" charset="-122"/>
                <a:sym typeface="Symbol" pitchFamily="18" charset="2"/>
              </a:rPr>
              <a:t> W</a:t>
            </a:r>
            <a:r>
              <a:rPr lang="en-US" altLang="zh-CN" sz="2000" dirty="0" smtClean="0">
                <a:solidFill>
                  <a:srgbClr val="7030A0"/>
                </a:solidFill>
                <a:ea typeface="SimSun" pitchFamily="2" charset="-122"/>
              </a:rPr>
              <a:t>. Then the item </a:t>
            </a:r>
            <a:r>
              <a:rPr lang="en-US" altLang="zh-CN" sz="2000" dirty="0" err="1" smtClean="0">
                <a:solidFill>
                  <a:srgbClr val="7030A0"/>
                </a:solidFill>
                <a:ea typeface="SimSun" pitchFamily="2" charset="-122"/>
              </a:rPr>
              <a:t>i</a:t>
            </a:r>
            <a:r>
              <a:rPr lang="en-US" altLang="zh-CN" sz="2000" dirty="0" smtClean="0">
                <a:solidFill>
                  <a:srgbClr val="7030A0"/>
                </a:solidFill>
                <a:ea typeface="SimSun" pitchFamily="2" charset="-122"/>
              </a:rPr>
              <a:t> can be in the solution, and we</a:t>
            </a:r>
          </a:p>
          <a:p>
            <a:r>
              <a:rPr lang="en-US" altLang="zh-CN" sz="2000" dirty="0" smtClean="0">
                <a:solidFill>
                  <a:srgbClr val="7030A0"/>
                </a:solidFill>
                <a:ea typeface="SimSun" pitchFamily="2" charset="-122"/>
              </a:rPr>
              <a:t>        choose the case with greater value.</a:t>
            </a:r>
          </a:p>
          <a:p>
            <a:pPr>
              <a:buFont typeface="Monotype Sorts" pitchFamily="80" charset="2"/>
              <a:buNone/>
            </a:pPr>
            <a:r>
              <a:rPr lang="en-US" altLang="zh-CN" sz="2000" dirty="0" smtClean="0">
                <a:solidFill>
                  <a:srgbClr val="7030A0"/>
                </a:solidFill>
                <a:ea typeface="SimSun" pitchFamily="2" charset="-122"/>
              </a:rPr>
              <a:t> </a:t>
            </a:r>
          </a:p>
        </p:txBody>
      </p:sp>
      <p:sp>
        <p:nvSpPr>
          <p:cNvPr id="10" name="TextBox 9"/>
          <p:cNvSpPr txBox="1"/>
          <p:nvPr/>
        </p:nvSpPr>
        <p:spPr>
          <a:xfrm>
            <a:off x="6553200" y="1981200"/>
            <a:ext cx="1981200" cy="646331"/>
          </a:xfrm>
          <a:prstGeom prst="rect">
            <a:avLst/>
          </a:prstGeom>
          <a:noFill/>
        </p:spPr>
        <p:txBody>
          <a:bodyPr wrap="square" rtlCol="0">
            <a:spAutoFit/>
          </a:bodyPr>
          <a:lstStyle/>
          <a:p>
            <a:r>
              <a:rPr lang="en-US" b="1" i="1" dirty="0" smtClean="0">
                <a:latin typeface="Times New Roman" pitchFamily="18" charset="0"/>
                <a:cs typeface="Times New Roman" pitchFamily="18" charset="0"/>
              </a:rPr>
              <a:t>If   j-</a:t>
            </a:r>
            <a:r>
              <a:rPr lang="en-US" b="1" i="1" dirty="0" err="1" smtClean="0">
                <a:latin typeface="Times New Roman" pitchFamily="18" charset="0"/>
                <a:cs typeface="Times New Roman" pitchFamily="18" charset="0"/>
              </a:rPr>
              <a:t>wi</a:t>
            </a:r>
            <a:r>
              <a:rPr lang="en-US" b="1" i="1" dirty="0" smtClean="0">
                <a:latin typeface="Times New Roman" pitchFamily="18" charset="0"/>
                <a:cs typeface="Times New Roman" pitchFamily="18" charset="0"/>
              </a:rPr>
              <a:t> ≥ 0</a:t>
            </a:r>
          </a:p>
          <a:p>
            <a:r>
              <a:rPr lang="en-US" b="1" i="1" dirty="0" smtClean="0">
                <a:latin typeface="Times New Roman" pitchFamily="18" charset="0"/>
                <a:cs typeface="Times New Roman" pitchFamily="18" charset="0"/>
              </a:rPr>
              <a:t>If   j-</a:t>
            </a:r>
            <a:r>
              <a:rPr lang="en-US" b="1" i="1" dirty="0" err="1" smtClean="0">
                <a:latin typeface="Times New Roman" pitchFamily="18" charset="0"/>
                <a:cs typeface="Times New Roman" pitchFamily="18" charset="0"/>
              </a:rPr>
              <a:t>wi</a:t>
            </a:r>
            <a:r>
              <a:rPr lang="en-US" b="1" i="1" dirty="0" smtClean="0">
                <a:latin typeface="Times New Roman" pitchFamily="18" charset="0"/>
                <a:cs typeface="Times New Roman" pitchFamily="18" charset="0"/>
              </a:rPr>
              <a:t> &lt; 0</a:t>
            </a:r>
            <a:endParaRPr lang="en-US" b="1" i="1"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2983</TotalTime>
  <Words>3348</Words>
  <Application>Microsoft Office PowerPoint</Application>
  <PresentationFormat>On-screen Show (4:3)</PresentationFormat>
  <Paragraphs>1575</Paragraphs>
  <Slides>40</Slides>
  <Notes>20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Office Theme</vt:lpstr>
      <vt:lpstr>Equation</vt:lpstr>
      <vt:lpstr>Slide 1</vt:lpstr>
      <vt:lpstr>Slide 2</vt:lpstr>
      <vt:lpstr>Slide 3</vt:lpstr>
      <vt:lpstr>Slide 4</vt:lpstr>
      <vt:lpstr>Slide 5</vt:lpstr>
      <vt:lpstr>Slide 6</vt:lpstr>
      <vt:lpstr> The Knapsack Problem </vt:lpstr>
      <vt:lpstr> The Knapsack Problem </vt:lpstr>
      <vt:lpstr> Recursive Formula </vt:lpstr>
      <vt:lpstr>Slide 10</vt:lpstr>
      <vt:lpstr> Knapsack Algorithm </vt:lpstr>
      <vt:lpstr> Running Time </vt:lpstr>
      <vt:lpstr> Example </vt:lpstr>
      <vt:lpstr>Example(2)</vt:lpstr>
      <vt:lpstr>Example (3)</vt:lpstr>
      <vt:lpstr> Example (4) </vt:lpstr>
      <vt:lpstr>Example (5)</vt:lpstr>
      <vt:lpstr>Example (6)</vt:lpstr>
      <vt:lpstr>Example (7)</vt:lpstr>
      <vt:lpstr>Example (8)</vt:lpstr>
      <vt:lpstr>Example (9)</vt:lpstr>
      <vt:lpstr>Example (10)</vt:lpstr>
      <vt:lpstr>Example (11)</vt:lpstr>
      <vt:lpstr>Example (12)</vt:lpstr>
      <vt:lpstr>Example (13)</vt:lpstr>
      <vt:lpstr>Example (15)</vt:lpstr>
      <vt:lpstr>Example (16)</vt:lpstr>
      <vt:lpstr>Example (17)</vt:lpstr>
      <vt:lpstr>Example (18)</vt:lpstr>
      <vt:lpstr>Example (18)</vt:lpstr>
      <vt:lpstr>Example (18)</vt:lpstr>
      <vt:lpstr>Slide 32</vt:lpstr>
      <vt:lpstr>  Knapsack 0-1 Algorithm Finding the Items</vt:lpstr>
      <vt:lpstr>  Knapsack 0-1 Algorithm Finding the Items</vt:lpstr>
      <vt:lpstr>  Knapsack 0-1 Algorithm Finding the Items</vt:lpstr>
      <vt:lpstr>  Knapsack 0-1 Algorithm Finding the Items</vt:lpstr>
      <vt:lpstr>  Knapsack 0-1 Algorithm Finding the Items</vt:lpstr>
      <vt:lpstr>              Test Case</vt:lpstr>
      <vt:lpstr>Slide 39</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dc:creator>
  <cp:lastModifiedBy>admin</cp:lastModifiedBy>
  <cp:revision>317</cp:revision>
  <dcterms:created xsi:type="dcterms:W3CDTF">2016-02-15T09:31:48Z</dcterms:created>
  <dcterms:modified xsi:type="dcterms:W3CDTF">2018-04-02T07:19:18Z</dcterms:modified>
</cp:coreProperties>
</file>