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06" r:id="rId3"/>
    <p:sldId id="257" r:id="rId4"/>
    <p:sldId id="305" r:id="rId5"/>
    <p:sldId id="313" r:id="rId6"/>
    <p:sldId id="258" r:id="rId7"/>
    <p:sldId id="316" r:id="rId8"/>
    <p:sldId id="315" r:id="rId9"/>
    <p:sldId id="308" r:id="rId10"/>
    <p:sldId id="287" r:id="rId11"/>
    <p:sldId id="321" r:id="rId12"/>
    <p:sldId id="322" r:id="rId13"/>
    <p:sldId id="323" r:id="rId14"/>
    <p:sldId id="319" r:id="rId15"/>
    <p:sldId id="320" r:id="rId16"/>
    <p:sldId id="309" r:id="rId17"/>
    <p:sldId id="310" r:id="rId18"/>
    <p:sldId id="302" r:id="rId19"/>
    <p:sldId id="277" r:id="rId20"/>
    <p:sldId id="312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505" autoAdjust="0"/>
    <p:restoredTop sz="94660"/>
  </p:normalViewPr>
  <p:slideViewPr>
    <p:cSldViewPr>
      <p:cViewPr>
        <p:scale>
          <a:sx n="75" d="100"/>
          <a:sy n="75" d="100"/>
        </p:scale>
        <p:origin x="-105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4A52F63-8EE6-4ACB-A459-3F608A38C1D1}" type="datetimeFigureOut">
              <a:rPr lang="en-US"/>
              <a:pPr>
                <a:defRPr/>
              </a:pPr>
              <a:t>4/2/2018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D24D2B2-FC46-4EE3-B03A-70FC55CB3F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4C37A-2ADD-4CD9-82AE-4B614B85F9E6}" type="datetime5">
              <a:rPr lang="en-US" smtClean="0"/>
              <a:pPr>
                <a:defRPr/>
              </a:pPr>
              <a:t>2-Apr-18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CSE, GIT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38318-C4A4-4E22-85E5-8A1B08CE30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C54D0-A096-4672-B385-C04780D691CE}" type="datetime5">
              <a:rPr lang="en-US" smtClean="0"/>
              <a:pPr>
                <a:defRPr/>
              </a:pPr>
              <a:t>2-Apr-18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CSE, GIT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6DF46-7F52-41FE-A584-2908904127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38E793-CE41-4ABC-BEA7-65D0FA43A46C}" type="datetime5">
              <a:rPr lang="en-US" smtClean="0"/>
              <a:pPr>
                <a:defRPr/>
              </a:pPr>
              <a:t>2-Apr-18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CSE, GIT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4050A0-216A-46F7-9D6C-2DBDB2A2D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F38E74-0A7E-4B4D-94DA-E440C5BEFA69}" type="datetime5">
              <a:rPr lang="en-US" smtClean="0"/>
              <a:pPr>
                <a:defRPr/>
              </a:pPr>
              <a:t>2-Apr-18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CSE, GIT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B5072-B095-4A84-BDA2-76EED47749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114E9-5815-432A-AE79-C1878E1BC204}" type="datetime5">
              <a:rPr lang="en-US" smtClean="0"/>
              <a:pPr>
                <a:defRPr/>
              </a:pPr>
              <a:t>2-Apr-18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CSE, GIT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BA9F38-D2A9-4E7E-8CB3-944626DBC9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7818EE-A1B2-404A-8C1D-C5C864F1CB8B}" type="datetime5">
              <a:rPr lang="en-US" smtClean="0"/>
              <a:pPr>
                <a:defRPr/>
              </a:pPr>
              <a:t>2-Apr-18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CSE, GIT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5F06A7-1EBB-4815-AAF4-99A327EDDD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57D8E9-D21B-4E5A-B1CD-D58DF40C2DAB}" type="datetime5">
              <a:rPr lang="en-US" smtClean="0"/>
              <a:pPr>
                <a:defRPr/>
              </a:pPr>
              <a:t>2-Apr-18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CSE, GIT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B2D56A-13CE-4F98-93B6-B095DE7D89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C2A61C-0AAC-4B6B-93CB-E1836ABD1311}" type="datetime5">
              <a:rPr lang="en-US" smtClean="0"/>
              <a:pPr>
                <a:defRPr/>
              </a:pPr>
              <a:t>2-Apr-18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CSE, GIT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37CC6-9767-417F-95EE-282D2D9633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6A0E8C-9756-4879-81D8-AF6364457647}" type="datetime5">
              <a:rPr lang="en-US" smtClean="0"/>
              <a:pPr>
                <a:defRPr/>
              </a:pPr>
              <a:t>2-Apr-18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CSE, GIT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F19F4D-5C87-44DB-AEC0-8543B1C923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E19B5-CA11-4600-98E4-4D1D2A40579F}" type="datetime5">
              <a:rPr lang="en-US" smtClean="0"/>
              <a:pPr>
                <a:defRPr/>
              </a:pPr>
              <a:t>2-Apr-18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CSE, GIT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A9FB5E-D795-4301-ADE1-B13ACD89A1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62309-A759-48D5-8727-7C64EC450BF5}" type="datetime5">
              <a:rPr lang="en-US" smtClean="0"/>
              <a:pPr>
                <a:defRPr/>
              </a:pPr>
              <a:t>2-Apr-18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CSE, GIT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7FDC6-20B0-4FC5-9712-7965133BF1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CA5F346-70B9-4EC8-AE25-F1EEE241341C}" type="datetime5">
              <a:rPr lang="en-US" smtClean="0"/>
              <a:pPr>
                <a:defRPr/>
              </a:pPr>
              <a:t>2-Apr-18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Department of CSE, GIT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48F6F73-636E-46A2-B155-60818B474B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Floyd%20Warshall%20Algorithm%20for%20All%20Pairs%20Shortest%20Paths%20-%20YouTube%20(360p).mp4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8610600" cy="57912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SUBSET- SUM PROBLEM OF A GIVEN SET USING BACKTRACKING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Presented by: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Dr.V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. S. </a:t>
            </a:r>
            <a:r>
              <a:rPr lang="en-US" sz="2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Rajpurohit</a:t>
            </a:r>
            <a:endParaRPr lang="en-US" sz="24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Mrs. </a:t>
            </a:r>
            <a:r>
              <a:rPr lang="en-US" sz="2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Sudha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. H .</a:t>
            </a:r>
            <a:r>
              <a:rPr lang="en-US" sz="2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Ayatti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218D4F-C11F-4794-888B-D68F1B86E3D9}" type="datetime5">
              <a:rPr lang="en-US" smtClean="0"/>
              <a:pPr>
                <a:defRPr/>
              </a:pPr>
              <a:t>2-Apr-18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938318-C4A4-4E22-85E5-8A1B08CE307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Department of CSE, GIT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81000"/>
            <a:ext cx="8610600" cy="5943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algn="l"/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Space –tree for the given set s={3,5,6,7} with d=15</a:t>
            </a:r>
          </a:p>
          <a:p>
            <a:pPr algn="l"/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E7768D-E397-4856-BC2A-2FDC4468CDD5}" type="datetime5">
              <a:rPr lang="en-US" smtClean="0"/>
              <a:pPr>
                <a:defRPr/>
              </a:pPr>
              <a:t>2-Apr-18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938318-C4A4-4E22-85E5-8A1B08CE307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Department of CSE, GIT</a:t>
            </a:r>
            <a:endParaRPr lang="en-US" dirty="0"/>
          </a:p>
        </p:txBody>
      </p:sp>
      <p:pic>
        <p:nvPicPr>
          <p:cNvPr id="8" name="Picture 7" descr="15 8&#10;511&#10;05&#10;814 3&#10;8&#10;9&#10;3&#10;0&#10;3&#10;0&#10;with 6&#10;with 5&#10;with 6&#10;with 7&#10;with 6&#10;with 5&#10;with 3&#10;w/o 5&#10;w/o 6&#10;w/o 5&#10;w/o 3&#10;w/o 6&#10;w/o 7&#10;w/o 6&#10;s...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447800"/>
            <a:ext cx="8382000" cy="472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81000"/>
            <a:ext cx="8610600" cy="5943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algn="l"/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 algn="l"/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 algn="l"/>
            <a:r>
              <a:rPr 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Let w1,w2,w3…….</a:t>
            </a:r>
            <a:r>
              <a:rPr lang="en-US" sz="2400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wn</a:t>
            </a:r>
            <a:r>
              <a:rPr 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be n  positive numbers</a:t>
            </a:r>
          </a:p>
          <a:p>
            <a:pPr algn="l"/>
            <a:r>
              <a:rPr 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x1,x2,x3……….</a:t>
            </a:r>
            <a:r>
              <a:rPr lang="en-US" sz="2400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xn</a:t>
            </a:r>
            <a:r>
              <a:rPr 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be solution vector(subset)</a:t>
            </a:r>
          </a:p>
          <a:p>
            <a:pPr algn="l"/>
            <a:r>
              <a:rPr 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Xi = 1  if </a:t>
            </a:r>
            <a:r>
              <a:rPr lang="en-US" sz="2400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wi</a:t>
            </a:r>
            <a:r>
              <a:rPr 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is chosen</a:t>
            </a:r>
          </a:p>
          <a:p>
            <a:pPr algn="l"/>
            <a:r>
              <a:rPr 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Xi =0   if </a:t>
            </a:r>
            <a:r>
              <a:rPr lang="en-US" sz="2400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wi</a:t>
            </a:r>
            <a:r>
              <a:rPr 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is not chosen</a:t>
            </a:r>
          </a:p>
          <a:p>
            <a:pPr algn="l"/>
            <a:r>
              <a:rPr 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 smtClean="0"/>
          </a:p>
          <a:p>
            <a:pPr algn="l"/>
            <a:endParaRPr lang="en-US" sz="24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E7768D-E397-4856-BC2A-2FDC4468CDD5}" type="datetime5">
              <a:rPr lang="en-US" smtClean="0"/>
              <a:pPr>
                <a:defRPr/>
              </a:pPr>
              <a:t>2-Apr-18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938318-C4A4-4E22-85E5-8A1B08CE307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Department of CSE, GIT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flipH="1">
            <a:off x="1937329" y="1066800"/>
            <a:ext cx="431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MATHEMATICAL REPRESENTATION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8200" y="3505200"/>
            <a:ext cx="4114800" cy="838200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4234190"/>
            <a:ext cx="4267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                 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Total sum till now                                   still there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9200" y="4572000"/>
            <a:ext cx="3657600" cy="914400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8286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371600" y="57150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Thus, Cannot lead to solution…..</a:t>
            </a:r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81000"/>
            <a:ext cx="8610600" cy="5943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algn="l"/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 algn="l"/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 algn="l"/>
            <a:endParaRPr lang="en-US" sz="240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 smtClean="0"/>
          </a:p>
          <a:p>
            <a:pPr algn="l"/>
            <a:endParaRPr lang="en-US" sz="24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E7768D-E397-4856-BC2A-2FDC4468CDD5}" type="datetime5">
              <a:rPr lang="en-US" smtClean="0"/>
              <a:pPr>
                <a:defRPr/>
              </a:pPr>
              <a:t>2-Apr-18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938318-C4A4-4E22-85E5-8A1B08CE307F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Department of CSE, GIT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flipH="1">
            <a:off x="2133600" y="381000"/>
            <a:ext cx="568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MATHEMATICAL REPRESENTATION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4234190"/>
            <a:ext cx="42672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                           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167640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1" name="Picture 1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6400" y="914400"/>
            <a:ext cx="3276600" cy="304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pic>
        <p:nvPicPr>
          <p:cNvPr id="10250" name="Picture 1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295400"/>
            <a:ext cx="4143375" cy="304800"/>
          </a:xfrm>
          <a:prstGeom prst="rect">
            <a:avLst/>
          </a:prstGeom>
          <a:noFill/>
        </p:spPr>
      </p:pic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52600" y="1676400"/>
            <a:ext cx="3200400" cy="5810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6400" y="2362200"/>
            <a:ext cx="3533775" cy="609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6400" y="3048000"/>
            <a:ext cx="3676650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3733800"/>
            <a:ext cx="6315075" cy="252919"/>
          </a:xfrm>
          <a:prstGeom prst="rect">
            <a:avLst/>
          </a:prstGeom>
          <a:noFill/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3962400"/>
            <a:ext cx="6343650" cy="619125"/>
          </a:xfrm>
          <a:prstGeom prst="rect">
            <a:avLst/>
          </a:prstGeom>
          <a:noFill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66800" y="4648200"/>
            <a:ext cx="3800475" cy="304800"/>
          </a:xfrm>
          <a:prstGeom prst="rect">
            <a:avLst/>
          </a:prstGeom>
          <a:noFill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90600" y="5029200"/>
            <a:ext cx="5734050" cy="304800"/>
          </a:xfrm>
          <a:prstGeom prst="rect">
            <a:avLst/>
          </a:prstGeom>
          <a:noFill/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5334000"/>
            <a:ext cx="4581525" cy="304800"/>
          </a:xfrm>
          <a:prstGeom prst="rect">
            <a:avLst/>
          </a:prstGeom>
          <a:noFill/>
        </p:spPr>
      </p:pic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5715000"/>
            <a:ext cx="5800725" cy="304800"/>
          </a:xfrm>
          <a:prstGeom prst="rect">
            <a:avLst/>
          </a:prstGeom>
          <a:noFill/>
        </p:spPr>
      </p:pic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457200" y="381000"/>
            <a:ext cx="8229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			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0" y="1066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0" y="1647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0" y="2257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0" y="2867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0" y="3171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0" y="3790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0" y="4095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0" y="4400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	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0" y="4705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263" name="Rectangle 23"/>
          <p:cNvSpPr>
            <a:spLocks noChangeArrowheads="1"/>
          </p:cNvSpPr>
          <p:nvPr/>
        </p:nvSpPr>
        <p:spPr bwMode="auto">
          <a:xfrm>
            <a:off x="0" y="5010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81000"/>
            <a:ext cx="8610600" cy="5943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STATE SPACE TREE – W={2,3,4,5} m= 7</a:t>
            </a:r>
          </a:p>
          <a:p>
            <a:pPr algn="l"/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 algn="l"/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 algn="l"/>
            <a:endParaRPr lang="en-US" sz="240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			 </a:t>
            </a:r>
          </a:p>
          <a:p>
            <a:r>
              <a:rPr lang="en-US" sz="2400" dirty="0" smtClean="0"/>
              <a:t>		</a:t>
            </a:r>
          </a:p>
          <a:p>
            <a:r>
              <a:rPr lang="en-US" sz="2400" dirty="0" smtClean="0"/>
              <a:t> 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E7768D-E397-4856-BC2A-2FDC4468CDD5}" type="datetime5">
              <a:rPr lang="en-US" smtClean="0"/>
              <a:pPr>
                <a:defRPr/>
              </a:pPr>
              <a:t>2-Apr-18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938318-C4A4-4E22-85E5-8A1B08CE307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Department of CSE, GIT</a:t>
            </a:r>
            <a:endParaRPr lang="en-US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4234190"/>
            <a:ext cx="42672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                           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57200" y="381000"/>
            <a:ext cx="8229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pSp>
        <p:nvGrpSpPr>
          <p:cNvPr id="95" name="Group 94"/>
          <p:cNvGrpSpPr/>
          <p:nvPr/>
        </p:nvGrpSpPr>
        <p:grpSpPr>
          <a:xfrm>
            <a:off x="381000" y="1219200"/>
            <a:ext cx="7467600" cy="4255532"/>
            <a:chOff x="381000" y="1219200"/>
            <a:chExt cx="7467600" cy="4255532"/>
          </a:xfrm>
        </p:grpSpPr>
        <p:sp>
          <p:nvSpPr>
            <p:cNvPr id="77" name="TextBox 76"/>
            <p:cNvSpPr txBox="1"/>
            <p:nvPr/>
          </p:nvSpPr>
          <p:spPr>
            <a:xfrm>
              <a:off x="457200" y="45720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X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600200" y="4419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X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391400" y="32004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X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381000" y="1219200"/>
              <a:ext cx="7467600" cy="4255532"/>
              <a:chOff x="304800" y="914400"/>
              <a:chExt cx="7467600" cy="4255532"/>
            </a:xfrm>
          </p:grpSpPr>
          <p:grpSp>
            <p:nvGrpSpPr>
              <p:cNvPr id="87" name="Group 86"/>
              <p:cNvGrpSpPr/>
              <p:nvPr/>
            </p:nvGrpSpPr>
            <p:grpSpPr>
              <a:xfrm>
                <a:off x="304800" y="914400"/>
                <a:ext cx="7467600" cy="3810000"/>
                <a:chOff x="304800" y="914400"/>
                <a:chExt cx="7467600" cy="381000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3962400" y="914400"/>
                  <a:ext cx="609600" cy="457200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0</a:t>
                  </a:r>
                  <a:endParaRPr lang="en-US" dirty="0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1752600" y="1676400"/>
                  <a:ext cx="533400" cy="457200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2</a:t>
                  </a:r>
                  <a:endParaRPr lang="en-US" dirty="0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6400800" y="1676400"/>
                  <a:ext cx="609600" cy="4572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0</a:t>
                  </a:r>
                  <a:endParaRPr lang="en-US" dirty="0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3581400" y="2438400"/>
                  <a:ext cx="609600" cy="4572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2</a:t>
                  </a:r>
                  <a:endParaRPr lang="en-US" dirty="0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2971800" y="3276600"/>
                  <a:ext cx="609600" cy="457200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6</a:t>
                  </a:r>
                  <a:endParaRPr lang="en-US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4572000" y="3276600"/>
                  <a:ext cx="609600" cy="4572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2</a:t>
                  </a:r>
                  <a:endParaRPr lang="en-US" dirty="0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838200" y="2667000"/>
                  <a:ext cx="609600" cy="457200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5</a:t>
                  </a:r>
                  <a:endParaRPr lang="en-US" dirty="0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304800" y="3733800"/>
                  <a:ext cx="609600" cy="457200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9</a:t>
                  </a:r>
                  <a:endParaRPr lang="en-US" dirty="0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1524000" y="3429000"/>
                  <a:ext cx="609600" cy="5334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5</a:t>
                  </a:r>
                  <a:endParaRPr lang="en-US" dirty="0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2133600" y="4267200"/>
                  <a:ext cx="609600" cy="457200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11</a:t>
                  </a:r>
                  <a:endParaRPr lang="en-US" dirty="0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3276600" y="4267200"/>
                  <a:ext cx="609600" cy="4572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6</a:t>
                  </a:r>
                  <a:endParaRPr lang="en-US" dirty="0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4191000" y="4267200"/>
                  <a:ext cx="609600" cy="457200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7</a:t>
                  </a:r>
                  <a:endParaRPr lang="en-US" dirty="0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5181600" y="4267200"/>
                  <a:ext cx="609600" cy="4572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2</a:t>
                  </a:r>
                  <a:endParaRPr lang="en-US" dirty="0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5715000" y="2438400"/>
                  <a:ext cx="609600" cy="457200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3</a:t>
                  </a:r>
                  <a:endParaRPr lang="en-US" dirty="0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7162800" y="2438400"/>
                  <a:ext cx="609600" cy="4572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0</a:t>
                  </a:r>
                  <a:endParaRPr lang="en-US" dirty="0"/>
                </a:p>
              </p:txBody>
            </p:sp>
            <p:cxnSp>
              <p:nvCxnSpPr>
                <p:cNvPr id="31" name="Straight Connector 30"/>
                <p:cNvCxnSpPr>
                  <a:stCxn id="15" idx="2"/>
                  <a:endCxn id="16" idx="7"/>
                </p:cNvCxnSpPr>
                <p:nvPr/>
              </p:nvCxnSpPr>
              <p:spPr>
                <a:xfrm rot="10800000" flipV="1">
                  <a:off x="2207886" y="1142999"/>
                  <a:ext cx="1754515" cy="60035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>
                  <a:stCxn id="16" idx="3"/>
                  <a:endCxn id="21" idx="0"/>
                </p:cNvCxnSpPr>
                <p:nvPr/>
              </p:nvCxnSpPr>
              <p:spPr>
                <a:xfrm rot="5400000">
                  <a:off x="1186681" y="2022965"/>
                  <a:ext cx="600355" cy="68771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>
                  <a:stCxn id="21" idx="3"/>
                </p:cNvCxnSpPr>
                <p:nvPr/>
              </p:nvCxnSpPr>
              <p:spPr>
                <a:xfrm rot="5400000">
                  <a:off x="354060" y="3236585"/>
                  <a:ext cx="752755" cy="39407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>
                  <a:stCxn id="15" idx="6"/>
                </p:cNvCxnSpPr>
                <p:nvPr/>
              </p:nvCxnSpPr>
              <p:spPr>
                <a:xfrm>
                  <a:off x="4572000" y="1143000"/>
                  <a:ext cx="1905000" cy="6096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>
                  <a:stCxn id="16" idx="6"/>
                  <a:endCxn id="18" idx="2"/>
                </p:cNvCxnSpPr>
                <p:nvPr/>
              </p:nvCxnSpPr>
              <p:spPr>
                <a:xfrm>
                  <a:off x="2286000" y="1905000"/>
                  <a:ext cx="1295400" cy="762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21" idx="5"/>
                  <a:endCxn id="23" idx="0"/>
                </p:cNvCxnSpPr>
                <p:nvPr/>
              </p:nvCxnSpPr>
              <p:spPr>
                <a:xfrm rot="16200000" flipH="1">
                  <a:off x="1407786" y="3007985"/>
                  <a:ext cx="371755" cy="47027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18" idx="3"/>
                  <a:endCxn id="19" idx="0"/>
                </p:cNvCxnSpPr>
                <p:nvPr/>
              </p:nvCxnSpPr>
              <p:spPr>
                <a:xfrm rot="5400000">
                  <a:off x="3249660" y="2855585"/>
                  <a:ext cx="447955" cy="39407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>
                  <a:stCxn id="19" idx="3"/>
                  <a:endCxn id="24" idx="0"/>
                </p:cNvCxnSpPr>
                <p:nvPr/>
              </p:nvCxnSpPr>
              <p:spPr>
                <a:xfrm rot="5400000">
                  <a:off x="2449560" y="3655685"/>
                  <a:ext cx="600355" cy="62267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4114800" y="2743200"/>
                  <a:ext cx="762000" cy="6096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>
                  <a:stCxn id="19" idx="4"/>
                  <a:endCxn id="25" idx="0"/>
                </p:cNvCxnSpPr>
                <p:nvPr/>
              </p:nvCxnSpPr>
              <p:spPr>
                <a:xfrm rot="16200000" flipH="1">
                  <a:off x="3162300" y="3848100"/>
                  <a:ext cx="533400" cy="304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>
                  <a:stCxn id="20" idx="4"/>
                  <a:endCxn id="26" idx="0"/>
                </p:cNvCxnSpPr>
                <p:nvPr/>
              </p:nvCxnSpPr>
              <p:spPr>
                <a:xfrm rot="5400000">
                  <a:off x="4419600" y="3810000"/>
                  <a:ext cx="533400" cy="381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>
                  <a:stCxn id="20" idx="5"/>
                  <a:endCxn id="27" idx="0"/>
                </p:cNvCxnSpPr>
                <p:nvPr/>
              </p:nvCxnSpPr>
              <p:spPr>
                <a:xfrm rot="16200000" flipH="1">
                  <a:off x="4989186" y="3769985"/>
                  <a:ext cx="600355" cy="39407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>
                  <a:stCxn id="17" idx="3"/>
                  <a:endCxn id="28" idx="0"/>
                </p:cNvCxnSpPr>
                <p:nvPr/>
              </p:nvCxnSpPr>
              <p:spPr>
                <a:xfrm rot="5400000">
                  <a:off x="6069060" y="2017385"/>
                  <a:ext cx="371755" cy="47027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>
                  <a:stCxn id="17" idx="5"/>
                  <a:endCxn id="29" idx="0"/>
                </p:cNvCxnSpPr>
                <p:nvPr/>
              </p:nvCxnSpPr>
              <p:spPr>
                <a:xfrm rot="16200000" flipH="1">
                  <a:off x="7008486" y="1979285"/>
                  <a:ext cx="371755" cy="54647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Oval 61"/>
                <p:cNvSpPr/>
                <p:nvPr/>
              </p:nvSpPr>
              <p:spPr>
                <a:xfrm>
                  <a:off x="5410200" y="3200400"/>
                  <a:ext cx="609600" cy="457200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7</a:t>
                  </a:r>
                  <a:endParaRPr lang="en-US" dirty="0"/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>
                  <a:off x="6400800" y="3200400"/>
                  <a:ext cx="609600" cy="4572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3</a:t>
                  </a:r>
                  <a:endParaRPr lang="en-US" dirty="0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6096000" y="4267200"/>
                  <a:ext cx="609600" cy="457200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8</a:t>
                  </a:r>
                  <a:endParaRPr lang="en-US" dirty="0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7086600" y="4267200"/>
                  <a:ext cx="609600" cy="4572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3</a:t>
                  </a:r>
                  <a:endParaRPr lang="en-US" dirty="0"/>
                </a:p>
              </p:txBody>
            </p:sp>
            <p:cxnSp>
              <p:nvCxnSpPr>
                <p:cNvPr id="67" name="Straight Connector 66"/>
                <p:cNvCxnSpPr>
                  <a:stCxn id="28" idx="4"/>
                  <a:endCxn id="62" idx="0"/>
                </p:cNvCxnSpPr>
                <p:nvPr/>
              </p:nvCxnSpPr>
              <p:spPr>
                <a:xfrm rot="5400000">
                  <a:off x="5715000" y="2895600"/>
                  <a:ext cx="304800" cy="304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>
                  <a:stCxn id="28" idx="5"/>
                  <a:endCxn id="63" idx="0"/>
                </p:cNvCxnSpPr>
                <p:nvPr/>
              </p:nvCxnSpPr>
              <p:spPr>
                <a:xfrm rot="16200000" flipH="1">
                  <a:off x="6284586" y="2779385"/>
                  <a:ext cx="371755" cy="47027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>
                  <a:stCxn id="63" idx="4"/>
                </p:cNvCxnSpPr>
                <p:nvPr/>
              </p:nvCxnSpPr>
              <p:spPr>
                <a:xfrm rot="5400000">
                  <a:off x="6134100" y="3848100"/>
                  <a:ext cx="762000" cy="381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>
                  <a:stCxn id="63" idx="5"/>
                  <a:endCxn id="65" idx="0"/>
                </p:cNvCxnSpPr>
                <p:nvPr/>
              </p:nvCxnSpPr>
              <p:spPr>
                <a:xfrm rot="16200000" flipH="1">
                  <a:off x="6817986" y="3693785"/>
                  <a:ext cx="676555" cy="47027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TextBox 78"/>
              <p:cNvSpPr txBox="1"/>
              <p:nvPr/>
            </p:nvSpPr>
            <p:spPr>
              <a:xfrm>
                <a:off x="22098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X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34290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X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53340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X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62484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X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72390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X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42672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S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86" name="TextBox 85"/>
            <p:cNvSpPr txBox="1"/>
            <p:nvPr/>
          </p:nvSpPr>
          <p:spPr>
            <a:xfrm>
              <a:off x="5562600" y="39624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S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81000"/>
            <a:ext cx="8610600" cy="5943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algn="l"/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 algn="l"/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E7768D-E397-4856-BC2A-2FDC4468CDD5}" type="datetime5">
              <a:rPr lang="en-US" smtClean="0"/>
              <a:pPr>
                <a:defRPr/>
              </a:pPr>
              <a:t>2-Apr-18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938318-C4A4-4E22-85E5-8A1B08CE307F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Department of CSE, GIT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00200" y="990600"/>
            <a:ext cx="59436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//Implements subset sum problem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//Input: S[ 1….n] set of n numbers  and  sum value</a:t>
            </a:r>
            <a:endParaRPr lang="en-US" i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//Output: All possible subsets for the given sum integer</a:t>
            </a:r>
          </a:p>
          <a:p>
            <a:pPr>
              <a:lnSpc>
                <a:spcPct val="200000"/>
              </a:lnSpc>
            </a:pPr>
            <a:r>
              <a:rPr lang="en-US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// k – index of elements</a:t>
            </a:r>
          </a:p>
          <a:p>
            <a:pPr>
              <a:lnSpc>
                <a:spcPct val="200000"/>
              </a:lnSpc>
            </a:pPr>
            <a:r>
              <a:rPr lang="en-US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// s- partial sum of subset</a:t>
            </a:r>
          </a:p>
          <a:p>
            <a:pPr>
              <a:lnSpc>
                <a:spcPct val="200000"/>
              </a:lnSpc>
            </a:pPr>
            <a:r>
              <a:rPr lang="en-US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// r- sum of  all elements in S</a:t>
            </a:r>
          </a:p>
          <a:p>
            <a:pPr>
              <a:lnSpc>
                <a:spcPct val="200000"/>
              </a:lnSpc>
            </a:pPr>
            <a:endParaRPr lang="en-US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</a:pPr>
            <a:endParaRPr lang="en-US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</a:pPr>
            <a:endParaRPr lang="en-US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</a:pPr>
            <a:endParaRPr lang="en-US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0" y="5334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ALGORITHM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81000"/>
            <a:ext cx="8610600" cy="5943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algn="l"/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E7768D-E397-4856-BC2A-2FDC4468CDD5}" type="datetime5">
              <a:rPr lang="en-US" smtClean="0"/>
              <a:pPr>
                <a:defRPr/>
              </a:pPr>
              <a:t>2-Apr-18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938318-C4A4-4E22-85E5-8A1B08CE307F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Department of CSE, GIT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00200" y="762000"/>
            <a:ext cx="5943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>
                <a:solidFill>
                  <a:srgbClr val="9900CC"/>
                </a:solidFill>
              </a:rPr>
              <a:t>Algorithm </a:t>
            </a:r>
            <a:r>
              <a:rPr lang="en-US" dirty="0" err="1" smtClean="0">
                <a:solidFill>
                  <a:srgbClr val="9900CC"/>
                </a:solidFill>
              </a:rPr>
              <a:t>SumOfSub</a:t>
            </a:r>
            <a:r>
              <a:rPr lang="en-US" dirty="0" smtClean="0">
                <a:solidFill>
                  <a:srgbClr val="9900CC"/>
                </a:solidFill>
              </a:rPr>
              <a:t>(</a:t>
            </a:r>
            <a:r>
              <a:rPr lang="en-US" dirty="0" err="1" smtClean="0">
                <a:solidFill>
                  <a:srgbClr val="9900CC"/>
                </a:solidFill>
              </a:rPr>
              <a:t>s,k,r</a:t>
            </a:r>
            <a:r>
              <a:rPr lang="en-US" dirty="0" smtClean="0">
                <a:solidFill>
                  <a:srgbClr val="9900CC"/>
                </a:solidFill>
              </a:rPr>
              <a:t>)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{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X[k]  =1; // </a:t>
            </a:r>
            <a:r>
              <a:rPr lang="en-US" i="1" dirty="0" smtClean="0">
                <a:solidFill>
                  <a:srgbClr val="00B050"/>
                </a:solidFill>
              </a:rPr>
              <a:t>creating left child with </a:t>
            </a:r>
            <a:r>
              <a:rPr lang="en-US" i="1" dirty="0" err="1" smtClean="0">
                <a:solidFill>
                  <a:srgbClr val="00B050"/>
                </a:solidFill>
              </a:rPr>
              <a:t>kth</a:t>
            </a:r>
            <a:r>
              <a:rPr lang="en-US" i="1" dirty="0" smtClean="0">
                <a:solidFill>
                  <a:srgbClr val="00B050"/>
                </a:solidFill>
              </a:rPr>
              <a:t> element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If (</a:t>
            </a:r>
            <a:r>
              <a:rPr lang="en-US" dirty="0" err="1" smtClean="0">
                <a:solidFill>
                  <a:srgbClr val="0070C0"/>
                </a:solidFill>
              </a:rPr>
              <a:t>s+w</a:t>
            </a:r>
            <a:r>
              <a:rPr lang="en-US" dirty="0" smtClean="0">
                <a:solidFill>
                  <a:srgbClr val="0070C0"/>
                </a:solidFill>
              </a:rPr>
              <a:t>[k]==m) 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then</a:t>
            </a:r>
          </a:p>
          <a:p>
            <a:r>
              <a:rPr lang="en-US" dirty="0" smtClean="0"/>
              <a:t>		</a:t>
            </a:r>
            <a:r>
              <a:rPr lang="en-US" dirty="0" smtClean="0">
                <a:solidFill>
                  <a:srgbClr val="C00000"/>
                </a:solidFill>
              </a:rPr>
              <a:t> write (x[1:k]) // subset found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// There is no recursive call here</a:t>
            </a:r>
            <a:r>
              <a:rPr lang="en-US" dirty="0" smtClean="0"/>
              <a:t>…..</a:t>
            </a:r>
          </a:p>
          <a:p>
            <a:r>
              <a:rPr lang="en-US" dirty="0" smtClean="0"/>
              <a:t>		e</a:t>
            </a:r>
            <a:r>
              <a:rPr lang="pl-PL" dirty="0" smtClean="0"/>
              <a:t>lse</a:t>
            </a:r>
            <a:r>
              <a:rPr lang="en-US" dirty="0" smtClean="0"/>
              <a:t>     </a:t>
            </a:r>
          </a:p>
          <a:p>
            <a:r>
              <a:rPr lang="en-US" dirty="0" smtClean="0"/>
              <a:t>			</a:t>
            </a:r>
            <a:r>
              <a:rPr lang="pl-PL" dirty="0" smtClean="0">
                <a:solidFill>
                  <a:srgbClr val="C00000"/>
                </a:solidFill>
              </a:rPr>
              <a:t> if (s+w[k]+w[k+1]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pl-PL" dirty="0" smtClean="0">
                <a:solidFill>
                  <a:srgbClr val="C00000"/>
                </a:solidFill>
              </a:rPr>
              <a:t>≤ m)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			t</a:t>
            </a:r>
            <a:r>
              <a:rPr lang="pl-PL" dirty="0" smtClean="0">
                <a:solidFill>
                  <a:srgbClr val="C00000"/>
                </a:solidFill>
              </a:rPr>
              <a:t>hen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                                      </a:t>
            </a:r>
            <a:r>
              <a:rPr lang="pl-PL" dirty="0" smtClean="0">
                <a:solidFill>
                  <a:srgbClr val="C00000"/>
                </a:solidFill>
              </a:rPr>
              <a:t>SumOfSub (s+w[k]</a:t>
            </a:r>
            <a:r>
              <a:rPr lang="en-US" dirty="0" smtClean="0">
                <a:solidFill>
                  <a:srgbClr val="C00000"/>
                </a:solidFill>
              </a:rPr>
              <a:t>, </a:t>
            </a:r>
            <a:r>
              <a:rPr lang="pl-PL" dirty="0" smtClean="0">
                <a:solidFill>
                  <a:srgbClr val="C00000"/>
                </a:solidFill>
              </a:rPr>
              <a:t>k+1,r-w[k])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// create right child without </a:t>
            </a:r>
            <a:r>
              <a:rPr lang="en-US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kth</a:t>
            </a:r>
            <a:r>
              <a:rPr lang="en-US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element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If((</a:t>
            </a:r>
            <a:r>
              <a:rPr lang="en-US" dirty="0" err="1" smtClean="0">
                <a:solidFill>
                  <a:srgbClr val="0070C0"/>
                </a:solidFill>
              </a:rPr>
              <a:t>s+r</a:t>
            </a:r>
            <a:r>
              <a:rPr lang="en-US" dirty="0" smtClean="0">
                <a:solidFill>
                  <a:srgbClr val="0070C0"/>
                </a:solidFill>
              </a:rPr>
              <a:t>-w[k])≥m) &amp;&amp; (</a:t>
            </a:r>
            <a:r>
              <a:rPr lang="en-US" dirty="0" err="1" smtClean="0">
                <a:solidFill>
                  <a:srgbClr val="0070C0"/>
                </a:solidFill>
              </a:rPr>
              <a:t>s+w</a:t>
            </a:r>
            <a:r>
              <a:rPr lang="en-US" dirty="0" smtClean="0">
                <a:solidFill>
                  <a:srgbClr val="0070C0"/>
                </a:solidFill>
              </a:rPr>
              <a:t>[k+1]≤m))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then{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		X[k] : =0;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			</a:t>
            </a:r>
            <a:r>
              <a:rPr lang="en-US" dirty="0" err="1" smtClean="0">
                <a:solidFill>
                  <a:srgbClr val="00B050"/>
                </a:solidFill>
              </a:rPr>
              <a:t>SumOfSub</a:t>
            </a:r>
            <a:r>
              <a:rPr lang="en-US" dirty="0" smtClean="0">
                <a:solidFill>
                  <a:srgbClr val="00B050"/>
                </a:solidFill>
              </a:rPr>
              <a:t>(s, k+1, r-w[k]);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	}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}                                               </a:t>
            </a:r>
            <a:r>
              <a:rPr lang="en-US" b="1" dirty="0" smtClean="0">
                <a:solidFill>
                  <a:srgbClr val="FF0000"/>
                </a:solidFill>
              </a:rPr>
              <a:t>Time Complexity: O(2</a:t>
            </a:r>
            <a:r>
              <a:rPr lang="en-US" b="1" baseline="30000" dirty="0" smtClean="0">
                <a:solidFill>
                  <a:srgbClr val="FF0000"/>
                </a:solidFill>
              </a:rPr>
              <a:t>n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endParaRPr lang="en-US" dirty="0" smtClean="0">
              <a:solidFill>
                <a:srgbClr val="FF0000"/>
              </a:solidFill>
              <a:latin typeface="Cambria" pitchFamily="18" charset="0"/>
            </a:endParaRPr>
          </a:p>
          <a:p>
            <a:endParaRPr lang="en-US" dirty="0" smtClean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0" y="5334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ALGORITHM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/>
          <p:cNvSpPr txBox="1">
            <a:spLocks/>
          </p:cNvSpPr>
          <p:nvPr/>
        </p:nvSpPr>
        <p:spPr>
          <a:xfrm>
            <a:off x="685800" y="1295400"/>
            <a:ext cx="8001000" cy="4953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F38E74-0A7E-4B4D-94DA-E440C5BEFA69}" type="datetime5">
              <a:rPr lang="en-US" smtClean="0"/>
              <a:pPr>
                <a:defRPr/>
              </a:pPr>
              <a:t>2-Apr-18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FB5072-B095-4A84-BDA2-76EED477491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Example</a:t>
            </a:r>
            <a:endParaRPr lang="en-US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3000" y="1600200"/>
            <a:ext cx="7391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Say that our weight values are 5, 3, 2, 4, 1</a:t>
            </a:r>
          </a:p>
          <a:p>
            <a:r>
              <a:rPr lang="en-US" sz="2800" dirty="0" smtClean="0"/>
              <a:t>• d is 8</a:t>
            </a:r>
          </a:p>
          <a:p>
            <a:r>
              <a:rPr lang="en-US" sz="2800" dirty="0" smtClean="0"/>
              <a:t>• We could have</a:t>
            </a:r>
          </a:p>
          <a:p>
            <a:r>
              <a:rPr lang="en-US" sz="2800" dirty="0" smtClean="0"/>
              <a:t>– 5 + 3</a:t>
            </a:r>
          </a:p>
          <a:p>
            <a:r>
              <a:rPr lang="en-US" sz="2800" dirty="0" smtClean="0"/>
              <a:t>– 5 + 2 + 1</a:t>
            </a:r>
          </a:p>
          <a:p>
            <a:r>
              <a:rPr lang="en-US" sz="2800" dirty="0" smtClean="0"/>
              <a:t>– 4 + 3 + 1</a:t>
            </a:r>
          </a:p>
          <a:p>
            <a:r>
              <a:rPr lang="en-US" sz="2800" dirty="0" smtClean="0"/>
              <a:t>• We want to find a sequence of values that satisfies the criteria of adding up to d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F38E74-0A7E-4B4D-94DA-E440C5BEFA69}" type="datetime5">
              <a:rPr lang="en-US" smtClean="0"/>
              <a:pPr>
                <a:defRPr/>
              </a:pPr>
              <a:t>2-Apr-18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FB5072-B095-4A84-BDA2-76EED477491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 Sample Output</a:t>
            </a:r>
            <a:endParaRPr lang="en-US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00200" y="1219199"/>
            <a:ext cx="60198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Enter the maximum number of elements : 5</a:t>
            </a:r>
          </a:p>
          <a:p>
            <a:r>
              <a:rPr lang="en-US" b="1" dirty="0" smtClean="0"/>
              <a:t>Enter the weights of the elements :</a:t>
            </a:r>
          </a:p>
          <a:p>
            <a:r>
              <a:rPr lang="en-US" b="1" dirty="0" smtClean="0"/>
              <a:t>1 2 3 4 5</a:t>
            </a:r>
          </a:p>
          <a:p>
            <a:r>
              <a:rPr lang="en-US" b="1" dirty="0" smtClean="0"/>
              <a:t>Enter the total required weight : 5</a:t>
            </a:r>
          </a:p>
          <a:p>
            <a:r>
              <a:rPr lang="en-US" b="1" dirty="0" smtClean="0"/>
              <a:t>SOLUTION #1 IS</a:t>
            </a:r>
          </a:p>
          <a:p>
            <a:r>
              <a:rPr lang="en-US" b="1" dirty="0" smtClean="0"/>
              <a:t>{ 1 4 }</a:t>
            </a:r>
          </a:p>
          <a:p>
            <a:r>
              <a:rPr lang="en-US" b="1" dirty="0" smtClean="0"/>
              <a:t>SOLUTION #2 IS</a:t>
            </a:r>
          </a:p>
          <a:p>
            <a:r>
              <a:rPr lang="en-US" b="1" dirty="0" smtClean="0"/>
              <a:t>{ 2 3 }</a:t>
            </a:r>
          </a:p>
          <a:p>
            <a:r>
              <a:rPr lang="en-US" b="1" dirty="0" smtClean="0"/>
              <a:t>SOLUTION #3 IS</a:t>
            </a:r>
          </a:p>
          <a:p>
            <a:r>
              <a:rPr lang="en-US" b="1" dirty="0" smtClean="0"/>
              <a:t>{ 5 }</a:t>
            </a:r>
          </a:p>
          <a:p>
            <a:r>
              <a:rPr lang="en-US" b="1" dirty="0" smtClean="0"/>
              <a:t>The above-mentioned sets are the required solution to the given instance.</a:t>
            </a:r>
          </a:p>
          <a:p>
            <a:r>
              <a:rPr lang="en-US" b="1" dirty="0" smtClean="0"/>
              <a:t>SAMPLE 2</a:t>
            </a:r>
          </a:p>
          <a:p>
            <a:r>
              <a:rPr lang="en-US" b="1" dirty="0" smtClean="0"/>
              <a:t>Enter the maximum number of elements : 4</a:t>
            </a:r>
          </a:p>
          <a:p>
            <a:r>
              <a:rPr lang="en-US" b="1" dirty="0" smtClean="0"/>
              <a:t>Enter the weights of the elements :</a:t>
            </a:r>
          </a:p>
          <a:p>
            <a:r>
              <a:rPr lang="en-US" b="1" dirty="0" smtClean="0"/>
              <a:t>1 2 3 4</a:t>
            </a:r>
          </a:p>
          <a:p>
            <a:r>
              <a:rPr lang="en-US" b="1" dirty="0" smtClean="0"/>
              <a:t>Enter the total required weight : 11</a:t>
            </a:r>
          </a:p>
          <a:p>
            <a:r>
              <a:rPr lang="en-US" b="1" dirty="0" smtClean="0"/>
              <a:t>The given problem instance </a:t>
            </a:r>
            <a:r>
              <a:rPr lang="en-US" b="1" dirty="0" err="1" smtClean="0"/>
              <a:t>doesnt</a:t>
            </a:r>
            <a:r>
              <a:rPr lang="en-US" b="1" dirty="0" smtClean="0"/>
              <a:t> have any solution.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04800"/>
            <a:ext cx="8610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400" dirty="0" smtClean="0">
                <a:solidFill>
                  <a:srgbClr val="FF0000"/>
                </a:solidFill>
              </a:rPr>
              <a:t>Illustration of the All-Pair Shortest Path Algorithm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600" dirty="0" smtClean="0">
                <a:solidFill>
                  <a:srgbClr val="FF0000"/>
                </a:solidFill>
                <a:hlinkClick r:id="rId2" action="ppaction://hlinkfile"/>
              </a:rPr>
              <a:t>Animated video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905242-7FCF-4E96-ADB0-326D48338B56}" type="datetime5">
              <a:rPr lang="en-US" smtClean="0"/>
              <a:pPr>
                <a:defRPr/>
              </a:pPr>
              <a:t>2-Apr-18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938318-C4A4-4E22-85E5-8A1B08CE307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GIT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04800"/>
            <a:ext cx="8610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Learning Outcome of the Experiment and Conclusion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 algn="l"/>
            <a:r>
              <a:rPr 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At the end of the session, students should be able to :</a:t>
            </a:r>
          </a:p>
          <a:p>
            <a:pPr algn="l"/>
            <a:endParaRPr lang="en-US" sz="240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 marL="457200" indent="-457200" algn="l">
              <a:buAutoNum type="arabicPeriod"/>
            </a:pPr>
            <a:r>
              <a:rPr 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Explain the </a:t>
            </a:r>
            <a:r>
              <a:rPr 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concept</a:t>
            </a:r>
            <a:r>
              <a:rPr 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of </a:t>
            </a:r>
            <a:r>
              <a:rPr 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Backtracking    </a:t>
            </a:r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L2, </a:t>
            </a:r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 </a:t>
            </a:r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3, </a:t>
            </a:r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PO3]</a:t>
            </a:r>
            <a:endParaRPr lang="en-US" sz="240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 marL="457200" indent="-457200" algn="l">
              <a:buAutoNum type="arabicPeriod" startAt="2"/>
            </a:pPr>
            <a:r>
              <a:rPr 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Demonstrate </a:t>
            </a:r>
            <a:r>
              <a:rPr 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the working of subset sum </a:t>
            </a:r>
            <a:r>
              <a:rPr 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problem </a:t>
            </a:r>
          </a:p>
          <a:p>
            <a:pPr marL="457200" indent="-457200" algn="l"/>
            <a:r>
              <a:rPr 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	</a:t>
            </a:r>
            <a:r>
              <a:rPr 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					            </a:t>
            </a:r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L3, CO </a:t>
            </a:r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2,3, PO3]</a:t>
            </a:r>
            <a:endParaRPr lang="en-US" sz="240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 marL="457200" indent="-457200" algn="l">
              <a:buAutoNum type="arabicPeriod" startAt="3"/>
            </a:pPr>
            <a:r>
              <a:rPr 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Estimate </a:t>
            </a:r>
            <a:r>
              <a:rPr 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all subsets for the given integer value </a:t>
            </a:r>
            <a:endParaRPr lang="en-US" sz="240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 marL="457200" indent="-457200" algn="l"/>
            <a:r>
              <a:rPr 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	</a:t>
            </a:r>
            <a:r>
              <a:rPr 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					             </a:t>
            </a:r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[L5, </a:t>
            </a:r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 2</a:t>
            </a:r>
            <a:r>
              <a:rPr lang="en-US" sz="240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PO3,4]</a:t>
            </a:r>
            <a:endParaRPr lang="en-US" sz="240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DEE4AC-8CAB-47D9-A7A8-C5947D2BDA1E}" type="datetime5">
              <a:rPr lang="en-US" smtClean="0"/>
              <a:pPr>
                <a:defRPr/>
              </a:pPr>
              <a:t>2-Apr-18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938318-C4A4-4E22-85E5-8A1B08CE307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GIT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8610600" cy="57912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 smtClean="0">
                <a:solidFill>
                  <a:srgbClr val="FF0000"/>
                </a:solidFill>
                <a:latin typeface="Cambria" pitchFamily="18" charset="0"/>
              </a:rPr>
              <a:t>Problem Definition: 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800" dirty="0" smtClean="0">
              <a:solidFill>
                <a:srgbClr val="FF0000"/>
              </a:solidFill>
              <a:latin typeface="Cambria" pitchFamily="18" charset="0"/>
            </a:endParaRP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To implement subset sum problem using backtracking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In c language.</a:t>
            </a:r>
            <a:endParaRPr lang="en-US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FCD4A9-19F9-4BA1-9F0D-E35F93DA2B12}" type="datetime5">
              <a:rPr lang="en-US" smtClean="0"/>
              <a:pPr>
                <a:defRPr/>
              </a:pPr>
              <a:t>2-Apr-18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938318-C4A4-4E22-85E5-8A1B08CE307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Department of CSE, GIT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5832485" y="4724400"/>
            <a:ext cx="2625715" cy="944657"/>
            <a:chOff x="5791200" y="5029200"/>
            <a:chExt cx="2625715" cy="944657"/>
          </a:xfrm>
        </p:grpSpPr>
        <p:grpSp>
          <p:nvGrpSpPr>
            <p:cNvPr id="13" name="Group 11"/>
            <p:cNvGrpSpPr/>
            <p:nvPr/>
          </p:nvGrpSpPr>
          <p:grpSpPr>
            <a:xfrm>
              <a:off x="5791200" y="5029200"/>
              <a:ext cx="2625715" cy="944657"/>
              <a:chOff x="5791200" y="5029200"/>
              <a:chExt cx="2625715" cy="944657"/>
            </a:xfrm>
          </p:grpSpPr>
          <p:sp>
            <p:nvSpPr>
              <p:cNvPr id="15" name="Moon 14"/>
              <p:cNvSpPr/>
              <p:nvPr/>
            </p:nvSpPr>
            <p:spPr>
              <a:xfrm rot="19936183">
                <a:off x="5791200" y="5029200"/>
                <a:ext cx="2625715" cy="944657"/>
              </a:xfrm>
              <a:prstGeom prst="moon">
                <a:avLst>
                  <a:gd name="adj" fmla="val 36937"/>
                </a:avLst>
              </a:prstGeom>
              <a:gradFill>
                <a:gsLst>
                  <a:gs pos="0">
                    <a:srgbClr val="FC9FCB"/>
                  </a:gs>
                  <a:gs pos="13000">
                    <a:srgbClr val="F8B049"/>
                  </a:gs>
                  <a:gs pos="21001">
                    <a:srgbClr val="F8B049"/>
                  </a:gs>
                  <a:gs pos="63000">
                    <a:srgbClr val="FEE7F2"/>
                  </a:gs>
                  <a:gs pos="67000">
                    <a:srgbClr val="F952A0"/>
                  </a:gs>
                  <a:gs pos="69000">
                    <a:srgbClr val="C50849"/>
                  </a:gs>
                  <a:gs pos="82001">
                    <a:srgbClr val="B43E85"/>
                  </a:gs>
                  <a:gs pos="100000">
                    <a:srgbClr val="F8B049"/>
                  </a:gs>
                </a:gsLst>
                <a:lin ang="5400000" scaled="0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027004" y="5158361"/>
                <a:ext cx="2057400" cy="609600"/>
              </a:xfrm>
              <a:prstGeom prst="rect">
                <a:avLst/>
              </a:prstGeom>
              <a:solidFill>
                <a:srgbClr val="92D050">
                  <a:alpha val="43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6019800" y="5257800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CSE@GIT</a:t>
              </a:r>
              <a:endPara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04800"/>
            <a:ext cx="8610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DEE4AC-8CAB-47D9-A7A8-C5947D2BDA1E}" type="datetime5">
              <a:rPr lang="en-US" smtClean="0"/>
              <a:pPr>
                <a:defRPr/>
              </a:pPr>
              <a:t>2-Apr-18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938318-C4A4-4E22-85E5-8A1B08CE307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GIT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2743200"/>
            <a:ext cx="861060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THANK YOU…..</a:t>
            </a:r>
            <a:endParaRPr lang="en-US" sz="66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8610600" cy="5943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Objectives of the Experiment: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To introduce the concept of backtracking.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Present the working of subset - sum problem.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To find the subsets as a solution for a given positive integer.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Analyze the Algorithm Complexity.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endParaRPr lang="en-US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A28C3C-D524-481F-88F8-895B052D4C90}" type="datetime5">
              <a:rPr lang="en-US" smtClean="0"/>
              <a:pPr>
                <a:defRPr/>
              </a:pPr>
              <a:t>2-Apr-18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938318-C4A4-4E22-85E5-8A1B08CE307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Department of CSE, GIT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04800"/>
            <a:ext cx="8610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marL="457200" indent="-457200"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BACKTRACKING</a:t>
            </a:r>
          </a:p>
          <a:p>
            <a:pPr marL="457200" indent="-457200"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Suppose you have to make a series of 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decisions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among various 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choices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where You don’t have enough information to know what to choose.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Each decision leads to a new set of choices.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Some sequence of choices (possibly more than one) may be a solution to your problem.</a:t>
            </a:r>
          </a:p>
          <a:p>
            <a:endParaRPr lang="en-US" sz="2800" dirty="0" smtClean="0">
              <a:solidFill>
                <a:schemeClr val="tx2"/>
              </a:solidFill>
            </a:endParaRPr>
          </a:p>
          <a:p>
            <a:r>
              <a:rPr lang="en-US" sz="2800" dirty="0" smtClean="0">
                <a:solidFill>
                  <a:schemeClr val="tx2"/>
                </a:solidFill>
              </a:rPr>
              <a:t>Backtracking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B0F0"/>
                </a:solidFill>
              </a:rPr>
              <a:t>is a methodical way of trying out various sequences of decisions, until you find one that “works” </a:t>
            </a:r>
          </a:p>
          <a:p>
            <a:pPr marL="457200" indent="-457200"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C47415-D9D5-4E45-ADB4-35B4AC91B836}" type="datetime5">
              <a:rPr lang="en-US" smtClean="0"/>
              <a:pPr>
                <a:defRPr/>
              </a:pPr>
              <a:t>2-Apr-18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938318-C4A4-4E22-85E5-8A1B08CE307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Department of CSE, GIT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F38E74-0A7E-4B4D-94DA-E440C5BEFA69}" type="datetime5">
              <a:rPr lang="en-US" smtClean="0"/>
              <a:pPr>
                <a:defRPr/>
              </a:pPr>
              <a:t>2-Apr-18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FB5072-B095-4A84-BDA2-76EED477491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12" name="Subtitle 2"/>
          <p:cNvSpPr txBox="1">
            <a:spLocks/>
          </p:cNvSpPr>
          <p:nvPr/>
        </p:nvSpPr>
        <p:spPr bwMode="auto">
          <a:xfrm>
            <a:off x="304800" y="381000"/>
            <a:ext cx="8610600" cy="5791200"/>
          </a:xfrm>
          <a:prstGeom prst="rect">
            <a:avLst/>
          </a:prstGeom>
          <a:ln w="25400" cap="flat" cmpd="sng" algn="ctr">
            <a:solidFill>
              <a:schemeClr val="accent2"/>
            </a:solidFill>
            <a:prstDash val="solid"/>
            <a:miter lim="800000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8305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8 Queen Problem</a:t>
            </a:r>
          </a:p>
          <a:p>
            <a:endParaRPr lang="en-US" sz="2400" dirty="0" smtClean="0">
              <a:solidFill>
                <a:srgbClr val="00B05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Graph Coloring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solidFill>
                <a:srgbClr val="00B05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Sum of Subset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solidFill>
                <a:srgbClr val="00B05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Hamiltonian Cycle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solidFill>
                <a:srgbClr val="00B05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Travelling Salesman Problem (TSP)</a:t>
            </a:r>
          </a:p>
          <a:p>
            <a:endParaRPr lang="en-US" sz="2400" dirty="0" smtClean="0">
              <a:solidFill>
                <a:srgbClr val="00B05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Permutation &amp; Combination Generation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itchFamily="18" charset="0"/>
              <a:cs typeface="+mn-cs"/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610600" cy="685800"/>
          </a:xfrm>
        </p:spPr>
        <p:txBody>
          <a:bodyPr/>
          <a:lstStyle/>
          <a:p>
            <a:r>
              <a:rPr lang="en-US" sz="3200" dirty="0" smtClean="0">
                <a:solidFill>
                  <a:srgbClr val="C00000"/>
                </a:solidFill>
              </a:rPr>
              <a:t>Backtracking - Examples</a:t>
            </a:r>
            <a:endParaRPr lang="en-US" sz="32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04800"/>
            <a:ext cx="8610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Theoretical Background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dirty="0" smtClean="0">
                <a:solidFill>
                  <a:srgbClr val="00B0F0"/>
                </a:solidFill>
              </a:rPr>
              <a:t>Backtracking provides the hope to solve some problem instances of nontrivial sizes by pruning non-promising branches of the state-space tree.</a:t>
            </a:r>
          </a:p>
          <a:p>
            <a:pPr marL="971550" lvl="1" indent="-514350" algn="just">
              <a:buFont typeface="+mj-lt"/>
              <a:buAutoNum type="arabicPeriod"/>
            </a:pPr>
            <a:endParaRPr lang="en-US" dirty="0" smtClean="0">
              <a:solidFill>
                <a:srgbClr val="00B0F0"/>
              </a:solidFill>
            </a:endParaRPr>
          </a:p>
          <a:p>
            <a:pPr marL="971550" lvl="1" indent="-514350" algn="just">
              <a:buFont typeface="+mj-lt"/>
              <a:buAutoNum type="arabicPeriod"/>
            </a:pPr>
            <a:r>
              <a:rPr lang="en-US" dirty="0" smtClean="0">
                <a:solidFill>
                  <a:srgbClr val="00B0F0"/>
                </a:solidFill>
              </a:rPr>
              <a:t>The success of backtracking varies from problem to problem and from instance to instance.</a:t>
            </a:r>
          </a:p>
          <a:p>
            <a:pPr marL="971550" lvl="1" indent="-514350" algn="just">
              <a:buFont typeface="+mj-lt"/>
              <a:buAutoNum type="arabicPeriod"/>
            </a:pPr>
            <a:endParaRPr lang="en-US" dirty="0" smtClean="0">
              <a:solidFill>
                <a:srgbClr val="00B0F0"/>
              </a:solidFill>
            </a:endParaRPr>
          </a:p>
          <a:p>
            <a:pPr marL="971550" lvl="1" indent="-514350" algn="just">
              <a:buFont typeface="+mj-lt"/>
              <a:buAutoNum type="arabicPeriod"/>
            </a:pPr>
            <a:r>
              <a:rPr lang="en-US" dirty="0" smtClean="0">
                <a:solidFill>
                  <a:srgbClr val="00B0F0"/>
                </a:solidFill>
              </a:rPr>
              <a:t>Backtracking possibly generates all possible candidates in an exponentially growing state-space tree. 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endParaRPr lang="en-US" dirty="0" smtClean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B8459C-3E39-4AFA-8FA9-5A805C13B527}" type="datetime5">
              <a:rPr lang="en-US" smtClean="0"/>
              <a:pPr>
                <a:defRPr/>
              </a:pPr>
              <a:t>2-Apr-18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938318-C4A4-4E22-85E5-8A1B08CE307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Department of CSE, GIT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04800"/>
            <a:ext cx="8610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Theoretical Background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Each non-leaf node in a tree is a </a:t>
            </a:r>
            <a:r>
              <a:rPr lang="en-US" dirty="0" smtClean="0">
                <a:solidFill>
                  <a:schemeClr val="tx2"/>
                </a:solidFill>
              </a:rPr>
              <a:t>parent</a:t>
            </a:r>
            <a:r>
              <a:rPr lang="en-US" dirty="0" smtClean="0"/>
              <a:t> of one or more other nodes (its </a:t>
            </a:r>
            <a:r>
              <a:rPr lang="en-US" dirty="0" smtClean="0">
                <a:solidFill>
                  <a:schemeClr val="tx2"/>
                </a:solidFill>
              </a:rPr>
              <a:t>children</a:t>
            </a:r>
            <a:r>
              <a:rPr lang="en-US" dirty="0" smtClean="0"/>
              <a:t>)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Each node in the tree, other than the root, has exactly one </a:t>
            </a:r>
            <a:r>
              <a:rPr lang="en-US" dirty="0" smtClean="0">
                <a:solidFill>
                  <a:schemeClr val="tx2"/>
                </a:solidFill>
              </a:rPr>
              <a:t>parent</a:t>
            </a:r>
            <a:endParaRPr lang="en-US" dirty="0" smtClean="0"/>
          </a:p>
          <a:p>
            <a:pPr algn="just" eaLnBrk="1" fontAlgn="auto" hangingPunct="1">
              <a:spcAft>
                <a:spcPts val="0"/>
              </a:spcAft>
              <a:defRPr/>
            </a:pPr>
            <a:endParaRPr lang="en-US" dirty="0" smtClean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B8459C-3E39-4AFA-8FA9-5A805C13B527}" type="datetime5">
              <a:rPr lang="en-US" smtClean="0"/>
              <a:pPr>
                <a:defRPr/>
              </a:pPr>
              <a:t>2-Apr-18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938318-C4A4-4E22-85E5-8A1B08CE307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Department of CSE, GIT</a:t>
            </a:r>
            <a:endParaRPr lang="en-US" dirty="0"/>
          </a:p>
        </p:txBody>
      </p: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1066800" y="3352800"/>
            <a:ext cx="2667000" cy="2514600"/>
            <a:chOff x="1104" y="2448"/>
            <a:chExt cx="1680" cy="1152"/>
          </a:xfrm>
        </p:grpSpPr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1344" y="2784"/>
              <a:ext cx="192" cy="192"/>
            </a:xfrm>
            <a:prstGeom prst="ellipse">
              <a:avLst/>
            </a:prstGeom>
            <a:solidFill>
              <a:srgbClr val="FFFF99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2208" y="2448"/>
              <a:ext cx="192" cy="192"/>
            </a:xfrm>
            <a:prstGeom prst="ellipse">
              <a:avLst/>
            </a:prstGeom>
            <a:solidFill>
              <a:srgbClr val="FFFF99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2208" y="2784"/>
              <a:ext cx="192" cy="192"/>
            </a:xfrm>
            <a:prstGeom prst="ellipse">
              <a:avLst/>
            </a:prstGeom>
            <a:solidFill>
              <a:srgbClr val="FFFF99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208" y="3120"/>
              <a:ext cx="192" cy="192"/>
            </a:xfrm>
            <a:prstGeom prst="ellipse">
              <a:avLst/>
            </a:prstGeom>
            <a:solidFill>
              <a:srgbClr val="FFFF99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1536" y="2880"/>
              <a:ext cx="67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V="1">
              <a:off x="1488" y="2592"/>
              <a:ext cx="72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488" y="2928"/>
              <a:ext cx="72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1104" y="2928"/>
              <a:ext cx="720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parent</a:t>
              </a:r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1968" y="3312"/>
              <a:ext cx="816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children</a:t>
              </a:r>
            </a:p>
          </p:txBody>
        </p:sp>
      </p:grpSp>
      <p:grpSp>
        <p:nvGrpSpPr>
          <p:cNvPr id="19" name="Group 27"/>
          <p:cNvGrpSpPr>
            <a:grpSpLocks/>
          </p:cNvGrpSpPr>
          <p:nvPr/>
        </p:nvGrpSpPr>
        <p:grpSpPr bwMode="auto">
          <a:xfrm>
            <a:off x="5638801" y="3429000"/>
            <a:ext cx="2286000" cy="2514600"/>
            <a:chOff x="3911" y="1920"/>
            <a:chExt cx="889" cy="1584"/>
          </a:xfrm>
        </p:grpSpPr>
        <p:sp>
          <p:nvSpPr>
            <p:cNvPr id="20" name="Oval 16"/>
            <p:cNvSpPr>
              <a:spLocks noChangeArrowheads="1"/>
            </p:cNvSpPr>
            <p:nvPr/>
          </p:nvSpPr>
          <p:spPr bwMode="auto">
            <a:xfrm rot="5400000">
              <a:off x="4247" y="2183"/>
              <a:ext cx="192" cy="192"/>
            </a:xfrm>
            <a:prstGeom prst="ellipse">
              <a:avLst/>
            </a:prstGeom>
            <a:solidFill>
              <a:srgbClr val="FFFF99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17"/>
            <p:cNvSpPr>
              <a:spLocks noChangeArrowheads="1"/>
            </p:cNvSpPr>
            <p:nvPr/>
          </p:nvSpPr>
          <p:spPr bwMode="auto">
            <a:xfrm rot="5400000">
              <a:off x="4583" y="3047"/>
              <a:ext cx="192" cy="192"/>
            </a:xfrm>
            <a:prstGeom prst="ellipse">
              <a:avLst/>
            </a:prstGeom>
            <a:solidFill>
              <a:srgbClr val="FFFF99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18"/>
            <p:cNvSpPr>
              <a:spLocks noChangeArrowheads="1"/>
            </p:cNvSpPr>
            <p:nvPr/>
          </p:nvSpPr>
          <p:spPr bwMode="auto">
            <a:xfrm rot="5400000">
              <a:off x="4247" y="3047"/>
              <a:ext cx="192" cy="192"/>
            </a:xfrm>
            <a:prstGeom prst="ellipse">
              <a:avLst/>
            </a:prstGeom>
            <a:solidFill>
              <a:srgbClr val="FFFF99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19"/>
            <p:cNvSpPr>
              <a:spLocks noChangeArrowheads="1"/>
            </p:cNvSpPr>
            <p:nvPr/>
          </p:nvSpPr>
          <p:spPr bwMode="auto">
            <a:xfrm rot="5400000">
              <a:off x="3911" y="3047"/>
              <a:ext cx="192" cy="192"/>
            </a:xfrm>
            <a:prstGeom prst="ellipse">
              <a:avLst/>
            </a:prstGeom>
            <a:solidFill>
              <a:srgbClr val="FFFF99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 rot="5400000">
              <a:off x="4007" y="2711"/>
              <a:ext cx="67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 rot="5400000" flipV="1">
              <a:off x="4151" y="2567"/>
              <a:ext cx="72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 rot="5400000">
              <a:off x="3815" y="2567"/>
              <a:ext cx="72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23"/>
            <p:cNvSpPr txBox="1">
              <a:spLocks noChangeArrowheads="1"/>
            </p:cNvSpPr>
            <p:nvPr/>
          </p:nvSpPr>
          <p:spPr bwMode="auto">
            <a:xfrm>
              <a:off x="4032" y="1920"/>
              <a:ext cx="720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parent</a:t>
              </a:r>
            </a:p>
          </p:txBody>
        </p:sp>
        <p:sp>
          <p:nvSpPr>
            <p:cNvPr id="28" name="Text Box 24"/>
            <p:cNvSpPr txBox="1">
              <a:spLocks noChangeArrowheads="1"/>
            </p:cNvSpPr>
            <p:nvPr/>
          </p:nvSpPr>
          <p:spPr bwMode="auto">
            <a:xfrm>
              <a:off x="3984" y="3216"/>
              <a:ext cx="816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children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04800"/>
            <a:ext cx="8610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Backtracking – Terminology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pitchFamily="18" charset="0"/>
              </a:rPr>
              <a:t>A tree is composed of </a:t>
            </a: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</a:rPr>
              <a:t>nodes</a:t>
            </a:r>
            <a:endParaRPr lang="en-US" dirty="0" smtClean="0">
              <a:latin typeface="Times New Roman" pitchFamily="18" charset="0"/>
            </a:endParaRPr>
          </a:p>
          <a:p>
            <a:pPr algn="just" eaLnBrk="1" fontAlgn="auto" hangingPunct="1">
              <a:spcAft>
                <a:spcPts val="0"/>
              </a:spcAft>
              <a:defRPr/>
            </a:pPr>
            <a:endParaRPr lang="en-US" dirty="0" smtClean="0">
              <a:solidFill>
                <a:srgbClr val="FF0000"/>
              </a:solidFill>
              <a:latin typeface="Cambria" pitchFamily="18" charset="0"/>
            </a:endParaRPr>
          </a:p>
          <a:p>
            <a:pPr algn="just" eaLnBrk="1" fontAlgn="auto" hangingPunct="1">
              <a:spcAft>
                <a:spcPts val="0"/>
              </a:spcAft>
              <a:defRPr/>
            </a:pPr>
            <a:endParaRPr lang="en-US" dirty="0" smtClean="0">
              <a:solidFill>
                <a:srgbClr val="FF0000"/>
              </a:solidFill>
              <a:latin typeface="Cambria" pitchFamily="18" charset="0"/>
            </a:endParaRPr>
          </a:p>
          <a:p>
            <a:pPr marL="971550" lvl="1" indent="-514350" algn="just">
              <a:buFont typeface="+mj-lt"/>
              <a:buAutoNum type="arabicPeriod"/>
            </a:pPr>
            <a:endParaRPr lang="en-US" dirty="0" smtClean="0">
              <a:solidFill>
                <a:srgbClr val="00B0F0"/>
              </a:solidFill>
            </a:endParaRPr>
          </a:p>
          <a:p>
            <a:pPr marL="971550" lvl="1" indent="-514350" algn="just">
              <a:buFont typeface="+mj-lt"/>
              <a:buAutoNum type="arabicPeriod"/>
            </a:pPr>
            <a:endParaRPr lang="en-US" dirty="0" smtClean="0">
              <a:solidFill>
                <a:srgbClr val="00B0F0"/>
              </a:solidFill>
            </a:endParaRPr>
          </a:p>
          <a:p>
            <a:pPr algn="just" eaLnBrk="1" fontAlgn="auto" hangingPunct="1">
              <a:spcAft>
                <a:spcPts val="0"/>
              </a:spcAft>
              <a:defRPr/>
            </a:pPr>
            <a:endParaRPr lang="en-US" dirty="0" smtClean="0">
              <a:solidFill>
                <a:srgbClr val="FF0000"/>
              </a:solidFill>
              <a:latin typeface="Cambria" pitchFamily="18" charset="0"/>
            </a:endParaRPr>
          </a:p>
          <a:p>
            <a:pPr algn="just" eaLnBrk="1" fontAlgn="auto" hangingPunct="1">
              <a:spcAft>
                <a:spcPts val="0"/>
              </a:spcAft>
              <a:defRPr/>
            </a:pPr>
            <a:endParaRPr lang="en-US" dirty="0" smtClean="0">
              <a:solidFill>
                <a:srgbClr val="FF0000"/>
              </a:solidFill>
              <a:latin typeface="Cambria" pitchFamily="18" charset="0"/>
            </a:endParaRPr>
          </a:p>
          <a:p>
            <a:pPr algn="just" eaLnBrk="1" fontAlgn="auto" hangingPunct="1">
              <a:spcAft>
                <a:spcPts val="0"/>
              </a:spcAft>
              <a:defRPr/>
            </a:pPr>
            <a:endParaRPr lang="en-US" dirty="0" smtClean="0">
              <a:solidFill>
                <a:srgbClr val="FF0000"/>
              </a:solidFill>
              <a:latin typeface="Cambria" pitchFamily="18" charset="0"/>
            </a:endParaRP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      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B8459C-3E39-4AFA-8FA9-5A805C13B527}" type="datetime5">
              <a:rPr lang="en-US" smtClean="0"/>
              <a:pPr>
                <a:defRPr/>
              </a:pPr>
              <a:t>2-Apr-18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938318-C4A4-4E22-85E5-8A1B08CE307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Department of CSE, GIT</a:t>
            </a:r>
            <a:endParaRPr lang="en-US" dirty="0"/>
          </a:p>
        </p:txBody>
      </p:sp>
      <p:grpSp>
        <p:nvGrpSpPr>
          <p:cNvPr id="9" name="Group 43"/>
          <p:cNvGrpSpPr>
            <a:grpSpLocks/>
          </p:cNvGrpSpPr>
          <p:nvPr/>
        </p:nvGrpSpPr>
        <p:grpSpPr bwMode="auto">
          <a:xfrm>
            <a:off x="3733800" y="1524000"/>
            <a:ext cx="4572000" cy="3200400"/>
            <a:chOff x="2496" y="1200"/>
            <a:chExt cx="2880" cy="1872"/>
          </a:xfrm>
        </p:grpSpPr>
        <p:sp>
          <p:nvSpPr>
            <p:cNvPr id="10" name="Oval 4"/>
            <p:cNvSpPr>
              <a:spLocks noChangeArrowheads="1"/>
            </p:cNvSpPr>
            <p:nvPr/>
          </p:nvSpPr>
          <p:spPr bwMode="auto">
            <a:xfrm>
              <a:off x="2496" y="2064"/>
              <a:ext cx="192" cy="192"/>
            </a:xfrm>
            <a:prstGeom prst="ellipse">
              <a:avLst/>
            </a:prstGeom>
            <a:solidFill>
              <a:srgbClr val="00FF00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5"/>
            <p:cNvSpPr>
              <a:spLocks noChangeArrowheads="1"/>
            </p:cNvSpPr>
            <p:nvPr/>
          </p:nvSpPr>
          <p:spPr bwMode="auto">
            <a:xfrm>
              <a:off x="4512" y="1200"/>
              <a:ext cx="192" cy="192"/>
            </a:xfrm>
            <a:prstGeom prst="ellipse">
              <a:avLst/>
            </a:prstGeom>
            <a:solidFill>
              <a:srgbClr val="FFFF99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auto">
            <a:xfrm>
              <a:off x="3792" y="2208"/>
              <a:ext cx="192" cy="192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auto">
            <a:xfrm>
              <a:off x="3072" y="1536"/>
              <a:ext cx="192" cy="192"/>
            </a:xfrm>
            <a:prstGeom prst="ellipse">
              <a:avLst/>
            </a:prstGeom>
            <a:solidFill>
              <a:srgbClr val="FFFF99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3792" y="1536"/>
              <a:ext cx="192" cy="192"/>
            </a:xfrm>
            <a:prstGeom prst="ellipse">
              <a:avLst/>
            </a:prstGeom>
            <a:solidFill>
              <a:srgbClr val="FFFF99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9"/>
            <p:cNvSpPr>
              <a:spLocks noChangeArrowheads="1"/>
            </p:cNvSpPr>
            <p:nvPr/>
          </p:nvSpPr>
          <p:spPr bwMode="auto">
            <a:xfrm>
              <a:off x="4512" y="1728"/>
              <a:ext cx="192" cy="192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10"/>
            <p:cNvSpPr>
              <a:spLocks noChangeArrowheads="1"/>
            </p:cNvSpPr>
            <p:nvPr/>
          </p:nvSpPr>
          <p:spPr bwMode="auto">
            <a:xfrm>
              <a:off x="3072" y="2544"/>
              <a:ext cx="192" cy="192"/>
            </a:xfrm>
            <a:prstGeom prst="ellipse">
              <a:avLst/>
            </a:prstGeom>
            <a:solidFill>
              <a:srgbClr val="FFFF99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11"/>
            <p:cNvSpPr>
              <a:spLocks noChangeArrowheads="1"/>
            </p:cNvSpPr>
            <p:nvPr/>
          </p:nvSpPr>
          <p:spPr bwMode="auto">
            <a:xfrm>
              <a:off x="3792" y="2544"/>
              <a:ext cx="192" cy="192"/>
            </a:xfrm>
            <a:prstGeom prst="ellipse">
              <a:avLst/>
            </a:prstGeom>
            <a:solidFill>
              <a:srgbClr val="FFFF99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12"/>
            <p:cNvSpPr>
              <a:spLocks noChangeArrowheads="1"/>
            </p:cNvSpPr>
            <p:nvPr/>
          </p:nvSpPr>
          <p:spPr bwMode="auto">
            <a:xfrm>
              <a:off x="4512" y="2736"/>
              <a:ext cx="192" cy="192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3"/>
            <p:cNvSpPr>
              <a:spLocks noChangeArrowheads="1"/>
            </p:cNvSpPr>
            <p:nvPr/>
          </p:nvSpPr>
          <p:spPr bwMode="auto">
            <a:xfrm>
              <a:off x="3792" y="2880"/>
              <a:ext cx="192" cy="192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14"/>
            <p:cNvSpPr>
              <a:spLocks noChangeArrowheads="1"/>
            </p:cNvSpPr>
            <p:nvPr/>
          </p:nvSpPr>
          <p:spPr bwMode="auto">
            <a:xfrm>
              <a:off x="4512" y="2256"/>
              <a:ext cx="192" cy="192"/>
            </a:xfrm>
            <a:prstGeom prst="ellipse">
              <a:avLst/>
            </a:prstGeom>
            <a:solidFill>
              <a:srgbClr val="FFFF99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15"/>
            <p:cNvSpPr>
              <a:spLocks noChangeArrowheads="1"/>
            </p:cNvSpPr>
            <p:nvPr/>
          </p:nvSpPr>
          <p:spPr bwMode="auto">
            <a:xfrm>
              <a:off x="5184" y="1200"/>
              <a:ext cx="192" cy="192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16"/>
            <p:cNvSpPr>
              <a:spLocks noChangeArrowheads="1"/>
            </p:cNvSpPr>
            <p:nvPr/>
          </p:nvSpPr>
          <p:spPr bwMode="auto">
            <a:xfrm>
              <a:off x="5184" y="1920"/>
              <a:ext cx="192" cy="192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17"/>
            <p:cNvSpPr>
              <a:spLocks noChangeArrowheads="1"/>
            </p:cNvSpPr>
            <p:nvPr/>
          </p:nvSpPr>
          <p:spPr bwMode="auto">
            <a:xfrm>
              <a:off x="5184" y="2256"/>
              <a:ext cx="192" cy="192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18"/>
            <p:cNvSpPr>
              <a:spLocks noChangeArrowheads="1"/>
            </p:cNvSpPr>
            <p:nvPr/>
          </p:nvSpPr>
          <p:spPr bwMode="auto">
            <a:xfrm>
              <a:off x="5184" y="2592"/>
              <a:ext cx="192" cy="192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>
              <a:off x="2640" y="2208"/>
              <a:ext cx="48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0"/>
            <p:cNvSpPr>
              <a:spLocks noChangeShapeType="1"/>
            </p:cNvSpPr>
            <p:nvPr/>
          </p:nvSpPr>
          <p:spPr bwMode="auto">
            <a:xfrm flipV="1">
              <a:off x="2640" y="1728"/>
              <a:ext cx="432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1"/>
            <p:cNvSpPr>
              <a:spLocks noChangeShapeType="1"/>
            </p:cNvSpPr>
            <p:nvPr/>
          </p:nvSpPr>
          <p:spPr bwMode="auto">
            <a:xfrm>
              <a:off x="3264" y="1632"/>
              <a:ext cx="52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2"/>
            <p:cNvSpPr>
              <a:spLocks noChangeShapeType="1"/>
            </p:cNvSpPr>
            <p:nvPr/>
          </p:nvSpPr>
          <p:spPr bwMode="auto">
            <a:xfrm flipV="1">
              <a:off x="3936" y="1344"/>
              <a:ext cx="576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>
              <a:off x="3984" y="1680"/>
              <a:ext cx="528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4"/>
            <p:cNvSpPr>
              <a:spLocks noChangeShapeType="1"/>
            </p:cNvSpPr>
            <p:nvPr/>
          </p:nvSpPr>
          <p:spPr bwMode="auto">
            <a:xfrm>
              <a:off x="4704" y="1296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25"/>
            <p:cNvSpPr>
              <a:spLocks noChangeShapeType="1"/>
            </p:cNvSpPr>
            <p:nvPr/>
          </p:nvSpPr>
          <p:spPr bwMode="auto">
            <a:xfrm flipV="1">
              <a:off x="3264" y="2352"/>
              <a:ext cx="528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26"/>
            <p:cNvSpPr>
              <a:spLocks noChangeShapeType="1"/>
            </p:cNvSpPr>
            <p:nvPr/>
          </p:nvSpPr>
          <p:spPr bwMode="auto">
            <a:xfrm>
              <a:off x="3264" y="2640"/>
              <a:ext cx="52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27"/>
            <p:cNvSpPr>
              <a:spLocks noChangeShapeType="1"/>
            </p:cNvSpPr>
            <p:nvPr/>
          </p:nvSpPr>
          <p:spPr bwMode="auto">
            <a:xfrm>
              <a:off x="3216" y="2688"/>
              <a:ext cx="576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28"/>
            <p:cNvSpPr>
              <a:spLocks noChangeShapeType="1"/>
            </p:cNvSpPr>
            <p:nvPr/>
          </p:nvSpPr>
          <p:spPr bwMode="auto">
            <a:xfrm flipV="1">
              <a:off x="3984" y="2352"/>
              <a:ext cx="528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9"/>
            <p:cNvSpPr>
              <a:spLocks noChangeShapeType="1"/>
            </p:cNvSpPr>
            <p:nvPr/>
          </p:nvSpPr>
          <p:spPr bwMode="auto">
            <a:xfrm>
              <a:off x="3984" y="2688"/>
              <a:ext cx="528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31"/>
            <p:cNvSpPr>
              <a:spLocks noChangeShapeType="1"/>
            </p:cNvSpPr>
            <p:nvPr/>
          </p:nvSpPr>
          <p:spPr bwMode="auto">
            <a:xfrm flipV="1">
              <a:off x="4704" y="2064"/>
              <a:ext cx="48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32"/>
            <p:cNvSpPr>
              <a:spLocks noChangeShapeType="1"/>
            </p:cNvSpPr>
            <p:nvPr/>
          </p:nvSpPr>
          <p:spPr bwMode="auto">
            <a:xfrm>
              <a:off x="4704" y="2352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3"/>
            <p:cNvSpPr>
              <a:spLocks noChangeShapeType="1"/>
            </p:cNvSpPr>
            <p:nvPr/>
          </p:nvSpPr>
          <p:spPr bwMode="auto">
            <a:xfrm>
              <a:off x="4656" y="2400"/>
              <a:ext cx="528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" name="Group 44"/>
          <p:cNvGrpSpPr>
            <a:grpSpLocks/>
          </p:cNvGrpSpPr>
          <p:nvPr/>
        </p:nvGrpSpPr>
        <p:grpSpPr bwMode="auto">
          <a:xfrm>
            <a:off x="1143000" y="4648200"/>
            <a:ext cx="3810000" cy="457200"/>
            <a:chOff x="912" y="3024"/>
            <a:chExt cx="2400" cy="288"/>
          </a:xfrm>
        </p:grpSpPr>
        <p:sp>
          <p:nvSpPr>
            <p:cNvPr id="40" name="Oval 37"/>
            <p:cNvSpPr>
              <a:spLocks noChangeArrowheads="1"/>
            </p:cNvSpPr>
            <p:nvPr/>
          </p:nvSpPr>
          <p:spPr bwMode="auto">
            <a:xfrm>
              <a:off x="912" y="3120"/>
              <a:ext cx="192" cy="192"/>
            </a:xfrm>
            <a:prstGeom prst="ellipse">
              <a:avLst/>
            </a:prstGeom>
            <a:solidFill>
              <a:srgbClr val="00FF00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1152" y="3024"/>
              <a:ext cx="2160" cy="233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Times New Roman" pitchFamily="18" charset="0"/>
                </a:rPr>
                <a:t>The (one) </a:t>
              </a:r>
              <a:r>
                <a:rPr lang="en-US" dirty="0">
                  <a:solidFill>
                    <a:schemeClr val="tx2"/>
                  </a:solidFill>
                  <a:latin typeface="Times New Roman" pitchFamily="18" charset="0"/>
                </a:rPr>
                <a:t>root</a:t>
              </a:r>
              <a:r>
                <a:rPr lang="en-US" dirty="0">
                  <a:latin typeface="Times New Roman" pitchFamily="18" charset="0"/>
                </a:rPr>
                <a:t> node</a:t>
              </a:r>
            </a:p>
          </p:txBody>
        </p:sp>
      </p:grpSp>
      <p:sp>
        <p:nvSpPr>
          <p:cNvPr id="42" name="Oval 38"/>
          <p:cNvSpPr>
            <a:spLocks noChangeArrowheads="1"/>
          </p:cNvSpPr>
          <p:nvPr/>
        </p:nvSpPr>
        <p:spPr bwMode="auto">
          <a:xfrm>
            <a:off x="1143000" y="5257800"/>
            <a:ext cx="304800" cy="304800"/>
          </a:xfrm>
          <a:prstGeom prst="ellipse">
            <a:avLst/>
          </a:prstGeom>
          <a:solidFill>
            <a:srgbClr val="FFFF99"/>
          </a:solidFill>
          <a:ln w="15875">
            <a:solidFill>
              <a:schemeClr val="bg2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" name="Group 46"/>
          <p:cNvGrpSpPr>
            <a:grpSpLocks/>
          </p:cNvGrpSpPr>
          <p:nvPr/>
        </p:nvGrpSpPr>
        <p:grpSpPr bwMode="auto">
          <a:xfrm>
            <a:off x="1143000" y="5562600"/>
            <a:ext cx="2590800" cy="381000"/>
            <a:chOff x="864" y="3600"/>
            <a:chExt cx="1632" cy="240"/>
          </a:xfrm>
        </p:grpSpPr>
        <p:sp>
          <p:nvSpPr>
            <p:cNvPr id="44" name="Oval 39"/>
            <p:cNvSpPr>
              <a:spLocks noChangeArrowheads="1"/>
            </p:cNvSpPr>
            <p:nvPr/>
          </p:nvSpPr>
          <p:spPr bwMode="auto">
            <a:xfrm>
              <a:off x="864" y="3648"/>
              <a:ext cx="192" cy="192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Text Box 42"/>
            <p:cNvSpPr txBox="1">
              <a:spLocks noChangeArrowheads="1"/>
            </p:cNvSpPr>
            <p:nvPr/>
          </p:nvSpPr>
          <p:spPr bwMode="auto">
            <a:xfrm>
              <a:off x="1200" y="3600"/>
              <a:ext cx="1296" cy="233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chemeClr val="tx2"/>
                  </a:solidFill>
                  <a:latin typeface="Times New Roman" pitchFamily="18" charset="0"/>
                </a:rPr>
                <a:t>Leaf</a:t>
              </a:r>
              <a:r>
                <a:rPr lang="en-US" dirty="0">
                  <a:latin typeface="Times New Roman" pitchFamily="18" charset="0"/>
                </a:rPr>
                <a:t> nodes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 flipH="1">
            <a:off x="1600199" y="5105400"/>
            <a:ext cx="167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Internal nodes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04800"/>
            <a:ext cx="8610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Theoretical Background: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B8459C-3E39-4AFA-8FA9-5A805C13B527}" type="datetime5">
              <a:rPr lang="en-US" smtClean="0"/>
              <a:pPr>
                <a:defRPr/>
              </a:pPr>
              <a:t>2-Apr-18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938318-C4A4-4E22-85E5-8A1B08CE307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Department of CSE, GIT</a:t>
            </a:r>
            <a:endParaRPr lang="en-US" dirty="0"/>
          </a:p>
        </p:txBody>
      </p:sp>
      <p:pic>
        <p:nvPicPr>
          <p:cNvPr id="17" name="Picture 16" descr="• Subset-sum Problem: The problem is to find a subset of a given set&#10;S = {s1, s2,- - -, sn} of ‘n’ positive integers&#10;whose...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"/>
            <a:ext cx="8382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4135</TotalTime>
  <Words>822</Words>
  <Application>Microsoft Office PowerPoint</Application>
  <PresentationFormat>On-screen Show (4:3)</PresentationFormat>
  <Paragraphs>277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Backtracking - Examples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 Example</vt:lpstr>
      <vt:lpstr>  Sample Output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cse</dc:creator>
  <cp:lastModifiedBy>admin</cp:lastModifiedBy>
  <cp:revision>345</cp:revision>
  <dcterms:created xsi:type="dcterms:W3CDTF">2016-02-15T09:31:48Z</dcterms:created>
  <dcterms:modified xsi:type="dcterms:W3CDTF">2018-04-02T07:24:40Z</dcterms:modified>
</cp:coreProperties>
</file>