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7"/>
  </p:notesMasterIdLst>
  <p:handoutMasterIdLst>
    <p:handoutMasterId r:id="rId28"/>
  </p:handoutMasterIdLst>
  <p:sldIdLst>
    <p:sldId id="323" r:id="rId2"/>
    <p:sldId id="324" r:id="rId3"/>
    <p:sldId id="347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52" autoAdjust="0"/>
  </p:normalViewPr>
  <p:slideViewPr>
    <p:cSldViewPr>
      <p:cViewPr varScale="1">
        <p:scale>
          <a:sx n="86" d="100"/>
          <a:sy n="86" d="100"/>
        </p:scale>
        <p:origin x="-90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12/28/2016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8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9.docx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0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1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2.docx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3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4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5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16.docx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5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6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7.docx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884846"/>
              </p:ext>
            </p:extLst>
          </p:nvPr>
        </p:nvGraphicFramePr>
        <p:xfrm>
          <a:off x="914400" y="16002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4" imgW="7301323" imgH="1783407" progId="Word.Document.12">
                  <p:embed/>
                </p:oleObj>
              </mc:Choice>
              <mc:Fallback>
                <p:oleObj name="Document" r:id="rId4" imgW="7301323" imgH="1783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web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1171575"/>
            <a:ext cx="6470650" cy="30194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129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source code for a console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748503"/>
              </p:ext>
            </p:extLst>
          </p:nvPr>
        </p:nvGraphicFramePr>
        <p:xfrm>
          <a:off x="914400" y="1143000"/>
          <a:ext cx="7300912" cy="420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Document" r:id="rId4" imgW="7301323" imgH="4209171" progId="Word.Document.12">
                  <p:embed/>
                </p:oleObj>
              </mc:Choice>
              <mc:Fallback>
                <p:oleObj name="Document" r:id="rId4" imgW="7301323" imgH="42091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20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187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source code for a console application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089400"/>
              </p:ext>
            </p:extLst>
          </p:nvPr>
        </p:nvGraphicFramePr>
        <p:xfrm>
          <a:off x="914400" y="1143000"/>
          <a:ext cx="7300912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Document" r:id="rId4" imgW="7301323" imgH="3000789" progId="Word.Document.12">
                  <p:embed/>
                </p:oleObj>
              </mc:Choice>
              <mc:Fallback>
                <p:oleObj name="Document" r:id="rId4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368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Python compiles and runs source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976" y="1263016"/>
            <a:ext cx="6561824" cy="410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4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32778"/>
              </p:ext>
            </p:extLst>
          </p:nvPr>
        </p:nvGraphicFramePr>
        <p:xfrm>
          <a:off x="914400" y="1167970"/>
          <a:ext cx="7301323" cy="2565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Document" r:id="rId4" imgW="7301323" imgH="2565830" progId="Word.Document.12">
                  <p:embed/>
                </p:oleObj>
              </mc:Choice>
              <mc:Fallback>
                <p:oleObj name="Document" r:id="rId4" imgW="7301323" imgH="25658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67970"/>
                        <a:ext cx="7301323" cy="2565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112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Main memory and disk storage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 an </a:t>
            </a:r>
            <a:r>
              <a:rPr lang="en-US" dirty="0"/>
              <a:t>application runs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507747"/>
              </p:ext>
            </p:extLst>
          </p:nvPr>
        </p:nvGraphicFramePr>
        <p:xfrm>
          <a:off x="914400" y="1371600"/>
          <a:ext cx="7300912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Document" r:id="rId4" imgW="7301323" imgH="1702032" progId="Word.Document.12">
                  <p:embed/>
                </p:oleObj>
              </mc:Choice>
              <mc:Fallback>
                <p:oleObj name="Document" r:id="rId4" imgW="7301323" imgH="17020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0912" cy="170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252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disk storage and main memory work together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786526"/>
              </p:ext>
            </p:extLst>
          </p:nvPr>
        </p:nvGraphicFramePr>
        <p:xfrm>
          <a:off x="914400" y="1143000"/>
          <a:ext cx="7301323" cy="2328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Document" r:id="rId4" imgW="7301323" imgH="2328186" progId="Word.Document.12">
                  <p:embed/>
                </p:oleObj>
              </mc:Choice>
              <mc:Fallback>
                <p:oleObj name="Document" r:id="rId4" imgW="7301323" imgH="23281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328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72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IDLE’s interactive shell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1219200"/>
            <a:ext cx="6499225" cy="431355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087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open, close, and restart the shell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77077"/>
              </p:ext>
            </p:extLst>
          </p:nvPr>
        </p:nvGraphicFramePr>
        <p:xfrm>
          <a:off x="914400" y="1143000"/>
          <a:ext cx="7301323" cy="2036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Document" r:id="rId4" imgW="7301323" imgH="2036173" progId="Word.Document.12">
                  <p:embed/>
                </p:oleObj>
              </mc:Choice>
              <mc:Fallback>
                <p:oleObj name="Document" r:id="rId4" imgW="7301323" imgH="20361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036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90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use the interactive shell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008749"/>
              </p:ext>
            </p:extLst>
          </p:nvPr>
        </p:nvGraphicFramePr>
        <p:xfrm>
          <a:off x="914400" y="1143000"/>
          <a:ext cx="7301323" cy="1451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Document" r:id="rId4" imgW="7301323" imgH="1451786" progId="Word.Document.12">
                  <p:embed/>
                </p:oleObj>
              </mc:Choice>
              <mc:Fallback>
                <p:oleObj name="Document" r:id="rId4" imgW="7301323" imgH="14517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451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933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62416"/>
              </p:ext>
            </p:extLst>
          </p:nvPr>
        </p:nvGraphicFramePr>
        <p:xfrm>
          <a:off x="914400" y="990600"/>
          <a:ext cx="7301323" cy="4420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Document" r:id="rId3" imgW="7301323" imgH="4420529" progId="Word.Document.12">
                  <p:embed/>
                </p:oleObj>
              </mc:Choice>
              <mc:Fallback>
                <p:oleObj name="Document" r:id="rId3" imgW="7301323" imgH="4420529" progId="Word.Documen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90600"/>
                        <a:ext cx="7301323" cy="44201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IDLE’s editor with a source file displayed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219199"/>
            <a:ext cx="5934075" cy="444094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701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create, open, save, and close source files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617313"/>
              </p:ext>
            </p:extLst>
          </p:nvPr>
        </p:nvGraphicFramePr>
        <p:xfrm>
          <a:off x="914400" y="1066800"/>
          <a:ext cx="7301323" cy="2826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Document" r:id="rId4" imgW="7301323" imgH="2826158" progId="Word.Document.12">
                  <p:embed/>
                </p:oleObj>
              </mc:Choice>
              <mc:Fallback>
                <p:oleObj name="Document" r:id="rId4" imgW="7301323" imgH="28261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8261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286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console application that’s being run in the shell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53795"/>
            <a:ext cx="5789295" cy="433260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57400"/>
            <a:ext cx="5979160" cy="360108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80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compile and run a Python program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226312"/>
              </p:ext>
            </p:extLst>
          </p:nvPr>
        </p:nvGraphicFramePr>
        <p:xfrm>
          <a:off x="914400" y="1143000"/>
          <a:ext cx="7301323" cy="16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Document" r:id="rId4" imgW="7301323" imgH="1649462" progId="Word.Document.12">
                  <p:embed/>
                </p:oleObj>
              </mc:Choice>
              <mc:Fallback>
                <p:oleObj name="Document" r:id="rId4" imgW="7301323" imgH="16494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649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87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dialog box for a syntax error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63" y="1214755"/>
            <a:ext cx="6655037" cy="320484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798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message that’s displayed for a runtime error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84738"/>
            <a:ext cx="6994348" cy="247286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618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635574"/>
              </p:ext>
            </p:extLst>
          </p:nvPr>
        </p:nvGraphicFramePr>
        <p:xfrm>
          <a:off x="914400" y="1219200"/>
          <a:ext cx="7300913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Document" r:id="rId3" imgW="7301323" imgH="4420529" progId="Word.Document.12">
                  <p:embed/>
                </p:oleObj>
              </mc:Choice>
              <mc:Fallback>
                <p:oleObj name="Document" r:id="rId3" imgW="7301323" imgH="4420529" progId="Word.Document.1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19200"/>
                        <a:ext cx="7300913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971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Four general-purpose programming languages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376002"/>
              </p:ext>
            </p:extLst>
          </p:nvPr>
        </p:nvGraphicFramePr>
        <p:xfrm>
          <a:off x="914400" y="1143000"/>
          <a:ext cx="7301323" cy="154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3" imgW="7301323" imgH="1546483" progId="Word.Document.12">
                  <p:embed/>
                </p:oleObj>
              </mc:Choice>
              <mc:Fallback>
                <p:oleObj name="Document" r:id="rId3" imgW="7301323" imgH="15464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546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690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Python timeline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796110"/>
              </p:ext>
            </p:extLst>
          </p:nvPr>
        </p:nvGraphicFramePr>
        <p:xfrm>
          <a:off x="914400" y="1066800"/>
          <a:ext cx="7301323" cy="1955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Document" r:id="rId4" imgW="7301323" imgH="1955878" progId="Word.Document.12">
                  <p:embed/>
                </p:oleObj>
              </mc:Choice>
              <mc:Fallback>
                <p:oleObj name="Document" r:id="rId4" imgW="7301323" imgH="19558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19558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147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Syntax differences between Python and Java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684772"/>
              </p:ext>
            </p:extLst>
          </p:nvPr>
        </p:nvGraphicFramePr>
        <p:xfrm>
          <a:off x="914400" y="1066800"/>
          <a:ext cx="7300912" cy="361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ocument" r:id="rId4" imgW="7301323" imgH="3620103" progId="Word.Document.12">
                  <p:embed/>
                </p:oleObj>
              </mc:Choice>
              <mc:Fallback>
                <p:oleObj name="Document" r:id="rId4" imgW="7301323" imgH="36201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361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258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Why Python is a great first language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65516"/>
              </p:ext>
            </p:extLst>
          </p:nvPr>
        </p:nvGraphicFramePr>
        <p:xfrm>
          <a:off x="914400" y="1143000"/>
          <a:ext cx="7301323" cy="3977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Document" r:id="rId4" imgW="7301323" imgH="3977648" progId="Word.Document.12">
                  <p:embed/>
                </p:oleObj>
              </mc:Choice>
              <mc:Fallback>
                <p:oleObj name="Document" r:id="rId4" imgW="7301323" imgH="39776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9776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482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console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280" y="1206500"/>
            <a:ext cx="6802120" cy="22225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401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GUI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99" y="1181100"/>
            <a:ext cx="3719253" cy="2247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864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569</Words>
  <Application>Microsoft Office PowerPoint</Application>
  <PresentationFormat>On-screen Show (4:3)</PresentationFormat>
  <Paragraphs>125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Master slides_with_titles_logo</vt:lpstr>
      <vt:lpstr>Document</vt:lpstr>
      <vt:lpstr>Microsoft Word Document</vt:lpstr>
      <vt:lpstr>Chapter 1</vt:lpstr>
      <vt:lpstr>Objectives</vt:lpstr>
      <vt:lpstr>Objectives (cont.)</vt:lpstr>
      <vt:lpstr>Four general-purpose programming languages</vt:lpstr>
      <vt:lpstr>The Python timeline</vt:lpstr>
      <vt:lpstr>Syntax differences between Python and Java</vt:lpstr>
      <vt:lpstr>Why Python is a great first language</vt:lpstr>
      <vt:lpstr>A console application</vt:lpstr>
      <vt:lpstr>A GUI application</vt:lpstr>
      <vt:lpstr>A web application</vt:lpstr>
      <vt:lpstr>The source code for a console application</vt:lpstr>
      <vt:lpstr>The source code for a console application (cont.)</vt:lpstr>
      <vt:lpstr>How Python compiles and runs source code</vt:lpstr>
      <vt:lpstr>Procedure</vt:lpstr>
      <vt:lpstr>Main memory and disk storage  as an application runs</vt:lpstr>
      <vt:lpstr>How disk storage and main memory work together</vt:lpstr>
      <vt:lpstr>IDLE’s interactive shell</vt:lpstr>
      <vt:lpstr>How to open, close, and restart the shell</vt:lpstr>
      <vt:lpstr>How to use the interactive shell</vt:lpstr>
      <vt:lpstr>IDLE’s editor with a source file displayed</vt:lpstr>
      <vt:lpstr>How to create, open, save, and close source files</vt:lpstr>
      <vt:lpstr>A console application that’s being run in the shell</vt:lpstr>
      <vt:lpstr>How to compile and run a Python program</vt:lpstr>
      <vt:lpstr>A dialog box for a syntax error</vt:lpstr>
      <vt:lpstr>A message that’s displayed for a runtime error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Maria David</cp:lastModifiedBy>
  <cp:revision>6</cp:revision>
  <cp:lastPrinted>2016-01-14T23:03:16Z</cp:lastPrinted>
  <dcterms:created xsi:type="dcterms:W3CDTF">2016-10-24T17:55:21Z</dcterms:created>
  <dcterms:modified xsi:type="dcterms:W3CDTF">2016-12-28T22:25:11Z</dcterms:modified>
</cp:coreProperties>
</file>