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323" r:id="rId2"/>
    <p:sldId id="324" r:id="rId3"/>
    <p:sldId id="36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2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3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5659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in keyword to search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3672"/>
              </p:ext>
            </p:extLst>
          </p:nvPr>
        </p:nvGraphicFramePr>
        <p:xfrm>
          <a:off x="914400" y="1066800"/>
          <a:ext cx="7301323" cy="237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2375355" progId="Word.Document.12">
                  <p:embed/>
                </p:oleObj>
              </mc:Choice>
              <mc:Fallback>
                <p:oleObj name="Document" r:id="rId4" imgW="7301323" imgH="23753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7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3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an if statement to check a 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91113"/>
              </p:ext>
            </p:extLst>
          </p:nvPr>
        </p:nvGraphicFramePr>
        <p:xfrm>
          <a:off x="914400" y="1066800"/>
          <a:ext cx="7301323" cy="155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01323" imgH="1553324" progId="Word.Document.12">
                  <p:embed/>
                </p:oleObj>
              </mc:Choice>
              <mc:Fallback>
                <p:oleObj name="Document" r:id="rId4" imgW="7301323" imgH="1553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553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looping over each character 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770207"/>
              </p:ext>
            </p:extLst>
          </p:nvPr>
        </p:nvGraphicFramePr>
        <p:xfrm>
          <a:off x="914400" y="1239741"/>
          <a:ext cx="7301323" cy="447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01323" imgH="4475259" progId="Word.Document.12">
                  <p:embed/>
                </p:oleObj>
              </mc:Choice>
              <mc:Fallback>
                <p:oleObj name="Document" r:id="rId4" imgW="7301323" imgH="447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39741"/>
                        <a:ext cx="7301323" cy="447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Basic string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04689"/>
              </p:ext>
            </p:extLst>
          </p:nvPr>
        </p:nvGraphicFramePr>
        <p:xfrm>
          <a:off x="914400" y="1143000"/>
          <a:ext cx="7300912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2919775" progId="Word.Document.12">
                  <p:embed/>
                </p:oleObj>
              </mc:Choice>
              <mc:Fallback>
                <p:oleObj name="Document" r:id="rId4" imgW="7301323" imgH="2919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91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2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check if a string contains all digits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07662"/>
              </p:ext>
            </p:extLst>
          </p:nvPr>
        </p:nvGraphicFramePr>
        <p:xfrm>
          <a:off x="914400" y="1066800"/>
          <a:ext cx="7301323" cy="153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1538202" progId="Word.Document.12">
                  <p:embed/>
                </p:oleObj>
              </mc:Choice>
              <mc:Fallback>
                <p:oleObj name="Document" r:id="rId4" imgW="7301323" imgH="1538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53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6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change a string to title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28842"/>
              </p:ext>
            </p:extLst>
          </p:nvPr>
        </p:nvGraphicFramePr>
        <p:xfrm>
          <a:off x="914400" y="1066800"/>
          <a:ext cx="7301323" cy="153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01323" imgH="1538202" progId="Word.Document.12">
                  <p:embed/>
                </p:oleObj>
              </mc:Choice>
              <mc:Fallback>
                <p:oleObj name="Document" r:id="rId4" imgW="7301323" imgH="1538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53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4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align strings by using justification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14217"/>
              </p:ext>
            </p:extLst>
          </p:nvPr>
        </p:nvGraphicFramePr>
        <p:xfrm>
          <a:off x="914400" y="1066800"/>
          <a:ext cx="7301323" cy="140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1409658" progId="Word.Document.12">
                  <p:embed/>
                </p:oleObj>
              </mc:Choice>
              <mc:Fallback>
                <p:oleObj name="Document" r:id="rId4" imgW="7301323" imgH="1409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40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8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find() and replace() methods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17273"/>
              </p:ext>
            </p:extLst>
          </p:nvPr>
        </p:nvGraphicFramePr>
        <p:xfrm>
          <a:off x="914400" y="1066800"/>
          <a:ext cx="7301323" cy="72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728053" progId="Word.Document.12">
                  <p:embed/>
                </p:oleObj>
              </mc:Choice>
              <mc:Fallback>
                <p:oleObj name="Document" r:id="rId4" imgW="7301323" imgH="728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728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Find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456834"/>
              </p:ext>
            </p:extLst>
          </p:nvPr>
        </p:nvGraphicFramePr>
        <p:xfrm>
          <a:off x="914400" y="1066800"/>
          <a:ext cx="7300912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3620103" progId="Word.Document.12">
                  <p:embed/>
                </p:oleObj>
              </mc:Choice>
              <mc:Fallback>
                <p:oleObj name="Document" r:id="rId4" imgW="7301323" imgH="3620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1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4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Replace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43717"/>
              </p:ext>
            </p:extLst>
          </p:nvPr>
        </p:nvGraphicFramePr>
        <p:xfrm>
          <a:off x="914400" y="1066800"/>
          <a:ext cx="7300912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4485341" progId="Word.Document.12">
                  <p:embed/>
                </p:oleObj>
              </mc:Choice>
              <mc:Fallback>
                <p:oleObj name="Document" r:id="rId4" imgW="7301323" imgH="4485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48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3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978324"/>
              </p:ext>
            </p:extLst>
          </p:nvPr>
        </p:nvGraphicFramePr>
        <p:xfrm>
          <a:off x="914400" y="1066800"/>
          <a:ext cx="7301323" cy="246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3" imgW="7301323" imgH="2463931" progId="Word.Document.12">
                  <p:embed/>
                </p:oleObj>
              </mc:Choice>
              <mc:Fallback>
                <p:oleObj name="Document" r:id="rId3" imgW="7301323" imgH="2463931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463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Create Account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21656"/>
              </p:ext>
            </p:extLst>
          </p:nvPr>
        </p:nvGraphicFramePr>
        <p:xfrm>
          <a:off x="914400" y="1295400"/>
          <a:ext cx="7301323" cy="207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01323" imgH="2077941" progId="Word.Document.12">
                  <p:embed/>
                </p:oleObj>
              </mc:Choice>
              <mc:Fallback>
                <p:oleObj name="Document" r:id="rId4" imgW="7301323" imgH="20779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077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3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47818"/>
              </p:ext>
            </p:extLst>
          </p:nvPr>
        </p:nvGraphicFramePr>
        <p:xfrm>
          <a:off x="914400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55755"/>
              </p:ext>
            </p:extLst>
          </p:nvPr>
        </p:nvGraphicFramePr>
        <p:xfrm>
          <a:off x="914400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4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96229"/>
              </p:ext>
            </p:extLst>
          </p:nvPr>
        </p:nvGraphicFramePr>
        <p:xfrm>
          <a:off x="914400" y="1143000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1446385" progId="Word.Document.12">
                  <p:embed/>
                </p:oleObj>
              </mc:Choice>
              <mc:Fallback>
                <p:oleObj name="Document" r:id="rId4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9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split() method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33590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01323" imgH="593749" progId="Word.Document.12">
                  <p:embed/>
                </p:oleObj>
              </mc:Choice>
              <mc:Fallback>
                <p:oleObj name="Document" r:id="rId4" imgW="7301323" imgH="593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split a string on whitespace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421005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1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split a date on a delimiter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85795"/>
              </p:ext>
            </p:extLst>
          </p:nvPr>
        </p:nvGraphicFramePr>
        <p:xfrm>
          <a:off x="914400" y="11430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0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split a row of data on a delimiter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2316"/>
              </p:ext>
            </p:extLst>
          </p:nvPr>
        </p:nvGraphicFramePr>
        <p:xfrm>
          <a:off x="914400" y="1143000"/>
          <a:ext cx="7301323" cy="23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01323" imgH="2301541" progId="Word.Document.12">
                  <p:embed/>
                </p:oleObj>
              </mc:Choice>
              <mc:Fallback>
                <p:oleObj name="Document" r:id="rId4" imgW="7301323" imgH="23015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01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9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strings with the + and +=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538121"/>
              </p:ext>
            </p:extLst>
          </p:nvPr>
        </p:nvGraphicFramePr>
        <p:xfrm>
          <a:off x="914400" y="1066800"/>
          <a:ext cx="7301323" cy="280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01323" imgH="2807074" progId="Word.Document.12">
                  <p:embed/>
                </p:oleObj>
              </mc:Choice>
              <mc:Fallback>
                <p:oleObj name="Document" r:id="rId4" imgW="7301323" imgH="2807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0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join() method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64621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01323" imgH="593749" progId="Word.Document.12">
                  <p:embed/>
                </p:oleObj>
              </mc:Choice>
              <mc:Fallback>
                <p:oleObj name="Document" r:id="rId4" imgW="7301323" imgH="593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6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25760"/>
              </p:ext>
            </p:extLst>
          </p:nvPr>
        </p:nvGraphicFramePr>
        <p:xfrm>
          <a:off x="914400" y="1066800"/>
          <a:ext cx="7301323" cy="3437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3" imgW="7301323" imgH="3437549" progId="Word.Document.12">
                  <p:embed/>
                </p:oleObj>
              </mc:Choice>
              <mc:Fallback>
                <p:oleObj name="Document" r:id="rId3" imgW="7301323" imgH="34375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437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the items of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270127"/>
              </p:ext>
            </p:extLst>
          </p:nvPr>
        </p:nvGraphicFramePr>
        <p:xfrm>
          <a:off x="914400" y="1143000"/>
          <a:ext cx="7301323" cy="166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01323" imgH="1668546" progId="Word.Document.12">
                  <p:embed/>
                </p:oleObj>
              </mc:Choice>
              <mc:Fallback>
                <p:oleObj name="Document" r:id="rId4" imgW="7301323" imgH="16685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68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the characters in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73506"/>
              </p:ext>
            </p:extLst>
          </p:nvPr>
        </p:nvGraphicFramePr>
        <p:xfrm>
          <a:off x="914400" y="1143000"/>
          <a:ext cx="7301323" cy="14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1438463" progId="Word.Document.12">
                  <p:embed/>
                </p:oleObj>
              </mc:Choice>
              <mc:Fallback>
                <p:oleObj name="Document" r:id="rId4" imgW="7301323" imgH="1438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3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1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common error when using the join()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288322"/>
              </p:ext>
            </p:extLst>
          </p:nvPr>
        </p:nvGraphicFramePr>
        <p:xfrm>
          <a:off x="914400" y="10668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13502"/>
              </p:ext>
            </p:extLst>
          </p:nvPr>
        </p:nvGraphicFramePr>
        <p:xfrm>
          <a:off x="914400" y="1143000"/>
          <a:ext cx="7301323" cy="328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7301323" imgH="3286682" progId="Word.Document.12">
                  <p:embed/>
                </p:oleObj>
              </mc:Choice>
              <mc:Fallback>
                <p:oleObj name="Document" r:id="rId4" imgW="7301323" imgH="32866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286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4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data in the text file </a:t>
            </a:r>
            <a:br>
              <a:rPr lang="en-US" dirty="0"/>
            </a:br>
            <a:r>
              <a:rPr lang="en-US" dirty="0"/>
              <a:t>after one record has been added 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M:\Current projects\Python\Manuscript\Chapter 10\10-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369695"/>
            <a:ext cx="7195579" cy="15259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7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65719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400197"/>
              </p:ext>
            </p:extLst>
          </p:nvPr>
        </p:nvGraphicFramePr>
        <p:xfrm>
          <a:off x="914400" y="1143000"/>
          <a:ext cx="7301323" cy="187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7301323" imgH="1876664" progId="Word.Document.12">
                  <p:embed/>
                </p:oleObj>
              </mc:Choice>
              <mc:Fallback>
                <p:oleObj name="Document" r:id="rId4" imgW="7301323" imgH="1876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7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9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18770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7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19969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5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Hangman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25245"/>
              </p:ext>
            </p:extLst>
          </p:nvPr>
        </p:nvGraphicFramePr>
        <p:xfrm>
          <a:off x="914400" y="1143000"/>
          <a:ext cx="7300912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7301323" imgH="4178925" progId="Word.Document.12">
                  <p:embed/>
                </p:oleObj>
              </mc:Choice>
              <mc:Fallback>
                <p:oleObj name="Document" r:id="rId4" imgW="7301323" imgH="4178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17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5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built-in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87183"/>
              </p:ext>
            </p:extLst>
          </p:nvPr>
        </p:nvGraphicFramePr>
        <p:xfrm>
          <a:off x="914400" y="1100747"/>
          <a:ext cx="7301323" cy="72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728053" progId="Word.Document.12">
                  <p:embed/>
                </p:oleObj>
              </mc:Choice>
              <mc:Fallback>
                <p:oleObj name="Document" r:id="rId3" imgW="7301323" imgH="728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0747"/>
                        <a:ext cx="7301323" cy="728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chart for the Hangman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65" y="1295400"/>
            <a:ext cx="3848735" cy="35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wordlist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51970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1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15282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5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70139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3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38672"/>
              </p:ext>
            </p:extLst>
          </p:nvPr>
        </p:nvGraphicFramePr>
        <p:xfrm>
          <a:off x="914400" y="11430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7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67302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3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hangman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16557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9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ordinal value of a Unicode character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26101"/>
              </p:ext>
            </p:extLst>
          </p:nvPr>
        </p:nvGraphicFramePr>
        <p:xfrm>
          <a:off x="914400" y="1143000"/>
          <a:ext cx="7301323" cy="69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690606" progId="Word.Document.12">
                  <p:embed/>
                </p:oleObj>
              </mc:Choice>
              <mc:Fallback>
                <p:oleObj name="Document" r:id="rId4" imgW="7301323" imgH="690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690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9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a character in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45827"/>
              </p:ext>
            </p:extLst>
          </p:nvPr>
        </p:nvGraphicFramePr>
        <p:xfrm>
          <a:off x="914400" y="1133387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3387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3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slice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18779"/>
              </p:ext>
            </p:extLst>
          </p:nvPr>
        </p:nvGraphicFramePr>
        <p:xfrm>
          <a:off x="914400" y="1143000"/>
          <a:ext cx="7301323" cy="186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01323" imgH="1864061" progId="Word.Document.12">
                  <p:embed/>
                </p:oleObj>
              </mc:Choice>
              <mc:Fallback>
                <p:oleObj name="Document" r:id="rId4" imgW="7301323" imgH="1864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64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repetition operator (*)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60061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triple quotes </a:t>
            </a:r>
            <a:br>
              <a:rPr lang="en-US" dirty="0"/>
            </a:br>
            <a:r>
              <a:rPr lang="en-US" dirty="0"/>
              <a:t>to create a multiline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64187"/>
              </p:ext>
            </p:extLst>
          </p:nvPr>
        </p:nvGraphicFramePr>
        <p:xfrm>
          <a:off x="914400" y="12954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8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1050</Words>
  <Application>Microsoft Office PowerPoint</Application>
  <PresentationFormat>On-screen Show (4:3)</PresentationFormat>
  <Paragraphs>230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Master slides_with_titles_logo</vt:lpstr>
      <vt:lpstr>Document</vt:lpstr>
      <vt:lpstr>Microsoft Word Document</vt:lpstr>
      <vt:lpstr>Chapter 10</vt:lpstr>
      <vt:lpstr>Objectives</vt:lpstr>
      <vt:lpstr>Objectives (cont.)</vt:lpstr>
      <vt:lpstr>Two built-in functions</vt:lpstr>
      <vt:lpstr>The ordinal value of a Unicode character</vt:lpstr>
      <vt:lpstr>How to access a character in a string</vt:lpstr>
      <vt:lpstr>How to slice a string</vt:lpstr>
      <vt:lpstr>How to use the repetition operator (*)</vt:lpstr>
      <vt:lpstr>How to use triple quotes  to create a multiline string</vt:lpstr>
      <vt:lpstr>How to use the in keyword to search a string</vt:lpstr>
      <vt:lpstr>Code that uses an if statement to check a search</vt:lpstr>
      <vt:lpstr>The syntax for looping over each character  in a string</vt:lpstr>
      <vt:lpstr>Basic string methods</vt:lpstr>
      <vt:lpstr>How to check if a string contains all digits</vt:lpstr>
      <vt:lpstr>How to change a string to title case</vt:lpstr>
      <vt:lpstr>How to align strings by using justification</vt:lpstr>
      <vt:lpstr>The find() and replace() methods of a string</vt:lpstr>
      <vt:lpstr>Find examples</vt:lpstr>
      <vt:lpstr>Replace examples</vt:lpstr>
      <vt:lpstr>The user interface  for the Create Account program</vt:lpstr>
      <vt:lpstr>The code</vt:lpstr>
      <vt:lpstr>The code (cont.)</vt:lpstr>
      <vt:lpstr>The code (cont.)</vt:lpstr>
      <vt:lpstr>The split() method of a string</vt:lpstr>
      <vt:lpstr>How to split a string on whitespace</vt:lpstr>
      <vt:lpstr>How to split a date on a delimiter</vt:lpstr>
      <vt:lpstr>How to split a row of data on a delimiter</vt:lpstr>
      <vt:lpstr>How to join strings with the + and += operators</vt:lpstr>
      <vt:lpstr>The join() method of a string</vt:lpstr>
      <vt:lpstr>How to join the items of a list</vt:lpstr>
      <vt:lpstr>How to join the characters in a string</vt:lpstr>
      <vt:lpstr>A common error when using the join() method</vt:lpstr>
      <vt:lpstr>The console</vt:lpstr>
      <vt:lpstr>The data in the text file  after one record has been added to it</vt:lpstr>
      <vt:lpstr>The code</vt:lpstr>
      <vt:lpstr>The user interface for the Word Counter program</vt:lpstr>
      <vt:lpstr>The code</vt:lpstr>
      <vt:lpstr>The code (cont.)</vt:lpstr>
      <vt:lpstr>The user interface for the Hangman game</vt:lpstr>
      <vt:lpstr>The hierarchy chart for the Hangman game</vt:lpstr>
      <vt:lpstr>The wordlist module</vt:lpstr>
      <vt:lpstr>The hangman module</vt:lpstr>
      <vt:lpstr>The hangman module (cont.)</vt:lpstr>
      <vt:lpstr>The hangman module (cont.)</vt:lpstr>
      <vt:lpstr>The hangman module (cont.)</vt:lpstr>
      <vt:lpstr>The hangman module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14</cp:revision>
  <cp:lastPrinted>2016-01-14T23:03:16Z</cp:lastPrinted>
  <dcterms:created xsi:type="dcterms:W3CDTF">2016-10-24T17:55:21Z</dcterms:created>
  <dcterms:modified xsi:type="dcterms:W3CDTF">2016-12-28T22:50:26Z</dcterms:modified>
</cp:coreProperties>
</file>