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5"/>
  </p:notesMasterIdLst>
  <p:handoutMasterIdLst>
    <p:handoutMasterId r:id="rId56"/>
  </p:handoutMasterIdLst>
  <p:sldIdLst>
    <p:sldId id="323" r:id="rId2"/>
    <p:sldId id="324" r:id="rId3"/>
    <p:sldId id="375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4" r:id="rId5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52" autoAdjust="0"/>
  </p:normalViewPr>
  <p:slideViewPr>
    <p:cSldViewPr>
      <p:cViewPr varScale="1">
        <p:scale>
          <a:sx n="86" d="100"/>
          <a:sy n="86" d="100"/>
        </p:scale>
        <p:origin x="-90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12/28/2016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8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9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0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1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2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3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4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5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6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7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8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9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0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1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2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3.docx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4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5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6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7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2.emf"/><Relationship Id="rId5" Type="http://schemas.openxmlformats.org/officeDocument/2006/relationships/package" Target="../embeddings/Microsoft_Word_Document28.docx"/><Relationship Id="rId4" Type="http://schemas.openxmlformats.org/officeDocument/2006/relationships/oleObject" Target="../embeddings/oleObject25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29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0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1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2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3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4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5.doc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6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37.docx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38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39.docx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40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41.docx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42.docx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43.doc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44.docx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53.emf"/><Relationship Id="rId4" Type="http://schemas.openxmlformats.org/officeDocument/2006/relationships/package" Target="../embeddings/Microsoft_Word_Document45.docx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46.docx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47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5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6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7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14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497909"/>
              </p:ext>
            </p:extLst>
          </p:nvPr>
        </p:nvGraphicFramePr>
        <p:xfrm>
          <a:off x="914400" y="1600200"/>
          <a:ext cx="7313400" cy="2482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4" imgW="7313400" imgH="2482506" progId="Word.Document.12">
                  <p:embed/>
                </p:oleObj>
              </mc:Choice>
              <mc:Fallback>
                <p:oleObj name="Document" r:id="rId4" imgW="7313400" imgH="2482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13400" cy="2482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create an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20158"/>
              </p:ext>
            </p:extLst>
          </p:nvPr>
        </p:nvGraphicFramePr>
        <p:xfrm>
          <a:off x="914400" y="1066800"/>
          <a:ext cx="7313400" cy="2114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4" imgW="7313400" imgH="2114808" progId="Word.Document.12">
                  <p:embed/>
                </p:oleObj>
              </mc:Choice>
              <mc:Fallback>
                <p:oleObj name="Document" r:id="rId4" imgW="7313400" imgH="21148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114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507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access the attributes of an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297115"/>
              </p:ext>
            </p:extLst>
          </p:nvPr>
        </p:nvGraphicFramePr>
        <p:xfrm>
          <a:off x="914400" y="1066800"/>
          <a:ext cx="7313400" cy="2137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4" imgW="7313400" imgH="2137114" progId="Word.Document.12">
                  <p:embed/>
                </p:oleObj>
              </mc:Choice>
              <mc:Fallback>
                <p:oleObj name="Document" r:id="rId4" imgW="7313400" imgH="21371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137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627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call the methods of an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60314"/>
              </p:ext>
            </p:extLst>
          </p:nvPr>
        </p:nvGraphicFramePr>
        <p:xfrm>
          <a:off x="914400" y="1066800"/>
          <a:ext cx="7313400" cy="2137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4" imgW="7313400" imgH="2137114" progId="Word.Document.12">
                  <p:embed/>
                </p:oleObj>
              </mc:Choice>
              <mc:Fallback>
                <p:oleObj name="Document" r:id="rId4" imgW="7313400" imgH="21371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137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413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coding a constructor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306237"/>
              </p:ext>
            </p:extLst>
          </p:nvPr>
        </p:nvGraphicFramePr>
        <p:xfrm>
          <a:off x="914400" y="1143000"/>
          <a:ext cx="7313400" cy="920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ocument" r:id="rId4" imgW="7313400" imgH="920326" progId="Word.Document.12">
                  <p:embed/>
                </p:oleObj>
              </mc:Choice>
              <mc:Fallback>
                <p:oleObj name="Document" r:id="rId4" imgW="7313400" imgH="9203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920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010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constructor with no parameters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647477"/>
              </p:ext>
            </p:extLst>
          </p:nvPr>
        </p:nvGraphicFramePr>
        <p:xfrm>
          <a:off x="914400" y="1066800"/>
          <a:ext cx="7313400" cy="2804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ocument" r:id="rId4" imgW="7313400" imgH="2804872" progId="Word.Document.12">
                  <p:embed/>
                </p:oleObj>
              </mc:Choice>
              <mc:Fallback>
                <p:oleObj name="Document" r:id="rId4" imgW="7313400" imgH="28048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804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168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constructor with three parameters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907859"/>
              </p:ext>
            </p:extLst>
          </p:nvPr>
        </p:nvGraphicFramePr>
        <p:xfrm>
          <a:off x="914400" y="1066800"/>
          <a:ext cx="7313400" cy="186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4" imgW="7313400" imgH="1862599" progId="Word.Document.12">
                  <p:embed/>
                </p:oleObj>
              </mc:Choice>
              <mc:Fallback>
                <p:oleObj name="Document" r:id="rId4" imgW="7313400" imgH="18625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862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941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constructor with default values for parameters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387066"/>
              </p:ext>
            </p:extLst>
          </p:nvPr>
        </p:nvGraphicFramePr>
        <p:xfrm>
          <a:off x="914400" y="1066800"/>
          <a:ext cx="7313400" cy="3326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4" imgW="7313400" imgH="3326918" progId="Word.Document.12">
                  <p:embed/>
                </p:oleObj>
              </mc:Choice>
              <mc:Fallback>
                <p:oleObj name="Document" r:id="rId4" imgW="7313400" imgH="33269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326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974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coding a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474948"/>
              </p:ext>
            </p:extLst>
          </p:nvPr>
        </p:nvGraphicFramePr>
        <p:xfrm>
          <a:off x="914400" y="1066800"/>
          <a:ext cx="7313400" cy="4498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Document" r:id="rId4" imgW="7313400" imgH="4498733" progId="Word.Document.12">
                  <p:embed/>
                </p:oleObj>
              </mc:Choice>
              <mc:Fallback>
                <p:oleObj name="Document" r:id="rId4" imgW="7313400" imgH="44987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498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127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method that calls another method of the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229978"/>
              </p:ext>
            </p:extLst>
          </p:nvPr>
        </p:nvGraphicFramePr>
        <p:xfrm>
          <a:off x="914400" y="1066800"/>
          <a:ext cx="7313400" cy="1172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ocument" r:id="rId4" imgW="7313400" imgH="1172535" progId="Word.Document.12">
                  <p:embed/>
                </p:oleObj>
              </mc:Choice>
              <mc:Fallback>
                <p:oleObj name="Document" r:id="rId4" imgW="7313400" imgH="11725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172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854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method of the Product class </a:t>
            </a:r>
            <a:br>
              <a:rPr lang="en-US" dirty="0"/>
            </a:br>
            <a:r>
              <a:rPr lang="en-US" dirty="0"/>
              <a:t>that accepts a parameter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013640"/>
              </p:ext>
            </p:extLst>
          </p:nvPr>
        </p:nvGraphicFramePr>
        <p:xfrm>
          <a:off x="914400" y="1258638"/>
          <a:ext cx="7313400" cy="232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4" imgW="7313400" imgH="2322762" progId="Word.Document.12">
                  <p:embed/>
                </p:oleObj>
              </mc:Choice>
              <mc:Fallback>
                <p:oleObj name="Document" r:id="rId4" imgW="7313400" imgH="23227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58638"/>
                        <a:ext cx="7313400" cy="2322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30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684950"/>
              </p:ext>
            </p:extLst>
          </p:nvPr>
        </p:nvGraphicFramePr>
        <p:xfrm>
          <a:off x="914400" y="1066800"/>
          <a:ext cx="7301323" cy="4072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7" name="Document" r:id="rId3" imgW="7301323" imgH="4072706" progId="Word.Document.12">
                  <p:embed/>
                </p:oleObj>
              </mc:Choice>
              <mc:Fallback>
                <p:oleObj name="Document" r:id="rId3" imgW="7301323" imgH="4072706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4072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error that’s displayed if you forget </a:t>
            </a:r>
            <a:br>
              <a:rPr lang="en-US" dirty="0"/>
            </a:br>
            <a:r>
              <a:rPr lang="en-US" dirty="0"/>
              <a:t>to code the self parameter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269130"/>
              </p:ext>
            </p:extLst>
          </p:nvPr>
        </p:nvGraphicFramePr>
        <p:xfrm>
          <a:off x="914400" y="1295400"/>
          <a:ext cx="7313400" cy="46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Document" r:id="rId4" imgW="7313400" imgH="465920" progId="Word.Document.12">
                  <p:embed/>
                </p:oleObj>
              </mc:Choice>
              <mc:Fallback>
                <p:oleObj name="Document" r:id="rId4" imgW="7313400" imgH="465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46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910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 for the Product Viewer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90608"/>
              </p:ext>
            </p:extLst>
          </p:nvPr>
        </p:nvGraphicFramePr>
        <p:xfrm>
          <a:off x="914400" y="1143000"/>
          <a:ext cx="7313612" cy="351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Document" r:id="rId4" imgW="7313400" imgH="3512567" progId="Word.Document.12">
                  <p:embed/>
                </p:oleObj>
              </mc:Choice>
              <mc:Fallback>
                <p:oleObj name="Document" r:id="rId4" imgW="7313400" imgH="35125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351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806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objects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066829"/>
              </p:ext>
            </p:extLst>
          </p:nvPr>
        </p:nvGraphicFramePr>
        <p:xfrm>
          <a:off x="914400" y="1066800"/>
          <a:ext cx="7313612" cy="224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Document" r:id="rId4" imgW="7313400" imgH="2248287" progId="Word.Document.12">
                  <p:embed/>
                </p:oleObj>
              </mc:Choice>
              <mc:Fallback>
                <p:oleObj name="Document" r:id="rId4" imgW="7313400" imgH="22482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2249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004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product_viewer</a:t>
            </a:r>
            <a:r>
              <a:rPr lang="en-US" dirty="0"/>
              <a:t>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17352"/>
              </p:ext>
            </p:extLst>
          </p:nvPr>
        </p:nvGraphicFramePr>
        <p:xfrm>
          <a:off x="914400" y="1143000"/>
          <a:ext cx="7313612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Document" r:id="rId4" imgW="7313400" imgH="4461316" progId="Word.Document.12">
                  <p:embed/>
                </p:oleObj>
              </mc:Choice>
              <mc:Fallback>
                <p:oleObj name="Document" r:id="rId4" imgW="7313400" imgH="44613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446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398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product_viewer</a:t>
            </a:r>
            <a:r>
              <a:rPr lang="en-US" dirty="0"/>
              <a:t> module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191604"/>
              </p:ext>
            </p:extLst>
          </p:nvPr>
        </p:nvGraphicFramePr>
        <p:xfrm>
          <a:off x="914400" y="1143000"/>
          <a:ext cx="7313612" cy="265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Document" r:id="rId4" imgW="7313400" imgH="2651245" progId="Word.Document.12">
                  <p:embed/>
                </p:oleObj>
              </mc:Choice>
              <mc:Fallback>
                <p:oleObj name="Document" r:id="rId4" imgW="7313400" imgH="26512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265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46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product_viewer</a:t>
            </a:r>
            <a:r>
              <a:rPr lang="en-US" dirty="0"/>
              <a:t> module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670557"/>
              </p:ext>
            </p:extLst>
          </p:nvPr>
        </p:nvGraphicFramePr>
        <p:xfrm>
          <a:off x="914400" y="1087437"/>
          <a:ext cx="7313612" cy="325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Document" r:id="rId4" imgW="7313400" imgH="3253882" progId="Word.Document.12">
                  <p:embed/>
                </p:oleObj>
              </mc:Choice>
              <mc:Fallback>
                <p:oleObj name="Document" r:id="rId4" imgW="7313400" imgH="32538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87437"/>
                        <a:ext cx="7313612" cy="325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423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UML diagram for two classes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use composition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0"/>
            <a:ext cx="64833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6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dice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992194"/>
              </p:ext>
            </p:extLst>
          </p:nvPr>
        </p:nvGraphicFramePr>
        <p:xfrm>
          <a:off x="914400" y="1143000"/>
          <a:ext cx="7313612" cy="40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Document" r:id="rId4" imgW="7313400" imgH="4058358" progId="Word.Document.12">
                  <p:embed/>
                </p:oleObj>
              </mc:Choice>
              <mc:Fallback>
                <p:oleObj name="Document" r:id="rId4" imgW="7313400" imgH="40583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406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597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 for the Dice Roller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235799"/>
              </p:ext>
            </p:extLst>
          </p:nvPr>
        </p:nvGraphicFramePr>
        <p:xfrm>
          <a:off x="914400" y="1143000"/>
          <a:ext cx="7313612" cy="270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Document" r:id="rId4" imgW="7313400" imgH="2708091" progId="Word.Document.12">
                  <p:embed/>
                </p:oleObj>
              </mc:Choice>
              <mc:Fallback>
                <p:oleObj name="Document" r:id="rId4" imgW="7313400" imgH="27080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2709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45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dice_roller</a:t>
            </a:r>
            <a:r>
              <a:rPr lang="en-US" dirty="0"/>
              <a:t>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755148"/>
              </p:ext>
            </p:extLst>
          </p:nvPr>
        </p:nvGraphicFramePr>
        <p:xfrm>
          <a:off x="914400" y="1143000"/>
          <a:ext cx="7313612" cy="28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Document" r:id="rId4" imgW="7313400" imgH="2850925" progId="Word.Document.12">
                  <p:embed/>
                </p:oleObj>
              </mc:Choice>
              <mc:Fallback>
                <p:oleObj name="Document" r:id="rId4" imgW="7313400" imgH="28509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285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330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782100"/>
              </p:ext>
            </p:extLst>
          </p:nvPr>
        </p:nvGraphicFramePr>
        <p:xfrm>
          <a:off x="914400" y="1261294"/>
          <a:ext cx="7301323" cy="4072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Document" r:id="rId3" imgW="7301323" imgH="4072706" progId="Word.Document.12">
                  <p:embed/>
                </p:oleObj>
              </mc:Choice>
              <mc:Fallback>
                <p:oleObj name="Document" r:id="rId3" imgW="7301323" imgH="407270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61294"/>
                        <a:ext cx="7301323" cy="4072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773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dice_roller</a:t>
            </a:r>
            <a:r>
              <a:rPr lang="en-US" dirty="0"/>
              <a:t> module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617876"/>
              </p:ext>
            </p:extLst>
          </p:nvPr>
        </p:nvGraphicFramePr>
        <p:xfrm>
          <a:off x="914400" y="1143000"/>
          <a:ext cx="7313612" cy="305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Document" r:id="rId4" imgW="7313400" imgH="3052403" progId="Word.Document.12">
                  <p:embed/>
                </p:oleObj>
              </mc:Choice>
              <mc:Fallback>
                <p:oleObj name="Document" r:id="rId4" imgW="7313400" imgH="30524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305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524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Die class that uses methods </a:t>
            </a:r>
            <a:br>
              <a:rPr lang="en-US" dirty="0"/>
            </a:br>
            <a:r>
              <a:rPr lang="en-US" dirty="0"/>
              <a:t>to provide encapsulation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71600"/>
            <a:ext cx="6482715" cy="1590675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042347"/>
              </p:ext>
            </p:extLst>
          </p:nvPr>
        </p:nvGraphicFramePr>
        <p:xfrm>
          <a:off x="914400" y="3200400"/>
          <a:ext cx="7315200" cy="258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Document" r:id="rId5" imgW="7313400" imgH="2583246" progId="Word.Document.12">
                  <p:embed/>
                </p:oleObj>
              </mc:Choice>
              <mc:Fallback>
                <p:oleObj name="Document" r:id="rId5" imgW="7313400" imgH="25832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3200400"/>
                        <a:ext cx="7315200" cy="2582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764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Die class that uses properties </a:t>
            </a:r>
            <a:br>
              <a:rPr lang="en-US" dirty="0"/>
            </a:br>
            <a:r>
              <a:rPr lang="en-US" dirty="0"/>
              <a:t>to provide encapsulation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35" y="1447800"/>
            <a:ext cx="4050665" cy="14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Die class with a public attribute named value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563820"/>
              </p:ext>
            </p:extLst>
          </p:nvPr>
        </p:nvGraphicFramePr>
        <p:xfrm>
          <a:off x="914400" y="1066800"/>
          <a:ext cx="7313400" cy="3040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Document" r:id="rId4" imgW="7313400" imgH="3040890" progId="Word.Document.12">
                  <p:embed/>
                </p:oleObj>
              </mc:Choice>
              <mc:Fallback>
                <p:oleObj name="Document" r:id="rId4" imgW="7313400" imgH="30408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040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119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Die class </a:t>
            </a:r>
            <a:br>
              <a:rPr lang="en-US" dirty="0"/>
            </a:br>
            <a:r>
              <a:rPr lang="en-US" dirty="0"/>
              <a:t>with a private attribute named __value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265137"/>
              </p:ext>
            </p:extLst>
          </p:nvPr>
        </p:nvGraphicFramePr>
        <p:xfrm>
          <a:off x="914400" y="1219200"/>
          <a:ext cx="7313612" cy="456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Document" r:id="rId4" imgW="7313400" imgH="4562775" progId="Word.Document.12">
                  <p:embed/>
                </p:oleObj>
              </mc:Choice>
              <mc:Fallback>
                <p:oleObj name="Document" r:id="rId4" imgW="7313400" imgH="45627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612" cy="456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285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Die class with methods </a:t>
            </a:r>
            <a:br>
              <a:rPr lang="en-US" dirty="0"/>
            </a:br>
            <a:r>
              <a:rPr lang="en-US" dirty="0"/>
              <a:t>that access a private attribute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398164"/>
              </p:ext>
            </p:extLst>
          </p:nvPr>
        </p:nvGraphicFramePr>
        <p:xfrm>
          <a:off x="914400" y="1295400"/>
          <a:ext cx="7313400" cy="368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Document" r:id="rId4" imgW="7313400" imgH="3680945" progId="Word.Document.12">
                  <p:embed/>
                </p:oleObj>
              </mc:Choice>
              <mc:Fallback>
                <p:oleObj name="Document" r:id="rId4" imgW="7313400" imgH="36809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3680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235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uses the getter and setter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262887"/>
              </p:ext>
            </p:extLst>
          </p:nvPr>
        </p:nvGraphicFramePr>
        <p:xfrm>
          <a:off x="914400" y="1066800"/>
          <a:ext cx="7313400" cy="1600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Document" r:id="rId4" imgW="7313400" imgH="1600317" progId="Word.Document.12">
                  <p:embed/>
                </p:oleObj>
              </mc:Choice>
              <mc:Fallback>
                <p:oleObj name="Document" r:id="rId4" imgW="7313400" imgH="16003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600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67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attempts to use the </a:t>
            </a:r>
            <a:r>
              <a:rPr lang="en-US" dirty="0" err="1"/>
              <a:t>setValue</a:t>
            </a:r>
            <a:r>
              <a:rPr lang="en-US" dirty="0"/>
              <a:t>() method to set invalid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744870"/>
              </p:ext>
            </p:extLst>
          </p:nvPr>
        </p:nvGraphicFramePr>
        <p:xfrm>
          <a:off x="914400" y="1219200"/>
          <a:ext cx="7313400" cy="172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Document" r:id="rId4" imgW="7313400" imgH="1720845" progId="Word.Document.12">
                  <p:embed/>
                </p:oleObj>
              </mc:Choice>
              <mc:Fallback>
                <p:oleObj name="Document" r:id="rId4" imgW="7313400" imgH="17208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1720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554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annotations for getting and setting properties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968433"/>
              </p:ext>
            </p:extLst>
          </p:nvPr>
        </p:nvGraphicFramePr>
        <p:xfrm>
          <a:off x="914400" y="1143000"/>
          <a:ext cx="7313400" cy="727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Document" r:id="rId4" imgW="7313400" imgH="727482" progId="Word.Document.12">
                  <p:embed/>
                </p:oleObj>
              </mc:Choice>
              <mc:Fallback>
                <p:oleObj name="Document" r:id="rId4" imgW="7313400" imgH="7274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7274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142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Die class that uses a property </a:t>
            </a:r>
            <a:br>
              <a:rPr lang="en-US" dirty="0"/>
            </a:br>
            <a:r>
              <a:rPr lang="en-US" dirty="0"/>
              <a:t>to access a private attribute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841116"/>
              </p:ext>
            </p:extLst>
          </p:nvPr>
        </p:nvGraphicFramePr>
        <p:xfrm>
          <a:off x="914400" y="1295400"/>
          <a:ext cx="7313400" cy="3450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Document" r:id="rId4" imgW="7313400" imgH="3450684" progId="Word.Document.12">
                  <p:embed/>
                </p:oleObj>
              </mc:Choice>
              <mc:Fallback>
                <p:oleObj name="Document" r:id="rId4" imgW="7313400" imgH="34506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3450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27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diagram of the Product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1295400"/>
            <a:ext cx="6235700" cy="235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9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uses the value property to get </a:t>
            </a:r>
            <a:br>
              <a:rPr lang="en-US" dirty="0"/>
            </a:br>
            <a:r>
              <a:rPr lang="en-US" dirty="0"/>
              <a:t>and set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260865"/>
              </p:ext>
            </p:extLst>
          </p:nvPr>
        </p:nvGraphicFramePr>
        <p:xfrm>
          <a:off x="914400" y="1219200"/>
          <a:ext cx="7313400" cy="1600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Document" r:id="rId4" imgW="7313400" imgH="1600317" progId="Word.Document.12">
                  <p:embed/>
                </p:oleObj>
              </mc:Choice>
              <mc:Fallback>
                <p:oleObj name="Document" r:id="rId4" imgW="7313400" imgH="16003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1600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99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attempts to use the value property </a:t>
            </a:r>
            <a:br>
              <a:rPr lang="en-US" dirty="0"/>
            </a:br>
            <a:r>
              <a:rPr lang="en-US" dirty="0"/>
              <a:t>to set invalid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289570"/>
              </p:ext>
            </p:extLst>
          </p:nvPr>
        </p:nvGraphicFramePr>
        <p:xfrm>
          <a:off x="914400" y="1219200"/>
          <a:ext cx="7313400" cy="172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Document" r:id="rId4" imgW="7313400" imgH="1720845" progId="Word.Document.12">
                  <p:embed/>
                </p:oleObj>
              </mc:Choice>
              <mc:Fallback>
                <p:oleObj name="Document" r:id="rId4" imgW="7313400" imgH="17208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1720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384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UML diagram for two classes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use encapsulation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90" y="1447800"/>
            <a:ext cx="4855210" cy="156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4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dice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913986"/>
              </p:ext>
            </p:extLst>
          </p:nvPr>
        </p:nvGraphicFramePr>
        <p:xfrm>
          <a:off x="914400" y="1066800"/>
          <a:ext cx="7313400" cy="2760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Document" r:id="rId4" imgW="7313400" imgH="2760619" progId="Word.Document.12">
                  <p:embed/>
                </p:oleObj>
              </mc:Choice>
              <mc:Fallback>
                <p:oleObj name="Document" r:id="rId4" imgW="7313400" imgH="27606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760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103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dice module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854025"/>
              </p:ext>
            </p:extLst>
          </p:nvPr>
        </p:nvGraphicFramePr>
        <p:xfrm>
          <a:off x="914400" y="1121316"/>
          <a:ext cx="7313400" cy="3450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Document" r:id="rId4" imgW="7313400" imgH="3450684" progId="Word.Document.12">
                  <p:embed/>
                </p:oleObj>
              </mc:Choice>
              <mc:Fallback>
                <p:oleObj name="Document" r:id="rId4" imgW="7313400" imgH="34506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21316"/>
                        <a:ext cx="7313400" cy="3450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73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UML diagram for a Product class </a:t>
            </a:r>
            <a:br>
              <a:rPr lang="en-US" dirty="0"/>
            </a:br>
            <a:r>
              <a:rPr lang="en-US" dirty="0"/>
              <a:t>that uses some encapsulation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60500"/>
            <a:ext cx="466344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6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Product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134198"/>
              </p:ext>
            </p:extLst>
          </p:nvPr>
        </p:nvGraphicFramePr>
        <p:xfrm>
          <a:off x="914400" y="1066800"/>
          <a:ext cx="7313400" cy="4140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Document" r:id="rId4" imgW="7313400" imgH="4140749" progId="Word.Document.12">
                  <p:embed/>
                </p:oleObj>
              </mc:Choice>
              <mc:Fallback>
                <p:oleObj name="Document" r:id="rId4" imgW="7313400" imgH="41407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140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336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Product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004118"/>
              </p:ext>
            </p:extLst>
          </p:nvPr>
        </p:nvGraphicFramePr>
        <p:xfrm>
          <a:off x="914400" y="1135772"/>
          <a:ext cx="7313400" cy="1150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Document" r:id="rId4" imgW="7313400" imgH="1150228" progId="Word.Document.12">
                  <p:embed/>
                </p:oleObj>
              </mc:Choice>
              <mc:Fallback>
                <p:oleObj name="Document" r:id="rId4" imgW="7313400" imgH="11502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35772"/>
                        <a:ext cx="7313400" cy="1150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402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attempts to use the price property </a:t>
            </a:r>
            <a:br>
              <a:rPr lang="en-US" dirty="0"/>
            </a:br>
            <a:r>
              <a:rPr lang="en-US" dirty="0"/>
              <a:t>to set invalid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695606"/>
              </p:ext>
            </p:extLst>
          </p:nvPr>
        </p:nvGraphicFramePr>
        <p:xfrm>
          <a:off x="914400" y="1219200"/>
          <a:ext cx="7313400" cy="291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Document" r:id="rId4" imgW="7313400" imgH="2917844" progId="Word.Document.12">
                  <p:embed/>
                </p:oleObj>
              </mc:Choice>
              <mc:Fallback>
                <p:oleObj name="Document" r:id="rId4" imgW="7313400" imgH="29178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2917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590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 for the Pig Dice game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24793"/>
              </p:ext>
            </p:extLst>
          </p:nvPr>
        </p:nvGraphicFramePr>
        <p:xfrm>
          <a:off x="914400" y="1146175"/>
          <a:ext cx="7313612" cy="472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Document" r:id="rId4" imgW="7313400" imgH="4721799" progId="Word.Document.12">
                  <p:embed/>
                </p:oleObj>
              </mc:Choice>
              <mc:Fallback>
                <p:oleObj name="Document" r:id="rId4" imgW="7313400" imgH="47217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6175"/>
                        <a:ext cx="7313612" cy="472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834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relationship between a class and its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90" y="1371600"/>
            <a:ext cx="6899910" cy="348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game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691354"/>
              </p:ext>
            </p:extLst>
          </p:nvPr>
        </p:nvGraphicFramePr>
        <p:xfrm>
          <a:off x="914400" y="1066800"/>
          <a:ext cx="7313612" cy="467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Document" r:id="rId4" imgW="7313400" imgH="4675387" progId="Word.Document.12">
                  <p:embed/>
                </p:oleObj>
              </mc:Choice>
              <mc:Fallback>
                <p:oleObj name="Document" r:id="rId4" imgW="7313400" imgH="46753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4678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421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pig_dice</a:t>
            </a:r>
            <a:r>
              <a:rPr lang="en-US" dirty="0"/>
              <a:t> module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670682"/>
              </p:ext>
            </p:extLst>
          </p:nvPr>
        </p:nvGraphicFramePr>
        <p:xfrm>
          <a:off x="914400" y="1114425"/>
          <a:ext cx="7313612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name="Document" r:id="rId4" imgW="7313400" imgH="3455361" progId="Word.Document.12">
                  <p:embed/>
                </p:oleObj>
              </mc:Choice>
              <mc:Fallback>
                <p:oleObj name="Document" r:id="rId4" imgW="7313400" imgH="34553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14425"/>
                        <a:ext cx="7313612" cy="345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915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pig_dice</a:t>
            </a:r>
            <a:r>
              <a:rPr lang="en-US" dirty="0"/>
              <a:t> module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460353"/>
              </p:ext>
            </p:extLst>
          </p:nvPr>
        </p:nvGraphicFramePr>
        <p:xfrm>
          <a:off x="914400" y="1147762"/>
          <a:ext cx="7313612" cy="426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Document" r:id="rId4" imgW="7313400" imgH="4259837" progId="Word.Document.12">
                  <p:embed/>
                </p:oleObj>
              </mc:Choice>
              <mc:Fallback>
                <p:oleObj name="Document" r:id="rId4" imgW="7313400" imgH="42598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7762"/>
                        <a:ext cx="7313612" cy="426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371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pig_dice</a:t>
            </a:r>
            <a:r>
              <a:rPr lang="en-US" dirty="0"/>
              <a:t> module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899188"/>
              </p:ext>
            </p:extLst>
          </p:nvPr>
        </p:nvGraphicFramePr>
        <p:xfrm>
          <a:off x="914400" y="1143000"/>
          <a:ext cx="7313612" cy="265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3" name="Document" r:id="rId4" imgW="7313400" imgH="2651245" progId="Word.Document.12">
                  <p:embed/>
                </p:oleObj>
              </mc:Choice>
              <mc:Fallback>
                <p:oleObj name="Document" r:id="rId4" imgW="7313400" imgH="26512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265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513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UML diagramming notes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134450"/>
              </p:ext>
            </p:extLst>
          </p:nvPr>
        </p:nvGraphicFramePr>
        <p:xfrm>
          <a:off x="914400" y="1143000"/>
          <a:ext cx="7313400" cy="1648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3" imgW="7313400" imgH="1648168" progId="Word.Document.12">
                  <p:embed/>
                </p:oleObj>
              </mc:Choice>
              <mc:Fallback>
                <p:oleObj name="Document" r:id="rId3" imgW="7313400" imgH="16481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648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862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class in the module named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344994"/>
              </p:ext>
            </p:extLst>
          </p:nvPr>
        </p:nvGraphicFramePr>
        <p:xfrm>
          <a:off x="914400" y="1066800"/>
          <a:ext cx="7313612" cy="28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4" imgW="7313400" imgH="2850925" progId="Word.Document.12">
                  <p:embed/>
                </p:oleObj>
              </mc:Choice>
              <mc:Fallback>
                <p:oleObj name="Document" r:id="rId4" imgW="7313400" imgH="28509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285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658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script that creates and uses a Product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828303"/>
              </p:ext>
            </p:extLst>
          </p:nvPr>
        </p:nvGraphicFramePr>
        <p:xfrm>
          <a:off x="914400" y="1066800"/>
          <a:ext cx="7313612" cy="493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4" imgW="7313400" imgH="4932632" progId="Word.Document.12">
                  <p:embed/>
                </p:oleObj>
              </mc:Choice>
              <mc:Fallback>
                <p:oleObj name="Document" r:id="rId4" imgW="7313400" imgH="49326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4935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056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import a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570238"/>
              </p:ext>
            </p:extLst>
          </p:nvPr>
        </p:nvGraphicFramePr>
        <p:xfrm>
          <a:off x="914400" y="1066800"/>
          <a:ext cx="7313400" cy="1424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4" imgW="7313400" imgH="1424743" progId="Word.Document.12">
                  <p:embed/>
                </p:oleObj>
              </mc:Choice>
              <mc:Fallback>
                <p:oleObj name="Document" r:id="rId4" imgW="7313400" imgH="14247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424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375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1220</Words>
  <Application>Microsoft Office PowerPoint</Application>
  <PresentationFormat>On-screen Show (4:3)</PresentationFormat>
  <Paragraphs>265</Paragraphs>
  <Slides>53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Master slides_with_titles_logo</vt:lpstr>
      <vt:lpstr>Document</vt:lpstr>
      <vt:lpstr>Microsoft Word Document</vt:lpstr>
      <vt:lpstr>Chapter 14</vt:lpstr>
      <vt:lpstr>Objectives</vt:lpstr>
      <vt:lpstr>Objectives (cont.)</vt:lpstr>
      <vt:lpstr>A diagram of the Product class</vt:lpstr>
      <vt:lpstr>The relationship between a class and its objects</vt:lpstr>
      <vt:lpstr>UML diagramming notes</vt:lpstr>
      <vt:lpstr>The Product class in the module named objects</vt:lpstr>
      <vt:lpstr>A script that creates and uses a Product object</vt:lpstr>
      <vt:lpstr>How to import a class</vt:lpstr>
      <vt:lpstr>How to create an object</vt:lpstr>
      <vt:lpstr>How to access the attributes of an object</vt:lpstr>
      <vt:lpstr>How to call the methods of an object</vt:lpstr>
      <vt:lpstr>The syntax for coding a constructor</vt:lpstr>
      <vt:lpstr>A constructor with no parameters</vt:lpstr>
      <vt:lpstr>A constructor with three parameters</vt:lpstr>
      <vt:lpstr>A constructor with default values for parameters</vt:lpstr>
      <vt:lpstr>The syntax for coding a method</vt:lpstr>
      <vt:lpstr>A method that calls another method of the class</vt:lpstr>
      <vt:lpstr>A method of the Product class  that accepts a parameter</vt:lpstr>
      <vt:lpstr>The error that’s displayed if you forget  to code the self parameter</vt:lpstr>
      <vt:lpstr>The console for the Product Viewer</vt:lpstr>
      <vt:lpstr>The objects module</vt:lpstr>
      <vt:lpstr>The product_viewer module</vt:lpstr>
      <vt:lpstr>The product_viewer module (cont.)</vt:lpstr>
      <vt:lpstr>The product_viewer module (cont.)</vt:lpstr>
      <vt:lpstr>A UML diagram for two classes  that use composition</vt:lpstr>
      <vt:lpstr>The dice module</vt:lpstr>
      <vt:lpstr>The console for the Dice Roller</vt:lpstr>
      <vt:lpstr>The dice_roller module</vt:lpstr>
      <vt:lpstr>The dice_roller module (cont.)</vt:lpstr>
      <vt:lpstr>A Die class that uses methods  to provide encapsulation</vt:lpstr>
      <vt:lpstr>A Die class that uses properties  to provide encapsulation</vt:lpstr>
      <vt:lpstr>The Die class with a public attribute named value</vt:lpstr>
      <vt:lpstr>The Die class  with a private attribute named __value</vt:lpstr>
      <vt:lpstr>The Die class with methods  that access a private attribute</vt:lpstr>
      <vt:lpstr>Code that uses the getter and setter methods</vt:lpstr>
      <vt:lpstr>Code that attempts to use the setValue() method to set invalid data</vt:lpstr>
      <vt:lpstr>Two annotations for getting and setting properties</vt:lpstr>
      <vt:lpstr>A Die class that uses a property  to access a private attribute</vt:lpstr>
      <vt:lpstr>Code that uses the value property to get  and set data</vt:lpstr>
      <vt:lpstr>Code that attempts to use the value property  to set invalid data</vt:lpstr>
      <vt:lpstr>A UML diagram for two classes  that use encapsulation</vt:lpstr>
      <vt:lpstr>The dice module</vt:lpstr>
      <vt:lpstr>The dice module (cont.)</vt:lpstr>
      <vt:lpstr>A UML diagram for a Product class  that uses some encapsulation</vt:lpstr>
      <vt:lpstr>The code for the Product class</vt:lpstr>
      <vt:lpstr>The code for the Product class (cont.)</vt:lpstr>
      <vt:lpstr>Code that attempts to use the price property  to set invalid data</vt:lpstr>
      <vt:lpstr>The console for the Pig Dice game</vt:lpstr>
      <vt:lpstr>The game module</vt:lpstr>
      <vt:lpstr>The pig_dice module (continued)</vt:lpstr>
      <vt:lpstr>The pig_dice module (continued)</vt:lpstr>
      <vt:lpstr>The pig_dice module (continued)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13</cp:revision>
  <cp:lastPrinted>2016-01-14T23:03:16Z</cp:lastPrinted>
  <dcterms:created xsi:type="dcterms:W3CDTF">2016-10-24T17:55:21Z</dcterms:created>
  <dcterms:modified xsi:type="dcterms:W3CDTF">2016-12-28T22:56:48Z</dcterms:modified>
</cp:coreProperties>
</file>