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323" r:id="rId2"/>
    <p:sldId id="324" r:id="rId3"/>
    <p:sldId id="356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314700"/>
              </p:ext>
            </p:extLst>
          </p:nvPr>
        </p:nvGraphicFramePr>
        <p:xfrm>
          <a:off x="914400" y="1600200"/>
          <a:ext cx="7313400" cy="178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313400" imgH="1782008" progId="Word.Document.12">
                  <p:embed/>
                </p:oleObj>
              </mc:Choice>
              <mc:Fallback>
                <p:oleObj name="Document" r:id="rId4" imgW="7313400" imgH="1782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178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versions of the </a:t>
            </a:r>
            <a:r>
              <a:rPr lang="en-US" dirty="0" err="1"/>
              <a:t>getDescription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39546"/>
              </p:ext>
            </p:extLst>
          </p:nvPr>
        </p:nvGraphicFramePr>
        <p:xfrm>
          <a:off x="914400" y="1066800"/>
          <a:ext cx="7313612" cy="289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13400" imgH="2889062" progId="Word.Document.12">
                  <p:embed/>
                </p:oleObj>
              </mc:Choice>
              <mc:Fallback>
                <p:oleObj name="Document" r:id="rId4" imgW="7313400" imgH="2889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89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7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overridden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70087"/>
              </p:ext>
            </p:extLst>
          </p:nvPr>
        </p:nvGraphicFramePr>
        <p:xfrm>
          <a:off x="914400" y="1066800"/>
          <a:ext cx="7313612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13400" imgH="4645525" progId="Word.Document.12">
                  <p:embed/>
                </p:oleObj>
              </mc:Choice>
              <mc:Fallback>
                <p:oleObj name="Document" r:id="rId4" imgW="7313400" imgH="4645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2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for checking an object’s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45380"/>
              </p:ext>
            </p:extLst>
          </p:nvPr>
        </p:nvGraphicFramePr>
        <p:xfrm>
          <a:off x="914400" y="1143000"/>
          <a:ext cx="73136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13400" imgH="1110652" progId="Word.Document.12">
                  <p:embed/>
                </p:oleObj>
              </mc:Choice>
              <mc:Fallback>
                <p:oleObj name="Document" r:id="rId4" imgW="7313400" imgH="1110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5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isinstance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94978"/>
              </p:ext>
            </p:extLst>
          </p:nvPr>
        </p:nvGraphicFramePr>
        <p:xfrm>
          <a:off x="914400" y="10668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13400" imgH="4662795" progId="Word.Document.12">
                  <p:embed/>
                </p:oleObj>
              </mc:Choice>
              <mc:Fallback>
                <p:oleObj name="Document" r:id="rId4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0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078500"/>
              </p:ext>
            </p:extLst>
          </p:nvPr>
        </p:nvGraphicFramePr>
        <p:xfrm>
          <a:off x="914400" y="1143000"/>
          <a:ext cx="7313612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13400" imgH="1816547" progId="Word.Document.12">
                  <p:embed/>
                </p:oleObj>
              </mc:Choice>
              <mc:Fallback>
                <p:oleObj name="Document" r:id="rId4" imgW="7313400" imgH="1816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181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6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objects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538221"/>
              </p:ext>
            </p:extLst>
          </p:nvPr>
        </p:nvGraphicFramePr>
        <p:xfrm>
          <a:off x="914400" y="10668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3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objects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744072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13400" imgH="3858319" progId="Word.Document.12">
                  <p:embed/>
                </p:oleObj>
              </mc:Choice>
              <mc:Fallback>
                <p:oleObj name="Document" r:id="rId4" imgW="7313400" imgH="3858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1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Product Viewer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662857"/>
              </p:ext>
            </p:extLst>
          </p:nvPr>
        </p:nvGraphicFramePr>
        <p:xfrm>
          <a:off x="914400" y="1143000"/>
          <a:ext cx="7313612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13400" imgH="2419544" progId="Word.Document.12">
                  <p:embed/>
                </p:oleObj>
              </mc:Choice>
              <mc:Fallback>
                <p:oleObj name="Document" r:id="rId4" imgW="7313400" imgH="24195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42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1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438988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13400" imgH="3858319" progId="Word.Document.12">
                  <p:embed/>
                </p:oleObj>
              </mc:Choice>
              <mc:Fallback>
                <p:oleObj name="Document" r:id="rId4" imgW="7313400" imgH="3858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5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45487"/>
              </p:ext>
            </p:extLst>
          </p:nvPr>
        </p:nvGraphicFramePr>
        <p:xfrm>
          <a:off x="914400" y="1066800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4" imgW="7313400" imgH="4862834" progId="Word.Document.12">
                  <p:embed/>
                </p:oleObj>
              </mc:Choice>
              <mc:Fallback>
                <p:oleObj name="Document" r:id="rId4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3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28636"/>
              </p:ext>
            </p:extLst>
          </p:nvPr>
        </p:nvGraphicFramePr>
        <p:xfrm>
          <a:off x="914400" y="1066800"/>
          <a:ext cx="7301323" cy="322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3" imgW="7301323" imgH="3227991" progId="Word.Document.12">
                  <p:embed/>
                </p:oleObj>
              </mc:Choice>
              <mc:Fallback>
                <p:oleObj name="Document" r:id="rId3" imgW="7301323" imgH="3227991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227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49690"/>
              </p:ext>
            </p:extLst>
          </p:nvPr>
        </p:nvGraphicFramePr>
        <p:xfrm>
          <a:off x="914400" y="1143000"/>
          <a:ext cx="73136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4" imgW="7313400" imgH="437857" progId="Word.Document.12">
                  <p:embed/>
                </p:oleObj>
              </mc:Choice>
              <mc:Fallback>
                <p:oleObj name="Document" r:id="rId4" imgW="7313400" imgH="43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0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of the object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58802"/>
              </p:ext>
            </p:extLst>
          </p:nvPr>
        </p:nvGraphicFramePr>
        <p:xfrm>
          <a:off x="914400" y="1143000"/>
          <a:ext cx="7313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4" imgW="7313400" imgH="593283" progId="Word.Document.12">
                  <p:embed/>
                </p:oleObj>
              </mc:Choice>
              <mc:Fallback>
                <p:oleObj name="Document" r:id="rId4" imgW="7313400" imgH="593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0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overriding the __</a:t>
            </a:r>
            <a:r>
              <a:rPr lang="en-US" dirty="0" err="1"/>
              <a:t>str</a:t>
            </a:r>
            <a:r>
              <a:rPr lang="en-US" dirty="0"/>
              <a:t>__()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064205"/>
              </p:ext>
            </p:extLst>
          </p:nvPr>
        </p:nvGraphicFramePr>
        <p:xfrm>
          <a:off x="914400" y="1066800"/>
          <a:ext cx="7313612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4" imgW="7313400" imgH="4204430" progId="Word.Document.12">
                  <p:embed/>
                </p:oleObj>
              </mc:Choice>
              <mc:Fallback>
                <p:oleObj name="Document" r:id="rId4" imgW="7313400" imgH="4204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20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1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more methods of the object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58806"/>
              </p:ext>
            </p:extLst>
          </p:nvPr>
        </p:nvGraphicFramePr>
        <p:xfrm>
          <a:off x="914400" y="1143000"/>
          <a:ext cx="7313400" cy="72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4" imgW="7313400" imgH="727482" progId="Word.Document.12">
                  <p:embed/>
                </p:oleObj>
              </mc:Choice>
              <mc:Fallback>
                <p:oleObj name="Document" r:id="rId4" imgW="7313400" imgH="727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72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6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constructor for a Dice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31688"/>
              </p:ext>
            </p:extLst>
          </p:nvPr>
        </p:nvGraphicFramePr>
        <p:xfrm>
          <a:off x="914400" y="1143000"/>
          <a:ext cx="7313612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4" imgW="7313400" imgH="3266834" progId="Word.Document.12">
                  <p:embed/>
                </p:oleObj>
              </mc:Choice>
              <mc:Fallback>
                <p:oleObj name="Document" r:id="rId4" imgW="7313400" imgH="3266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26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Dice object that contains five Die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53352"/>
              </p:ext>
            </p:extLst>
          </p:nvPr>
        </p:nvGraphicFramePr>
        <p:xfrm>
          <a:off x="914400" y="1066800"/>
          <a:ext cx="7313612" cy="332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4" imgW="7313400" imgH="3320802" progId="Word.Document.12">
                  <p:embed/>
                </p:oleObj>
              </mc:Choice>
              <mc:Fallback>
                <p:oleObj name="Document" r:id="rId4" imgW="7313400" imgH="33208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32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4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187701"/>
              </p:ext>
            </p:extLst>
          </p:nvPr>
        </p:nvGraphicFramePr>
        <p:xfrm>
          <a:off x="914400" y="1087437"/>
          <a:ext cx="7313612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4" imgW="7313400" imgH="3253882" progId="Word.Document.12">
                  <p:embed/>
                </p:oleObj>
              </mc:Choice>
              <mc:Fallback>
                <p:oleObj name="Document" r:id="rId4" imgW="7313400" imgH="3253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7437"/>
                        <a:ext cx="7313612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5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400870"/>
              </p:ext>
            </p:extLst>
          </p:nvPr>
        </p:nvGraphicFramePr>
        <p:xfrm>
          <a:off x="914400" y="1125538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4" imgW="7313400" imgH="4662795" progId="Word.Document.12">
                  <p:embed/>
                </p:oleObj>
              </mc:Choice>
              <mc:Fallback>
                <p:oleObj name="Document" r:id="rId4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5538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8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hierarchy for six common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44384"/>
              </p:ext>
            </p:extLst>
          </p:nvPr>
        </p:nvGraphicFramePr>
        <p:xfrm>
          <a:off x="914400" y="1066800"/>
          <a:ext cx="7313400" cy="138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4" imgW="7313400" imgH="1380130" progId="Word.Document.12">
                  <p:embed/>
                </p:oleObj>
              </mc:Choice>
              <mc:Fallback>
                <p:oleObj name="Document" r:id="rId4" imgW="7313400" imgH="1380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38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your own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88160"/>
              </p:ext>
            </p:extLst>
          </p:nvPr>
        </p:nvGraphicFramePr>
        <p:xfrm>
          <a:off x="914400" y="1066800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4" imgW="7313400" imgH="1536995" progId="Word.Document.12">
                  <p:embed/>
                </p:oleObj>
              </mc:Choice>
              <mc:Fallback>
                <p:oleObj name="Document" r:id="rId4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3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88426"/>
              </p:ext>
            </p:extLst>
          </p:nvPr>
        </p:nvGraphicFramePr>
        <p:xfrm>
          <a:off x="914400" y="1066800"/>
          <a:ext cx="7301323" cy="393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3" imgW="7301323" imgH="3937321" progId="Word.Document.12">
                  <p:embed/>
                </p:oleObj>
              </mc:Choice>
              <mc:Fallback>
                <p:oleObj name="Document" r:id="rId3" imgW="7301323" imgH="393732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937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7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module that uses the </a:t>
            </a:r>
            <a:r>
              <a:rPr lang="en-US" dirty="0" err="1"/>
              <a:t>DataAccessError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056532"/>
              </p:ext>
            </p:extLst>
          </p:nvPr>
        </p:nvGraphicFramePr>
        <p:xfrm>
          <a:off x="914400" y="1109663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8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handles a custom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39861"/>
              </p:ext>
            </p:extLst>
          </p:nvPr>
        </p:nvGraphicFramePr>
        <p:xfrm>
          <a:off x="914400" y="1066800"/>
          <a:ext cx="7313400" cy="2903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4" imgW="7313400" imgH="2903093" progId="Word.Document.12">
                  <p:embed/>
                </p:oleObj>
              </mc:Choice>
              <mc:Fallback>
                <p:oleObj name="Document" r:id="rId4" imgW="7313400" imgH="29030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903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1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It makes sense to use inheritance when…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823218"/>
              </p:ext>
            </p:extLst>
          </p:nvPr>
        </p:nvGraphicFramePr>
        <p:xfrm>
          <a:off x="914400" y="1143000"/>
          <a:ext cx="7313400" cy="11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4" imgW="7313400" imgH="1158863" progId="Word.Document.12">
                  <p:embed/>
                </p:oleObj>
              </mc:Choice>
              <mc:Fallback>
                <p:oleObj name="Document" r:id="rId4" imgW="7313400" imgH="115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0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Dice class that inherits the list class </a:t>
            </a:r>
            <a:br>
              <a:rPr lang="en-US" dirty="0"/>
            </a:br>
            <a:r>
              <a:rPr lang="en-US" dirty="0"/>
              <a:t>(not recommended)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597125"/>
              </p:ext>
            </p:extLst>
          </p:nvPr>
        </p:nvGraphicFramePr>
        <p:xfrm>
          <a:off x="914400" y="1295400"/>
          <a:ext cx="7313400" cy="347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4" imgW="7313400" imgH="3472990" progId="Word.Document.12">
                  <p:embed/>
                </p:oleObj>
              </mc:Choice>
              <mc:Fallback>
                <p:oleObj name="Document" r:id="rId4" imgW="7313400" imgH="3472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47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8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few of the problems with this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134648"/>
              </p:ext>
            </p:extLst>
          </p:nvPr>
        </p:nvGraphicFramePr>
        <p:xfrm>
          <a:off x="914400" y="1141432"/>
          <a:ext cx="7313400" cy="457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4" imgW="7313400" imgH="4573568" progId="Word.Document.12">
                  <p:embed/>
                </p:oleObj>
              </mc:Choice>
              <mc:Fallback>
                <p:oleObj name="Document" r:id="rId4" imgW="7313400" imgH="4573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1432"/>
                        <a:ext cx="7313400" cy="4573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4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UML diagram for three classes </a:t>
            </a:r>
            <a:br>
              <a:rPr lang="en-US" dirty="0"/>
            </a:br>
            <a:r>
              <a:rPr lang="en-US" dirty="0"/>
              <a:t>that use inheritance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025515" cy="437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UML diagramming note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066677"/>
              </p:ext>
            </p:extLst>
          </p:nvPr>
        </p:nvGraphicFramePr>
        <p:xfrm>
          <a:off x="914400" y="1143000"/>
          <a:ext cx="7313612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7313400" imgH="3226898" progId="Word.Document.12">
                  <p:embed/>
                </p:oleObj>
              </mc:Choice>
              <mc:Fallback>
                <p:oleObj name="Document" r:id="rId3" imgW="7313400" imgH="32268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working with subclasses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277288"/>
              </p:ext>
            </p:extLst>
          </p:nvPr>
        </p:nvGraphicFramePr>
        <p:xfrm>
          <a:off x="914400" y="1066800"/>
          <a:ext cx="7313612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13400" imgH="1426182" progId="Word.Document.12">
                  <p:embed/>
                </p:oleObj>
              </mc:Choice>
              <mc:Fallback>
                <p:oleObj name="Document" r:id="rId4" imgW="7313400" imgH="1426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142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4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superclass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001216"/>
              </p:ext>
            </p:extLst>
          </p:nvPr>
        </p:nvGraphicFramePr>
        <p:xfrm>
          <a:off x="914400" y="10668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Book subclass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682753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13400" imgH="2651245" progId="Word.Document.12">
                  <p:embed/>
                </p:oleObj>
              </mc:Choice>
              <mc:Fallback>
                <p:oleObj name="Document" r:id="rId4" imgW="7313400" imgH="2651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65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When coding a subclass…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92462"/>
              </p:ext>
            </p:extLst>
          </p:nvPr>
        </p:nvGraphicFramePr>
        <p:xfrm>
          <a:off x="914400" y="1143000"/>
          <a:ext cx="7313400" cy="271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13400" imgH="2712768" progId="Word.Document.12">
                  <p:embed/>
                </p:oleObj>
              </mc:Choice>
              <mc:Fallback>
                <p:oleObj name="Document" r:id="rId4" imgW="7313400" imgH="2712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712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5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772</Words>
  <Application>Microsoft Office PowerPoint</Application>
  <PresentationFormat>On-screen Show (4:3)</PresentationFormat>
  <Paragraphs>170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Master slides_with_titles_logo</vt:lpstr>
      <vt:lpstr>Document</vt:lpstr>
      <vt:lpstr>Microsoft Word Document</vt:lpstr>
      <vt:lpstr>Chapter 15</vt:lpstr>
      <vt:lpstr>Objectives</vt:lpstr>
      <vt:lpstr>Objectives (cont.)</vt:lpstr>
      <vt:lpstr>A UML diagram for three classes  that use inheritance</vt:lpstr>
      <vt:lpstr>UML diagramming note</vt:lpstr>
      <vt:lpstr>The syntax for working with subclasses</vt:lpstr>
      <vt:lpstr>The code for the Product superclass</vt:lpstr>
      <vt:lpstr>The code for the Book subclass</vt:lpstr>
      <vt:lpstr>When coding a subclass…</vt:lpstr>
      <vt:lpstr>Three versions of the getDescription() method</vt:lpstr>
      <vt:lpstr>Code that uses the overridden methods</vt:lpstr>
      <vt:lpstr>A function for checking an object’s type</vt:lpstr>
      <vt:lpstr>Code that uses the isinstance() method</vt:lpstr>
      <vt:lpstr>The console</vt:lpstr>
      <vt:lpstr>The objects module</vt:lpstr>
      <vt:lpstr>The objects module (cont.)</vt:lpstr>
      <vt:lpstr>The user interface for the Product Viewer</vt:lpstr>
      <vt:lpstr>The product_viewer module</vt:lpstr>
      <vt:lpstr>The product_viewer module (cont.)</vt:lpstr>
      <vt:lpstr>The product_viewer module (cont.)</vt:lpstr>
      <vt:lpstr>A method of the object class</vt:lpstr>
      <vt:lpstr>The syntax for overriding the __str__() method</vt:lpstr>
      <vt:lpstr>Two more methods of the object class</vt:lpstr>
      <vt:lpstr>The constructor for a Dice class</vt:lpstr>
      <vt:lpstr>A Dice object that contains five Die objects</vt:lpstr>
      <vt:lpstr>The dice module</vt:lpstr>
      <vt:lpstr>The dice module (cont.)</vt:lpstr>
      <vt:lpstr>The hierarchy for six common exceptions</vt:lpstr>
      <vt:lpstr>The syntax for creating your own exceptions</vt:lpstr>
      <vt:lpstr>A module that uses the DataAccessError class</vt:lpstr>
      <vt:lpstr>Code that handles a custom exception</vt:lpstr>
      <vt:lpstr>It makes sense to use inheritance when…</vt:lpstr>
      <vt:lpstr>A Dice class that inherits the list class  (not recommended)</vt:lpstr>
      <vt:lpstr>A few of the problems with this approach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15</cp:revision>
  <cp:lastPrinted>2016-01-14T23:03:16Z</cp:lastPrinted>
  <dcterms:created xsi:type="dcterms:W3CDTF">2016-10-24T17:55:21Z</dcterms:created>
  <dcterms:modified xsi:type="dcterms:W3CDTF">2016-12-28T22:58:10Z</dcterms:modified>
</cp:coreProperties>
</file>