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3.doc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7.doc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8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9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0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1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2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247649"/>
              </p:ext>
            </p:extLst>
          </p:nvPr>
        </p:nvGraphicFramePr>
        <p:xfrm>
          <a:off x="914400" y="1600200"/>
          <a:ext cx="7313400" cy="178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13400" imgH="1782008" progId="Word.Document.12">
                  <p:embed/>
                </p:oleObj>
              </mc:Choice>
              <mc:Fallback>
                <p:oleObj name="Document" r:id="rId4" imgW="7313400" imgH="17820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178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connect two buttons to callback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70895"/>
              </p:ext>
            </p:extLst>
          </p:nvPr>
        </p:nvGraphicFramePr>
        <p:xfrm>
          <a:off x="914400" y="1066800"/>
          <a:ext cx="7313400" cy="5055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13400" imgH="5055678" progId="Word.Document.12">
                  <p:embed/>
                </p:oleObj>
              </mc:Choice>
              <mc:Fallback>
                <p:oleObj name="Document" r:id="rId4" imgW="7313400" imgH="5055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5055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window with labels and text entry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219200"/>
            <a:ext cx="4297680" cy="2166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Constructors for labels and text entry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816135"/>
              </p:ext>
            </p:extLst>
          </p:nvPr>
        </p:nvGraphicFramePr>
        <p:xfrm>
          <a:off x="914400" y="1143000"/>
          <a:ext cx="7313400" cy="72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7313400" imgH="727482" progId="Word.Document.12">
                  <p:embed/>
                </p:oleObj>
              </mc:Choice>
              <mc:Fallback>
                <p:oleObj name="Document" r:id="rId4" imgW="7313400" imgH="727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727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label and display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184084"/>
              </p:ext>
            </p:extLst>
          </p:nvPr>
        </p:nvGraphicFramePr>
        <p:xfrm>
          <a:off x="914400" y="1066800"/>
          <a:ext cx="7313400" cy="140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13400" imgH="1402436" progId="Word.Document.12">
                  <p:embed/>
                </p:oleObj>
              </mc:Choice>
              <mc:Fallback>
                <p:oleObj name="Document" r:id="rId4" imgW="7313400" imgH="1402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0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Constructors and methods of the </a:t>
            </a:r>
            <a:r>
              <a:rPr lang="en-US" dirty="0" err="1"/>
              <a:t>StringVar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077134"/>
              </p:ext>
            </p:extLst>
          </p:nvPr>
        </p:nvGraphicFramePr>
        <p:xfrm>
          <a:off x="914400" y="1118577"/>
          <a:ext cx="7313400" cy="109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13400" imgH="1091223" progId="Word.Document.12">
                  <p:embed/>
                </p:oleObj>
              </mc:Choice>
              <mc:Fallback>
                <p:oleObj name="Document" r:id="rId4" imgW="7313400" imgH="1091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8577"/>
                        <a:ext cx="7313400" cy="1091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bind a text entry field to a </a:t>
            </a:r>
            <a:r>
              <a:rPr lang="en-US" dirty="0" err="1"/>
              <a:t>StringVar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34595"/>
              </p:ext>
            </p:extLst>
          </p:nvPr>
        </p:nvGraphicFramePr>
        <p:xfrm>
          <a:off x="914400" y="1066800"/>
          <a:ext cx="7313400" cy="30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13400" imgH="3073990" progId="Word.Document.12">
                  <p:embed/>
                </p:oleObj>
              </mc:Choice>
              <mc:Fallback>
                <p:oleObj name="Document" r:id="rId4" imgW="7313400" imgH="3073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0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Eight components in a grid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70" y="1207134"/>
            <a:ext cx="4443730" cy="2221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arguments of the grid()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180709"/>
              </p:ext>
            </p:extLst>
          </p:nvPr>
        </p:nvGraphicFramePr>
        <p:xfrm>
          <a:off x="914400" y="1143000"/>
          <a:ext cx="7313400" cy="25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13400" imgH="2546188" progId="Word.Document.12">
                  <p:embed/>
                </p:oleObj>
              </mc:Choice>
              <mc:Fallback>
                <p:oleObj name="Document" r:id="rId4" imgW="7313400" imgH="25461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lay out components in a grid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434667"/>
              </p:ext>
            </p:extLst>
          </p:nvPr>
        </p:nvGraphicFramePr>
        <p:xfrm>
          <a:off x="914400" y="1066800"/>
          <a:ext cx="7313400" cy="337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13400" imgH="3377288" progId="Word.Document.12">
                  <p:embed/>
                </p:oleObj>
              </mc:Choice>
              <mc:Fallback>
                <p:oleObj name="Document" r:id="rId4" imgW="7313400" imgH="33772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37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window that contains a frame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1219200"/>
            <a:ext cx="5659755" cy="1179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826340"/>
              </p:ext>
            </p:extLst>
          </p:nvPr>
        </p:nvGraphicFramePr>
        <p:xfrm>
          <a:off x="914399" y="1066800"/>
          <a:ext cx="7275318" cy="569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3" imgW="7275318" imgH="5690920" progId="Word.Document.12">
                  <p:embed/>
                </p:oleObj>
              </mc:Choice>
              <mc:Fallback>
                <p:oleObj name="Document" r:id="rId3" imgW="7275318" imgH="5690920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1066800"/>
                        <a:ext cx="7275318" cy="5690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defines a frame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579753"/>
              </p:ext>
            </p:extLst>
          </p:nvPr>
        </p:nvGraphicFramePr>
        <p:xfrm>
          <a:off x="914400" y="1066800"/>
          <a:ext cx="73136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13400" imgH="3858319" progId="Word.Document.12">
                  <p:embed/>
                </p:oleObj>
              </mc:Choice>
              <mc:Fallback>
                <p:oleObj name="Document" r:id="rId4" imgW="7313400" imgH="3858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defines a frame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83022"/>
              </p:ext>
            </p:extLst>
          </p:nvPr>
        </p:nvGraphicFramePr>
        <p:xfrm>
          <a:off x="914400" y="1143000"/>
          <a:ext cx="7313612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13400" imgH="3052403" progId="Word.Document.12">
                  <p:embed/>
                </p:oleObj>
              </mc:Choice>
              <mc:Fallback>
                <p:oleObj name="Document" r:id="rId4" imgW="7313400" imgH="3052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GUI for the Future Value Calculator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65" y="1228725"/>
            <a:ext cx="4471035" cy="2733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business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615508"/>
              </p:ext>
            </p:extLst>
          </p:nvPr>
        </p:nvGraphicFramePr>
        <p:xfrm>
          <a:off x="914400" y="1066800"/>
          <a:ext cx="7313612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313400" imgH="3656840" progId="Word.Document.12">
                  <p:embed/>
                </p:oleObj>
              </mc:Choice>
              <mc:Fallback>
                <p:oleObj name="Document" r:id="rId4" imgW="7313400" imgH="3656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613311"/>
              </p:ext>
            </p:extLst>
          </p:nvPr>
        </p:nvGraphicFramePr>
        <p:xfrm>
          <a:off x="914400" y="109855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13400" imgH="4461316" progId="Word.Document.12">
                  <p:embed/>
                </p:oleObj>
              </mc:Choice>
              <mc:Fallback>
                <p:oleObj name="Document" r:id="rId4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855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649936"/>
              </p:ext>
            </p:extLst>
          </p:nvPr>
        </p:nvGraphicFramePr>
        <p:xfrm>
          <a:off x="914400" y="1143000"/>
          <a:ext cx="7313612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13400" imgH="3656840" progId="Word.Document.12">
                  <p:embed/>
                </p:oleObj>
              </mc:Choice>
              <mc:Fallback>
                <p:oleObj name="Document" r:id="rId4" imgW="7313400" imgH="3656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53246"/>
              </p:ext>
            </p:extLst>
          </p:nvPr>
        </p:nvGraphicFramePr>
        <p:xfrm>
          <a:off x="914400" y="1120775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7313400" imgH="4058358" progId="Word.Document.12">
                  <p:embed/>
                </p:oleObj>
              </mc:Choice>
              <mc:Fallback>
                <p:oleObj name="Document" r:id="rId4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0775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700835"/>
              </p:ext>
            </p:extLst>
          </p:nvPr>
        </p:nvGraphicFramePr>
        <p:xfrm>
          <a:off x="914400" y="1143000"/>
          <a:ext cx="7313612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13400" imgH="3052403" progId="Word.Document.12">
                  <p:embed/>
                </p:oleObj>
              </mc:Choice>
              <mc:Fallback>
                <p:oleObj name="Document" r:id="rId4" imgW="7313400" imgH="3052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window with ten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65" y="1219200"/>
            <a:ext cx="4471035" cy="2733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constructor of the root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844658"/>
              </p:ext>
            </p:extLst>
          </p:nvPr>
        </p:nvGraphicFramePr>
        <p:xfrm>
          <a:off x="914400" y="1066800"/>
          <a:ext cx="7313400" cy="199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13400" imgH="1995359" progId="Word.Document.12">
                  <p:embed/>
                </p:oleObj>
              </mc:Choice>
              <mc:Fallback>
                <p:oleObj name="Document" r:id="rId3" imgW="7313400" imgH="1995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995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tkinter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686326"/>
              </p:ext>
            </p:extLst>
          </p:nvPr>
        </p:nvGraphicFramePr>
        <p:xfrm>
          <a:off x="915988" y="1058099"/>
          <a:ext cx="7313400" cy="488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13400" imgH="4885501" progId="Word.Document.12">
                  <p:embed/>
                </p:oleObj>
              </mc:Choice>
              <mc:Fallback>
                <p:oleObj name="Document" r:id="rId4" imgW="7313400" imgH="4885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988" y="1058099"/>
                        <a:ext cx="7313400" cy="4885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constructors of the </a:t>
            </a:r>
            <a:r>
              <a:rPr lang="en-US" dirty="0" err="1"/>
              <a:t>ttk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08541"/>
              </p:ext>
            </p:extLst>
          </p:nvPr>
        </p:nvGraphicFramePr>
        <p:xfrm>
          <a:off x="914400" y="1066800"/>
          <a:ext cx="7313400" cy="163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13400" imgH="1631978" progId="Word.Document.12">
                  <p:embed/>
                </p:oleObj>
              </mc:Choice>
              <mc:Fallback>
                <p:oleObj name="Document" r:id="rId4" imgW="7313400" imgH="16319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631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ttk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1040"/>
              </p:ext>
            </p:extLst>
          </p:nvPr>
        </p:nvGraphicFramePr>
        <p:xfrm>
          <a:off x="914400" y="1066800"/>
          <a:ext cx="7313400" cy="130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313400" imgH="1307094" progId="Word.Document.12">
                  <p:embed/>
                </p:oleObj>
              </mc:Choice>
              <mc:Fallback>
                <p:oleObj name="Document" r:id="rId4" imgW="7313400" imgH="1307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30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two buttons to the frame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990807"/>
              </p:ext>
            </p:extLst>
          </p:nvPr>
        </p:nvGraphicFramePr>
        <p:xfrm>
          <a:off x="914400" y="1066800"/>
          <a:ext cx="7302500" cy="416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13400" imgH="4172050" progId="Word.Document.12">
                  <p:embed/>
                </p:oleObj>
              </mc:Choice>
              <mc:Fallback>
                <p:oleObj name="Document" r:id="rId4" imgW="7313400" imgH="41720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2500" cy="416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argument of the Button constructor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24631"/>
              </p:ext>
            </p:extLst>
          </p:nvPr>
        </p:nvGraphicFramePr>
        <p:xfrm>
          <a:off x="914400" y="1066800"/>
          <a:ext cx="7313400" cy="126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13400" imgH="1268237" progId="Word.Document.12">
                  <p:embed/>
                </p:oleObj>
              </mc:Choice>
              <mc:Fallback>
                <p:oleObj name="Document" r:id="rId4" imgW="7313400" imgH="1268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26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626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Master slides_with_titles_logo</vt:lpstr>
      <vt:lpstr>Document</vt:lpstr>
      <vt:lpstr>Microsoft Word Document</vt:lpstr>
      <vt:lpstr>Chapter 18</vt:lpstr>
      <vt:lpstr>Objectives</vt:lpstr>
      <vt:lpstr>A window with ten components</vt:lpstr>
      <vt:lpstr>The constructor of the root window</vt:lpstr>
      <vt:lpstr>How to import the tkinter module</vt:lpstr>
      <vt:lpstr>Two constructors of the ttk module</vt:lpstr>
      <vt:lpstr>How to import the ttk module</vt:lpstr>
      <vt:lpstr>How to add two buttons to the frame</vt:lpstr>
      <vt:lpstr>An argument of the Button constructor</vt:lpstr>
      <vt:lpstr>How to connect two buttons to callback functions</vt:lpstr>
      <vt:lpstr>A window with labels and text entry fields</vt:lpstr>
      <vt:lpstr>Constructors for labels and text entry fields</vt:lpstr>
      <vt:lpstr>How to create a label and display it</vt:lpstr>
      <vt:lpstr>Constructors and methods of the StringVar class</vt:lpstr>
      <vt:lpstr>How to bind a text entry field to a StringVar object</vt:lpstr>
      <vt:lpstr>Eight components in a grid</vt:lpstr>
      <vt:lpstr>Some arguments of the grid() method</vt:lpstr>
      <vt:lpstr>How to lay out components in a grid</vt:lpstr>
      <vt:lpstr>A window that contains a frame</vt:lpstr>
      <vt:lpstr>A class that defines a frame</vt:lpstr>
      <vt:lpstr>A class that defines a frame (cont.)</vt:lpstr>
      <vt:lpstr>The GUI for the Future Value Calculator</vt:lpstr>
      <vt:lpstr>The business module</vt:lpstr>
      <vt:lpstr>The ui module</vt:lpstr>
      <vt:lpstr>The ui module (continued)</vt:lpstr>
      <vt:lpstr>The ui module (continued)</vt:lpstr>
      <vt:lpstr>The ui module (continued)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12</cp:revision>
  <cp:lastPrinted>2016-01-14T23:03:16Z</cp:lastPrinted>
  <dcterms:created xsi:type="dcterms:W3CDTF">2016-10-24T17:55:21Z</dcterms:created>
  <dcterms:modified xsi:type="dcterms:W3CDTF">2016-12-28T23:08:53Z</dcterms:modified>
</cp:coreProperties>
</file>