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5"/>
  </p:notesMasterIdLst>
  <p:handoutMasterIdLst>
    <p:handoutMasterId r:id="rId56"/>
  </p:handoutMasterIdLst>
  <p:sldIdLst>
    <p:sldId id="323" r:id="rId2"/>
    <p:sldId id="324" r:id="rId3"/>
    <p:sldId id="34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69" d="100"/>
          <a:sy n="69" d="100"/>
        </p:scale>
        <p:origin x="-114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5/8/2017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878423"/>
              </p:ext>
            </p:extLst>
          </p:nvPr>
        </p:nvGraphicFramePr>
        <p:xfrm>
          <a:off x="914400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227980"/>
              </p:ext>
            </p:extLst>
          </p:nvPr>
        </p:nvGraphicFramePr>
        <p:xfrm>
          <a:off x="914400" y="1143000"/>
          <a:ext cx="7301323" cy="144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3" imgW="7301323" imgH="1444945" progId="Word.Document.12">
                  <p:embed/>
                </p:oleObj>
              </mc:Choice>
              <mc:Fallback>
                <p:oleObj name="Document" r:id="rId3" imgW="7301323" imgH="1444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44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788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121989"/>
              </p:ext>
            </p:extLst>
          </p:nvPr>
        </p:nvGraphicFramePr>
        <p:xfrm>
          <a:off x="914400" y="1143000"/>
          <a:ext cx="7300912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3" imgW="7301323" imgH="3058040" progId="Word.Document.12">
                  <p:embed/>
                </p:oleObj>
              </mc:Choice>
              <mc:Fallback>
                <p:oleObj name="Document" r:id="rId3" imgW="7301323" imgH="30580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41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643173"/>
              </p:ext>
            </p:extLst>
          </p:nvPr>
        </p:nvGraphicFramePr>
        <p:xfrm>
          <a:off x="914400" y="114300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ocument" r:id="rId3" imgW="7301323" imgH="3461314" progId="Word.Document.12">
                  <p:embed/>
                </p:oleObj>
              </mc:Choice>
              <mc:Fallback>
                <p:oleObj name="Document" r:id="rId3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65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595342"/>
              </p:ext>
            </p:extLst>
          </p:nvPr>
        </p:nvGraphicFramePr>
        <p:xfrm>
          <a:off x="914400" y="1143000"/>
          <a:ext cx="7300912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ocument" r:id="rId3" imgW="7301323" imgH="1646582" progId="Word.Document.12">
                  <p:embed/>
                </p:oleObj>
              </mc:Choice>
              <mc:Fallback>
                <p:oleObj name="Document" r:id="rId3" imgW="7301323" imgH="16465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70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with a default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100683"/>
              </p:ext>
            </p:extLst>
          </p:nvPr>
        </p:nvGraphicFramePr>
        <p:xfrm>
          <a:off x="914400" y="1143000"/>
          <a:ext cx="7301323" cy="3453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7301323" imgH="3453392" progId="Word.Document.12">
                  <p:embed/>
                </p:oleObj>
              </mc:Choice>
              <mc:Fallback>
                <p:oleObj name="Document" r:id="rId3" imgW="7301323" imgH="34533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453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664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the function and use its default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921309"/>
              </p:ext>
            </p:extLst>
          </p:nvPr>
        </p:nvGraphicFramePr>
        <p:xfrm>
          <a:off x="914400" y="1066800"/>
          <a:ext cx="7301323" cy="9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943013" progId="Word.Document.12">
                  <p:embed/>
                </p:oleObj>
              </mc:Choice>
              <mc:Fallback>
                <p:oleObj name="Document" r:id="rId3" imgW="7301323" imgH="9430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94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34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default values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your function definitions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292946"/>
              </p:ext>
            </p:extLst>
          </p:nvPr>
        </p:nvGraphicFramePr>
        <p:xfrm>
          <a:off x="914400" y="1295400"/>
          <a:ext cx="7301323" cy="223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7301323" imgH="2233849" progId="Word.Document.12">
                  <p:embed/>
                </p:oleObj>
              </mc:Choice>
              <mc:Fallback>
                <p:oleObj name="Document" r:id="rId3" imgW="7301323" imgH="22338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233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49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call the function with named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138640"/>
              </p:ext>
            </p:extLst>
          </p:nvPr>
        </p:nvGraphicFramePr>
        <p:xfrm>
          <a:off x="914400" y="10668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Document" r:id="rId3" imgW="7301323" imgH="921049" progId="Word.Document.12">
                  <p:embed/>
                </p:oleObj>
              </mc:Choice>
              <mc:Fallback>
                <p:oleObj name="Document" r:id="rId3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94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use named arguments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your calling statements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250929"/>
              </p:ext>
            </p:extLst>
          </p:nvPr>
        </p:nvGraphicFramePr>
        <p:xfrm>
          <a:off x="914400" y="1295400"/>
          <a:ext cx="7301323" cy="3883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7301323" imgH="3883311" progId="Word.Document.12">
                  <p:embed/>
                </p:oleObj>
              </mc:Choice>
              <mc:Fallback>
                <p:oleObj name="Document" r:id="rId3" imgW="7301323" imgH="3883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883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52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Functions that use local variables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039947"/>
              </p:ext>
            </p:extLst>
          </p:nvPr>
        </p:nvGraphicFramePr>
        <p:xfrm>
          <a:off x="914400" y="11430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7301323" imgH="1611655" progId="Word.Document.12">
                  <p:embed/>
                </p:oleObj>
              </mc:Choice>
              <mc:Fallback>
                <p:oleObj name="Document" r:id="rId3" imgW="7301323" imgH="16116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70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37947"/>
              </p:ext>
            </p:extLst>
          </p:nvPr>
        </p:nvGraphicFramePr>
        <p:xfrm>
          <a:off x="914400" y="990600"/>
          <a:ext cx="7301323" cy="531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Document" r:id="rId3" imgW="7301323" imgH="5317454" progId="Word.Document.12">
                  <p:embed/>
                </p:oleObj>
              </mc:Choice>
              <mc:Fallback>
                <p:oleObj name="Document" r:id="rId3" imgW="7301323" imgH="5317454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7301323" cy="5317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changes a global variable </a:t>
            </a:r>
            <a:br>
              <a:rPr lang="en-US" dirty="0"/>
            </a:br>
            <a:r>
              <a:rPr lang="en-US" dirty="0"/>
              <a:t>(not recommended)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289152"/>
              </p:ext>
            </p:extLst>
          </p:nvPr>
        </p:nvGraphicFramePr>
        <p:xfrm>
          <a:off x="914400" y="1295400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3" imgW="7301323" imgH="2072179" progId="Word.Document.12">
                  <p:embed/>
                </p:oleObj>
              </mc:Choice>
              <mc:Fallback>
                <p:oleObj name="Document" r:id="rId3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889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local variable that shadows a global variable (not recommended)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419531"/>
              </p:ext>
            </p:extLst>
          </p:nvPr>
        </p:nvGraphicFramePr>
        <p:xfrm>
          <a:off x="914400" y="1295400"/>
          <a:ext cx="7301323" cy="207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3" imgW="7301323" imgH="2072179" progId="Word.Document.12">
                  <p:embed/>
                </p:oleObj>
              </mc:Choice>
              <mc:Fallback>
                <p:oleObj name="Document" r:id="rId3" imgW="7301323" imgH="20721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2072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53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uses a global constant (okay)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001118"/>
              </p:ext>
            </p:extLst>
          </p:nvPr>
        </p:nvGraphicFramePr>
        <p:xfrm>
          <a:off x="914400" y="1143000"/>
          <a:ext cx="7301323" cy="921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3" imgW="7301323" imgH="921049" progId="Word.Document.12">
                  <p:embed/>
                </p:oleObj>
              </mc:Choice>
              <mc:Fallback>
                <p:oleObj name="Document" r:id="rId3" imgW="7301323" imgH="921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921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190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temperature.py file (temperature module)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380141"/>
              </p:ext>
            </p:extLst>
          </p:nvPr>
        </p:nvGraphicFramePr>
        <p:xfrm>
          <a:off x="914400" y="1066800"/>
          <a:ext cx="7313612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7313400" imgH="4662795" progId="Word.Document.12">
                  <p:embed/>
                </p:oleObj>
              </mc:Choice>
              <mc:Fallback>
                <p:oleObj name="Document" r:id="rId3" imgW="7313400" imgH="46627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40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when you run this module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652069"/>
              </p:ext>
            </p:extLst>
          </p:nvPr>
        </p:nvGraphicFramePr>
        <p:xfrm>
          <a:off x="914400" y="1219200"/>
          <a:ext cx="7313400" cy="213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Document" r:id="rId3" imgW="7313400" imgH="2133876" progId="Word.Document.12">
                  <p:embed/>
                </p:oleObj>
              </mc:Choice>
              <mc:Fallback>
                <p:oleObj name="Document" r:id="rId3" imgW="7313400" imgH="2133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133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72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temperature module with documentation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017479"/>
              </p:ext>
            </p:extLst>
          </p:nvPr>
        </p:nvGraphicFramePr>
        <p:xfrm>
          <a:off x="914400" y="1066800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Document" r:id="rId3" imgW="7313400" imgH="4058358" progId="Word.Document.12">
                  <p:embed/>
                </p:oleObj>
              </mc:Choice>
              <mc:Fallback>
                <p:oleObj name="Document" r:id="rId3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01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view the documentation for a module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217312"/>
              </p:ext>
            </p:extLst>
          </p:nvPr>
        </p:nvGraphicFramePr>
        <p:xfrm>
          <a:off x="914400" y="1143000"/>
          <a:ext cx="7313612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Document" r:id="rId3" imgW="7313400" imgH="4089300" progId="Word.Document.12">
                  <p:embed/>
                </p:oleObj>
              </mc:Choice>
              <mc:Fallback>
                <p:oleObj name="Document" r:id="rId3" imgW="7313400" imgH="408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08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291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importing a module into a local namespace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19694"/>
              </p:ext>
            </p:extLst>
          </p:nvPr>
        </p:nvGraphicFramePr>
        <p:xfrm>
          <a:off x="914400" y="1219200"/>
          <a:ext cx="7313400" cy="3808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Document" r:id="rId3" imgW="7313400" imgH="3808668" progId="Word.Document.12">
                  <p:embed/>
                </p:oleObj>
              </mc:Choice>
              <mc:Fallback>
                <p:oleObj name="Document" r:id="rId3" imgW="7313400" imgH="3808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808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972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importing into the global namespace (not recommended)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403418"/>
              </p:ext>
            </p:extLst>
          </p:nvPr>
        </p:nvGraphicFramePr>
        <p:xfrm>
          <a:off x="914400" y="1219200"/>
          <a:ext cx="7313400" cy="403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Document" r:id="rId3" imgW="7313400" imgH="4038570" progId="Word.Document.12">
                  <p:embed/>
                </p:oleObj>
              </mc:Choice>
              <mc:Fallback>
                <p:oleObj name="Document" r:id="rId3" imgW="7313400" imgH="4038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403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2399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77771"/>
              </p:ext>
            </p:extLst>
          </p:nvPr>
        </p:nvGraphicFramePr>
        <p:xfrm>
          <a:off x="914400" y="1142724"/>
          <a:ext cx="7313400" cy="213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Document" r:id="rId3" imgW="7313400" imgH="2133876" progId="Word.Document.12">
                  <p:embed/>
                </p:oleObj>
              </mc:Choice>
              <mc:Fallback>
                <p:oleObj name="Document" r:id="rId3" imgW="7313400" imgH="2133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2724"/>
                        <a:ext cx="7313400" cy="2133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26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768585"/>
              </p:ext>
            </p:extLst>
          </p:nvPr>
        </p:nvGraphicFramePr>
        <p:xfrm>
          <a:off x="914400" y="1219200"/>
          <a:ext cx="7301323" cy="49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301323" imgH="4937944" progId="Word.Document.12">
                  <p:embed/>
                </p:oleObj>
              </mc:Choice>
              <mc:Fallback>
                <p:oleObj name="Document" r:id="rId3" imgW="7301323" imgH="493794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01323" cy="4936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38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50407"/>
              </p:ext>
            </p:extLst>
          </p:nvPr>
        </p:nvGraphicFramePr>
        <p:xfrm>
          <a:off x="914400" y="1066800"/>
          <a:ext cx="73136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Document" r:id="rId3" imgW="7313400" imgH="4461316" progId="Word.Document.12">
                  <p:embed/>
                </p:oleObj>
              </mc:Choice>
              <mc:Fallback>
                <p:oleObj name="Document" r:id="rId3" imgW="7313400" imgH="4461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097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795882"/>
              </p:ext>
            </p:extLst>
          </p:nvPr>
        </p:nvGraphicFramePr>
        <p:xfrm>
          <a:off x="914400" y="1066800"/>
          <a:ext cx="73136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3" imgW="7313400" imgH="2449766" progId="Word.Document.12">
                  <p:embed/>
                </p:oleObj>
              </mc:Choice>
              <mc:Fallback>
                <p:oleObj name="Document" r:id="rId3" imgW="7313400" imgH="2449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39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Some of the standard modules presented </a:t>
            </a:r>
            <a:br>
              <a:rPr lang="en-US" dirty="0"/>
            </a:br>
            <a:r>
              <a:rPr lang="en-US" dirty="0"/>
              <a:t>in this book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501570"/>
              </p:ext>
            </p:extLst>
          </p:nvPr>
        </p:nvGraphicFramePr>
        <p:xfrm>
          <a:off x="914400" y="1295400"/>
          <a:ext cx="7313400" cy="218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3" imgW="7313400" imgH="2182447" progId="Word.Document.12">
                  <p:embed/>
                </p:oleObj>
              </mc:Choice>
              <mc:Fallback>
                <p:oleObj name="Document" r:id="rId3" imgW="7313400" imgH="21824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2182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428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functions of the random module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221496"/>
              </p:ext>
            </p:extLst>
          </p:nvPr>
        </p:nvGraphicFramePr>
        <p:xfrm>
          <a:off x="914400" y="1143000"/>
          <a:ext cx="7313400" cy="1091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Document" r:id="rId3" imgW="7313400" imgH="1091223" progId="Word.Document.12">
                  <p:embed/>
                </p:oleObj>
              </mc:Choice>
              <mc:Fallback>
                <p:oleObj name="Document" r:id="rId3" imgW="7313400" imgH="10912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091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157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statement that imports the random module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951699"/>
              </p:ext>
            </p:extLst>
          </p:nvPr>
        </p:nvGraphicFramePr>
        <p:xfrm>
          <a:off x="914400" y="1066800"/>
          <a:ext cx="7313400" cy="429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3" imgW="7313400" imgH="4297614" progId="Word.Document.12">
                  <p:embed/>
                </p:oleObj>
              </mc:Choice>
              <mc:Fallback>
                <p:oleObj name="Document" r:id="rId3" imgW="7313400" imgH="42976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297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977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simulates rolling a pair of dice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431885"/>
              </p:ext>
            </p:extLst>
          </p:nvPr>
        </p:nvGraphicFramePr>
        <p:xfrm>
          <a:off x="914400" y="1066800"/>
          <a:ext cx="7313400" cy="69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Document" r:id="rId3" imgW="7313400" imgH="690065" progId="Word.Document.12">
                  <p:embed/>
                </p:oleObj>
              </mc:Choice>
              <mc:Fallback>
                <p:oleObj name="Document" r:id="rId3" imgW="7313400" imgH="6900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69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943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731472"/>
              </p:ext>
            </p:extLst>
          </p:nvPr>
        </p:nvGraphicFramePr>
        <p:xfrm>
          <a:off x="914400" y="1143000"/>
          <a:ext cx="7313400" cy="282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Document" r:id="rId3" imgW="7313400" imgH="2823941" progId="Word.Document.12">
                  <p:embed/>
                </p:oleObj>
              </mc:Choice>
              <mc:Fallback>
                <p:oleObj name="Document" r:id="rId3" imgW="7313400" imgH="28239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823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85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488325"/>
              </p:ext>
            </p:extLst>
          </p:nvPr>
        </p:nvGraphicFramePr>
        <p:xfrm>
          <a:off x="914400" y="1077912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Document" r:id="rId3" imgW="7313400" imgH="4862834" progId="Word.Document.12">
                  <p:embed/>
                </p:oleObj>
              </mc:Choice>
              <mc:Fallback>
                <p:oleObj name="Document" r:id="rId3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77912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872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413283"/>
              </p:ext>
            </p:extLst>
          </p:nvPr>
        </p:nvGraphicFramePr>
        <p:xfrm>
          <a:off x="914400" y="1066800"/>
          <a:ext cx="73136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ocument" r:id="rId3" imgW="7313400" imgH="2449766" progId="Word.Document.12">
                  <p:embed/>
                </p:oleObj>
              </mc:Choice>
              <mc:Fallback>
                <p:oleObj name="Document" r:id="rId3" imgW="7313400" imgH="2449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966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hierarchy chart for the Convert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Temperatures </a:t>
            </a:r>
            <a:r>
              <a:rPr lang="en-US" dirty="0"/>
              <a:t>program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44030"/>
              </p:ext>
            </p:extLst>
          </p:nvPr>
        </p:nvGraphicFramePr>
        <p:xfrm>
          <a:off x="914400" y="1295400"/>
          <a:ext cx="7313612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ocument" r:id="rId3" imgW="7313400" imgH="3958338" progId="Word.Document.12">
                  <p:embed/>
                </p:oleObj>
              </mc:Choice>
              <mc:Fallback>
                <p:oleObj name="Document" r:id="rId3" imgW="7313400" imgH="39583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396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122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defining a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173373"/>
              </p:ext>
            </p:extLst>
          </p:nvPr>
        </p:nvGraphicFramePr>
        <p:xfrm>
          <a:off x="914400" y="1143000"/>
          <a:ext cx="7301323" cy="46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7301323" imgH="460524" progId="Word.Document.12">
                  <p:embed/>
                </p:oleObj>
              </mc:Choice>
              <mc:Fallback>
                <p:oleObj name="Document" r:id="rId3" imgW="7301323" imgH="4605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46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336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hierarchy chart for the Guess the Number game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3733800" cy="20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3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build a hierarchy chart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847696"/>
              </p:ext>
            </p:extLst>
          </p:nvPr>
        </p:nvGraphicFramePr>
        <p:xfrm>
          <a:off x="914400" y="1115655"/>
          <a:ext cx="7313400" cy="261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3" imgW="7313400" imgH="2618145" progId="Word.Document.12">
                  <p:embed/>
                </p:oleObj>
              </mc:Choice>
              <mc:Fallback>
                <p:oleObj name="Document" r:id="rId3" imgW="7313400" imgH="26181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5655"/>
                        <a:ext cx="7313400" cy="261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6898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Guidelines for creating hierarchy charts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01807"/>
              </p:ext>
            </p:extLst>
          </p:nvPr>
        </p:nvGraphicFramePr>
        <p:xfrm>
          <a:off x="914400" y="1066800"/>
          <a:ext cx="7313400" cy="19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3" imgW="7313400" imgH="1940313" progId="Word.Document.12">
                  <p:embed/>
                </p:oleObj>
              </mc:Choice>
              <mc:Fallback>
                <p:oleObj name="Document" r:id="rId3" imgW="7313400" imgH="19403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94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599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rules for a Pig Dice game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65813"/>
              </p:ext>
            </p:extLst>
          </p:nvPr>
        </p:nvGraphicFramePr>
        <p:xfrm>
          <a:off x="914400" y="1066800"/>
          <a:ext cx="7313400" cy="3193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Document" r:id="rId3" imgW="7313400" imgH="3193439" progId="Word.Document.12">
                  <p:embed/>
                </p:oleObj>
              </mc:Choice>
              <mc:Fallback>
                <p:oleObj name="Document" r:id="rId3" imgW="7313400" imgH="3193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193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074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hierarchy chart for the Pig Dice game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84" y="1219200"/>
            <a:ext cx="445231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57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user interface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96746"/>
              </p:ext>
            </p:extLst>
          </p:nvPr>
        </p:nvGraphicFramePr>
        <p:xfrm>
          <a:off x="914400" y="1143000"/>
          <a:ext cx="7313400" cy="328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3" imgW="7313400" imgH="3284104" progId="Word.Document.12">
                  <p:embed/>
                </p:oleObj>
              </mc:Choice>
              <mc:Fallback>
                <p:oleObj name="Document" r:id="rId3" imgW="7313400" imgH="32841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284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18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with global variables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91493"/>
              </p:ext>
            </p:extLst>
          </p:nvPr>
        </p:nvGraphicFramePr>
        <p:xfrm>
          <a:off x="914400" y="1143000"/>
          <a:ext cx="7313612" cy="426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3" imgW="7313400" imgH="4259837" progId="Word.Document.12">
                  <p:embed/>
                </p:oleObj>
              </mc:Choice>
              <mc:Fallback>
                <p:oleObj name="Document" r:id="rId3" imgW="7313400" imgH="42598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26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98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with global variables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54459"/>
              </p:ext>
            </p:extLst>
          </p:nvPr>
        </p:nvGraphicFramePr>
        <p:xfrm>
          <a:off x="914400" y="1143000"/>
          <a:ext cx="7313612" cy="406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Document" r:id="rId3" imgW="7313400" imgH="4058358" progId="Word.Document.12">
                  <p:embed/>
                </p:oleObj>
              </mc:Choice>
              <mc:Fallback>
                <p:oleObj name="Document" r:id="rId3" imgW="7313400" imgH="40583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06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105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with global variables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183992"/>
              </p:ext>
            </p:extLst>
          </p:nvPr>
        </p:nvGraphicFramePr>
        <p:xfrm>
          <a:off x="914400" y="1154112"/>
          <a:ext cx="7313612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3" imgW="7313400" imgH="4862834" progId="Word.Document.12">
                  <p:embed/>
                </p:oleObj>
              </mc:Choice>
              <mc:Fallback>
                <p:oleObj name="Document" r:id="rId3" imgW="7313400" imgH="48628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4112"/>
                        <a:ext cx="7313612" cy="486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280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with global variables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28255"/>
              </p:ext>
            </p:extLst>
          </p:nvPr>
        </p:nvGraphicFramePr>
        <p:xfrm>
          <a:off x="914400" y="1066800"/>
          <a:ext cx="731361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Document" r:id="rId3" imgW="7313400" imgH="639335" progId="Word.Document.12">
                  <p:embed/>
                </p:oleObj>
              </mc:Choice>
              <mc:Fallback>
                <p:oleObj name="Document" r:id="rId3" imgW="7313400" imgH="6393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5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doesn’t accept arguments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29214"/>
              </p:ext>
            </p:extLst>
          </p:nvPr>
        </p:nvGraphicFramePr>
        <p:xfrm>
          <a:off x="914400" y="990600"/>
          <a:ext cx="7301323" cy="188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3" imgW="7301323" imgH="1886385" progId="Word.Document.12">
                  <p:embed/>
                </p:oleObj>
              </mc:Choice>
              <mc:Fallback>
                <p:oleObj name="Document" r:id="rId3" imgW="7301323" imgH="1886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188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2167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functions with local variables instead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260841"/>
              </p:ext>
            </p:extLst>
          </p:nvPr>
        </p:nvGraphicFramePr>
        <p:xfrm>
          <a:off x="914400" y="1066800"/>
          <a:ext cx="7313612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Document" r:id="rId3" imgW="7313400" imgH="2046808" progId="Word.Document.12">
                  <p:embed/>
                </p:oleObj>
              </mc:Choice>
              <mc:Fallback>
                <p:oleObj name="Document" r:id="rId3" imgW="7313400" imgH="20468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04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200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functions with local variables instead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08896"/>
              </p:ext>
            </p:extLst>
          </p:nvPr>
        </p:nvGraphicFramePr>
        <p:xfrm>
          <a:off x="914400" y="1066800"/>
          <a:ext cx="7313612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Document" r:id="rId3" imgW="7313400" imgH="3052403" progId="Word.Document.12">
                  <p:embed/>
                </p:oleObj>
              </mc:Choice>
              <mc:Fallback>
                <p:oleObj name="Document" r:id="rId3" imgW="7313400" imgH="30524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305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4160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functions with local variables instead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734674"/>
              </p:ext>
            </p:extLst>
          </p:nvPr>
        </p:nvGraphicFramePr>
        <p:xfrm>
          <a:off x="914400" y="1066800"/>
          <a:ext cx="73136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Document" r:id="rId3" imgW="7313400" imgH="2449766" progId="Word.Document.12">
                  <p:embed/>
                </p:oleObj>
              </mc:Choice>
              <mc:Fallback>
                <p:oleObj name="Document" r:id="rId3" imgW="7313400" imgH="2449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612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533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functions with local variables instead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349038"/>
              </p:ext>
            </p:extLst>
          </p:nvPr>
        </p:nvGraphicFramePr>
        <p:xfrm>
          <a:off x="914400" y="1130300"/>
          <a:ext cx="7313612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Document" r:id="rId3" imgW="7313400" imgH="2449766" progId="Word.Document.12">
                  <p:embed/>
                </p:oleObj>
              </mc:Choice>
              <mc:Fallback>
                <p:oleObj name="Document" r:id="rId3" imgW="7313400" imgH="24497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30300"/>
                        <a:ext cx="7313612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16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function that has one argument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931785"/>
              </p:ext>
            </p:extLst>
          </p:nvPr>
        </p:nvGraphicFramePr>
        <p:xfrm>
          <a:off x="914400" y="990600"/>
          <a:ext cx="7301323" cy="211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7301323" imgH="2116468" progId="Word.Document.12">
                  <p:embed/>
                </p:oleObj>
              </mc:Choice>
              <mc:Fallback>
                <p:oleObj name="Document" r:id="rId3" imgW="7301323" imgH="21164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1323" cy="2116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1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function that accepts two arguments </a:t>
            </a:r>
            <a:br>
              <a:rPr lang="en-US" dirty="0"/>
            </a:br>
            <a:r>
              <a:rPr lang="en-US" dirty="0"/>
              <a:t>and returns a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981005"/>
              </p:ext>
            </p:extLst>
          </p:nvPr>
        </p:nvGraphicFramePr>
        <p:xfrm>
          <a:off x="914400" y="1219200"/>
          <a:ext cx="7301323" cy="257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3" imgW="7301323" imgH="2576992" progId="Word.Document.12">
                  <p:embed/>
                </p:oleObj>
              </mc:Choice>
              <mc:Fallback>
                <p:oleObj name="Document" r:id="rId3" imgW="7301323" imgH="25769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2576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24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main() function that calls another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475102"/>
              </p:ext>
            </p:extLst>
          </p:nvPr>
        </p:nvGraphicFramePr>
        <p:xfrm>
          <a:off x="914400" y="1143000"/>
          <a:ext cx="73009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ocument" r:id="rId3" imgW="7301323" imgH="4064784" progId="Word.Document.12">
                  <p:embed/>
                </p:oleObj>
              </mc:Choice>
              <mc:Fallback>
                <p:oleObj name="Document" r:id="rId3" imgW="7301323" imgH="40647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87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ways to call a main()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088768"/>
              </p:ext>
            </p:extLst>
          </p:nvPr>
        </p:nvGraphicFramePr>
        <p:xfrm>
          <a:off x="914400" y="1066800"/>
          <a:ext cx="7301323" cy="194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7301323" imgH="1948317" progId="Word.Document.12">
                  <p:embed/>
                </p:oleObj>
              </mc:Choice>
              <mc:Fallback>
                <p:oleObj name="Document" r:id="rId3" imgW="7301323" imgH="1948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948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09036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1227</Words>
  <Application>Microsoft Office PowerPoint</Application>
  <PresentationFormat>On-screen Show (4:3)</PresentationFormat>
  <Paragraphs>265</Paragraphs>
  <Slides>53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Master slides_with_titles_logo</vt:lpstr>
      <vt:lpstr>Document</vt:lpstr>
      <vt:lpstr>Microsoft Word Document</vt:lpstr>
      <vt:lpstr>Chapter 4</vt:lpstr>
      <vt:lpstr>Objectives</vt:lpstr>
      <vt:lpstr>Objectives</vt:lpstr>
      <vt:lpstr>The syntax for defining a function</vt:lpstr>
      <vt:lpstr>A function that doesn’t accept arguments</vt:lpstr>
      <vt:lpstr>A function that has one argument</vt:lpstr>
      <vt:lpstr>A function that accepts two arguments  and returns a value</vt:lpstr>
      <vt:lpstr>A main() function that calls another function</vt:lpstr>
      <vt:lpstr>Two ways to call a main() function</vt:lpstr>
      <vt:lpstr>The user interface</vt:lpstr>
      <vt:lpstr>The code</vt:lpstr>
      <vt:lpstr>The code (cont.)</vt:lpstr>
      <vt:lpstr>The code (cont.)</vt:lpstr>
      <vt:lpstr>A function with a default value</vt:lpstr>
      <vt:lpstr>How to call the function and use its default value</vt:lpstr>
      <vt:lpstr>How to use default values  in your function definitions</vt:lpstr>
      <vt:lpstr>How to call the function with named arguments</vt:lpstr>
      <vt:lpstr>How to use named arguments  in your calling statements</vt:lpstr>
      <vt:lpstr>Functions that use local variables</vt:lpstr>
      <vt:lpstr>A function that changes a global variable  (not recommended)</vt:lpstr>
      <vt:lpstr>A local variable that shadows a global variable (not recommended)</vt:lpstr>
      <vt:lpstr>A function that uses a global constant (okay)</vt:lpstr>
      <vt:lpstr>The temperature.py file (temperature module)</vt:lpstr>
      <vt:lpstr>The console when you run this module</vt:lpstr>
      <vt:lpstr>The temperature module with documentation</vt:lpstr>
      <vt:lpstr>How to view the documentation for a module</vt:lpstr>
      <vt:lpstr>The syntax for importing a module into a local namespace</vt:lpstr>
      <vt:lpstr>The syntax for importing into the global namespace (not recommended)</vt:lpstr>
      <vt:lpstr>The user interface</vt:lpstr>
      <vt:lpstr>The code</vt:lpstr>
      <vt:lpstr>The code</vt:lpstr>
      <vt:lpstr>Some of the standard modules presented  in this book</vt:lpstr>
      <vt:lpstr>Three functions of the random module</vt:lpstr>
      <vt:lpstr>A statement that imports the random module</vt:lpstr>
      <vt:lpstr>Code that simulates rolling a pair of dice</vt:lpstr>
      <vt:lpstr>The user interface</vt:lpstr>
      <vt:lpstr>The code</vt:lpstr>
      <vt:lpstr>The code (cont.)</vt:lpstr>
      <vt:lpstr>A hierarchy chart for the Convert  Temperatures program</vt:lpstr>
      <vt:lpstr>A hierarchy chart for the Guess the Number game</vt:lpstr>
      <vt:lpstr>How to build a hierarchy chart</vt:lpstr>
      <vt:lpstr>Guidelines for creating hierarchy charts</vt:lpstr>
      <vt:lpstr>The rules for a Pig Dice game</vt:lpstr>
      <vt:lpstr>A hierarchy chart for the Pig Dice game</vt:lpstr>
      <vt:lpstr>The user interface</vt:lpstr>
      <vt:lpstr>The code with global variables</vt:lpstr>
      <vt:lpstr>The code with global variables (cont.)</vt:lpstr>
      <vt:lpstr>The code with global variables (cont.)</vt:lpstr>
      <vt:lpstr>The code with global variables (cont.)</vt:lpstr>
      <vt:lpstr>The functions with local variables instead</vt:lpstr>
      <vt:lpstr>The functions with local variables instead (cont.)</vt:lpstr>
      <vt:lpstr>The functions with local variables instead (cont.)</vt:lpstr>
      <vt:lpstr>The functions with local variables instead (cont.)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Maria David</cp:lastModifiedBy>
  <cp:revision>10</cp:revision>
  <cp:lastPrinted>2016-01-14T23:03:16Z</cp:lastPrinted>
  <dcterms:created xsi:type="dcterms:W3CDTF">2016-10-24T17:55:21Z</dcterms:created>
  <dcterms:modified xsi:type="dcterms:W3CDTF">2017-05-08T18:56:43Z</dcterms:modified>
</cp:coreProperties>
</file>