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5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078245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 with floating-point arithmetic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82791"/>
              </p:ext>
            </p:extLst>
          </p:nvPr>
        </p:nvGraphicFramePr>
        <p:xfrm>
          <a:off x="914400" y="1066800"/>
          <a:ext cx="7301323" cy="373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3730283" progId="Word.Document.12">
                  <p:embed/>
                </p:oleObj>
              </mc:Choice>
              <mc:Fallback>
                <p:oleObj name="Document" r:id="rId4" imgW="7301323" imgH="3730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3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2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Miles Per Gallon program with 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82399"/>
              </p:ext>
            </p:extLst>
          </p:nvPr>
        </p:nvGraphicFramePr>
        <p:xfrm>
          <a:off x="914400" y="1143000"/>
          <a:ext cx="7300912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2022850" progId="Word.Document.12">
                  <p:embed/>
                </p:oleObj>
              </mc:Choice>
              <mc:Fallback>
                <p:oleObj name="Document" r:id="rId4" imgW="7301323" imgH="2022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Starting to test the Future Value program </a:t>
            </a:r>
            <a:br>
              <a:rPr lang="en-US" dirty="0"/>
            </a:br>
            <a:r>
              <a:rPr lang="en-US" dirty="0"/>
              <a:t>with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38199"/>
              </p:ext>
            </p:extLst>
          </p:nvPr>
        </p:nvGraphicFramePr>
        <p:xfrm>
          <a:off x="914400" y="1295400"/>
          <a:ext cx="7300912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2022850" progId="Word.Document.12">
                  <p:embed/>
                </p:oleObj>
              </mc:Choice>
              <mc:Fallback>
                <p:oleObj name="Document" r:id="rId4" imgW="7301323" imgH="2022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0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Future Value program as it’s tested </a:t>
            </a:r>
            <a:br>
              <a:rPr lang="en-US" dirty="0"/>
            </a:br>
            <a:r>
              <a:rPr lang="en-US" dirty="0"/>
              <a:t>with 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91134"/>
              </p:ext>
            </p:extLst>
          </p:nvPr>
        </p:nvGraphicFramePr>
        <p:xfrm>
          <a:off x="914400" y="1295400"/>
          <a:ext cx="73009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1332244" progId="Word.Document.12">
                  <p:embed/>
                </p:oleObj>
              </mc:Choice>
              <mc:Fallback>
                <p:oleObj name="Document" r:id="rId4" imgW="7301323" imgH="133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6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two critical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173459"/>
              </p:ext>
            </p:extLst>
          </p:nvPr>
        </p:nvGraphicFramePr>
        <p:xfrm>
          <a:off x="914400" y="1143000"/>
          <a:ext cx="7301323" cy="132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1321082" progId="Word.Document.12">
                  <p:embed/>
                </p:oleObj>
              </mc:Choice>
              <mc:Fallback>
                <p:oleObj name="Document" r:id="rId4" imgW="7301323" imgH="1321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2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3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make a test plan for the critical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07701"/>
              </p:ext>
            </p:extLst>
          </p:nvPr>
        </p:nvGraphicFramePr>
        <p:xfrm>
          <a:off x="914400" y="1066800"/>
          <a:ext cx="7301323" cy="161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1613095" progId="Word.Document.12">
                  <p:embed/>
                </p:oleObj>
              </mc:Choice>
              <mc:Fallback>
                <p:oleObj name="Document" r:id="rId4" imgW="7301323" imgH="1613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1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common testing problems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73603"/>
              </p:ext>
            </p:extLst>
          </p:nvPr>
        </p:nvGraphicFramePr>
        <p:xfrm>
          <a:off x="914400" y="10668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0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print() functions </a:t>
            </a:r>
            <a:br>
              <a:rPr lang="en-US" dirty="0"/>
            </a:br>
            <a:r>
              <a:rPr lang="en-US" dirty="0"/>
              <a:t>to trace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6965"/>
              </p:ext>
            </p:extLst>
          </p:nvPr>
        </p:nvGraphicFramePr>
        <p:xfrm>
          <a:off x="914400" y="12954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data that’s printed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51543"/>
              </p:ext>
            </p:extLst>
          </p:nvPr>
        </p:nvGraphicFramePr>
        <p:xfrm>
          <a:off x="914400" y="1143000"/>
          <a:ext cx="7300912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4009334" progId="Word.Document.12">
                  <p:embed/>
                </p:oleObj>
              </mc:Choice>
              <mc:Fallback>
                <p:oleObj name="Document" r:id="rId4" imgW="7301323" imgH="40093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hierarchy chart for a Future Value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05" y="1267460"/>
            <a:ext cx="4519295" cy="19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49833"/>
              </p:ext>
            </p:extLst>
          </p:nvPr>
        </p:nvGraphicFramePr>
        <p:xfrm>
          <a:off x="914400" y="1066800"/>
          <a:ext cx="7301323" cy="50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3" imgW="7301323" imgH="5025440" progId="Word.Document.12">
                  <p:embed/>
                </p:oleObj>
              </mc:Choice>
              <mc:Fallback>
                <p:oleObj name="Document" r:id="rId3" imgW="7301323" imgH="502544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502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1: </a:t>
            </a:r>
            <a:br>
              <a:rPr lang="en-US" dirty="0"/>
            </a:br>
            <a:r>
              <a:rPr lang="en-US" dirty="0"/>
              <a:t>The main() function and the calculate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62183"/>
              </p:ext>
            </p:extLst>
          </p:nvPr>
        </p:nvGraphicFramePr>
        <p:xfrm>
          <a:off x="914400" y="12954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1744159" progId="Word.Document.12">
                  <p:embed/>
                </p:oleObj>
              </mc:Choice>
              <mc:Fallback>
                <p:oleObj name="Document" r:id="rId4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2: </a:t>
            </a:r>
            <a:br>
              <a:rPr lang="en-US" dirty="0"/>
            </a:br>
            <a:r>
              <a:rPr lang="en-US" dirty="0"/>
              <a:t>Add data validation for float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40840"/>
              </p:ext>
            </p:extLst>
          </p:nvPr>
        </p:nvGraphicFramePr>
        <p:xfrm>
          <a:off x="914400" y="12954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1451786" progId="Word.Document.12">
                  <p:embed/>
                </p:oleObj>
              </mc:Choice>
              <mc:Fallback>
                <p:oleObj name="Document" r:id="rId4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3: </a:t>
            </a:r>
            <a:br>
              <a:rPr lang="en-US" dirty="0"/>
            </a:br>
            <a:r>
              <a:rPr lang="en-US" dirty="0"/>
              <a:t>Add data validation for </a:t>
            </a:r>
            <a:r>
              <a:rPr lang="en-US" dirty="0" err="1"/>
              <a:t>int</a:t>
            </a:r>
            <a:r>
              <a:rPr lang="en-US" dirty="0"/>
              <a:t>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65453"/>
              </p:ext>
            </p:extLst>
          </p:nvPr>
        </p:nvGraphicFramePr>
        <p:xfrm>
          <a:off x="914400" y="12954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1451786" progId="Word.Document.12">
                  <p:embed/>
                </p:oleObj>
              </mc:Choice>
              <mc:Fallback>
                <p:oleObj name="Document" r:id="rId4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5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phase 4: </a:t>
            </a:r>
            <a:br>
              <a:rPr lang="en-US" dirty="0"/>
            </a:br>
            <a:r>
              <a:rPr lang="en-US" dirty="0"/>
              <a:t>Add the finishing touches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33533"/>
              </p:ext>
            </p:extLst>
          </p:nvPr>
        </p:nvGraphicFramePr>
        <p:xfrm>
          <a:off x="914400" y="1295400"/>
          <a:ext cx="7300912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2180199" progId="Word.Document.12">
                  <p:embed/>
                </p:oleObj>
              </mc:Choice>
              <mc:Fallback>
                <p:oleObj name="Document" r:id="rId4" imgW="7301323" imgH="2180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17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5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the functions of the Future Value program in the Python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67127"/>
              </p:ext>
            </p:extLst>
          </p:nvPr>
        </p:nvGraphicFramePr>
        <p:xfrm>
          <a:off x="914400" y="1295400"/>
          <a:ext cx="7408862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409118" imgH="4412608" progId="Word.Document.12">
                  <p:embed/>
                </p:oleObj>
              </mc:Choice>
              <mc:Fallback>
                <p:oleObj name="Document" r:id="rId4" imgW="7409118" imgH="4412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408862" cy="441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8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the functions of the temperature module in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208739"/>
              </p:ext>
            </p:extLst>
          </p:nvPr>
        </p:nvGraphicFramePr>
        <p:xfrm>
          <a:off x="914400" y="1295400"/>
          <a:ext cx="7408862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409118" imgH="2252933" progId="Word.Document.12">
                  <p:embed/>
                </p:oleObj>
              </mc:Choice>
              <mc:Fallback>
                <p:oleObj name="Document" r:id="rId4" imgW="7409118" imgH="22529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408862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8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Testing the functions of the Convert Temperatures program in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329687"/>
              </p:ext>
            </p:extLst>
          </p:nvPr>
        </p:nvGraphicFramePr>
        <p:xfrm>
          <a:off x="914400" y="1295400"/>
          <a:ext cx="7408862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409118" imgH="2022850" progId="Word.Document.12">
                  <p:embed/>
                </p:oleObj>
              </mc:Choice>
              <mc:Fallback>
                <p:oleObj name="Document" r:id="rId4" imgW="7409118" imgH="2022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408862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4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IDLE editor window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38"/>
          <a:stretch/>
        </p:blipFill>
        <p:spPr bwMode="auto">
          <a:xfrm>
            <a:off x="914400" y="1219200"/>
            <a:ext cx="7162800" cy="16445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08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IDLE Debug Control window </a:t>
            </a:r>
            <a:br>
              <a:rPr lang="en-US" dirty="0"/>
            </a:br>
            <a:r>
              <a:rPr lang="en-US" dirty="0"/>
              <a:t>when the Future Value program starts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599"/>
            <a:ext cx="4724400" cy="433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7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IDLE Debugger </a:t>
            </a:r>
            <a:br>
              <a:rPr lang="en-US" dirty="0"/>
            </a:br>
            <a:r>
              <a:rPr lang="en-US" dirty="0"/>
              <a:t>when the Future Value program is running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96365"/>
            <a:ext cx="4495800" cy="4345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13228"/>
              </p:ext>
            </p:extLst>
          </p:nvPr>
        </p:nvGraphicFramePr>
        <p:xfrm>
          <a:off x="914400" y="1221519"/>
          <a:ext cx="7301323" cy="502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3" imgW="7301323" imgH="5026881" progId="Word.Document.12">
                  <p:embed/>
                </p:oleObj>
              </mc:Choice>
              <mc:Fallback>
                <p:oleObj name="Document" r:id="rId3" imgW="7301323" imgH="50268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21519"/>
                        <a:ext cx="7301323" cy="5026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buttons on the Debug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67867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2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debugging session </a:t>
            </a:r>
            <a:br>
              <a:rPr lang="en-US" dirty="0"/>
            </a:br>
            <a:r>
              <a:rPr lang="en-US" dirty="0"/>
              <a:t>with the Stack Viewer window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5" y="1371600"/>
            <a:ext cx="4793615" cy="3922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9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program with a logic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45671"/>
              </p:ext>
            </p:extLst>
          </p:nvPr>
        </p:nvGraphicFramePr>
        <p:xfrm>
          <a:off x="914400" y="1143000"/>
          <a:ext cx="7300912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01323" imgH="1792768" progId="Word.Document.12">
                  <p:embed/>
                </p:oleObj>
              </mc:Choice>
              <mc:Fallback>
                <p:oleObj name="Document" r:id="rId3" imgW="7301323" imgH="1792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79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2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goal of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99761"/>
              </p:ext>
            </p:extLst>
          </p:nvPr>
        </p:nvGraphicFramePr>
        <p:xfrm>
          <a:off x="914400" y="1066800"/>
          <a:ext cx="7301323" cy="131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1314241" progId="Word.Document.12">
                  <p:embed/>
                </p:oleObj>
              </mc:Choice>
              <mc:Fallback>
                <p:oleObj name="Document" r:id="rId4" imgW="7301323" imgH="1314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314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8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three types of errors that can occur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10390"/>
              </p:ext>
            </p:extLst>
          </p:nvPr>
        </p:nvGraphicFramePr>
        <p:xfrm>
          <a:off x="914400" y="1066800"/>
          <a:ext cx="7301323" cy="37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3788974" progId="Word.Document.12">
                  <p:embed/>
                </p:oleObj>
              </mc:Choice>
              <mc:Fallback>
                <p:oleObj name="Document" r:id="rId4" imgW="7301323" imgH="378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8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7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Python function that contains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31092"/>
              </p:ext>
            </p:extLst>
          </p:nvPr>
        </p:nvGraphicFramePr>
        <p:xfrm>
          <a:off x="914400" y="10668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syntax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3559"/>
              </p:ext>
            </p:extLst>
          </p:nvPr>
        </p:nvGraphicFramePr>
        <p:xfrm>
          <a:off x="914400" y="1066800"/>
          <a:ext cx="7301323" cy="280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7301323" imgH="2809234" progId="Word.Document.12">
                  <p:embed/>
                </p:oleObj>
              </mc:Choice>
              <mc:Fallback>
                <p:oleObj name="Document" r:id="rId4" imgW="7301323" imgH="2809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0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names and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16477"/>
              </p:ext>
            </p:extLst>
          </p:nvPr>
        </p:nvGraphicFramePr>
        <p:xfrm>
          <a:off x="914400" y="10668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710</Words>
  <Application>Microsoft Office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Master slides_with_titles_logo</vt:lpstr>
      <vt:lpstr>Document</vt:lpstr>
      <vt:lpstr>Microsoft Word Document</vt:lpstr>
      <vt:lpstr>Chapter 5</vt:lpstr>
      <vt:lpstr>Objectives</vt:lpstr>
      <vt:lpstr>Objectives (cont.)</vt:lpstr>
      <vt:lpstr>The Future Value program with a logic error</vt:lpstr>
      <vt:lpstr>The goal of testing</vt:lpstr>
      <vt:lpstr>The three types of errors that can occur</vt:lpstr>
      <vt:lpstr>A Python function that contains errors</vt:lpstr>
      <vt:lpstr>Common syntax errors</vt:lpstr>
      <vt:lpstr>Problems with names and values</vt:lpstr>
      <vt:lpstr>Problem with floating-point arithmetic</vt:lpstr>
      <vt:lpstr>The Miles Per Gallon program with valid data</vt:lpstr>
      <vt:lpstr>Starting to test the Future Value program  with invalid data</vt:lpstr>
      <vt:lpstr>The Future Value program as it’s tested  with valid data</vt:lpstr>
      <vt:lpstr>The two critical test phases</vt:lpstr>
      <vt:lpstr>How to make a test plan for the critical phases</vt:lpstr>
      <vt:lpstr>Two common testing problems</vt:lpstr>
      <vt:lpstr>A function that uses print() functions  to trace execution</vt:lpstr>
      <vt:lpstr>The data that’s printed to the console</vt:lpstr>
      <vt:lpstr>A hierarchy chart for a Future Value program</vt:lpstr>
      <vt:lpstr>Testing phase 1:  The main() function and the calculate function</vt:lpstr>
      <vt:lpstr>Testing phase 2:  Add data validation for float entries</vt:lpstr>
      <vt:lpstr>Testing phase 3:  Add data validation for int entries</vt:lpstr>
      <vt:lpstr>Testing phase 4:  Add the finishing touches</vt:lpstr>
      <vt:lpstr>Testing the functions of the Future Value program in the Python shell</vt:lpstr>
      <vt:lpstr>Testing the functions of the temperature module in the shell</vt:lpstr>
      <vt:lpstr>Testing the functions of the Convert Temperatures program in the shell</vt:lpstr>
      <vt:lpstr>The IDLE editor window with a breakpoint</vt:lpstr>
      <vt:lpstr>The IDLE Debug Control window  when the Future Value program starts</vt:lpstr>
      <vt:lpstr>The IDLE Debugger  when the Future Value program is running</vt:lpstr>
      <vt:lpstr>Some of the buttons on the Debug toolbar</vt:lpstr>
      <vt:lpstr>A debugging session  with the Stack Viewer window displayed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7</cp:revision>
  <cp:lastPrinted>2016-01-14T23:03:16Z</cp:lastPrinted>
  <dcterms:created xsi:type="dcterms:W3CDTF">2016-10-24T17:55:21Z</dcterms:created>
  <dcterms:modified xsi:type="dcterms:W3CDTF">2016-12-28T22:41:49Z</dcterms:modified>
</cp:coreProperties>
</file>