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373595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read methods of a file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444026"/>
              </p:ext>
            </p:extLst>
          </p:nvPr>
        </p:nvGraphicFramePr>
        <p:xfrm>
          <a:off x="914400" y="1117720"/>
          <a:ext cx="7301323" cy="109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01323" imgH="1092080" progId="Word.Document.12">
                  <p:embed/>
                </p:oleObj>
              </mc:Choice>
              <mc:Fallback>
                <p:oleObj name="Document" r:id="rId4" imgW="7301323" imgH="10920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7720"/>
                        <a:ext cx="7301323" cy="1092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a loop to read each line of the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073608"/>
              </p:ext>
            </p:extLst>
          </p:nvPr>
        </p:nvGraphicFramePr>
        <p:xfrm>
          <a:off x="914400" y="1066800"/>
          <a:ext cx="7300912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01323" imgH="3601019" progId="Word.Document.12">
                  <p:embed/>
                </p:oleObj>
              </mc:Choice>
              <mc:Fallback>
                <p:oleObj name="Document" r:id="rId4" imgW="7301323" imgH="36010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1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read the entire file as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09225"/>
              </p:ext>
            </p:extLst>
          </p:nvPr>
        </p:nvGraphicFramePr>
        <p:xfrm>
          <a:off x="914400" y="1066800"/>
          <a:ext cx="73009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4061544" progId="Word.Document.12">
                  <p:embed/>
                </p:oleObj>
              </mc:Choice>
              <mc:Fallback>
                <p:oleObj name="Document" r:id="rId4" imgW="7301323" imgH="40615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7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write and read a list of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062907"/>
              </p:ext>
            </p:extLst>
          </p:nvPr>
        </p:nvGraphicFramePr>
        <p:xfrm>
          <a:off x="914400" y="1066800"/>
          <a:ext cx="7301323" cy="404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01323" imgH="4043901" progId="Word.Document.12">
                  <p:embed/>
                </p:oleObj>
              </mc:Choice>
              <mc:Fallback>
                <p:oleObj name="Document" r:id="rId4" imgW="7301323" imgH="4043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043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write and read a list of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27313"/>
              </p:ext>
            </p:extLst>
          </p:nvPr>
        </p:nvGraphicFramePr>
        <p:xfrm>
          <a:off x="914400" y="1066800"/>
          <a:ext cx="7301323" cy="450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01323" imgH="4504425" progId="Word.Document.12">
                  <p:embed/>
                </p:oleObj>
              </mc:Choice>
              <mc:Fallback>
                <p:oleObj name="Document" r:id="rId4" imgW="7301323" imgH="4504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0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6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1.0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582418"/>
              </p:ext>
            </p:extLst>
          </p:nvPr>
        </p:nvGraphicFramePr>
        <p:xfrm>
          <a:off x="914400" y="1143000"/>
          <a:ext cx="7300912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01323" imgH="4553754" progId="Word.Document.12">
                  <p:embed/>
                </p:oleObj>
              </mc:Choice>
              <mc:Fallback>
                <p:oleObj name="Document" r:id="rId4" imgW="7301323" imgH="45537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668765"/>
              </p:ext>
            </p:extLst>
          </p:nvPr>
        </p:nvGraphicFramePr>
        <p:xfrm>
          <a:off x="914400" y="1143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31184"/>
              </p:ext>
            </p:extLst>
          </p:nvPr>
        </p:nvGraphicFramePr>
        <p:xfrm>
          <a:off x="9144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4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137234"/>
              </p:ext>
            </p:extLst>
          </p:nvPr>
        </p:nvGraphicFramePr>
        <p:xfrm>
          <a:off x="914400" y="1143000"/>
          <a:ext cx="7301323" cy="382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301323" imgH="3827501" progId="Word.Document.12">
                  <p:embed/>
                </p:oleObj>
              </mc:Choice>
              <mc:Fallback>
                <p:oleObj name="Document" r:id="rId4" imgW="7301323" imgH="3827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827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5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writer() function of the CSV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7601"/>
              </p:ext>
            </p:extLst>
          </p:nvPr>
        </p:nvGraphicFramePr>
        <p:xfrm>
          <a:off x="914400" y="1143000"/>
          <a:ext cx="7301323" cy="126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01323" imgH="1269232" progId="Word.Document.12">
                  <p:embed/>
                </p:oleObj>
              </mc:Choice>
              <mc:Fallback>
                <p:oleObj name="Document" r:id="rId4" imgW="7301323" imgH="1269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269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7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39087"/>
              </p:ext>
            </p:extLst>
          </p:nvPr>
        </p:nvGraphicFramePr>
        <p:xfrm>
          <a:off x="914400" y="1066800"/>
          <a:ext cx="7301323" cy="4635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3" imgW="7301323" imgH="4635849" progId="Word.Document.12">
                  <p:embed/>
                </p:oleObj>
              </mc:Choice>
              <mc:Fallback>
                <p:oleObj name="Document" r:id="rId3" imgW="7301323" imgH="4635849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635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2-dimensional list with 3 rows and 2 columns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487397"/>
              </p:ext>
            </p:extLst>
          </p:nvPr>
        </p:nvGraphicFramePr>
        <p:xfrm>
          <a:off x="914400" y="1116012"/>
          <a:ext cx="7300912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01323" imgH="4218893" progId="Word.Document.12">
                  <p:embed/>
                </p:oleObj>
              </mc:Choice>
              <mc:Fallback>
                <p:oleObj name="Document" r:id="rId4" imgW="7301323" imgH="4218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6012"/>
                        <a:ext cx="7300912" cy="421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reader() function of the csv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424016"/>
              </p:ext>
            </p:extLst>
          </p:nvPr>
        </p:nvGraphicFramePr>
        <p:xfrm>
          <a:off x="914400" y="1092200"/>
          <a:ext cx="7300912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7301323" imgH="2870806" progId="Word.Document.12">
                  <p:embed/>
                </p:oleObj>
              </mc:Choice>
              <mc:Fallback>
                <p:oleObj name="Document" r:id="rId4" imgW="7301323" imgH="28708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2200"/>
                        <a:ext cx="7300912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1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Some optional arguments that can be used </a:t>
            </a:r>
            <a:br>
              <a:rPr lang="en-US" dirty="0"/>
            </a:br>
            <a:r>
              <a:rPr lang="en-US" dirty="0"/>
              <a:t>to change the CSV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442910"/>
              </p:ext>
            </p:extLst>
          </p:nvPr>
        </p:nvGraphicFramePr>
        <p:xfrm>
          <a:off x="914400" y="1295400"/>
          <a:ext cx="7301323" cy="22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01323" imgH="2268775" progId="Word.Document.12">
                  <p:embed/>
                </p:oleObj>
              </mc:Choice>
              <mc:Fallback>
                <p:oleObj name="Document" r:id="rId4" imgW="7301323" imgH="22687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26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1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2.0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298243"/>
              </p:ext>
            </p:extLst>
          </p:nvPr>
        </p:nvGraphicFramePr>
        <p:xfrm>
          <a:off x="914400" y="1143000"/>
          <a:ext cx="7300912" cy="472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7301323" imgH="4726946" progId="Word.Document.12">
                  <p:embed/>
                </p:oleObj>
              </mc:Choice>
              <mc:Fallback>
                <p:oleObj name="Document" r:id="rId4" imgW="7301323" imgH="47269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72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1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736333"/>
              </p:ext>
            </p:extLst>
          </p:nvPr>
        </p:nvGraphicFramePr>
        <p:xfrm>
          <a:off x="914400" y="10668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09039"/>
              </p:ext>
            </p:extLst>
          </p:nvPr>
        </p:nvGraphicFramePr>
        <p:xfrm>
          <a:off x="914400" y="10668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162422"/>
              </p:ext>
            </p:extLst>
          </p:nvPr>
        </p:nvGraphicFramePr>
        <p:xfrm>
          <a:off x="9144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of the pickle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29185"/>
              </p:ext>
            </p:extLst>
          </p:nvPr>
        </p:nvGraphicFramePr>
        <p:xfrm>
          <a:off x="914400" y="1143000"/>
          <a:ext cx="7301323" cy="72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7301323" imgH="728053" progId="Word.Document.12">
                  <p:embed/>
                </p:oleObj>
              </mc:Choice>
              <mc:Fallback>
                <p:oleObj name="Document" r:id="rId4" imgW="7301323" imgH="7280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728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7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2-dimensional list with 3 rows and 2 columns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18593"/>
              </p:ext>
            </p:extLst>
          </p:nvPr>
        </p:nvGraphicFramePr>
        <p:xfrm>
          <a:off x="914400" y="1066800"/>
          <a:ext cx="7301323" cy="261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7301323" imgH="2615879" progId="Word.Document.12">
                  <p:embed/>
                </p:oleObj>
              </mc:Choice>
              <mc:Fallback>
                <p:oleObj name="Document" r:id="rId4" imgW="7301323" imgH="2615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615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3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read an object from a binary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620611"/>
              </p:ext>
            </p:extLst>
          </p:nvPr>
        </p:nvGraphicFramePr>
        <p:xfrm>
          <a:off x="914400" y="1066800"/>
          <a:ext cx="7301323" cy="206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4" imgW="7301323" imgH="2062098" progId="Word.Document.12">
                  <p:embed/>
                </p:oleObj>
              </mc:Choice>
              <mc:Fallback>
                <p:oleObj name="Document" r:id="rId4" imgW="7301323" imgH="20620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062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5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types of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67648"/>
              </p:ext>
            </p:extLst>
          </p:nvPr>
        </p:nvGraphicFramePr>
        <p:xfrm>
          <a:off x="914400" y="990600"/>
          <a:ext cx="7301323" cy="456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4560955" progId="Word.Document.12">
                  <p:embed/>
                </p:oleObj>
              </mc:Choice>
              <mc:Fallback>
                <p:oleObj name="Document" r:id="rId3" imgW="7301323" imgH="45609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456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3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3.0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85230"/>
              </p:ext>
            </p:extLst>
          </p:nvPr>
        </p:nvGraphicFramePr>
        <p:xfrm>
          <a:off x="914400" y="1143000"/>
          <a:ext cx="7300912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4" imgW="7301323" imgH="2999349" progId="Word.Document.12">
                  <p:embed/>
                </p:oleObj>
              </mc:Choice>
              <mc:Fallback>
                <p:oleObj name="Document" r:id="rId4" imgW="7301323" imgH="29993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99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91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two file I/O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359185"/>
              </p:ext>
            </p:extLst>
          </p:nvPr>
        </p:nvGraphicFramePr>
        <p:xfrm>
          <a:off x="914400" y="1066800"/>
          <a:ext cx="7300912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4" imgW="7301323" imgH="4480660" progId="Word.Document.12">
                  <p:embed/>
                </p:oleObj>
              </mc:Choice>
              <mc:Fallback>
                <p:oleObj name="Document" r:id="rId4" imgW="7301323" imgH="44806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47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3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sequence of file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71171"/>
              </p:ext>
            </p:extLst>
          </p:nvPr>
        </p:nvGraphicFramePr>
        <p:xfrm>
          <a:off x="914400" y="1104758"/>
          <a:ext cx="7301323" cy="1105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01323" imgH="1105042" progId="Word.Document.12">
                  <p:embed/>
                </p:oleObj>
              </mc:Choice>
              <mc:Fallback>
                <p:oleObj name="Document" r:id="rId4" imgW="7301323" imgH="1105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4758"/>
                        <a:ext cx="7301323" cy="1105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1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68223"/>
              </p:ext>
            </p:extLst>
          </p:nvPr>
        </p:nvGraphicFramePr>
        <p:xfrm>
          <a:off x="914400" y="1066800"/>
          <a:ext cx="7301323" cy="374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01323" imgH="3744686" progId="Word.Document.12">
                  <p:embed/>
                </p:oleObj>
              </mc:Choice>
              <mc:Fallback>
                <p:oleObj name="Document" r:id="rId4" imgW="7301323" imgH="37446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744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5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open a file in write mode </a:t>
            </a:r>
            <a:br>
              <a:rPr lang="en-US" dirty="0"/>
            </a:br>
            <a:r>
              <a:rPr lang="en-US" dirty="0"/>
              <a:t>and close the file manually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01979"/>
              </p:ext>
            </p:extLst>
          </p:nvPr>
        </p:nvGraphicFramePr>
        <p:xfrm>
          <a:off x="914400" y="1295400"/>
          <a:ext cx="7301323" cy="69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01323" imgH="690606" progId="Word.Document.12">
                  <p:embed/>
                </p:oleObj>
              </mc:Choice>
              <mc:Fallback>
                <p:oleObj name="Document" r:id="rId4" imgW="7301323" imgH="6906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690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9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with statements to open </a:t>
            </a:r>
            <a:br>
              <a:rPr lang="en-US" dirty="0"/>
            </a:br>
            <a:r>
              <a:rPr lang="en-US" dirty="0"/>
              <a:t>and close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34225"/>
              </p:ext>
            </p:extLst>
          </p:nvPr>
        </p:nvGraphicFramePr>
        <p:xfrm>
          <a:off x="914400" y="1234415"/>
          <a:ext cx="7301323" cy="341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01323" imgH="3413785" progId="Word.Document.12">
                  <p:embed/>
                </p:oleObj>
              </mc:Choice>
              <mc:Fallback>
                <p:oleObj name="Document" r:id="rId4" imgW="7301323" imgH="3413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34415"/>
                        <a:ext cx="7301323" cy="3413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write() method of a file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197692"/>
              </p:ext>
            </p:extLst>
          </p:nvPr>
        </p:nvGraphicFramePr>
        <p:xfrm>
          <a:off x="914400" y="1066800"/>
          <a:ext cx="7301323" cy="238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2385797" progId="Word.Document.12">
                  <p:embed/>
                </p:oleObj>
              </mc:Choice>
              <mc:Fallback>
                <p:oleObj name="Document" r:id="rId4" imgW="7301323" imgH="23857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85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7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contents of the text file after the two lines have been written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5751"/>
              </p:ext>
            </p:extLst>
          </p:nvPr>
        </p:nvGraphicFramePr>
        <p:xfrm>
          <a:off x="914400" y="1295400"/>
          <a:ext cx="73009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2016369" progId="Word.Document.12">
                  <p:embed/>
                </p:oleObj>
              </mc:Choice>
              <mc:Fallback>
                <p:oleObj name="Document" r:id="rId4" imgW="7301323" imgH="2016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01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2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741</Words>
  <Application>Microsoft Office PowerPoint</Application>
  <PresentationFormat>On-screen Show (4:3)</PresentationFormat>
  <Paragraphs>155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Master slides_with_titles_logo</vt:lpstr>
      <vt:lpstr>Document</vt:lpstr>
      <vt:lpstr>Microsoft Word Document</vt:lpstr>
      <vt:lpstr>Chapter 7</vt:lpstr>
      <vt:lpstr>Objectives</vt:lpstr>
      <vt:lpstr>Two types of files</vt:lpstr>
      <vt:lpstr>The sequence of file operations</vt:lpstr>
      <vt:lpstr>The built-in open() function</vt:lpstr>
      <vt:lpstr>How to open a file in write mode  and close the file manually</vt:lpstr>
      <vt:lpstr>How to use with statements to open  and close files</vt:lpstr>
      <vt:lpstr>The write() method of a file object</vt:lpstr>
      <vt:lpstr>The contents of the text file after the two lines have been written</vt:lpstr>
      <vt:lpstr>Three read methods of a file object</vt:lpstr>
      <vt:lpstr>How to use a loop to read each line of the file</vt:lpstr>
      <vt:lpstr>How to read the entire file as a list</vt:lpstr>
      <vt:lpstr>How to write and read a list of strings</vt:lpstr>
      <vt:lpstr>How to write and read a list of numbers</vt:lpstr>
      <vt:lpstr>The user interface for the Movie List 1.0 program</vt:lpstr>
      <vt:lpstr>The code</vt:lpstr>
      <vt:lpstr>The code (cont.)</vt:lpstr>
      <vt:lpstr>The code (cont.)</vt:lpstr>
      <vt:lpstr>The writer() function of the CSV module</vt:lpstr>
      <vt:lpstr>A 2-dimensional list with 3 rows and 2 columns</vt:lpstr>
      <vt:lpstr>The reader() function of the csv module</vt:lpstr>
      <vt:lpstr>Some optional arguments that can be used  to change the CSV format</vt:lpstr>
      <vt:lpstr>The user interface for the Movie List 2.0 program</vt:lpstr>
      <vt:lpstr>The code</vt:lpstr>
      <vt:lpstr>The code (cont.)</vt:lpstr>
      <vt:lpstr>The code (cont.)</vt:lpstr>
      <vt:lpstr>Two methods of the pickle module</vt:lpstr>
      <vt:lpstr>A 2-dimensional list with 3 rows and 2 columns</vt:lpstr>
      <vt:lpstr>How to read an object from a binary file</vt:lpstr>
      <vt:lpstr>The user interface for the Movie List 3.0 program</vt:lpstr>
      <vt:lpstr>The code for the two file I/O functions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12</cp:revision>
  <cp:lastPrinted>2016-01-14T23:03:16Z</cp:lastPrinted>
  <dcterms:created xsi:type="dcterms:W3CDTF">2016-10-24T17:55:21Z</dcterms:created>
  <dcterms:modified xsi:type="dcterms:W3CDTF">2016-12-28T22:44:40Z</dcterms:modified>
</cp:coreProperties>
</file>