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5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96587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Total </a:t>
            </a:r>
            <a:r>
              <a:rPr lang="en-US" dirty="0" smtClean="0"/>
              <a:t>Calculator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8611"/>
              </p:ext>
            </p:extLst>
          </p:nvPr>
        </p:nvGraphicFramePr>
        <p:xfrm>
          <a:off x="914400" y="1109663"/>
          <a:ext cx="7300912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624521" progId="Word.Document.12">
                  <p:embed/>
                </p:oleObj>
              </mc:Choice>
              <mc:Fallback>
                <p:oleObj name="Document" r:id="rId4" imgW="7301323" imgH="2624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262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65815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55815"/>
              </p:ext>
            </p:extLst>
          </p:nvPr>
        </p:nvGraphicFramePr>
        <p:xfrm>
          <a:off x="914400" y="10668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3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for five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259567"/>
              </p:ext>
            </p:extLst>
          </p:nvPr>
        </p:nvGraphicFramePr>
        <p:xfrm>
          <a:off x="914400" y="10668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4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with multiple except blocks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70651"/>
              </p:ext>
            </p:extLst>
          </p:nvPr>
        </p:nvGraphicFramePr>
        <p:xfrm>
          <a:off x="914400" y="12954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9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43554"/>
              </p:ext>
            </p:extLst>
          </p:nvPr>
        </p:nvGraphicFramePr>
        <p:xfrm>
          <a:off x="914400" y="1066800"/>
          <a:ext cx="73009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4866651" progId="Word.Document.12">
                  <p:embed/>
                </p:oleObj>
              </mc:Choice>
              <mc:Fallback>
                <p:oleObj name="Document" r:id="rId4" imgW="7301323" imgH="4866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3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type()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60220"/>
              </p:ext>
            </p:extLst>
          </p:nvPr>
        </p:nvGraphicFramePr>
        <p:xfrm>
          <a:off x="914400" y="1092968"/>
          <a:ext cx="7301323" cy="126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1269232" progId="Word.Document.12">
                  <p:embed/>
                </p:oleObj>
              </mc:Choice>
              <mc:Fallback>
                <p:oleObj name="Document" r:id="rId4" imgW="7301323" imgH="1269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2968"/>
                        <a:ext cx="7301323" cy="1269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558393"/>
              </p:ext>
            </p:extLst>
          </p:nvPr>
        </p:nvGraphicFramePr>
        <p:xfrm>
          <a:off x="914400" y="1066800"/>
          <a:ext cx="730091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4739548" progId="Word.Document.12">
                  <p:embed/>
                </p:oleObj>
              </mc:Choice>
              <mc:Fallback>
                <p:oleObj name="Document" r:id="rId4" imgW="7301323" imgH="4739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73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when a </a:t>
            </a:r>
            <a:r>
              <a:rPr lang="en-US" dirty="0" err="1"/>
              <a:t>FileNotFoundError</a:t>
            </a:r>
            <a:r>
              <a:rPr lang="en-US" dirty="0"/>
              <a:t>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18639"/>
              </p:ext>
            </p:extLst>
          </p:nvPr>
        </p:nvGraphicFramePr>
        <p:xfrm>
          <a:off x="914400" y="1143000"/>
          <a:ext cx="7300912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1352768" progId="Word.Document.12">
                  <p:embed/>
                </p:oleObj>
              </mc:Choice>
              <mc:Fallback>
                <p:oleObj name="Document" r:id="rId4" imgW="7301323" imgH="1352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2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Movie List 2.0 program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89183"/>
              </p:ext>
            </p:extLst>
          </p:nvPr>
        </p:nvGraphicFramePr>
        <p:xfrm>
          <a:off x="914400" y="1295400"/>
          <a:ext cx="7300912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7301323" imgH="4236176" progId="Word.Document.12">
                  <p:embed/>
                </p:oleObj>
              </mc:Choice>
              <mc:Fallback>
                <p:oleObj name="Document" r:id="rId4" imgW="7301323" imgH="4236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2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7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19329"/>
              </p:ext>
            </p:extLst>
          </p:nvPr>
        </p:nvGraphicFramePr>
        <p:xfrm>
          <a:off x="914400" y="1066800"/>
          <a:ext cx="7301323" cy="465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3" imgW="7301323" imgH="4657093" progId="Word.Document.12">
                  <p:embed/>
                </p:oleObj>
              </mc:Choice>
              <mc:Fallback>
                <p:oleObj name="Document" r:id="rId3" imgW="7301323" imgH="4657093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657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that handles a file I/O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35418"/>
              </p:ext>
            </p:extLst>
          </p:nvPr>
        </p:nvGraphicFramePr>
        <p:xfrm>
          <a:off x="914400" y="1143000"/>
          <a:ext cx="73009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7301323" imgH="1819773" progId="Word.Document.12">
                  <p:embed/>
                </p:oleObj>
              </mc:Choice>
              <mc:Fallback>
                <p:oleObj name="Document" r:id="rId4" imgW="7301323" imgH="1819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06076"/>
              </p:ext>
            </p:extLst>
          </p:nvPr>
        </p:nvGraphicFramePr>
        <p:xfrm>
          <a:off x="914400" y="1090613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0613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30049"/>
              </p:ext>
            </p:extLst>
          </p:nvPr>
        </p:nvGraphicFramePr>
        <p:xfrm>
          <a:off x="914400" y="1143000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7301323" imgH="2453129" progId="Word.Document.12">
                  <p:embed/>
                </p:oleObj>
              </mc:Choice>
              <mc:Fallback>
                <p:oleObj name="Document" r:id="rId4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1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5088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0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53254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complete syntax for a try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58245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6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a with statement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13132"/>
              </p:ext>
            </p:extLst>
          </p:nvPr>
        </p:nvGraphicFramePr>
        <p:xfrm>
          <a:off x="914400" y="12954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52325"/>
              </p:ext>
            </p:extLst>
          </p:nvPr>
        </p:nvGraphicFramePr>
        <p:xfrm>
          <a:off x="914400" y="12954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9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raise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99390"/>
              </p:ext>
            </p:extLst>
          </p:nvPr>
        </p:nvGraphicFramePr>
        <p:xfrm>
          <a:off x="914400" y="1143000"/>
          <a:ext cx="73009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01323" imgH="1055713" progId="Word.Document.12">
                  <p:embed/>
                </p:oleObj>
              </mc:Choice>
              <mc:Fallback>
                <p:oleObj name="Document" r:id="rId4" imgW="7301323" imgH="10557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Raising an exception </a:t>
            </a:r>
            <a:br>
              <a:rPr lang="en-US" dirty="0"/>
            </a:br>
            <a:r>
              <a:rPr lang="en-US" dirty="0"/>
              <a:t>for testing an exception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00609"/>
              </p:ext>
            </p:extLst>
          </p:nvPr>
        </p:nvGraphicFramePr>
        <p:xfrm>
          <a:off x="914400" y="12954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7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4806"/>
              </p:ext>
            </p:extLst>
          </p:nvPr>
        </p:nvGraphicFramePr>
        <p:xfrm>
          <a:off x="914400" y="1219200"/>
          <a:ext cx="7301323" cy="465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7301323" imgH="4658533" progId="Word.Document.12">
                  <p:embed/>
                </p:oleObj>
              </mc:Choice>
              <mc:Fallback>
                <p:oleObj name="Document" r:id="rId3" imgW="7301323" imgH="46585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65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Raising an exception that should be handled </a:t>
            </a:r>
            <a:br>
              <a:rPr lang="en-US" dirty="0"/>
            </a:br>
            <a:r>
              <a:rPr lang="en-US" dirty="0"/>
              <a:t>by the calling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1987"/>
              </p:ext>
            </p:extLst>
          </p:nvPr>
        </p:nvGraphicFramePr>
        <p:xfrm>
          <a:off x="914400" y="12954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Logging an exception and raising </a:t>
            </a:r>
            <a:br>
              <a:rPr lang="en-US" dirty="0"/>
            </a:br>
            <a:r>
              <a:rPr lang="en-US" dirty="0"/>
              <a:t>it for the calling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83543"/>
              </p:ext>
            </p:extLst>
          </p:nvPr>
        </p:nvGraphicFramePr>
        <p:xfrm>
          <a:off x="914400" y="12954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30638"/>
              </p:ext>
            </p:extLst>
          </p:nvPr>
        </p:nvGraphicFramePr>
        <p:xfrm>
          <a:off x="914400" y="1066800"/>
          <a:ext cx="7301323" cy="3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711200" progId="Word.Document.12">
                  <p:embed/>
                </p:oleObj>
              </mc:Choice>
              <mc:Fallback>
                <p:oleObj name="Document" r:id="rId3" imgW="7301323" imgH="3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functions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76525"/>
              </p:ext>
            </p:extLst>
          </p:nvPr>
        </p:nvGraphicFramePr>
        <p:xfrm>
          <a:off x="914400" y="1295400"/>
          <a:ext cx="7301323" cy="123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1231425" progId="Word.Document.12">
                  <p:embed/>
                </p:oleObj>
              </mc:Choice>
              <mc:Fallback>
                <p:oleObj name="Document" r:id="rId4" imgW="7301323" imgH="123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23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4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that catches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6580"/>
              </p:ext>
            </p:extLst>
          </p:nvPr>
        </p:nvGraphicFramePr>
        <p:xfrm>
          <a:off x="914400" y="12954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handle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45727"/>
              </p:ext>
            </p:extLst>
          </p:nvPr>
        </p:nvGraphicFramePr>
        <p:xfrm>
          <a:off x="914400" y="1066800"/>
          <a:ext cx="7351712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51987" imgH="3653589" progId="Word.Document.12">
                  <p:embed/>
                </p:oleObj>
              </mc:Choice>
              <mc:Fallback>
                <p:oleObj name="Document" r:id="rId4" imgW="7351987" imgH="3653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51712" cy="365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3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a valid integer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82200"/>
              </p:ext>
            </p:extLst>
          </p:nvPr>
        </p:nvGraphicFramePr>
        <p:xfrm>
          <a:off x="914400" y="1066800"/>
          <a:ext cx="730091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1962359" progId="Word.Document.12">
                  <p:embed/>
                </p:oleObj>
              </mc:Choice>
              <mc:Fallback>
                <p:oleObj name="Document" r:id="rId4" imgW="7301323" imgH="1962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5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Total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39484"/>
              </p:ext>
            </p:extLst>
          </p:nvPr>
        </p:nvGraphicFramePr>
        <p:xfrm>
          <a:off x="914400" y="1143000"/>
          <a:ext cx="73517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51987" imgH="1244748" progId="Word.Document.12">
                  <p:embed/>
                </p:oleObj>
              </mc:Choice>
              <mc:Fallback>
                <p:oleObj name="Document" r:id="rId4" imgW="7351987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517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702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Master slides_with_titles_logo</vt:lpstr>
      <vt:lpstr>Document</vt:lpstr>
      <vt:lpstr>Microsoft Word Document</vt:lpstr>
      <vt:lpstr>Chapter 8</vt:lpstr>
      <vt:lpstr>Objectives</vt:lpstr>
      <vt:lpstr>Objectives (cont.)</vt:lpstr>
      <vt:lpstr>Code that can cause a ValueError exception</vt:lpstr>
      <vt:lpstr>Two functions that can cause a ValueError exception</vt:lpstr>
      <vt:lpstr>The syntax for a try statement  that catches an exception</vt:lpstr>
      <vt:lpstr>How to handle a ValueError exception</vt:lpstr>
      <vt:lpstr>The console for a valid integer</vt:lpstr>
      <vt:lpstr>The user interface for the Total Calculator</vt:lpstr>
      <vt:lpstr>The user interface for the Total Calculator (cont.)</vt:lpstr>
      <vt:lpstr>The code</vt:lpstr>
      <vt:lpstr>The code (cont.)</vt:lpstr>
      <vt:lpstr>The hierarchy for five common exceptions</vt:lpstr>
      <vt:lpstr>The syntax for a try statement  with multiple except blocks</vt:lpstr>
      <vt:lpstr>Code that handles multiple exceptions</vt:lpstr>
      <vt:lpstr>The built-in type() function</vt:lpstr>
      <vt:lpstr>The complete syntax for the except clause</vt:lpstr>
      <vt:lpstr>The console when a FileNotFoundError occurs</vt:lpstr>
      <vt:lpstr>The user interface for the Movie List 2.0 program  with exception handling</vt:lpstr>
      <vt:lpstr>A console that handles a file I/O exception</vt:lpstr>
      <vt:lpstr>The code</vt:lpstr>
      <vt:lpstr>The code (cont.)</vt:lpstr>
      <vt:lpstr>The code (cont.)</vt:lpstr>
      <vt:lpstr>The code (cont.)</vt:lpstr>
      <vt:lpstr>The complete syntax for a try statement</vt:lpstr>
      <vt:lpstr>A function that uses a with statement  to clean up resources</vt:lpstr>
      <vt:lpstr>A function that uses a finally clause  to clean up resources</vt:lpstr>
      <vt:lpstr>The syntax for the raise statement</vt:lpstr>
      <vt:lpstr>Raising an exception  for testing an exception handler</vt:lpstr>
      <vt:lpstr>Raising an exception that should be handled  by the calling function</vt:lpstr>
      <vt:lpstr>Logging an exception and raising  it for the calling function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2016-10-24T17:55:21Z</dcterms:created>
  <dcterms:modified xsi:type="dcterms:W3CDTF">2016-12-28T22:46:31Z</dcterms:modified>
</cp:coreProperties>
</file>