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7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301166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format()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508453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9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field widths to align results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802303"/>
              </p:ext>
            </p:extLst>
          </p:nvPr>
        </p:nvGraphicFramePr>
        <p:xfrm>
          <a:off x="914400" y="1066800"/>
          <a:ext cx="7300912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7301323" imgH="1956238" progId="Word.Document.12">
                  <p:embed/>
                </p:oleObj>
              </mc:Choice>
              <mc:Fallback>
                <p:oleObj name="Document" r:id="rId4" imgW="7301323" imgH="19562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6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Commonly used functions of the locale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471088"/>
              </p:ext>
            </p:extLst>
          </p:nvPr>
        </p:nvGraphicFramePr>
        <p:xfrm>
          <a:off x="914400" y="1143000"/>
          <a:ext cx="7301323" cy="109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01323" imgH="1092080" progId="Word.Document.12">
                  <p:embed/>
                </p:oleObj>
              </mc:Choice>
              <mc:Fallback>
                <p:oleObj name="Document" r:id="rId4" imgW="7301323" imgH="10920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092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8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Codes for working with locales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84237"/>
              </p:ext>
            </p:extLst>
          </p:nvPr>
        </p:nvGraphicFramePr>
        <p:xfrm>
          <a:off x="914400" y="1143000"/>
          <a:ext cx="73025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7301323" imgH="1997286" progId="Word.Document.12">
                  <p:embed/>
                </p:oleObj>
              </mc:Choice>
              <mc:Fallback>
                <p:oleObj name="Document" r:id="rId4" imgW="7301323" imgH="19972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199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import the locale module </a:t>
            </a:r>
            <a:br>
              <a:rPr lang="en-US" dirty="0"/>
            </a:br>
            <a:r>
              <a:rPr lang="en-US" dirty="0"/>
              <a:t>into the </a:t>
            </a:r>
            <a:r>
              <a:rPr lang="en-US" dirty="0" err="1"/>
              <a:t>lc</a:t>
            </a:r>
            <a:r>
              <a:rPr lang="en-US" dirty="0"/>
              <a:t> namespace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511985"/>
              </p:ext>
            </p:extLst>
          </p:nvPr>
        </p:nvGraphicFramePr>
        <p:xfrm>
          <a:off x="914400" y="1295400"/>
          <a:ext cx="7300912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301323" imgH="2680331" progId="Word.Document.12">
                  <p:embed/>
                </p:oleObj>
              </mc:Choice>
              <mc:Fallback>
                <p:oleObj name="Document" r:id="rId4" imgW="7301323" imgH="2680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5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currency()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589805"/>
              </p:ext>
            </p:extLst>
          </p:nvPr>
        </p:nvGraphicFramePr>
        <p:xfrm>
          <a:off x="914400" y="1066800"/>
          <a:ext cx="7300912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7301323" imgH="1257710" progId="Word.Document.12">
                  <p:embed/>
                </p:oleObj>
              </mc:Choice>
              <mc:Fallback>
                <p:oleObj name="Document" r:id="rId4" imgW="7301323" imgH="12577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13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user interface for the Invoice program</a:t>
            </a:r>
            <a:br>
              <a:rPr lang="en-US" dirty="0"/>
            </a:br>
            <a:r>
              <a:rPr lang="en-US" dirty="0"/>
              <a:t>with incorrect results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13019"/>
              </p:ext>
            </p:extLst>
          </p:nvPr>
        </p:nvGraphicFramePr>
        <p:xfrm>
          <a:off x="914400" y="1295400"/>
          <a:ext cx="7300912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301323" imgH="1789528" progId="Word.Document.12">
                  <p:embed/>
                </p:oleObj>
              </mc:Choice>
              <mc:Fallback>
                <p:oleObj name="Document" r:id="rId4" imgW="7301323" imgH="17895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178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that yields incorrect results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915029"/>
              </p:ext>
            </p:extLst>
          </p:nvPr>
        </p:nvGraphicFramePr>
        <p:xfrm>
          <a:off x="914400" y="10668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1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that fixes this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534022"/>
              </p:ext>
            </p:extLst>
          </p:nvPr>
        </p:nvGraphicFramePr>
        <p:xfrm>
          <a:off x="914400" y="1143000"/>
          <a:ext cx="73009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4" imgW="7301323" imgH="1043111" progId="Word.Document.12">
                  <p:embed/>
                </p:oleObj>
              </mc:Choice>
              <mc:Fallback>
                <p:oleObj name="Document" r:id="rId4" imgW="7301323" imgH="10431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1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user interface for the Invoice program</a:t>
            </a:r>
            <a:br>
              <a:rPr lang="en-US" dirty="0"/>
            </a:br>
            <a:r>
              <a:rPr lang="en-US" dirty="0"/>
              <a:t>with correct results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624827"/>
              </p:ext>
            </p:extLst>
          </p:nvPr>
        </p:nvGraphicFramePr>
        <p:xfrm>
          <a:off x="914400" y="1295400"/>
          <a:ext cx="7300912" cy="224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4" imgW="7301323" imgH="2250052" progId="Word.Document.12">
                  <p:embed/>
                </p:oleObj>
              </mc:Choice>
              <mc:Fallback>
                <p:oleObj name="Document" r:id="rId4" imgW="7301323" imgH="22500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224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8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946047"/>
              </p:ext>
            </p:extLst>
          </p:nvPr>
        </p:nvGraphicFramePr>
        <p:xfrm>
          <a:off x="914400" y="1066800"/>
          <a:ext cx="7301323" cy="516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Document" r:id="rId3" imgW="7301323" imgH="5165146" progId="Word.Document.12">
                  <p:embed/>
                </p:oleObj>
              </mc:Choice>
              <mc:Fallback>
                <p:oleObj name="Document" r:id="rId3" imgW="7301323" imgH="5165146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5165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create Decimal objects </a:t>
            </a:r>
            <a:br>
              <a:rPr lang="en-US" dirty="0"/>
            </a:br>
            <a:r>
              <a:rPr lang="en-US" dirty="0"/>
              <a:t>and use them in calculations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344520"/>
              </p:ext>
            </p:extLst>
          </p:nvPr>
        </p:nvGraphicFramePr>
        <p:xfrm>
          <a:off x="914400" y="1371600"/>
          <a:ext cx="7300912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4" imgW="7301323" imgH="2654766" progId="Word.Document.12">
                  <p:embed/>
                </p:oleObj>
              </mc:Choice>
              <mc:Fallback>
                <p:oleObj name="Document" r:id="rId4" imgW="7301323" imgH="2654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8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of the quantize() method </a:t>
            </a:r>
            <a:br>
              <a:rPr lang="en-US" dirty="0"/>
            </a:br>
            <a:r>
              <a:rPr lang="en-US" dirty="0"/>
              <a:t>of a Decimal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560516"/>
              </p:ext>
            </p:extLst>
          </p:nvPr>
        </p:nvGraphicFramePr>
        <p:xfrm>
          <a:off x="914400" y="1295400"/>
          <a:ext cx="7300912" cy="418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4" imgW="7301323" imgH="4190087" progId="Word.Document.12">
                  <p:embed/>
                </p:oleObj>
              </mc:Choice>
              <mc:Fallback>
                <p:oleObj name="Document" r:id="rId4" imgW="7301323" imgH="41900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418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2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89645"/>
              </p:ext>
            </p:extLst>
          </p:nvPr>
        </p:nvGraphicFramePr>
        <p:xfrm>
          <a:off x="914400" y="11430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4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006305"/>
              </p:ext>
            </p:extLst>
          </p:nvPr>
        </p:nvGraphicFramePr>
        <p:xfrm>
          <a:off x="914400" y="11430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7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Future Value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242628"/>
              </p:ext>
            </p:extLst>
          </p:nvPr>
        </p:nvGraphicFramePr>
        <p:xfrm>
          <a:off x="914400" y="1143000"/>
          <a:ext cx="7300912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4" imgW="7301323" imgH="2481574" progId="Word.Document.12">
                  <p:embed/>
                </p:oleObj>
              </mc:Choice>
              <mc:Fallback>
                <p:oleObj name="Document" r:id="rId4" imgW="7301323" imgH="24815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48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4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922018"/>
              </p:ext>
            </p:extLst>
          </p:nvPr>
        </p:nvGraphicFramePr>
        <p:xfrm>
          <a:off x="914400" y="1143000"/>
          <a:ext cx="7300912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4" imgW="7301323" imgH="2654766" progId="Word.Document.12">
                  <p:embed/>
                </p:oleObj>
              </mc:Choice>
              <mc:Fallback>
                <p:oleObj name="Document" r:id="rId4" imgW="7301323" imgH="2654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7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308302"/>
              </p:ext>
            </p:extLst>
          </p:nvPr>
        </p:nvGraphicFramePr>
        <p:xfrm>
          <a:off x="914400" y="1143000"/>
          <a:ext cx="7300912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4" imgW="7301323" imgH="2856403" progId="Word.Document.12">
                  <p:embed/>
                </p:oleObj>
              </mc:Choice>
              <mc:Fallback>
                <p:oleObj name="Document" r:id="rId4" imgW="7301323" imgH="2856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6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395820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0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numeric data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584541"/>
              </p:ext>
            </p:extLst>
          </p:nvPr>
        </p:nvGraphicFramePr>
        <p:xfrm>
          <a:off x="914400" y="1066800"/>
          <a:ext cx="7301323" cy="384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01323" imgH="3848385" progId="Word.Document.12">
                  <p:embed/>
                </p:oleObj>
              </mc:Choice>
              <mc:Fallback>
                <p:oleObj name="Document" r:id="rId3" imgW="7301323" imgH="3848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848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1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example of a floating-point 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09434"/>
              </p:ext>
            </p:extLst>
          </p:nvPr>
        </p:nvGraphicFramePr>
        <p:xfrm>
          <a:off x="914400" y="1066800"/>
          <a:ext cx="7301323" cy="355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301323" imgH="3551330" progId="Word.Document.12">
                  <p:embed/>
                </p:oleObj>
              </mc:Choice>
              <mc:Fallback>
                <p:oleObj name="Document" r:id="rId4" imgW="7301323" imgH="35513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55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0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common functions of the math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281158"/>
              </p:ext>
            </p:extLst>
          </p:nvPr>
        </p:nvGraphicFramePr>
        <p:xfrm>
          <a:off x="914400" y="1144248"/>
          <a:ext cx="7301323" cy="2360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301323" imgH="2360952" progId="Word.Document.12">
                  <p:embed/>
                </p:oleObj>
              </mc:Choice>
              <mc:Fallback>
                <p:oleObj name="Document" r:id="rId4" imgW="7301323" imgH="23609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4248"/>
                        <a:ext cx="7301323" cy="2360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7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import the math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017045"/>
              </p:ext>
            </p:extLst>
          </p:nvPr>
        </p:nvGraphicFramePr>
        <p:xfrm>
          <a:off x="914400" y="1066800"/>
          <a:ext cx="7301323" cy="307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01323" imgH="3076403" progId="Word.Document.12">
                  <p:embed/>
                </p:oleObj>
              </mc:Choice>
              <mc:Fallback>
                <p:oleObj name="Document" r:id="rId4" imgW="7301323" imgH="3076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076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1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floor() and ceil()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908681"/>
              </p:ext>
            </p:extLst>
          </p:nvPr>
        </p:nvGraphicFramePr>
        <p:xfrm>
          <a:off x="914400" y="1066800"/>
          <a:ext cx="7301323" cy="353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01323" imgH="3536928" progId="Word.Document.12">
                  <p:embed/>
                </p:oleObj>
              </mc:Choice>
              <mc:Fallback>
                <p:oleObj name="Document" r:id="rId4" imgW="7301323" imgH="35369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536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8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the string format()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24634"/>
              </p:ext>
            </p:extLst>
          </p:nvPr>
        </p:nvGraphicFramePr>
        <p:xfrm>
          <a:off x="914400" y="1066800"/>
          <a:ext cx="7301323" cy="9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01323" imgH="943013" progId="Word.Document.12">
                  <p:embed/>
                </p:oleObj>
              </mc:Choice>
              <mc:Fallback>
                <p:oleObj name="Document" r:id="rId4" imgW="7301323" imgH="9430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94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7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type codes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598974"/>
              </p:ext>
            </p:extLst>
          </p:nvPr>
        </p:nvGraphicFramePr>
        <p:xfrm>
          <a:off x="914400" y="1066800"/>
          <a:ext cx="7301323" cy="201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01323" imgH="2010968" progId="Word.Document.12">
                  <p:embed/>
                </p:oleObj>
              </mc:Choice>
              <mc:Fallback>
                <p:oleObj name="Document" r:id="rId4" imgW="7301323" imgH="20109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010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3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602</Words>
  <Application>Microsoft Office PowerPoint</Application>
  <PresentationFormat>On-screen Show (4:3)</PresentationFormat>
  <Paragraphs>135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Master slides_with_titles_logo</vt:lpstr>
      <vt:lpstr>Document</vt:lpstr>
      <vt:lpstr>Microsoft Word Document</vt:lpstr>
      <vt:lpstr>Chapter 9</vt:lpstr>
      <vt:lpstr>Objectives</vt:lpstr>
      <vt:lpstr>Two numeric data types</vt:lpstr>
      <vt:lpstr>An example of a floating-point error</vt:lpstr>
      <vt:lpstr>Some common functions of the math module</vt:lpstr>
      <vt:lpstr>How to import the math module</vt:lpstr>
      <vt:lpstr>The floor() and ceil() functions</vt:lpstr>
      <vt:lpstr>The syntax for the string format() method</vt:lpstr>
      <vt:lpstr>Common type codes</vt:lpstr>
      <vt:lpstr>The format() method</vt:lpstr>
      <vt:lpstr>How to use field widths to align results</vt:lpstr>
      <vt:lpstr>Commonly used functions of the locale module</vt:lpstr>
      <vt:lpstr>Codes for working with locales</vt:lpstr>
      <vt:lpstr>How to import the locale module  into the lc namespace</vt:lpstr>
      <vt:lpstr>The currency() function</vt:lpstr>
      <vt:lpstr>The user interface for the Invoice program with incorrect results</vt:lpstr>
      <vt:lpstr>The code that yields incorrect results</vt:lpstr>
      <vt:lpstr>The code that fixes this problem</vt:lpstr>
      <vt:lpstr>The user interface for the Invoice program with correct results</vt:lpstr>
      <vt:lpstr>How to create Decimal objects  and use them in calculations</vt:lpstr>
      <vt:lpstr>The syntax of the quantize() method  of a Decimal object</vt:lpstr>
      <vt:lpstr>The code</vt:lpstr>
      <vt:lpstr>The code (cont.)</vt:lpstr>
      <vt:lpstr>The user interface for the Future Value program</vt:lpstr>
      <vt:lpstr>The code</vt:lpstr>
      <vt:lpstr>The code (cont.)</vt:lpstr>
      <vt:lpstr>The code (cont.)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11</cp:revision>
  <cp:lastPrinted>2016-01-14T23:03:16Z</cp:lastPrinted>
  <dcterms:created xsi:type="dcterms:W3CDTF">2016-10-24T17:55:21Z</dcterms:created>
  <dcterms:modified xsi:type="dcterms:W3CDTF">2016-12-28T22:48:47Z</dcterms:modified>
</cp:coreProperties>
</file>