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80" r:id="rId7"/>
    <p:sldId id="263" r:id="rId8"/>
    <p:sldId id="264" r:id="rId9"/>
    <p:sldId id="265" r:id="rId10"/>
    <p:sldId id="282" r:id="rId11"/>
    <p:sldId id="266" r:id="rId12"/>
    <p:sldId id="267" r:id="rId13"/>
    <p:sldId id="268" r:id="rId14"/>
    <p:sldId id="283" r:id="rId15"/>
    <p:sldId id="269" r:id="rId16"/>
    <p:sldId id="273" r:id="rId17"/>
    <p:sldId id="274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2" r:id="rId34"/>
    <p:sldId id="301" r:id="rId35"/>
    <p:sldId id="270" r:id="rId36"/>
    <p:sldId id="284" r:id="rId37"/>
    <p:sldId id="271" r:id="rId38"/>
    <p:sldId id="272" r:id="rId39"/>
    <p:sldId id="285" r:id="rId40"/>
    <p:sldId id="275" r:id="rId41"/>
    <p:sldId id="276" r:id="rId42"/>
    <p:sldId id="279" r:id="rId43"/>
    <p:sldId id="261" r:id="rId44"/>
    <p:sldId id="277" r:id="rId45"/>
    <p:sldId id="262" r:id="rId46"/>
    <p:sldId id="278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97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2F7FC-2755-408C-B68E-00B72CD21F8E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0783B-BA10-4FBC-B068-693D679428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0783B-BA10-4FBC-B068-693D679428D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A32-9384-4174-964D-80ED994DF3D5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4C24-285C-47C5-A641-70CB6389B6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7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A32-9384-4174-964D-80ED994DF3D5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4C24-285C-47C5-A641-70CB6389B6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6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A32-9384-4174-964D-80ED994DF3D5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4C24-285C-47C5-A641-70CB6389B6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198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A32-9384-4174-964D-80ED994DF3D5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4C24-285C-47C5-A641-70CB6389B6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7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A32-9384-4174-964D-80ED994DF3D5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4C24-285C-47C5-A641-70CB6389B6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5901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A32-9384-4174-964D-80ED994DF3D5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4C24-285C-47C5-A641-70CB6389B6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38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A32-9384-4174-964D-80ED994DF3D5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4C24-285C-47C5-A641-70CB6389B6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61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A32-9384-4174-964D-80ED994DF3D5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4C24-285C-47C5-A641-70CB6389B6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5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A32-9384-4174-964D-80ED994DF3D5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4C24-285C-47C5-A641-70CB6389B6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A32-9384-4174-964D-80ED994DF3D5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4C24-285C-47C5-A641-70CB6389B6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1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A32-9384-4174-964D-80ED994DF3D5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4C24-285C-47C5-A641-70CB6389B6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A32-9384-4174-964D-80ED994DF3D5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4C24-285C-47C5-A641-70CB6389B6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9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A32-9384-4174-964D-80ED994DF3D5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4C24-285C-47C5-A641-70CB6389B6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4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A32-9384-4174-964D-80ED994DF3D5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4C24-285C-47C5-A641-70CB6389B6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1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A32-9384-4174-964D-80ED994DF3D5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4C24-285C-47C5-A641-70CB6389B6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A32-9384-4174-964D-80ED994DF3D5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54C24-285C-47C5-A641-70CB6389B6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8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71A32-9384-4174-964D-80ED994DF3D5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054C24-285C-47C5-A641-70CB6389B6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2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 - 4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NumPy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476600"/>
            <a:ext cx="6400800" cy="1752600"/>
          </a:xfrm>
        </p:spPr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Numerical </a:t>
            </a:r>
            <a:r>
              <a:rPr lang="en-US" dirty="0">
                <a:solidFill>
                  <a:srgbClr val="FF0000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23857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0390-8EA4-4B93-A487-3413CE1D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NumPy array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D637-1A5E-42AD-A4FB-B0669911F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Get number of elements: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size is the total number of elements in the </a:t>
            </a:r>
            <a:r>
              <a:rPr lang="en-US" dirty="0" err="1">
                <a:solidFill>
                  <a:srgbClr val="FF0000"/>
                </a:solidFill>
              </a:rPr>
              <a:t>ndarray</a:t>
            </a:r>
            <a:r>
              <a:rPr lang="en-US" dirty="0">
                <a:solidFill>
                  <a:srgbClr val="FF0000"/>
                </a:solidFill>
              </a:rPr>
              <a:t>. It is equal to the product of elements of the shape.</a:t>
            </a:r>
          </a:p>
          <a:p>
            <a:pPr lvl="1"/>
            <a:r>
              <a:rPr lang="en-US" dirty="0" err="1"/>
              <a:t>a.size</a:t>
            </a:r>
            <a:r>
              <a:rPr lang="en-US" dirty="0"/>
              <a:t> --&gt; 3</a:t>
            </a:r>
          </a:p>
          <a:p>
            <a:pPr lvl="1"/>
            <a:r>
              <a:rPr lang="en-US" dirty="0" err="1"/>
              <a:t>b.size</a:t>
            </a:r>
            <a:r>
              <a:rPr lang="en-US" dirty="0"/>
              <a:t> --&gt; 9</a:t>
            </a:r>
          </a:p>
          <a:p>
            <a:r>
              <a:rPr lang="en-US" dirty="0"/>
              <a:t>Get size: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itemsize</a:t>
            </a:r>
            <a:r>
              <a:rPr lang="en-US" dirty="0">
                <a:solidFill>
                  <a:srgbClr val="FF0000"/>
                </a:solidFill>
              </a:rPr>
              <a:t> returns the size (in bytes) of each element of a NumPy array.</a:t>
            </a:r>
          </a:p>
          <a:p>
            <a:pPr lvl="1"/>
            <a:r>
              <a:rPr lang="en-US" dirty="0" err="1"/>
              <a:t>a.itemsize</a:t>
            </a:r>
            <a:r>
              <a:rPr lang="en-US" dirty="0"/>
              <a:t> --&gt; 4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np.array</a:t>
            </a:r>
            <a:r>
              <a:rPr lang="en-US" dirty="0"/>
              <a:t>([1,2,3], </a:t>
            </a:r>
            <a:r>
              <a:rPr lang="en-US" dirty="0" err="1"/>
              <a:t>dtype</a:t>
            </a:r>
            <a:r>
              <a:rPr lang="en-US" dirty="0"/>
              <a:t>='int16')</a:t>
            </a:r>
          </a:p>
          <a:p>
            <a:pPr lvl="1"/>
            <a:r>
              <a:rPr lang="en-US" dirty="0" err="1"/>
              <a:t>d.itemsize</a:t>
            </a:r>
            <a:r>
              <a:rPr lang="en-US" dirty="0"/>
              <a:t> --&gt; 2</a:t>
            </a:r>
          </a:p>
          <a:p>
            <a:pPr lvl="1"/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([1,2,3,4], </a:t>
            </a:r>
            <a:r>
              <a:rPr lang="en-US" dirty="0" err="1"/>
              <a:t>dtype</a:t>
            </a:r>
            <a:r>
              <a:rPr lang="en-US" dirty="0"/>
              <a:t>='float')</a:t>
            </a:r>
          </a:p>
          <a:p>
            <a:pPr lvl="1"/>
            <a:r>
              <a:rPr lang="en-US" dirty="0" err="1"/>
              <a:t>c.itemsize</a:t>
            </a:r>
            <a:r>
              <a:rPr lang="en-US" dirty="0"/>
              <a:t> --&gt; 8</a:t>
            </a:r>
          </a:p>
          <a:p>
            <a:r>
              <a:rPr lang="en-US" dirty="0"/>
              <a:t>Get total size:</a:t>
            </a:r>
          </a:p>
          <a:p>
            <a:pPr lvl="1"/>
            <a:r>
              <a:rPr lang="en-US" dirty="0" err="1"/>
              <a:t>a.itemsize</a:t>
            </a:r>
            <a:r>
              <a:rPr lang="en-US" dirty="0"/>
              <a:t> * </a:t>
            </a:r>
            <a:r>
              <a:rPr lang="en-US" dirty="0" err="1"/>
              <a:t>a.size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a.nbytes</a:t>
            </a:r>
            <a:r>
              <a:rPr lang="en-US" dirty="0">
                <a:solidFill>
                  <a:srgbClr val="FF0000"/>
                </a:solidFill>
              </a:rPr>
              <a:t> is same as above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73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Accessing/Changing specific elements, rows, columns etc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472518" cy="514353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Get a specific element [</a:t>
            </a:r>
            <a:r>
              <a:rPr lang="en-US" dirty="0" err="1"/>
              <a:t>r,c</a:t>
            </a:r>
            <a:r>
              <a:rPr lang="en-US" dirty="0"/>
              <a:t>]: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([[1,2,3,4,5,6,7],[8,9,10,11,12,13,14]])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a[1,5] returns 13 (same as a[1,-2])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a[0] returns array([1,2,3,4,5,6,7])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a[:, 2] returns array([3,10])</a:t>
            </a:r>
          </a:p>
          <a:p>
            <a:pPr>
              <a:lnSpc>
                <a:spcPct val="120000"/>
              </a:lnSpc>
            </a:pPr>
            <a:r>
              <a:rPr lang="en-US" dirty="0"/>
              <a:t>Getting slice [</a:t>
            </a:r>
            <a:r>
              <a:rPr lang="en-US" dirty="0" err="1"/>
              <a:t>startindex</a:t>
            </a:r>
            <a:r>
              <a:rPr lang="en-US" dirty="0"/>
              <a:t>, </a:t>
            </a:r>
            <a:r>
              <a:rPr lang="en-US" dirty="0" err="1"/>
              <a:t>stopindex</a:t>
            </a:r>
            <a:r>
              <a:rPr lang="en-US" dirty="0"/>
              <a:t>, step]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a[0,1:6:2] returns array([2,4,6]) (same as a[0,1:-1:2])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a[:,1:6:2] returns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[[ 2,  4,  6]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[9, 11, 13]]</a:t>
            </a:r>
          </a:p>
          <a:p>
            <a:pPr>
              <a:lnSpc>
                <a:spcPct val="120000"/>
              </a:lnSpc>
            </a:pPr>
            <a:r>
              <a:rPr lang="en-US" dirty="0"/>
              <a:t>Changing values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a[1,5]=20 changes element 13 to 20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a[:,2]=20 Changes third column of each row to 20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a[:,2]=[10,20] changes third column of first row to 10 and third column of second row to 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different types of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All zeros matrix: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np.zeros</a:t>
            </a:r>
            <a:r>
              <a:rPr lang="en-US" dirty="0"/>
              <a:t>(5) returns array([0.,0.,0.,0.,0.])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np.zeros</a:t>
            </a:r>
            <a:r>
              <a:rPr lang="en-US" dirty="0"/>
              <a:t>(3,3) returns a 3X3 matrix with  all zeros</a:t>
            </a:r>
          </a:p>
          <a:p>
            <a:pPr>
              <a:lnSpc>
                <a:spcPct val="120000"/>
              </a:lnSpc>
            </a:pPr>
            <a:r>
              <a:rPr lang="en-US" dirty="0"/>
              <a:t>All ones matrix: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np.ones</a:t>
            </a:r>
            <a:r>
              <a:rPr lang="en-US" dirty="0"/>
              <a:t>(3,3) returns a 3X3 matrix with all ones</a:t>
            </a:r>
          </a:p>
          <a:p>
            <a:pPr>
              <a:lnSpc>
                <a:spcPct val="120000"/>
              </a:lnSpc>
            </a:pPr>
            <a:r>
              <a:rPr lang="en-US" dirty="0"/>
              <a:t>Matrix with some specific number: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np.full</a:t>
            </a:r>
            <a:r>
              <a:rPr lang="en-US" dirty="0"/>
              <a:t>((3,3), -1) returns a 3X3 matrix with all -1s</a:t>
            </a:r>
          </a:p>
          <a:p>
            <a:pPr>
              <a:lnSpc>
                <a:spcPct val="120000"/>
              </a:lnSpc>
            </a:pPr>
            <a:r>
              <a:rPr lang="en-US" dirty="0"/>
              <a:t>Matrix with same shape as another but with some specific number: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([[1,2,3,4,5,6,7],[8,9,10,11,12,13,14]])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 = </a:t>
            </a:r>
            <a:r>
              <a:rPr lang="en-US" dirty="0" err="1"/>
              <a:t>np.full_like</a:t>
            </a:r>
            <a:r>
              <a:rPr lang="en-US" dirty="0"/>
              <a:t>(a,99) returns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array([[99, 99, 99, 99, 99, 99, 99],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2500" dirty="0"/>
              <a:t>       		[99, 99, 99, 99, 99, 99, 99]])</a:t>
            </a:r>
          </a:p>
          <a:p>
            <a:pPr lvl="1">
              <a:lnSpc>
                <a:spcPct val="120000"/>
              </a:lnSpc>
              <a:buNone/>
            </a:pPr>
            <a:endParaRPr lang="en-US" sz="2500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different types of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363272" cy="4536504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600"/>
              </a:spcBef>
            </a:pPr>
            <a:r>
              <a:rPr lang="en-US" sz="2800" dirty="0"/>
              <a:t>Create a matrix of random numbers:</a:t>
            </a:r>
          </a:p>
          <a:p>
            <a:pPr lvl="1" algn="just">
              <a:spcBef>
                <a:spcPts val="600"/>
              </a:spcBef>
            </a:pPr>
            <a:r>
              <a:rPr lang="en-US" sz="2400" dirty="0"/>
              <a:t>c = </a:t>
            </a:r>
            <a:r>
              <a:rPr lang="en-US" sz="2400" dirty="0" err="1"/>
              <a:t>np.random.rand</a:t>
            </a:r>
            <a:r>
              <a:rPr lang="en-US" sz="2400" dirty="0"/>
              <a:t>(4,2) returns a 4X2 matrix with random decimal numbers</a:t>
            </a:r>
          </a:p>
          <a:p>
            <a:pPr lvl="1" algn="just">
              <a:spcBef>
                <a:spcPts val="600"/>
              </a:spcBef>
            </a:pPr>
            <a:r>
              <a:rPr lang="en-US" sz="2400" dirty="0"/>
              <a:t>c = </a:t>
            </a:r>
            <a:r>
              <a:rPr lang="en-US" sz="2400" dirty="0" err="1"/>
              <a:t>np.random.randint</a:t>
            </a:r>
            <a:r>
              <a:rPr lang="en-US" sz="2400" dirty="0"/>
              <a:t>(1,10,size=(3,3), </a:t>
            </a:r>
            <a:r>
              <a:rPr lang="en-US" sz="2400" dirty="0" err="1"/>
              <a:t>dtype</a:t>
            </a:r>
            <a:r>
              <a:rPr lang="en-US" sz="2400" dirty="0"/>
              <a:t>='int16’)</a:t>
            </a:r>
          </a:p>
          <a:p>
            <a:pPr marL="457200" lvl="1" indent="0" algn="just">
              <a:spcBef>
                <a:spcPts val="600"/>
              </a:spcBef>
              <a:buNone/>
            </a:pPr>
            <a:r>
              <a:rPr lang="en-US" sz="2400" dirty="0"/>
              <a:t>	returns a 3X3 matrix with random integers in range 1 to 	10 (exclusive)</a:t>
            </a:r>
          </a:p>
          <a:p>
            <a:pPr lvl="1" algn="just">
              <a:spcBef>
                <a:spcPts val="600"/>
              </a:spcBef>
            </a:pPr>
            <a:r>
              <a:rPr lang="en-US" sz="2400" dirty="0"/>
              <a:t>c = </a:t>
            </a:r>
            <a:r>
              <a:rPr lang="en-US" sz="2400" dirty="0" err="1"/>
              <a:t>np.random.randint</a:t>
            </a:r>
            <a:r>
              <a:rPr lang="en-US" sz="2400" dirty="0"/>
              <a:t>(10,size=(3,3), </a:t>
            </a:r>
            <a:r>
              <a:rPr lang="en-US" sz="2400" dirty="0" err="1"/>
              <a:t>dtype</a:t>
            </a:r>
            <a:r>
              <a:rPr lang="en-US" sz="2400" dirty="0"/>
              <a:t>='int16') returns a 3X3 matrix with elements in the range 0 to 10(exclusive)</a:t>
            </a:r>
          </a:p>
          <a:p>
            <a:pPr algn="just">
              <a:spcBef>
                <a:spcPts val="600"/>
              </a:spcBef>
            </a:pPr>
            <a:r>
              <a:rPr lang="en-US" sz="2800" dirty="0"/>
              <a:t>Creating identity matrix:</a:t>
            </a:r>
          </a:p>
          <a:p>
            <a:pPr lvl="1" algn="just">
              <a:spcBef>
                <a:spcPts val="600"/>
              </a:spcBef>
            </a:pPr>
            <a:r>
              <a:rPr lang="en-US" sz="2400" dirty="0" err="1"/>
              <a:t>np.identity</a:t>
            </a:r>
            <a:r>
              <a:rPr lang="en-US" sz="2400" dirty="0"/>
              <a:t>(4) returns A 4X4 Identity matrix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0B1B-3831-42BE-BA23-89C88C4F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different types of arrays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690B-159E-4001-8BFC-6DBAD8C07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Repeat an array to create a 2D array</a:t>
            </a:r>
          </a:p>
          <a:p>
            <a:pPr lvl="1" algn="just"/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([[1,2,3]]) returns an array of shape (1,3)</a:t>
            </a:r>
          </a:p>
          <a:p>
            <a:pPr algn="just"/>
            <a:r>
              <a:rPr lang="en-US" dirty="0"/>
              <a:t>To create a 3X3 array with repeating elements of a, we can write:</a:t>
            </a:r>
          </a:p>
          <a:p>
            <a:pPr lvl="1" algn="just"/>
            <a:r>
              <a:rPr lang="en-US" dirty="0"/>
              <a:t>b = </a:t>
            </a:r>
            <a:r>
              <a:rPr lang="en-US" dirty="0" err="1"/>
              <a:t>np.repeat</a:t>
            </a:r>
            <a:r>
              <a:rPr lang="en-US" dirty="0"/>
              <a:t>(a,3,axis=0) returns</a:t>
            </a:r>
          </a:p>
          <a:p>
            <a:pPr marL="914400" lvl="2" indent="0" algn="just">
              <a:buNone/>
            </a:pPr>
            <a:r>
              <a:rPr lang="en-US" dirty="0"/>
              <a:t>  array([[1, 2, 3],</a:t>
            </a:r>
          </a:p>
          <a:p>
            <a:pPr marL="914400" lvl="2" indent="0" algn="just">
              <a:buNone/>
            </a:pPr>
            <a:r>
              <a:rPr lang="en-US" dirty="0"/>
              <a:t>	[1, 2, 3],</a:t>
            </a:r>
          </a:p>
          <a:p>
            <a:pPr marL="914400" lvl="2" indent="0" algn="just">
              <a:buNone/>
            </a:pPr>
            <a:r>
              <a:rPr lang="en-US" dirty="0"/>
              <a:t>	[1, 2, 3]])</a:t>
            </a:r>
          </a:p>
          <a:p>
            <a:pPr lvl="1" algn="just"/>
            <a:r>
              <a:rPr lang="en-US" dirty="0"/>
              <a:t>b = </a:t>
            </a:r>
            <a:r>
              <a:rPr lang="en-US" dirty="0" err="1"/>
              <a:t>np.repeat</a:t>
            </a:r>
            <a:r>
              <a:rPr lang="en-US" dirty="0"/>
              <a:t>(a,3,</a:t>
            </a:r>
            <a:r>
              <a:rPr lang="en-US" dirty="0">
                <a:solidFill>
                  <a:srgbClr val="FF0000"/>
                </a:solidFill>
              </a:rPr>
              <a:t>axis=1</a:t>
            </a:r>
            <a:r>
              <a:rPr lang="en-US" dirty="0"/>
              <a:t>) returns </a:t>
            </a:r>
          </a:p>
          <a:p>
            <a:pPr marL="457200" lvl="1" indent="0" algn="just">
              <a:buNone/>
            </a:pPr>
            <a:r>
              <a:rPr lang="en-US" dirty="0"/>
              <a:t>	array([[1, 1, 1, 2, 2, 2, 3, 3, 3]])</a:t>
            </a:r>
          </a:p>
          <a:p>
            <a:pPr algn="just"/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1683C2-0E3B-4E24-A28A-C50EF4EF1C0D}"/>
              </a:ext>
            </a:extLst>
          </p:cNvPr>
          <p:cNvCxnSpPr/>
          <p:nvPr/>
        </p:nvCxnSpPr>
        <p:spPr>
          <a:xfrm flipH="1">
            <a:off x="4211960" y="4437112"/>
            <a:ext cx="648072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AF66BB-7C49-4715-8E68-CEEACAA21890}"/>
              </a:ext>
            </a:extLst>
          </p:cNvPr>
          <p:cNvSpPr txBox="1"/>
          <p:nvPr/>
        </p:nvSpPr>
        <p:spPr>
          <a:xfrm>
            <a:off x="4788024" y="4149080"/>
            <a:ext cx="358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By default axis=1 if omitted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161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careful while copying one array to another!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 = </a:t>
            </a:r>
            <a:r>
              <a:rPr lang="en-US" sz="2800" dirty="0" err="1"/>
              <a:t>np.array</a:t>
            </a:r>
            <a:r>
              <a:rPr lang="en-US" sz="2800" dirty="0"/>
              <a:t>([1,2,3,4,5])</a:t>
            </a:r>
          </a:p>
          <a:p>
            <a:r>
              <a:rPr lang="en-US" sz="2800" dirty="0"/>
              <a:t>b = a</a:t>
            </a:r>
          </a:p>
          <a:p>
            <a:r>
              <a:rPr lang="en-US" sz="2800" dirty="0"/>
              <a:t>b[1]=99 </a:t>
            </a:r>
          </a:p>
          <a:p>
            <a:pPr lvl="1"/>
            <a:r>
              <a:rPr lang="en-US" sz="2400" dirty="0"/>
              <a:t>a also changes, because b  is a reference of a, not a different array.</a:t>
            </a:r>
          </a:p>
          <a:p>
            <a:r>
              <a:rPr lang="en-US" sz="2800" dirty="0"/>
              <a:t>b = </a:t>
            </a:r>
            <a:r>
              <a:rPr lang="en-US" sz="2800" dirty="0" err="1"/>
              <a:t>copy.deepcopy</a:t>
            </a:r>
            <a:r>
              <a:rPr lang="en-US" sz="2800" dirty="0"/>
              <a:t>(a) </a:t>
            </a:r>
          </a:p>
          <a:p>
            <a:pPr lvl="1"/>
            <a:r>
              <a:rPr lang="en-US" sz="2400" dirty="0"/>
              <a:t>b is a different array that has the same values as a</a:t>
            </a:r>
          </a:p>
          <a:p>
            <a:r>
              <a:rPr lang="en-US" sz="2800" dirty="0"/>
              <a:t>We can also use </a:t>
            </a:r>
          </a:p>
          <a:p>
            <a:pPr lvl="1"/>
            <a:r>
              <a:rPr lang="en-US" sz="2400" dirty="0"/>
              <a:t>b = </a:t>
            </a:r>
            <a:r>
              <a:rPr lang="en-US" sz="2400" dirty="0" err="1"/>
              <a:t>a.copy</a:t>
            </a:r>
            <a:r>
              <a:rPr lang="en-US" sz="2400" dirty="0"/>
              <a:t>() </a:t>
            </a:r>
          </a:p>
          <a:p>
            <a:pPr lvl="2"/>
            <a:r>
              <a:rPr lang="en-US" sz="2000" dirty="0"/>
              <a:t>b is a different array that has the same values as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Vertically stacking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v1 = </a:t>
            </a:r>
            <a:r>
              <a:rPr lang="en-US" dirty="0" err="1"/>
              <a:t>np.array</a:t>
            </a:r>
            <a:r>
              <a:rPr lang="en-US" dirty="0"/>
              <a:t>([1,2,3,4])</a:t>
            </a:r>
          </a:p>
          <a:p>
            <a:pPr>
              <a:lnSpc>
                <a:spcPct val="120000"/>
              </a:lnSpc>
            </a:pPr>
            <a:r>
              <a:rPr lang="en-US" dirty="0"/>
              <a:t>v2 = </a:t>
            </a:r>
            <a:r>
              <a:rPr lang="en-US" dirty="0" err="1"/>
              <a:t>np.array</a:t>
            </a:r>
            <a:r>
              <a:rPr lang="en-US" dirty="0"/>
              <a:t>([5,6,7,8])</a:t>
            </a:r>
          </a:p>
          <a:p>
            <a:pPr>
              <a:lnSpc>
                <a:spcPct val="120000"/>
              </a:lnSpc>
            </a:pPr>
            <a:r>
              <a:rPr lang="en-US" dirty="0"/>
              <a:t>To stack v1 on top of v2</a:t>
            </a:r>
          </a:p>
          <a:p>
            <a:pPr>
              <a:lnSpc>
                <a:spcPct val="120000"/>
              </a:lnSpc>
            </a:pPr>
            <a:r>
              <a:rPr lang="en-US" dirty="0"/>
              <a:t>v3 = </a:t>
            </a:r>
            <a:r>
              <a:rPr lang="en-US" dirty="0" err="1"/>
              <a:t>np.vstack</a:t>
            </a:r>
            <a:r>
              <a:rPr lang="en-US" dirty="0"/>
              <a:t>([v1, v2]) returns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[[1, 2, 3, 4],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 [5, 6, 7, 8]]</a:t>
            </a:r>
          </a:p>
          <a:p>
            <a:pPr>
              <a:lnSpc>
                <a:spcPct val="120000"/>
              </a:lnSpc>
            </a:pPr>
            <a:r>
              <a:rPr lang="en-US" dirty="0"/>
              <a:t>v3 = </a:t>
            </a:r>
            <a:r>
              <a:rPr lang="en-US" dirty="0" err="1"/>
              <a:t>np.vstack</a:t>
            </a:r>
            <a:r>
              <a:rPr lang="en-US" dirty="0"/>
              <a:t>([v1,v2,v1,v2]) returns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[[1, 2, 3, 4],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 [5, 6, 7, 8],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 [1, 2, 3, 4],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 [5, 6, 7, 8]]</a:t>
            </a:r>
          </a:p>
        </p:txBody>
      </p:sp>
    </p:spTree>
    <p:extLst>
      <p:ext uri="{BB962C8B-B14F-4D97-AF65-F5344CB8AC3E}">
        <p14:creationId xmlns:p14="http://schemas.microsoft.com/office/powerpoint/2010/main" val="80523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Horizontally stacking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h1=</a:t>
            </a:r>
            <a:r>
              <a:rPr lang="en-US" dirty="0" err="1"/>
              <a:t>np.ones</a:t>
            </a:r>
            <a:r>
              <a:rPr lang="en-US" dirty="0"/>
              <a:t>((2,4))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array([[1., 1., 1., 1.],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	          [1., 1., 1., 1.]])</a:t>
            </a:r>
          </a:p>
          <a:p>
            <a:pPr>
              <a:lnSpc>
                <a:spcPct val="110000"/>
              </a:lnSpc>
            </a:pPr>
            <a:r>
              <a:rPr lang="en-US" dirty="0"/>
              <a:t>h2=</a:t>
            </a:r>
            <a:r>
              <a:rPr lang="en-US" dirty="0" err="1"/>
              <a:t>np.zeros</a:t>
            </a:r>
            <a:r>
              <a:rPr lang="en-US" dirty="0"/>
              <a:t>((2,2))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array([[0., 0.],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	          [0., 0.]])</a:t>
            </a:r>
          </a:p>
          <a:p>
            <a:pPr>
              <a:lnSpc>
                <a:spcPct val="110000"/>
              </a:lnSpc>
            </a:pPr>
            <a:r>
              <a:rPr lang="en-US" dirty="0"/>
              <a:t>If we want h2 to be to the right of h1: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h3=</a:t>
            </a:r>
            <a:r>
              <a:rPr lang="en-US" dirty="0" err="1"/>
              <a:t>np.hstack</a:t>
            </a:r>
            <a:r>
              <a:rPr lang="en-US" dirty="0"/>
              <a:t>([h1,h2])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array([[1., 1., 1., 1., 0., 0.],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                [1., 1., 1., 1., 0., 0.]])</a:t>
            </a:r>
          </a:p>
        </p:txBody>
      </p:sp>
    </p:spTree>
    <p:extLst>
      <p:ext uri="{BB962C8B-B14F-4D97-AF65-F5344CB8AC3E}">
        <p14:creationId xmlns:p14="http://schemas.microsoft.com/office/powerpoint/2010/main" val="121766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 smtClean="0"/>
              <a:t>3-Dimensional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3-D array is basically a 2-D array within an </a:t>
            </a:r>
            <a:r>
              <a:rPr lang="en-US" sz="2800" dirty="0" err="1" smtClean="0"/>
              <a:t>array.d</a:t>
            </a:r>
            <a:endParaRPr lang="en-US" sz="2800" dirty="0" smtClean="0"/>
          </a:p>
          <a:p>
            <a:r>
              <a:rPr lang="en-US" sz="2800" dirty="0" err="1" smtClean="0"/>
              <a:t>np.arange</a:t>
            </a:r>
            <a:r>
              <a:rPr lang="en-US" sz="2800" dirty="0" smtClean="0"/>
              <a:t>(1,25).reshape(2,3,4)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666244"/>
            <a:ext cx="7881934" cy="419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3-D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7728" y="1600200"/>
            <a:ext cx="4543428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 access 2, we can write:</a:t>
            </a:r>
          </a:p>
          <a:p>
            <a:pPr lvl="1"/>
            <a:r>
              <a:rPr lang="en-US" sz="2400" dirty="0" smtClean="0"/>
              <a:t>a[0][0][1] or a[-2 ][-3][-3]</a:t>
            </a:r>
          </a:p>
          <a:p>
            <a:r>
              <a:rPr lang="en-US" sz="2800" dirty="0" smtClean="0"/>
              <a:t>To access 16, we can write:</a:t>
            </a:r>
          </a:p>
          <a:p>
            <a:pPr lvl="1"/>
            <a:r>
              <a:rPr lang="en-US" sz="2400" dirty="0" smtClean="0"/>
              <a:t>a[1][0][3] or a[-1][-3][-1]</a:t>
            </a:r>
          </a:p>
          <a:p>
            <a:r>
              <a:rPr lang="en-US" sz="2800" dirty="0" smtClean="0"/>
              <a:t>What does a[0] return?</a:t>
            </a:r>
            <a:endParaRPr lang="en-US" dirty="0" smtClean="0"/>
          </a:p>
          <a:p>
            <a:r>
              <a:rPr lang="en-US" sz="2800" dirty="0" smtClean="0"/>
              <a:t>What does a[0][1] returns?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3" y="1571612"/>
            <a:ext cx="4218969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 err="1"/>
              <a:t>NumPy</a:t>
            </a:r>
            <a:r>
              <a:rPr lang="en-US" dirty="0"/>
              <a:t>, short for Numerical Python, is the fundamental package required for high performance scientific computing and data analysis. </a:t>
            </a:r>
          </a:p>
          <a:p>
            <a:pPr algn="just">
              <a:lnSpc>
                <a:spcPct val="110000"/>
              </a:lnSpc>
            </a:pPr>
            <a:r>
              <a:rPr lang="en-US" dirty="0" err="1"/>
              <a:t>NumPy</a:t>
            </a:r>
            <a:r>
              <a:rPr lang="en-US" dirty="0"/>
              <a:t> is the basis for </a:t>
            </a:r>
            <a:r>
              <a:rPr lang="en-US" dirty="0" err="1"/>
              <a:t>SciPy</a:t>
            </a:r>
            <a:r>
              <a:rPr lang="en-US" dirty="0"/>
              <a:t> and Pandas.</a:t>
            </a:r>
          </a:p>
          <a:p>
            <a:pPr algn="just">
              <a:lnSpc>
                <a:spcPct val="110000"/>
              </a:lnSpc>
            </a:pPr>
            <a:r>
              <a:rPr lang="en-US" dirty="0" err="1"/>
              <a:t>NumPy</a:t>
            </a:r>
            <a:r>
              <a:rPr lang="en-US" dirty="0"/>
              <a:t> provides</a:t>
            </a:r>
          </a:p>
          <a:p>
            <a:pPr lvl="1" algn="just">
              <a:lnSpc>
                <a:spcPct val="110000"/>
              </a:lnSpc>
            </a:pPr>
            <a:r>
              <a:rPr lang="en-US" dirty="0" err="1"/>
              <a:t>ndarray</a:t>
            </a:r>
            <a:r>
              <a:rPr lang="en-US" dirty="0"/>
              <a:t>, a </a:t>
            </a:r>
            <a:r>
              <a:rPr lang="en-US" dirty="0">
                <a:solidFill>
                  <a:srgbClr val="FF0000"/>
                </a:solidFill>
              </a:rPr>
              <a:t>fast and space-efficient </a:t>
            </a:r>
            <a:r>
              <a:rPr lang="en-US" dirty="0"/>
              <a:t>multidimensional array providing vectorized arithmetic operations and sophisticated </a:t>
            </a:r>
            <a:r>
              <a:rPr lang="en-US" i="1" dirty="0"/>
              <a:t>broadcasting </a:t>
            </a:r>
            <a:r>
              <a:rPr lang="en-US" dirty="0"/>
              <a:t>capabilities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Standard mathematical functions for fast operations on entire arrays of data </a:t>
            </a:r>
            <a:r>
              <a:rPr lang="en-US" dirty="0">
                <a:solidFill>
                  <a:srgbClr val="FF0000"/>
                </a:solidFill>
              </a:rPr>
              <a:t>without having to write loops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Tools for reading / writing array data to disk and working with memory-mapped files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Functions for Linear algebra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40255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3-D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/>
          <a:lstStyle/>
          <a:p>
            <a:r>
              <a:rPr lang="en-US" dirty="0" smtClean="0"/>
              <a:t>For slicing 1-D arrays, we used [</a:t>
            </a:r>
            <a:r>
              <a:rPr lang="en-US" dirty="0" err="1" smtClean="0"/>
              <a:t>start:stop:step</a:t>
            </a:r>
            <a:r>
              <a:rPr lang="en-US" dirty="0" smtClean="0"/>
              <a:t>] and for slicing 2-D array, we used [</a:t>
            </a:r>
            <a:r>
              <a:rPr lang="en-US" dirty="0" err="1" smtClean="0"/>
              <a:t>start:stop:step</a:t>
            </a:r>
            <a:r>
              <a:rPr lang="en-US" dirty="0" smtClean="0"/>
              <a:t>, </a:t>
            </a:r>
            <a:r>
              <a:rPr lang="en-US" dirty="0" err="1" smtClean="0"/>
              <a:t>start:stop:step</a:t>
            </a:r>
            <a:r>
              <a:rPr lang="en-US" dirty="0" smtClean="0"/>
              <a:t>].</a:t>
            </a:r>
          </a:p>
          <a:p>
            <a:r>
              <a:rPr lang="en-US" dirty="0" smtClean="0"/>
              <a:t>To slice 3-D arrays, we use: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start:stop:step</a:t>
            </a:r>
            <a:r>
              <a:rPr lang="en-US" dirty="0" smtClean="0"/>
              <a:t>, </a:t>
            </a:r>
            <a:r>
              <a:rPr lang="en-US" dirty="0" err="1" smtClean="0"/>
              <a:t>start:stop:step</a:t>
            </a:r>
            <a:r>
              <a:rPr lang="en-US" dirty="0" smtClean="0"/>
              <a:t>, </a:t>
            </a:r>
            <a:r>
              <a:rPr lang="en-US" dirty="0" err="1" smtClean="0"/>
              <a:t>start:stop:step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8794" y="5000636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i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14876" y="5000636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98074" y="5000636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stCxn id="4" idx="0"/>
          </p:cNvCxnSpPr>
          <p:nvPr/>
        </p:nvCxnSpPr>
        <p:spPr>
          <a:xfrm rot="5400000" flipH="1" flipV="1">
            <a:off x="1779482" y="4708448"/>
            <a:ext cx="571504" cy="12872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4565564" y="4708448"/>
            <a:ext cx="571504" cy="12872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6935890" y="4708448"/>
            <a:ext cx="571504" cy="12872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3-D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2" y="1600201"/>
            <a:ext cx="3829048" cy="1757362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To slice the 3-D array as shown, we write:</a:t>
            </a:r>
          </a:p>
          <a:p>
            <a:pPr lvl="1"/>
            <a:r>
              <a:rPr lang="en-US" sz="2400" dirty="0" smtClean="0"/>
              <a:t>a[:, :, 0:1]</a:t>
            </a: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14282" y="164305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array([[[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  2,  3,  4],</a:t>
            </a:r>
          </a:p>
          <a:p>
            <a:r>
              <a:rPr lang="en-US" dirty="0" smtClean="0"/>
              <a:t>              [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,  6,  7,  8],</a:t>
            </a:r>
          </a:p>
          <a:p>
            <a:r>
              <a:rPr lang="en-US" dirty="0" smtClean="0"/>
              <a:t>              [ </a:t>
            </a:r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, 10, 11, 12]],</a:t>
            </a:r>
          </a:p>
          <a:p>
            <a:endParaRPr lang="en-US" dirty="0" smtClean="0"/>
          </a:p>
          <a:p>
            <a:r>
              <a:rPr lang="en-US" dirty="0" smtClean="0"/>
              <a:t>            [[</a:t>
            </a:r>
            <a:r>
              <a:rPr lang="en-US" dirty="0" smtClean="0">
                <a:solidFill>
                  <a:srgbClr val="FF0000"/>
                </a:solidFill>
              </a:rPr>
              <a:t>13</a:t>
            </a:r>
            <a:r>
              <a:rPr lang="en-US" dirty="0" smtClean="0"/>
              <a:t>, 14, 15, 16],</a:t>
            </a:r>
          </a:p>
          <a:p>
            <a:r>
              <a:rPr lang="en-US" dirty="0" smtClean="0"/>
              <a:t>              [</a:t>
            </a:r>
            <a:r>
              <a:rPr lang="en-US" dirty="0" smtClean="0">
                <a:solidFill>
                  <a:srgbClr val="FF0000"/>
                </a:solidFill>
              </a:rPr>
              <a:t>17</a:t>
            </a:r>
            <a:r>
              <a:rPr lang="en-US" dirty="0" smtClean="0"/>
              <a:t>, 18, 19, 20],</a:t>
            </a:r>
          </a:p>
          <a:p>
            <a:r>
              <a:rPr lang="en-US" dirty="0" smtClean="0"/>
              <a:t>              [</a:t>
            </a:r>
            <a:r>
              <a:rPr lang="en-US" dirty="0" smtClean="0">
                <a:solidFill>
                  <a:srgbClr val="FF0000"/>
                </a:solidFill>
              </a:rPr>
              <a:t>21</a:t>
            </a:r>
            <a:r>
              <a:rPr lang="en-US" dirty="0" smtClean="0"/>
              <a:t>, 22, 23, 24]]])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4282" y="425519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array([[[ 1,  2,  3,  4],</a:t>
            </a:r>
          </a:p>
          <a:p>
            <a:r>
              <a:rPr lang="en-US" dirty="0" smtClean="0"/>
              <a:t>              [ </a:t>
            </a:r>
            <a:r>
              <a:rPr lang="en-US" dirty="0" smtClean="0">
                <a:solidFill>
                  <a:srgbClr val="FF0000"/>
                </a:solidFill>
              </a:rPr>
              <a:t>5,</a:t>
            </a:r>
            <a:r>
              <a:rPr lang="en-US" dirty="0" smtClean="0"/>
              <a:t>  6,  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,  8],</a:t>
            </a:r>
          </a:p>
          <a:p>
            <a:r>
              <a:rPr lang="en-US" dirty="0" smtClean="0"/>
              <a:t>              [ </a:t>
            </a:r>
            <a:r>
              <a:rPr lang="en-US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, 10,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, 12]],</a:t>
            </a:r>
          </a:p>
          <a:p>
            <a:endParaRPr lang="en-US" dirty="0" smtClean="0"/>
          </a:p>
          <a:p>
            <a:r>
              <a:rPr lang="en-US" dirty="0" smtClean="0"/>
              <a:t>            [[13, 14, 15, 16],</a:t>
            </a:r>
          </a:p>
          <a:p>
            <a:r>
              <a:rPr lang="en-US" dirty="0" smtClean="0"/>
              <a:t>              [</a:t>
            </a:r>
            <a:r>
              <a:rPr lang="en-US" dirty="0" smtClean="0">
                <a:solidFill>
                  <a:srgbClr val="FF0000"/>
                </a:solidFill>
              </a:rPr>
              <a:t>17</a:t>
            </a:r>
            <a:r>
              <a:rPr lang="en-US" dirty="0" smtClean="0"/>
              <a:t>, 18, </a:t>
            </a:r>
            <a:r>
              <a:rPr lang="en-US" dirty="0" smtClean="0">
                <a:solidFill>
                  <a:srgbClr val="FF0000"/>
                </a:solidFill>
              </a:rPr>
              <a:t>19</a:t>
            </a:r>
            <a:r>
              <a:rPr lang="en-US" dirty="0" smtClean="0"/>
              <a:t>, 20],</a:t>
            </a:r>
          </a:p>
          <a:p>
            <a:r>
              <a:rPr lang="en-US" dirty="0" smtClean="0"/>
              <a:t>              [</a:t>
            </a:r>
            <a:r>
              <a:rPr lang="en-US" dirty="0" smtClean="0">
                <a:solidFill>
                  <a:srgbClr val="FF0000"/>
                </a:solidFill>
              </a:rPr>
              <a:t>21</a:t>
            </a:r>
            <a:r>
              <a:rPr lang="en-US" dirty="0" smtClean="0"/>
              <a:t>, 22, </a:t>
            </a:r>
            <a:r>
              <a:rPr lang="en-US" dirty="0" smtClean="0">
                <a:solidFill>
                  <a:srgbClr val="FF0000"/>
                </a:solidFill>
              </a:rPr>
              <a:t>23</a:t>
            </a:r>
            <a:r>
              <a:rPr lang="en-US" dirty="0" smtClean="0"/>
              <a:t>, 24]]])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57752" y="4171968"/>
            <a:ext cx="3829048" cy="17573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slice the 3-D array as shown, we write: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a[:, 1:, 0::2]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Indexing and slicing are together called </a:t>
            </a:r>
            <a:r>
              <a:rPr lang="en-US" dirty="0" smtClean="0">
                <a:solidFill>
                  <a:srgbClr val="FF0000"/>
                </a:solidFill>
              </a:rPr>
              <a:t>Basic Indexing</a:t>
            </a:r>
            <a:r>
              <a:rPr lang="en-US" dirty="0" smtClean="0"/>
              <a:t> in </a:t>
            </a:r>
            <a:r>
              <a:rPr lang="en-US" dirty="0" err="1" smtClean="0"/>
              <a:t>NumPy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Using basic indexing, we can access a particular element (integer index) or a group of particular elements in an array (slice). </a:t>
            </a:r>
          </a:p>
          <a:p>
            <a:pPr algn="just"/>
            <a:r>
              <a:rPr lang="en-US" dirty="0" smtClean="0"/>
              <a:t>In advanced indexing, we can use an </a:t>
            </a:r>
            <a:r>
              <a:rPr lang="en-US" dirty="0" err="1" smtClean="0"/>
              <a:t>ndarray</a:t>
            </a:r>
            <a:r>
              <a:rPr lang="en-US" dirty="0" smtClean="0"/>
              <a:t> as an index.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 err="1" smtClean="0"/>
              <a:t>ndarray</a:t>
            </a:r>
            <a:r>
              <a:rPr lang="en-US" dirty="0" smtClean="0"/>
              <a:t> should be of either integer type (</a:t>
            </a:r>
            <a:r>
              <a:rPr lang="en-US" dirty="0" smtClean="0">
                <a:solidFill>
                  <a:srgbClr val="FF0000"/>
                </a:solidFill>
              </a:rPr>
              <a:t>Integer Indexing</a:t>
            </a:r>
            <a:r>
              <a:rPr lang="en-US" dirty="0" smtClean="0"/>
              <a:t>) or Boolean type (</a:t>
            </a:r>
            <a:r>
              <a:rPr lang="en-US" dirty="0" smtClean="0">
                <a:solidFill>
                  <a:srgbClr val="FF0000"/>
                </a:solidFill>
              </a:rPr>
              <a:t>Boolean Indexing</a:t>
            </a:r>
            <a:r>
              <a:rPr lang="en-US" dirty="0" smtClean="0"/>
              <a:t>).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Integer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 smtClean="0"/>
              <a:t>a=</a:t>
            </a:r>
            <a:r>
              <a:rPr lang="en-US" dirty="0" err="1" smtClean="0"/>
              <a:t>np.arange</a:t>
            </a:r>
            <a:r>
              <a:rPr lang="en-US" dirty="0" smtClean="0"/>
              <a:t>(1,10) returns array([1,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 3, 4,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, 7, 8, 9])</a:t>
            </a:r>
          </a:p>
          <a:p>
            <a:pPr algn="just">
              <a:lnSpc>
                <a:spcPct val="110000"/>
              </a:lnSpc>
            </a:pPr>
            <a:r>
              <a:rPr lang="en-US" dirty="0" smtClean="0"/>
              <a:t>If we want to access the highlighted elements: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Create array of index</a:t>
            </a:r>
          </a:p>
          <a:p>
            <a:pPr lvl="2" algn="just">
              <a:lnSpc>
                <a:spcPct val="110000"/>
              </a:lnSpc>
            </a:pPr>
            <a:r>
              <a:rPr lang="en-US" dirty="0" smtClean="0"/>
              <a:t>index = </a:t>
            </a:r>
            <a:r>
              <a:rPr lang="en-US" dirty="0" err="1" smtClean="0"/>
              <a:t>np.array</a:t>
            </a:r>
            <a:r>
              <a:rPr lang="en-US" dirty="0" smtClean="0"/>
              <a:t>([1,4,5])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Use index array as index</a:t>
            </a:r>
          </a:p>
          <a:p>
            <a:pPr lvl="2" algn="just">
              <a:lnSpc>
                <a:spcPct val="110000"/>
              </a:lnSpc>
            </a:pPr>
            <a:r>
              <a:rPr lang="en-US" dirty="0" smtClean="0"/>
              <a:t>a[index] returns array([2, 5, 6])</a:t>
            </a:r>
          </a:p>
          <a:p>
            <a:pPr lvl="1" algn="just">
              <a:lnSpc>
                <a:spcPct val="110000"/>
              </a:lnSpc>
            </a:pPr>
            <a:r>
              <a:rPr lang="en-US" dirty="0" smtClean="0"/>
              <a:t>If you don't want to create arrays, you can use list also, because in advanced indexing, you can use list as index because list is a sequence:</a:t>
            </a:r>
          </a:p>
          <a:p>
            <a:pPr lvl="2" algn="just">
              <a:lnSpc>
                <a:spcPct val="110000"/>
              </a:lnSpc>
            </a:pPr>
            <a:r>
              <a:rPr lang="en-US" dirty="0" smtClean="0"/>
              <a:t>a[[1,4,5]] also returns array([2, 5, 6])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48" y="1600200"/>
            <a:ext cx="4400552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844" y="1571612"/>
            <a:ext cx="42862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b=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(1,10).reshape(3,3) </a:t>
            </a:r>
          </a:p>
          <a:p>
            <a:r>
              <a:rPr lang="en-US" sz="2400" dirty="0" smtClean="0"/>
              <a:t>array([[1, 2, </a:t>
            </a:r>
            <a:r>
              <a:rPr lang="en-US" sz="2400" b="1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/>
              <a:t>],</a:t>
            </a:r>
          </a:p>
          <a:p>
            <a:r>
              <a:rPr lang="en-US" sz="2400" dirty="0" smtClean="0"/>
              <a:t>             [4, 5, 6],</a:t>
            </a:r>
          </a:p>
          <a:p>
            <a:r>
              <a:rPr lang="en-US" sz="2400" dirty="0" smtClean="0"/>
              <a:t>             [</a:t>
            </a:r>
            <a:r>
              <a:rPr lang="en-US" sz="2400" b="1" dirty="0" smtClean="0">
                <a:solidFill>
                  <a:srgbClr val="FF0000"/>
                </a:solidFill>
              </a:rPr>
              <a:t>7</a:t>
            </a:r>
            <a:r>
              <a:rPr lang="en-US" sz="2400" dirty="0" smtClean="0"/>
              <a:t>, 8, 9]])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357686" y="1643050"/>
            <a:ext cx="4649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 retrieve highlighted elements:</a:t>
            </a:r>
          </a:p>
          <a:p>
            <a:r>
              <a:rPr lang="en-US" sz="2400" dirty="0" smtClean="0"/>
              <a:t>	b[[0,2],[2,0]]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3500438"/>
            <a:ext cx="42862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b=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(1,10).reshape(3,3) </a:t>
            </a:r>
          </a:p>
          <a:p>
            <a:r>
              <a:rPr lang="en-US" sz="2400" dirty="0" smtClean="0"/>
              <a:t>array([[1, 2, 3],</a:t>
            </a:r>
          </a:p>
          <a:p>
            <a:r>
              <a:rPr lang="en-US" sz="2400" dirty="0" smtClean="0"/>
              <a:t>             [</a:t>
            </a:r>
            <a:r>
              <a:rPr lang="en-US" sz="2400" b="1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/>
              <a:t>, 5, </a:t>
            </a:r>
            <a:r>
              <a:rPr lang="en-US" sz="2400" b="1" dirty="0" smtClean="0">
                <a:solidFill>
                  <a:srgbClr val="FF0000"/>
                </a:solidFill>
              </a:rPr>
              <a:t>6</a:t>
            </a:r>
            <a:r>
              <a:rPr lang="en-US" sz="2400" dirty="0" smtClean="0"/>
              <a:t>],</a:t>
            </a:r>
          </a:p>
          <a:p>
            <a:r>
              <a:rPr lang="en-US" sz="2400" dirty="0" smtClean="0"/>
              <a:t>             [7, </a:t>
            </a:r>
            <a:r>
              <a:rPr lang="en-US" sz="2400" b="1" dirty="0" smtClean="0">
                <a:solidFill>
                  <a:srgbClr val="FF0000"/>
                </a:solidFill>
              </a:rPr>
              <a:t>8</a:t>
            </a:r>
            <a:r>
              <a:rPr lang="en-US" sz="2400" dirty="0" smtClean="0"/>
              <a:t>, 9]])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286248" y="3571876"/>
            <a:ext cx="4577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 retrieve highlighted elements:</a:t>
            </a:r>
          </a:p>
          <a:p>
            <a:r>
              <a:rPr lang="en-US" sz="2400" dirty="0" smtClean="0"/>
              <a:t>	b[[1,1,2],[0,2,1]]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5429264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 advanced indexing, we can access elements repeatedly:</a:t>
            </a:r>
          </a:p>
          <a:p>
            <a:r>
              <a:rPr lang="en-US" sz="2400" dirty="0" smtClean="0"/>
              <a:t>a=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(1,10)</a:t>
            </a:r>
          </a:p>
          <a:p>
            <a:r>
              <a:rPr lang="en-US" sz="2400" dirty="0" smtClean="0"/>
              <a:t>a[[1,4,1,4,1,4] returns array([2, 5, 2, 5, 2, 5])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Here, instead of integer, we use Boolean expression as the index.</a:t>
            </a:r>
          </a:p>
          <a:p>
            <a:pPr lvl="1" algn="just"/>
            <a:r>
              <a:rPr lang="en-US" dirty="0" smtClean="0"/>
              <a:t>The elements that satisfy the Boolean expression are returned.</a:t>
            </a:r>
          </a:p>
          <a:p>
            <a:pPr lvl="1" algn="just"/>
            <a:r>
              <a:rPr lang="en-US" dirty="0" smtClean="0"/>
              <a:t>For example, assume we have IA marks scored by 5 students in three tests stored in an array:</a:t>
            </a:r>
          </a:p>
          <a:p>
            <a:pPr lvl="2" algn="just"/>
            <a:r>
              <a:rPr lang="en-US" dirty="0" smtClean="0"/>
              <a:t>a=</a:t>
            </a:r>
            <a:r>
              <a:rPr lang="en-US" dirty="0" err="1" smtClean="0"/>
              <a:t>np.random.randint</a:t>
            </a:r>
            <a:r>
              <a:rPr lang="en-US" dirty="0" smtClean="0"/>
              <a:t>(1,31,size=(5,3))</a:t>
            </a:r>
          </a:p>
          <a:p>
            <a:pPr lvl="1" algn="just"/>
            <a:r>
              <a:rPr lang="en-US" dirty="0" smtClean="0"/>
              <a:t>If we want to add 3 to all the marks that are less than 15, we write:</a:t>
            </a:r>
          </a:p>
          <a:p>
            <a:pPr lvl="2" algn="just"/>
            <a:r>
              <a:rPr lang="en-US" dirty="0" smtClean="0"/>
              <a:t>a[a&lt;15]+=3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Assume we have temperature of 10 cities recorded as an array:</a:t>
            </a:r>
          </a:p>
          <a:p>
            <a:pPr lvl="1"/>
            <a:r>
              <a:rPr lang="en-US" sz="2400" dirty="0" smtClean="0"/>
              <a:t>a=</a:t>
            </a:r>
            <a:r>
              <a:rPr lang="en-US" sz="2400" dirty="0" err="1" smtClean="0"/>
              <a:t>np.random.randint</a:t>
            </a:r>
            <a:r>
              <a:rPr lang="en-US" sz="2400" dirty="0" smtClean="0"/>
              <a:t>(10,40,size=(10,))</a:t>
            </a:r>
          </a:p>
          <a:p>
            <a:pPr lvl="2"/>
            <a:r>
              <a:rPr lang="en-US" sz="2000" dirty="0" smtClean="0"/>
              <a:t>array([12, 38, 35, 31, 21, 28, 25, 39, 17, 31])</a:t>
            </a:r>
          </a:p>
          <a:p>
            <a:r>
              <a:rPr lang="en-US" sz="2800" dirty="0" smtClean="0"/>
              <a:t>To find temperatures more than 25 degree:</a:t>
            </a:r>
          </a:p>
          <a:p>
            <a:pPr lvl="1"/>
            <a:r>
              <a:rPr lang="en-US" sz="2400" dirty="0" smtClean="0"/>
              <a:t>a[a&gt;25] returns array([38, 35, 31, 28, 39, 31])</a:t>
            </a:r>
          </a:p>
          <a:p>
            <a:pPr lvl="1"/>
            <a:r>
              <a:rPr lang="en-US" sz="2400" dirty="0" smtClean="0"/>
              <a:t>a&gt;25 returns the following:</a:t>
            </a:r>
          </a:p>
          <a:p>
            <a:pPr lvl="2"/>
            <a:r>
              <a:rPr lang="en-US" sz="2000" dirty="0" smtClean="0"/>
              <a:t>array([False,  </a:t>
            </a:r>
            <a:r>
              <a:rPr lang="en-US" sz="2000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/>
              <a:t>,  </a:t>
            </a:r>
            <a:r>
              <a:rPr lang="en-US" sz="2000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/>
              <a:t>,  </a:t>
            </a:r>
            <a:r>
              <a:rPr lang="en-US" sz="2000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/>
              <a:t>, False,  </a:t>
            </a:r>
            <a:r>
              <a:rPr lang="en-US" sz="2000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/>
              <a:t>, False,  </a:t>
            </a:r>
            <a:r>
              <a:rPr lang="en-US" sz="2000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/>
              <a:t>, False, </a:t>
            </a:r>
            <a:r>
              <a:rPr lang="en-US" sz="2000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/>
              <a:t>])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 Manipulation</a:t>
            </a:r>
            <a:br>
              <a:rPr lang="en-US" dirty="0" smtClean="0"/>
            </a:br>
            <a:r>
              <a:rPr lang="en-US" sz="3600" dirty="0" smtClean="0"/>
              <a:t>(transpose and </a:t>
            </a:r>
            <a:r>
              <a:rPr lang="en-US" sz="3600" dirty="0" err="1" smtClean="0"/>
              <a:t>swapaxes</a:t>
            </a:r>
            <a:r>
              <a:rPr lang="en-US" sz="3600" dirty="0" smtClean="0"/>
              <a:t> functions)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829196"/>
          </a:xfrm>
        </p:spPr>
        <p:txBody>
          <a:bodyPr>
            <a:normAutofit/>
          </a:bodyPr>
          <a:lstStyle/>
          <a:p>
            <a:r>
              <a:rPr lang="en-US" dirty="0" err="1" smtClean="0"/>
              <a:t>numpy.transpose</a:t>
            </a:r>
            <a:r>
              <a:rPr lang="en-US" dirty="0" smtClean="0"/>
              <a:t>(array, axes=None)</a:t>
            </a:r>
          </a:p>
          <a:p>
            <a:pPr lvl="1"/>
            <a:r>
              <a:rPr lang="en-US" dirty="0" smtClean="0"/>
              <a:t>transpose() rearranges the dimension of the given </a:t>
            </a:r>
            <a:r>
              <a:rPr lang="en-US" dirty="0" err="1" smtClean="0"/>
              <a:t>NumPy</a:t>
            </a:r>
            <a:r>
              <a:rPr lang="en-US" dirty="0" smtClean="0"/>
              <a:t> array in the reverse order.</a:t>
            </a:r>
          </a:p>
          <a:p>
            <a:pPr lvl="1"/>
            <a:r>
              <a:rPr lang="en-US" dirty="0" smtClean="0"/>
              <a:t>Doesn’t copy the resulting array but returns a view of the resulting array.</a:t>
            </a:r>
          </a:p>
          <a:p>
            <a:pPr lvl="2"/>
            <a:r>
              <a:rPr lang="en-US" dirty="0" smtClean="0"/>
              <a:t>a1 = </a:t>
            </a:r>
            <a:r>
              <a:rPr lang="en-US" dirty="0" err="1" smtClean="0"/>
              <a:t>np.arange</a:t>
            </a:r>
            <a:r>
              <a:rPr lang="en-US" dirty="0" smtClean="0"/>
              <a:t>(1,11).reshape(5,2)</a:t>
            </a:r>
          </a:p>
          <a:p>
            <a:pPr lvl="2"/>
            <a:r>
              <a:rPr lang="en-US" dirty="0" err="1" smtClean="0"/>
              <a:t>np.transpose</a:t>
            </a:r>
            <a:r>
              <a:rPr lang="en-US" dirty="0" smtClean="0"/>
              <a:t>(a1) will return array of shape(2,5)</a:t>
            </a:r>
          </a:p>
          <a:p>
            <a:pPr lvl="2"/>
            <a:r>
              <a:rPr lang="en-US" dirty="0" smtClean="0"/>
              <a:t>We can also write as </a:t>
            </a:r>
          </a:p>
          <a:p>
            <a:pPr lvl="3"/>
            <a:r>
              <a:rPr lang="en-US" dirty="0" smtClean="0"/>
              <a:t>a1.transpose() or </a:t>
            </a:r>
          </a:p>
          <a:p>
            <a:pPr lvl="3"/>
            <a:r>
              <a:rPr lang="en-US" dirty="0" err="1" smtClean="0"/>
              <a:t>a.T</a:t>
            </a: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Transposing 3-D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614866" cy="54291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dirty="0" smtClean="0"/>
              <a:t>a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(1,25).reshape(2,3,4)</a:t>
            </a:r>
            <a:endParaRPr 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2150" y="1500174"/>
            <a:ext cx="33718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786058"/>
            <a:ext cx="238125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786314" y="4643446"/>
            <a:ext cx="21434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np.transpose</a:t>
            </a:r>
            <a:r>
              <a:rPr lang="en-US" sz="2400" dirty="0" smtClean="0"/>
              <a:t>(a)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857488" y="4929198"/>
            <a:ext cx="1857388" cy="158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14876" y="5143512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Shape is (4,3,2)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57620" y="2214554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Shape is (2,3,4)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00431" y="5857892"/>
            <a:ext cx="535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transpose() has no effect on 1-D arrays as 1-D arrays have single dimension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axes() parameter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298"/>
            <a:ext cx="4786346" cy="52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429388" y="1714488"/>
            <a:ext cx="188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axes=(1,0) or (0,1)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6578" y="2714620"/>
            <a:ext cx="87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reverse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73411" y="271462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6965173" y="239314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7751785" y="239235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72264" y="3601110"/>
            <a:ext cx="1951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np.transpose</a:t>
            </a:r>
            <a:r>
              <a:rPr lang="en-US" sz="2000" dirty="0" smtClean="0"/>
              <a:t>(a1)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00628" y="3857628"/>
            <a:ext cx="1500198" cy="1588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ndarray</a:t>
            </a:r>
            <a:r>
              <a:rPr lang="en-US" dirty="0"/>
              <a:t>: A multidimensional array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</a:t>
            </a:r>
            <a:r>
              <a:rPr lang="en-US" dirty="0" err="1"/>
              <a:t>ndarray</a:t>
            </a:r>
            <a:r>
              <a:rPr lang="en-US" dirty="0"/>
              <a:t> is a generic multidimensional container for homogeneous data; that is, all of the elements must be the </a:t>
            </a:r>
            <a:r>
              <a:rPr lang="en-US" dirty="0">
                <a:solidFill>
                  <a:srgbClr val="FF0000"/>
                </a:solidFill>
              </a:rPr>
              <a:t>same type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Every array has </a:t>
            </a:r>
            <a:r>
              <a:rPr lang="en-US" dirty="0">
                <a:solidFill>
                  <a:srgbClr val="FF0000"/>
                </a:solidFill>
              </a:rPr>
              <a:t>a shape</a:t>
            </a:r>
            <a:r>
              <a:rPr lang="en-US" dirty="0"/>
              <a:t>, a tuple indicating the size of each dimension, and 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err="1">
                <a:solidFill>
                  <a:srgbClr val="FF0000"/>
                </a:solidFill>
              </a:rPr>
              <a:t>dtype</a:t>
            </a:r>
            <a:r>
              <a:rPr lang="en-US" dirty="0"/>
              <a:t>, an object describing the </a:t>
            </a:r>
            <a:r>
              <a:rPr lang="en-US" i="1" dirty="0"/>
              <a:t>data type </a:t>
            </a:r>
            <a:r>
              <a:rPr lang="en-US" dirty="0"/>
              <a:t>of the array.</a:t>
            </a:r>
          </a:p>
        </p:txBody>
      </p:sp>
    </p:spTree>
    <p:extLst>
      <p:ext uri="{BB962C8B-B14F-4D97-AF65-F5344CB8AC3E}">
        <p14:creationId xmlns:p14="http://schemas.microsoft.com/office/powerpoint/2010/main" val="17570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axes()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a=</a:t>
            </a:r>
            <a:r>
              <a:rPr lang="en-US" dirty="0" err="1" smtClean="0"/>
              <a:t>np.arange</a:t>
            </a:r>
            <a:r>
              <a:rPr lang="en-US" dirty="0" smtClean="0"/>
              <a:t>(1,25).reshape(2,3,4)</a:t>
            </a:r>
          </a:p>
          <a:p>
            <a:pPr lvl="1" algn="just"/>
            <a:r>
              <a:rPr lang="en-US" dirty="0" smtClean="0"/>
              <a:t>Creates a 3-D array whose shape is (2,3,4)</a:t>
            </a:r>
          </a:p>
          <a:p>
            <a:pPr lvl="1" algn="just"/>
            <a:r>
              <a:rPr lang="en-US" dirty="0" smtClean="0"/>
              <a:t>If we transpose array a, we get a 3-D array of shape (4,3,2) as we have seen earlier.</a:t>
            </a:r>
          </a:p>
          <a:p>
            <a:pPr lvl="1" algn="just"/>
            <a:r>
              <a:rPr lang="en-US" dirty="0" smtClean="0"/>
              <a:t>If we want to transpose it to get a (3,4,2) array, the axes parameter comes into picture:</a:t>
            </a:r>
          </a:p>
          <a:p>
            <a:pPr lvl="2" algn="just"/>
            <a:r>
              <a:rPr lang="en-US" dirty="0" err="1" smtClean="0"/>
              <a:t>np.transpose</a:t>
            </a:r>
            <a:r>
              <a:rPr lang="en-US" dirty="0" smtClean="0"/>
              <a:t>(a,1,2,0)</a:t>
            </a:r>
          </a:p>
          <a:p>
            <a:pPr lvl="1" algn="just"/>
            <a:r>
              <a:rPr lang="en-US" dirty="0" smtClean="0"/>
              <a:t>This is shown in next slide.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690825"/>
            <a:ext cx="2362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404809"/>
            <a:ext cx="16383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3976709"/>
            <a:ext cx="16287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flipV="1">
            <a:off x="2857488" y="1547817"/>
            <a:ext cx="2214578" cy="164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124" idx="1"/>
          </p:cNvCxnSpPr>
          <p:nvPr/>
        </p:nvCxnSpPr>
        <p:spPr>
          <a:xfrm>
            <a:off x="2857488" y="3405205"/>
            <a:ext cx="2214578" cy="1833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8662" y="4286256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shape(2,3,4)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86578" y="150017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shape(4,3,2)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00892" y="492919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shape(3,4,2)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42844" y="5500702"/>
            <a:ext cx="4786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If we don’t specify axes parameter, transpose function by default will rearrange the dimensions in the reverse order. 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 rot="19428204">
            <a:off x="2961773" y="2003632"/>
            <a:ext cx="165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np.transpose</a:t>
            </a: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2372123">
            <a:off x="2916291" y="4217869"/>
            <a:ext cx="165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np.transpose</a:t>
            </a:r>
            <a:r>
              <a:rPr lang="en-US" dirty="0" smtClean="0"/>
              <a:t>(a)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swapaxes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swapaxes</a:t>
            </a:r>
            <a:r>
              <a:rPr lang="en-US" dirty="0" smtClean="0"/>
              <a:t>(array, axis1, axis2)</a:t>
            </a:r>
          </a:p>
          <a:p>
            <a:pPr lvl="1"/>
            <a:r>
              <a:rPr lang="en-US" dirty="0" err="1" smtClean="0"/>
              <a:t>swapaxes</a:t>
            </a:r>
            <a:r>
              <a:rPr lang="en-US" dirty="0" smtClean="0"/>
              <a:t>() is used to interchange the axes of an array (axis1 is swapped with axis2).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a=</a:t>
            </a:r>
            <a:r>
              <a:rPr lang="en-US" dirty="0" err="1" smtClean="0"/>
              <a:t>np.array</a:t>
            </a:r>
            <a:r>
              <a:rPr lang="en-US" dirty="0" smtClean="0"/>
              <a:t>([[1,2,3]]) </a:t>
            </a:r>
            <a:r>
              <a:rPr lang="en-US" dirty="0" smtClean="0">
                <a:sym typeface="Wingdings" pitchFamily="2" charset="2"/>
              </a:rPr>
              <a:t> shape is (1,3)</a:t>
            </a:r>
          </a:p>
          <a:p>
            <a:pPr lvl="2"/>
            <a:r>
              <a:rPr lang="en-US" dirty="0" err="1" smtClean="0">
                <a:sym typeface="Wingdings" pitchFamily="2" charset="2"/>
              </a:rPr>
              <a:t>np.swapaxes</a:t>
            </a:r>
            <a:r>
              <a:rPr lang="en-US" dirty="0" smtClean="0">
                <a:sym typeface="Wingdings" pitchFamily="2" charset="2"/>
              </a:rPr>
              <a:t>(a,0,1) returns an array of shape (3,1)</a:t>
            </a:r>
          </a:p>
          <a:p>
            <a:pPr lvl="3"/>
            <a:r>
              <a:rPr lang="en-US" dirty="0" smtClean="0">
                <a:sym typeface="Wingdings" pitchFamily="2" charset="2"/>
              </a:rPr>
              <a:t>array([[1],</a:t>
            </a:r>
          </a:p>
          <a:p>
            <a:pPr lvl="2">
              <a:buNone/>
            </a:pPr>
            <a:r>
              <a:rPr lang="en-US" dirty="0" smtClean="0">
                <a:sym typeface="Wingdings" pitchFamily="2" charset="2"/>
              </a:rPr>
              <a:t>   	</a:t>
            </a:r>
            <a:r>
              <a:rPr lang="en-US" sz="2000" dirty="0" smtClean="0">
                <a:sym typeface="Wingdings" pitchFamily="2" charset="2"/>
              </a:rPr>
              <a:t>            [2],</a:t>
            </a:r>
          </a:p>
          <a:p>
            <a:pPr lvl="2">
              <a:buNone/>
            </a:pPr>
            <a:r>
              <a:rPr lang="en-US" sz="2000" dirty="0" smtClean="0">
                <a:sym typeface="Wingdings" pitchFamily="2" charset="2"/>
              </a:rPr>
              <a:t>                [3]])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</a:t>
            </a:r>
            <a:r>
              <a:rPr lang="en-US" dirty="0" err="1" smtClean="0"/>
              <a:t>swapaxes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a=</a:t>
            </a:r>
            <a:r>
              <a:rPr lang="en-US" dirty="0" err="1" smtClean="0"/>
              <a:t>np.array</a:t>
            </a:r>
            <a:r>
              <a:rPr lang="en-US" dirty="0" smtClean="0"/>
              <a:t>([[1,2],[3,4]])</a:t>
            </a:r>
          </a:p>
          <a:p>
            <a:pPr lvl="1"/>
            <a:r>
              <a:rPr lang="en-US" dirty="0" smtClean="0"/>
              <a:t>array([[1, 2],</a:t>
            </a:r>
          </a:p>
          <a:p>
            <a:pPr lvl="1">
              <a:buNone/>
            </a:pPr>
            <a:r>
              <a:rPr lang="en-US" dirty="0" smtClean="0"/>
              <a:t>             [3, 4]])</a:t>
            </a:r>
          </a:p>
          <a:p>
            <a:r>
              <a:rPr lang="en-US" dirty="0" err="1" smtClean="0"/>
              <a:t>np.swapaxes</a:t>
            </a:r>
            <a:r>
              <a:rPr lang="en-US" dirty="0" smtClean="0"/>
              <a:t>(a,0,1)</a:t>
            </a:r>
          </a:p>
          <a:p>
            <a:pPr lvl="1"/>
            <a:r>
              <a:rPr lang="en-US" dirty="0" smtClean="0"/>
              <a:t>First row becomes first column and second row becomes second column.</a:t>
            </a:r>
          </a:p>
          <a:p>
            <a:pPr lvl="1"/>
            <a:r>
              <a:rPr lang="en-US" dirty="0" smtClean="0"/>
              <a:t>array([[1, 3],</a:t>
            </a:r>
          </a:p>
          <a:p>
            <a:pPr lvl="1">
              <a:buNone/>
            </a:pPr>
            <a:r>
              <a:rPr lang="en-US" dirty="0" smtClean="0"/>
              <a:t>            [2, 4]])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86380" y="2643182"/>
            <a:ext cx="40254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np.swapaxes</a:t>
            </a:r>
            <a:r>
              <a:rPr lang="en-US" sz="3200" smtClean="0"/>
              <a:t>(a,1,0)</a:t>
            </a:r>
            <a:endParaRPr lang="en-US" sz="32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14810" y="2928934"/>
            <a:ext cx="981857" cy="6636"/>
          </a:xfrm>
          <a:prstGeom prst="straightConnector1">
            <a:avLst/>
          </a:prstGeom>
          <a:ln w="476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</a:t>
            </a:r>
            <a:r>
              <a:rPr lang="en-US" dirty="0" err="1" smtClean="0"/>
              <a:t>swapaxes</a:t>
            </a:r>
            <a:r>
              <a:rPr lang="en-US" smtClean="0"/>
              <a:t>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a=</a:t>
            </a:r>
            <a:r>
              <a:rPr lang="en-US" dirty="0" err="1" smtClean="0"/>
              <a:t>np.arange</a:t>
            </a:r>
            <a:r>
              <a:rPr lang="en-US" dirty="0" smtClean="0"/>
              <a:t>(1,25).reshape(2,3,4)</a:t>
            </a:r>
          </a:p>
          <a:p>
            <a:pPr lvl="1"/>
            <a:r>
              <a:rPr lang="en-US" dirty="0" smtClean="0"/>
              <a:t>If we want to swap row and column of each 2-D array, </a:t>
            </a:r>
          </a:p>
          <a:p>
            <a:pPr lvl="2"/>
            <a:r>
              <a:rPr lang="en-US" dirty="0" err="1" smtClean="0"/>
              <a:t>np.swapaxes</a:t>
            </a:r>
            <a:r>
              <a:rPr lang="en-US" dirty="0" smtClean="0"/>
              <a:t>(a,1,2)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857628"/>
            <a:ext cx="3382112" cy="185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3714752"/>
            <a:ext cx="2857520" cy="2374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>
            <a:off x="4071934" y="4929198"/>
            <a:ext cx="114300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85852" y="585789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shape(2,3,4)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15074" y="621508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shape(2,4,3)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r>
              <a:rPr lang="en-US" dirty="0"/>
              <a:t> Mathematics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4096"/>
            <a:ext cx="8507288" cy="544036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NumPy provides standard trigonometric functions, functions for arithmetic operations, handling complex numbers, etc.</a:t>
            </a:r>
          </a:p>
          <a:p>
            <a:pPr lvl="1" algn="just"/>
            <a:r>
              <a:rPr lang="en-US" dirty="0"/>
              <a:t>a=</a:t>
            </a:r>
            <a:r>
              <a:rPr lang="en-US" dirty="0" err="1"/>
              <a:t>np.array</a:t>
            </a:r>
            <a:r>
              <a:rPr lang="en-US" dirty="0"/>
              <a:t>([1,2,3,4])</a:t>
            </a:r>
          </a:p>
          <a:p>
            <a:pPr lvl="1" algn="just"/>
            <a:r>
              <a:rPr lang="en-US" dirty="0"/>
              <a:t>b=</a:t>
            </a:r>
            <a:r>
              <a:rPr lang="en-US" dirty="0" err="1"/>
              <a:t>np.array</a:t>
            </a:r>
            <a:r>
              <a:rPr lang="en-US" dirty="0"/>
              <a:t>([1,1,1,1])</a:t>
            </a:r>
          </a:p>
          <a:p>
            <a:pPr algn="just"/>
            <a:r>
              <a:rPr lang="en-US" dirty="0"/>
              <a:t>Following operations are permissible: </a:t>
            </a:r>
          </a:p>
          <a:p>
            <a:pPr lvl="1" algn="just"/>
            <a:r>
              <a:rPr lang="en-US" dirty="0" err="1"/>
              <a:t>a+b</a:t>
            </a:r>
            <a:r>
              <a:rPr lang="en-US" dirty="0"/>
              <a:t>, a+2, a-3, a*2, a/2, a**2, a += b, a-=1</a:t>
            </a:r>
          </a:p>
          <a:p>
            <a:pPr lvl="1" algn="just"/>
            <a:r>
              <a:rPr lang="en-US" dirty="0"/>
              <a:t>np.sin(a) returns sine values of each element</a:t>
            </a:r>
          </a:p>
          <a:p>
            <a:pPr lvl="1" algn="just"/>
            <a:r>
              <a:rPr lang="en-US" dirty="0"/>
              <a:t>np.cos(a) returns cosine </a:t>
            </a:r>
            <a:r>
              <a:rPr lang="en-US" dirty="0" err="1"/>
              <a:t>valus</a:t>
            </a:r>
            <a:r>
              <a:rPr lang="en-US" dirty="0"/>
              <a:t> of each element</a:t>
            </a:r>
          </a:p>
          <a:p>
            <a:pPr lvl="1" algn="just"/>
            <a:r>
              <a:rPr lang="en-US" dirty="0" err="1"/>
              <a:t>np.exp</a:t>
            </a:r>
            <a:r>
              <a:rPr lang="en-US" dirty="0"/>
              <a:t>(a) calculates exponential of all the elements</a:t>
            </a:r>
          </a:p>
          <a:p>
            <a:pPr lvl="1" algn="just"/>
            <a:r>
              <a:rPr lang="en-US" dirty="0"/>
              <a:t>np.log(a)</a:t>
            </a:r>
            <a:r>
              <a:rPr lang="en-IN" dirty="0"/>
              <a:t> calculates Natural logarithm of </a:t>
            </a:r>
            <a:r>
              <a:rPr lang="en-IN"/>
              <a:t>all </a:t>
            </a:r>
            <a:r>
              <a:rPr lang="en-IN" smtClean="0"/>
              <a:t>elements</a:t>
            </a:r>
            <a:endParaRPr lang="en-US" dirty="0"/>
          </a:p>
          <a:p>
            <a:pPr lvl="1" algn="just"/>
            <a:r>
              <a:rPr lang="en-US" dirty="0"/>
              <a:t>a=</a:t>
            </a:r>
            <a:r>
              <a:rPr lang="en-US" dirty="0" err="1"/>
              <a:t>np.array</a:t>
            </a:r>
            <a:r>
              <a:rPr lang="en-US" dirty="0"/>
              <a:t>([0.5,1.5,2.5,3.5,4.5])</a:t>
            </a:r>
          </a:p>
          <a:p>
            <a:pPr lvl="1" algn="just"/>
            <a:r>
              <a:rPr lang="en-US" dirty="0" err="1"/>
              <a:t>np.around</a:t>
            </a:r>
            <a:r>
              <a:rPr lang="en-US" dirty="0"/>
              <a:t>(a) evenly </a:t>
            </a:r>
            <a:r>
              <a:rPr lang="en-IN" dirty="0"/>
              <a:t>rounds the array elements</a:t>
            </a:r>
          </a:p>
          <a:p>
            <a:pPr lvl="1" algn="just"/>
            <a:r>
              <a:rPr lang="en-IN" dirty="0" err="1"/>
              <a:t>np.ceil</a:t>
            </a:r>
            <a:r>
              <a:rPr lang="en-IN" dirty="0"/>
              <a:t>(a), </a:t>
            </a:r>
            <a:r>
              <a:rPr lang="en-IN" dirty="0" err="1"/>
              <a:t>np.floor</a:t>
            </a:r>
            <a:r>
              <a:rPr lang="en-IN" dirty="0"/>
              <a:t>(a), </a:t>
            </a:r>
            <a:r>
              <a:rPr lang="en-IN" dirty="0" err="1"/>
              <a:t>np.trunc</a:t>
            </a:r>
            <a:r>
              <a:rPr lang="en-IN" dirty="0"/>
              <a:t>(a) …</a:t>
            </a:r>
          </a:p>
          <a:p>
            <a:pPr lvl="1" algn="just"/>
            <a:r>
              <a:rPr lang="en-IN" dirty="0" err="1"/>
              <a:t>np.reciprocal</a:t>
            </a:r>
            <a:r>
              <a:rPr lang="en-IN" dirty="0"/>
              <a:t>(a) returns reciprocal of array elements</a:t>
            </a:r>
          </a:p>
          <a:p>
            <a:pPr lvl="1" algn="just"/>
            <a:r>
              <a:rPr lang="en-IN" dirty="0" err="1">
                <a:solidFill>
                  <a:srgbClr val="FF0000"/>
                </a:solidFill>
              </a:rPr>
              <a:t>np.divide</a:t>
            </a:r>
            <a:r>
              <a:rPr lang="en-IN" dirty="0">
                <a:solidFill>
                  <a:srgbClr val="FF0000"/>
                </a:solidFill>
              </a:rPr>
              <a:t>(arr1, arr2)  same as arr1/arr2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EA1E-AEC0-447C-9714-DB01049F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 using NumPy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1F5D5-25C7-48EC-B620-06553C275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The Linear Algebra module of NumPy offers various methods to apply linear algebra on any </a:t>
            </a:r>
            <a:r>
              <a:rPr lang="en-US" dirty="0" err="1"/>
              <a:t>numpy</a:t>
            </a:r>
            <a:r>
              <a:rPr lang="en-US" dirty="0"/>
              <a:t> array.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Using NumPy we can find: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rank, determinant, trace, etc. of an array.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eigen values of matrices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matrix and vector products (dot, inner, outer product), matrix exponentiation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solve linear or tensor equations and much more!</a:t>
            </a:r>
          </a:p>
          <a:p>
            <a:pPr algn="just">
              <a:lnSpc>
                <a:spcPct val="11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3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 using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NumPy mathematics is performed element-wise. Linear algebra is done on the entire matrix.</a:t>
            </a:r>
          </a:p>
          <a:p>
            <a:pPr algn="just"/>
            <a:r>
              <a:rPr lang="en-US" dirty="0"/>
              <a:t>For example:</a:t>
            </a:r>
          </a:p>
          <a:p>
            <a:pPr lvl="1" algn="just"/>
            <a:r>
              <a:rPr lang="en-US" dirty="0"/>
              <a:t>a = </a:t>
            </a:r>
            <a:r>
              <a:rPr lang="en-US" dirty="0" err="1"/>
              <a:t>np.ones</a:t>
            </a:r>
            <a:r>
              <a:rPr lang="en-US" dirty="0"/>
              <a:t>((2,3))</a:t>
            </a:r>
          </a:p>
          <a:p>
            <a:pPr lvl="1" algn="just"/>
            <a:r>
              <a:rPr lang="en-US" dirty="0"/>
              <a:t>b = </a:t>
            </a:r>
            <a:r>
              <a:rPr lang="en-US" dirty="0" err="1"/>
              <a:t>np.full</a:t>
            </a:r>
            <a:r>
              <a:rPr lang="en-US" dirty="0"/>
              <a:t>((3,2),2)</a:t>
            </a:r>
          </a:p>
          <a:p>
            <a:pPr algn="just"/>
            <a:r>
              <a:rPr lang="en-US" dirty="0"/>
              <a:t>Matrix multiplication:</a:t>
            </a:r>
          </a:p>
          <a:p>
            <a:pPr lvl="1" algn="just"/>
            <a:r>
              <a:rPr lang="en-US" dirty="0" err="1"/>
              <a:t>np.matmul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returns</a:t>
            </a:r>
          </a:p>
          <a:p>
            <a:pPr lvl="2" algn="just"/>
            <a:r>
              <a:rPr lang="en-US" dirty="0"/>
              <a:t>[[6,6]</a:t>
            </a:r>
          </a:p>
          <a:p>
            <a:pPr lvl="2" algn="just"/>
            <a:r>
              <a:rPr lang="en-US" dirty="0"/>
              <a:t> [6,6]]</a:t>
            </a:r>
          </a:p>
          <a:p>
            <a:pPr lvl="1" algn="just"/>
            <a:r>
              <a:rPr lang="en-US" dirty="0"/>
              <a:t>Find determinant:</a:t>
            </a:r>
          </a:p>
          <a:p>
            <a:pPr lvl="2" algn="just"/>
            <a:r>
              <a:rPr lang="en-US" dirty="0"/>
              <a:t>c = </a:t>
            </a:r>
            <a:r>
              <a:rPr lang="en-US" dirty="0" err="1"/>
              <a:t>np.identity</a:t>
            </a:r>
            <a:r>
              <a:rPr lang="en-US" dirty="0"/>
              <a:t>(3)</a:t>
            </a:r>
          </a:p>
          <a:p>
            <a:pPr lvl="2" algn="just"/>
            <a:r>
              <a:rPr lang="en-US" dirty="0" err="1"/>
              <a:t>np.linalg.det</a:t>
            </a:r>
            <a:r>
              <a:rPr lang="en-US" dirty="0"/>
              <a:t>(c) returns 1</a:t>
            </a:r>
          </a:p>
          <a:p>
            <a:pPr lvl="1" algn="just"/>
            <a:r>
              <a:rPr lang="en-US" dirty="0"/>
              <a:t>Similarly, we can find rank, norm, Eigen values, inverse, trace etc of a matrix.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Statistics with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NumPy has useful statistical functions for finding minimum, maximum, percentile standard deviation and variance, </a:t>
            </a:r>
            <a:r>
              <a:rPr lang="en-US" dirty="0" err="1"/>
              <a:t>etc</a:t>
            </a:r>
            <a:r>
              <a:rPr lang="en-US" dirty="0"/>
              <a:t> from the given elements in the array. </a:t>
            </a:r>
          </a:p>
          <a:p>
            <a:pPr lvl="1" algn="just"/>
            <a:r>
              <a:rPr lang="en-US" dirty="0"/>
              <a:t>a=</a:t>
            </a:r>
            <a:r>
              <a:rPr lang="en-US" dirty="0" err="1"/>
              <a:t>np.array</a:t>
            </a:r>
            <a:r>
              <a:rPr lang="en-US" dirty="0"/>
              <a:t>([[1,2,3],[4,5,6]])</a:t>
            </a:r>
          </a:p>
          <a:p>
            <a:pPr lvl="1" algn="just"/>
            <a:r>
              <a:rPr lang="en-US" dirty="0"/>
              <a:t>np.min(a)</a:t>
            </a:r>
          </a:p>
          <a:p>
            <a:pPr lvl="1" algn="just"/>
            <a:r>
              <a:rPr lang="en-US" dirty="0"/>
              <a:t>np.max(a)</a:t>
            </a:r>
          </a:p>
          <a:p>
            <a:pPr lvl="1" algn="just"/>
            <a:r>
              <a:rPr lang="en-US" dirty="0"/>
              <a:t>np.min(a, axis=1) returns minimum in each row as array([1, 4])</a:t>
            </a:r>
          </a:p>
          <a:p>
            <a:pPr lvl="1" algn="just"/>
            <a:r>
              <a:rPr lang="en-US" dirty="0"/>
              <a:t>np.sum(a) returns sum of all the elements</a:t>
            </a:r>
          </a:p>
          <a:p>
            <a:pPr lvl="1" algn="just"/>
            <a:r>
              <a:rPr lang="en-US" dirty="0"/>
              <a:t>np.sum(a, axis=0) returns sum of each column</a:t>
            </a:r>
          </a:p>
          <a:p>
            <a:pPr lvl="1" algn="just"/>
            <a:r>
              <a:rPr lang="en-US" dirty="0"/>
              <a:t>np.sum(a, axis=1) returns sum of each row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0A36-11FB-437C-BC12-9A8FBB04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70F47-53F2-4977-A742-A06E1C068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a=</a:t>
            </a:r>
            <a:r>
              <a:rPr lang="en-IN" dirty="0" err="1"/>
              <a:t>np.array</a:t>
            </a:r>
            <a:r>
              <a:rPr lang="en-IN" dirty="0"/>
              <a:t>([1,2,3,4,5,6,7,8,9,10])</a:t>
            </a:r>
          </a:p>
          <a:p>
            <a:r>
              <a:rPr lang="en-IN" dirty="0" err="1"/>
              <a:t>np.min</a:t>
            </a:r>
            <a:r>
              <a:rPr lang="en-IN" dirty="0"/>
              <a:t>(a) returns 1</a:t>
            </a:r>
          </a:p>
          <a:p>
            <a:r>
              <a:rPr lang="en-IN" dirty="0" err="1"/>
              <a:t>np.max</a:t>
            </a:r>
            <a:r>
              <a:rPr lang="en-IN" dirty="0"/>
              <a:t>(a) returns 10</a:t>
            </a:r>
          </a:p>
          <a:p>
            <a:r>
              <a:rPr lang="en-IN" dirty="0" err="1"/>
              <a:t>np.mean</a:t>
            </a:r>
            <a:r>
              <a:rPr lang="en-IN" dirty="0"/>
              <a:t>(a) returns 5.5</a:t>
            </a:r>
          </a:p>
          <a:p>
            <a:r>
              <a:rPr lang="en-IN" dirty="0" err="1"/>
              <a:t>np.median</a:t>
            </a:r>
            <a:r>
              <a:rPr lang="en-IN" dirty="0"/>
              <a:t>(a) returns 5.5</a:t>
            </a:r>
          </a:p>
          <a:p>
            <a:r>
              <a:rPr lang="en-IN" dirty="0" err="1"/>
              <a:t>np.std</a:t>
            </a:r>
            <a:r>
              <a:rPr lang="en-IN" dirty="0"/>
              <a:t>(a) </a:t>
            </a:r>
            <a:r>
              <a:rPr lang="en-IN"/>
              <a:t>returns 2.8722813232690143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66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63880" cy="1143000"/>
          </a:xfrm>
        </p:spPr>
        <p:txBody>
          <a:bodyPr>
            <a:normAutofit/>
          </a:bodyPr>
          <a:lstStyle/>
          <a:p>
            <a:r>
              <a:rPr lang="en-US" dirty="0" err="1"/>
              <a:t>ndarray</a:t>
            </a:r>
            <a:r>
              <a:rPr lang="en-US" dirty="0"/>
              <a:t>: A multidimensional array object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733962" cy="483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75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f =</a:t>
            </a:r>
            <a:r>
              <a:rPr lang="en-US" sz="2400" dirty="0" err="1"/>
              <a:t>np.genfromtxt</a:t>
            </a:r>
            <a:r>
              <a:rPr lang="en-US" sz="2400" dirty="0"/>
              <a:t>("data.txt", delimiter=',').</a:t>
            </a:r>
            <a:r>
              <a:rPr lang="en-US" sz="2400" dirty="0" err="1"/>
              <a:t>astype</a:t>
            </a:r>
            <a:r>
              <a:rPr lang="en-US" sz="2400" dirty="0"/>
              <a:t>('int16')</a:t>
            </a:r>
          </a:p>
          <a:p>
            <a:r>
              <a:rPr lang="en-US" sz="2400" dirty="0"/>
              <a:t>f is an array as below:</a:t>
            </a:r>
          </a:p>
          <a:p>
            <a:r>
              <a:rPr lang="en-US" sz="2400" dirty="0"/>
              <a:t>array([[  1,   2,   3,   4,   5,   6,   7,   8,   9,  10],</a:t>
            </a:r>
          </a:p>
          <a:p>
            <a:r>
              <a:rPr lang="en-US" sz="2400" dirty="0"/>
              <a:t>       [ 11,  22,  33,  44,  55,  66,  77,  88,  99, 100],</a:t>
            </a:r>
          </a:p>
          <a:p>
            <a:r>
              <a:rPr lang="en-US" sz="2400" dirty="0"/>
              <a:t>       [ 23,  34,  45,  56,  67,  78,  89,  98, 210, 120],</a:t>
            </a:r>
          </a:p>
          <a:p>
            <a:r>
              <a:rPr lang="en-US" sz="2400" dirty="0"/>
              <a:t>       [ 54,  23,  67,  12,  88,  43,  33,  74,  41,  69]], </a:t>
            </a:r>
            <a:r>
              <a:rPr lang="en-US" sz="2400" dirty="0" err="1"/>
              <a:t>dtype</a:t>
            </a:r>
            <a:r>
              <a:rPr lang="en-US" sz="2400" dirty="0"/>
              <a:t>=int16)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masking and advanced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f&gt;20 --&gt;</a:t>
            </a:r>
          </a:p>
          <a:p>
            <a:r>
              <a:rPr lang="en-US" sz="2000" dirty="0"/>
              <a:t>array([[False, False, False, False, False, False, False, False, False, False],</a:t>
            </a:r>
          </a:p>
          <a:p>
            <a:r>
              <a:rPr lang="en-US" sz="2000" dirty="0"/>
              <a:t>       [False,  True,  True,  True,  True,  True,  True,  True,  True, True],</a:t>
            </a:r>
          </a:p>
          <a:p>
            <a:r>
              <a:rPr lang="en-US" sz="2000" dirty="0"/>
              <a:t>       [ True,  True,  True,  True,  True,  True,  True,  True,  True, True],</a:t>
            </a:r>
          </a:p>
          <a:p>
            <a:r>
              <a:rPr lang="en-US" sz="2000" dirty="0"/>
              <a:t>       [ True,  True,  True, False,  True,  True,  True,  True,  True, True]])</a:t>
            </a:r>
          </a:p>
          <a:p>
            <a:r>
              <a:rPr lang="en-US" sz="2000" dirty="0"/>
              <a:t>We can also index where the condition satisfies to get only those values:</a:t>
            </a:r>
          </a:p>
          <a:p>
            <a:r>
              <a:rPr lang="en-US" sz="2000" dirty="0"/>
              <a:t>You can also index where the condition satisfies to get only those values:</a:t>
            </a:r>
          </a:p>
          <a:p>
            <a:r>
              <a:rPr lang="en-US" sz="2000" dirty="0"/>
              <a:t>f[f&gt;20] returns </a:t>
            </a:r>
          </a:p>
          <a:p>
            <a:r>
              <a:rPr lang="en-US" sz="2000" dirty="0"/>
              <a:t>array([ 22,  33,  44,  55,  66,  77,  88,  99, 100,  23,  34,  45,  56,</a:t>
            </a:r>
          </a:p>
          <a:p>
            <a:r>
              <a:rPr lang="en-US" sz="2000" dirty="0"/>
              <a:t>        67,  78,  89,  98, 210, 120,  54,  23,  67,  88,  43,  33,  74,</a:t>
            </a:r>
          </a:p>
          <a:p>
            <a:r>
              <a:rPr lang="en-US" sz="2000" dirty="0"/>
              <a:t>        41,  69], </a:t>
            </a:r>
            <a:r>
              <a:rPr lang="en-US" sz="2000" dirty="0" err="1"/>
              <a:t>dtype</a:t>
            </a:r>
            <a:r>
              <a:rPr lang="en-US" sz="2000" dirty="0"/>
              <a:t>=int16)</a:t>
            </a:r>
          </a:p>
          <a:p>
            <a:r>
              <a:rPr lang="en-US" sz="2000" dirty="0"/>
              <a:t>As can be seen in above example, in </a:t>
            </a:r>
            <a:r>
              <a:rPr lang="en-US" sz="2000" dirty="0" err="1"/>
              <a:t>NumPy</a:t>
            </a:r>
            <a:r>
              <a:rPr lang="en-US" sz="2000" dirty="0"/>
              <a:t> we can index with a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f = </a:t>
            </a:r>
            <a:r>
              <a:rPr lang="en-US" sz="2800" dirty="0" err="1"/>
              <a:t>np</a:t>
            </a:r>
            <a:r>
              <a:rPr lang="en-US" sz="2800" dirty="0"/>
              <a:t>. array([[  1,   2,   3,   4,   5,   6,   7,   8,   9,  10],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       [ 11,  22,  33,  44,  55,  66,  77,  88,  99, 100],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       [ 23,  34,  45,  56,  67,  78,  89,  98, 210, 120],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       [ 54,  23,  67,  12,  88,  43,  33,  74,  41,  69]])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We can also form compound conditional just as in Python,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((f&gt;10) &amp; (f&lt;80)) returns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array([[False, False, False, False, False, False, False, False, False, False],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       [ True,  True,  True,  True,  True,  True,  True, False, False, False],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       [ True,  True,  True,  True,  True,  True, False, False, False, False],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       [ True,  True,  True,  True, False,  True,  True,  True,  True, True]])</a:t>
            </a:r>
          </a:p>
          <a:p>
            <a:pPr>
              <a:lnSpc>
                <a:spcPct val="12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76200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dirty="0"/>
              <a:t>Write </a:t>
            </a:r>
            <a:r>
              <a:rPr lang="en-US" sz="3600" dirty="0" err="1"/>
              <a:t>NumPy</a:t>
            </a:r>
            <a:r>
              <a:rPr lang="en-US" sz="3600" dirty="0"/>
              <a:t> statements to create this array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36" y="1857364"/>
            <a:ext cx="3938588" cy="311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2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2910" y="1928802"/>
            <a:ext cx="3429000" cy="1554163"/>
          </a:xfrm>
        </p:spPr>
        <p:txBody>
          <a:bodyPr>
            <a:normAutofit/>
          </a:bodyPr>
          <a:lstStyle/>
          <a:p>
            <a:r>
              <a:rPr lang="en-US" dirty="0"/>
              <a:t>a=</a:t>
            </a:r>
            <a:r>
              <a:rPr lang="en-US" dirty="0" err="1"/>
              <a:t>np.ones</a:t>
            </a:r>
            <a:r>
              <a:rPr lang="en-US" dirty="0"/>
              <a:t>((5,5))</a:t>
            </a:r>
          </a:p>
          <a:p>
            <a:r>
              <a:rPr lang="en-US" dirty="0"/>
              <a:t>a[1:4,1:4]=0</a:t>
            </a:r>
          </a:p>
          <a:p>
            <a:r>
              <a:rPr lang="en-US" dirty="0"/>
              <a:t>a[2,2]=9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38710" y="1928802"/>
            <a:ext cx="3429000" cy="1554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a=</a:t>
            </a:r>
            <a:r>
              <a:rPr lang="en-US" dirty="0" err="1"/>
              <a:t>np.ones</a:t>
            </a:r>
            <a:r>
              <a:rPr lang="en-US" dirty="0"/>
              <a:t>((5,5))</a:t>
            </a:r>
          </a:p>
          <a:p>
            <a:r>
              <a:rPr lang="en-US" dirty="0"/>
              <a:t>b=</a:t>
            </a:r>
            <a:r>
              <a:rPr lang="en-US" dirty="0" err="1"/>
              <a:t>np.zeros</a:t>
            </a:r>
            <a:r>
              <a:rPr lang="en-US" dirty="0"/>
              <a:t>((3,3))</a:t>
            </a:r>
          </a:p>
          <a:p>
            <a:r>
              <a:rPr lang="en-US" dirty="0"/>
              <a:t>b[1,1]=9</a:t>
            </a:r>
          </a:p>
          <a:p>
            <a:r>
              <a:rPr lang="en-US" dirty="0"/>
              <a:t>a[1:4,1:4]=b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1571612"/>
            <a:ext cx="3088757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0" y="1500174"/>
            <a:ext cx="3088757" cy="305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720" y="214290"/>
            <a:ext cx="86439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How do you index the part of the matrix shown in different colors?</a:t>
            </a:r>
          </a:p>
        </p:txBody>
      </p:sp>
    </p:spTree>
    <p:extLst>
      <p:ext uri="{BB962C8B-B14F-4D97-AF65-F5344CB8AC3E}">
        <p14:creationId xmlns:p14="http://schemas.microsoft.com/office/powerpoint/2010/main" val="260688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28596" y="1714488"/>
            <a:ext cx="8458200" cy="1919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a[2:4, 0:2]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a[[0,1,2,3], [1,2,3,4]]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a[[0,4,5],3:]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arrays are faster!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NumPy arrays are faster than Python lists.</a:t>
            </a:r>
          </a:p>
          <a:p>
            <a:r>
              <a:rPr lang="en-US" sz="2400" dirty="0" err="1"/>
              <a:t>NumPy</a:t>
            </a:r>
            <a:r>
              <a:rPr lang="en-US" sz="2400" dirty="0"/>
              <a:t> uses fixed type.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7941"/>
            <a:ext cx="8077200" cy="4260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04185" y="5072074"/>
            <a:ext cx="12107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Size</a:t>
            </a:r>
          </a:p>
          <a:p>
            <a:r>
              <a:rPr lang="en-US" sz="2200" b="1" dirty="0" err="1"/>
              <a:t>refCount</a:t>
            </a:r>
            <a:endParaRPr lang="en-US" sz="2200" b="1" dirty="0"/>
          </a:p>
          <a:p>
            <a:r>
              <a:rPr lang="en-US" sz="2200" b="1" dirty="0" err="1"/>
              <a:t>ObjType</a:t>
            </a:r>
            <a:endParaRPr lang="en-US" sz="2200" b="1" dirty="0"/>
          </a:p>
          <a:p>
            <a:r>
              <a:rPr lang="en-US" sz="2200" b="1" dirty="0" err="1"/>
              <a:t>ObjVal</a:t>
            </a:r>
            <a:endParaRPr lang="en-US" sz="2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34340-D5BE-4EBE-B62B-9E796F5E628F}"/>
              </a:ext>
            </a:extLst>
          </p:cNvPr>
          <p:cNvSpPr txBox="1"/>
          <p:nvPr/>
        </p:nvSpPr>
        <p:spPr>
          <a:xfrm>
            <a:off x="5593610" y="4718035"/>
            <a:ext cx="98809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28 bytes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CCA85-00B1-4AED-A659-21211A9A4DC3}"/>
              </a:ext>
            </a:extLst>
          </p:cNvPr>
          <p:cNvSpPr txBox="1"/>
          <p:nvPr/>
        </p:nvSpPr>
        <p:spPr>
          <a:xfrm>
            <a:off x="5652120" y="3244334"/>
            <a:ext cx="87107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4 bytes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5356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1FBE-4162-474B-BD31-9810AF44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arrays are faster!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AEF4-6C0D-47DC-8ED6-1F5C62457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NumPy arrays are allocated contiguous memory.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Lists are allocated memory that is not contiguous.</a:t>
            </a:r>
          </a:p>
          <a:p>
            <a:pPr algn="just"/>
            <a:r>
              <a:rPr lang="en-US" dirty="0"/>
              <a:t>Python lists are resizable and can contain elements of different types.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NumPy arrays have fixed size at creation and contain fixed type data.</a:t>
            </a:r>
          </a:p>
          <a:p>
            <a:pPr lvl="1" algn="just"/>
            <a:r>
              <a:rPr lang="en-US" dirty="0"/>
              <a:t>No type checking is required while iterating through NumPy arrays.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10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NumPy</a:t>
            </a:r>
            <a:r>
              <a:rPr lang="en-US" sz="3200" dirty="0"/>
              <a:t> allows lot more operations apart from insertion, deletion, append, concatenation.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  <a:p>
            <a:pPr lvl="1"/>
            <a:r>
              <a:rPr lang="en-US" dirty="0"/>
              <a:t>a = [1,2,3]</a:t>
            </a:r>
          </a:p>
          <a:p>
            <a:pPr lvl="1"/>
            <a:r>
              <a:rPr lang="en-US" dirty="0"/>
              <a:t>b = [4,5,6]</a:t>
            </a:r>
          </a:p>
          <a:p>
            <a:pPr lvl="1"/>
            <a:r>
              <a:rPr lang="en-US" dirty="0"/>
              <a:t>a*b is an error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([1,2,3])</a:t>
            </a:r>
          </a:p>
          <a:p>
            <a:pPr lvl="1"/>
            <a:r>
              <a:rPr lang="en-US" dirty="0"/>
              <a:t>b = </a:t>
            </a:r>
            <a:r>
              <a:rPr lang="en-US" dirty="0" err="1"/>
              <a:t>np.array</a:t>
            </a:r>
            <a:r>
              <a:rPr lang="en-US" dirty="0"/>
              <a:t>([4,5,6])</a:t>
            </a:r>
          </a:p>
          <a:p>
            <a:pPr lvl="1"/>
            <a:r>
              <a:rPr lang="en-US" dirty="0"/>
              <a:t>a*b returns </a:t>
            </a:r>
          </a:p>
          <a:p>
            <a:pPr lvl="1"/>
            <a:r>
              <a:rPr lang="en-US" dirty="0"/>
              <a:t>array([ 4, 10, 18])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numpy.array</a:t>
            </a:r>
            <a:r>
              <a:rPr lang="en-US" dirty="0">
                <a:solidFill>
                  <a:srgbClr val="FF0000"/>
                </a:solidFill>
              </a:rPr>
              <a:t>(object, </a:t>
            </a:r>
            <a:r>
              <a:rPr lang="en-US" dirty="0" err="1">
                <a:solidFill>
                  <a:srgbClr val="FF0000"/>
                </a:solidFill>
              </a:rPr>
              <a:t>dtype</a:t>
            </a:r>
            <a:r>
              <a:rPr lang="en-US" dirty="0">
                <a:solidFill>
                  <a:srgbClr val="FF0000"/>
                </a:solidFill>
              </a:rPr>
              <a:t>=None,..)</a:t>
            </a:r>
          </a:p>
          <a:p>
            <a:pPr lvl="1"/>
            <a:r>
              <a:rPr lang="en-US" dirty="0"/>
              <a:t>a=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FF0000"/>
                </a:solidFill>
              </a:rPr>
              <a:t>array</a:t>
            </a:r>
            <a:r>
              <a:rPr lang="en-US" dirty="0"/>
              <a:t>([1,2,3])</a:t>
            </a:r>
          </a:p>
          <a:p>
            <a:pPr lvl="2"/>
            <a:r>
              <a:rPr lang="en-US" dirty="0"/>
              <a:t>Creates a vector</a:t>
            </a:r>
          </a:p>
          <a:p>
            <a:pPr lvl="1"/>
            <a:r>
              <a:rPr lang="en-US" dirty="0"/>
              <a:t>b=</a:t>
            </a:r>
            <a:r>
              <a:rPr lang="en-US" dirty="0" err="1"/>
              <a:t>np.array</a:t>
            </a:r>
            <a:r>
              <a:rPr lang="en-US" dirty="0"/>
              <a:t>([[1,2,3],[4,5,6],[7,8,9]])</a:t>
            </a:r>
          </a:p>
          <a:p>
            <a:pPr lvl="2"/>
            <a:r>
              <a:rPr lang="en-US" dirty="0"/>
              <a:t>Creates a 3x3 array</a:t>
            </a:r>
          </a:p>
          <a:p>
            <a:r>
              <a:rPr lang="en-US" dirty="0" err="1">
                <a:solidFill>
                  <a:srgbClr val="FF0000"/>
                </a:solidFill>
              </a:rPr>
              <a:t>numpy.arange</a:t>
            </a:r>
            <a:r>
              <a:rPr lang="en-US" dirty="0">
                <a:solidFill>
                  <a:srgbClr val="FF0000"/>
                </a:solidFill>
              </a:rPr>
              <a:t>([start, ]stop, [step, ]</a:t>
            </a:r>
            <a:r>
              <a:rPr lang="en-US" dirty="0" err="1">
                <a:solidFill>
                  <a:srgbClr val="FF0000"/>
                </a:solidFill>
              </a:rPr>
              <a:t>dtype</a:t>
            </a:r>
            <a:r>
              <a:rPr lang="en-US" dirty="0">
                <a:solidFill>
                  <a:srgbClr val="FF0000"/>
                </a:solidFill>
              </a:rPr>
              <a:t>=None)</a:t>
            </a:r>
          </a:p>
          <a:p>
            <a:pPr lvl="1"/>
            <a:r>
              <a:rPr lang="en-US" dirty="0"/>
              <a:t>c = 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FF0000"/>
                </a:solidFill>
              </a:rPr>
              <a:t>arange</a:t>
            </a:r>
            <a:r>
              <a:rPr lang="en-US" dirty="0"/>
              <a:t>(10) </a:t>
            </a:r>
          </a:p>
          <a:p>
            <a:pPr lvl="2"/>
            <a:r>
              <a:rPr lang="en-US" dirty="0"/>
              <a:t>Creates a vector: ([0,1,2,3,4,5,6,7,8,9])</a:t>
            </a:r>
          </a:p>
          <a:p>
            <a:pPr lvl="1"/>
            <a:r>
              <a:rPr lang="en-US" dirty="0"/>
              <a:t>c = </a:t>
            </a:r>
            <a:r>
              <a:rPr lang="en-US" dirty="0" err="1"/>
              <a:t>np.arange</a:t>
            </a:r>
            <a:r>
              <a:rPr lang="en-US" dirty="0"/>
              <a:t>(1,10)</a:t>
            </a:r>
          </a:p>
          <a:p>
            <a:pPr lvl="2"/>
            <a:r>
              <a:rPr lang="en-US" dirty="0"/>
              <a:t>Creates a vector: ([1, 2, 3, 4, 5, 6, 7, 8, 9])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457348"/>
            <a:ext cx="8535892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Get dimension: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ndarray.ndim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ndim</a:t>
            </a:r>
            <a:r>
              <a:rPr lang="en-US" dirty="0">
                <a:solidFill>
                  <a:srgbClr val="FF0000"/>
                </a:solidFill>
              </a:rPr>
              <a:t> represents the number of dimensions (axes) of the </a:t>
            </a:r>
            <a:r>
              <a:rPr lang="en-US" dirty="0" err="1">
                <a:solidFill>
                  <a:srgbClr val="FF0000"/>
                </a:solidFill>
              </a:rPr>
              <a:t>ndarray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a.ndim</a:t>
            </a:r>
            <a:r>
              <a:rPr lang="en-US" dirty="0"/>
              <a:t> --&gt; 1</a:t>
            </a:r>
          </a:p>
          <a:p>
            <a:pPr lvl="1"/>
            <a:r>
              <a:rPr lang="en-US" dirty="0" err="1"/>
              <a:t>b.ndim</a:t>
            </a:r>
            <a:r>
              <a:rPr lang="en-US" dirty="0"/>
              <a:t> --&gt; 2</a:t>
            </a:r>
          </a:p>
          <a:p>
            <a:r>
              <a:rPr lang="en-US" dirty="0"/>
              <a:t>Get shape: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ndarray.shape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shape is a tuple of integers representing the size of the </a:t>
            </a:r>
            <a:r>
              <a:rPr lang="en-US" dirty="0" err="1">
                <a:solidFill>
                  <a:srgbClr val="FF0000"/>
                </a:solidFill>
              </a:rPr>
              <a:t>ndarray</a:t>
            </a:r>
            <a:r>
              <a:rPr lang="en-US" dirty="0">
                <a:solidFill>
                  <a:srgbClr val="FF0000"/>
                </a:solidFill>
              </a:rPr>
              <a:t> in each dimension.</a:t>
            </a:r>
          </a:p>
          <a:p>
            <a:pPr lvl="1"/>
            <a:r>
              <a:rPr lang="en-US" dirty="0" err="1"/>
              <a:t>a.shape</a:t>
            </a:r>
            <a:r>
              <a:rPr lang="en-US" dirty="0"/>
              <a:t> --&gt; (3,)</a:t>
            </a:r>
          </a:p>
          <a:p>
            <a:pPr lvl="1"/>
            <a:r>
              <a:rPr lang="en-US" dirty="0" err="1"/>
              <a:t>b.shape</a:t>
            </a:r>
            <a:r>
              <a:rPr lang="en-US" dirty="0"/>
              <a:t> --&gt; (3, 3)</a:t>
            </a:r>
          </a:p>
          <a:p>
            <a:r>
              <a:rPr lang="en-US" dirty="0"/>
              <a:t>Get type: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ndarray.dtype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dtype</a:t>
            </a:r>
            <a:r>
              <a:rPr lang="en-US" dirty="0">
                <a:solidFill>
                  <a:srgbClr val="FF0000"/>
                </a:solidFill>
              </a:rPr>
              <a:t> tells the data type of the elements of a NumPy array. In NumPy array, all the elements have the same data type.</a:t>
            </a:r>
          </a:p>
          <a:p>
            <a:pPr lvl="1"/>
            <a:r>
              <a:rPr lang="en-US" dirty="0" err="1"/>
              <a:t>a.dtype</a:t>
            </a:r>
            <a:r>
              <a:rPr lang="en-US" dirty="0"/>
              <a:t> --&gt; </a:t>
            </a:r>
            <a:r>
              <a:rPr lang="en-US" dirty="0" err="1"/>
              <a:t>dtype</a:t>
            </a:r>
            <a:r>
              <a:rPr lang="en-US" dirty="0"/>
              <a:t>('int32')</a:t>
            </a:r>
          </a:p>
          <a:p>
            <a:pPr lvl="1"/>
            <a:r>
              <a:rPr lang="en-US" dirty="0" err="1"/>
              <a:t>b.dtype</a:t>
            </a:r>
            <a:r>
              <a:rPr lang="en-US" dirty="0"/>
              <a:t> --&gt; </a:t>
            </a:r>
            <a:r>
              <a:rPr lang="en-US" dirty="0" err="1"/>
              <a:t>dtype</a:t>
            </a:r>
            <a:r>
              <a:rPr lang="en-US" dirty="0"/>
              <a:t>('int32')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1113</TotalTime>
  <Words>3108</Words>
  <Application>Microsoft Office PowerPoint</Application>
  <PresentationFormat>On-screen Show (4:3)</PresentationFormat>
  <Paragraphs>397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Trebuchet MS</vt:lpstr>
      <vt:lpstr>Wingdings</vt:lpstr>
      <vt:lpstr>Wingdings 3</vt:lpstr>
      <vt:lpstr>Facet</vt:lpstr>
      <vt:lpstr>Unit - 4 NumPy</vt:lpstr>
      <vt:lpstr>Introduction</vt:lpstr>
      <vt:lpstr>ndarray: A multidimensional array object</vt:lpstr>
      <vt:lpstr>ndarray: A multidimensional array object</vt:lpstr>
      <vt:lpstr>NumPy arrays are faster!</vt:lpstr>
      <vt:lpstr>NumPy arrays are faster!</vt:lpstr>
      <vt:lpstr>NumPy allows lot more operations apart from insertion, deletion, append, concatenation.</vt:lpstr>
      <vt:lpstr>Creating NumPy arrays</vt:lpstr>
      <vt:lpstr>Attributes of NumPy array</vt:lpstr>
      <vt:lpstr>Attributes of NumPy array</vt:lpstr>
      <vt:lpstr>Accessing/Changing specific elements, rows, columns etc</vt:lpstr>
      <vt:lpstr>Initializing different types of arrays</vt:lpstr>
      <vt:lpstr>Initializing different types of arrays</vt:lpstr>
      <vt:lpstr>Initializing different types of arrays</vt:lpstr>
      <vt:lpstr>Be careful while copying one array to another!</vt:lpstr>
      <vt:lpstr>Vertically stacking arrays</vt:lpstr>
      <vt:lpstr>Horizontally stacking arrays</vt:lpstr>
      <vt:lpstr>3-Dimensional Arrays</vt:lpstr>
      <vt:lpstr>Indexing 3-D arrays</vt:lpstr>
      <vt:lpstr>Slicing 3-D arrays</vt:lpstr>
      <vt:lpstr>Slicing 3-D arrays</vt:lpstr>
      <vt:lpstr>Advanced Indexing</vt:lpstr>
      <vt:lpstr>Example for Integer Indexing</vt:lpstr>
      <vt:lpstr>Advanced Indexing</vt:lpstr>
      <vt:lpstr>Boolean Indexing</vt:lpstr>
      <vt:lpstr>Boolean Indexing</vt:lpstr>
      <vt:lpstr>Array Manipulation (transpose and swapaxes functions)</vt:lpstr>
      <vt:lpstr>Transposing 3-D Arrays</vt:lpstr>
      <vt:lpstr>The axes() parameter</vt:lpstr>
      <vt:lpstr>The axes() parameter</vt:lpstr>
      <vt:lpstr>PowerPoint Presentation</vt:lpstr>
      <vt:lpstr>swapaxes()</vt:lpstr>
      <vt:lpstr>Example for swapaxes()</vt:lpstr>
      <vt:lpstr>Example for swapaxes()</vt:lpstr>
      <vt:lpstr>NumPy Mathematics</vt:lpstr>
      <vt:lpstr>Linear Algebra using NumPy</vt:lpstr>
      <vt:lpstr>Linear Algebra using NumPy</vt:lpstr>
      <vt:lpstr>Statistics with NumPy</vt:lpstr>
      <vt:lpstr>PowerPoint Presentation</vt:lpstr>
      <vt:lpstr>Reading data from a file</vt:lpstr>
      <vt:lpstr>Boolean masking and advanced indexing</vt:lpstr>
      <vt:lpstr>PowerPoint Presentation</vt:lpstr>
      <vt:lpstr>Write NumPy statements to create this array</vt:lpstr>
      <vt:lpstr>Solution</vt:lpstr>
      <vt:lpstr>PowerPoint Presentation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computer</dc:creator>
  <cp:lastModifiedBy>admin</cp:lastModifiedBy>
  <cp:revision>70</cp:revision>
  <dcterms:created xsi:type="dcterms:W3CDTF">2020-02-28T10:25:22Z</dcterms:created>
  <dcterms:modified xsi:type="dcterms:W3CDTF">2022-03-16T06:53:33Z</dcterms:modified>
</cp:coreProperties>
</file>