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embeddedFontLst>
    <p:embeddedFont>
      <p:font typeface="Trebuchet MS" panose="020B0603020202020204" pitchFamily="34" charset="0"/>
      <p:regular r:id="rId59"/>
      <p:bold r:id="rId60"/>
      <p:italic r:id="rId61"/>
      <p:boldItalic r:id="rId62"/>
    </p:embeddedFont>
    <p:embeddedFont>
      <p:font typeface="Roboto" panose="020B0604020202020204" charset="0"/>
      <p:regular r:id="rId63"/>
      <p:bold r:id="rId64"/>
      <p:italic r:id="rId65"/>
      <p:boldItalic r:id="rId66"/>
    </p:embeddedFont>
    <p:embeddedFont>
      <p:font typeface="Calibri" panose="020F0502020204030204" pitchFamily="34" charset="0"/>
      <p:regular r:id="rId67"/>
      <p:bold r:id="rId68"/>
      <p:italic r:id="rId69"/>
      <p:boldItalic r:id="rId70"/>
    </p:embeddedFont>
    <p:embeddedFont>
      <p:font typeface="Algerian" panose="04020705040A02060702" pitchFamily="82" charset="0"/>
      <p:regular r:id="rId71"/>
    </p:embeddedFont>
    <p:embeddedFont>
      <p:font typeface="Consolas" panose="020B0609020204030204" pitchFamily="49" charset="0"/>
      <p:regular r:id="rId72"/>
      <p:bold r:id="rId73"/>
      <p:italic r:id="rId74"/>
      <p:boldItalic r:id="rId75"/>
    </p:embeddedFont>
    <p:embeddedFont>
      <p:font typeface="Arimo" panose="020B0604020202020204" charset="0"/>
      <p:regular r:id="rId76"/>
      <p:bold r:id="rId77"/>
      <p:italic r:id="rId78"/>
      <p:boldItalic r:id="rId79"/>
    </p:embeddedFont>
    <p:embeddedFont>
      <p:font typeface="Wingdings 3" panose="05040102010807070707" pitchFamily="18" charset="2"/>
      <p:regular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3.fntdata"/><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80"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font" Target="fonts/font20.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633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4453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18894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70159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11079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46289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2075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851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71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33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855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252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296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293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305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93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5492557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quiz.geeksforgeeks.org/python-set-3-strings-lists-tuples-iteratio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947333" y="1003829"/>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6000"/>
              <a:buFont typeface="Calibri"/>
              <a:buNone/>
            </a:pPr>
            <a:r>
              <a:rPr lang="en-US" b="1">
                <a:solidFill>
                  <a:srgbClr val="FF0000"/>
                </a:solidFill>
              </a:rPr>
              <a:t>NumPy &amp; SciPy</a:t>
            </a:r>
            <a:endParaRPr b="1">
              <a:solidFill>
                <a:srgbClr val="FF0000"/>
              </a:solidFill>
            </a:endParaRPr>
          </a:p>
        </p:txBody>
      </p:sp>
      <p:sp>
        <p:nvSpPr>
          <p:cNvPr id="85" name="Google Shape;85;p13"/>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By:</a:t>
            </a:r>
            <a:endParaRPr dirty="0"/>
          </a:p>
          <a:p>
            <a:pPr marL="0" lvl="0" indent="0" algn="ctr" rtl="0">
              <a:lnSpc>
                <a:spcPct val="90000"/>
              </a:lnSpc>
              <a:spcBef>
                <a:spcPts val="1000"/>
              </a:spcBef>
              <a:spcAft>
                <a:spcPts val="0"/>
              </a:spcAft>
              <a:buClr>
                <a:schemeClr val="dk1"/>
              </a:buClr>
              <a:buSzPts val="2400"/>
              <a:buNone/>
            </a:pPr>
            <a:r>
              <a:rPr lang="en-US" dirty="0" err="1" smtClean="0"/>
              <a:t>Parimal</a:t>
            </a:r>
            <a:r>
              <a:rPr lang="en-US" dirty="0" smtClean="0"/>
              <a:t> </a:t>
            </a:r>
            <a:r>
              <a:rPr lang="en-US" dirty="0" err="1" smtClean="0"/>
              <a:t>Tergundi</a:t>
            </a:r>
            <a:endParaRPr dirty="0"/>
          </a:p>
          <a:p>
            <a:pPr marL="0" lvl="0" indent="0" algn="ctr" rtl="0">
              <a:lnSpc>
                <a:spcPct val="90000"/>
              </a:lnSpc>
              <a:spcBef>
                <a:spcPts val="1000"/>
              </a:spcBef>
              <a:spcAft>
                <a:spcPts val="0"/>
              </a:spcAft>
              <a:buClr>
                <a:schemeClr val="dk1"/>
              </a:buClr>
              <a:buSzPts val="2400"/>
              <a:buNone/>
            </a:pPr>
            <a:r>
              <a:rPr lang="en-US" dirty="0"/>
              <a:t>Dept. of </a:t>
            </a:r>
            <a:r>
              <a:rPr lang="en-US" dirty="0" smtClean="0"/>
              <a:t>CSE</a:t>
            </a:r>
            <a:r>
              <a:rPr lang="en-US" dirty="0"/>
              <a:t>, GIT, </a:t>
            </a:r>
            <a:r>
              <a:rPr lang="en-US" dirty="0" err="1"/>
              <a:t>Belagavi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38200" y="365125"/>
            <a:ext cx="10515600" cy="61105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ct val="100000"/>
              <a:buFont typeface="Calibri"/>
              <a:buNone/>
            </a:pPr>
            <a:r>
              <a:rPr lang="en-US" b="1"/>
              <a:t>Array creation…</a:t>
            </a:r>
            <a:endParaRPr b="1"/>
          </a:p>
        </p:txBody>
      </p:sp>
      <p:sp>
        <p:nvSpPr>
          <p:cNvPr id="138" name="Google Shape;138;p22"/>
          <p:cNvSpPr txBox="1">
            <a:spLocks noGrp="1"/>
          </p:cNvSpPr>
          <p:nvPr>
            <p:ph idx="1"/>
          </p:nvPr>
        </p:nvSpPr>
        <p:spPr>
          <a:xfrm>
            <a:off x="838199" y="1084881"/>
            <a:ext cx="10692539" cy="57731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create sequences of numbers, NumPy provides a function analogous to range that returns arrays instead of lists.</a:t>
            </a:r>
            <a:endParaRPr/>
          </a:p>
          <a:p>
            <a:pPr marL="228600" lvl="0" indent="-228600" algn="l" rtl="0">
              <a:lnSpc>
                <a:spcPct val="90000"/>
              </a:lnSpc>
              <a:spcBef>
                <a:spcPts val="1000"/>
              </a:spcBef>
              <a:spcAft>
                <a:spcPts val="0"/>
              </a:spcAft>
              <a:buClr>
                <a:schemeClr val="dk1"/>
              </a:buClr>
              <a:buSzPts val="2800"/>
              <a:buChar char="•"/>
            </a:pPr>
            <a:r>
              <a:rPr lang="en-US" b="1"/>
              <a:t>arange:</a:t>
            </a:r>
            <a:r>
              <a:rPr lang="en-US"/>
              <a:t> returns evenly spaced values within a given interval. </a:t>
            </a:r>
            <a:r>
              <a:rPr lang="en-US" b="1"/>
              <a:t>step</a:t>
            </a:r>
            <a:r>
              <a:rPr lang="en-US"/>
              <a:t> size is specified.</a:t>
            </a:r>
            <a:endParaRPr/>
          </a:p>
          <a:p>
            <a:pPr marL="228600" lvl="0" indent="-228600" algn="l" rtl="0">
              <a:lnSpc>
                <a:spcPct val="90000"/>
              </a:lnSpc>
              <a:spcBef>
                <a:spcPts val="1000"/>
              </a:spcBef>
              <a:spcAft>
                <a:spcPts val="0"/>
              </a:spcAft>
              <a:buClr>
                <a:schemeClr val="dk1"/>
              </a:buClr>
              <a:buSzPts val="2800"/>
              <a:buChar char="•"/>
            </a:pPr>
            <a:r>
              <a:rPr lang="en-US" b="1"/>
              <a:t>linspace:</a:t>
            </a:r>
            <a:r>
              <a:rPr lang="en-US"/>
              <a:t> returns evenly spaced values within a given interval. </a:t>
            </a:r>
            <a:r>
              <a:rPr lang="en-US" b="1"/>
              <a:t>num</a:t>
            </a:r>
            <a:r>
              <a:rPr lang="en-US"/>
              <a:t> no. of elements are returned.</a:t>
            </a:r>
            <a:endParaRPr/>
          </a:p>
          <a:p>
            <a:pPr marL="228600" lvl="0" indent="-228600" algn="l" rtl="0">
              <a:lnSpc>
                <a:spcPct val="90000"/>
              </a:lnSpc>
              <a:spcBef>
                <a:spcPts val="1000"/>
              </a:spcBef>
              <a:spcAft>
                <a:spcPts val="0"/>
              </a:spcAft>
              <a:buClr>
                <a:schemeClr val="dk1"/>
              </a:buClr>
              <a:buSzPts val="2800"/>
              <a:buChar char="•"/>
            </a:pPr>
            <a:r>
              <a:rPr lang="en-US" b="1"/>
              <a:t>Reshaping array:</a:t>
            </a:r>
            <a:r>
              <a:rPr lang="en-US"/>
              <a:t> We can use </a:t>
            </a:r>
            <a:r>
              <a:rPr lang="en-US" b="1"/>
              <a:t>reshape</a:t>
            </a:r>
            <a:r>
              <a:rPr lang="en-US"/>
              <a:t> method to reshape an array. Consider an array with shape (a1, a2, a3, …, aN). We can reshape and convert it into another array with shape (b1, b2, b3, …, bM). The only required condition is:</a:t>
            </a:r>
            <a:br>
              <a:rPr lang="en-US"/>
            </a:br>
            <a:r>
              <a:rPr lang="en-US"/>
              <a:t>a1 x a2 x a3 … x aN = b1 x b2 x b3 … x bM . (i.e original size of array remains unchanged.)</a:t>
            </a:r>
            <a:endParaRPr/>
          </a:p>
          <a:p>
            <a:pPr marL="228600" lvl="0" indent="-228600" algn="l" rtl="0">
              <a:lnSpc>
                <a:spcPct val="90000"/>
              </a:lnSpc>
              <a:spcBef>
                <a:spcPts val="1000"/>
              </a:spcBef>
              <a:spcAft>
                <a:spcPts val="0"/>
              </a:spcAft>
              <a:buClr>
                <a:schemeClr val="dk1"/>
              </a:buClr>
              <a:buSzPts val="2800"/>
              <a:buChar char="•"/>
            </a:pPr>
            <a:r>
              <a:rPr lang="en-US" b="1"/>
              <a:t>Flatten array:</a:t>
            </a:r>
            <a:r>
              <a:rPr lang="en-US"/>
              <a:t> We can use </a:t>
            </a:r>
            <a:r>
              <a:rPr lang="en-US" b="1"/>
              <a:t>flatten</a:t>
            </a:r>
            <a:r>
              <a:rPr lang="en-US"/>
              <a:t> method to get a copy of array collapsed into </a:t>
            </a:r>
            <a:r>
              <a:rPr lang="en-US" b="1"/>
              <a:t>one dimension</a:t>
            </a:r>
            <a:r>
              <a:rPr lang="en-US"/>
              <a:t>. It accepts </a:t>
            </a:r>
            <a:r>
              <a:rPr lang="en-US" i="1"/>
              <a:t>order</a:t>
            </a:r>
            <a:r>
              <a:rPr lang="en-US"/>
              <a:t> argument. Default value is ‘C’ (for row-major order). Use ‘F’ for column major order.</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838200" y="365125"/>
            <a:ext cx="10515600" cy="6481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Example Program:</a:t>
            </a:r>
            <a:endParaRPr b="1"/>
          </a:p>
        </p:txBody>
      </p:sp>
      <p:sp>
        <p:nvSpPr>
          <p:cNvPr id="144" name="Google Shape;144;p23"/>
          <p:cNvSpPr txBox="1">
            <a:spLocks noGrp="1"/>
          </p:cNvSpPr>
          <p:nvPr>
            <p:ph idx="1"/>
          </p:nvPr>
        </p:nvSpPr>
        <p:spPr>
          <a:xfrm>
            <a:off x="838200" y="1013254"/>
            <a:ext cx="10515600" cy="51637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Python program to demonstrate </a:t>
            </a:r>
            <a:endParaRPr/>
          </a:p>
          <a:p>
            <a:pPr marL="0" lvl="0" indent="0" algn="l" rtl="0">
              <a:lnSpc>
                <a:spcPct val="90000"/>
              </a:lnSpc>
              <a:spcBef>
                <a:spcPts val="1000"/>
              </a:spcBef>
              <a:spcAft>
                <a:spcPts val="0"/>
              </a:spcAft>
              <a:buClr>
                <a:schemeClr val="dk1"/>
              </a:buClr>
              <a:buSzPts val="2800"/>
              <a:buNone/>
            </a:pPr>
            <a:r>
              <a:rPr lang="en-US"/>
              <a:t># array creation techniques </a:t>
            </a:r>
            <a:endParaRPr/>
          </a:p>
          <a:p>
            <a:pPr marL="0" lvl="0" indent="0" algn="l" rtl="0">
              <a:lnSpc>
                <a:spcPct val="90000"/>
              </a:lnSpc>
              <a:spcBef>
                <a:spcPts val="1000"/>
              </a:spcBef>
              <a:spcAft>
                <a:spcPts val="0"/>
              </a:spcAft>
              <a:buClr>
                <a:schemeClr val="dk1"/>
              </a:buClr>
              <a:buSzPts val="2800"/>
              <a:buNone/>
            </a:pPr>
            <a:r>
              <a:rPr lang="en-US"/>
              <a:t>import numpy as np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Creating array from list with type float </a:t>
            </a:r>
            <a:endParaRPr/>
          </a:p>
          <a:p>
            <a:pPr marL="0" lvl="0" indent="0" algn="l" rtl="0">
              <a:lnSpc>
                <a:spcPct val="90000"/>
              </a:lnSpc>
              <a:spcBef>
                <a:spcPts val="1000"/>
              </a:spcBef>
              <a:spcAft>
                <a:spcPts val="0"/>
              </a:spcAft>
              <a:buClr>
                <a:schemeClr val="dk1"/>
              </a:buClr>
              <a:buSzPts val="2800"/>
              <a:buNone/>
            </a:pPr>
            <a:r>
              <a:rPr lang="en-US"/>
              <a:t>a = np.array([[1, 2, 4], [5, 8, 7]], dtype = 'float') </a:t>
            </a:r>
            <a:endParaRPr/>
          </a:p>
          <a:p>
            <a:pPr marL="0" lvl="0" indent="0" algn="l" rtl="0">
              <a:lnSpc>
                <a:spcPct val="90000"/>
              </a:lnSpc>
              <a:spcBef>
                <a:spcPts val="1000"/>
              </a:spcBef>
              <a:spcAft>
                <a:spcPts val="0"/>
              </a:spcAft>
              <a:buClr>
                <a:schemeClr val="dk1"/>
              </a:buClr>
              <a:buSzPts val="2800"/>
              <a:buNone/>
            </a:pPr>
            <a:r>
              <a:rPr lang="en-US"/>
              <a:t>print ("Array created using passed list:\n", a)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Output:</a:t>
            </a:r>
            <a:endParaRPr b="1"/>
          </a:p>
        </p:txBody>
      </p:sp>
      <p:sp>
        <p:nvSpPr>
          <p:cNvPr id="150" name="Google Shape;150;p24"/>
          <p:cNvSpPr/>
          <p:nvPr/>
        </p:nvSpPr>
        <p:spPr>
          <a:xfrm>
            <a:off x="939113" y="2182621"/>
            <a:ext cx="7315200" cy="1563862"/>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Array created using passed list: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[[ 1. 2. 4.]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[ 5. 8. 7.]]</a:t>
            </a:r>
            <a:r>
              <a:rPr lang="en-US"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156" name="Google Shape;156;p2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Creating array from tuple </a:t>
            </a:r>
            <a:endParaRPr/>
          </a:p>
          <a:p>
            <a:pPr marL="0" lvl="0" indent="0" algn="l" rtl="0">
              <a:lnSpc>
                <a:spcPct val="90000"/>
              </a:lnSpc>
              <a:spcBef>
                <a:spcPts val="1000"/>
              </a:spcBef>
              <a:spcAft>
                <a:spcPts val="0"/>
              </a:spcAft>
              <a:buClr>
                <a:schemeClr val="dk1"/>
              </a:buClr>
              <a:buSzPts val="2800"/>
              <a:buNone/>
            </a:pPr>
            <a:r>
              <a:rPr lang="en-US"/>
              <a:t>b = np.array((1 , 3, 2)) </a:t>
            </a:r>
            <a:endParaRPr/>
          </a:p>
          <a:p>
            <a:pPr marL="0" lvl="0" indent="0" algn="l" rtl="0">
              <a:lnSpc>
                <a:spcPct val="90000"/>
              </a:lnSpc>
              <a:spcBef>
                <a:spcPts val="1000"/>
              </a:spcBef>
              <a:spcAft>
                <a:spcPts val="0"/>
              </a:spcAft>
              <a:buClr>
                <a:schemeClr val="dk1"/>
              </a:buClr>
              <a:buSzPts val="2800"/>
              <a:buNone/>
            </a:pPr>
            <a:r>
              <a:rPr lang="en-US"/>
              <a:t>print ("\nArray created using passed tuple:\n", b)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Creating a 3X4 array with all zeros </a:t>
            </a:r>
            <a:endParaRPr/>
          </a:p>
          <a:p>
            <a:pPr marL="0" lvl="0" indent="0" algn="l" rtl="0">
              <a:lnSpc>
                <a:spcPct val="90000"/>
              </a:lnSpc>
              <a:spcBef>
                <a:spcPts val="1000"/>
              </a:spcBef>
              <a:spcAft>
                <a:spcPts val="0"/>
              </a:spcAft>
              <a:buClr>
                <a:schemeClr val="dk1"/>
              </a:buClr>
              <a:buSzPts val="2800"/>
              <a:buNone/>
            </a:pPr>
            <a:r>
              <a:rPr lang="en-US"/>
              <a:t>c = np.zeros((3, 4)) </a:t>
            </a:r>
            <a:endParaRPr/>
          </a:p>
          <a:p>
            <a:pPr marL="0" lvl="0" indent="0" algn="l" rtl="0">
              <a:lnSpc>
                <a:spcPct val="90000"/>
              </a:lnSpc>
              <a:spcBef>
                <a:spcPts val="1000"/>
              </a:spcBef>
              <a:spcAft>
                <a:spcPts val="0"/>
              </a:spcAft>
              <a:buClr>
                <a:schemeClr val="dk1"/>
              </a:buClr>
              <a:buSzPts val="2800"/>
              <a:buNone/>
            </a:pPr>
            <a:r>
              <a:rPr lang="en-US"/>
              <a:t>print ("\nAn array initialized with all zeros:\n", c)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Output:</a:t>
            </a:r>
            <a:endParaRPr b="1"/>
          </a:p>
        </p:txBody>
      </p:sp>
      <p:sp>
        <p:nvSpPr>
          <p:cNvPr id="162" name="Google Shape;162;p26"/>
          <p:cNvSpPr/>
          <p:nvPr/>
        </p:nvSpPr>
        <p:spPr>
          <a:xfrm>
            <a:off x="988540" y="2104629"/>
            <a:ext cx="8118390" cy="4333851"/>
          </a:xfrm>
          <a:prstGeom prst="rect">
            <a:avLst/>
          </a:prstGeom>
          <a:solidFill>
            <a:srgbClr val="E0E0E0"/>
          </a:solidFill>
          <a:ln>
            <a:noFill/>
          </a:ln>
        </p:spPr>
        <p:txBody>
          <a:bodyPr spcFirstLastPara="1" wrap="square" lIns="0" tIns="0" rIns="0" bIns="85675" anchor="ctr" anchorCtr="0">
            <a:noAutofit/>
          </a:bodyPr>
          <a:lstStyle/>
          <a:p>
            <a:pPr marL="0" marR="0" lvl="0" indent="0" algn="l" rtl="0">
              <a:spcBef>
                <a:spcPts val="0"/>
              </a:spcBef>
              <a:spcAft>
                <a:spcPts val="0"/>
              </a:spcAft>
              <a:buNone/>
            </a:pPr>
            <a:r>
              <a:rPr lang="en-US" sz="3200" b="0" i="0" u="none" strike="noStrike" cap="none">
                <a:solidFill>
                  <a:schemeClr val="dk1"/>
                </a:solidFill>
                <a:latin typeface="Consolas"/>
                <a:ea typeface="Consolas"/>
                <a:cs typeface="Consolas"/>
                <a:sym typeface="Consolas"/>
              </a:rPr>
              <a:t>Array created using passed tuple: </a:t>
            </a:r>
            <a:endParaRPr/>
          </a:p>
          <a:p>
            <a:pPr marL="0" marR="0" lvl="0" indent="0" algn="l" rtl="0">
              <a:spcBef>
                <a:spcPts val="0"/>
              </a:spcBef>
              <a:spcAft>
                <a:spcPts val="0"/>
              </a:spcAft>
              <a:buNone/>
            </a:pPr>
            <a:r>
              <a:rPr lang="en-US" sz="3200" b="0" i="0" u="none" strike="noStrike" cap="none">
                <a:solidFill>
                  <a:schemeClr val="dk1"/>
                </a:solidFill>
                <a:latin typeface="Consolas"/>
                <a:ea typeface="Consolas"/>
                <a:cs typeface="Consolas"/>
                <a:sym typeface="Consolas"/>
              </a:rPr>
              <a:t>[1 3 2]</a:t>
            </a:r>
            <a:endParaRPr/>
          </a:p>
          <a:p>
            <a:pPr marL="0" marR="0" lvl="0" indent="0" algn="l" rtl="0">
              <a:spcBef>
                <a:spcPts val="0"/>
              </a:spcBef>
              <a:spcAft>
                <a:spcPts val="0"/>
              </a:spcAft>
              <a:buNone/>
            </a:pPr>
            <a:endParaRPr sz="3200" b="0"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3600" b="0" i="0" u="none" strike="noStrike" cap="none">
                <a:solidFill>
                  <a:schemeClr val="dk1"/>
                </a:solidFill>
                <a:latin typeface="Consolas"/>
                <a:ea typeface="Consolas"/>
                <a:cs typeface="Consolas"/>
                <a:sym typeface="Consolas"/>
              </a:rPr>
              <a:t>An array initialized with all zeros: </a:t>
            </a:r>
            <a:endParaRPr/>
          </a:p>
          <a:p>
            <a:pPr marL="0" marR="0" lvl="0" indent="0" algn="l" rtl="0">
              <a:spcBef>
                <a:spcPts val="0"/>
              </a:spcBef>
              <a:spcAft>
                <a:spcPts val="0"/>
              </a:spcAft>
              <a:buNone/>
            </a:pPr>
            <a:r>
              <a:rPr lang="en-US" sz="3600" b="0" i="0" u="none" strike="noStrike" cap="none">
                <a:solidFill>
                  <a:schemeClr val="dk1"/>
                </a:solidFill>
                <a:latin typeface="Consolas"/>
                <a:ea typeface="Consolas"/>
                <a:cs typeface="Consolas"/>
                <a:sym typeface="Consolas"/>
              </a:rPr>
              <a:t>[[ 0. 0. 0. 0.] </a:t>
            </a:r>
            <a:endParaRPr/>
          </a:p>
          <a:p>
            <a:pPr marL="0" marR="0" lvl="0" indent="0" algn="l" rtl="0">
              <a:spcBef>
                <a:spcPts val="0"/>
              </a:spcBef>
              <a:spcAft>
                <a:spcPts val="0"/>
              </a:spcAft>
              <a:buNone/>
            </a:pPr>
            <a:r>
              <a:rPr lang="en-US" sz="3600" b="0" i="0" u="none" strike="noStrike" cap="none">
                <a:solidFill>
                  <a:schemeClr val="dk1"/>
                </a:solidFill>
                <a:latin typeface="Consolas"/>
                <a:ea typeface="Consolas"/>
                <a:cs typeface="Consolas"/>
                <a:sym typeface="Consolas"/>
              </a:rPr>
              <a:t> [ 0. 0. 0. 0.] </a:t>
            </a:r>
            <a:endParaRPr/>
          </a:p>
          <a:p>
            <a:pPr marL="0" marR="0" lvl="0" indent="0" algn="l" rtl="0">
              <a:spcBef>
                <a:spcPts val="0"/>
              </a:spcBef>
              <a:spcAft>
                <a:spcPts val="0"/>
              </a:spcAft>
              <a:buNone/>
            </a:pPr>
            <a:r>
              <a:rPr lang="en-US" sz="3600" b="0" i="0" u="none" strike="noStrike" cap="none">
                <a:solidFill>
                  <a:schemeClr val="dk1"/>
                </a:solidFill>
                <a:latin typeface="Consolas"/>
                <a:ea typeface="Consolas"/>
                <a:cs typeface="Consolas"/>
                <a:sym typeface="Consolas"/>
              </a:rPr>
              <a:t> [ 0. 0. 0. 0.]]</a:t>
            </a:r>
            <a:endParaRPr sz="4800" b="0" i="0" u="none" strike="noStrike" cap="none">
              <a:solidFill>
                <a:schemeClr val="dk1"/>
              </a:solidFill>
              <a:latin typeface="Arial"/>
              <a:ea typeface="Arial"/>
              <a:cs typeface="Arial"/>
              <a:sym typeface="Arial"/>
            </a:endParaRPr>
          </a:p>
        </p:txBody>
      </p:sp>
      <p:sp>
        <p:nvSpPr>
          <p:cNvPr id="163" name="Google Shape;163;p26"/>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64" name="Google Shape;164;p26"/>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170" name="Google Shape;170;p2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Create a constant value array of complex type </a:t>
            </a:r>
            <a:endParaRPr/>
          </a:p>
          <a:p>
            <a:pPr marL="0" lvl="0" indent="0" algn="l" rtl="0">
              <a:lnSpc>
                <a:spcPct val="90000"/>
              </a:lnSpc>
              <a:spcBef>
                <a:spcPts val="1000"/>
              </a:spcBef>
              <a:spcAft>
                <a:spcPts val="0"/>
              </a:spcAft>
              <a:buClr>
                <a:schemeClr val="dk1"/>
              </a:buClr>
              <a:buSzPts val="2800"/>
              <a:buNone/>
            </a:pPr>
            <a:r>
              <a:rPr lang="en-US"/>
              <a:t>d = np.full((3, 3), 6, dtype = 'complex') </a:t>
            </a:r>
            <a:endParaRPr/>
          </a:p>
          <a:p>
            <a:pPr marL="0" lvl="0" indent="0" algn="l" rtl="0">
              <a:lnSpc>
                <a:spcPct val="90000"/>
              </a:lnSpc>
              <a:spcBef>
                <a:spcPts val="1000"/>
              </a:spcBef>
              <a:spcAft>
                <a:spcPts val="0"/>
              </a:spcAft>
              <a:buClr>
                <a:schemeClr val="dk1"/>
              </a:buClr>
              <a:buSzPts val="2800"/>
              <a:buNone/>
            </a:pPr>
            <a:r>
              <a:rPr lang="en-US"/>
              <a:t>print ("\nAn array initialized with all 6s. Array type is complex:\n", d)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Create an array with random values </a:t>
            </a:r>
            <a:endParaRPr/>
          </a:p>
          <a:p>
            <a:pPr marL="0" lvl="0" indent="0" algn="l" rtl="0">
              <a:lnSpc>
                <a:spcPct val="90000"/>
              </a:lnSpc>
              <a:spcBef>
                <a:spcPts val="1000"/>
              </a:spcBef>
              <a:spcAft>
                <a:spcPts val="0"/>
              </a:spcAft>
              <a:buClr>
                <a:schemeClr val="dk1"/>
              </a:buClr>
              <a:buSzPts val="2800"/>
              <a:buNone/>
            </a:pPr>
            <a:r>
              <a:rPr lang="en-US"/>
              <a:t>e = np.random.random((2, 2)) </a:t>
            </a:r>
            <a:endParaRPr/>
          </a:p>
          <a:p>
            <a:pPr marL="0" lvl="0" indent="0" algn="l" rtl="0">
              <a:lnSpc>
                <a:spcPct val="90000"/>
              </a:lnSpc>
              <a:spcBef>
                <a:spcPts val="1000"/>
              </a:spcBef>
              <a:spcAft>
                <a:spcPts val="0"/>
              </a:spcAft>
              <a:buClr>
                <a:schemeClr val="dk1"/>
              </a:buClr>
              <a:buSzPts val="2800"/>
              <a:buNone/>
            </a:pPr>
            <a:r>
              <a:rPr lang="en-US"/>
              <a:t>print ("\nA random array:\n", e)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Output:</a:t>
            </a:r>
            <a:endParaRPr b="1"/>
          </a:p>
        </p:txBody>
      </p:sp>
      <p:sp>
        <p:nvSpPr>
          <p:cNvPr id="176" name="Google Shape;176;p28"/>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7" name="Google Shape;177;p28"/>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8" name="Google Shape;178;p28"/>
          <p:cNvSpPr/>
          <p:nvPr/>
        </p:nvSpPr>
        <p:spPr>
          <a:xfrm>
            <a:off x="543698" y="1680423"/>
            <a:ext cx="10972800" cy="3964520"/>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An array initialized with all 6s. Array type is complex: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[[ 6.+0.j 6.+0.j 6.+0.j]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 [ 6.+0.j 6.+0.j 6.+0.j]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 [ 6.+0.j 6.+0.j 6.+0.j]] </a:t>
            </a:r>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A random array: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[[ 0.46829566 0.67079389]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 [ 0.09079849 0.95410464]] </a:t>
            </a:r>
            <a:r>
              <a:rPr lang="en-US" sz="2800" b="0" i="0" u="none" strike="noStrike" cap="none">
                <a:solidFill>
                  <a:schemeClr val="dk1"/>
                </a:solidFill>
                <a:latin typeface="Calibri"/>
                <a:ea typeface="Calibri"/>
                <a:cs typeface="Calibri"/>
                <a:sym typeface="Calibri"/>
              </a:rPr>
              <a:t/>
            </a:r>
            <a:br>
              <a:rPr lang="en-US" sz="2800" b="0" i="0" u="none" strike="noStrike" cap="none">
                <a:solidFill>
                  <a:schemeClr val="dk1"/>
                </a:solidFill>
                <a:latin typeface="Calibri"/>
                <a:ea typeface="Calibri"/>
                <a:cs typeface="Calibri"/>
                <a:sym typeface="Calibri"/>
              </a:rPr>
            </a:b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184" name="Google Shape;184;p2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Create a sequence of integers </a:t>
            </a:r>
            <a:endParaRPr/>
          </a:p>
          <a:p>
            <a:pPr marL="0" lvl="0" indent="0" algn="l" rtl="0">
              <a:lnSpc>
                <a:spcPct val="90000"/>
              </a:lnSpc>
              <a:spcBef>
                <a:spcPts val="1000"/>
              </a:spcBef>
              <a:spcAft>
                <a:spcPts val="0"/>
              </a:spcAft>
              <a:buClr>
                <a:schemeClr val="dk1"/>
              </a:buClr>
              <a:buSzPts val="2800"/>
              <a:buNone/>
            </a:pPr>
            <a:r>
              <a:rPr lang="en-US"/>
              <a:t># from 0 to 30 with steps of 5 </a:t>
            </a:r>
            <a:endParaRPr/>
          </a:p>
          <a:p>
            <a:pPr marL="0" lvl="0" indent="0" algn="l" rtl="0">
              <a:lnSpc>
                <a:spcPct val="90000"/>
              </a:lnSpc>
              <a:spcBef>
                <a:spcPts val="1000"/>
              </a:spcBef>
              <a:spcAft>
                <a:spcPts val="0"/>
              </a:spcAft>
              <a:buClr>
                <a:schemeClr val="dk1"/>
              </a:buClr>
              <a:buSzPts val="2800"/>
              <a:buNone/>
            </a:pPr>
            <a:r>
              <a:rPr lang="en-US"/>
              <a:t>f = np.arange(0, 30, 5) </a:t>
            </a:r>
            <a:endParaRPr/>
          </a:p>
          <a:p>
            <a:pPr marL="0" lvl="0" indent="0" algn="l" rtl="0">
              <a:lnSpc>
                <a:spcPct val="90000"/>
              </a:lnSpc>
              <a:spcBef>
                <a:spcPts val="1000"/>
              </a:spcBef>
              <a:spcAft>
                <a:spcPts val="0"/>
              </a:spcAft>
              <a:buClr>
                <a:schemeClr val="dk1"/>
              </a:buClr>
              <a:buSzPts val="2800"/>
              <a:buNone/>
            </a:pPr>
            <a:r>
              <a:rPr lang="en-US"/>
              <a:t>print ("\nA sequential array with steps of 5:\n", f)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Create a sequence of 10 values in range 0 to 5 </a:t>
            </a:r>
            <a:endParaRPr/>
          </a:p>
          <a:p>
            <a:pPr marL="0" lvl="0" indent="0" algn="l" rtl="0">
              <a:lnSpc>
                <a:spcPct val="90000"/>
              </a:lnSpc>
              <a:spcBef>
                <a:spcPts val="1000"/>
              </a:spcBef>
              <a:spcAft>
                <a:spcPts val="0"/>
              </a:spcAft>
              <a:buClr>
                <a:schemeClr val="dk1"/>
              </a:buClr>
              <a:buSzPts val="2800"/>
              <a:buNone/>
            </a:pPr>
            <a:r>
              <a:rPr lang="en-US"/>
              <a:t>g = np.linspace(0, 5, 10) </a:t>
            </a:r>
            <a:endParaRPr/>
          </a:p>
          <a:p>
            <a:pPr marL="0" lvl="0" indent="0" algn="l" rtl="0">
              <a:lnSpc>
                <a:spcPct val="90000"/>
              </a:lnSpc>
              <a:spcBef>
                <a:spcPts val="1000"/>
              </a:spcBef>
              <a:spcAft>
                <a:spcPts val="0"/>
              </a:spcAft>
              <a:buClr>
                <a:schemeClr val="dk1"/>
              </a:buClr>
              <a:buSzPts val="2800"/>
              <a:buNone/>
            </a:pPr>
            <a:r>
              <a:rPr lang="en-US"/>
              <a:t>print ("\nA sequential array with 10 values between 0 and 5:\n", g)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Output:</a:t>
            </a:r>
            <a:endParaRPr b="1"/>
          </a:p>
        </p:txBody>
      </p:sp>
      <p:sp>
        <p:nvSpPr>
          <p:cNvPr id="190" name="Google Shape;190;p30"/>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91" name="Google Shape;191;p30"/>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92" name="Google Shape;192;p30"/>
          <p:cNvSpPr/>
          <p:nvPr/>
        </p:nvSpPr>
        <p:spPr>
          <a:xfrm>
            <a:off x="566351" y="1690688"/>
            <a:ext cx="10787449" cy="3102745"/>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A sequential array with steps of 5: [ 0 5 10 15 20 25]</a:t>
            </a:r>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A sequential array with 10 values between 0 and 5: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[ 0. 0.55555556 1.11111111 1.66666667 2.22222222 2.77777778 3.33333333 3.88888889 4.44444444 5. ]</a:t>
            </a: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197" name="Google Shape;197;p31"/>
          <p:cNvSpPr txBox="1">
            <a:spLocks noGrp="1"/>
          </p:cNvSpPr>
          <p:nvPr>
            <p:ph idx="1"/>
          </p:nvPr>
        </p:nvSpPr>
        <p:spPr>
          <a:xfrm>
            <a:off x="838200" y="1470454"/>
            <a:ext cx="10515600" cy="511569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sz="3200"/>
              <a:t># Reshaping 3X4 array to 2X2X3 array </a:t>
            </a:r>
            <a:endParaRPr/>
          </a:p>
          <a:p>
            <a:pPr marL="0" lvl="0" indent="0" algn="l" rtl="0">
              <a:lnSpc>
                <a:spcPct val="90000"/>
              </a:lnSpc>
              <a:spcBef>
                <a:spcPts val="1000"/>
              </a:spcBef>
              <a:spcAft>
                <a:spcPts val="0"/>
              </a:spcAft>
              <a:buClr>
                <a:schemeClr val="dk1"/>
              </a:buClr>
              <a:buSzPts val="3200"/>
              <a:buNone/>
            </a:pPr>
            <a:r>
              <a:rPr lang="en-US" sz="3200"/>
              <a:t>arr = np.array([[1, 2, 3, 4], [5, 2, 4, 2], [1, 2, 0, 1]]) </a:t>
            </a:r>
            <a:endParaRPr/>
          </a:p>
          <a:p>
            <a:pPr marL="0" lvl="0" indent="0" algn="l" rtl="0">
              <a:lnSpc>
                <a:spcPct val="90000"/>
              </a:lnSpc>
              <a:spcBef>
                <a:spcPts val="1000"/>
              </a:spcBef>
              <a:spcAft>
                <a:spcPts val="0"/>
              </a:spcAft>
              <a:buClr>
                <a:schemeClr val="dk1"/>
              </a:buClr>
              <a:buSzPts val="3200"/>
              <a:buNone/>
            </a:pPr>
            <a:r>
              <a:rPr lang="en-US" sz="3200"/>
              <a:t>newarr = arr.reshape(2, 2, 3) </a:t>
            </a:r>
            <a:endParaRPr/>
          </a:p>
          <a:p>
            <a:pPr marL="0" lvl="0" indent="0" algn="l" rtl="0">
              <a:lnSpc>
                <a:spcPct val="90000"/>
              </a:lnSpc>
              <a:spcBef>
                <a:spcPts val="1000"/>
              </a:spcBef>
              <a:spcAft>
                <a:spcPts val="0"/>
              </a:spcAft>
              <a:buClr>
                <a:schemeClr val="dk1"/>
              </a:buClr>
              <a:buSzPts val="3200"/>
              <a:buNone/>
            </a:pPr>
            <a:endParaRPr sz="3200"/>
          </a:p>
          <a:p>
            <a:pPr marL="0" lvl="0" indent="0" algn="l" rtl="0">
              <a:lnSpc>
                <a:spcPct val="90000"/>
              </a:lnSpc>
              <a:spcBef>
                <a:spcPts val="1000"/>
              </a:spcBef>
              <a:spcAft>
                <a:spcPts val="0"/>
              </a:spcAft>
              <a:buClr>
                <a:schemeClr val="dk1"/>
              </a:buClr>
              <a:buSzPts val="3200"/>
              <a:buNone/>
            </a:pPr>
            <a:r>
              <a:rPr lang="en-US" sz="3200"/>
              <a:t>print ("\nOriginal array:\n", arr) </a:t>
            </a:r>
            <a:endParaRPr/>
          </a:p>
          <a:p>
            <a:pPr marL="0" lvl="0" indent="0" algn="l" rtl="0">
              <a:lnSpc>
                <a:spcPct val="90000"/>
              </a:lnSpc>
              <a:spcBef>
                <a:spcPts val="1000"/>
              </a:spcBef>
              <a:spcAft>
                <a:spcPts val="0"/>
              </a:spcAft>
              <a:buClr>
                <a:schemeClr val="dk1"/>
              </a:buClr>
              <a:buSzPts val="3200"/>
              <a:buNone/>
            </a:pPr>
            <a:r>
              <a:rPr lang="en-US" sz="3200"/>
              <a:t>print ("Reshaped array:\n", newarr)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NumPy</a:t>
            </a:r>
            <a:endParaRPr b="1"/>
          </a:p>
        </p:txBody>
      </p:sp>
      <p:sp>
        <p:nvSpPr>
          <p:cNvPr id="91" name="Google Shape;91;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b="1"/>
              <a:t>What is NumPy?</a:t>
            </a:r>
            <a:r>
              <a:rPr lang="en-US"/>
              <a:t/>
            </a:r>
            <a:br>
              <a:rPr lang="en-US"/>
            </a:br>
            <a:r>
              <a:rPr lang="en-US"/>
              <a:t>NumPy is a general-purpose array-processing package. It provides a high-performance multidimensional array object, and tools for working with these arrays.</a:t>
            </a:r>
            <a:endParaRPr/>
          </a:p>
          <a:p>
            <a:pPr marL="228600" lvl="0" indent="-228600" algn="l" rtl="0">
              <a:lnSpc>
                <a:spcPct val="90000"/>
              </a:lnSpc>
              <a:spcBef>
                <a:spcPts val="1000"/>
              </a:spcBef>
              <a:spcAft>
                <a:spcPts val="0"/>
              </a:spcAft>
              <a:buClr>
                <a:schemeClr val="dk1"/>
              </a:buClr>
              <a:buSzPct val="100000"/>
              <a:buChar char="•"/>
            </a:pPr>
            <a:r>
              <a:rPr lang="en-US"/>
              <a:t>It is the fundamental package for scientific computing with Python. It contains various features including these important ones:</a:t>
            </a:r>
            <a:endParaRPr/>
          </a:p>
          <a:p>
            <a:pPr marL="228600" lvl="0" indent="-228600" algn="l" rtl="0">
              <a:lnSpc>
                <a:spcPct val="90000"/>
              </a:lnSpc>
              <a:spcBef>
                <a:spcPts val="1000"/>
              </a:spcBef>
              <a:spcAft>
                <a:spcPts val="0"/>
              </a:spcAft>
              <a:buClr>
                <a:schemeClr val="dk1"/>
              </a:buClr>
              <a:buSzPct val="100000"/>
              <a:buChar char="•"/>
            </a:pPr>
            <a:r>
              <a:rPr lang="en-US"/>
              <a:t>A powerful N-dimensional array object</a:t>
            </a:r>
            <a:endParaRPr/>
          </a:p>
          <a:p>
            <a:pPr marL="228600" lvl="0" indent="-228600" algn="l" rtl="0">
              <a:lnSpc>
                <a:spcPct val="90000"/>
              </a:lnSpc>
              <a:spcBef>
                <a:spcPts val="1000"/>
              </a:spcBef>
              <a:spcAft>
                <a:spcPts val="0"/>
              </a:spcAft>
              <a:buClr>
                <a:schemeClr val="dk1"/>
              </a:buClr>
              <a:buSzPct val="100000"/>
              <a:buChar char="•"/>
            </a:pPr>
            <a:r>
              <a:rPr lang="en-US"/>
              <a:t>Sophisticated (broadcasting) functions</a:t>
            </a:r>
            <a:endParaRPr/>
          </a:p>
          <a:p>
            <a:pPr marL="228600" lvl="0" indent="-228600" algn="l" rtl="0">
              <a:lnSpc>
                <a:spcPct val="90000"/>
              </a:lnSpc>
              <a:spcBef>
                <a:spcPts val="1000"/>
              </a:spcBef>
              <a:spcAft>
                <a:spcPts val="0"/>
              </a:spcAft>
              <a:buClr>
                <a:schemeClr val="dk1"/>
              </a:buClr>
              <a:buSzPct val="100000"/>
              <a:buChar char="•"/>
            </a:pPr>
            <a:r>
              <a:rPr lang="en-US"/>
              <a:t>Tools for integrating C/C++ and Fortran code</a:t>
            </a:r>
            <a:endParaRPr/>
          </a:p>
          <a:p>
            <a:pPr marL="228600" lvl="0" indent="-228600" algn="l" rtl="0">
              <a:lnSpc>
                <a:spcPct val="90000"/>
              </a:lnSpc>
              <a:spcBef>
                <a:spcPts val="1000"/>
              </a:spcBef>
              <a:spcAft>
                <a:spcPts val="0"/>
              </a:spcAft>
              <a:buClr>
                <a:schemeClr val="dk1"/>
              </a:buClr>
              <a:buSzPct val="100000"/>
              <a:buChar char="•"/>
            </a:pPr>
            <a:r>
              <a:rPr lang="en-US"/>
              <a:t>Useful linear algebra, Fourier transform, and random number capabilities</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838200" y="365126"/>
            <a:ext cx="10515600" cy="623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Output:</a:t>
            </a:r>
            <a:endParaRPr b="1"/>
          </a:p>
        </p:txBody>
      </p:sp>
      <p:sp>
        <p:nvSpPr>
          <p:cNvPr id="204" name="Google Shape;204;p32"/>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5" name="Google Shape;205;p32"/>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6" name="Google Shape;206;p32"/>
          <p:cNvSpPr/>
          <p:nvPr/>
        </p:nvSpPr>
        <p:spPr>
          <a:xfrm>
            <a:off x="936024" y="1473511"/>
            <a:ext cx="10319952" cy="5232202"/>
          </a:xfrm>
          <a:prstGeom prst="rect">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Original array: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[[1 2 3 4]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[5 2 4 2]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[1 2 0 1]]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Reshaped array: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[[[1 2 3]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[4 5 2]]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[[4 2 1]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[2 0 1]]] </a:t>
            </a: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211" name="Google Shape;211;p3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Flatten array </a:t>
            </a:r>
            <a:endParaRPr/>
          </a:p>
          <a:p>
            <a:pPr marL="0" lvl="0" indent="0" algn="l" rtl="0">
              <a:lnSpc>
                <a:spcPct val="90000"/>
              </a:lnSpc>
              <a:spcBef>
                <a:spcPts val="1000"/>
              </a:spcBef>
              <a:spcAft>
                <a:spcPts val="0"/>
              </a:spcAft>
              <a:buClr>
                <a:schemeClr val="dk1"/>
              </a:buClr>
              <a:buSzPts val="2800"/>
              <a:buNone/>
            </a:pPr>
            <a:r>
              <a:rPr lang="en-US"/>
              <a:t>arr = np.array([[1, 2, 3], [4, 5, 6]]) </a:t>
            </a:r>
            <a:endParaRPr/>
          </a:p>
          <a:p>
            <a:pPr marL="0" lvl="0" indent="0" algn="l" rtl="0">
              <a:lnSpc>
                <a:spcPct val="90000"/>
              </a:lnSpc>
              <a:spcBef>
                <a:spcPts val="1000"/>
              </a:spcBef>
              <a:spcAft>
                <a:spcPts val="0"/>
              </a:spcAft>
              <a:buClr>
                <a:schemeClr val="dk1"/>
              </a:buClr>
              <a:buSzPts val="2800"/>
              <a:buNone/>
            </a:pPr>
            <a:r>
              <a:rPr lang="en-US"/>
              <a:t>flarr = arr.flatten()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print ("\nOriginal array:\n", arr) </a:t>
            </a:r>
            <a:endParaRPr/>
          </a:p>
          <a:p>
            <a:pPr marL="0" lvl="0" indent="0" algn="l" rtl="0">
              <a:lnSpc>
                <a:spcPct val="90000"/>
              </a:lnSpc>
              <a:spcBef>
                <a:spcPts val="1000"/>
              </a:spcBef>
              <a:spcAft>
                <a:spcPts val="0"/>
              </a:spcAft>
              <a:buClr>
                <a:schemeClr val="dk1"/>
              </a:buClr>
              <a:buSzPts val="2800"/>
              <a:buNone/>
            </a:pPr>
            <a:r>
              <a:rPr lang="en-US"/>
              <a:t>print ("Fattened array:\n", flarr)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839229" y="921180"/>
            <a:ext cx="10515600" cy="6234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Output:</a:t>
            </a:r>
            <a:endParaRPr b="1"/>
          </a:p>
        </p:txBody>
      </p:sp>
      <p:sp>
        <p:nvSpPr>
          <p:cNvPr id="218" name="Google Shape;218;p34"/>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19" name="Google Shape;219;p34"/>
          <p:cNvSpPr/>
          <p:nvPr/>
        </p:nvSpPr>
        <p:spPr>
          <a:xfrm>
            <a:off x="0" y="46833"/>
            <a:ext cx="65" cy="363534"/>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20" name="Google Shape;220;p34"/>
          <p:cNvSpPr/>
          <p:nvPr/>
        </p:nvSpPr>
        <p:spPr>
          <a:xfrm>
            <a:off x="937053" y="2087924"/>
            <a:ext cx="10319952" cy="3385542"/>
          </a:xfrm>
          <a:prstGeom prst="rect">
            <a:avLst/>
          </a:prstGeom>
          <a:solidFill>
            <a:srgbClr val="D8D8D8"/>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Original array: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[[1 2 3]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[4 5 6]] </a:t>
            </a:r>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Fattened array: [1 2 3 4 5 6]</a:t>
            </a:r>
            <a:endParaRPr sz="3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838200" y="365125"/>
            <a:ext cx="10515600" cy="936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Array Indexing:</a:t>
            </a:r>
            <a:endParaRPr/>
          </a:p>
        </p:txBody>
      </p:sp>
      <p:sp>
        <p:nvSpPr>
          <p:cNvPr id="226" name="Google Shape;226;p35"/>
          <p:cNvSpPr txBox="1">
            <a:spLocks noGrp="1"/>
          </p:cNvSpPr>
          <p:nvPr>
            <p:ph idx="1"/>
          </p:nvPr>
        </p:nvSpPr>
        <p:spPr>
          <a:xfrm>
            <a:off x="838200" y="1441342"/>
            <a:ext cx="10515600" cy="50059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Knowing the basics of array indexing is important for analyzing and manipulating the array object. </a:t>
            </a:r>
            <a:endParaRPr/>
          </a:p>
          <a:p>
            <a:pPr marL="228600" lvl="0" indent="-228600" algn="l" rtl="0">
              <a:lnSpc>
                <a:spcPct val="90000"/>
              </a:lnSpc>
              <a:spcBef>
                <a:spcPts val="1000"/>
              </a:spcBef>
              <a:spcAft>
                <a:spcPts val="0"/>
              </a:spcAft>
              <a:buClr>
                <a:schemeClr val="dk1"/>
              </a:buClr>
              <a:buSzPts val="2800"/>
              <a:buChar char="•"/>
            </a:pPr>
            <a:r>
              <a:rPr lang="en-US"/>
              <a:t>NumPy offers many ways to do array indexing.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b="1"/>
              <a:t>Slicing:</a:t>
            </a:r>
            <a:r>
              <a:rPr lang="en-US"/>
              <a:t> Just like lists in python, NumPy arrays can be sliced. As arrays can be multidimensional, you need to specify a slice for each dimension of the array.</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b="1"/>
              <a:t>Integer array indexing:</a:t>
            </a:r>
            <a:r>
              <a:rPr lang="en-US"/>
              <a:t> In this method, lists are passed for indexing for each dimension. One to one mapping of corresponding elements is done to construct a new arbitrary array.</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b="1"/>
              <a:t>Boolean array indexing:</a:t>
            </a:r>
            <a:r>
              <a:rPr lang="en-US"/>
              <a:t> This method is used when we want to pick elements from array which satisfy some condition.</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838200" y="365126"/>
            <a:ext cx="10515600" cy="5957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Example:</a:t>
            </a:r>
            <a:endParaRPr b="1"/>
          </a:p>
        </p:txBody>
      </p:sp>
      <p:sp>
        <p:nvSpPr>
          <p:cNvPr id="232" name="Google Shape;232;p36"/>
          <p:cNvSpPr txBox="1">
            <a:spLocks noGrp="1"/>
          </p:cNvSpPr>
          <p:nvPr>
            <p:ph idx="1"/>
          </p:nvPr>
        </p:nvSpPr>
        <p:spPr>
          <a:xfrm>
            <a:off x="838200" y="960896"/>
            <a:ext cx="10515600" cy="521606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Python program to demonstrate </a:t>
            </a:r>
            <a:endParaRPr/>
          </a:p>
          <a:p>
            <a:pPr marL="0" lvl="0" indent="0" algn="l" rtl="0">
              <a:lnSpc>
                <a:spcPct val="90000"/>
              </a:lnSpc>
              <a:spcBef>
                <a:spcPts val="1000"/>
              </a:spcBef>
              <a:spcAft>
                <a:spcPts val="0"/>
              </a:spcAft>
              <a:buClr>
                <a:schemeClr val="dk1"/>
              </a:buClr>
              <a:buSzPts val="2800"/>
              <a:buNone/>
            </a:pPr>
            <a:r>
              <a:rPr lang="en-US"/>
              <a:t># indexing in numpy </a:t>
            </a:r>
            <a:endParaRPr/>
          </a:p>
          <a:p>
            <a:pPr marL="0" lvl="0" indent="0" algn="l" rtl="0">
              <a:lnSpc>
                <a:spcPct val="90000"/>
              </a:lnSpc>
              <a:spcBef>
                <a:spcPts val="1000"/>
              </a:spcBef>
              <a:spcAft>
                <a:spcPts val="0"/>
              </a:spcAft>
              <a:buClr>
                <a:schemeClr val="dk1"/>
              </a:buClr>
              <a:buSzPts val="2800"/>
              <a:buNone/>
            </a:pPr>
            <a:r>
              <a:rPr lang="en-US"/>
              <a:t>import numpy as np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An exemple array</a:t>
            </a:r>
            <a:endParaRPr/>
          </a:p>
          <a:p>
            <a:pPr marL="0" lvl="0" indent="0" algn="l" rtl="0">
              <a:lnSpc>
                <a:spcPct val="90000"/>
              </a:lnSpc>
              <a:spcBef>
                <a:spcPts val="1000"/>
              </a:spcBef>
              <a:spcAft>
                <a:spcPts val="0"/>
              </a:spcAft>
              <a:buClr>
                <a:schemeClr val="dk1"/>
              </a:buClr>
              <a:buSzPts val="2800"/>
              <a:buNone/>
            </a:pPr>
            <a:r>
              <a:rPr lang="en-US"/>
              <a:t>arr = np.array([[-1, 2, 0, 4], </a:t>
            </a:r>
            <a:endParaRPr/>
          </a:p>
          <a:p>
            <a:pPr marL="0" lvl="0" indent="0" algn="l" rtl="0">
              <a:lnSpc>
                <a:spcPct val="90000"/>
              </a:lnSpc>
              <a:spcBef>
                <a:spcPts val="1000"/>
              </a:spcBef>
              <a:spcAft>
                <a:spcPts val="0"/>
              </a:spcAft>
              <a:buClr>
                <a:schemeClr val="dk1"/>
              </a:buClr>
              <a:buSzPts val="2800"/>
              <a:buNone/>
            </a:pPr>
            <a:r>
              <a:rPr lang="en-US"/>
              <a:t>		    [4, -0.5, 6, 0], </a:t>
            </a:r>
            <a:endParaRPr/>
          </a:p>
          <a:p>
            <a:pPr marL="0" lvl="0" indent="0" algn="l" rtl="0">
              <a:lnSpc>
                <a:spcPct val="90000"/>
              </a:lnSpc>
              <a:spcBef>
                <a:spcPts val="1000"/>
              </a:spcBef>
              <a:spcAft>
                <a:spcPts val="0"/>
              </a:spcAft>
              <a:buClr>
                <a:schemeClr val="dk1"/>
              </a:buClr>
              <a:buSzPts val="2800"/>
              <a:buNone/>
            </a:pPr>
            <a:r>
              <a:rPr lang="en-US"/>
              <a:t>		    [2.6, 0, 7, 8], </a:t>
            </a:r>
            <a:endParaRPr/>
          </a:p>
          <a:p>
            <a:pPr marL="0" lvl="0" indent="0" algn="l" rtl="0">
              <a:lnSpc>
                <a:spcPct val="90000"/>
              </a:lnSpc>
              <a:spcBef>
                <a:spcPts val="1000"/>
              </a:spcBef>
              <a:spcAft>
                <a:spcPts val="0"/>
              </a:spcAft>
              <a:buClr>
                <a:schemeClr val="dk1"/>
              </a:buClr>
              <a:buSzPts val="2800"/>
              <a:buNone/>
            </a:pPr>
            <a:r>
              <a:rPr lang="en-US"/>
              <a:t>		    [3, -7, 4, 2.0]])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838200" y="365126"/>
            <a:ext cx="10515600" cy="5957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Example:</a:t>
            </a:r>
            <a:endParaRPr b="1"/>
          </a:p>
        </p:txBody>
      </p:sp>
      <p:sp>
        <p:nvSpPr>
          <p:cNvPr id="238" name="Google Shape;238;p37"/>
          <p:cNvSpPr txBox="1">
            <a:spLocks noGrp="1"/>
          </p:cNvSpPr>
          <p:nvPr>
            <p:ph idx="1"/>
          </p:nvPr>
        </p:nvSpPr>
        <p:spPr>
          <a:xfrm>
            <a:off x="838200" y="960897"/>
            <a:ext cx="10515600" cy="210776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Slicing array </a:t>
            </a:r>
            <a:endParaRPr/>
          </a:p>
          <a:p>
            <a:pPr marL="0" lvl="0" indent="0" algn="l" rtl="0">
              <a:lnSpc>
                <a:spcPct val="90000"/>
              </a:lnSpc>
              <a:spcBef>
                <a:spcPts val="1000"/>
              </a:spcBef>
              <a:spcAft>
                <a:spcPts val="0"/>
              </a:spcAft>
              <a:buClr>
                <a:schemeClr val="dk1"/>
              </a:buClr>
              <a:buSzPts val="2800"/>
              <a:buNone/>
            </a:pPr>
            <a:r>
              <a:rPr lang="en-US"/>
              <a:t>temp = arr[:2, ::2] </a:t>
            </a:r>
            <a:endParaRPr/>
          </a:p>
          <a:p>
            <a:pPr marL="0" lvl="0" indent="0" algn="l" rtl="0">
              <a:lnSpc>
                <a:spcPct val="90000"/>
              </a:lnSpc>
              <a:spcBef>
                <a:spcPts val="1000"/>
              </a:spcBef>
              <a:spcAft>
                <a:spcPts val="0"/>
              </a:spcAft>
              <a:buClr>
                <a:schemeClr val="dk1"/>
              </a:buClr>
              <a:buSzPts val="2800"/>
              <a:buNone/>
            </a:pPr>
            <a:r>
              <a:rPr lang="en-US"/>
              <a:t>print ("Array with first 2 rows and alternate columns(0 and 2):\n", temp) </a:t>
            </a:r>
            <a:endParaRPr/>
          </a:p>
        </p:txBody>
      </p:sp>
      <p:sp>
        <p:nvSpPr>
          <p:cNvPr id="239" name="Google Shape;239;p37"/>
          <p:cNvSpPr/>
          <p:nvPr/>
        </p:nvSpPr>
        <p:spPr>
          <a:xfrm>
            <a:off x="838200" y="3401144"/>
            <a:ext cx="11353800" cy="2240971"/>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Output:</a:t>
            </a:r>
            <a:endParaRPr/>
          </a:p>
          <a:p>
            <a:pPr marL="0" marR="0" lvl="0" indent="0" algn="l"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Array with first 2 rows and alternate columns(0 and 2):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[[-1. 0.]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 [ 4. 6.]]</a:t>
            </a: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245" name="Google Shape;245;p38"/>
          <p:cNvSpPr txBox="1">
            <a:spLocks noGrp="1"/>
          </p:cNvSpPr>
          <p:nvPr>
            <p:ph idx="1"/>
          </p:nvPr>
        </p:nvSpPr>
        <p:spPr>
          <a:xfrm>
            <a:off x="838200" y="1825625"/>
            <a:ext cx="10515600" cy="335080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arr = np.array([[-1, 2, 0, 4], </a:t>
            </a:r>
            <a:endParaRPr/>
          </a:p>
          <a:p>
            <a:pPr marL="0" lvl="0" indent="0" algn="l" rtl="0">
              <a:lnSpc>
                <a:spcPct val="90000"/>
              </a:lnSpc>
              <a:spcBef>
                <a:spcPts val="1000"/>
              </a:spcBef>
              <a:spcAft>
                <a:spcPts val="0"/>
              </a:spcAft>
              <a:buClr>
                <a:schemeClr val="dk1"/>
              </a:buClr>
              <a:buSzPts val="2400"/>
              <a:buNone/>
            </a:pPr>
            <a:r>
              <a:rPr lang="en-US" sz="2400"/>
              <a:t>		    [4, -0.5, 6, 0], </a:t>
            </a:r>
            <a:endParaRPr/>
          </a:p>
          <a:p>
            <a:pPr marL="0" lvl="0" indent="0" algn="l" rtl="0">
              <a:lnSpc>
                <a:spcPct val="90000"/>
              </a:lnSpc>
              <a:spcBef>
                <a:spcPts val="1000"/>
              </a:spcBef>
              <a:spcAft>
                <a:spcPts val="0"/>
              </a:spcAft>
              <a:buClr>
                <a:schemeClr val="dk1"/>
              </a:buClr>
              <a:buSzPts val="2400"/>
              <a:buNone/>
            </a:pPr>
            <a:r>
              <a:rPr lang="en-US" sz="2400"/>
              <a:t>		    [2.6, 0, 7, 8], </a:t>
            </a:r>
            <a:endParaRPr/>
          </a:p>
          <a:p>
            <a:pPr marL="0" lvl="0" indent="0" algn="l" rtl="0">
              <a:lnSpc>
                <a:spcPct val="90000"/>
              </a:lnSpc>
              <a:spcBef>
                <a:spcPts val="1000"/>
              </a:spcBef>
              <a:spcAft>
                <a:spcPts val="0"/>
              </a:spcAft>
              <a:buClr>
                <a:schemeClr val="dk1"/>
              </a:buClr>
              <a:buSzPts val="2400"/>
              <a:buNone/>
            </a:pPr>
            <a:r>
              <a:rPr lang="en-US" sz="2400"/>
              <a:t>		    [3, -7, 4, 2.0]]) </a:t>
            </a:r>
            <a:endParaRPr/>
          </a:p>
          <a:p>
            <a:pPr marL="0" lvl="0" indent="0" algn="l" rtl="0">
              <a:lnSpc>
                <a:spcPct val="90000"/>
              </a:lnSpc>
              <a:spcBef>
                <a:spcPts val="1000"/>
              </a:spcBef>
              <a:spcAft>
                <a:spcPts val="0"/>
              </a:spcAft>
              <a:buClr>
                <a:schemeClr val="dk1"/>
              </a:buClr>
              <a:buSzPts val="2400"/>
              <a:buNone/>
            </a:pPr>
            <a:r>
              <a:rPr lang="en-US" sz="2400"/>
              <a:t># Integer array indexing example </a:t>
            </a:r>
            <a:endParaRPr/>
          </a:p>
          <a:p>
            <a:pPr marL="0" lvl="0" indent="0" algn="l" rtl="0">
              <a:lnSpc>
                <a:spcPct val="90000"/>
              </a:lnSpc>
              <a:spcBef>
                <a:spcPts val="1000"/>
              </a:spcBef>
              <a:spcAft>
                <a:spcPts val="0"/>
              </a:spcAft>
              <a:buClr>
                <a:schemeClr val="dk1"/>
              </a:buClr>
              <a:buSzPts val="2400"/>
              <a:buNone/>
            </a:pPr>
            <a:r>
              <a:rPr lang="en-US" sz="2400"/>
              <a:t>temp = arr[[0, 1, 2, 3], [3, 2, 1, 0]] </a:t>
            </a:r>
            <a:endParaRPr/>
          </a:p>
          <a:p>
            <a:pPr marL="0" lvl="0" indent="0" algn="l" rtl="0">
              <a:lnSpc>
                <a:spcPct val="90000"/>
              </a:lnSpc>
              <a:spcBef>
                <a:spcPts val="1000"/>
              </a:spcBef>
              <a:spcAft>
                <a:spcPts val="0"/>
              </a:spcAft>
              <a:buClr>
                <a:schemeClr val="dk1"/>
              </a:buClr>
              <a:buSzPts val="2400"/>
              <a:buNone/>
            </a:pPr>
            <a:r>
              <a:rPr lang="en-US" sz="2400"/>
              <a:t>print ("\nElements at indices (0, 3), (1, 2), (2, 1),(3, 0):\n", temp)</a:t>
            </a:r>
            <a:endParaRPr sz="2400"/>
          </a:p>
        </p:txBody>
      </p:sp>
      <p:sp>
        <p:nvSpPr>
          <p:cNvPr id="246" name="Google Shape;246;p38"/>
          <p:cNvSpPr/>
          <p:nvPr/>
        </p:nvSpPr>
        <p:spPr>
          <a:xfrm>
            <a:off x="594101" y="5551250"/>
            <a:ext cx="11272434" cy="1071420"/>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Elements at indices (0, 3), (1, 2), (2, 1),(3, 0): [ 4. 6. 0. 3.]</a:t>
            </a:r>
            <a:r>
              <a:rPr lang="en-US"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252" name="Google Shape;252;p3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boolean array indexing example </a:t>
            </a:r>
            <a:endParaRPr/>
          </a:p>
          <a:p>
            <a:pPr marL="0" lvl="0" indent="0" algn="l" rtl="0">
              <a:lnSpc>
                <a:spcPct val="90000"/>
              </a:lnSpc>
              <a:spcBef>
                <a:spcPts val="1000"/>
              </a:spcBef>
              <a:spcAft>
                <a:spcPts val="0"/>
              </a:spcAft>
              <a:buClr>
                <a:schemeClr val="dk1"/>
              </a:buClr>
              <a:buSzPts val="2800"/>
              <a:buNone/>
            </a:pPr>
            <a:r>
              <a:rPr lang="en-US"/>
              <a:t>cond = arr &gt; 0 # cond is a boolean array </a:t>
            </a:r>
            <a:endParaRPr/>
          </a:p>
          <a:p>
            <a:pPr marL="0" lvl="0" indent="0" algn="l" rtl="0">
              <a:lnSpc>
                <a:spcPct val="90000"/>
              </a:lnSpc>
              <a:spcBef>
                <a:spcPts val="1000"/>
              </a:spcBef>
              <a:spcAft>
                <a:spcPts val="0"/>
              </a:spcAft>
              <a:buClr>
                <a:schemeClr val="dk1"/>
              </a:buClr>
              <a:buSzPts val="2800"/>
              <a:buNone/>
            </a:pPr>
            <a:r>
              <a:rPr lang="en-US"/>
              <a:t>temp = arr[cond] </a:t>
            </a:r>
            <a:endParaRPr/>
          </a:p>
          <a:p>
            <a:pPr marL="0" lvl="0" indent="0" algn="l" rtl="0">
              <a:lnSpc>
                <a:spcPct val="90000"/>
              </a:lnSpc>
              <a:spcBef>
                <a:spcPts val="1000"/>
              </a:spcBef>
              <a:spcAft>
                <a:spcPts val="0"/>
              </a:spcAft>
              <a:buClr>
                <a:schemeClr val="dk1"/>
              </a:buClr>
              <a:buSzPts val="2800"/>
              <a:buNone/>
            </a:pPr>
            <a:r>
              <a:rPr lang="en-US"/>
              <a:t>print ("\nElements greater than 0:\n", temp)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latin typeface="Consolas"/>
                <a:ea typeface="Consolas"/>
                <a:cs typeface="Consolas"/>
                <a:sym typeface="Consolas"/>
              </a:rPr>
              <a:t>Elements greater than 0: </a:t>
            </a:r>
            <a:endParaRPr>
              <a:latin typeface="Consolas"/>
              <a:ea typeface="Consolas"/>
              <a:cs typeface="Consolas"/>
              <a:sym typeface="Consolas"/>
            </a:endParaRPr>
          </a:p>
          <a:p>
            <a:pPr marL="0" lvl="0" indent="0" algn="l" rtl="0">
              <a:lnSpc>
                <a:spcPct val="90000"/>
              </a:lnSpc>
              <a:spcBef>
                <a:spcPts val="1000"/>
              </a:spcBef>
              <a:spcAft>
                <a:spcPts val="0"/>
              </a:spcAft>
              <a:buClr>
                <a:schemeClr val="dk1"/>
              </a:buClr>
              <a:buSzPts val="2800"/>
              <a:buNone/>
            </a:pPr>
            <a:r>
              <a:rPr lang="en-US">
                <a:latin typeface="Consolas"/>
                <a:ea typeface="Consolas"/>
                <a:cs typeface="Consolas"/>
                <a:sym typeface="Consolas"/>
              </a:rPr>
              <a:t>[ 2. 4. 4. 6. 2.6 7. 8. 3. 4. 2. ]</a:t>
            </a:r>
            <a:r>
              <a:rPr lang="en-US" sz="3200" b="0" i="0" u="none" strike="noStrike" cap="none">
                <a:solidFill>
                  <a:schemeClr val="dk1"/>
                </a:solidFill>
              </a:rPr>
              <a:t> </a:t>
            </a:r>
            <a:endParaRPr sz="4400" b="0" i="0" u="none" strike="noStrike" cap="none">
              <a:solidFill>
                <a:schemeClr val="dk1"/>
              </a:solidFill>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a:p>
        </p:txBody>
      </p:sp>
      <p:sp>
        <p:nvSpPr>
          <p:cNvPr id="253" name="Google Shape;253;p39"/>
          <p:cNvSpPr/>
          <p:nvPr/>
        </p:nvSpPr>
        <p:spPr>
          <a:xfrm>
            <a:off x="0" y="0"/>
            <a:ext cx="12192000" cy="457200"/>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1100"/>
              <a:buFont typeface="Consolas"/>
              <a:buNone/>
            </a:pPr>
            <a:r>
              <a:rPr lang="en-US" sz="1100" b="0" i="0" u="none" strike="noStrike" cap="none">
                <a:solidFill>
                  <a:schemeClr val="dk1"/>
                </a:solidFill>
                <a:latin typeface="Consolas"/>
                <a:ea typeface="Consolas"/>
                <a:cs typeface="Consolas"/>
                <a:sym typeface="Consolas"/>
              </a:rPr>
              <a:t>Elements greater than 0: [ 2. 4. 4. 6. 2.6 7. 8. 3. 4. 2. ]</a:t>
            </a:r>
            <a:r>
              <a:rPr lang="en-US" sz="12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Basic operations:</a:t>
            </a:r>
            <a:r>
              <a:rPr lang="en-US"/>
              <a:t> </a:t>
            </a:r>
            <a:endParaRPr/>
          </a:p>
        </p:txBody>
      </p:sp>
      <p:sp>
        <p:nvSpPr>
          <p:cNvPr id="259" name="Google Shape;259;p4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Plethora of built-in arithmetic functions are provided in NumPy.</a:t>
            </a:r>
            <a:endParaRPr/>
          </a:p>
          <a:p>
            <a:pPr marL="228600" lvl="0" indent="-228600" algn="l" rtl="0">
              <a:lnSpc>
                <a:spcPct val="90000"/>
              </a:lnSpc>
              <a:spcBef>
                <a:spcPts val="1000"/>
              </a:spcBef>
              <a:spcAft>
                <a:spcPts val="0"/>
              </a:spcAft>
              <a:buClr>
                <a:schemeClr val="dk1"/>
              </a:buClr>
              <a:buSzPts val="2800"/>
              <a:buChar char="•"/>
            </a:pPr>
            <a:r>
              <a:rPr lang="en-US" b="1"/>
              <a:t>Operations on single array:</a:t>
            </a:r>
            <a:r>
              <a:rPr lang="en-US"/>
              <a:t> We can use overloaded arithmetic operators to do element-wise operation on array to create a new array. In case of +=, -=, *= operators, the exsisting array is modified.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838200" y="365126"/>
            <a:ext cx="10515600" cy="6604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Example:</a:t>
            </a:r>
            <a:endParaRPr b="1"/>
          </a:p>
        </p:txBody>
      </p:sp>
      <p:sp>
        <p:nvSpPr>
          <p:cNvPr id="265" name="Google Shape;265;p41"/>
          <p:cNvSpPr txBox="1">
            <a:spLocks noGrp="1"/>
          </p:cNvSpPr>
          <p:nvPr>
            <p:ph idx="1"/>
          </p:nvPr>
        </p:nvSpPr>
        <p:spPr>
          <a:xfrm>
            <a:off x="321277" y="1396314"/>
            <a:ext cx="11652420" cy="4780649"/>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0"/>
              </a:spcBef>
              <a:spcAft>
                <a:spcPts val="0"/>
              </a:spcAft>
              <a:buClr>
                <a:schemeClr val="dk1"/>
              </a:buClr>
              <a:buSzPct val="100000"/>
              <a:buNone/>
            </a:pPr>
            <a:r>
              <a:rPr lang="en-US"/>
              <a:t># Python program to demonstrate basic operations on single array </a:t>
            </a:r>
            <a:endParaRPr/>
          </a:p>
          <a:p>
            <a:pPr marL="0" lvl="0" indent="0" algn="l" rtl="0">
              <a:lnSpc>
                <a:spcPct val="90000"/>
              </a:lnSpc>
              <a:spcBef>
                <a:spcPts val="1000"/>
              </a:spcBef>
              <a:spcAft>
                <a:spcPts val="0"/>
              </a:spcAft>
              <a:buClr>
                <a:schemeClr val="dk1"/>
              </a:buClr>
              <a:buSzPct val="100000"/>
              <a:buNone/>
            </a:pPr>
            <a:r>
              <a:rPr lang="en-US"/>
              <a:t>import numpy as np </a:t>
            </a:r>
            <a:endParaRPr/>
          </a:p>
          <a:p>
            <a:pPr marL="0" lvl="0" indent="0" algn="l" rtl="0">
              <a:lnSpc>
                <a:spcPct val="90000"/>
              </a:lnSpc>
              <a:spcBef>
                <a:spcPts val="1000"/>
              </a:spcBef>
              <a:spcAft>
                <a:spcPts val="0"/>
              </a:spcAft>
              <a:buClr>
                <a:schemeClr val="dk1"/>
              </a:buClr>
              <a:buSzPct val="100000"/>
              <a:buNone/>
            </a:pPr>
            <a:r>
              <a:rPr lang="en-US"/>
              <a:t>a = np.array([1, 2, 5, 3]) </a:t>
            </a:r>
            <a:endParaRPr/>
          </a:p>
          <a:p>
            <a:pPr marL="0" lvl="0" indent="0" algn="l" rtl="0">
              <a:lnSpc>
                <a:spcPct val="90000"/>
              </a:lnSpc>
              <a:spcBef>
                <a:spcPts val="1000"/>
              </a:spcBef>
              <a:spcAft>
                <a:spcPts val="0"/>
              </a:spcAft>
              <a:buClr>
                <a:schemeClr val="dk1"/>
              </a:buClr>
              <a:buSzPct val="100000"/>
              <a:buNone/>
            </a:pPr>
            <a:r>
              <a:rPr lang="en-US"/>
              <a:t># add 1 to every element </a:t>
            </a:r>
            <a:endParaRPr/>
          </a:p>
          <a:p>
            <a:pPr marL="0" lvl="0" indent="0" algn="l" rtl="0">
              <a:lnSpc>
                <a:spcPct val="90000"/>
              </a:lnSpc>
              <a:spcBef>
                <a:spcPts val="1000"/>
              </a:spcBef>
              <a:spcAft>
                <a:spcPts val="0"/>
              </a:spcAft>
              <a:buClr>
                <a:schemeClr val="dk1"/>
              </a:buClr>
              <a:buSzPct val="100000"/>
              <a:buNone/>
            </a:pPr>
            <a:r>
              <a:rPr lang="en-US"/>
              <a:t>print ("Adding 1 to every element:", a+1) </a:t>
            </a:r>
            <a:endParaRPr/>
          </a:p>
          <a:p>
            <a:pPr marL="0" lvl="0" indent="0" algn="l" rtl="0">
              <a:lnSpc>
                <a:spcPct val="90000"/>
              </a:lnSpc>
              <a:spcBef>
                <a:spcPts val="1000"/>
              </a:spcBef>
              <a:spcAft>
                <a:spcPts val="0"/>
              </a:spcAft>
              <a:buClr>
                <a:schemeClr val="dk1"/>
              </a:buClr>
              <a:buSzPct val="100000"/>
              <a:buNone/>
            </a:pPr>
            <a:r>
              <a:rPr lang="en-US"/>
              <a:t># subtract 3 from each element </a:t>
            </a:r>
            <a:endParaRPr/>
          </a:p>
          <a:p>
            <a:pPr marL="0" lvl="0" indent="0" algn="l" rtl="0">
              <a:lnSpc>
                <a:spcPct val="90000"/>
              </a:lnSpc>
              <a:spcBef>
                <a:spcPts val="1000"/>
              </a:spcBef>
              <a:spcAft>
                <a:spcPts val="0"/>
              </a:spcAft>
              <a:buClr>
                <a:schemeClr val="dk1"/>
              </a:buClr>
              <a:buSzPct val="100000"/>
              <a:buNone/>
            </a:pPr>
            <a:r>
              <a:rPr lang="en-US"/>
              <a:t>print ("Subtracting 3 from each element:", a-3)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 multiply each element by 10 </a:t>
            </a:r>
            <a:endParaRPr/>
          </a:p>
          <a:p>
            <a:pPr marL="0" lvl="0" indent="0" algn="l" rtl="0">
              <a:lnSpc>
                <a:spcPct val="90000"/>
              </a:lnSpc>
              <a:spcBef>
                <a:spcPts val="1000"/>
              </a:spcBef>
              <a:spcAft>
                <a:spcPts val="0"/>
              </a:spcAft>
              <a:buClr>
                <a:schemeClr val="dk1"/>
              </a:buClr>
              <a:buSzPct val="100000"/>
              <a:buNone/>
            </a:pPr>
            <a:r>
              <a:rPr lang="en-US"/>
              <a:t>print ("Multiplying each element by 10:", a*10)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 square each element </a:t>
            </a:r>
            <a:endParaRPr/>
          </a:p>
          <a:p>
            <a:pPr marL="0" lvl="0" indent="0" algn="l" rtl="0">
              <a:lnSpc>
                <a:spcPct val="90000"/>
              </a:lnSpc>
              <a:spcBef>
                <a:spcPts val="1000"/>
              </a:spcBef>
              <a:spcAft>
                <a:spcPts val="0"/>
              </a:spcAft>
              <a:buClr>
                <a:schemeClr val="dk1"/>
              </a:buClr>
              <a:buSzPct val="100000"/>
              <a:buNone/>
            </a:pPr>
            <a:r>
              <a:rPr lang="en-US"/>
              <a:t>print ("Squaring each element:", a**2)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 modify existing array </a:t>
            </a:r>
            <a:endParaRPr/>
          </a:p>
          <a:p>
            <a:pPr marL="0" lvl="0" indent="0" algn="l" rtl="0">
              <a:lnSpc>
                <a:spcPct val="90000"/>
              </a:lnSpc>
              <a:spcBef>
                <a:spcPts val="1000"/>
              </a:spcBef>
              <a:spcAft>
                <a:spcPts val="0"/>
              </a:spcAft>
              <a:buClr>
                <a:schemeClr val="dk1"/>
              </a:buClr>
              <a:buSzPct val="100000"/>
              <a:buNone/>
            </a:pPr>
            <a:r>
              <a:rPr lang="en-US"/>
              <a:t>a *= 2</a:t>
            </a:r>
            <a:endParaRPr/>
          </a:p>
          <a:p>
            <a:pPr marL="0" lvl="0" indent="0" algn="l" rtl="0">
              <a:lnSpc>
                <a:spcPct val="90000"/>
              </a:lnSpc>
              <a:spcBef>
                <a:spcPts val="1000"/>
              </a:spcBef>
              <a:spcAft>
                <a:spcPts val="0"/>
              </a:spcAft>
              <a:buClr>
                <a:schemeClr val="dk1"/>
              </a:buClr>
              <a:buSzPct val="100000"/>
              <a:buNone/>
            </a:pPr>
            <a:r>
              <a:rPr lang="en-US"/>
              <a:t>print ("Doubled each element of original array:", a)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 transpose of array </a:t>
            </a:r>
            <a:endParaRPr/>
          </a:p>
          <a:p>
            <a:pPr marL="0" lvl="0" indent="0" algn="l" rtl="0">
              <a:lnSpc>
                <a:spcPct val="90000"/>
              </a:lnSpc>
              <a:spcBef>
                <a:spcPts val="1000"/>
              </a:spcBef>
              <a:spcAft>
                <a:spcPts val="0"/>
              </a:spcAft>
              <a:buClr>
                <a:schemeClr val="dk1"/>
              </a:buClr>
              <a:buSzPct val="100000"/>
              <a:buNone/>
            </a:pPr>
            <a:r>
              <a:rPr lang="en-US"/>
              <a:t>a = np.array([[1, 2, 3], [3, 4, 5], [9, 6, 0]])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print ("\nOriginal array:\n", a) </a:t>
            </a:r>
            <a:endParaRPr/>
          </a:p>
          <a:p>
            <a:pPr marL="0" lvl="0" indent="0" algn="l" rtl="0">
              <a:lnSpc>
                <a:spcPct val="90000"/>
              </a:lnSpc>
              <a:spcBef>
                <a:spcPts val="1000"/>
              </a:spcBef>
              <a:spcAft>
                <a:spcPts val="0"/>
              </a:spcAft>
              <a:buClr>
                <a:schemeClr val="dk1"/>
              </a:buClr>
              <a:buSzPct val="100000"/>
              <a:buNone/>
            </a:pPr>
            <a:r>
              <a:rPr lang="en-US"/>
              <a:t>print ("Transpose of array:\n",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Features of NumPy</a:t>
            </a:r>
            <a:endParaRPr b="1"/>
          </a:p>
        </p:txBody>
      </p:sp>
      <p:sp>
        <p:nvSpPr>
          <p:cNvPr id="97" name="Google Shape;97;p1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Besides its obvious scientific uses, NumPy can also be used as an efficient multi-dimensional container of generic data.</a:t>
            </a:r>
            <a:endParaRPr/>
          </a:p>
          <a:p>
            <a:pPr marL="228600" lvl="0" indent="-228600" algn="l" rtl="0">
              <a:lnSpc>
                <a:spcPct val="90000"/>
              </a:lnSpc>
              <a:spcBef>
                <a:spcPts val="1000"/>
              </a:spcBef>
              <a:spcAft>
                <a:spcPts val="0"/>
              </a:spcAft>
              <a:buClr>
                <a:schemeClr val="dk1"/>
              </a:buClr>
              <a:buSzPts val="2800"/>
              <a:buChar char="•"/>
            </a:pPr>
            <a:r>
              <a:rPr lang="en-US"/>
              <a:t>Arbitrary data-types can be defined using Numpy which allows NumPy to seamlessly and speedily integrate with a wide variety of databases.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838200" y="365126"/>
            <a:ext cx="10515600" cy="4380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Output:</a:t>
            </a:r>
            <a:endParaRPr b="1"/>
          </a:p>
        </p:txBody>
      </p:sp>
      <p:sp>
        <p:nvSpPr>
          <p:cNvPr id="271" name="Google Shape;271;p42"/>
          <p:cNvSpPr txBox="1">
            <a:spLocks noGrp="1"/>
          </p:cNvSpPr>
          <p:nvPr>
            <p:ph idx="1"/>
          </p:nvPr>
        </p:nvSpPr>
        <p:spPr>
          <a:xfrm>
            <a:off x="838200" y="941821"/>
            <a:ext cx="10252807" cy="6118956"/>
          </a:xfrm>
          <a:prstGeom prst="rect">
            <a:avLst/>
          </a:prstGeom>
          <a:solidFill>
            <a:srgbClr val="E0E0E0"/>
          </a:solidFill>
          <a:ln>
            <a:noFill/>
          </a:ln>
        </p:spPr>
        <p:txBody>
          <a:bodyPr spcFirstLastPara="1" wrap="square" lIns="0" tIns="0" rIns="0" bIns="85675" anchor="ctr" anchorCtr="0">
            <a:spAutoFit/>
          </a:bodyPr>
          <a:lstStyle/>
          <a:p>
            <a:pPr marL="0" lvl="0" indent="0" algn="l" rtl="0">
              <a:lnSpc>
                <a:spcPct val="100000"/>
              </a:lnSpc>
              <a:spcBef>
                <a:spcPts val="0"/>
              </a:spcBef>
              <a:spcAft>
                <a:spcPts val="0"/>
              </a:spcAft>
              <a:buClr>
                <a:srgbClr val="0070C0"/>
              </a:buClr>
              <a:buSzPts val="2800"/>
              <a:buNone/>
            </a:pPr>
            <a:r>
              <a:rPr lang="en-US">
                <a:solidFill>
                  <a:srgbClr val="0070C0"/>
                </a:solidFill>
                <a:latin typeface="Consolas"/>
                <a:ea typeface="Consolas"/>
                <a:cs typeface="Consolas"/>
                <a:sym typeface="Consolas"/>
              </a:rPr>
              <a:t>Original array [1, 2, 5, 3]</a:t>
            </a:r>
            <a:endParaRPr>
              <a:solidFill>
                <a:srgbClr val="0070C0"/>
              </a:solidFill>
              <a:latin typeface="Consolas"/>
              <a:ea typeface="Consolas"/>
              <a:cs typeface="Consolas"/>
              <a:sym typeface="Consolas"/>
            </a:endParaRPr>
          </a:p>
          <a:p>
            <a:pPr marL="0" marR="0" lvl="0" indent="0" algn="l" rtl="0">
              <a:lnSpc>
                <a:spcPct val="100000"/>
              </a:lnSpc>
              <a:spcBef>
                <a:spcPts val="0"/>
              </a:spcBef>
              <a:spcAft>
                <a:spcPts val="0"/>
              </a:spcAft>
              <a:buClr>
                <a:srgbClr val="0070C0"/>
              </a:buClr>
              <a:buSzPts val="2800"/>
              <a:buFont typeface="Consolas"/>
              <a:buNone/>
            </a:pPr>
            <a:r>
              <a:rPr lang="en-US" b="0" i="0" u="none" strike="noStrike" cap="none">
                <a:solidFill>
                  <a:srgbClr val="0070C0"/>
                </a:solidFill>
                <a:latin typeface="Consolas"/>
                <a:ea typeface="Consolas"/>
                <a:cs typeface="Consolas"/>
                <a:sym typeface="Consolas"/>
              </a:rPr>
              <a:t>Adding 1 to every element: [2 3 6 4] </a:t>
            </a:r>
            <a:endParaRPr/>
          </a:p>
          <a:p>
            <a:pPr marL="0" marR="0" lvl="0" indent="0" algn="l" rtl="0">
              <a:lnSpc>
                <a:spcPct val="100000"/>
              </a:lnSpc>
              <a:spcBef>
                <a:spcPts val="0"/>
              </a:spcBef>
              <a:spcAft>
                <a:spcPts val="0"/>
              </a:spcAft>
              <a:buClr>
                <a:srgbClr val="0070C0"/>
              </a:buClr>
              <a:buSzPts val="2800"/>
              <a:buFont typeface="Consolas"/>
              <a:buNone/>
            </a:pPr>
            <a:r>
              <a:rPr lang="en-US" b="0" i="0" u="none" strike="noStrike" cap="none">
                <a:solidFill>
                  <a:srgbClr val="0070C0"/>
                </a:solidFill>
                <a:latin typeface="Consolas"/>
                <a:ea typeface="Consolas"/>
                <a:cs typeface="Consolas"/>
                <a:sym typeface="Consolas"/>
              </a:rPr>
              <a:t>Subtracting 3 from each element: [-2 -1 2 0] </a:t>
            </a:r>
            <a:endParaRPr/>
          </a:p>
          <a:p>
            <a:pPr marL="0" marR="0" lvl="0" indent="0" algn="l" rtl="0">
              <a:lnSpc>
                <a:spcPct val="100000"/>
              </a:lnSpc>
              <a:spcBef>
                <a:spcPts val="0"/>
              </a:spcBef>
              <a:spcAft>
                <a:spcPts val="0"/>
              </a:spcAft>
              <a:buClr>
                <a:srgbClr val="0070C0"/>
              </a:buClr>
              <a:buSzPts val="2800"/>
              <a:buFont typeface="Consolas"/>
              <a:buNone/>
            </a:pPr>
            <a:r>
              <a:rPr lang="en-US" b="0" i="0" u="none" strike="noStrike" cap="none">
                <a:solidFill>
                  <a:srgbClr val="0070C0"/>
                </a:solidFill>
                <a:latin typeface="Consolas"/>
                <a:ea typeface="Consolas"/>
                <a:cs typeface="Consolas"/>
                <a:sym typeface="Consolas"/>
              </a:rPr>
              <a:t>Multiplying each element by 10: [10 20 50 30] </a:t>
            </a:r>
            <a:endParaRPr/>
          </a:p>
          <a:p>
            <a:pPr marL="0" marR="0" lvl="0" indent="0" algn="l" rtl="0">
              <a:lnSpc>
                <a:spcPct val="100000"/>
              </a:lnSpc>
              <a:spcBef>
                <a:spcPts val="0"/>
              </a:spcBef>
              <a:spcAft>
                <a:spcPts val="0"/>
              </a:spcAft>
              <a:buClr>
                <a:srgbClr val="0070C0"/>
              </a:buClr>
              <a:buSzPts val="2800"/>
              <a:buFont typeface="Consolas"/>
              <a:buNone/>
            </a:pPr>
            <a:r>
              <a:rPr lang="en-US" b="0" i="0" u="none" strike="noStrike" cap="none">
                <a:solidFill>
                  <a:srgbClr val="0070C0"/>
                </a:solidFill>
                <a:latin typeface="Consolas"/>
                <a:ea typeface="Consolas"/>
                <a:cs typeface="Consolas"/>
                <a:sym typeface="Consolas"/>
              </a:rPr>
              <a:t>Squaring each element: [ 1 4 25 9] </a:t>
            </a:r>
            <a:endParaRPr/>
          </a:p>
          <a:p>
            <a:pPr marL="0" marR="0" lvl="0" indent="0" algn="l" rtl="0">
              <a:lnSpc>
                <a:spcPct val="100000"/>
              </a:lnSpc>
              <a:spcBef>
                <a:spcPts val="0"/>
              </a:spcBef>
              <a:spcAft>
                <a:spcPts val="0"/>
              </a:spcAft>
              <a:buClr>
                <a:srgbClr val="0070C0"/>
              </a:buClr>
              <a:buSzPts val="2800"/>
              <a:buFont typeface="Consolas"/>
              <a:buNone/>
            </a:pPr>
            <a:r>
              <a:rPr lang="en-US" b="0" i="0" u="none" strike="noStrike" cap="none">
                <a:solidFill>
                  <a:srgbClr val="0070C0"/>
                </a:solidFill>
                <a:latin typeface="Consolas"/>
                <a:ea typeface="Consolas"/>
                <a:cs typeface="Consolas"/>
                <a:sym typeface="Consolas"/>
              </a:rPr>
              <a:t>Doubled each element of original array: [ 2 4 10 6]</a:t>
            </a:r>
            <a:r>
              <a:rPr lang="en-US"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rgbClr val="FF0000"/>
              </a:buClr>
              <a:buSzPts val="2800"/>
              <a:buFont typeface="Consolas"/>
              <a:buNone/>
            </a:pPr>
            <a:r>
              <a:rPr lang="en-US" b="0" i="0" u="none" strike="noStrike" cap="none">
                <a:solidFill>
                  <a:srgbClr val="FF0000"/>
                </a:solidFill>
                <a:latin typeface="Consolas"/>
                <a:ea typeface="Consolas"/>
                <a:cs typeface="Consolas"/>
                <a:sym typeface="Consolas"/>
              </a:rPr>
              <a:t>Original array: </a:t>
            </a:r>
            <a:endParaRPr/>
          </a:p>
          <a:p>
            <a:pPr marL="0" marR="0" lvl="0" indent="0" algn="l" rtl="0">
              <a:lnSpc>
                <a:spcPct val="100000"/>
              </a:lnSpc>
              <a:spcBef>
                <a:spcPts val="0"/>
              </a:spcBef>
              <a:spcAft>
                <a:spcPts val="0"/>
              </a:spcAft>
              <a:buClr>
                <a:srgbClr val="FF0000"/>
              </a:buClr>
              <a:buSzPts val="2800"/>
              <a:buFont typeface="Consolas"/>
              <a:buNone/>
            </a:pPr>
            <a:r>
              <a:rPr lang="en-US" b="0" i="0" u="none" strike="noStrike" cap="none">
                <a:solidFill>
                  <a:srgbClr val="FF0000"/>
                </a:solidFill>
                <a:latin typeface="Consolas"/>
                <a:ea typeface="Consolas"/>
                <a:cs typeface="Consolas"/>
                <a:sym typeface="Consolas"/>
              </a:rPr>
              <a:t>[[1 2 3] </a:t>
            </a:r>
            <a:endParaRPr/>
          </a:p>
          <a:p>
            <a:pPr marL="0" marR="0" lvl="0" indent="0" algn="l" rtl="0">
              <a:lnSpc>
                <a:spcPct val="100000"/>
              </a:lnSpc>
              <a:spcBef>
                <a:spcPts val="0"/>
              </a:spcBef>
              <a:spcAft>
                <a:spcPts val="0"/>
              </a:spcAft>
              <a:buClr>
                <a:srgbClr val="FF0000"/>
              </a:buClr>
              <a:buSzPts val="2800"/>
              <a:buFont typeface="Consolas"/>
              <a:buNone/>
            </a:pPr>
            <a:r>
              <a:rPr lang="en-US">
                <a:solidFill>
                  <a:srgbClr val="FF0000"/>
                </a:solidFill>
                <a:latin typeface="Consolas"/>
                <a:ea typeface="Consolas"/>
                <a:cs typeface="Consolas"/>
                <a:sym typeface="Consolas"/>
              </a:rPr>
              <a:t> </a:t>
            </a:r>
            <a:r>
              <a:rPr lang="en-US" b="0" i="0" u="none" strike="noStrike" cap="none">
                <a:solidFill>
                  <a:srgbClr val="FF0000"/>
                </a:solidFill>
                <a:latin typeface="Consolas"/>
                <a:ea typeface="Consolas"/>
                <a:cs typeface="Consolas"/>
                <a:sym typeface="Consolas"/>
              </a:rPr>
              <a:t>[3 4 5] </a:t>
            </a:r>
            <a:endParaRPr/>
          </a:p>
          <a:p>
            <a:pPr marL="0" marR="0" lvl="0" indent="0" algn="l" rtl="0">
              <a:lnSpc>
                <a:spcPct val="100000"/>
              </a:lnSpc>
              <a:spcBef>
                <a:spcPts val="0"/>
              </a:spcBef>
              <a:spcAft>
                <a:spcPts val="0"/>
              </a:spcAft>
              <a:buClr>
                <a:srgbClr val="FF0000"/>
              </a:buClr>
              <a:buSzPts val="2800"/>
              <a:buFont typeface="Consolas"/>
              <a:buNone/>
            </a:pPr>
            <a:r>
              <a:rPr lang="en-US">
                <a:solidFill>
                  <a:srgbClr val="FF0000"/>
                </a:solidFill>
                <a:latin typeface="Consolas"/>
                <a:ea typeface="Consolas"/>
                <a:cs typeface="Consolas"/>
                <a:sym typeface="Consolas"/>
              </a:rPr>
              <a:t> </a:t>
            </a:r>
            <a:r>
              <a:rPr lang="en-US" b="0" i="0" u="none" strike="noStrike" cap="none">
                <a:solidFill>
                  <a:srgbClr val="FF0000"/>
                </a:solidFill>
                <a:latin typeface="Consolas"/>
                <a:ea typeface="Consolas"/>
                <a:cs typeface="Consolas"/>
                <a:sym typeface="Consolas"/>
              </a:rPr>
              <a:t>[9 6 0]] </a:t>
            </a:r>
            <a:endParaRPr/>
          </a:p>
          <a:p>
            <a:pPr marL="0" marR="0" lvl="0" indent="0" algn="l" rtl="0">
              <a:lnSpc>
                <a:spcPct val="100000"/>
              </a:lnSpc>
              <a:spcBef>
                <a:spcPts val="0"/>
              </a:spcBef>
              <a:spcAft>
                <a:spcPts val="0"/>
              </a:spcAft>
              <a:buClr>
                <a:srgbClr val="FF0000"/>
              </a:buClr>
              <a:buSzPts val="2800"/>
              <a:buFont typeface="Consolas"/>
              <a:buNone/>
            </a:pPr>
            <a:r>
              <a:rPr lang="en-US" b="0" i="0" u="none" strike="noStrike" cap="none">
                <a:solidFill>
                  <a:srgbClr val="FF0000"/>
                </a:solidFill>
                <a:latin typeface="Consolas"/>
                <a:ea typeface="Consolas"/>
                <a:cs typeface="Consolas"/>
                <a:sym typeface="Consolas"/>
              </a:rPr>
              <a:t>Transpose of array: </a:t>
            </a:r>
            <a:endParaRPr/>
          </a:p>
          <a:p>
            <a:pPr marL="0" marR="0" lvl="0" indent="0" algn="l" rtl="0">
              <a:lnSpc>
                <a:spcPct val="100000"/>
              </a:lnSpc>
              <a:spcBef>
                <a:spcPts val="0"/>
              </a:spcBef>
              <a:spcAft>
                <a:spcPts val="0"/>
              </a:spcAft>
              <a:buClr>
                <a:srgbClr val="FF0000"/>
              </a:buClr>
              <a:buSzPts val="2800"/>
              <a:buFont typeface="Consolas"/>
              <a:buNone/>
            </a:pPr>
            <a:r>
              <a:rPr lang="en-US" b="0" i="0" u="none" strike="noStrike" cap="none">
                <a:solidFill>
                  <a:srgbClr val="FF0000"/>
                </a:solidFill>
                <a:latin typeface="Consolas"/>
                <a:ea typeface="Consolas"/>
                <a:cs typeface="Consolas"/>
                <a:sym typeface="Consolas"/>
              </a:rPr>
              <a:t>[[1 3 9] </a:t>
            </a:r>
            <a:endParaRPr/>
          </a:p>
          <a:p>
            <a:pPr marL="0" marR="0" lvl="0" indent="0" algn="l" rtl="0">
              <a:lnSpc>
                <a:spcPct val="100000"/>
              </a:lnSpc>
              <a:spcBef>
                <a:spcPts val="0"/>
              </a:spcBef>
              <a:spcAft>
                <a:spcPts val="0"/>
              </a:spcAft>
              <a:buClr>
                <a:srgbClr val="FF0000"/>
              </a:buClr>
              <a:buSzPts val="2800"/>
              <a:buFont typeface="Consolas"/>
              <a:buNone/>
            </a:pPr>
            <a:r>
              <a:rPr lang="en-US">
                <a:solidFill>
                  <a:srgbClr val="FF0000"/>
                </a:solidFill>
                <a:latin typeface="Consolas"/>
                <a:ea typeface="Consolas"/>
                <a:cs typeface="Consolas"/>
                <a:sym typeface="Consolas"/>
              </a:rPr>
              <a:t> </a:t>
            </a:r>
            <a:r>
              <a:rPr lang="en-US" b="0" i="0" u="none" strike="noStrike" cap="none">
                <a:solidFill>
                  <a:srgbClr val="FF0000"/>
                </a:solidFill>
                <a:latin typeface="Consolas"/>
                <a:ea typeface="Consolas"/>
                <a:cs typeface="Consolas"/>
                <a:sym typeface="Consolas"/>
              </a:rPr>
              <a:t>[2 4 6] </a:t>
            </a:r>
            <a:endParaRPr/>
          </a:p>
          <a:p>
            <a:pPr marL="0" marR="0" lvl="0" indent="0" algn="l" rtl="0">
              <a:lnSpc>
                <a:spcPct val="100000"/>
              </a:lnSpc>
              <a:spcBef>
                <a:spcPts val="0"/>
              </a:spcBef>
              <a:spcAft>
                <a:spcPts val="0"/>
              </a:spcAft>
              <a:buClr>
                <a:srgbClr val="FF0000"/>
              </a:buClr>
              <a:buSzPts val="2800"/>
              <a:buFont typeface="Consolas"/>
              <a:buNone/>
            </a:pPr>
            <a:r>
              <a:rPr lang="en-US">
                <a:solidFill>
                  <a:srgbClr val="FF0000"/>
                </a:solidFill>
                <a:latin typeface="Consolas"/>
                <a:ea typeface="Consolas"/>
                <a:cs typeface="Consolas"/>
                <a:sym typeface="Consolas"/>
              </a:rPr>
              <a:t> </a:t>
            </a:r>
            <a:r>
              <a:rPr lang="en-US" b="0" i="0" u="none" strike="noStrike" cap="none">
                <a:solidFill>
                  <a:srgbClr val="FF0000"/>
                </a:solidFill>
                <a:latin typeface="Consolas"/>
                <a:ea typeface="Consolas"/>
                <a:cs typeface="Consolas"/>
                <a:sym typeface="Consolas"/>
              </a:rPr>
              <a:t>[3 5 0]]</a:t>
            </a:r>
            <a:r>
              <a:rPr lang="en-US" b="0" i="0" u="none" strike="noStrike" cap="none">
                <a:solidFill>
                  <a:srgbClr val="FF0000"/>
                </a:solidFill>
              </a:rPr>
              <a:t> </a:t>
            </a:r>
            <a:endParaRPr b="0" i="0" u="none" strike="noStrike" cap="none">
              <a:solidFill>
                <a:srgbClr val="FF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Unary operators: </a:t>
            </a:r>
            <a:endParaRPr/>
          </a:p>
        </p:txBody>
      </p:sp>
      <p:sp>
        <p:nvSpPr>
          <p:cNvPr id="277" name="Google Shape;277;p4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Many unary operations are provided as a method of </a:t>
            </a:r>
            <a:r>
              <a:rPr lang="en-US" b="1"/>
              <a:t>ndarray</a:t>
            </a:r>
            <a:r>
              <a:rPr lang="en-US"/>
              <a:t> class. This includes sum, min, max, etc. These functions can also be applied row-wise or column-wise by setting an axis parameter.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38200" y="365125"/>
            <a:ext cx="10515600" cy="5739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Example:</a:t>
            </a:r>
            <a:endParaRPr b="1"/>
          </a:p>
        </p:txBody>
      </p:sp>
      <p:sp>
        <p:nvSpPr>
          <p:cNvPr id="283" name="Google Shape;283;p44"/>
          <p:cNvSpPr txBox="1">
            <a:spLocks noGrp="1"/>
          </p:cNvSpPr>
          <p:nvPr>
            <p:ph idx="1"/>
          </p:nvPr>
        </p:nvSpPr>
        <p:spPr>
          <a:xfrm>
            <a:off x="838200" y="1062680"/>
            <a:ext cx="10515600" cy="549875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t># Python program to demonstrate unary operators in numpy </a:t>
            </a:r>
            <a:endParaRPr/>
          </a:p>
          <a:p>
            <a:pPr marL="0" lvl="0" indent="0" algn="l" rtl="0">
              <a:lnSpc>
                <a:spcPct val="90000"/>
              </a:lnSpc>
              <a:spcBef>
                <a:spcPts val="1000"/>
              </a:spcBef>
              <a:spcAft>
                <a:spcPts val="0"/>
              </a:spcAft>
              <a:buClr>
                <a:schemeClr val="dk1"/>
              </a:buClr>
              <a:buSzPct val="100000"/>
              <a:buNone/>
            </a:pPr>
            <a:r>
              <a:rPr lang="en-US"/>
              <a:t>import numpy as np </a:t>
            </a:r>
            <a:endParaRPr/>
          </a:p>
          <a:p>
            <a:pPr marL="0" lvl="0" indent="0" algn="l" rtl="0">
              <a:lnSpc>
                <a:spcPct val="90000"/>
              </a:lnSpc>
              <a:spcBef>
                <a:spcPts val="1000"/>
              </a:spcBef>
              <a:spcAft>
                <a:spcPts val="0"/>
              </a:spcAft>
              <a:buClr>
                <a:schemeClr val="dk1"/>
              </a:buClr>
              <a:buSzPct val="100000"/>
              <a:buNone/>
            </a:pPr>
            <a:r>
              <a:rPr lang="en-US"/>
              <a:t>arr = np.array([[1, 5, 6], </a:t>
            </a:r>
            <a:endParaRPr/>
          </a:p>
          <a:p>
            <a:pPr marL="0" lvl="0" indent="0" algn="l" rtl="0">
              <a:lnSpc>
                <a:spcPct val="90000"/>
              </a:lnSpc>
              <a:spcBef>
                <a:spcPts val="1000"/>
              </a:spcBef>
              <a:spcAft>
                <a:spcPts val="0"/>
              </a:spcAft>
              <a:buClr>
                <a:schemeClr val="dk1"/>
              </a:buClr>
              <a:buSzPct val="100000"/>
              <a:buNone/>
            </a:pPr>
            <a:r>
              <a:rPr lang="en-US"/>
              <a:t>                           [4, 7, 2],</a:t>
            </a:r>
            <a:endParaRPr/>
          </a:p>
          <a:p>
            <a:pPr marL="0" lvl="0" indent="0" algn="l" rtl="0">
              <a:lnSpc>
                <a:spcPct val="90000"/>
              </a:lnSpc>
              <a:spcBef>
                <a:spcPts val="1000"/>
              </a:spcBef>
              <a:spcAft>
                <a:spcPts val="0"/>
              </a:spcAft>
              <a:buClr>
                <a:schemeClr val="dk1"/>
              </a:buClr>
              <a:buSzPct val="100000"/>
              <a:buNone/>
            </a:pPr>
            <a:r>
              <a:rPr lang="en-US"/>
              <a:t>                           [3, 1, 9]]) </a:t>
            </a:r>
            <a:endParaRPr/>
          </a:p>
          <a:p>
            <a:pPr marL="0" lvl="0" indent="0" algn="l" rtl="0">
              <a:lnSpc>
                <a:spcPct val="90000"/>
              </a:lnSpc>
              <a:spcBef>
                <a:spcPts val="1000"/>
              </a:spcBef>
              <a:spcAft>
                <a:spcPts val="0"/>
              </a:spcAft>
              <a:buClr>
                <a:schemeClr val="dk1"/>
              </a:buClr>
              <a:buSzPct val="100000"/>
              <a:buNone/>
            </a:pPr>
            <a:r>
              <a:rPr lang="en-US"/>
              <a:t># maximum element of array </a:t>
            </a:r>
            <a:endParaRPr/>
          </a:p>
          <a:p>
            <a:pPr marL="0" lvl="0" indent="0" algn="l" rtl="0">
              <a:lnSpc>
                <a:spcPct val="90000"/>
              </a:lnSpc>
              <a:spcBef>
                <a:spcPts val="1000"/>
              </a:spcBef>
              <a:spcAft>
                <a:spcPts val="0"/>
              </a:spcAft>
              <a:buClr>
                <a:schemeClr val="dk1"/>
              </a:buClr>
              <a:buSzPct val="100000"/>
              <a:buNone/>
            </a:pPr>
            <a:r>
              <a:rPr lang="en-US"/>
              <a:t>print ("Largest element is:", arr.max()) </a:t>
            </a:r>
            <a:endParaRPr/>
          </a:p>
          <a:p>
            <a:pPr marL="0" lvl="0" indent="0" algn="l" rtl="0">
              <a:lnSpc>
                <a:spcPct val="90000"/>
              </a:lnSpc>
              <a:spcBef>
                <a:spcPts val="1000"/>
              </a:spcBef>
              <a:spcAft>
                <a:spcPts val="0"/>
              </a:spcAft>
              <a:buClr>
                <a:schemeClr val="dk1"/>
              </a:buClr>
              <a:buSzPct val="100000"/>
              <a:buNone/>
            </a:pPr>
            <a:r>
              <a:rPr lang="en-US"/>
              <a:t>print ("Row-wise maximum elements:",arr.max(axis = 1)) </a:t>
            </a:r>
            <a:endParaRPr/>
          </a:p>
          <a:p>
            <a:pPr marL="0" lvl="0" indent="0" algn="l" rtl="0">
              <a:lnSpc>
                <a:spcPct val="90000"/>
              </a:lnSpc>
              <a:spcBef>
                <a:spcPts val="1000"/>
              </a:spcBef>
              <a:spcAft>
                <a:spcPts val="0"/>
              </a:spcAft>
              <a:buClr>
                <a:schemeClr val="dk1"/>
              </a:buClr>
              <a:buSzPct val="100000"/>
              <a:buNone/>
            </a:pPr>
            <a:r>
              <a:rPr lang="en-US"/>
              <a:t># minimum element of array </a:t>
            </a:r>
            <a:endParaRPr/>
          </a:p>
          <a:p>
            <a:pPr marL="0" lvl="0" indent="0" algn="l" rtl="0">
              <a:lnSpc>
                <a:spcPct val="90000"/>
              </a:lnSpc>
              <a:spcBef>
                <a:spcPts val="1000"/>
              </a:spcBef>
              <a:spcAft>
                <a:spcPts val="0"/>
              </a:spcAft>
              <a:buClr>
                <a:schemeClr val="dk1"/>
              </a:buClr>
              <a:buSzPct val="100000"/>
              <a:buNone/>
            </a:pPr>
            <a:r>
              <a:rPr lang="en-US"/>
              <a:t>print ("Column-wise minimum elements:", arr.min(axis = 0)) </a:t>
            </a:r>
            <a:endParaRPr/>
          </a:p>
          <a:p>
            <a:pPr marL="0" lvl="0" indent="0" algn="l" rtl="0">
              <a:lnSpc>
                <a:spcPct val="90000"/>
              </a:lnSpc>
              <a:spcBef>
                <a:spcPts val="1000"/>
              </a:spcBef>
              <a:spcAft>
                <a:spcPts val="0"/>
              </a:spcAft>
              <a:buClr>
                <a:schemeClr val="dk1"/>
              </a:buClr>
              <a:buSzPct val="100000"/>
              <a:buNone/>
            </a:pPr>
            <a:r>
              <a:rPr lang="en-US"/>
              <a:t># sum of array elements </a:t>
            </a:r>
            <a:endParaRPr/>
          </a:p>
          <a:p>
            <a:pPr marL="0" lvl="0" indent="0" algn="l" rtl="0">
              <a:lnSpc>
                <a:spcPct val="90000"/>
              </a:lnSpc>
              <a:spcBef>
                <a:spcPts val="1000"/>
              </a:spcBef>
              <a:spcAft>
                <a:spcPts val="0"/>
              </a:spcAft>
              <a:buClr>
                <a:schemeClr val="dk1"/>
              </a:buClr>
              <a:buSzPct val="100000"/>
              <a:buNone/>
            </a:pPr>
            <a:r>
              <a:rPr lang="en-US"/>
              <a:t>print ("Sum of all array elements:", arr.sum()) </a:t>
            </a:r>
            <a:endParaRPr/>
          </a:p>
          <a:p>
            <a:pPr marL="0" lvl="0" indent="0" algn="l" rtl="0">
              <a:lnSpc>
                <a:spcPct val="90000"/>
              </a:lnSpc>
              <a:spcBef>
                <a:spcPts val="1000"/>
              </a:spcBef>
              <a:spcAft>
                <a:spcPts val="0"/>
              </a:spcAft>
              <a:buClr>
                <a:schemeClr val="dk1"/>
              </a:buClr>
              <a:buSzPct val="100000"/>
              <a:buNone/>
            </a:pPr>
            <a:r>
              <a:rPr lang="en-US"/>
              <a:t># cumulative sum along each row </a:t>
            </a:r>
            <a:endParaRPr/>
          </a:p>
          <a:p>
            <a:pPr marL="0" lvl="0" indent="0" algn="l" rtl="0">
              <a:lnSpc>
                <a:spcPct val="90000"/>
              </a:lnSpc>
              <a:spcBef>
                <a:spcPts val="1000"/>
              </a:spcBef>
              <a:spcAft>
                <a:spcPts val="0"/>
              </a:spcAft>
              <a:buClr>
                <a:schemeClr val="dk1"/>
              </a:buClr>
              <a:buSzPct val="100000"/>
              <a:buNone/>
            </a:pPr>
            <a:r>
              <a:rPr lang="en-US"/>
              <a:t>print ("Cumulative sum along each row:\n",arr.cumsum(axis = 1)) </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38200" y="365126"/>
            <a:ext cx="10515600" cy="5987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Output:</a:t>
            </a:r>
            <a:r>
              <a:rPr lang="en-US"/>
              <a:t> </a:t>
            </a:r>
            <a:endParaRPr/>
          </a:p>
        </p:txBody>
      </p:sp>
      <p:sp>
        <p:nvSpPr>
          <p:cNvPr id="289" name="Google Shape;289;p45"/>
          <p:cNvSpPr txBox="1">
            <a:spLocks noGrp="1"/>
          </p:cNvSpPr>
          <p:nvPr>
            <p:ph idx="1"/>
          </p:nvPr>
        </p:nvSpPr>
        <p:spPr>
          <a:xfrm>
            <a:off x="838200" y="1384108"/>
            <a:ext cx="9578546" cy="4026075"/>
          </a:xfrm>
          <a:prstGeom prst="rect">
            <a:avLst/>
          </a:prstGeom>
          <a:solidFill>
            <a:srgbClr val="E0E0E0"/>
          </a:solidFill>
          <a:ln>
            <a:noFill/>
          </a:ln>
        </p:spPr>
        <p:txBody>
          <a:bodyPr spcFirstLastPara="1" wrap="square" lIns="0" tIns="0" rIns="0" bIns="85675" anchor="ctr" anchorCtr="0">
            <a:spAutoFit/>
          </a:bodyPr>
          <a:lstStyle/>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Largest element is: 9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Row-wise maximum elements: [6 7 9]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Column-wise minimum elements: [1 1 2]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Sum of all array elements: 38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Cumulative sum along each row: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[[ 1 6 12]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[ 4 11 13]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[ 3 4 13]]</a:t>
            </a:r>
            <a:r>
              <a:rPr lang="en-US" sz="3200" b="0" i="0" u="none" strike="noStrike" cap="none">
                <a:solidFill>
                  <a:schemeClr val="dk1"/>
                </a:solidFill>
              </a:rPr>
              <a:t>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Binary operators:</a:t>
            </a:r>
            <a:r>
              <a:rPr lang="en-US"/>
              <a:t> </a:t>
            </a:r>
            <a:endParaRPr/>
          </a:p>
        </p:txBody>
      </p:sp>
      <p:sp>
        <p:nvSpPr>
          <p:cNvPr id="295" name="Google Shape;295;p4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These operations apply on array elementwise and a new array is created. You can use all basic arithmetic operators like +, -, /, </a:t>
            </a:r>
            <a:r>
              <a:rPr lang="en-US" i="1"/>
              <a:t>, etc. In case of +=, -=, </a:t>
            </a:r>
            <a:r>
              <a:rPr lang="en-US"/>
              <a:t>= operators, the exsisting array is modified.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838200" y="365125"/>
            <a:ext cx="10515600" cy="5863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Example:</a:t>
            </a:r>
            <a:endParaRPr b="1"/>
          </a:p>
        </p:txBody>
      </p:sp>
      <p:sp>
        <p:nvSpPr>
          <p:cNvPr id="301" name="Google Shape;301;p47"/>
          <p:cNvSpPr txBox="1">
            <a:spLocks noGrp="1"/>
          </p:cNvSpPr>
          <p:nvPr>
            <p:ph idx="1"/>
          </p:nvPr>
        </p:nvSpPr>
        <p:spPr>
          <a:xfrm>
            <a:off x="838200" y="1062682"/>
            <a:ext cx="10515600" cy="54369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t># Python program to demonstrate binary operators in Numpy </a:t>
            </a:r>
            <a:endParaRPr/>
          </a:p>
          <a:p>
            <a:pPr marL="0" lvl="0" indent="0" algn="l" rtl="0">
              <a:lnSpc>
                <a:spcPct val="90000"/>
              </a:lnSpc>
              <a:spcBef>
                <a:spcPts val="1000"/>
              </a:spcBef>
              <a:spcAft>
                <a:spcPts val="0"/>
              </a:spcAft>
              <a:buClr>
                <a:schemeClr val="dk1"/>
              </a:buClr>
              <a:buSzPct val="100000"/>
              <a:buNone/>
            </a:pPr>
            <a:r>
              <a:rPr lang="en-US"/>
              <a:t>import numpy as np </a:t>
            </a:r>
            <a:endParaRPr/>
          </a:p>
          <a:p>
            <a:pPr marL="0" lvl="0" indent="0" algn="l" rtl="0">
              <a:lnSpc>
                <a:spcPct val="90000"/>
              </a:lnSpc>
              <a:spcBef>
                <a:spcPts val="1000"/>
              </a:spcBef>
              <a:spcAft>
                <a:spcPts val="0"/>
              </a:spcAft>
              <a:buClr>
                <a:schemeClr val="dk1"/>
              </a:buClr>
              <a:buSzPct val="100000"/>
              <a:buNone/>
            </a:pPr>
            <a:r>
              <a:rPr lang="en-US"/>
              <a:t>a = np.array([[1, 2], </a:t>
            </a:r>
            <a:endParaRPr/>
          </a:p>
          <a:p>
            <a:pPr marL="0" lvl="0" indent="0" algn="l" rtl="0">
              <a:lnSpc>
                <a:spcPct val="90000"/>
              </a:lnSpc>
              <a:spcBef>
                <a:spcPts val="1000"/>
              </a:spcBef>
              <a:spcAft>
                <a:spcPts val="0"/>
              </a:spcAft>
              <a:buClr>
                <a:schemeClr val="dk1"/>
              </a:buClr>
              <a:buSzPct val="100000"/>
              <a:buNone/>
            </a:pPr>
            <a:r>
              <a:rPr lang="en-US"/>
              <a:t>	  [3, 4]]) </a:t>
            </a:r>
            <a:endParaRPr/>
          </a:p>
          <a:p>
            <a:pPr marL="0" lvl="0" indent="0" algn="l" rtl="0">
              <a:lnSpc>
                <a:spcPct val="90000"/>
              </a:lnSpc>
              <a:spcBef>
                <a:spcPts val="1000"/>
              </a:spcBef>
              <a:spcAft>
                <a:spcPts val="0"/>
              </a:spcAft>
              <a:buClr>
                <a:schemeClr val="dk1"/>
              </a:buClr>
              <a:buSzPct val="100000"/>
              <a:buNone/>
            </a:pPr>
            <a:r>
              <a:rPr lang="en-US"/>
              <a:t>b = np.array([[4, 3], </a:t>
            </a:r>
            <a:endParaRPr/>
          </a:p>
          <a:p>
            <a:pPr marL="0" lvl="0" indent="0" algn="l" rtl="0">
              <a:lnSpc>
                <a:spcPct val="90000"/>
              </a:lnSpc>
              <a:spcBef>
                <a:spcPts val="1000"/>
              </a:spcBef>
              <a:spcAft>
                <a:spcPts val="0"/>
              </a:spcAft>
              <a:buClr>
                <a:schemeClr val="dk1"/>
              </a:buClr>
              <a:buSzPct val="100000"/>
              <a:buNone/>
            </a:pPr>
            <a:r>
              <a:rPr lang="en-US"/>
              <a:t>	   [2, 1]]) </a:t>
            </a:r>
            <a:endParaRPr/>
          </a:p>
          <a:p>
            <a:pPr marL="0" lvl="0" indent="0" algn="l" rtl="0">
              <a:lnSpc>
                <a:spcPct val="90000"/>
              </a:lnSpc>
              <a:spcBef>
                <a:spcPts val="1000"/>
              </a:spcBef>
              <a:spcAft>
                <a:spcPts val="0"/>
              </a:spcAft>
              <a:buClr>
                <a:schemeClr val="dk1"/>
              </a:buClr>
              <a:buSzPct val="100000"/>
              <a:buNone/>
            </a:pPr>
            <a:r>
              <a:rPr lang="en-US"/>
              <a:t># add arrays </a:t>
            </a:r>
            <a:endParaRPr/>
          </a:p>
          <a:p>
            <a:pPr marL="0" lvl="0" indent="0" algn="l" rtl="0">
              <a:lnSpc>
                <a:spcPct val="90000"/>
              </a:lnSpc>
              <a:spcBef>
                <a:spcPts val="1000"/>
              </a:spcBef>
              <a:spcAft>
                <a:spcPts val="0"/>
              </a:spcAft>
              <a:buClr>
                <a:schemeClr val="dk1"/>
              </a:buClr>
              <a:buSzPct val="100000"/>
              <a:buNone/>
            </a:pPr>
            <a:r>
              <a:rPr lang="en-US"/>
              <a:t>print ("Array sum:\n", a + b) </a:t>
            </a:r>
            <a:endParaRPr/>
          </a:p>
          <a:p>
            <a:pPr marL="0" lvl="0" indent="0" algn="l" rtl="0">
              <a:lnSpc>
                <a:spcPct val="90000"/>
              </a:lnSpc>
              <a:spcBef>
                <a:spcPts val="1000"/>
              </a:spcBef>
              <a:spcAft>
                <a:spcPts val="0"/>
              </a:spcAft>
              <a:buClr>
                <a:schemeClr val="dk1"/>
              </a:buClr>
              <a:buSzPct val="100000"/>
              <a:buNone/>
            </a:pPr>
            <a:r>
              <a:rPr lang="en-US"/>
              <a:t># multiply arrays (elementwise multiplication) </a:t>
            </a:r>
            <a:endParaRPr/>
          </a:p>
          <a:p>
            <a:pPr marL="0" lvl="0" indent="0" algn="l" rtl="0">
              <a:lnSpc>
                <a:spcPct val="90000"/>
              </a:lnSpc>
              <a:spcBef>
                <a:spcPts val="1000"/>
              </a:spcBef>
              <a:spcAft>
                <a:spcPts val="0"/>
              </a:spcAft>
              <a:buClr>
                <a:schemeClr val="dk1"/>
              </a:buClr>
              <a:buSzPct val="100000"/>
              <a:buNone/>
            </a:pPr>
            <a:r>
              <a:rPr lang="en-US"/>
              <a:t>print ("Array multiplication:\n", a*b) </a:t>
            </a:r>
            <a:endParaRPr/>
          </a:p>
          <a:p>
            <a:pPr marL="0" lvl="0" indent="0" algn="l" rtl="0">
              <a:lnSpc>
                <a:spcPct val="90000"/>
              </a:lnSpc>
              <a:spcBef>
                <a:spcPts val="1000"/>
              </a:spcBef>
              <a:spcAft>
                <a:spcPts val="0"/>
              </a:spcAft>
              <a:buClr>
                <a:schemeClr val="dk1"/>
              </a:buClr>
              <a:buSzPct val="100000"/>
              <a:buNone/>
            </a:pPr>
            <a:r>
              <a:rPr lang="en-US"/>
              <a:t># matrix multiplication </a:t>
            </a:r>
            <a:endParaRPr/>
          </a:p>
          <a:p>
            <a:pPr marL="0" lvl="0" indent="0" algn="l" rtl="0">
              <a:lnSpc>
                <a:spcPct val="90000"/>
              </a:lnSpc>
              <a:spcBef>
                <a:spcPts val="1000"/>
              </a:spcBef>
              <a:spcAft>
                <a:spcPts val="0"/>
              </a:spcAft>
              <a:buClr>
                <a:schemeClr val="dk1"/>
              </a:buClr>
              <a:buSzPct val="100000"/>
              <a:buNone/>
            </a:pPr>
            <a:r>
              <a:rPr lang="en-US"/>
              <a:t>print ("Matrix multiplication:\n", a.dot(b))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title"/>
          </p:nvPr>
        </p:nvSpPr>
        <p:spPr>
          <a:xfrm>
            <a:off x="838200" y="365126"/>
            <a:ext cx="10515600" cy="5987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Output:</a:t>
            </a:r>
            <a:r>
              <a:rPr lang="en-US"/>
              <a:t> </a:t>
            </a:r>
            <a:endParaRPr/>
          </a:p>
        </p:txBody>
      </p:sp>
      <p:sp>
        <p:nvSpPr>
          <p:cNvPr id="307" name="Google Shape;307;p48"/>
          <p:cNvSpPr txBox="1">
            <a:spLocks noGrp="1"/>
          </p:cNvSpPr>
          <p:nvPr>
            <p:ph idx="1"/>
          </p:nvPr>
        </p:nvSpPr>
        <p:spPr>
          <a:xfrm>
            <a:off x="838199" y="1736746"/>
            <a:ext cx="8948352" cy="4026075"/>
          </a:xfrm>
          <a:prstGeom prst="rect">
            <a:avLst/>
          </a:prstGeom>
          <a:solidFill>
            <a:srgbClr val="E0E0E0"/>
          </a:solidFill>
          <a:ln>
            <a:noFill/>
          </a:ln>
        </p:spPr>
        <p:txBody>
          <a:bodyPr spcFirstLastPara="1" wrap="square" lIns="0" tIns="0" rIns="0" bIns="85675" anchor="ctr" anchorCtr="0">
            <a:spAutoFit/>
          </a:bodyPr>
          <a:lstStyle/>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Array sum: [[5 5]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[5 5]]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Array multiplication: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[[4 6] </a:t>
            </a:r>
            <a:endParaRPr/>
          </a:p>
          <a:p>
            <a:pPr marL="0" marR="0" lvl="0" indent="0" algn="l" rtl="0">
              <a:lnSpc>
                <a:spcPct val="100000"/>
              </a:lnSpc>
              <a:spcBef>
                <a:spcPts val="0"/>
              </a:spcBef>
              <a:spcAft>
                <a:spcPts val="0"/>
              </a:spcAft>
              <a:buClr>
                <a:schemeClr val="dk1"/>
              </a:buClr>
              <a:buSzPts val="3200"/>
              <a:buFont typeface="Consolas"/>
              <a:buNone/>
            </a:pPr>
            <a:r>
              <a:rPr lang="en-US" sz="3200">
                <a:latin typeface="Consolas"/>
                <a:ea typeface="Consolas"/>
                <a:cs typeface="Consolas"/>
                <a:sym typeface="Consolas"/>
              </a:rPr>
              <a:t>                </a:t>
            </a:r>
            <a:r>
              <a:rPr lang="en-US" sz="3200" b="0" i="0" u="none" strike="noStrike" cap="none">
                <a:solidFill>
                  <a:schemeClr val="dk1"/>
                </a:solidFill>
                <a:latin typeface="Consolas"/>
                <a:ea typeface="Consolas"/>
                <a:cs typeface="Consolas"/>
                <a:sym typeface="Consolas"/>
              </a:rPr>
              <a:t>[6 4]]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Matrix multiplication: </a:t>
            </a:r>
            <a:endParaRPr/>
          </a:p>
          <a:p>
            <a:pPr marL="0" marR="0" lvl="0" indent="0" algn="l" rtl="0">
              <a:lnSpc>
                <a:spcPct val="100000"/>
              </a:lnSpc>
              <a:spcBef>
                <a:spcPts val="0"/>
              </a:spcBef>
              <a:spcAft>
                <a:spcPts val="0"/>
              </a:spcAft>
              <a:buClr>
                <a:schemeClr val="dk1"/>
              </a:buClr>
              <a:buSzPts val="3200"/>
              <a:buFont typeface="Consolas"/>
              <a:buNone/>
            </a:pPr>
            <a:r>
              <a:rPr lang="en-US" sz="3200">
                <a:latin typeface="Consolas"/>
                <a:ea typeface="Consolas"/>
                <a:cs typeface="Consolas"/>
                <a:sym typeface="Consolas"/>
              </a:rPr>
              <a:t>               </a:t>
            </a:r>
            <a:r>
              <a:rPr lang="en-US" sz="3200" b="0" i="0" u="none" strike="noStrike" cap="none">
                <a:solidFill>
                  <a:schemeClr val="dk1"/>
                </a:solidFill>
                <a:latin typeface="Consolas"/>
                <a:ea typeface="Consolas"/>
                <a:cs typeface="Consolas"/>
                <a:sym typeface="Consolas"/>
              </a:rPr>
              <a:t>[[ 8 5] </a:t>
            </a:r>
            <a:endParaRPr/>
          </a:p>
          <a:p>
            <a:pPr marL="0" marR="0" lvl="0" indent="0" algn="l" rtl="0">
              <a:lnSpc>
                <a:spcPct val="100000"/>
              </a:lnSpc>
              <a:spcBef>
                <a:spcPts val="0"/>
              </a:spcBef>
              <a:spcAft>
                <a:spcPts val="0"/>
              </a:spcAft>
              <a:buClr>
                <a:schemeClr val="dk1"/>
              </a:buClr>
              <a:buSzPts val="3200"/>
              <a:buFont typeface="Consolas"/>
              <a:buNone/>
            </a:pPr>
            <a:r>
              <a:rPr lang="en-US" sz="3200">
                <a:latin typeface="Consolas"/>
                <a:ea typeface="Consolas"/>
                <a:cs typeface="Consolas"/>
                <a:sym typeface="Consolas"/>
              </a:rPr>
              <a:t>                </a:t>
            </a:r>
            <a:r>
              <a:rPr lang="en-US" sz="3200" b="0" i="0" u="none" strike="noStrike" cap="none">
                <a:solidFill>
                  <a:schemeClr val="dk1"/>
                </a:solidFill>
                <a:latin typeface="Consolas"/>
                <a:ea typeface="Consolas"/>
                <a:cs typeface="Consolas"/>
                <a:sym typeface="Consolas"/>
              </a:rPr>
              <a:t>[20 13]]</a:t>
            </a:r>
            <a:r>
              <a:rPr lang="en-US" sz="3200" b="0" i="0" u="none" strike="noStrike" cap="none">
                <a:solidFill>
                  <a:schemeClr val="dk1"/>
                </a:solidFill>
              </a:rPr>
              <a:t>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title"/>
          </p:nvPr>
        </p:nvSpPr>
        <p:spPr>
          <a:xfrm>
            <a:off x="838200" y="365125"/>
            <a:ext cx="10515600" cy="5492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Universal functions (ufunc)</a:t>
            </a:r>
            <a:endParaRPr/>
          </a:p>
        </p:txBody>
      </p:sp>
      <p:sp>
        <p:nvSpPr>
          <p:cNvPr id="313" name="Google Shape;313;p49"/>
          <p:cNvSpPr txBox="1">
            <a:spLocks noGrp="1"/>
          </p:cNvSpPr>
          <p:nvPr>
            <p:ph idx="1"/>
          </p:nvPr>
        </p:nvSpPr>
        <p:spPr>
          <a:xfrm>
            <a:off x="838200" y="1692875"/>
            <a:ext cx="10515600" cy="44840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NumPy provides familiar mathematical functions such as sin, cos, exp, etc. These functions also operate elementwise on an array, producing an array as output.</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All the operations we did above using overloaded operators can be done using ufuncs like np.add, np.subtract, np.multiply, np.divide, np.sum,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50"/>
          <p:cNvSpPr txBox="1">
            <a:spLocks noGrp="1"/>
          </p:cNvSpPr>
          <p:nvPr>
            <p:ph type="title"/>
          </p:nvPr>
        </p:nvSpPr>
        <p:spPr>
          <a:xfrm>
            <a:off x="838200" y="365125"/>
            <a:ext cx="10515600" cy="8705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318" name="Google Shape;318;p50"/>
          <p:cNvSpPr txBox="1">
            <a:spLocks noGrp="1"/>
          </p:cNvSpPr>
          <p:nvPr>
            <p:ph idx="1"/>
          </p:nvPr>
        </p:nvSpPr>
        <p:spPr>
          <a:xfrm>
            <a:off x="838200" y="1235676"/>
            <a:ext cx="10515600" cy="49412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Python program to demonstrate universal functions in numpy </a:t>
            </a:r>
            <a:endParaRPr/>
          </a:p>
          <a:p>
            <a:pPr marL="0" lvl="0" indent="0" algn="l" rtl="0">
              <a:lnSpc>
                <a:spcPct val="90000"/>
              </a:lnSpc>
              <a:spcBef>
                <a:spcPts val="1000"/>
              </a:spcBef>
              <a:spcAft>
                <a:spcPts val="0"/>
              </a:spcAft>
              <a:buClr>
                <a:schemeClr val="dk1"/>
              </a:buClr>
              <a:buSzPts val="2800"/>
              <a:buNone/>
            </a:pPr>
            <a:r>
              <a:rPr lang="en-US"/>
              <a:t>import numpy as np </a:t>
            </a:r>
            <a:endParaRPr/>
          </a:p>
          <a:p>
            <a:pPr marL="0" lvl="0" indent="0" algn="l" rtl="0">
              <a:lnSpc>
                <a:spcPct val="90000"/>
              </a:lnSpc>
              <a:spcBef>
                <a:spcPts val="1000"/>
              </a:spcBef>
              <a:spcAft>
                <a:spcPts val="0"/>
              </a:spcAft>
              <a:buClr>
                <a:schemeClr val="dk1"/>
              </a:buClr>
              <a:buSzPts val="2800"/>
              <a:buNone/>
            </a:pPr>
            <a:r>
              <a:rPr lang="en-US"/>
              <a:t># create an array of sine values </a:t>
            </a:r>
            <a:endParaRPr/>
          </a:p>
          <a:p>
            <a:pPr marL="0" lvl="0" indent="0" algn="l" rtl="0">
              <a:lnSpc>
                <a:spcPct val="90000"/>
              </a:lnSpc>
              <a:spcBef>
                <a:spcPts val="1000"/>
              </a:spcBef>
              <a:spcAft>
                <a:spcPts val="0"/>
              </a:spcAft>
              <a:buClr>
                <a:schemeClr val="dk1"/>
              </a:buClr>
              <a:buSzPts val="2800"/>
              <a:buNone/>
            </a:pPr>
            <a:r>
              <a:rPr lang="en-US"/>
              <a:t>a = np.array([0, np.pi/2, np.pi]) </a:t>
            </a:r>
            <a:endParaRPr/>
          </a:p>
          <a:p>
            <a:pPr marL="0" lvl="0" indent="0" algn="l" rtl="0">
              <a:lnSpc>
                <a:spcPct val="90000"/>
              </a:lnSpc>
              <a:spcBef>
                <a:spcPts val="1000"/>
              </a:spcBef>
              <a:spcAft>
                <a:spcPts val="0"/>
              </a:spcAft>
              <a:buClr>
                <a:schemeClr val="dk1"/>
              </a:buClr>
              <a:buSzPts val="2800"/>
              <a:buNone/>
            </a:pPr>
            <a:r>
              <a:rPr lang="en-US"/>
              <a:t>print ("Sine values of array elements:", np.sin(a)) </a:t>
            </a:r>
            <a:endParaRPr/>
          </a:p>
          <a:p>
            <a:pPr marL="0" lvl="0" indent="0" algn="l" rtl="0">
              <a:lnSpc>
                <a:spcPct val="90000"/>
              </a:lnSpc>
              <a:spcBef>
                <a:spcPts val="1000"/>
              </a:spcBef>
              <a:spcAft>
                <a:spcPts val="0"/>
              </a:spcAft>
              <a:buClr>
                <a:schemeClr val="dk1"/>
              </a:buClr>
              <a:buSzPts val="2800"/>
              <a:buNone/>
            </a:pPr>
            <a:r>
              <a:rPr lang="en-US"/>
              <a:t># exponential values </a:t>
            </a:r>
            <a:endParaRPr/>
          </a:p>
          <a:p>
            <a:pPr marL="0" lvl="0" indent="0" algn="l" rtl="0">
              <a:lnSpc>
                <a:spcPct val="90000"/>
              </a:lnSpc>
              <a:spcBef>
                <a:spcPts val="1000"/>
              </a:spcBef>
              <a:spcAft>
                <a:spcPts val="0"/>
              </a:spcAft>
              <a:buClr>
                <a:schemeClr val="dk1"/>
              </a:buClr>
              <a:buSzPts val="2800"/>
              <a:buNone/>
            </a:pPr>
            <a:r>
              <a:rPr lang="en-US"/>
              <a:t>a = np.array([0, 1, 2, 3]) </a:t>
            </a:r>
            <a:endParaRPr/>
          </a:p>
          <a:p>
            <a:pPr marL="0" lvl="0" indent="0" algn="l" rtl="0">
              <a:lnSpc>
                <a:spcPct val="90000"/>
              </a:lnSpc>
              <a:spcBef>
                <a:spcPts val="1000"/>
              </a:spcBef>
              <a:spcAft>
                <a:spcPts val="0"/>
              </a:spcAft>
              <a:buClr>
                <a:schemeClr val="dk1"/>
              </a:buClr>
              <a:buSzPts val="2800"/>
              <a:buNone/>
            </a:pPr>
            <a:r>
              <a:rPr lang="en-US"/>
              <a:t>print ("Exponent of array elements:", np.exp(a)) </a:t>
            </a:r>
            <a:endParaRPr/>
          </a:p>
          <a:p>
            <a:pPr marL="0" lvl="0" indent="0" algn="l" rtl="0">
              <a:lnSpc>
                <a:spcPct val="90000"/>
              </a:lnSpc>
              <a:spcBef>
                <a:spcPts val="1000"/>
              </a:spcBef>
              <a:spcAft>
                <a:spcPts val="0"/>
              </a:spcAft>
              <a:buClr>
                <a:schemeClr val="dk1"/>
              </a:buClr>
              <a:buSzPts val="2800"/>
              <a:buNone/>
            </a:pPr>
            <a:r>
              <a:rPr lang="en-US"/>
              <a:t># square root of array values </a:t>
            </a:r>
            <a:endParaRPr/>
          </a:p>
          <a:p>
            <a:pPr marL="0" lvl="0" indent="0" algn="l" rtl="0">
              <a:lnSpc>
                <a:spcPct val="90000"/>
              </a:lnSpc>
              <a:spcBef>
                <a:spcPts val="1000"/>
              </a:spcBef>
              <a:spcAft>
                <a:spcPts val="0"/>
              </a:spcAft>
              <a:buClr>
                <a:schemeClr val="dk1"/>
              </a:buClr>
              <a:buSzPts val="2800"/>
              <a:buNone/>
            </a:pPr>
            <a:r>
              <a:rPr lang="en-US"/>
              <a:t>print ("Square root of array elements:", np.sqrt(a))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5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Output: </a:t>
            </a:r>
            <a:endParaRPr b="1"/>
          </a:p>
        </p:txBody>
      </p:sp>
      <p:sp>
        <p:nvSpPr>
          <p:cNvPr id="324" name="Google Shape;324;p51"/>
          <p:cNvSpPr txBox="1">
            <a:spLocks noGrp="1"/>
          </p:cNvSpPr>
          <p:nvPr>
            <p:ph idx="1"/>
          </p:nvPr>
        </p:nvSpPr>
        <p:spPr>
          <a:xfrm>
            <a:off x="152400" y="2236536"/>
            <a:ext cx="11734800" cy="1625418"/>
          </a:xfrm>
          <a:prstGeom prst="rect">
            <a:avLst/>
          </a:prstGeom>
          <a:solidFill>
            <a:srgbClr val="E0E0E0"/>
          </a:solidFill>
          <a:ln>
            <a:noFill/>
          </a:ln>
        </p:spPr>
        <p:txBody>
          <a:bodyPr spcFirstLastPara="1" wrap="square" lIns="0" tIns="0" rIns="0" bIns="85675" anchor="ctr" anchorCtr="0">
            <a:spAutoFit/>
          </a:bodyPr>
          <a:lstStyle/>
          <a:p>
            <a:pPr marL="0" marR="0" lvl="0" indent="0" algn="l" rtl="0">
              <a:lnSpc>
                <a:spcPct val="100000"/>
              </a:lnSpc>
              <a:spcBef>
                <a:spcPts val="0"/>
              </a:spcBef>
              <a:spcAft>
                <a:spcPts val="0"/>
              </a:spcAft>
              <a:buClr>
                <a:schemeClr val="dk1"/>
              </a:buClr>
              <a:buSzPts val="2000"/>
              <a:buFont typeface="Consolas"/>
              <a:buNone/>
            </a:pPr>
            <a:r>
              <a:rPr lang="en-US" sz="2000" b="0" i="0" u="none" strike="noStrike" cap="none">
                <a:solidFill>
                  <a:schemeClr val="dk1"/>
                </a:solidFill>
                <a:latin typeface="Consolas"/>
                <a:ea typeface="Consolas"/>
                <a:cs typeface="Consolas"/>
                <a:sym typeface="Consolas"/>
              </a:rPr>
              <a:t>Sine values of array elements: [ 0.00000000e+00 1.00000000e+00 1.22464680e-16]</a:t>
            </a:r>
            <a:endParaRPr/>
          </a:p>
          <a:p>
            <a:pPr marL="0" marR="0" lvl="0" indent="0" algn="l" rtl="0">
              <a:lnSpc>
                <a:spcPct val="100000"/>
              </a:lnSpc>
              <a:spcBef>
                <a:spcPts val="0"/>
              </a:spcBef>
              <a:spcAft>
                <a:spcPts val="0"/>
              </a:spcAft>
              <a:buClr>
                <a:schemeClr val="dk1"/>
              </a:buClr>
              <a:buSzPts val="2000"/>
              <a:buFont typeface="Consolas"/>
              <a:buNone/>
            </a:pPr>
            <a:r>
              <a:rPr lang="en-US" sz="20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2000"/>
              <a:buFont typeface="Consolas"/>
              <a:buNone/>
            </a:pPr>
            <a:r>
              <a:rPr lang="en-US" sz="2000" b="0" i="0" u="none" strike="noStrike" cap="none">
                <a:solidFill>
                  <a:schemeClr val="dk1"/>
                </a:solidFill>
                <a:latin typeface="Consolas"/>
                <a:ea typeface="Consolas"/>
                <a:cs typeface="Consolas"/>
                <a:sym typeface="Consolas"/>
              </a:rPr>
              <a:t>Exponent of array elements: [ 1. 2.71828183 7.3890561 20.08553692] </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2000"/>
              <a:buFont typeface="Consolas"/>
              <a:buNone/>
            </a:pPr>
            <a:r>
              <a:rPr lang="en-US" sz="2000" b="0" i="0" u="none" strike="noStrike" cap="none">
                <a:solidFill>
                  <a:schemeClr val="dk1"/>
                </a:solidFill>
                <a:latin typeface="Consolas"/>
                <a:ea typeface="Consolas"/>
                <a:cs typeface="Consolas"/>
                <a:sym typeface="Consolas"/>
              </a:rPr>
              <a:t>Square root of array elements: [ 0. 1. 1.41421356 1.73205081]</a:t>
            </a:r>
            <a:r>
              <a:rPr lang="en-US" sz="2000" b="0" i="0" u="none" strike="noStrike" cap="none">
                <a:solidFill>
                  <a:schemeClr val="dk1"/>
                </a:solidFill>
              </a:rPr>
              <a:t>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67284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Roboto"/>
              <a:buNone/>
            </a:pPr>
            <a:r>
              <a:rPr lang="en-US" b="1">
                <a:latin typeface="Roboto"/>
                <a:ea typeface="Roboto"/>
                <a:cs typeface="Roboto"/>
                <a:sym typeface="Roboto"/>
              </a:rPr>
              <a:t/>
            </a:r>
            <a:br>
              <a:rPr lang="en-US" b="1">
                <a:latin typeface="Roboto"/>
                <a:ea typeface="Roboto"/>
                <a:cs typeface="Roboto"/>
                <a:sym typeface="Roboto"/>
              </a:rPr>
            </a:br>
            <a:r>
              <a:rPr lang="en-US">
                <a:latin typeface="Roboto"/>
                <a:ea typeface="Roboto"/>
                <a:cs typeface="Roboto"/>
                <a:sym typeface="Roboto"/>
              </a:rPr>
              <a:t>Installation:</a:t>
            </a:r>
            <a:r>
              <a:rPr lang="en-US"/>
              <a:t/>
            </a:r>
            <a:br>
              <a:rPr lang="en-US"/>
            </a:br>
            <a:endParaRPr/>
          </a:p>
        </p:txBody>
      </p:sp>
      <p:sp>
        <p:nvSpPr>
          <p:cNvPr id="103" name="Google Shape;103;p16"/>
          <p:cNvSpPr txBox="1">
            <a:spLocks noGrp="1"/>
          </p:cNvSpPr>
          <p:nvPr>
            <p:ph idx="1"/>
          </p:nvPr>
        </p:nvSpPr>
        <p:spPr>
          <a:xfrm>
            <a:off x="838200" y="1646804"/>
            <a:ext cx="11020646" cy="4708981"/>
          </a:xfrm>
          <a:prstGeom prst="rect">
            <a:avLst/>
          </a:prstGeom>
          <a:solidFill>
            <a:srgbClr val="FFFFFF"/>
          </a:solidFill>
          <a:ln>
            <a:noFill/>
          </a:ln>
        </p:spPr>
        <p:txBody>
          <a:bodyPr spcFirstLastPara="1" wrap="square" lIns="0" tIns="0" rIns="0" bIns="0" anchor="ctr" anchorCtr="0">
            <a:spAutoFit/>
          </a:bodyPr>
          <a:lstStyle/>
          <a:p>
            <a:pPr marL="0" marR="0" lvl="0" indent="-203200" algn="l" rtl="0">
              <a:lnSpc>
                <a:spcPct val="100000"/>
              </a:lnSpc>
              <a:spcBef>
                <a:spcPts val="0"/>
              </a:spcBef>
              <a:spcAft>
                <a:spcPts val="0"/>
              </a:spcAft>
              <a:buClr>
                <a:schemeClr val="dk1"/>
              </a:buClr>
              <a:buSzPts val="3200"/>
              <a:buFont typeface="Roboto"/>
              <a:buChar char="•"/>
            </a:pPr>
            <a:r>
              <a:rPr lang="en-US" sz="3200" b="1" i="0" u="none" strike="noStrike" cap="none">
                <a:solidFill>
                  <a:schemeClr val="dk1"/>
                </a:solidFill>
                <a:latin typeface="Roboto"/>
                <a:ea typeface="Roboto"/>
                <a:cs typeface="Roboto"/>
                <a:sym typeface="Roboto"/>
              </a:rPr>
              <a:t>Mac </a:t>
            </a:r>
            <a:r>
              <a:rPr lang="en-US" sz="3200" b="0" i="0" u="none" strike="noStrike" cap="none">
                <a:solidFill>
                  <a:schemeClr val="dk1"/>
                </a:solidFill>
                <a:latin typeface="Roboto"/>
                <a:ea typeface="Roboto"/>
                <a:cs typeface="Roboto"/>
                <a:sym typeface="Roboto"/>
              </a:rPr>
              <a:t>and </a:t>
            </a:r>
            <a:r>
              <a:rPr lang="en-US" sz="3200" b="1" i="0" u="none" strike="noStrike" cap="none">
                <a:solidFill>
                  <a:schemeClr val="dk1"/>
                </a:solidFill>
                <a:latin typeface="Roboto"/>
                <a:ea typeface="Roboto"/>
                <a:cs typeface="Roboto"/>
                <a:sym typeface="Roboto"/>
              </a:rPr>
              <a:t>Linux </a:t>
            </a:r>
            <a:r>
              <a:rPr lang="en-US" sz="3200" b="0" i="0" u="none" strike="noStrike" cap="none">
                <a:solidFill>
                  <a:schemeClr val="dk1"/>
                </a:solidFill>
                <a:latin typeface="Roboto"/>
                <a:ea typeface="Roboto"/>
                <a:cs typeface="Roboto"/>
                <a:sym typeface="Roboto"/>
              </a:rPr>
              <a:t>users can install NumPy via </a:t>
            </a:r>
            <a:endParaRPr/>
          </a:p>
          <a:p>
            <a:pPr marL="0" marR="0" lvl="0" indent="0" algn="l" rtl="0">
              <a:lnSpc>
                <a:spcPct val="100000"/>
              </a:lnSpc>
              <a:spcBef>
                <a:spcPts val="0"/>
              </a:spcBef>
              <a:spcAft>
                <a:spcPts val="0"/>
              </a:spcAft>
              <a:buClr>
                <a:schemeClr val="dk1"/>
              </a:buClr>
              <a:buSzPts val="3200"/>
              <a:buNone/>
            </a:pPr>
            <a:r>
              <a:rPr lang="en-US" sz="3200" b="0" i="0" u="none" strike="noStrike" cap="none">
                <a:solidFill>
                  <a:schemeClr val="dk1"/>
                </a:solidFill>
                <a:latin typeface="Roboto"/>
                <a:ea typeface="Roboto"/>
                <a:cs typeface="Roboto"/>
                <a:sym typeface="Roboto"/>
              </a:rPr>
              <a:t>pip command:</a:t>
            </a:r>
            <a:r>
              <a:rPr lang="en-US" sz="3200" b="0" i="0" u="none" strike="noStrike" cap="none">
                <a:solidFill>
                  <a:schemeClr val="dk1"/>
                </a:solidFill>
                <a:latin typeface="Consolas"/>
                <a:ea typeface="Consolas"/>
                <a:cs typeface="Consolas"/>
                <a:sym typeface="Consolas"/>
              </a:rPr>
              <a:t>pip install numpy</a:t>
            </a:r>
            <a:endParaRPr sz="3200" b="0" i="0" u="none" strike="noStrike" cap="none">
              <a:solidFill>
                <a:schemeClr val="dk1"/>
              </a:solidFill>
              <a:latin typeface="Roboto"/>
              <a:ea typeface="Roboto"/>
              <a:cs typeface="Roboto"/>
              <a:sym typeface="Roboto"/>
            </a:endParaRPr>
          </a:p>
          <a:p>
            <a:pPr marL="0" marR="0" lvl="0" indent="-203200" algn="l" rtl="0">
              <a:lnSpc>
                <a:spcPct val="100000"/>
              </a:lnSpc>
              <a:spcBef>
                <a:spcPts val="0"/>
              </a:spcBef>
              <a:spcAft>
                <a:spcPts val="0"/>
              </a:spcAft>
              <a:buClr>
                <a:schemeClr val="dk1"/>
              </a:buClr>
              <a:buSzPts val="3200"/>
              <a:buFont typeface="Roboto"/>
              <a:buChar char="•"/>
            </a:pPr>
            <a:r>
              <a:rPr lang="en-US" sz="3200" b="1" i="0" u="none" strike="noStrike" cap="none">
                <a:solidFill>
                  <a:schemeClr val="dk1"/>
                </a:solidFill>
                <a:latin typeface="Roboto"/>
                <a:ea typeface="Roboto"/>
                <a:cs typeface="Roboto"/>
                <a:sym typeface="Roboto"/>
              </a:rPr>
              <a:t>Windows</a:t>
            </a:r>
            <a:r>
              <a:rPr lang="en-US" sz="3200" b="0" i="0" u="none" strike="noStrike" cap="none">
                <a:solidFill>
                  <a:schemeClr val="dk1"/>
                </a:solidFill>
                <a:latin typeface="Roboto"/>
                <a:ea typeface="Roboto"/>
                <a:cs typeface="Roboto"/>
                <a:sym typeface="Roboto"/>
              </a:rPr>
              <a:t> does not have any package manager analogous </a:t>
            </a:r>
            <a:endParaRPr/>
          </a:p>
          <a:p>
            <a:pPr marL="0" marR="0" lvl="0" indent="0" algn="l" rtl="0">
              <a:lnSpc>
                <a:spcPct val="100000"/>
              </a:lnSpc>
              <a:spcBef>
                <a:spcPts val="0"/>
              </a:spcBef>
              <a:spcAft>
                <a:spcPts val="0"/>
              </a:spcAft>
              <a:buClr>
                <a:schemeClr val="dk1"/>
              </a:buClr>
              <a:buSzPts val="3200"/>
              <a:buNone/>
            </a:pPr>
            <a:r>
              <a:rPr lang="en-US" sz="3200" b="0" i="0" u="none" strike="noStrike" cap="none">
                <a:solidFill>
                  <a:schemeClr val="dk1"/>
                </a:solidFill>
                <a:latin typeface="Roboto"/>
                <a:ea typeface="Roboto"/>
                <a:cs typeface="Roboto"/>
                <a:sym typeface="Roboto"/>
              </a:rPr>
              <a:t>to that in linux or mac.</a:t>
            </a:r>
            <a:endParaRPr/>
          </a:p>
          <a:p>
            <a:pPr marL="0" marR="0" lvl="0" indent="0" algn="l" rtl="0">
              <a:lnSpc>
                <a:spcPct val="100000"/>
              </a:lnSpc>
              <a:spcBef>
                <a:spcPts val="0"/>
              </a:spcBef>
              <a:spcAft>
                <a:spcPts val="0"/>
              </a:spcAft>
              <a:buClr>
                <a:schemeClr val="dk1"/>
              </a:buClr>
              <a:buSzPts val="3200"/>
              <a:buNone/>
            </a:pPr>
            <a:endParaRPr sz="3200" b="0" i="0" u="none" strike="noStrike" cap="none">
              <a:solidFill>
                <a:schemeClr val="dk1"/>
              </a:solidFill>
              <a:latin typeface="Roboto"/>
              <a:ea typeface="Roboto"/>
              <a:cs typeface="Roboto"/>
              <a:sym typeface="Roboto"/>
            </a:endParaRPr>
          </a:p>
          <a:p>
            <a:pPr marL="228600" lvl="0" indent="-228600" algn="l" rtl="0">
              <a:lnSpc>
                <a:spcPct val="100000"/>
              </a:lnSpc>
              <a:spcBef>
                <a:spcPts val="0"/>
              </a:spcBef>
              <a:spcAft>
                <a:spcPts val="0"/>
              </a:spcAft>
              <a:buClr>
                <a:schemeClr val="dk1"/>
              </a:buClr>
              <a:buSzPts val="3200"/>
              <a:buChar char="•"/>
            </a:pPr>
            <a:r>
              <a:rPr lang="en-US" sz="3200" b="0" i="0" u="none" strike="noStrike" cap="none">
                <a:solidFill>
                  <a:schemeClr val="dk1"/>
                </a:solidFill>
                <a:latin typeface="Roboto"/>
                <a:ea typeface="Roboto"/>
                <a:cs typeface="Roboto"/>
                <a:sym typeface="Roboto"/>
              </a:rPr>
              <a:t>Download the pre-built windows installer for NumPy </a:t>
            </a:r>
            <a:endParaRPr/>
          </a:p>
          <a:p>
            <a:pPr marL="0" lvl="0" indent="0" algn="l" rtl="0">
              <a:lnSpc>
                <a:spcPct val="100000"/>
              </a:lnSpc>
              <a:spcBef>
                <a:spcPts val="0"/>
              </a:spcBef>
              <a:spcAft>
                <a:spcPts val="0"/>
              </a:spcAft>
              <a:buClr>
                <a:schemeClr val="dk1"/>
              </a:buClr>
              <a:buSzPts val="3200"/>
              <a:buNone/>
            </a:pPr>
            <a:r>
              <a:rPr lang="en-US" sz="3200" b="0" i="0" u="none" strike="noStrike" cap="none">
                <a:solidFill>
                  <a:schemeClr val="dk1"/>
                </a:solidFill>
                <a:latin typeface="Roboto"/>
                <a:ea typeface="Roboto"/>
                <a:cs typeface="Roboto"/>
                <a:sym typeface="Roboto"/>
              </a:rPr>
              <a:t>from </a:t>
            </a:r>
            <a:r>
              <a:rPr lang="en-US" sz="3200"/>
              <a:t>https://www.lfd.uci.edu/~gohlke/pythonlibs/#numpy</a:t>
            </a:r>
            <a:r>
              <a:rPr lang="en-US" sz="3200" b="0" i="0" u="none" strike="noStrike" cap="none">
                <a:solidFill>
                  <a:schemeClr val="dk1"/>
                </a:solidFill>
                <a:latin typeface="Roboto"/>
                <a:ea typeface="Roboto"/>
                <a:cs typeface="Roboto"/>
                <a:sym typeface="Roboto"/>
              </a:rPr>
              <a:t> </a:t>
            </a:r>
            <a:endParaRPr/>
          </a:p>
          <a:p>
            <a:pPr marL="0" marR="0" lvl="0" indent="0" algn="l" rtl="0">
              <a:lnSpc>
                <a:spcPct val="100000"/>
              </a:lnSpc>
              <a:spcBef>
                <a:spcPts val="0"/>
              </a:spcBef>
              <a:spcAft>
                <a:spcPts val="0"/>
              </a:spcAft>
              <a:buClr>
                <a:schemeClr val="dk1"/>
              </a:buClr>
              <a:buSzPts val="3200"/>
              <a:buNone/>
            </a:pPr>
            <a:r>
              <a:rPr lang="en-US" sz="3200" b="0" i="0" u="none" strike="noStrike" cap="none">
                <a:solidFill>
                  <a:schemeClr val="dk1"/>
                </a:solidFill>
                <a:latin typeface="Roboto"/>
                <a:ea typeface="Roboto"/>
                <a:cs typeface="Roboto"/>
                <a:sym typeface="Roboto"/>
              </a:rPr>
              <a:t>(according to your system configuration and Python version).</a:t>
            </a:r>
            <a:br>
              <a:rPr lang="en-US" sz="3200" b="0" i="0" u="none" strike="noStrike" cap="none">
                <a:solidFill>
                  <a:schemeClr val="dk1"/>
                </a:solidFill>
                <a:latin typeface="Roboto"/>
                <a:ea typeface="Roboto"/>
                <a:cs typeface="Roboto"/>
                <a:sym typeface="Roboto"/>
              </a:rPr>
            </a:br>
            <a:r>
              <a:rPr lang="en-US" sz="3200" b="0" i="0" u="none" strike="noStrike" cap="none">
                <a:solidFill>
                  <a:schemeClr val="dk1"/>
                </a:solidFill>
                <a:latin typeface="Roboto"/>
                <a:ea typeface="Roboto"/>
                <a:cs typeface="Roboto"/>
                <a:sym typeface="Roboto"/>
              </a:rPr>
              <a:t>And then install the packages manually</a:t>
            </a:r>
            <a:r>
              <a:rPr lang="en-US" sz="1200" b="0" i="0" u="none" strike="noStrike" cap="none">
                <a:solidFill>
                  <a:schemeClr val="dk1"/>
                </a:solidFill>
                <a:latin typeface="Roboto"/>
                <a:ea typeface="Roboto"/>
                <a:cs typeface="Roboto"/>
                <a:sym typeface="Roboto"/>
              </a:rPr>
              <a:t>.</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Sorting array: </a:t>
            </a:r>
            <a:endParaRPr/>
          </a:p>
        </p:txBody>
      </p:sp>
      <p:sp>
        <p:nvSpPr>
          <p:cNvPr id="331" name="Google Shape;331;p5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is a simple </a:t>
            </a:r>
            <a:r>
              <a:rPr lang="en-US" b="1"/>
              <a:t>np.sort</a:t>
            </a:r>
            <a:r>
              <a:rPr lang="en-US"/>
              <a:t> method for sorting NumPy arrays. Let’s explore it a bit.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3"/>
          <p:cNvSpPr txBox="1">
            <a:spLocks noGrp="1"/>
          </p:cNvSpPr>
          <p:nvPr>
            <p:ph type="title"/>
          </p:nvPr>
        </p:nvSpPr>
        <p:spPr>
          <a:xfrm>
            <a:off x="838200" y="365126"/>
            <a:ext cx="10515600" cy="4380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Example:</a:t>
            </a:r>
            <a:endParaRPr b="1"/>
          </a:p>
        </p:txBody>
      </p:sp>
      <p:sp>
        <p:nvSpPr>
          <p:cNvPr id="337" name="Google Shape;337;p53"/>
          <p:cNvSpPr txBox="1">
            <a:spLocks noGrp="1"/>
          </p:cNvSpPr>
          <p:nvPr>
            <p:ph idx="1"/>
          </p:nvPr>
        </p:nvSpPr>
        <p:spPr>
          <a:xfrm>
            <a:off x="838200" y="926757"/>
            <a:ext cx="10515600" cy="52502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t># Python program to demonstrate sorting in numpy </a:t>
            </a:r>
            <a:endParaRPr/>
          </a:p>
          <a:p>
            <a:pPr marL="0" lvl="0" indent="0" algn="l" rtl="0">
              <a:lnSpc>
                <a:spcPct val="90000"/>
              </a:lnSpc>
              <a:spcBef>
                <a:spcPts val="1000"/>
              </a:spcBef>
              <a:spcAft>
                <a:spcPts val="0"/>
              </a:spcAft>
              <a:buClr>
                <a:schemeClr val="dk1"/>
              </a:buClr>
              <a:buSzPct val="100000"/>
              <a:buNone/>
            </a:pPr>
            <a:r>
              <a:rPr lang="en-US"/>
              <a:t>import numpy as np </a:t>
            </a:r>
            <a:endParaRPr/>
          </a:p>
          <a:p>
            <a:pPr marL="0" lvl="0" indent="0" algn="l" rtl="0">
              <a:lnSpc>
                <a:spcPct val="90000"/>
              </a:lnSpc>
              <a:spcBef>
                <a:spcPts val="1000"/>
              </a:spcBef>
              <a:spcAft>
                <a:spcPts val="0"/>
              </a:spcAft>
              <a:buClr>
                <a:schemeClr val="dk1"/>
              </a:buClr>
              <a:buSzPct val="100000"/>
              <a:buNone/>
            </a:pPr>
            <a:r>
              <a:rPr lang="en-US"/>
              <a:t>a = np.array([[1, 4, 2], </a:t>
            </a:r>
            <a:endParaRPr/>
          </a:p>
          <a:p>
            <a:pPr marL="0" lvl="0" indent="0" algn="l" rtl="0">
              <a:lnSpc>
                <a:spcPct val="90000"/>
              </a:lnSpc>
              <a:spcBef>
                <a:spcPts val="1000"/>
              </a:spcBef>
              <a:spcAft>
                <a:spcPts val="0"/>
              </a:spcAft>
              <a:buClr>
                <a:schemeClr val="dk1"/>
              </a:buClr>
              <a:buSzPct val="100000"/>
              <a:buNone/>
            </a:pPr>
            <a:r>
              <a:rPr lang="en-US"/>
              <a:t>	      [3, 4, 6], </a:t>
            </a:r>
            <a:endParaRPr/>
          </a:p>
          <a:p>
            <a:pPr marL="0" lvl="0" indent="0" algn="l" rtl="0">
              <a:lnSpc>
                <a:spcPct val="90000"/>
              </a:lnSpc>
              <a:spcBef>
                <a:spcPts val="1000"/>
              </a:spcBef>
              <a:spcAft>
                <a:spcPts val="0"/>
              </a:spcAft>
              <a:buClr>
                <a:schemeClr val="dk1"/>
              </a:buClr>
              <a:buSzPct val="100000"/>
              <a:buNone/>
            </a:pPr>
            <a:r>
              <a:rPr lang="en-US"/>
              <a:t>	      [0, -1, 5]]) </a:t>
            </a:r>
            <a:endParaRPr/>
          </a:p>
          <a:p>
            <a:pPr marL="0" lvl="0" indent="0" algn="l" rtl="0">
              <a:lnSpc>
                <a:spcPct val="90000"/>
              </a:lnSpc>
              <a:spcBef>
                <a:spcPts val="1000"/>
              </a:spcBef>
              <a:spcAft>
                <a:spcPts val="0"/>
              </a:spcAft>
              <a:buClr>
                <a:schemeClr val="dk1"/>
              </a:buClr>
              <a:buSzPct val="100000"/>
              <a:buNone/>
            </a:pPr>
            <a:r>
              <a:rPr lang="en-US"/>
              <a:t># sorted array </a:t>
            </a:r>
            <a:endParaRPr/>
          </a:p>
          <a:p>
            <a:pPr marL="0" lvl="0" indent="0" algn="l" rtl="0">
              <a:lnSpc>
                <a:spcPct val="90000"/>
              </a:lnSpc>
              <a:spcBef>
                <a:spcPts val="1000"/>
              </a:spcBef>
              <a:spcAft>
                <a:spcPts val="0"/>
              </a:spcAft>
              <a:buClr>
                <a:schemeClr val="dk1"/>
              </a:buClr>
              <a:buSzPct val="100000"/>
              <a:buNone/>
            </a:pPr>
            <a:r>
              <a:rPr lang="en-US"/>
              <a:t>print ("Array elements in sorted order:\n", </a:t>
            </a:r>
            <a:endParaRPr/>
          </a:p>
          <a:p>
            <a:pPr marL="0" lvl="0" indent="0" algn="l" rtl="0">
              <a:lnSpc>
                <a:spcPct val="90000"/>
              </a:lnSpc>
              <a:spcBef>
                <a:spcPts val="1000"/>
              </a:spcBef>
              <a:spcAft>
                <a:spcPts val="0"/>
              </a:spcAft>
              <a:buClr>
                <a:schemeClr val="dk1"/>
              </a:buClr>
              <a:buSzPct val="100000"/>
              <a:buNone/>
            </a:pPr>
            <a:r>
              <a:rPr lang="en-US"/>
              <a:t>					np.sort(a, axis = None)) </a:t>
            </a:r>
            <a:endParaRPr/>
          </a:p>
          <a:p>
            <a:pPr marL="0" lvl="0" indent="0" algn="l" rtl="0">
              <a:lnSpc>
                <a:spcPct val="90000"/>
              </a:lnSpc>
              <a:spcBef>
                <a:spcPts val="1000"/>
              </a:spcBef>
              <a:spcAft>
                <a:spcPts val="0"/>
              </a:spcAft>
              <a:buClr>
                <a:schemeClr val="dk1"/>
              </a:buClr>
              <a:buSzPct val="100000"/>
              <a:buNone/>
            </a:pPr>
            <a:r>
              <a:rPr lang="en-US"/>
              <a:t># sort array row-wise </a:t>
            </a:r>
            <a:endParaRPr/>
          </a:p>
          <a:p>
            <a:pPr marL="0" lvl="0" indent="0" algn="l" rtl="0">
              <a:lnSpc>
                <a:spcPct val="90000"/>
              </a:lnSpc>
              <a:spcBef>
                <a:spcPts val="1000"/>
              </a:spcBef>
              <a:spcAft>
                <a:spcPts val="0"/>
              </a:spcAft>
              <a:buClr>
                <a:schemeClr val="dk1"/>
              </a:buClr>
              <a:buSzPct val="100000"/>
              <a:buNone/>
            </a:pPr>
            <a:r>
              <a:rPr lang="en-US"/>
              <a:t>print ("Row-wise sorted array:\n", </a:t>
            </a:r>
            <a:endParaRPr/>
          </a:p>
          <a:p>
            <a:pPr marL="0" lvl="0" indent="0" algn="l" rtl="0">
              <a:lnSpc>
                <a:spcPct val="90000"/>
              </a:lnSpc>
              <a:spcBef>
                <a:spcPts val="1000"/>
              </a:spcBef>
              <a:spcAft>
                <a:spcPts val="0"/>
              </a:spcAft>
              <a:buClr>
                <a:schemeClr val="dk1"/>
              </a:buClr>
              <a:buSzPct val="100000"/>
              <a:buNone/>
            </a:pPr>
            <a:r>
              <a:rPr lang="en-US"/>
              <a:t>				np.sort(a, axis = 1)) </a:t>
            </a:r>
            <a:endParaRPr/>
          </a:p>
          <a:p>
            <a:pPr marL="0" lvl="0" indent="0" algn="l" rtl="0">
              <a:lnSpc>
                <a:spcPct val="90000"/>
              </a:lnSpc>
              <a:spcBef>
                <a:spcPts val="1000"/>
              </a:spcBef>
              <a:spcAft>
                <a:spcPts val="0"/>
              </a:spcAft>
              <a:buClr>
                <a:schemeClr val="dk1"/>
              </a:buClr>
              <a:buSzPct val="100000"/>
              <a:buNone/>
            </a:pPr>
            <a:r>
              <a:rPr lang="en-US"/>
              <a:t># specify sort algorithm </a:t>
            </a:r>
            <a:endParaRPr/>
          </a:p>
          <a:p>
            <a:pPr marL="0" lvl="0" indent="0" algn="l" rtl="0">
              <a:lnSpc>
                <a:spcPct val="90000"/>
              </a:lnSpc>
              <a:spcBef>
                <a:spcPts val="1000"/>
              </a:spcBef>
              <a:spcAft>
                <a:spcPts val="0"/>
              </a:spcAft>
              <a:buClr>
                <a:schemeClr val="dk1"/>
              </a:buClr>
              <a:buSzPct val="100000"/>
              <a:buNone/>
            </a:pPr>
            <a:r>
              <a:rPr lang="en-US"/>
              <a:t>print ("Column wise sort by applying merge-sort:\n", </a:t>
            </a:r>
            <a:endParaRPr/>
          </a:p>
          <a:p>
            <a:pPr marL="0" lvl="0" indent="0" algn="l" rtl="0">
              <a:lnSpc>
                <a:spcPct val="90000"/>
              </a:lnSpc>
              <a:spcBef>
                <a:spcPts val="1000"/>
              </a:spcBef>
              <a:spcAft>
                <a:spcPts val="0"/>
              </a:spcAft>
              <a:buClr>
                <a:schemeClr val="dk1"/>
              </a:buClr>
              <a:buSzPct val="100000"/>
              <a:buNone/>
            </a:pPr>
            <a:r>
              <a:rPr lang="en-US"/>
              <a:t>			np.sort(a, axis = 0, kind = 'mergesort'))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4"/>
          <p:cNvSpPr txBox="1">
            <a:spLocks noGrp="1"/>
          </p:cNvSpPr>
          <p:nvPr>
            <p:ph type="title"/>
          </p:nvPr>
        </p:nvSpPr>
        <p:spPr>
          <a:xfrm>
            <a:off x="838200" y="365125"/>
            <a:ext cx="10515600" cy="45042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Output:</a:t>
            </a:r>
            <a:endParaRPr b="1"/>
          </a:p>
        </p:txBody>
      </p:sp>
      <p:sp>
        <p:nvSpPr>
          <p:cNvPr id="343" name="Google Shape;343;p54"/>
          <p:cNvSpPr txBox="1">
            <a:spLocks noGrp="1"/>
          </p:cNvSpPr>
          <p:nvPr>
            <p:ph idx="1"/>
          </p:nvPr>
        </p:nvSpPr>
        <p:spPr>
          <a:xfrm>
            <a:off x="838200" y="2484353"/>
            <a:ext cx="10449977" cy="3964520"/>
          </a:xfrm>
          <a:prstGeom prst="rect">
            <a:avLst/>
          </a:prstGeom>
          <a:solidFill>
            <a:srgbClr val="E0E0E0"/>
          </a:solidFill>
          <a:ln>
            <a:noFill/>
          </a:ln>
        </p:spPr>
        <p:txBody>
          <a:bodyPr spcFirstLastPara="1" wrap="square" lIns="0" tIns="0" rIns="0" bIns="85675" anchor="ctr" anchorCtr="0">
            <a:spAutoFit/>
          </a:bodyPr>
          <a:lstStyle/>
          <a:p>
            <a:pPr marL="0" marR="0" lvl="0" indent="0" algn="l" rtl="0">
              <a:lnSpc>
                <a:spcPct val="100000"/>
              </a:lnSpc>
              <a:spcBef>
                <a:spcPts val="0"/>
              </a:spcBef>
              <a:spcAft>
                <a:spcPts val="0"/>
              </a:spcAft>
              <a:buClr>
                <a:schemeClr val="dk1"/>
              </a:buClr>
              <a:buSzPts val="2800"/>
              <a:buFont typeface="Consolas"/>
              <a:buNone/>
            </a:pPr>
            <a:r>
              <a:rPr lang="en-US" b="0" i="0" u="none" strike="noStrike" cap="none">
                <a:solidFill>
                  <a:schemeClr val="dk1"/>
                </a:solidFill>
                <a:latin typeface="Consolas"/>
                <a:ea typeface="Consolas"/>
                <a:cs typeface="Consolas"/>
                <a:sym typeface="Consolas"/>
              </a:rPr>
              <a:t>Array elements in sorted order: [-1 0 1 2 3 4 4 5 6] </a:t>
            </a:r>
            <a:endParaRPr/>
          </a:p>
          <a:p>
            <a:pPr marL="0" marR="0" lvl="0" indent="0" algn="l" rtl="0">
              <a:lnSpc>
                <a:spcPct val="100000"/>
              </a:lnSpc>
              <a:spcBef>
                <a:spcPts val="0"/>
              </a:spcBef>
              <a:spcAft>
                <a:spcPts val="0"/>
              </a:spcAft>
              <a:buClr>
                <a:schemeClr val="dk1"/>
              </a:buClr>
              <a:buSzPts val="2800"/>
              <a:buFont typeface="Consolas"/>
              <a:buNone/>
            </a:pPr>
            <a:r>
              <a:rPr lang="en-US" b="0" i="0" u="none" strike="noStrike" cap="none">
                <a:solidFill>
                  <a:schemeClr val="dk1"/>
                </a:solidFill>
                <a:latin typeface="Consolas"/>
                <a:ea typeface="Consolas"/>
                <a:cs typeface="Consolas"/>
                <a:sym typeface="Consolas"/>
              </a:rPr>
              <a:t>Row-wise sorted array: </a:t>
            </a:r>
            <a:endParaRPr/>
          </a:p>
          <a:p>
            <a:pPr marL="0" marR="0" lvl="0" indent="0" algn="l" rtl="0">
              <a:lnSpc>
                <a:spcPct val="100000"/>
              </a:lnSpc>
              <a:spcBef>
                <a:spcPts val="0"/>
              </a:spcBef>
              <a:spcAft>
                <a:spcPts val="0"/>
              </a:spcAft>
              <a:buClr>
                <a:schemeClr val="dk1"/>
              </a:buClr>
              <a:buSzPts val="2800"/>
              <a:buFont typeface="Consolas"/>
              <a:buNone/>
            </a:pPr>
            <a:r>
              <a:rPr lang="en-US">
                <a:latin typeface="Consolas"/>
                <a:ea typeface="Consolas"/>
                <a:cs typeface="Consolas"/>
                <a:sym typeface="Consolas"/>
              </a:rPr>
              <a:t>	    </a:t>
            </a:r>
            <a:r>
              <a:rPr lang="en-US" b="0" i="0" u="none" strike="noStrike" cap="none">
                <a:solidFill>
                  <a:schemeClr val="dk1"/>
                </a:solidFill>
                <a:latin typeface="Consolas"/>
                <a:ea typeface="Consolas"/>
                <a:cs typeface="Consolas"/>
                <a:sym typeface="Consolas"/>
              </a:rPr>
              <a:t>[[ 1 2 4] </a:t>
            </a:r>
            <a:endParaRPr/>
          </a:p>
          <a:p>
            <a:pPr marL="0" marR="0" lvl="0" indent="0" algn="l" rtl="0">
              <a:lnSpc>
                <a:spcPct val="100000"/>
              </a:lnSpc>
              <a:spcBef>
                <a:spcPts val="0"/>
              </a:spcBef>
              <a:spcAft>
                <a:spcPts val="0"/>
              </a:spcAft>
              <a:buClr>
                <a:schemeClr val="dk1"/>
              </a:buClr>
              <a:buSzPts val="2800"/>
              <a:buFont typeface="Consolas"/>
              <a:buNone/>
            </a:pPr>
            <a:r>
              <a:rPr lang="en-US" b="0" i="0" u="none" strike="noStrike" cap="none">
                <a:solidFill>
                  <a:schemeClr val="dk1"/>
                </a:solidFill>
                <a:latin typeface="Consolas"/>
                <a:ea typeface="Consolas"/>
                <a:cs typeface="Consolas"/>
                <a:sym typeface="Consolas"/>
              </a:rPr>
              <a:t>		[ 3 4 6] </a:t>
            </a:r>
            <a:endParaRPr/>
          </a:p>
          <a:p>
            <a:pPr marL="0" marR="0" lvl="0" indent="0" algn="l" rtl="0">
              <a:lnSpc>
                <a:spcPct val="100000"/>
              </a:lnSpc>
              <a:spcBef>
                <a:spcPts val="0"/>
              </a:spcBef>
              <a:spcAft>
                <a:spcPts val="0"/>
              </a:spcAft>
              <a:buClr>
                <a:schemeClr val="dk1"/>
              </a:buClr>
              <a:buSzPts val="2800"/>
              <a:buFont typeface="Consolas"/>
              <a:buNone/>
            </a:pPr>
            <a:r>
              <a:rPr lang="en-US" b="0" i="0" u="none" strike="noStrike" cap="none">
                <a:solidFill>
                  <a:schemeClr val="dk1"/>
                </a:solidFill>
                <a:latin typeface="Consolas"/>
                <a:ea typeface="Consolas"/>
                <a:cs typeface="Consolas"/>
                <a:sym typeface="Consolas"/>
              </a:rPr>
              <a:t>		[-1 0 5]] </a:t>
            </a:r>
            <a:endParaRPr/>
          </a:p>
          <a:p>
            <a:pPr marL="0" marR="0" lvl="0" indent="0" algn="l" rtl="0">
              <a:lnSpc>
                <a:spcPct val="100000"/>
              </a:lnSpc>
              <a:spcBef>
                <a:spcPts val="0"/>
              </a:spcBef>
              <a:spcAft>
                <a:spcPts val="0"/>
              </a:spcAft>
              <a:buClr>
                <a:schemeClr val="dk1"/>
              </a:buClr>
              <a:buSzPts val="2800"/>
              <a:buFont typeface="Consolas"/>
              <a:buNone/>
            </a:pPr>
            <a:r>
              <a:rPr lang="en-US" b="0" i="0" u="none" strike="noStrike" cap="none">
                <a:solidFill>
                  <a:schemeClr val="dk1"/>
                </a:solidFill>
                <a:latin typeface="Consolas"/>
                <a:ea typeface="Consolas"/>
                <a:cs typeface="Consolas"/>
                <a:sym typeface="Consolas"/>
              </a:rPr>
              <a:t>Column wise sort by applying merge-sort: </a:t>
            </a:r>
            <a:endParaRPr/>
          </a:p>
          <a:p>
            <a:pPr marL="0" marR="0" lvl="0" indent="0" algn="l" rtl="0">
              <a:lnSpc>
                <a:spcPct val="100000"/>
              </a:lnSpc>
              <a:spcBef>
                <a:spcPts val="0"/>
              </a:spcBef>
              <a:spcAft>
                <a:spcPts val="0"/>
              </a:spcAft>
              <a:buClr>
                <a:schemeClr val="dk1"/>
              </a:buClr>
              <a:buSzPts val="2800"/>
              <a:buFont typeface="Consolas"/>
              <a:buNone/>
            </a:pPr>
            <a:r>
              <a:rPr lang="en-US" b="0" i="0" u="none" strike="noStrike" cap="none">
                <a:solidFill>
                  <a:schemeClr val="dk1"/>
                </a:solidFill>
                <a:latin typeface="Consolas"/>
                <a:ea typeface="Consolas"/>
                <a:cs typeface="Consolas"/>
                <a:sym typeface="Consolas"/>
              </a:rPr>
              <a:t>		[[ 0 -1 2] </a:t>
            </a:r>
            <a:endParaRPr/>
          </a:p>
          <a:p>
            <a:pPr marL="0" marR="0" lvl="0" indent="0" algn="l" rtl="0">
              <a:lnSpc>
                <a:spcPct val="100000"/>
              </a:lnSpc>
              <a:spcBef>
                <a:spcPts val="0"/>
              </a:spcBef>
              <a:spcAft>
                <a:spcPts val="0"/>
              </a:spcAft>
              <a:buClr>
                <a:schemeClr val="dk1"/>
              </a:buClr>
              <a:buSzPts val="2800"/>
              <a:buFont typeface="Consolas"/>
              <a:buNone/>
            </a:pPr>
            <a:r>
              <a:rPr lang="en-US">
                <a:latin typeface="Consolas"/>
                <a:ea typeface="Consolas"/>
                <a:cs typeface="Consolas"/>
                <a:sym typeface="Consolas"/>
              </a:rPr>
              <a:t>		 </a:t>
            </a:r>
            <a:r>
              <a:rPr lang="en-US" b="0" i="0" u="none" strike="noStrike" cap="none">
                <a:solidFill>
                  <a:schemeClr val="dk1"/>
                </a:solidFill>
                <a:latin typeface="Consolas"/>
                <a:ea typeface="Consolas"/>
                <a:cs typeface="Consolas"/>
                <a:sym typeface="Consolas"/>
              </a:rPr>
              <a:t>[ 1 4 5] </a:t>
            </a:r>
            <a:endParaRPr/>
          </a:p>
          <a:p>
            <a:pPr marL="0" marR="0" lvl="0" indent="0" algn="l" rtl="0">
              <a:lnSpc>
                <a:spcPct val="100000"/>
              </a:lnSpc>
              <a:spcBef>
                <a:spcPts val="0"/>
              </a:spcBef>
              <a:spcAft>
                <a:spcPts val="0"/>
              </a:spcAft>
              <a:buClr>
                <a:schemeClr val="dk1"/>
              </a:buClr>
              <a:buSzPts val="2800"/>
              <a:buFont typeface="Consolas"/>
              <a:buNone/>
            </a:pPr>
            <a:r>
              <a:rPr lang="en-US">
                <a:latin typeface="Consolas"/>
                <a:ea typeface="Consolas"/>
                <a:cs typeface="Consolas"/>
                <a:sym typeface="Consolas"/>
              </a:rPr>
              <a:t>		 </a:t>
            </a:r>
            <a:r>
              <a:rPr lang="en-US" b="0" i="0" u="none" strike="noStrike" cap="none">
                <a:solidFill>
                  <a:schemeClr val="dk1"/>
                </a:solidFill>
                <a:latin typeface="Consolas"/>
                <a:ea typeface="Consolas"/>
                <a:cs typeface="Consolas"/>
                <a:sym typeface="Consolas"/>
              </a:rPr>
              <a:t>[ 3 4 6]]</a:t>
            </a:r>
            <a:r>
              <a:rPr lang="en-US" b="0" i="0" u="none" strike="noStrike" cap="none">
                <a:solidFill>
                  <a:schemeClr val="dk1"/>
                </a:solidFill>
              </a:rPr>
              <a:t> </a:t>
            </a:r>
            <a:endParaRPr b="0" i="0" u="none" strike="noStrike" cap="none">
              <a:solidFill>
                <a:schemeClr val="dk1"/>
              </a:solidFill>
              <a:latin typeface="Arial"/>
              <a:ea typeface="Arial"/>
              <a:cs typeface="Arial"/>
              <a:sym typeface="Arial"/>
            </a:endParaRPr>
          </a:p>
        </p:txBody>
      </p:sp>
      <p:sp>
        <p:nvSpPr>
          <p:cNvPr id="344" name="Google Shape;344;p54"/>
          <p:cNvSpPr/>
          <p:nvPr/>
        </p:nvSpPr>
        <p:spPr>
          <a:xfrm>
            <a:off x="7328079" y="577515"/>
            <a:ext cx="3960098" cy="1906837"/>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chemeClr val="dk1"/>
                </a:solidFill>
                <a:latin typeface="Calibri"/>
                <a:ea typeface="Calibri"/>
                <a:cs typeface="Calibri"/>
                <a:sym typeface="Calibri"/>
              </a:rPr>
              <a:t>Original Array:</a:t>
            </a:r>
            <a:endParaRPr/>
          </a:p>
          <a:p>
            <a:pPr marL="0" marR="0" lvl="0" indent="0" algn="l" rtl="0">
              <a:spcBef>
                <a:spcPts val="0"/>
              </a:spcBef>
              <a:spcAft>
                <a:spcPts val="0"/>
              </a:spcAft>
              <a:buNone/>
            </a:pPr>
            <a:r>
              <a:rPr lang="en-US" sz="2800" b="1">
                <a:solidFill>
                  <a:schemeClr val="dk1"/>
                </a:solidFill>
                <a:latin typeface="Calibri"/>
                <a:ea typeface="Calibri"/>
                <a:cs typeface="Calibri"/>
                <a:sym typeface="Calibri"/>
              </a:rPr>
              <a:t>	    ([[1, 4, 2], </a:t>
            </a:r>
            <a:endParaRPr/>
          </a:p>
          <a:p>
            <a:pPr marL="0" marR="0" lvl="0" indent="0" algn="l" rtl="0">
              <a:spcBef>
                <a:spcPts val="0"/>
              </a:spcBef>
              <a:spcAft>
                <a:spcPts val="0"/>
              </a:spcAft>
              <a:buNone/>
            </a:pPr>
            <a:r>
              <a:rPr lang="en-US" sz="2800" b="1">
                <a:solidFill>
                  <a:schemeClr val="dk1"/>
                </a:solidFill>
                <a:latin typeface="Calibri"/>
                <a:ea typeface="Calibri"/>
                <a:cs typeface="Calibri"/>
                <a:sym typeface="Calibri"/>
              </a:rPr>
              <a:t>	      [3, 4, 6], </a:t>
            </a:r>
            <a:endParaRPr/>
          </a:p>
          <a:p>
            <a:pPr marL="0" marR="0" lvl="0" indent="0" algn="l" rtl="0">
              <a:spcBef>
                <a:spcPts val="0"/>
              </a:spcBef>
              <a:spcAft>
                <a:spcPts val="0"/>
              </a:spcAft>
              <a:buNone/>
            </a:pPr>
            <a:r>
              <a:rPr lang="en-US" sz="2800" b="1">
                <a:solidFill>
                  <a:schemeClr val="dk1"/>
                </a:solidFill>
                <a:latin typeface="Calibri"/>
                <a:ea typeface="Calibri"/>
                <a:cs typeface="Calibri"/>
                <a:sym typeface="Calibri"/>
              </a:rPr>
              <a:t>	      [0, -1, 5]])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350" name="Google Shape;350;p55"/>
          <p:cNvSpPr txBox="1">
            <a:spLocks noGrp="1"/>
          </p:cNvSpPr>
          <p:nvPr>
            <p:ph idx="1"/>
          </p:nvPr>
        </p:nvSpPr>
        <p:spPr>
          <a:xfrm>
            <a:off x="838200" y="1318998"/>
            <a:ext cx="10515600" cy="502001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 Example to show sorting of structured array </a:t>
            </a:r>
            <a:endParaRPr/>
          </a:p>
          <a:p>
            <a:pPr marL="0" lvl="0" indent="0" algn="l" rtl="0">
              <a:lnSpc>
                <a:spcPct val="90000"/>
              </a:lnSpc>
              <a:spcBef>
                <a:spcPts val="1000"/>
              </a:spcBef>
              <a:spcAft>
                <a:spcPts val="0"/>
              </a:spcAft>
              <a:buClr>
                <a:schemeClr val="dk1"/>
              </a:buClr>
              <a:buSzPts val="2400"/>
              <a:buNone/>
            </a:pPr>
            <a:r>
              <a:rPr lang="en-US" sz="2400"/>
              <a:t># set alias names for dtypes </a:t>
            </a:r>
            <a:endParaRPr/>
          </a:p>
          <a:p>
            <a:pPr marL="0" lvl="0" indent="0" algn="l" rtl="0">
              <a:lnSpc>
                <a:spcPct val="90000"/>
              </a:lnSpc>
              <a:spcBef>
                <a:spcPts val="1000"/>
              </a:spcBef>
              <a:spcAft>
                <a:spcPts val="0"/>
              </a:spcAft>
              <a:buClr>
                <a:schemeClr val="dk1"/>
              </a:buClr>
              <a:buSzPts val="2400"/>
              <a:buNone/>
            </a:pPr>
            <a:r>
              <a:rPr lang="en-US" sz="2400"/>
              <a:t>dtypes = [('name', 'S10'), ('grad_year', int), ('cgpa', float)] </a:t>
            </a:r>
            <a:endParaRPr/>
          </a:p>
          <a:p>
            <a:pPr marL="0" lvl="0" indent="0" algn="l" rtl="0">
              <a:lnSpc>
                <a:spcPct val="90000"/>
              </a:lnSpc>
              <a:spcBef>
                <a:spcPts val="1000"/>
              </a:spcBef>
              <a:spcAft>
                <a:spcPts val="0"/>
              </a:spcAft>
              <a:buClr>
                <a:schemeClr val="dk1"/>
              </a:buClr>
              <a:buSzPts val="2400"/>
              <a:buNone/>
            </a:pPr>
            <a:r>
              <a:rPr lang="en-US" sz="2400"/>
              <a:t># Values to be put in array </a:t>
            </a:r>
            <a:endParaRPr/>
          </a:p>
          <a:p>
            <a:pPr marL="0" lvl="0" indent="0" algn="l" rtl="0">
              <a:lnSpc>
                <a:spcPct val="90000"/>
              </a:lnSpc>
              <a:spcBef>
                <a:spcPts val="1000"/>
              </a:spcBef>
              <a:spcAft>
                <a:spcPts val="0"/>
              </a:spcAft>
              <a:buClr>
                <a:schemeClr val="dk1"/>
              </a:buClr>
              <a:buSzPts val="2400"/>
              <a:buNone/>
            </a:pPr>
            <a:r>
              <a:rPr lang="en-US" sz="2400"/>
              <a:t>values = [('Hrithik', 2009, 8.5), ('Ajay', 2008, 8.7), ('Pankaj', 2008, 7.9), ('Aakash', 2009, 9.0)] </a:t>
            </a:r>
            <a:endParaRPr/>
          </a:p>
          <a:p>
            <a:pPr marL="0" lvl="0" indent="0" algn="l" rtl="0">
              <a:lnSpc>
                <a:spcPct val="90000"/>
              </a:lnSpc>
              <a:spcBef>
                <a:spcPts val="1000"/>
              </a:spcBef>
              <a:spcAft>
                <a:spcPts val="0"/>
              </a:spcAft>
              <a:buClr>
                <a:schemeClr val="dk1"/>
              </a:buClr>
              <a:buSzPts val="2400"/>
              <a:buNone/>
            </a:pPr>
            <a:r>
              <a:rPr lang="en-US" sz="2400"/>
              <a:t># Creating array </a:t>
            </a:r>
            <a:endParaRPr/>
          </a:p>
          <a:p>
            <a:pPr marL="0" lvl="0" indent="0" algn="l" rtl="0">
              <a:lnSpc>
                <a:spcPct val="90000"/>
              </a:lnSpc>
              <a:spcBef>
                <a:spcPts val="1000"/>
              </a:spcBef>
              <a:spcAft>
                <a:spcPts val="0"/>
              </a:spcAft>
              <a:buClr>
                <a:schemeClr val="dk1"/>
              </a:buClr>
              <a:buSzPts val="2400"/>
              <a:buNone/>
            </a:pPr>
            <a:r>
              <a:rPr lang="en-US" sz="2400"/>
              <a:t>arr = np.array(values, dtype = dtypes) </a:t>
            </a:r>
            <a:endParaRPr/>
          </a:p>
          <a:p>
            <a:pPr marL="0" lvl="0" indent="0" algn="l" rtl="0">
              <a:lnSpc>
                <a:spcPct val="90000"/>
              </a:lnSpc>
              <a:spcBef>
                <a:spcPts val="1000"/>
              </a:spcBef>
              <a:spcAft>
                <a:spcPts val="0"/>
              </a:spcAft>
              <a:buClr>
                <a:schemeClr val="dk1"/>
              </a:buClr>
              <a:buSzPts val="2400"/>
              <a:buNone/>
            </a:pPr>
            <a:r>
              <a:rPr lang="en-US" sz="2400"/>
              <a:t>print ("\nArray sorted by names:\n", np.sort(arr, order = 'name')) 			</a:t>
            </a:r>
            <a:endParaRPr/>
          </a:p>
          <a:p>
            <a:pPr marL="0" lvl="0" indent="0" algn="l" rtl="0">
              <a:lnSpc>
                <a:spcPct val="90000"/>
              </a:lnSpc>
              <a:spcBef>
                <a:spcPts val="1000"/>
              </a:spcBef>
              <a:spcAft>
                <a:spcPts val="0"/>
              </a:spcAft>
              <a:buClr>
                <a:schemeClr val="dk1"/>
              </a:buClr>
              <a:buSzPts val="2400"/>
              <a:buNone/>
            </a:pPr>
            <a:r>
              <a:rPr lang="en-US" sz="2400"/>
              <a:t>print ("Array sorted by grauation year and then cgpa:\n", np.sort(arr, order = ['grad_year', 'cgpa']))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Output:</a:t>
            </a:r>
            <a:endParaRPr b="1"/>
          </a:p>
        </p:txBody>
      </p:sp>
      <p:sp>
        <p:nvSpPr>
          <p:cNvPr id="356" name="Google Shape;356;p56"/>
          <p:cNvSpPr txBox="1">
            <a:spLocks noGrp="1"/>
          </p:cNvSpPr>
          <p:nvPr>
            <p:ph idx="1"/>
          </p:nvPr>
        </p:nvSpPr>
        <p:spPr>
          <a:xfrm>
            <a:off x="838201" y="3034698"/>
            <a:ext cx="11353800" cy="1933194"/>
          </a:xfrm>
          <a:prstGeom prst="rect">
            <a:avLst/>
          </a:prstGeom>
          <a:solidFill>
            <a:srgbClr val="E0E0E0"/>
          </a:solidFill>
          <a:ln>
            <a:noFill/>
          </a:ln>
        </p:spPr>
        <p:txBody>
          <a:bodyPr spcFirstLastPara="1" wrap="square" lIns="0" tIns="0" rIns="0" bIns="85675" anchor="ctr" anchorCtr="0">
            <a:spAutoFit/>
          </a:bodyPr>
          <a:lstStyle/>
          <a:p>
            <a:pPr marL="0" marR="0" lvl="0" indent="0" algn="l" rtl="0">
              <a:lnSpc>
                <a:spcPct val="1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Array sorted by names: [('Aakash', 2009, 9.0) ('Ajay', 2008, 8.7) </a:t>
            </a:r>
            <a:endParaRPr/>
          </a:p>
          <a:p>
            <a:pPr marL="0" marR="0" lvl="0" indent="0" algn="l" rtl="0">
              <a:lnSpc>
                <a:spcPct val="100000"/>
              </a:lnSpc>
              <a:spcBef>
                <a:spcPts val="0"/>
              </a:spcBef>
              <a:spcAft>
                <a:spcPts val="0"/>
              </a:spcAft>
              <a:buClr>
                <a:schemeClr val="dk1"/>
              </a:buClr>
              <a:buSzPts val="2400"/>
              <a:buFont typeface="Consolas"/>
              <a:buNone/>
            </a:pPr>
            <a:r>
              <a:rPr lang="en-US" sz="2400">
                <a:latin typeface="Consolas"/>
                <a:ea typeface="Consolas"/>
                <a:cs typeface="Consolas"/>
                <a:sym typeface="Consolas"/>
              </a:rPr>
              <a:t>                      </a:t>
            </a:r>
            <a:r>
              <a:rPr lang="en-US" sz="2400" b="0" i="0" u="none" strike="noStrike" cap="none">
                <a:solidFill>
                  <a:schemeClr val="dk1"/>
                </a:solidFill>
                <a:latin typeface="Consolas"/>
                <a:ea typeface="Consolas"/>
                <a:cs typeface="Consolas"/>
                <a:sym typeface="Consolas"/>
              </a:rPr>
              <a:t>('Hrithik', 2009, 8.5) ('Pankaj', 2008, 7.9)] </a:t>
            </a:r>
            <a:endParaRPr/>
          </a:p>
          <a:p>
            <a:pPr marL="0" marR="0" lvl="0" indent="0" algn="l" rtl="0">
              <a:lnSpc>
                <a:spcPct val="1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Array sorted by grauation year and then cgpa: </a:t>
            </a:r>
            <a:endParaRPr/>
          </a:p>
          <a:p>
            <a:pPr marL="0" marR="0" lvl="0" indent="0" algn="l" rtl="0">
              <a:lnSpc>
                <a:spcPct val="100000"/>
              </a:lnSpc>
              <a:spcBef>
                <a:spcPts val="0"/>
              </a:spcBef>
              <a:spcAft>
                <a:spcPts val="0"/>
              </a:spcAft>
              <a:buClr>
                <a:schemeClr val="dk1"/>
              </a:buClr>
              <a:buSzPts val="2400"/>
              <a:buFont typeface="Consolas"/>
              <a:buNone/>
            </a:pPr>
            <a:r>
              <a:rPr lang="en-US" sz="2400">
                <a:latin typeface="Consolas"/>
                <a:ea typeface="Consolas"/>
                <a:cs typeface="Consolas"/>
                <a:sym typeface="Consolas"/>
              </a:rPr>
              <a:t>       </a:t>
            </a:r>
            <a:r>
              <a:rPr lang="en-US" sz="2400" b="0" i="0" u="none" strike="noStrike" cap="none">
                <a:solidFill>
                  <a:schemeClr val="dk1"/>
                </a:solidFill>
                <a:latin typeface="Consolas"/>
                <a:ea typeface="Consolas"/>
                <a:cs typeface="Consolas"/>
                <a:sym typeface="Consolas"/>
              </a:rPr>
              <a:t>[('Pankaj', 2008, 7.9)('Ajay', 2008, 8.7)              </a:t>
            </a:r>
            <a:endParaRPr/>
          </a:p>
          <a:p>
            <a:pPr marL="0" marR="0" lvl="0" indent="0" algn="l" rtl="0">
              <a:lnSpc>
                <a:spcPct val="100000"/>
              </a:lnSpc>
              <a:spcBef>
                <a:spcPts val="0"/>
              </a:spcBef>
              <a:spcAft>
                <a:spcPts val="0"/>
              </a:spcAft>
              <a:buClr>
                <a:schemeClr val="dk1"/>
              </a:buClr>
              <a:buSzPts val="2400"/>
              <a:buFont typeface="Consolas"/>
              <a:buNone/>
            </a:pPr>
            <a:r>
              <a:rPr lang="en-US" sz="2400">
                <a:latin typeface="Consolas"/>
                <a:ea typeface="Consolas"/>
                <a:cs typeface="Consolas"/>
                <a:sym typeface="Consolas"/>
              </a:rPr>
              <a:t>         </a:t>
            </a:r>
            <a:r>
              <a:rPr lang="en-US" sz="2400" b="0" i="0" u="none" strike="noStrike" cap="none">
                <a:solidFill>
                  <a:schemeClr val="dk1"/>
                </a:solidFill>
                <a:latin typeface="Consolas"/>
                <a:ea typeface="Consolas"/>
                <a:cs typeface="Consolas"/>
                <a:sym typeface="Consolas"/>
              </a:rPr>
              <a:t>('Hrithik', 2009, 8.5) ('Aakash', 2009, 9.0)]</a:t>
            </a:r>
            <a:r>
              <a:rPr lang="en-US" sz="2400" b="0" i="0" u="none" strike="noStrike" cap="none">
                <a:solidFill>
                  <a:schemeClr val="dk1"/>
                </a:solidFill>
              </a:rPr>
              <a:t>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7"/>
          <p:cNvSpPr txBox="1">
            <a:spLocks noGrp="1"/>
          </p:cNvSpPr>
          <p:nvPr>
            <p:ph type="title"/>
          </p:nvPr>
        </p:nvSpPr>
        <p:spPr>
          <a:xfrm>
            <a:off x="838200" y="286119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5400"/>
              <a:buFont typeface="Calibri"/>
              <a:buNone/>
            </a:pPr>
            <a:r>
              <a:rPr lang="en-US" sz="5400" b="1">
                <a:solidFill>
                  <a:srgbClr val="FF0000"/>
                </a:solidFill>
              </a:rPr>
              <a:t>SciPy</a:t>
            </a:r>
            <a:endParaRPr sz="5400" b="1">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txBox="1">
            <a:spLocks noGrp="1"/>
          </p:cNvSpPr>
          <p:nvPr>
            <p:ph type="title"/>
          </p:nvPr>
        </p:nvSpPr>
        <p:spPr>
          <a:xfrm>
            <a:off x="838200" y="286119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5400"/>
              <a:buFont typeface="Calibri"/>
              <a:buNone/>
            </a:pPr>
            <a:r>
              <a:rPr lang="en-US" sz="5400" b="1">
                <a:solidFill>
                  <a:srgbClr val="FF0000"/>
                </a:solidFill>
              </a:rPr>
              <a:t>SciPy</a:t>
            </a:r>
            <a:endParaRPr sz="5400" b="1">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9"/>
          <p:cNvSpPr txBox="1">
            <a:spLocks noGrp="1"/>
          </p:cNvSpPr>
          <p:nvPr>
            <p:ph type="title"/>
          </p:nvPr>
        </p:nvSpPr>
        <p:spPr>
          <a:xfrm>
            <a:off x="838200" y="365126"/>
            <a:ext cx="10515600" cy="6604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b="1"/>
              <a:t>Salient features of Scipy:</a:t>
            </a:r>
            <a:endParaRPr b="1"/>
          </a:p>
        </p:txBody>
      </p:sp>
      <p:sp>
        <p:nvSpPr>
          <p:cNvPr id="372" name="Google Shape;372;p59"/>
          <p:cNvSpPr txBox="1">
            <a:spLocks noGrp="1"/>
          </p:cNvSpPr>
          <p:nvPr>
            <p:ph idx="1"/>
          </p:nvPr>
        </p:nvSpPr>
        <p:spPr>
          <a:xfrm>
            <a:off x="838200" y="1025612"/>
            <a:ext cx="10515600" cy="5535825"/>
          </a:xfrm>
          <a:prstGeom prst="rect">
            <a:avLst/>
          </a:prstGeom>
          <a:noFill/>
          <a:ln>
            <a:noFill/>
          </a:ln>
        </p:spPr>
        <p:txBody>
          <a:bodyPr spcFirstLastPara="1" wrap="square" lIns="91425" tIns="45700" rIns="91425" bIns="45700" anchor="t" anchorCtr="0">
            <a:normAutofit/>
          </a:bodyPr>
          <a:lstStyle/>
          <a:p>
            <a:pPr marL="515938" lvl="0" indent="-515938" algn="l" rtl="0">
              <a:lnSpc>
                <a:spcPct val="90000"/>
              </a:lnSpc>
              <a:spcBef>
                <a:spcPts val="0"/>
              </a:spcBef>
              <a:spcAft>
                <a:spcPts val="0"/>
              </a:spcAft>
              <a:buClr>
                <a:schemeClr val="dk1"/>
              </a:buClr>
              <a:buSzPct val="100000"/>
              <a:buFont typeface="Noto Sans Symbols"/>
              <a:buChar char="✔"/>
            </a:pPr>
            <a:r>
              <a:rPr lang="en-US"/>
              <a:t>SciPy is a python library that is useful in solving many mathematical equations and algorithms. </a:t>
            </a:r>
            <a:endParaRPr/>
          </a:p>
          <a:p>
            <a:pPr marL="515938" lvl="0" indent="-515938" algn="l" rtl="0">
              <a:lnSpc>
                <a:spcPct val="90000"/>
              </a:lnSpc>
              <a:spcBef>
                <a:spcPts val="1000"/>
              </a:spcBef>
              <a:spcAft>
                <a:spcPts val="0"/>
              </a:spcAft>
              <a:buClr>
                <a:schemeClr val="dk1"/>
              </a:buClr>
              <a:buSzPct val="100000"/>
              <a:buFont typeface="Noto Sans Symbols"/>
              <a:buChar char="✔"/>
            </a:pPr>
            <a:r>
              <a:rPr lang="en-US"/>
              <a:t>It is designed on the top of Numpy library that gives more extension of finding scientific mathematical formulae like Matrix Rank, Inverse, polynomial equations, LU Decomposition, etc. </a:t>
            </a:r>
            <a:endParaRPr/>
          </a:p>
          <a:p>
            <a:pPr marL="515938" lvl="0" indent="-515938" algn="l" rtl="0">
              <a:lnSpc>
                <a:spcPct val="90000"/>
              </a:lnSpc>
              <a:spcBef>
                <a:spcPts val="1000"/>
              </a:spcBef>
              <a:spcAft>
                <a:spcPts val="0"/>
              </a:spcAft>
              <a:buClr>
                <a:schemeClr val="dk1"/>
              </a:buClr>
              <a:buSzPct val="100000"/>
              <a:buFont typeface="Noto Sans Symbols"/>
              <a:buChar char="✔"/>
            </a:pPr>
            <a:r>
              <a:rPr lang="en-US"/>
              <a:t>Using its high level functions will significantly reduce the complexity of the code and helps in better analyzing the data. </a:t>
            </a:r>
            <a:endParaRPr/>
          </a:p>
          <a:p>
            <a:pPr marL="515938" lvl="0" indent="-515938" algn="l" rtl="0">
              <a:lnSpc>
                <a:spcPct val="90000"/>
              </a:lnSpc>
              <a:spcBef>
                <a:spcPts val="1000"/>
              </a:spcBef>
              <a:spcAft>
                <a:spcPts val="0"/>
              </a:spcAft>
              <a:buClr>
                <a:schemeClr val="dk1"/>
              </a:buClr>
              <a:buSzPct val="100000"/>
              <a:buFont typeface="Noto Sans Symbols"/>
              <a:buChar char="✔"/>
            </a:pPr>
            <a:r>
              <a:rPr lang="en-US"/>
              <a:t>SciPy is an interactive Python session used as a data-processing library that is made to compete with its rivalries such as MATLAB, Octave, R-Lab,etc. </a:t>
            </a:r>
            <a:endParaRPr/>
          </a:p>
          <a:p>
            <a:pPr marL="515938" lvl="0" indent="-515938" algn="l" rtl="0">
              <a:lnSpc>
                <a:spcPct val="90000"/>
              </a:lnSpc>
              <a:spcBef>
                <a:spcPts val="1000"/>
              </a:spcBef>
              <a:spcAft>
                <a:spcPts val="0"/>
              </a:spcAft>
              <a:buClr>
                <a:schemeClr val="dk1"/>
              </a:buClr>
              <a:buSzPct val="100000"/>
              <a:buFont typeface="Noto Sans Symbols"/>
              <a:buChar char="✔"/>
            </a:pPr>
            <a:r>
              <a:rPr lang="en-US"/>
              <a:t>It has many user-friendly, efficient and easy-to-use functions that helps to solve problems like numerical integration, interpolation, optimization, linear algebra and statistics.</a:t>
            </a:r>
            <a:endParaRPr/>
          </a:p>
          <a:p>
            <a:pPr marL="515938" lvl="0" indent="-515938" algn="l" rtl="0">
              <a:lnSpc>
                <a:spcPct val="90000"/>
              </a:lnSpc>
              <a:spcBef>
                <a:spcPts val="1000"/>
              </a:spcBef>
              <a:spcAft>
                <a:spcPts val="0"/>
              </a:spcAft>
              <a:buClr>
                <a:schemeClr val="dk1"/>
              </a:buClr>
              <a:buSzPct val="100000"/>
              <a:buFont typeface="Noto Sans Symbols"/>
              <a:buChar char="✔"/>
            </a:pPr>
            <a:r>
              <a:rPr lang="en-US"/>
              <a:t>The benefit of using SciPy library in Python while making ML models is that it also makes a strong programming language available for use in developing less complex programs and applications.</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78" name="Google Shape;378;p6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import numpy library </a:t>
            </a:r>
            <a:endParaRPr/>
          </a:p>
          <a:p>
            <a:pPr marL="0" lvl="0" indent="0" algn="l" rtl="0">
              <a:lnSpc>
                <a:spcPct val="90000"/>
              </a:lnSpc>
              <a:spcBef>
                <a:spcPts val="1000"/>
              </a:spcBef>
              <a:spcAft>
                <a:spcPts val="0"/>
              </a:spcAft>
              <a:buClr>
                <a:schemeClr val="dk1"/>
              </a:buClr>
              <a:buSzPts val="2800"/>
              <a:buNone/>
            </a:pPr>
            <a:r>
              <a:rPr lang="en-US"/>
              <a:t>import numpy as np </a:t>
            </a:r>
            <a:endParaRPr/>
          </a:p>
          <a:p>
            <a:pPr marL="0" lvl="0" indent="0" algn="l" rtl="0">
              <a:lnSpc>
                <a:spcPct val="90000"/>
              </a:lnSpc>
              <a:spcBef>
                <a:spcPts val="1000"/>
              </a:spcBef>
              <a:spcAft>
                <a:spcPts val="0"/>
              </a:spcAft>
              <a:buClr>
                <a:schemeClr val="dk1"/>
              </a:buClr>
              <a:buSzPts val="2800"/>
              <a:buNone/>
            </a:pPr>
            <a:r>
              <a:rPr lang="en-US"/>
              <a:t>A = np.array([[1,2,3],[4,5,6],[7,8,8]]) </a:t>
            </a:r>
            <a:endParaRPr/>
          </a:p>
          <a:p>
            <a:pPr marL="0" lvl="0" indent="0" algn="l" rtl="0">
              <a:lnSpc>
                <a:spcPct val="90000"/>
              </a:lnSpc>
              <a:spcBef>
                <a:spcPts val="1000"/>
              </a:spcBef>
              <a:spcAft>
                <a:spcPts val="0"/>
              </a:spcAft>
              <a:buClr>
                <a:schemeClr val="dk1"/>
              </a:buClr>
              <a:buSzPts val="2800"/>
              <a:buNone/>
            </a:pPr>
            <a:r>
              <a:rPr lang="en-US"/>
              <a:t># importing linalg function from scipy </a:t>
            </a:r>
            <a:endParaRPr/>
          </a:p>
          <a:p>
            <a:pPr marL="0" lvl="0" indent="0" algn="l" rtl="0">
              <a:lnSpc>
                <a:spcPct val="90000"/>
              </a:lnSpc>
              <a:spcBef>
                <a:spcPts val="1000"/>
              </a:spcBef>
              <a:spcAft>
                <a:spcPts val="0"/>
              </a:spcAft>
              <a:buClr>
                <a:schemeClr val="dk1"/>
              </a:buClr>
              <a:buSzPts val="2800"/>
              <a:buNone/>
            </a:pPr>
            <a:r>
              <a:rPr lang="en-US"/>
              <a:t>from scipy import linalg </a:t>
            </a:r>
            <a:endParaRPr/>
          </a:p>
          <a:p>
            <a:pPr marL="0" lvl="0" indent="0" algn="l" rtl="0">
              <a:lnSpc>
                <a:spcPct val="90000"/>
              </a:lnSpc>
              <a:spcBef>
                <a:spcPts val="1000"/>
              </a:spcBef>
              <a:spcAft>
                <a:spcPts val="0"/>
              </a:spcAft>
              <a:buClr>
                <a:schemeClr val="dk1"/>
              </a:buClr>
              <a:buSzPts val="2800"/>
              <a:buNone/>
            </a:pPr>
            <a:r>
              <a:rPr lang="en-US"/>
              <a:t># Compute the determinant of a matrix </a:t>
            </a:r>
            <a:endParaRPr/>
          </a:p>
          <a:p>
            <a:pPr marL="0" lvl="0" indent="0" algn="l" rtl="0">
              <a:lnSpc>
                <a:spcPct val="90000"/>
              </a:lnSpc>
              <a:spcBef>
                <a:spcPts val="1000"/>
              </a:spcBef>
              <a:spcAft>
                <a:spcPts val="0"/>
              </a:spcAft>
              <a:buClr>
                <a:schemeClr val="dk1"/>
              </a:buClr>
              <a:buSzPts val="2800"/>
              <a:buNone/>
            </a:pPr>
            <a:r>
              <a:rPr lang="en-US"/>
              <a:t>linalg.det(A) </a:t>
            </a:r>
            <a:endParaRPr/>
          </a:p>
          <a:p>
            <a:pPr marL="0" lvl="0" indent="0" algn="l" rtl="0">
              <a:lnSpc>
                <a:spcPct val="90000"/>
              </a:lnSpc>
              <a:spcBef>
                <a:spcPts val="1000"/>
              </a:spcBef>
              <a:spcAft>
                <a:spcPts val="0"/>
              </a:spcAft>
              <a:buClr>
                <a:schemeClr val="dk1"/>
              </a:buClr>
              <a:buSzPts val="2800"/>
              <a:buNone/>
            </a:pPr>
            <a:r>
              <a:rPr lang="en-US"/>
              <a:t>Output:</a:t>
            </a:r>
            <a:endParaRPr/>
          </a:p>
          <a:p>
            <a:pPr marL="0" lvl="0" indent="0" algn="l" rtl="0">
              <a:lnSpc>
                <a:spcPct val="90000"/>
              </a:lnSpc>
              <a:spcBef>
                <a:spcPts val="1000"/>
              </a:spcBef>
              <a:spcAft>
                <a:spcPts val="0"/>
              </a:spcAft>
              <a:buClr>
                <a:schemeClr val="dk1"/>
              </a:buClr>
              <a:buSzPts val="2800"/>
              <a:buNone/>
            </a:pPr>
            <a:r>
              <a:rPr lang="en-US"/>
              <a:t>3.0</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Compute pivoted LU decomposition of a matrix</a:t>
            </a:r>
            <a:endParaRPr sz="3600"/>
          </a:p>
        </p:txBody>
      </p:sp>
      <p:sp>
        <p:nvSpPr>
          <p:cNvPr id="384" name="Google Shape;384;p6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a:r>
            <a:br>
              <a:rPr lang="en-US"/>
            </a:br>
            <a:r>
              <a:rPr lang="en-US"/>
              <a:t>LU decomposition is a method that reduce matrix into constituent parts that helps in easier calculation of complex matrix operations. The decomposition methods are also called matrix factorization methods, are base of linear algebra in computers, even for basic operations such as solving systems of linear equations, calculating the inverse, and calculating the determinant of a matrix.</a:t>
            </a:r>
            <a:br>
              <a:rPr lang="en-US"/>
            </a:br>
            <a:r>
              <a:rPr lang="en-US"/>
              <a:t>The decomposition is:</a:t>
            </a:r>
            <a:br>
              <a:rPr lang="en-US"/>
            </a:br>
            <a:r>
              <a:rPr lang="en-US"/>
              <a:t>A = P L U</a:t>
            </a:r>
            <a:br>
              <a:rPr lang="en-US"/>
            </a:br>
            <a:r>
              <a:rPr lang="en-US"/>
              <a:t>where P is a permutation matrix, L lower triangular with unit diagonal elements, and U upper triangular.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 Arrays in NumPy:</a:t>
            </a:r>
            <a:endParaRPr/>
          </a:p>
        </p:txBody>
      </p:sp>
      <p:sp>
        <p:nvSpPr>
          <p:cNvPr id="109" name="Google Shape;109;p17"/>
          <p:cNvSpPr txBox="1">
            <a:spLocks noGrp="1"/>
          </p:cNvSpPr>
          <p:nvPr>
            <p:ph idx="1"/>
          </p:nvPr>
        </p:nvSpPr>
        <p:spPr>
          <a:xfrm>
            <a:off x="838200" y="1825625"/>
            <a:ext cx="10913076"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 </a:t>
            </a:r>
            <a:r>
              <a:rPr lang="en-US" sz="3200" b="1"/>
              <a:t>NumPy’s main object is the homogeneous multidimensional array.</a:t>
            </a:r>
            <a:endParaRPr/>
          </a:p>
          <a:p>
            <a:pPr marL="685800" lvl="1" indent="-228600" algn="l" rtl="0">
              <a:lnSpc>
                <a:spcPct val="90000"/>
              </a:lnSpc>
              <a:spcBef>
                <a:spcPts val="500"/>
              </a:spcBef>
              <a:spcAft>
                <a:spcPts val="0"/>
              </a:spcAft>
              <a:buClr>
                <a:schemeClr val="dk1"/>
              </a:buClr>
              <a:buSzPts val="3600"/>
              <a:buChar char="•"/>
            </a:pPr>
            <a:r>
              <a:rPr lang="en-US" sz="3600"/>
              <a:t>It is a table of elements (usually numbers), all of the same type, indexed by a tuple of positive integers.</a:t>
            </a:r>
            <a:endParaRPr/>
          </a:p>
          <a:p>
            <a:pPr marL="685800" lvl="1" indent="-228600" algn="l" rtl="0">
              <a:lnSpc>
                <a:spcPct val="90000"/>
              </a:lnSpc>
              <a:spcBef>
                <a:spcPts val="500"/>
              </a:spcBef>
              <a:spcAft>
                <a:spcPts val="0"/>
              </a:spcAft>
              <a:buClr>
                <a:schemeClr val="dk1"/>
              </a:buClr>
              <a:buSzPts val="3600"/>
              <a:buChar char="•"/>
            </a:pPr>
            <a:r>
              <a:rPr lang="en-US" sz="3600"/>
              <a:t>In NumPy dimensions are called </a:t>
            </a:r>
            <a:r>
              <a:rPr lang="en-US" sz="3600" i="1"/>
              <a:t>axes</a:t>
            </a:r>
            <a:r>
              <a:rPr lang="en-US" sz="3600"/>
              <a:t>. The number of axes is </a:t>
            </a:r>
            <a:r>
              <a:rPr lang="en-US" sz="3600" i="1"/>
              <a:t>rank</a:t>
            </a:r>
            <a:r>
              <a:rPr lang="en-US" sz="3600"/>
              <a:t>.</a:t>
            </a:r>
            <a:endParaRPr/>
          </a:p>
          <a:p>
            <a:pPr marL="685800" lvl="1" indent="-228600" algn="l" rtl="0">
              <a:lnSpc>
                <a:spcPct val="90000"/>
              </a:lnSpc>
              <a:spcBef>
                <a:spcPts val="500"/>
              </a:spcBef>
              <a:spcAft>
                <a:spcPts val="0"/>
              </a:spcAft>
              <a:buClr>
                <a:schemeClr val="dk1"/>
              </a:buClr>
              <a:buSzPts val="3600"/>
              <a:buChar char="•"/>
            </a:pPr>
            <a:r>
              <a:rPr lang="en-US" sz="3600"/>
              <a:t>NumPy’s array class is called </a:t>
            </a:r>
            <a:r>
              <a:rPr lang="en-US" sz="3600" b="1"/>
              <a:t>ndarray</a:t>
            </a:r>
            <a:r>
              <a:rPr lang="en-US" sz="3600"/>
              <a:t>. It is also known by the alias </a:t>
            </a:r>
            <a:r>
              <a:rPr lang="en-US" sz="3600" b="1"/>
              <a:t>array</a:t>
            </a:r>
            <a:r>
              <a:rPr lang="en-US"/>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Program:</a:t>
            </a:r>
            <a:endParaRPr b="1"/>
          </a:p>
        </p:txBody>
      </p:sp>
      <p:sp>
        <p:nvSpPr>
          <p:cNvPr id="390" name="Google Shape;390;p6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 L, U = linalg.lu(A) </a:t>
            </a:r>
            <a:endParaRPr/>
          </a:p>
          <a:p>
            <a:pPr marL="0" lvl="0" indent="0" algn="l" rtl="0">
              <a:lnSpc>
                <a:spcPct val="90000"/>
              </a:lnSpc>
              <a:spcBef>
                <a:spcPts val="1000"/>
              </a:spcBef>
              <a:spcAft>
                <a:spcPts val="0"/>
              </a:spcAft>
              <a:buClr>
                <a:schemeClr val="dk1"/>
              </a:buClr>
              <a:buSzPts val="2800"/>
              <a:buNone/>
            </a:pPr>
            <a:r>
              <a:rPr lang="en-US"/>
              <a:t>print(P) </a:t>
            </a:r>
            <a:endParaRPr/>
          </a:p>
          <a:p>
            <a:pPr marL="0" lvl="0" indent="0" algn="l" rtl="0">
              <a:lnSpc>
                <a:spcPct val="90000"/>
              </a:lnSpc>
              <a:spcBef>
                <a:spcPts val="1000"/>
              </a:spcBef>
              <a:spcAft>
                <a:spcPts val="0"/>
              </a:spcAft>
              <a:buClr>
                <a:schemeClr val="dk1"/>
              </a:buClr>
              <a:buSzPts val="2800"/>
              <a:buNone/>
            </a:pPr>
            <a:r>
              <a:rPr lang="en-US"/>
              <a:t>print(L) </a:t>
            </a:r>
            <a:endParaRPr/>
          </a:p>
          <a:p>
            <a:pPr marL="0" lvl="0" indent="0" algn="l" rtl="0">
              <a:lnSpc>
                <a:spcPct val="90000"/>
              </a:lnSpc>
              <a:spcBef>
                <a:spcPts val="1000"/>
              </a:spcBef>
              <a:spcAft>
                <a:spcPts val="0"/>
              </a:spcAft>
              <a:buClr>
                <a:schemeClr val="dk1"/>
              </a:buClr>
              <a:buSzPts val="2800"/>
              <a:buNone/>
            </a:pPr>
            <a:r>
              <a:rPr lang="en-US"/>
              <a:t>print(U) </a:t>
            </a:r>
            <a:endParaRPr/>
          </a:p>
          <a:p>
            <a:pPr marL="0" lvl="0" indent="0" algn="l" rtl="0">
              <a:lnSpc>
                <a:spcPct val="90000"/>
              </a:lnSpc>
              <a:spcBef>
                <a:spcPts val="1000"/>
              </a:spcBef>
              <a:spcAft>
                <a:spcPts val="0"/>
              </a:spcAft>
              <a:buClr>
                <a:schemeClr val="dk1"/>
              </a:buClr>
              <a:buSzPts val="2800"/>
              <a:buNone/>
            </a:pPr>
            <a:r>
              <a:rPr lang="en-US"/>
              <a:t># print LU decomposition </a:t>
            </a:r>
            <a:endParaRPr/>
          </a:p>
          <a:p>
            <a:pPr marL="0" lvl="0" indent="0" algn="l" rtl="0">
              <a:lnSpc>
                <a:spcPct val="90000"/>
              </a:lnSpc>
              <a:spcBef>
                <a:spcPts val="1000"/>
              </a:spcBef>
              <a:spcAft>
                <a:spcPts val="0"/>
              </a:spcAft>
              <a:buClr>
                <a:schemeClr val="dk1"/>
              </a:buClr>
              <a:buSzPts val="2800"/>
              <a:buNone/>
            </a:pPr>
            <a:r>
              <a:rPr lang="en-US"/>
              <a:t>print(np.dot(L,U))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3"/>
          <p:cNvSpPr txBox="1">
            <a:spLocks noGrp="1"/>
          </p:cNvSpPr>
          <p:nvPr>
            <p:ph type="title"/>
          </p:nvPr>
        </p:nvSpPr>
        <p:spPr>
          <a:xfrm>
            <a:off x="838200" y="365125"/>
            <a:ext cx="10515600" cy="52351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Output:</a:t>
            </a:r>
            <a:endParaRPr b="1"/>
          </a:p>
        </p:txBody>
      </p:sp>
      <p:sp>
        <p:nvSpPr>
          <p:cNvPr id="396" name="Google Shape;396;p63"/>
          <p:cNvSpPr/>
          <p:nvPr/>
        </p:nvSpPr>
        <p:spPr>
          <a:xfrm>
            <a:off x="502275" y="948690"/>
            <a:ext cx="8814914" cy="5909310"/>
          </a:xfrm>
          <a:prstGeom prst="rect">
            <a:avLst/>
          </a:prstGeom>
          <a:solidFill>
            <a:srgbClr val="E0E0E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array([[ 0., 1., 0.],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[ 0., 0., 1.],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[ 1., 0., 0.]])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array([[ 1. , 0. , 0. ],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[ 0.14285714, 1. , 0. ],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[ 0.57142857, 0.5 , 1. ]])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array([[ 7. , 8. , 8. ],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[ 0. , 0.85714286, 1.85714286],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[ 0. , 0. , 0.5 ]])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array([[ 7., 8., 8.],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[ 1., 2., 3.], </a:t>
            </a:r>
            <a:endParaRPr/>
          </a:p>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[ 4., 5., 6.]])</a:t>
            </a:r>
            <a:r>
              <a:rPr lang="en-US"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Eigen values and eigen vectors of this matrix</a:t>
            </a:r>
            <a:endParaRPr/>
          </a:p>
        </p:txBody>
      </p:sp>
      <p:sp>
        <p:nvSpPr>
          <p:cNvPr id="402" name="Google Shape;402;p64"/>
          <p:cNvSpPr txBox="1">
            <a:spLocks noGrp="1"/>
          </p:cNvSpPr>
          <p:nvPr>
            <p:ph idx="1"/>
          </p:nvPr>
        </p:nvSpPr>
        <p:spPr>
          <a:xfrm>
            <a:off x="838200" y="1825625"/>
            <a:ext cx="10515600" cy="15743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eigen_values, eigen_vectors = linalg.eig(A) </a:t>
            </a:r>
            <a:endParaRPr/>
          </a:p>
          <a:p>
            <a:pPr marL="0" lvl="0" indent="0" algn="l" rtl="0">
              <a:lnSpc>
                <a:spcPct val="90000"/>
              </a:lnSpc>
              <a:spcBef>
                <a:spcPts val="1000"/>
              </a:spcBef>
              <a:spcAft>
                <a:spcPts val="0"/>
              </a:spcAft>
              <a:buClr>
                <a:schemeClr val="dk1"/>
              </a:buClr>
              <a:buSzPts val="2800"/>
              <a:buNone/>
            </a:pPr>
            <a:r>
              <a:rPr lang="en-US"/>
              <a:t>print(eigen_values) </a:t>
            </a:r>
            <a:endParaRPr/>
          </a:p>
          <a:p>
            <a:pPr marL="0" lvl="0" indent="0" algn="l" rtl="0">
              <a:lnSpc>
                <a:spcPct val="90000"/>
              </a:lnSpc>
              <a:spcBef>
                <a:spcPts val="1000"/>
              </a:spcBef>
              <a:spcAft>
                <a:spcPts val="0"/>
              </a:spcAft>
              <a:buClr>
                <a:schemeClr val="dk1"/>
              </a:buClr>
              <a:buSzPts val="2800"/>
              <a:buNone/>
            </a:pPr>
            <a:r>
              <a:rPr lang="en-US"/>
              <a:t>print(eigen_vectors) </a:t>
            </a:r>
            <a:endParaRPr/>
          </a:p>
        </p:txBody>
      </p:sp>
      <p:sp>
        <p:nvSpPr>
          <p:cNvPr id="403" name="Google Shape;403;p64"/>
          <p:cNvSpPr/>
          <p:nvPr/>
        </p:nvSpPr>
        <p:spPr>
          <a:xfrm>
            <a:off x="929425" y="3051036"/>
            <a:ext cx="10025180" cy="2215991"/>
          </a:xfrm>
          <a:prstGeom prst="rect">
            <a:avLst/>
          </a:prstGeom>
          <a:solidFill>
            <a:srgbClr val="E0E0E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2400"/>
              <a:buFont typeface="Consolas"/>
              <a:buNone/>
            </a:pPr>
            <a:r>
              <a:rPr lang="en-US" sz="2400" b="1" i="0" u="none" strike="noStrike" cap="none">
                <a:solidFill>
                  <a:schemeClr val="dk1"/>
                </a:solidFill>
                <a:latin typeface="Consolas"/>
                <a:ea typeface="Consolas"/>
                <a:cs typeface="Consolas"/>
                <a:sym typeface="Consolas"/>
              </a:rPr>
              <a:t>Output :</a:t>
            </a:r>
            <a:r>
              <a:rPr lang="en-US" sz="2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array([ 15.55528261+0.j, -1.41940876+0.j, -0.13587385+0.j])</a:t>
            </a:r>
            <a:endParaRPr/>
          </a:p>
          <a:p>
            <a:pPr marL="0" marR="0" lvl="0" indent="0" algn="l" rtl="0">
              <a:lnSpc>
                <a:spcPct val="1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array([[-0.24043423, -0.67468642, 0.51853459], </a:t>
            </a:r>
            <a:endParaRPr/>
          </a:p>
          <a:p>
            <a:pPr marL="0" marR="0" lvl="0" indent="0" algn="l" rtl="0">
              <a:lnSpc>
                <a:spcPct val="1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       [-0.54694322, -0.23391616, -0.78895962], </a:t>
            </a:r>
            <a:endParaRPr/>
          </a:p>
          <a:p>
            <a:pPr marL="0" marR="0" lvl="0" indent="0" algn="l" rtl="0">
              <a:lnSpc>
                <a:spcPct val="1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       [-0.80190056, 0.70005819, 0.32964312]])</a:t>
            </a: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Solving systems of linear equations</a:t>
            </a:r>
            <a:endParaRPr/>
          </a:p>
        </p:txBody>
      </p:sp>
      <p:sp>
        <p:nvSpPr>
          <p:cNvPr id="409" name="Google Shape;409;p65"/>
          <p:cNvSpPr txBox="1">
            <a:spLocks noGrp="1"/>
          </p:cNvSpPr>
          <p:nvPr>
            <p:ph idx="1"/>
          </p:nvPr>
        </p:nvSpPr>
        <p:spPr>
          <a:xfrm>
            <a:off x="838200" y="1825625"/>
            <a:ext cx="10515600" cy="20509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v = np.array([[2],[3],[5]]) </a:t>
            </a:r>
            <a:endParaRPr/>
          </a:p>
          <a:p>
            <a:pPr marL="0" lvl="0" indent="0" algn="l" rtl="0">
              <a:lnSpc>
                <a:spcPct val="90000"/>
              </a:lnSpc>
              <a:spcBef>
                <a:spcPts val="1000"/>
              </a:spcBef>
              <a:spcAft>
                <a:spcPts val="0"/>
              </a:spcAft>
              <a:buClr>
                <a:schemeClr val="dk1"/>
              </a:buClr>
              <a:buSzPts val="2800"/>
              <a:buNone/>
            </a:pPr>
            <a:r>
              <a:rPr lang="en-US"/>
              <a:t>print(v) </a:t>
            </a:r>
            <a:endParaRPr/>
          </a:p>
          <a:p>
            <a:pPr marL="0" lvl="0" indent="0" algn="l" rtl="0">
              <a:lnSpc>
                <a:spcPct val="90000"/>
              </a:lnSpc>
              <a:spcBef>
                <a:spcPts val="1000"/>
              </a:spcBef>
              <a:spcAft>
                <a:spcPts val="0"/>
              </a:spcAft>
              <a:buClr>
                <a:schemeClr val="dk1"/>
              </a:buClr>
              <a:buSzPts val="2800"/>
              <a:buNone/>
            </a:pPr>
            <a:r>
              <a:rPr lang="en-US"/>
              <a:t>s = linalg.solve(A,v) </a:t>
            </a:r>
            <a:endParaRPr/>
          </a:p>
          <a:p>
            <a:pPr marL="0" lvl="0" indent="0" algn="l" rtl="0">
              <a:lnSpc>
                <a:spcPct val="90000"/>
              </a:lnSpc>
              <a:spcBef>
                <a:spcPts val="1000"/>
              </a:spcBef>
              <a:spcAft>
                <a:spcPts val="0"/>
              </a:spcAft>
              <a:buClr>
                <a:schemeClr val="dk1"/>
              </a:buClr>
              <a:buSzPts val="2800"/>
              <a:buNone/>
            </a:pPr>
            <a:r>
              <a:rPr lang="en-US"/>
              <a:t>print(s) </a:t>
            </a:r>
            <a:endParaRPr/>
          </a:p>
        </p:txBody>
      </p:sp>
      <p:sp>
        <p:nvSpPr>
          <p:cNvPr id="410" name="Google Shape;410;p65"/>
          <p:cNvSpPr/>
          <p:nvPr/>
        </p:nvSpPr>
        <p:spPr>
          <a:xfrm>
            <a:off x="944217" y="3876541"/>
            <a:ext cx="4337726" cy="2585323"/>
          </a:xfrm>
          <a:prstGeom prst="rect">
            <a:avLst/>
          </a:prstGeom>
          <a:solidFill>
            <a:srgbClr val="E0E0E0"/>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2800"/>
              <a:buFont typeface="Consolas"/>
              <a:buNone/>
            </a:pPr>
            <a:r>
              <a:rPr lang="en-US" sz="2800" b="1" i="0" u="none" strike="noStrike" cap="none">
                <a:solidFill>
                  <a:schemeClr val="dk1"/>
                </a:solidFill>
                <a:latin typeface="Consolas"/>
                <a:ea typeface="Consolas"/>
                <a:cs typeface="Consolas"/>
                <a:sym typeface="Consolas"/>
              </a:rPr>
              <a:t>Output :</a:t>
            </a:r>
            <a:r>
              <a:rPr lang="en-US" sz="2800" b="0" i="0" u="none" strike="noStrike" cap="none">
                <a:solidFill>
                  <a:schemeClr val="dk1"/>
                </a:solidFill>
                <a:latin typeface="Consolas"/>
                <a:ea typeface="Consolas"/>
                <a:cs typeface="Consolas"/>
                <a:sym typeface="Consolas"/>
              </a:rPr>
              <a:t> array([[2], </a:t>
            </a:r>
            <a:endParaRPr/>
          </a:p>
          <a:p>
            <a:pPr marL="0" marR="0" lvl="0" indent="0" algn="l" rtl="0">
              <a:lnSpc>
                <a:spcPct val="100000"/>
              </a:lnSpc>
              <a:spcBef>
                <a:spcPts val="0"/>
              </a:spcBef>
              <a:spcAft>
                <a:spcPts val="0"/>
              </a:spcAft>
              <a:buClr>
                <a:schemeClr val="dk1"/>
              </a:buClr>
              <a:buSzPts val="2800"/>
              <a:buFont typeface="Consolas"/>
              <a:buNone/>
            </a:pPr>
            <a:r>
              <a:rPr lang="en-US" sz="2800">
                <a:solidFill>
                  <a:schemeClr val="dk1"/>
                </a:solidFill>
                <a:latin typeface="Consolas"/>
                <a:ea typeface="Consolas"/>
                <a:cs typeface="Consolas"/>
                <a:sym typeface="Consolas"/>
              </a:rPr>
              <a:t>	           </a:t>
            </a:r>
            <a:r>
              <a:rPr lang="en-US" sz="2800" b="0" i="0" u="none" strike="noStrike" cap="none">
                <a:solidFill>
                  <a:schemeClr val="dk1"/>
                </a:solidFill>
                <a:latin typeface="Consolas"/>
                <a:ea typeface="Consolas"/>
                <a:cs typeface="Consolas"/>
                <a:sym typeface="Consolas"/>
              </a:rPr>
              <a:t>[3], </a:t>
            </a:r>
            <a:endParaRPr/>
          </a:p>
          <a:p>
            <a:pPr marL="0" marR="0" lvl="0" indent="0" algn="l" rtl="0">
              <a:lnSpc>
                <a:spcPct val="100000"/>
              </a:lnSpc>
              <a:spcBef>
                <a:spcPts val="0"/>
              </a:spcBef>
              <a:spcAft>
                <a:spcPts val="0"/>
              </a:spcAft>
              <a:buClr>
                <a:schemeClr val="dk1"/>
              </a:buClr>
              <a:buSzPts val="2800"/>
              <a:buFont typeface="Consolas"/>
              <a:buNone/>
            </a:pPr>
            <a:r>
              <a:rPr lang="en-US" sz="2800">
                <a:solidFill>
                  <a:schemeClr val="dk1"/>
                </a:solidFill>
                <a:latin typeface="Consolas"/>
                <a:ea typeface="Consolas"/>
                <a:cs typeface="Consolas"/>
                <a:sym typeface="Consolas"/>
              </a:rPr>
              <a:t>	           </a:t>
            </a:r>
            <a:r>
              <a:rPr lang="en-US" sz="2800" b="0" i="0" u="none" strike="noStrike" cap="none">
                <a:solidFill>
                  <a:schemeClr val="dk1"/>
                </a:solidFill>
                <a:latin typeface="Consolas"/>
                <a:ea typeface="Consolas"/>
                <a:cs typeface="Consolas"/>
                <a:sym typeface="Consolas"/>
              </a:rPr>
              <a:t>[5]]) </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array([[-2.33333333], </a:t>
            </a:r>
            <a:endParaRPr/>
          </a:p>
          <a:p>
            <a:pPr marL="0" marR="0" lvl="0" indent="0" algn="l" rtl="0">
              <a:lnSpc>
                <a:spcPct val="100000"/>
              </a:lnSpc>
              <a:spcBef>
                <a:spcPts val="0"/>
              </a:spcBef>
              <a:spcAft>
                <a:spcPts val="0"/>
              </a:spcAft>
              <a:buClr>
                <a:schemeClr val="dk1"/>
              </a:buClr>
              <a:buSzPts val="2800"/>
              <a:buFont typeface="Consolas"/>
              <a:buNone/>
            </a:pPr>
            <a:r>
              <a:rPr lang="en-US" sz="2800">
                <a:solidFill>
                  <a:schemeClr val="dk1"/>
                </a:solidFill>
                <a:latin typeface="Consolas"/>
                <a:ea typeface="Consolas"/>
                <a:cs typeface="Consolas"/>
                <a:sym typeface="Consolas"/>
              </a:rPr>
              <a:t>       </a:t>
            </a:r>
            <a:r>
              <a:rPr lang="en-US" sz="2800" b="0" i="0" u="none" strike="noStrike" cap="none">
                <a:solidFill>
                  <a:schemeClr val="dk1"/>
                </a:solidFill>
                <a:latin typeface="Consolas"/>
                <a:ea typeface="Consolas"/>
                <a:cs typeface="Consolas"/>
                <a:sym typeface="Consolas"/>
              </a:rPr>
              <a:t>[ 3.66666667], </a:t>
            </a:r>
            <a:endParaRPr/>
          </a:p>
          <a:p>
            <a:pPr marL="0" marR="0" lvl="0" indent="0" algn="l" rtl="0">
              <a:lnSpc>
                <a:spcPct val="100000"/>
              </a:lnSpc>
              <a:spcBef>
                <a:spcPts val="0"/>
              </a:spcBef>
              <a:spcAft>
                <a:spcPts val="0"/>
              </a:spcAft>
              <a:buClr>
                <a:schemeClr val="dk1"/>
              </a:buClr>
              <a:buSzPts val="2800"/>
              <a:buFont typeface="Consolas"/>
              <a:buNone/>
            </a:pPr>
            <a:r>
              <a:rPr lang="en-US" sz="2800">
                <a:solidFill>
                  <a:schemeClr val="dk1"/>
                </a:solidFill>
                <a:latin typeface="Consolas"/>
                <a:ea typeface="Consolas"/>
                <a:cs typeface="Consolas"/>
                <a:sym typeface="Consolas"/>
              </a:rPr>
              <a:t>       </a:t>
            </a:r>
            <a:r>
              <a:rPr lang="en-US" sz="2800" b="0" i="0" u="none" strike="noStrike" cap="none">
                <a:solidFill>
                  <a:schemeClr val="dk1"/>
                </a:solidFill>
                <a:latin typeface="Consolas"/>
                <a:ea typeface="Consolas"/>
                <a:cs typeface="Consolas"/>
                <a:sym typeface="Consolas"/>
              </a:rPr>
              <a:t>[-1. ]])</a:t>
            </a: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Integration</a:t>
            </a:r>
            <a:endParaRPr/>
          </a:p>
        </p:txBody>
      </p:sp>
      <p:sp>
        <p:nvSpPr>
          <p:cNvPr id="416" name="Google Shape;416;p66"/>
          <p:cNvSpPr txBox="1">
            <a:spLocks noGrp="1"/>
          </p:cNvSpPr>
          <p:nvPr>
            <p:ph idx="1"/>
          </p:nvPr>
        </p:nvSpPr>
        <p:spPr>
          <a:prstGeom prst="rect">
            <a:avLst/>
          </a:prstGeom>
          <a:blipFill rotWithShape="1">
            <a:blip r:embed="rId3">
              <a:alphaModFix/>
            </a:blip>
            <a:stretch>
              <a:fillRect l="-1042" t="-3500" r="-127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7"/>
          <p:cNvSpPr txBox="1">
            <a:spLocks noGrp="1"/>
          </p:cNvSpPr>
          <p:nvPr>
            <p:ph type="title"/>
          </p:nvPr>
        </p:nvSpPr>
        <p:spPr>
          <a:prstGeom prst="rect">
            <a:avLst/>
          </a:prstGeom>
          <a:blipFill rotWithShape="1">
            <a:blip r:embed="rId3">
              <a:alphaModFix/>
            </a:blip>
            <a:stretch>
              <a:fillRect l="-2376" t="-13363" b="-21195"/>
            </a:stretch>
          </a:blip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Calibri"/>
              <a:buNone/>
            </a:pPr>
            <a:r>
              <a:rPr lang="en-US"/>
              <a:t> </a:t>
            </a:r>
            <a:endParaRPr/>
          </a:p>
        </p:txBody>
      </p:sp>
      <p:sp>
        <p:nvSpPr>
          <p:cNvPr id="422" name="Google Shape;422;p67"/>
          <p:cNvSpPr txBox="1">
            <a:spLocks noGrp="1"/>
          </p:cNvSpPr>
          <p:nvPr>
            <p:ph idx="1"/>
          </p:nvPr>
        </p:nvSpPr>
        <p:spPr>
          <a:xfrm>
            <a:off x="1005625" y="15970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imWe will first define the function f(x)=e^(-x^2) , this is done using a lambda expression and then use quad routine.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port scipy.integrate </a:t>
            </a:r>
            <a:endParaRPr/>
          </a:p>
          <a:p>
            <a:pPr marL="0" lvl="0" indent="0" algn="l" rtl="0">
              <a:lnSpc>
                <a:spcPct val="90000"/>
              </a:lnSpc>
              <a:spcBef>
                <a:spcPts val="1000"/>
              </a:spcBef>
              <a:spcAft>
                <a:spcPts val="0"/>
              </a:spcAft>
              <a:buClr>
                <a:schemeClr val="dk1"/>
              </a:buClr>
              <a:buSzPts val="2800"/>
              <a:buNone/>
            </a:pPr>
            <a:r>
              <a:rPr lang="en-US"/>
              <a:t>f= lambda x:np.exp(-x**2) </a:t>
            </a:r>
            <a:endParaRPr/>
          </a:p>
          <a:p>
            <a:pPr marL="0" lvl="0" indent="0" algn="l" rtl="0">
              <a:lnSpc>
                <a:spcPct val="90000"/>
              </a:lnSpc>
              <a:spcBef>
                <a:spcPts val="1000"/>
              </a:spcBef>
              <a:spcAft>
                <a:spcPts val="0"/>
              </a:spcAft>
              <a:buClr>
                <a:schemeClr val="dk1"/>
              </a:buClr>
              <a:buSzPts val="2800"/>
              <a:buNone/>
            </a:pPr>
            <a:r>
              <a:rPr lang="en-US"/>
              <a:t># print results </a:t>
            </a:r>
            <a:endParaRPr/>
          </a:p>
          <a:p>
            <a:pPr marL="0" lvl="0" indent="0" algn="l" rtl="0">
              <a:lnSpc>
                <a:spcPct val="90000"/>
              </a:lnSpc>
              <a:spcBef>
                <a:spcPts val="1000"/>
              </a:spcBef>
              <a:spcAft>
                <a:spcPts val="0"/>
              </a:spcAft>
              <a:buClr>
                <a:schemeClr val="dk1"/>
              </a:buClr>
              <a:buSzPts val="2800"/>
              <a:buNone/>
            </a:pPr>
            <a:r>
              <a:rPr lang="en-US"/>
              <a:t>i = scipy.integrate.quad(f, 0, 1) </a:t>
            </a:r>
            <a:endParaRPr/>
          </a:p>
          <a:p>
            <a:pPr marL="0" lvl="0" indent="0" algn="l" rtl="0">
              <a:lnSpc>
                <a:spcPct val="90000"/>
              </a:lnSpc>
              <a:spcBef>
                <a:spcPts val="1000"/>
              </a:spcBef>
              <a:spcAft>
                <a:spcPts val="0"/>
              </a:spcAft>
              <a:buClr>
                <a:schemeClr val="dk1"/>
              </a:buClr>
              <a:buSzPts val="2800"/>
              <a:buNone/>
            </a:pPr>
            <a:r>
              <a:rPr lang="en-US"/>
              <a:t>print(i)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423" name="Google Shape;423;p67"/>
          <p:cNvSpPr/>
          <p:nvPr/>
        </p:nvSpPr>
        <p:spPr>
          <a:xfrm>
            <a:off x="1005625" y="5792261"/>
            <a:ext cx="8560036" cy="948309"/>
          </a:xfrm>
          <a:prstGeom prst="rect">
            <a:avLst/>
          </a:prstGeom>
          <a:solidFill>
            <a:srgbClr val="E0E0E0"/>
          </a:solidFill>
          <a:ln>
            <a:noFill/>
          </a:ln>
        </p:spPr>
        <p:txBody>
          <a:bodyPr spcFirstLastPara="1" wrap="square" lIns="0" tIns="0" rIns="0" bIns="85675" anchor="ctr" anchorCtr="0">
            <a:noAutofit/>
          </a:bodyPr>
          <a:lstStyle/>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Output:</a:t>
            </a:r>
            <a:endParaRPr/>
          </a:p>
          <a:p>
            <a:pPr marL="0" marR="0" lvl="0" indent="0" algn="l" rtl="0">
              <a:lnSpc>
                <a:spcPct val="100000"/>
              </a:lnSpc>
              <a:spcBef>
                <a:spcPts val="0"/>
              </a:spcBef>
              <a:spcAft>
                <a:spcPts val="0"/>
              </a:spcAft>
              <a:buClr>
                <a:schemeClr val="dk1"/>
              </a:buClr>
              <a:buSzPts val="2800"/>
              <a:buFont typeface="Consolas"/>
              <a:buNone/>
            </a:pPr>
            <a:r>
              <a:rPr lang="en-US" sz="2800" b="0" i="0" u="none" strike="noStrike" cap="none">
                <a:solidFill>
                  <a:schemeClr val="dk1"/>
                </a:solidFill>
                <a:latin typeface="Consolas"/>
                <a:ea typeface="Consolas"/>
                <a:cs typeface="Consolas"/>
                <a:sym typeface="Consolas"/>
              </a:rPr>
              <a:t>(0.7468241328124271, 8.291413475940725e-15)</a:t>
            </a:r>
            <a:r>
              <a:rPr lang="en-US"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8"/>
          <p:cNvSpPr txBox="1">
            <a:spLocks noGrp="1"/>
          </p:cNvSpPr>
          <p:nvPr>
            <p:ph type="title"/>
          </p:nvPr>
        </p:nvSpPr>
        <p:spPr>
          <a:xfrm>
            <a:off x="739346" y="266348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US" b="1">
                <a:latin typeface="Algerian"/>
                <a:ea typeface="Algerian"/>
                <a:cs typeface="Algerian"/>
                <a:sym typeface="Algerian"/>
              </a:rPr>
              <a:t>Thank You!!!</a:t>
            </a:r>
            <a:endParaRPr b="1">
              <a:latin typeface="Algerian"/>
              <a:ea typeface="Algerian"/>
              <a:cs typeface="Algerian"/>
              <a:sym typeface="Algeri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b="1"/>
          </a:p>
        </p:txBody>
      </p:sp>
      <p:sp>
        <p:nvSpPr>
          <p:cNvPr id="115" name="Google Shape;115;p18"/>
          <p:cNvSpPr txBox="1">
            <a:spLocks noGrp="1"/>
          </p:cNvSpPr>
          <p:nvPr>
            <p:ph idx="1"/>
          </p:nvPr>
        </p:nvSpPr>
        <p:spPr>
          <a:xfrm>
            <a:off x="838200" y="2269746"/>
            <a:ext cx="10604157" cy="3533632"/>
          </a:xfrm>
          <a:prstGeom prst="rect">
            <a:avLst/>
          </a:prstGeom>
          <a:solidFill>
            <a:srgbClr val="E0E0E0"/>
          </a:solidFill>
          <a:ln>
            <a:noFill/>
          </a:ln>
        </p:spPr>
        <p:txBody>
          <a:bodyPr spcFirstLastPara="1" wrap="square" lIns="0" tIns="0" rIns="0" bIns="85675" anchor="ctr" anchorCtr="0">
            <a:spAutoFit/>
          </a:bodyPr>
          <a:lstStyle/>
          <a:p>
            <a:pPr marL="0" marR="0" lvl="0" indent="0" algn="l" rtl="0">
              <a:lnSpc>
                <a:spcPct val="100000"/>
              </a:lnSpc>
              <a:spcBef>
                <a:spcPts val="0"/>
              </a:spcBef>
              <a:spcAft>
                <a:spcPts val="0"/>
              </a:spcAft>
              <a:buClr>
                <a:schemeClr val="dk1"/>
              </a:buClr>
              <a:buSzPts val="3200"/>
              <a:buFont typeface="Consolas"/>
              <a:buNone/>
            </a:pPr>
            <a:r>
              <a:rPr lang="en-US" sz="3200" b="0" i="0" u="none" strike="noStrike" cap="none">
                <a:solidFill>
                  <a:schemeClr val="dk1"/>
                </a:solidFill>
                <a:latin typeface="Consolas"/>
                <a:ea typeface="Consolas"/>
                <a:cs typeface="Consolas"/>
                <a:sym typeface="Consolas"/>
              </a:rPr>
              <a:t>[[ 1, 2, 3], </a:t>
            </a:r>
            <a:endParaRPr/>
          </a:p>
          <a:p>
            <a:pPr marL="0" marR="0" lvl="0" indent="0" algn="l" rtl="0">
              <a:lnSpc>
                <a:spcPct val="100000"/>
              </a:lnSpc>
              <a:spcBef>
                <a:spcPts val="0"/>
              </a:spcBef>
              <a:spcAft>
                <a:spcPts val="0"/>
              </a:spcAft>
              <a:buClr>
                <a:schemeClr val="dk1"/>
              </a:buClr>
              <a:buSzPts val="3200"/>
              <a:buFont typeface="Consolas"/>
              <a:buNone/>
            </a:pPr>
            <a:r>
              <a:rPr lang="en-US" sz="3200">
                <a:latin typeface="Consolas"/>
                <a:ea typeface="Consolas"/>
                <a:cs typeface="Consolas"/>
                <a:sym typeface="Consolas"/>
              </a:rPr>
              <a:t> </a:t>
            </a:r>
            <a:r>
              <a:rPr lang="en-US" sz="3200" b="0" i="0" u="none" strike="noStrike" cap="none">
                <a:solidFill>
                  <a:schemeClr val="dk1"/>
                </a:solidFill>
                <a:latin typeface="Consolas"/>
                <a:ea typeface="Consolas"/>
                <a:cs typeface="Consolas"/>
                <a:sym typeface="Consolas"/>
              </a:rPr>
              <a:t>[ 4, 2, 5]] </a:t>
            </a:r>
            <a:endParaRPr/>
          </a:p>
          <a:p>
            <a:pPr marL="228600" lvl="0" indent="-228600" algn="l" rtl="0">
              <a:lnSpc>
                <a:spcPct val="100000"/>
              </a:lnSpc>
              <a:spcBef>
                <a:spcPts val="0"/>
              </a:spcBef>
              <a:spcAft>
                <a:spcPts val="0"/>
              </a:spcAft>
              <a:buClr>
                <a:schemeClr val="dk1"/>
              </a:buClr>
              <a:buSzPts val="3200"/>
              <a:buChar char="•"/>
            </a:pPr>
            <a:r>
              <a:rPr lang="en-US" sz="3200" b="0" i="0" u="none" strike="noStrike" cap="none">
                <a:solidFill>
                  <a:schemeClr val="dk1"/>
                </a:solidFill>
                <a:latin typeface="Consolas"/>
                <a:ea typeface="Consolas"/>
                <a:cs typeface="Consolas"/>
                <a:sym typeface="Consolas"/>
              </a:rPr>
              <a:t>Here, rank = 2 (as it is 2-dimensional or it has 2 axes) </a:t>
            </a:r>
            <a:endParaRPr/>
          </a:p>
          <a:p>
            <a:pPr marL="228600" lvl="0" indent="-228600" algn="l" rtl="0">
              <a:lnSpc>
                <a:spcPct val="100000"/>
              </a:lnSpc>
              <a:spcBef>
                <a:spcPts val="0"/>
              </a:spcBef>
              <a:spcAft>
                <a:spcPts val="0"/>
              </a:spcAft>
              <a:buClr>
                <a:schemeClr val="dk1"/>
              </a:buClr>
              <a:buSzPts val="3200"/>
              <a:buChar char="•"/>
            </a:pPr>
            <a:r>
              <a:rPr lang="en-US" sz="3200" b="0" i="0" u="none" strike="noStrike" cap="none">
                <a:solidFill>
                  <a:schemeClr val="dk1"/>
                </a:solidFill>
                <a:latin typeface="Consolas"/>
                <a:ea typeface="Consolas"/>
                <a:cs typeface="Consolas"/>
                <a:sym typeface="Consolas"/>
              </a:rPr>
              <a:t>first dimension(axis) length = 2, second dimension has length = 3 </a:t>
            </a:r>
            <a:endParaRPr/>
          </a:p>
          <a:p>
            <a:pPr marL="228600" lvl="0" indent="-228600" algn="l" rtl="0">
              <a:lnSpc>
                <a:spcPct val="100000"/>
              </a:lnSpc>
              <a:spcBef>
                <a:spcPts val="0"/>
              </a:spcBef>
              <a:spcAft>
                <a:spcPts val="0"/>
              </a:spcAft>
              <a:buClr>
                <a:schemeClr val="dk1"/>
              </a:buClr>
              <a:buSzPts val="3200"/>
              <a:buChar char="•"/>
            </a:pPr>
            <a:r>
              <a:rPr lang="en-US" sz="3200" b="0" i="0" u="none" strike="noStrike" cap="none">
                <a:solidFill>
                  <a:schemeClr val="dk1"/>
                </a:solidFill>
                <a:latin typeface="Consolas"/>
                <a:ea typeface="Consolas"/>
                <a:cs typeface="Consolas"/>
                <a:sym typeface="Consolas"/>
              </a:rPr>
              <a:t>overall shape can be expressed as: (2, 3)</a:t>
            </a:r>
            <a:r>
              <a:rPr lang="en-US" sz="3200" b="0" i="0" u="none" strike="noStrike" cap="none">
                <a:solidFill>
                  <a:schemeClr val="dk1"/>
                </a:solidFill>
              </a:rPr>
              <a:t>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idx="1"/>
          </p:nvPr>
        </p:nvSpPr>
        <p:spPr>
          <a:xfrm>
            <a:off x="838200" y="333632"/>
            <a:ext cx="10515600" cy="62525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t># Python program to demonstrate  basic array characteristics </a:t>
            </a:r>
            <a:endParaRPr/>
          </a:p>
          <a:p>
            <a:pPr marL="0" lvl="0" indent="0" algn="l" rtl="0">
              <a:lnSpc>
                <a:spcPct val="90000"/>
              </a:lnSpc>
              <a:spcBef>
                <a:spcPts val="1000"/>
              </a:spcBef>
              <a:spcAft>
                <a:spcPts val="0"/>
              </a:spcAft>
              <a:buClr>
                <a:srgbClr val="2E75B5"/>
              </a:buClr>
              <a:buSzPct val="100000"/>
              <a:buNone/>
            </a:pPr>
            <a:r>
              <a:rPr lang="en-US">
                <a:solidFill>
                  <a:srgbClr val="2E75B5"/>
                </a:solidFill>
              </a:rPr>
              <a:t>import numpy as np </a:t>
            </a:r>
            <a:endParaRPr/>
          </a:p>
          <a:p>
            <a:pPr marL="0" lvl="0" indent="0" algn="l" rtl="0">
              <a:lnSpc>
                <a:spcPct val="90000"/>
              </a:lnSpc>
              <a:spcBef>
                <a:spcPts val="1000"/>
              </a:spcBef>
              <a:spcAft>
                <a:spcPts val="0"/>
              </a:spcAft>
              <a:buClr>
                <a:schemeClr val="dk1"/>
              </a:buClr>
              <a:buSzPct val="100000"/>
              <a:buNone/>
            </a:pPr>
            <a:r>
              <a:rPr lang="en-US"/>
              <a:t># Creating array object </a:t>
            </a:r>
            <a:endParaRPr/>
          </a:p>
          <a:p>
            <a:pPr marL="0" lvl="0" indent="0" algn="l" rtl="0">
              <a:lnSpc>
                <a:spcPct val="90000"/>
              </a:lnSpc>
              <a:spcBef>
                <a:spcPts val="1000"/>
              </a:spcBef>
              <a:spcAft>
                <a:spcPts val="0"/>
              </a:spcAft>
              <a:buClr>
                <a:srgbClr val="2E75B5"/>
              </a:buClr>
              <a:buSzPct val="100000"/>
              <a:buNone/>
            </a:pPr>
            <a:r>
              <a:rPr lang="en-US">
                <a:solidFill>
                  <a:srgbClr val="2E75B5"/>
                </a:solidFill>
              </a:rPr>
              <a:t>arr = np.array( [[ 1, 2, 3], [ 4, 2, 5]] ) </a:t>
            </a:r>
            <a:endParaRPr/>
          </a:p>
          <a:p>
            <a:pPr marL="0" lvl="0" indent="0" algn="l" rtl="0">
              <a:lnSpc>
                <a:spcPct val="90000"/>
              </a:lnSpc>
              <a:spcBef>
                <a:spcPts val="1000"/>
              </a:spcBef>
              <a:spcAft>
                <a:spcPts val="0"/>
              </a:spcAft>
              <a:buClr>
                <a:schemeClr val="dk1"/>
              </a:buClr>
              <a:buSzPct val="100000"/>
              <a:buNone/>
            </a:pPr>
            <a:r>
              <a:rPr lang="en-US"/>
              <a:t># Printing type of arr object </a:t>
            </a:r>
            <a:endParaRPr/>
          </a:p>
          <a:p>
            <a:pPr marL="0" lvl="0" indent="0" algn="l" rtl="0">
              <a:lnSpc>
                <a:spcPct val="90000"/>
              </a:lnSpc>
              <a:spcBef>
                <a:spcPts val="1000"/>
              </a:spcBef>
              <a:spcAft>
                <a:spcPts val="0"/>
              </a:spcAft>
              <a:buClr>
                <a:srgbClr val="2E75B5"/>
              </a:buClr>
              <a:buSzPct val="100000"/>
              <a:buNone/>
            </a:pPr>
            <a:r>
              <a:rPr lang="en-US">
                <a:solidFill>
                  <a:srgbClr val="2E75B5"/>
                </a:solidFill>
              </a:rPr>
              <a:t>print("Array is of type: ", type(arr)) </a:t>
            </a:r>
            <a:endParaRPr/>
          </a:p>
          <a:p>
            <a:pPr marL="0" lvl="0" indent="0" algn="l" rtl="0">
              <a:lnSpc>
                <a:spcPct val="90000"/>
              </a:lnSpc>
              <a:spcBef>
                <a:spcPts val="1000"/>
              </a:spcBef>
              <a:spcAft>
                <a:spcPts val="0"/>
              </a:spcAft>
              <a:buClr>
                <a:schemeClr val="dk1"/>
              </a:buClr>
              <a:buSzPct val="100000"/>
              <a:buNone/>
            </a:pPr>
            <a:r>
              <a:rPr lang="en-US"/>
              <a:t># Printing array dimensions (axes) </a:t>
            </a:r>
            <a:endParaRPr/>
          </a:p>
          <a:p>
            <a:pPr marL="0" lvl="0" indent="0" algn="l" rtl="0">
              <a:lnSpc>
                <a:spcPct val="90000"/>
              </a:lnSpc>
              <a:spcBef>
                <a:spcPts val="1000"/>
              </a:spcBef>
              <a:spcAft>
                <a:spcPts val="0"/>
              </a:spcAft>
              <a:buClr>
                <a:srgbClr val="2E75B5"/>
              </a:buClr>
              <a:buSzPct val="100000"/>
              <a:buNone/>
            </a:pPr>
            <a:r>
              <a:rPr lang="en-US">
                <a:solidFill>
                  <a:srgbClr val="2E75B5"/>
                </a:solidFill>
              </a:rPr>
              <a:t>print("No. of dimensions: ", arr.ndim) </a:t>
            </a:r>
            <a:endParaRPr/>
          </a:p>
          <a:p>
            <a:pPr marL="0" lvl="0" indent="0" algn="l" rtl="0">
              <a:lnSpc>
                <a:spcPct val="90000"/>
              </a:lnSpc>
              <a:spcBef>
                <a:spcPts val="1000"/>
              </a:spcBef>
              <a:spcAft>
                <a:spcPts val="0"/>
              </a:spcAft>
              <a:buClr>
                <a:schemeClr val="dk1"/>
              </a:buClr>
              <a:buSzPct val="100000"/>
              <a:buNone/>
            </a:pPr>
            <a:r>
              <a:rPr lang="en-US"/>
              <a:t># Printing shape of array </a:t>
            </a:r>
            <a:endParaRPr/>
          </a:p>
          <a:p>
            <a:pPr marL="0" lvl="0" indent="0" algn="l" rtl="0">
              <a:lnSpc>
                <a:spcPct val="90000"/>
              </a:lnSpc>
              <a:spcBef>
                <a:spcPts val="1000"/>
              </a:spcBef>
              <a:spcAft>
                <a:spcPts val="0"/>
              </a:spcAft>
              <a:buClr>
                <a:srgbClr val="2E75B5"/>
              </a:buClr>
              <a:buSzPct val="100000"/>
              <a:buNone/>
            </a:pPr>
            <a:r>
              <a:rPr lang="en-US">
                <a:solidFill>
                  <a:srgbClr val="2E75B5"/>
                </a:solidFill>
              </a:rPr>
              <a:t>print("Shape of array: ", arr.shape) </a:t>
            </a:r>
            <a:endParaRPr/>
          </a:p>
          <a:p>
            <a:pPr marL="0" lvl="0" indent="0" algn="l" rtl="0">
              <a:lnSpc>
                <a:spcPct val="90000"/>
              </a:lnSpc>
              <a:spcBef>
                <a:spcPts val="1000"/>
              </a:spcBef>
              <a:spcAft>
                <a:spcPts val="0"/>
              </a:spcAft>
              <a:buClr>
                <a:schemeClr val="dk1"/>
              </a:buClr>
              <a:buSzPct val="100000"/>
              <a:buNone/>
            </a:pPr>
            <a:r>
              <a:rPr lang="en-US"/>
              <a:t># Printing size (total number of elements) of array </a:t>
            </a:r>
            <a:endParaRPr/>
          </a:p>
          <a:p>
            <a:pPr marL="0" lvl="0" indent="0" algn="l" rtl="0">
              <a:lnSpc>
                <a:spcPct val="90000"/>
              </a:lnSpc>
              <a:spcBef>
                <a:spcPts val="1000"/>
              </a:spcBef>
              <a:spcAft>
                <a:spcPts val="0"/>
              </a:spcAft>
              <a:buClr>
                <a:srgbClr val="2E75B5"/>
              </a:buClr>
              <a:buSzPct val="100000"/>
              <a:buNone/>
            </a:pPr>
            <a:r>
              <a:rPr lang="en-US">
                <a:solidFill>
                  <a:srgbClr val="2E75B5"/>
                </a:solidFill>
              </a:rPr>
              <a:t>print("Size of array: ", arr.size) </a:t>
            </a:r>
            <a:endParaRPr/>
          </a:p>
          <a:p>
            <a:pPr marL="0" lvl="0" indent="0" algn="l" rtl="0">
              <a:lnSpc>
                <a:spcPct val="90000"/>
              </a:lnSpc>
              <a:spcBef>
                <a:spcPts val="1000"/>
              </a:spcBef>
              <a:spcAft>
                <a:spcPts val="0"/>
              </a:spcAft>
              <a:buClr>
                <a:schemeClr val="dk1"/>
              </a:buClr>
              <a:buSzPct val="100000"/>
              <a:buNone/>
            </a:pPr>
            <a:r>
              <a:rPr lang="en-US"/>
              <a:t># Printing type of elements in array </a:t>
            </a:r>
            <a:endParaRPr/>
          </a:p>
          <a:p>
            <a:pPr marL="0" lvl="0" indent="0" algn="l" rtl="0">
              <a:lnSpc>
                <a:spcPct val="90000"/>
              </a:lnSpc>
              <a:spcBef>
                <a:spcPts val="1000"/>
              </a:spcBef>
              <a:spcAft>
                <a:spcPts val="0"/>
              </a:spcAft>
              <a:buClr>
                <a:srgbClr val="2E75B5"/>
              </a:buClr>
              <a:buSzPct val="100000"/>
              <a:buNone/>
            </a:pPr>
            <a:r>
              <a:rPr lang="en-US">
                <a:solidFill>
                  <a:srgbClr val="2E75B5"/>
                </a:solidFill>
              </a:rPr>
              <a:t>print("Array stores elements of type: ", arr.dtype) </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Output:</a:t>
            </a:r>
            <a:endParaRPr b="1"/>
          </a:p>
        </p:txBody>
      </p:sp>
      <p:sp>
        <p:nvSpPr>
          <p:cNvPr id="126" name="Google Shape;126;p20"/>
          <p:cNvSpPr txBox="1">
            <a:spLocks noGrp="1"/>
          </p:cNvSpPr>
          <p:nvPr>
            <p:ph idx="1"/>
          </p:nvPr>
        </p:nvSpPr>
        <p:spPr>
          <a:xfrm>
            <a:off x="986481" y="1521718"/>
            <a:ext cx="7799173" cy="3674055"/>
          </a:xfrm>
          <a:prstGeom prst="rect">
            <a:avLst/>
          </a:prstGeom>
          <a:solidFill>
            <a:srgbClr val="E0E0E0"/>
          </a:solidFill>
          <a:ln>
            <a:noFill/>
          </a:ln>
        </p:spPr>
        <p:txBody>
          <a:bodyPr spcFirstLastPara="1" wrap="square" lIns="0" tIns="0" rIns="0" bIns="85675" anchor="ctr" anchorCtr="0">
            <a:spAutoFit/>
          </a:bodyPr>
          <a:lstStyle/>
          <a:p>
            <a:pPr marL="0" lvl="0" indent="0" algn="l" rtl="0">
              <a:lnSpc>
                <a:spcPct val="200000"/>
              </a:lnSpc>
              <a:spcBef>
                <a:spcPts val="0"/>
              </a:spcBef>
              <a:spcAft>
                <a:spcPts val="0"/>
              </a:spcAft>
              <a:buClr>
                <a:schemeClr val="dk1"/>
              </a:buClr>
              <a:buSzPts val="2400"/>
              <a:buNone/>
            </a:pPr>
            <a:r>
              <a:rPr lang="en-US" sz="2400" b="0" i="0" u="none" strike="noStrike" cap="none">
                <a:solidFill>
                  <a:schemeClr val="dk1"/>
                </a:solidFill>
                <a:latin typeface="Consolas"/>
                <a:ea typeface="Consolas"/>
                <a:cs typeface="Consolas"/>
                <a:sym typeface="Consolas"/>
              </a:rPr>
              <a:t>Array is of type: </a:t>
            </a:r>
            <a:r>
              <a:rPr lang="en-US" sz="2400" b="0" i="0" u="none" strike="noStrike" cap="none">
                <a:solidFill>
                  <a:schemeClr val="dk1"/>
                </a:solidFill>
                <a:latin typeface="Arimo"/>
                <a:ea typeface="Arimo"/>
                <a:cs typeface="Arimo"/>
                <a:sym typeface="Arimo"/>
              </a:rPr>
              <a:t>&lt;class 'numpy.ndarray'&gt;</a:t>
            </a:r>
            <a:r>
              <a:rPr lang="en-US" sz="2400" b="0" i="0" u="none" strike="noStrike" cap="none">
                <a:solidFill>
                  <a:schemeClr val="dk1"/>
                </a:solidFill>
              </a:rPr>
              <a:t> </a:t>
            </a:r>
            <a:endParaRPr sz="24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No. of dimensions: 2 </a:t>
            </a:r>
            <a:endParaRPr/>
          </a:p>
          <a:p>
            <a:pPr marL="0" marR="0" lvl="0" indent="0" algn="l" rtl="0">
              <a:lnSpc>
                <a:spcPct val="2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Shape of array: (2, 3) </a:t>
            </a:r>
            <a:endParaRPr/>
          </a:p>
          <a:p>
            <a:pPr marL="0" marR="0" lvl="0" indent="0" algn="l" rtl="0">
              <a:lnSpc>
                <a:spcPct val="2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Size of array: 6 </a:t>
            </a:r>
            <a:endParaRPr/>
          </a:p>
          <a:p>
            <a:pPr marL="0" marR="0" lvl="0" indent="0" algn="l" rtl="0">
              <a:lnSpc>
                <a:spcPct val="200000"/>
              </a:lnSpc>
              <a:spcBef>
                <a:spcPts val="0"/>
              </a:spcBef>
              <a:spcAft>
                <a:spcPts val="0"/>
              </a:spcAft>
              <a:buClr>
                <a:schemeClr val="dk1"/>
              </a:buClr>
              <a:buSzPts val="2400"/>
              <a:buFont typeface="Consolas"/>
              <a:buNone/>
            </a:pPr>
            <a:r>
              <a:rPr lang="en-US" sz="2400" b="0" i="0" u="none" strike="noStrike" cap="none">
                <a:solidFill>
                  <a:schemeClr val="dk1"/>
                </a:solidFill>
                <a:latin typeface="Consolas"/>
                <a:ea typeface="Consolas"/>
                <a:cs typeface="Consolas"/>
                <a:sym typeface="Consolas"/>
              </a:rPr>
              <a:t>Array stores elements of type: int64</a:t>
            </a:r>
            <a:r>
              <a:rPr lang="en-US" sz="2400" b="0" i="0" u="none" strike="noStrike" cap="none">
                <a:solidFill>
                  <a:schemeClr val="dk1"/>
                </a:solidFill>
              </a:rPr>
              <a:t>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Array creation:</a:t>
            </a:r>
            <a:endParaRPr/>
          </a:p>
        </p:txBody>
      </p:sp>
      <p:sp>
        <p:nvSpPr>
          <p:cNvPr id="132" name="Google Shape;132;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various ways to create arrays in NumPy.</a:t>
            </a:r>
            <a:endParaRPr/>
          </a:p>
          <a:p>
            <a:pPr marL="228600" lvl="0" indent="-228600" algn="l" rtl="0">
              <a:lnSpc>
                <a:spcPct val="90000"/>
              </a:lnSpc>
              <a:spcBef>
                <a:spcPts val="1000"/>
              </a:spcBef>
              <a:spcAft>
                <a:spcPts val="0"/>
              </a:spcAft>
              <a:buClr>
                <a:schemeClr val="dk1"/>
              </a:buClr>
              <a:buSzPts val="2800"/>
              <a:buChar char="•"/>
            </a:pPr>
            <a:r>
              <a:rPr lang="en-US"/>
              <a:t>For example, you can create an array from a regular Python </a:t>
            </a:r>
            <a:r>
              <a:rPr lang="en-US" b="1" u="sng">
                <a:solidFill>
                  <a:schemeClr val="hlink"/>
                </a:solidFill>
                <a:hlinkClick r:id="rId3"/>
              </a:rPr>
              <a:t>list</a:t>
            </a:r>
            <a:r>
              <a:rPr lang="en-US"/>
              <a:t> or </a:t>
            </a:r>
            <a:r>
              <a:rPr lang="en-US" b="1"/>
              <a:t>tuple</a:t>
            </a:r>
            <a:r>
              <a:rPr lang="en-US"/>
              <a:t> using the </a:t>
            </a:r>
            <a:r>
              <a:rPr lang="en-US" b="1"/>
              <a:t>array</a:t>
            </a:r>
            <a:r>
              <a:rPr lang="en-US"/>
              <a:t> function. The type of the resulting array is deduced from the type of the elements in the sequences.</a:t>
            </a:r>
            <a:endParaRPr/>
          </a:p>
          <a:p>
            <a:pPr marL="228600" lvl="0" indent="-228600" algn="l" rtl="0">
              <a:lnSpc>
                <a:spcPct val="90000"/>
              </a:lnSpc>
              <a:spcBef>
                <a:spcPts val="1000"/>
              </a:spcBef>
              <a:spcAft>
                <a:spcPts val="0"/>
              </a:spcAft>
              <a:buClr>
                <a:schemeClr val="dk1"/>
              </a:buClr>
              <a:buSzPts val="2800"/>
              <a:buChar char="•"/>
            </a:pPr>
            <a:r>
              <a:rPr lang="en-US"/>
              <a:t>Often, the elements of an array are originally unknown, but its size is known. </a:t>
            </a:r>
            <a:endParaRPr/>
          </a:p>
          <a:p>
            <a:pPr marL="228600" lvl="0" indent="-228600" algn="l" rtl="0">
              <a:lnSpc>
                <a:spcPct val="90000"/>
              </a:lnSpc>
              <a:spcBef>
                <a:spcPts val="1000"/>
              </a:spcBef>
              <a:spcAft>
                <a:spcPts val="0"/>
              </a:spcAft>
              <a:buClr>
                <a:schemeClr val="dk1"/>
              </a:buClr>
              <a:buSzPts val="2800"/>
              <a:buChar char="•"/>
            </a:pPr>
            <a:r>
              <a:rPr lang="en-US"/>
              <a:t>Hence, NumPy offers several functions to create arrays with </a:t>
            </a:r>
            <a:r>
              <a:rPr lang="en-US" b="1"/>
              <a:t>initial placeholder content</a:t>
            </a:r>
            <a:r>
              <a:rPr lang="en-US"/>
              <a:t>. </a:t>
            </a:r>
            <a:endParaRPr/>
          </a:p>
          <a:p>
            <a:pPr marL="228600" lvl="0" indent="-228600" algn="l" rtl="0">
              <a:lnSpc>
                <a:spcPct val="90000"/>
              </a:lnSpc>
              <a:spcBef>
                <a:spcPts val="1000"/>
              </a:spcBef>
              <a:spcAft>
                <a:spcPts val="0"/>
              </a:spcAft>
              <a:buClr>
                <a:schemeClr val="dk1"/>
              </a:buClr>
              <a:buSzPts val="2800"/>
              <a:buChar char="•"/>
            </a:pPr>
            <a:r>
              <a:rPr lang="en-US" b="1"/>
              <a:t>For example:</a:t>
            </a:r>
            <a:r>
              <a:rPr lang="en-US"/>
              <a:t> np.zeros, np.ones, np.full, np.empty, etc.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2420</Words>
  <Application>Microsoft Office PowerPoint</Application>
  <PresentationFormat>Widescreen</PresentationFormat>
  <Paragraphs>438</Paragraphs>
  <Slides>56</Slides>
  <Notes>56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Trebuchet MS</vt:lpstr>
      <vt:lpstr>Roboto</vt:lpstr>
      <vt:lpstr>Calibri</vt:lpstr>
      <vt:lpstr>Algerian</vt:lpstr>
      <vt:lpstr>Noto Sans Symbols</vt:lpstr>
      <vt:lpstr>Consolas</vt:lpstr>
      <vt:lpstr>Arimo</vt:lpstr>
      <vt:lpstr>Wingdings 3</vt:lpstr>
      <vt:lpstr>Arial</vt:lpstr>
      <vt:lpstr>Facet</vt:lpstr>
      <vt:lpstr>NumPy &amp; SciPy</vt:lpstr>
      <vt:lpstr>NumPy</vt:lpstr>
      <vt:lpstr>Features of NumPy</vt:lpstr>
      <vt:lpstr> Installation: </vt:lpstr>
      <vt:lpstr> Arrays in NumPy:</vt:lpstr>
      <vt:lpstr>Example</vt:lpstr>
      <vt:lpstr>PowerPoint Presentation</vt:lpstr>
      <vt:lpstr>Output:</vt:lpstr>
      <vt:lpstr>Array creation:</vt:lpstr>
      <vt:lpstr>Array creation…</vt:lpstr>
      <vt:lpstr>Example Program:</vt:lpstr>
      <vt:lpstr>Output:</vt:lpstr>
      <vt:lpstr>Example:</vt:lpstr>
      <vt:lpstr>Output:</vt:lpstr>
      <vt:lpstr>Example:</vt:lpstr>
      <vt:lpstr>Output:</vt:lpstr>
      <vt:lpstr>Example:</vt:lpstr>
      <vt:lpstr>Output:</vt:lpstr>
      <vt:lpstr>Example:</vt:lpstr>
      <vt:lpstr>Output:</vt:lpstr>
      <vt:lpstr>Example:</vt:lpstr>
      <vt:lpstr>Output:</vt:lpstr>
      <vt:lpstr>Array Indexing:</vt:lpstr>
      <vt:lpstr>Example:</vt:lpstr>
      <vt:lpstr>Example:</vt:lpstr>
      <vt:lpstr>Example:</vt:lpstr>
      <vt:lpstr>Example:</vt:lpstr>
      <vt:lpstr>Basic operations: </vt:lpstr>
      <vt:lpstr>Example:</vt:lpstr>
      <vt:lpstr>Output:</vt:lpstr>
      <vt:lpstr>Unary operators: </vt:lpstr>
      <vt:lpstr>Example:</vt:lpstr>
      <vt:lpstr>Output: </vt:lpstr>
      <vt:lpstr>Binary operators: </vt:lpstr>
      <vt:lpstr>Example:</vt:lpstr>
      <vt:lpstr>Output: </vt:lpstr>
      <vt:lpstr>Universal functions (ufunc)</vt:lpstr>
      <vt:lpstr>Example:</vt:lpstr>
      <vt:lpstr>Output: </vt:lpstr>
      <vt:lpstr>Sorting array: </vt:lpstr>
      <vt:lpstr>Example:</vt:lpstr>
      <vt:lpstr>Output:</vt:lpstr>
      <vt:lpstr>Example:</vt:lpstr>
      <vt:lpstr>Output:</vt:lpstr>
      <vt:lpstr>SciPy</vt:lpstr>
      <vt:lpstr>SciPy</vt:lpstr>
      <vt:lpstr>Salient features of Scipy:</vt:lpstr>
      <vt:lpstr>PowerPoint Presentation</vt:lpstr>
      <vt:lpstr>Compute pivoted LU decomposition of a matrix</vt:lpstr>
      <vt:lpstr>Program:</vt:lpstr>
      <vt:lpstr>Output:</vt:lpstr>
      <vt:lpstr>Eigen values and eigen vectors of this matrix</vt:lpstr>
      <vt:lpstr>Solving systems of linear equations</vt:lpstr>
      <vt:lpstr>Integration</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&amp; SciPy</dc:title>
  <cp:lastModifiedBy>admin</cp:lastModifiedBy>
  <cp:revision>2</cp:revision>
  <dcterms:modified xsi:type="dcterms:W3CDTF">2022-03-16T06:52:57Z</dcterms:modified>
</cp:coreProperties>
</file>