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9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9" r:id="rId43"/>
    <p:sldId id="300" r:id="rId44"/>
    <p:sldId id="301"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97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EEC808E-73FF-4FDA-89A9-37E6D15BD7EB}" type="datetimeFigureOut">
              <a:rPr lang="en-US" smtClean="0"/>
              <a:pPr/>
              <a:t>3/16/2022</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6FCCD188-F951-47F7-BB6F-4D654D2068DE}"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74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EC808E-73FF-4FDA-89A9-37E6D15BD7EB}"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CD188-F951-47F7-BB6F-4D654D2068DE}" type="slidenum">
              <a:rPr lang="en-US" smtClean="0"/>
              <a:pPr/>
              <a:t>‹#›</a:t>
            </a:fld>
            <a:endParaRPr lang="en-US"/>
          </a:p>
        </p:txBody>
      </p:sp>
    </p:spTree>
    <p:extLst>
      <p:ext uri="{BB962C8B-B14F-4D97-AF65-F5344CB8AC3E}">
        <p14:creationId xmlns:p14="http://schemas.microsoft.com/office/powerpoint/2010/main" val="167058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EC808E-73FF-4FDA-89A9-37E6D15BD7EB}"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CD188-F951-47F7-BB6F-4D654D2068DE}"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145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EC808E-73FF-4FDA-89A9-37E6D15BD7EB}"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CD188-F951-47F7-BB6F-4D654D2068DE}"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3967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EC808E-73FF-4FDA-89A9-37E6D15BD7EB}"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CD188-F951-47F7-BB6F-4D654D2068DE}" type="slidenum">
              <a:rPr lang="en-US" smtClean="0"/>
              <a:pPr/>
              <a:t>‹#›</a:t>
            </a:fld>
            <a:endParaRPr lang="en-US"/>
          </a:p>
        </p:txBody>
      </p:sp>
    </p:spTree>
    <p:extLst>
      <p:ext uri="{BB962C8B-B14F-4D97-AF65-F5344CB8AC3E}">
        <p14:creationId xmlns:p14="http://schemas.microsoft.com/office/powerpoint/2010/main" val="3742444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EC808E-73FF-4FDA-89A9-37E6D15BD7EB}"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CD188-F951-47F7-BB6F-4D654D2068DE}"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3767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EC808E-73FF-4FDA-89A9-37E6D15BD7EB}"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CD188-F951-47F7-BB6F-4D654D2068DE}"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2546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EC808E-73FF-4FDA-89A9-37E6D15BD7EB}"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CD188-F951-47F7-BB6F-4D654D2068DE}"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21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EC808E-73FF-4FDA-89A9-37E6D15BD7EB}"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CD188-F951-47F7-BB6F-4D654D2068DE}"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77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EC808E-73FF-4FDA-89A9-37E6D15BD7EB}"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CD188-F951-47F7-BB6F-4D654D2068DE}" type="slidenum">
              <a:rPr lang="en-US" smtClean="0"/>
              <a:pPr/>
              <a:t>‹#›</a:t>
            </a:fld>
            <a:endParaRPr lang="en-US"/>
          </a:p>
        </p:txBody>
      </p:sp>
    </p:spTree>
    <p:extLst>
      <p:ext uri="{BB962C8B-B14F-4D97-AF65-F5344CB8AC3E}">
        <p14:creationId xmlns:p14="http://schemas.microsoft.com/office/powerpoint/2010/main" val="378696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EC808E-73FF-4FDA-89A9-37E6D15BD7EB}"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CD188-F951-47F7-BB6F-4D654D2068DE}"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833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EC808E-73FF-4FDA-89A9-37E6D15BD7EB}"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CD188-F951-47F7-BB6F-4D654D2068DE}" type="slidenum">
              <a:rPr lang="en-US" smtClean="0"/>
              <a:pPr/>
              <a:t>‹#›</a:t>
            </a:fld>
            <a:endParaRPr lang="en-US"/>
          </a:p>
        </p:txBody>
      </p:sp>
    </p:spTree>
    <p:extLst>
      <p:ext uri="{BB962C8B-B14F-4D97-AF65-F5344CB8AC3E}">
        <p14:creationId xmlns:p14="http://schemas.microsoft.com/office/powerpoint/2010/main" val="312857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EC808E-73FF-4FDA-89A9-37E6D15BD7EB}" type="datetimeFigureOut">
              <a:rPr lang="en-US" smtClean="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CCD188-F951-47F7-BB6F-4D654D2068DE}"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46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EC808E-73FF-4FDA-89A9-37E6D15BD7EB}"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CCD188-F951-47F7-BB6F-4D654D2068DE}"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27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C808E-73FF-4FDA-89A9-37E6D15BD7EB}"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CCD188-F951-47F7-BB6F-4D654D2068DE}" type="slidenum">
              <a:rPr lang="en-US" smtClean="0"/>
              <a:pPr/>
              <a:t>‹#›</a:t>
            </a:fld>
            <a:endParaRPr lang="en-US"/>
          </a:p>
        </p:txBody>
      </p:sp>
    </p:spTree>
    <p:extLst>
      <p:ext uri="{BB962C8B-B14F-4D97-AF65-F5344CB8AC3E}">
        <p14:creationId xmlns:p14="http://schemas.microsoft.com/office/powerpoint/2010/main" val="268560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EC808E-73FF-4FDA-89A9-37E6D15BD7EB}"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CD188-F951-47F7-BB6F-4D654D2068DE}"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6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EC808E-73FF-4FDA-89A9-37E6D15BD7EB}"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CD188-F951-47F7-BB6F-4D654D2068DE}" type="slidenum">
              <a:rPr lang="en-US" smtClean="0"/>
              <a:pPr/>
              <a:t>‹#›</a:t>
            </a:fld>
            <a:endParaRPr lang="en-US"/>
          </a:p>
        </p:txBody>
      </p:sp>
    </p:spTree>
    <p:extLst>
      <p:ext uri="{BB962C8B-B14F-4D97-AF65-F5344CB8AC3E}">
        <p14:creationId xmlns:p14="http://schemas.microsoft.com/office/powerpoint/2010/main" val="179725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EC808E-73FF-4FDA-89A9-37E6D15BD7EB}" type="datetimeFigureOut">
              <a:rPr lang="en-US" smtClean="0"/>
              <a:pPr/>
              <a:t>3/16/2022</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CCD188-F951-47F7-BB6F-4D654D2068DE}" type="slidenum">
              <a:rPr lang="en-US" smtClean="0"/>
              <a:pPr/>
              <a:t>‹#›</a:t>
            </a:fld>
            <a:endParaRPr lang="en-US"/>
          </a:p>
        </p:txBody>
      </p:sp>
    </p:spTree>
    <p:extLst>
      <p:ext uri="{BB962C8B-B14F-4D97-AF65-F5344CB8AC3E}">
        <p14:creationId xmlns:p14="http://schemas.microsoft.com/office/powerpoint/2010/main" val="4028553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5</a:t>
            </a:r>
            <a:br>
              <a:rPr lang="en-US" dirty="0" smtClean="0"/>
            </a:br>
            <a:r>
              <a:rPr lang="en-US" dirty="0" smtClean="0"/>
              <a:t>Pandas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6295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Pandas </a:t>
            </a:r>
            <a:r>
              <a:rPr lang="en-US" b="1" dirty="0" err="1" smtClean="0"/>
              <a:t>DataFrame</a:t>
            </a:r>
            <a:r>
              <a:rPr lang="en-US" b="1" dirty="0" smtClean="0"/>
              <a:t> Object</a:t>
            </a:r>
            <a:endParaRPr lang="en-US" b="1" dirty="0"/>
          </a:p>
        </p:txBody>
      </p:sp>
      <p:sp>
        <p:nvSpPr>
          <p:cNvPr id="3" name="Content Placeholder 2"/>
          <p:cNvSpPr>
            <a:spLocks noGrp="1"/>
          </p:cNvSpPr>
          <p:nvPr>
            <p:ph idx="1"/>
          </p:nvPr>
        </p:nvSpPr>
        <p:spPr/>
        <p:txBody>
          <a:bodyPr/>
          <a:lstStyle/>
          <a:p>
            <a:r>
              <a:rPr lang="en-US" dirty="0" smtClean="0"/>
              <a:t>Can be thought of either as </a:t>
            </a:r>
          </a:p>
          <a:p>
            <a:pPr lvl="1"/>
            <a:r>
              <a:rPr lang="en-US" dirty="0" smtClean="0"/>
              <a:t>a generalization of a </a:t>
            </a:r>
            <a:r>
              <a:rPr lang="en-US" dirty="0" err="1" smtClean="0"/>
              <a:t>NumPy</a:t>
            </a:r>
            <a:r>
              <a:rPr lang="en-US" dirty="0" smtClean="0"/>
              <a:t> array, or </a:t>
            </a:r>
          </a:p>
          <a:p>
            <a:pPr lvl="1"/>
            <a:r>
              <a:rPr lang="en-US" dirty="0" smtClean="0"/>
              <a:t>as a specialization of a Python dictionary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err="1" smtClean="0"/>
              <a:t>DataFrame</a:t>
            </a:r>
            <a:r>
              <a:rPr lang="en-US" sz="4000" b="1" dirty="0" smtClean="0"/>
              <a:t> as a generalized </a:t>
            </a:r>
            <a:r>
              <a:rPr lang="en-US" sz="4000" b="1" dirty="0" err="1" smtClean="0"/>
              <a:t>NumPy</a:t>
            </a:r>
            <a:r>
              <a:rPr lang="en-US" sz="4000" b="1" dirty="0" smtClean="0"/>
              <a:t> array</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Series is an analog of a 1-D array with flexible indices.</a:t>
            </a:r>
          </a:p>
          <a:p>
            <a:r>
              <a:rPr lang="en-US" sz="2400" dirty="0" smtClean="0"/>
              <a:t>A </a:t>
            </a:r>
            <a:r>
              <a:rPr lang="en-US" sz="2400" dirty="0" err="1" smtClean="0"/>
              <a:t>DataFrame</a:t>
            </a:r>
            <a:r>
              <a:rPr lang="en-US" sz="2400" dirty="0" smtClean="0"/>
              <a:t> is an analog of a two-dimensional array with both flexible row indices and flexible column names. </a:t>
            </a:r>
          </a:p>
          <a:p>
            <a:r>
              <a:rPr lang="en-US" sz="2400" dirty="0" smtClean="0"/>
              <a:t>2-D array is as an ordered sequence of aligned 1-D columns</a:t>
            </a:r>
          </a:p>
          <a:p>
            <a:pPr>
              <a:buNone/>
            </a:pPr>
            <a:r>
              <a:rPr lang="en-US" sz="2400" dirty="0" smtClean="0"/>
              <a:t>	you can think of a </a:t>
            </a:r>
            <a:r>
              <a:rPr lang="en-US" sz="2400" dirty="0" err="1" smtClean="0"/>
              <a:t>DataFrame</a:t>
            </a:r>
            <a:r>
              <a:rPr lang="en-US" sz="2400" dirty="0" smtClean="0"/>
              <a:t> as a sequence of aligned Series objects. </a:t>
            </a:r>
          </a:p>
          <a:p>
            <a:endParaRPr lang="en-US" sz="2400" dirty="0" smtClean="0"/>
          </a:p>
          <a:p>
            <a:r>
              <a:rPr lang="en-US" sz="2400" dirty="0" smtClean="0"/>
              <a:t>Note: “Aligned" </a:t>
            </a:r>
            <a:r>
              <a:rPr lang="en-US" sz="2400" dirty="0" smtClean="0">
                <a:sym typeface="Wingdings" pitchFamily="2" charset="2"/>
              </a:rPr>
              <a:t> </a:t>
            </a:r>
            <a:r>
              <a:rPr lang="en-US" sz="2400" dirty="0" smtClean="0"/>
              <a:t>share the same index.</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DataFrame</a:t>
            </a:r>
            <a:r>
              <a:rPr lang="en-US" b="1" dirty="0" smtClean="0"/>
              <a:t> as a generalized </a:t>
            </a:r>
            <a:r>
              <a:rPr lang="en-US" b="1" dirty="0" err="1" smtClean="0"/>
              <a:t>NumPy</a:t>
            </a:r>
            <a:r>
              <a:rPr lang="en-US" b="1" dirty="0" smtClean="0"/>
              <a:t> array (</a:t>
            </a:r>
            <a:r>
              <a:rPr lang="en-US" dirty="0" smtClean="0"/>
              <a:t>Demo Code)</a:t>
            </a:r>
            <a:endParaRPr lang="en-US" dirty="0"/>
          </a:p>
        </p:txBody>
      </p:sp>
      <p:sp>
        <p:nvSpPr>
          <p:cNvPr id="3" name="Content Placeholder 2"/>
          <p:cNvSpPr>
            <a:spLocks noGrp="1"/>
          </p:cNvSpPr>
          <p:nvPr>
            <p:ph idx="1"/>
          </p:nvPr>
        </p:nvSpPr>
        <p:spPr/>
        <p:txBody>
          <a:bodyPr>
            <a:normAutofit/>
          </a:bodyPr>
          <a:lstStyle/>
          <a:p>
            <a:pPr>
              <a:buNone/>
            </a:pPr>
            <a:r>
              <a:rPr lang="en-US" sz="2400" dirty="0" err="1" smtClean="0"/>
              <a:t>area_dict</a:t>
            </a:r>
            <a:r>
              <a:rPr lang="en-US" sz="2400" dirty="0" smtClean="0"/>
              <a:t> = {'California': 423967, 'Texas': 695662, 'New York': 141297, 'Florida': 170312, 'Illinois': 149995} </a:t>
            </a:r>
          </a:p>
          <a:p>
            <a:pPr>
              <a:buNone/>
            </a:pPr>
            <a:r>
              <a:rPr lang="en-US" sz="2400" dirty="0" smtClean="0"/>
              <a:t>area = </a:t>
            </a:r>
            <a:r>
              <a:rPr lang="en-US" sz="2400" dirty="0" err="1" smtClean="0"/>
              <a:t>pd.Series</a:t>
            </a:r>
            <a:r>
              <a:rPr lang="en-US" sz="2400" dirty="0" smtClean="0"/>
              <a:t>(</a:t>
            </a:r>
            <a:r>
              <a:rPr lang="en-US" sz="2400" dirty="0" err="1" smtClean="0"/>
              <a:t>area_dict</a:t>
            </a:r>
            <a:r>
              <a:rPr lang="en-US" sz="2400" dirty="0" smtClean="0"/>
              <a:t>)</a:t>
            </a:r>
          </a:p>
          <a:p>
            <a:pPr>
              <a:buNone/>
            </a:pPr>
            <a:r>
              <a:rPr lang="en-US" sz="2400" dirty="0" smtClean="0"/>
              <a:t>area </a:t>
            </a:r>
            <a:endParaRPr lang="en-US" sz="2400" dirty="0"/>
          </a:p>
        </p:txBody>
      </p:sp>
      <p:sp>
        <p:nvSpPr>
          <p:cNvPr id="4" name="Content Placeholder 2"/>
          <p:cNvSpPr txBox="1">
            <a:spLocks/>
          </p:cNvSpPr>
          <p:nvPr/>
        </p:nvSpPr>
        <p:spPr>
          <a:xfrm>
            <a:off x="3571868" y="3929066"/>
            <a:ext cx="3286148" cy="2000264"/>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California    423967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Florida         170312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Illinois          149995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New York     141297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Texas            695662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dtype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int64</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Straight Arrow Connector 5"/>
          <p:cNvCxnSpPr/>
          <p:nvPr/>
        </p:nvCxnSpPr>
        <p:spPr>
          <a:xfrm>
            <a:off x="1285852" y="3143248"/>
            <a:ext cx="1928826"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Pandas </a:t>
            </a:r>
            <a:r>
              <a:rPr lang="en-US" b="1" dirty="0" err="1" smtClean="0"/>
              <a:t>DataFrame</a:t>
            </a:r>
            <a:r>
              <a:rPr lang="en-US" b="1" dirty="0" smtClean="0"/>
              <a:t> Object</a:t>
            </a:r>
            <a:br>
              <a:rPr lang="en-US" b="1" dirty="0" smtClean="0"/>
            </a:br>
            <a:endParaRPr lang="en-US" dirty="0"/>
          </a:p>
        </p:txBody>
      </p:sp>
      <p:sp>
        <p:nvSpPr>
          <p:cNvPr id="3" name="Content Placeholder 2"/>
          <p:cNvSpPr>
            <a:spLocks noGrp="1"/>
          </p:cNvSpPr>
          <p:nvPr>
            <p:ph idx="1"/>
          </p:nvPr>
        </p:nvSpPr>
        <p:spPr>
          <a:xfrm>
            <a:off x="0" y="1142984"/>
            <a:ext cx="9144000" cy="5715016"/>
          </a:xfrm>
        </p:spPr>
        <p:txBody>
          <a:bodyPr>
            <a:normAutofit/>
          </a:bodyPr>
          <a:lstStyle/>
          <a:p>
            <a:r>
              <a:rPr lang="en-US" sz="2400" dirty="0" smtClean="0"/>
              <a:t>population Series + area series </a:t>
            </a:r>
            <a:r>
              <a:rPr lang="en-US" sz="2400" dirty="0" smtClean="0">
                <a:sym typeface="Wingdings" pitchFamily="2" charset="2"/>
              </a:rPr>
              <a:t> </a:t>
            </a:r>
            <a:r>
              <a:rPr lang="en-US" sz="2400" dirty="0" smtClean="0"/>
              <a:t>Use a dictionary to construct a single two-dimensional object containing this information:</a:t>
            </a:r>
          </a:p>
          <a:p>
            <a:r>
              <a:rPr lang="en-US" sz="2400" dirty="0" smtClean="0"/>
              <a:t>Code</a:t>
            </a:r>
          </a:p>
          <a:p>
            <a:pPr>
              <a:buNone/>
            </a:pPr>
            <a:r>
              <a:rPr lang="en-US" sz="2400" dirty="0" smtClean="0"/>
              <a:t>states = </a:t>
            </a:r>
            <a:r>
              <a:rPr lang="en-US" sz="2400" dirty="0" err="1" smtClean="0"/>
              <a:t>pd.DataFrame</a:t>
            </a:r>
            <a:r>
              <a:rPr lang="en-US" sz="2400" dirty="0" smtClean="0"/>
              <a:t>({'population': population, 'area': area}) </a:t>
            </a:r>
          </a:p>
          <a:p>
            <a:pPr>
              <a:buNone/>
            </a:pPr>
            <a:r>
              <a:rPr lang="en-US" sz="2400" dirty="0" smtClean="0"/>
              <a:t>states</a:t>
            </a:r>
            <a:endParaRPr lang="en-US" sz="2400" dirty="0"/>
          </a:p>
        </p:txBody>
      </p:sp>
      <p:pic>
        <p:nvPicPr>
          <p:cNvPr id="4" name="Picture 3"/>
          <p:cNvPicPr/>
          <p:nvPr/>
        </p:nvPicPr>
        <p:blipFill>
          <a:blip r:embed="rId2"/>
          <a:srcRect l="25525" t="22705" r="54516" b="55726"/>
          <a:stretch>
            <a:fillRect/>
          </a:stretch>
        </p:blipFill>
        <p:spPr bwMode="auto">
          <a:xfrm>
            <a:off x="4500562" y="4000504"/>
            <a:ext cx="4071966" cy="2643182"/>
          </a:xfrm>
          <a:prstGeom prst="rect">
            <a:avLst/>
          </a:prstGeom>
          <a:noFill/>
          <a:ln w="9525">
            <a:noFill/>
            <a:miter lim="800000"/>
            <a:headEnd/>
            <a:tailEnd/>
          </a:ln>
        </p:spPr>
      </p:pic>
      <p:cxnSp>
        <p:nvCxnSpPr>
          <p:cNvPr id="6" name="Straight Arrow Connector 5"/>
          <p:cNvCxnSpPr/>
          <p:nvPr/>
        </p:nvCxnSpPr>
        <p:spPr>
          <a:xfrm>
            <a:off x="928662" y="3500438"/>
            <a:ext cx="3286148"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Index and columns</a:t>
            </a:r>
            <a:endParaRPr lang="en-US" dirty="0"/>
          </a:p>
        </p:txBody>
      </p:sp>
      <p:sp>
        <p:nvSpPr>
          <p:cNvPr id="3" name="Content Placeholder 2"/>
          <p:cNvSpPr>
            <a:spLocks noGrp="1"/>
          </p:cNvSpPr>
          <p:nvPr>
            <p:ph idx="1"/>
          </p:nvPr>
        </p:nvSpPr>
        <p:spPr/>
        <p:txBody>
          <a:bodyPr/>
          <a:lstStyle/>
          <a:p>
            <a:r>
              <a:rPr lang="en-US" dirty="0" err="1" smtClean="0"/>
              <a:t>states.index</a:t>
            </a:r>
            <a:endParaRPr lang="en-US" dirty="0" smtClean="0"/>
          </a:p>
          <a:p>
            <a:pPr lvl="1">
              <a:buFont typeface="Wingdings" pitchFamily="2" charset="2"/>
              <a:buChar char="Ø"/>
            </a:pPr>
            <a:r>
              <a:rPr lang="en-US" dirty="0" smtClean="0"/>
              <a:t>Index(['California', 'Florida', 'Illinois', 'New York', 'Texas'], </a:t>
            </a:r>
            <a:r>
              <a:rPr lang="en-US" dirty="0" err="1" smtClean="0"/>
              <a:t>dtype</a:t>
            </a:r>
            <a:r>
              <a:rPr lang="en-US" dirty="0" smtClean="0"/>
              <a:t>='object')</a:t>
            </a:r>
          </a:p>
          <a:p>
            <a:endParaRPr lang="en-US" dirty="0" smtClean="0"/>
          </a:p>
          <a:p>
            <a:r>
              <a:rPr lang="en-US" dirty="0" err="1" smtClean="0"/>
              <a:t>states.columns</a:t>
            </a:r>
            <a:endParaRPr lang="en-US" dirty="0" smtClean="0"/>
          </a:p>
          <a:p>
            <a:pPr lvl="1">
              <a:buFont typeface="Wingdings" pitchFamily="2" charset="2"/>
              <a:buChar char="Ø"/>
            </a:pPr>
            <a:r>
              <a:rPr lang="en-US" dirty="0" smtClean="0"/>
              <a:t>Index(['area', 'population'], </a:t>
            </a:r>
            <a:r>
              <a:rPr lang="en-US" dirty="0" err="1" smtClean="0"/>
              <a:t>dtype</a:t>
            </a:r>
            <a:r>
              <a:rPr lang="en-US" dirty="0" smtClean="0"/>
              <a:t>='object')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DataFrame</a:t>
            </a:r>
            <a:r>
              <a:rPr lang="en-US" b="1" dirty="0" smtClean="0"/>
              <a:t> as a dictionary</a:t>
            </a:r>
            <a:br>
              <a:rPr lang="en-US" b="1" dirty="0" smtClean="0"/>
            </a:br>
            <a:endParaRPr lang="en-US" dirty="0"/>
          </a:p>
        </p:txBody>
      </p:sp>
      <p:sp>
        <p:nvSpPr>
          <p:cNvPr id="3" name="Content Placeholder 2"/>
          <p:cNvSpPr>
            <a:spLocks noGrp="1"/>
          </p:cNvSpPr>
          <p:nvPr>
            <p:ph idx="1"/>
          </p:nvPr>
        </p:nvSpPr>
        <p:spPr/>
        <p:txBody>
          <a:bodyPr/>
          <a:lstStyle/>
          <a:p>
            <a:r>
              <a:rPr lang="en-US" dirty="0" err="1" smtClean="0"/>
              <a:t>DataFrame</a:t>
            </a:r>
            <a:r>
              <a:rPr lang="en-US" dirty="0" smtClean="0"/>
              <a:t> </a:t>
            </a:r>
          </a:p>
          <a:p>
            <a:pPr lvl="1"/>
            <a:r>
              <a:rPr lang="en-US" dirty="0" smtClean="0"/>
              <a:t>a specialization of a dictionary. </a:t>
            </a:r>
          </a:p>
          <a:p>
            <a:pPr lvl="1"/>
            <a:r>
              <a:rPr lang="en-US" dirty="0" smtClean="0"/>
              <a:t>maps a column name to a Series of column data. </a:t>
            </a:r>
          </a:p>
          <a:p>
            <a:pPr lvl="1"/>
            <a:endParaRPr lang="en-US" dirty="0" smtClean="0"/>
          </a:p>
          <a:p>
            <a:pPr lvl="1"/>
            <a:endParaRPr lang="en-US" dirty="0" smtClean="0"/>
          </a:p>
          <a:p>
            <a:pPr lvl="1"/>
            <a:r>
              <a:rPr lang="en-US" dirty="0" smtClean="0"/>
              <a:t>Example: 'area' attribute returns the Series object containing the areas: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DataFrame</a:t>
            </a:r>
            <a:r>
              <a:rPr lang="en-US" b="1" dirty="0" smtClean="0"/>
              <a:t> as a dictionary</a:t>
            </a:r>
            <a:br>
              <a:rPr lang="en-US" b="1" dirty="0" smtClean="0"/>
            </a:br>
            <a:endParaRPr lang="en-US" dirty="0"/>
          </a:p>
        </p:txBody>
      </p:sp>
      <p:sp>
        <p:nvSpPr>
          <p:cNvPr id="6" name="Content Placeholder 5"/>
          <p:cNvSpPr>
            <a:spLocks noGrp="1"/>
          </p:cNvSpPr>
          <p:nvPr>
            <p:ph idx="1"/>
          </p:nvPr>
        </p:nvSpPr>
        <p:spPr>
          <a:xfrm>
            <a:off x="457200" y="1000108"/>
            <a:ext cx="8229600" cy="5126055"/>
          </a:xfrm>
        </p:spPr>
        <p:txBody>
          <a:bodyPr>
            <a:normAutofit/>
          </a:bodyPr>
          <a:lstStyle/>
          <a:p>
            <a:endParaRPr lang="en-US" dirty="0" smtClean="0"/>
          </a:p>
          <a:p>
            <a:endParaRPr lang="en-US" dirty="0" smtClean="0"/>
          </a:p>
          <a:p>
            <a:r>
              <a:rPr lang="en-US" dirty="0" smtClean="0"/>
              <a:t>Note: 2D </a:t>
            </a:r>
            <a:r>
              <a:rPr lang="en-US" dirty="0" err="1" smtClean="0"/>
              <a:t>NumPy</a:t>
            </a:r>
            <a:r>
              <a:rPr lang="en-US" dirty="0" smtClean="0"/>
              <a:t> array, </a:t>
            </a:r>
          </a:p>
          <a:p>
            <a:pPr lvl="1"/>
            <a:r>
              <a:rPr lang="en-US" dirty="0" smtClean="0"/>
              <a:t>data[0] will return the first </a:t>
            </a:r>
            <a:r>
              <a:rPr lang="en-US" i="1" dirty="0" smtClean="0"/>
              <a:t>row</a:t>
            </a:r>
            <a:r>
              <a:rPr lang="en-US" dirty="0" smtClean="0"/>
              <a:t>. </a:t>
            </a:r>
          </a:p>
          <a:p>
            <a:r>
              <a:rPr lang="en-US" dirty="0" err="1" smtClean="0"/>
              <a:t>DataFrame</a:t>
            </a:r>
            <a:r>
              <a:rPr lang="en-US" dirty="0" smtClean="0"/>
              <a:t>: </a:t>
            </a:r>
          </a:p>
          <a:p>
            <a:pPr lvl="1"/>
            <a:r>
              <a:rPr lang="en-US" dirty="0" smtClean="0"/>
              <a:t>data['col0'] will return the first </a:t>
            </a:r>
            <a:r>
              <a:rPr lang="en-US" i="1" dirty="0" smtClean="0"/>
              <a:t>column</a:t>
            </a:r>
            <a:r>
              <a:rPr lang="en-US" dirty="0" smtClean="0"/>
              <a:t>. </a:t>
            </a:r>
          </a:p>
        </p:txBody>
      </p:sp>
      <p:pic>
        <p:nvPicPr>
          <p:cNvPr id="8" name="Content Placeholder 3"/>
          <p:cNvPicPr>
            <a:picLocks/>
          </p:cNvPicPr>
          <p:nvPr/>
        </p:nvPicPr>
        <p:blipFill>
          <a:blip r:embed="rId2"/>
          <a:srcRect l="30345" t="44957" r="55413" b="42393"/>
          <a:stretch>
            <a:fillRect/>
          </a:stretch>
        </p:blipFill>
        <p:spPr bwMode="auto">
          <a:xfrm>
            <a:off x="5715008" y="1571612"/>
            <a:ext cx="3143272" cy="24288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Constructing </a:t>
            </a:r>
            <a:r>
              <a:rPr lang="en-US" b="1" dirty="0" err="1" smtClean="0"/>
              <a:t>DataFrame</a:t>
            </a:r>
            <a:r>
              <a:rPr lang="en-US" b="1" dirty="0" smtClean="0"/>
              <a:t> objects</a:t>
            </a:r>
            <a:br>
              <a:rPr lang="en-US" b="1" dirty="0" smtClean="0"/>
            </a:br>
            <a:endParaRPr lang="en-US" dirty="0"/>
          </a:p>
        </p:txBody>
      </p:sp>
      <p:sp>
        <p:nvSpPr>
          <p:cNvPr id="3" name="Content Placeholder 2"/>
          <p:cNvSpPr>
            <a:spLocks noGrp="1"/>
          </p:cNvSpPr>
          <p:nvPr>
            <p:ph idx="1"/>
          </p:nvPr>
        </p:nvSpPr>
        <p:spPr/>
        <p:txBody>
          <a:bodyPr/>
          <a:lstStyle/>
          <a:p>
            <a:r>
              <a:rPr lang="en-US" b="1" dirty="0" smtClean="0"/>
              <a:t>From a single Series object</a:t>
            </a:r>
          </a:p>
          <a:p>
            <a:r>
              <a:rPr lang="en-US" dirty="0" smtClean="0"/>
              <a:t>A </a:t>
            </a:r>
            <a:r>
              <a:rPr lang="en-US" dirty="0" err="1" smtClean="0"/>
              <a:t>DataFrame</a:t>
            </a:r>
            <a:r>
              <a:rPr lang="en-US" dirty="0" smtClean="0"/>
              <a:t> is a collection of </a:t>
            </a:r>
          </a:p>
          <a:p>
            <a:pPr lvl="1"/>
            <a:r>
              <a:rPr lang="en-US" dirty="0" smtClean="0"/>
              <a:t>Series objects, and a single-column </a:t>
            </a:r>
            <a:r>
              <a:rPr lang="en-US" dirty="0" err="1" smtClean="0"/>
              <a:t>DataFrame</a:t>
            </a:r>
            <a:r>
              <a:rPr lang="en-US" dirty="0" smtClean="0"/>
              <a:t> can be constructed from a single Series:</a:t>
            </a:r>
          </a:p>
          <a:p>
            <a:r>
              <a:rPr lang="en-US" dirty="0" err="1" smtClean="0"/>
              <a:t>pd.DataFrame</a:t>
            </a:r>
            <a:r>
              <a:rPr lang="en-US" dirty="0" smtClean="0"/>
              <a:t>(population, columns=['population'])</a:t>
            </a:r>
            <a:endParaRPr lang="en-US" dirty="0"/>
          </a:p>
        </p:txBody>
      </p:sp>
      <p:pic>
        <p:nvPicPr>
          <p:cNvPr id="4" name="Picture 3"/>
          <p:cNvPicPr/>
          <p:nvPr/>
        </p:nvPicPr>
        <p:blipFill>
          <a:blip r:embed="rId2"/>
          <a:srcRect l="8493" t="53846" r="78366" b="23718"/>
          <a:stretch>
            <a:fillRect/>
          </a:stretch>
        </p:blipFill>
        <p:spPr bwMode="auto">
          <a:xfrm>
            <a:off x="6143636" y="3714752"/>
            <a:ext cx="2428892" cy="2786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From a list of </a:t>
            </a:r>
            <a:r>
              <a:rPr lang="en-US" b="1" dirty="0" err="1" smtClean="0"/>
              <a:t>dicts</a:t>
            </a:r>
            <a:r>
              <a:rPr lang="en-US" b="1" dirty="0" smtClean="0"/>
              <a:t/>
            </a:r>
            <a:br>
              <a:rPr lang="en-US" b="1" dirty="0" smtClean="0"/>
            </a:b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sz="2400" dirty="0" err="1" smtClean="0"/>
              <a:t>DataFrame</a:t>
            </a:r>
            <a:r>
              <a:rPr lang="en-US" sz="2400" dirty="0" smtClean="0"/>
              <a:t> </a:t>
            </a:r>
            <a:r>
              <a:rPr lang="en-US" sz="2400" dirty="0" smtClean="0">
                <a:sym typeface="Wingdings" pitchFamily="2" charset="2"/>
              </a:rPr>
              <a:t> </a:t>
            </a:r>
            <a:r>
              <a:rPr lang="en-US" sz="2400" dirty="0" smtClean="0"/>
              <a:t>Any list of dictionaries</a:t>
            </a:r>
          </a:p>
          <a:p>
            <a:pPr>
              <a:buNone/>
            </a:pPr>
            <a:r>
              <a:rPr lang="en-US" sz="2400" dirty="0" smtClean="0"/>
              <a:t>data = [{'a': </a:t>
            </a:r>
            <a:r>
              <a:rPr lang="en-US" sz="2400" dirty="0" err="1" smtClean="0"/>
              <a:t>i</a:t>
            </a:r>
            <a:r>
              <a:rPr lang="en-US" sz="2400" dirty="0" smtClean="0"/>
              <a:t>, 'b': 2 * </a:t>
            </a:r>
            <a:r>
              <a:rPr lang="en-US" sz="2400" dirty="0" err="1" smtClean="0"/>
              <a:t>i</a:t>
            </a:r>
            <a:r>
              <a:rPr lang="en-US" sz="2400" dirty="0" smtClean="0"/>
              <a:t>} for </a:t>
            </a:r>
            <a:r>
              <a:rPr lang="en-US" sz="2400" dirty="0" err="1" smtClean="0"/>
              <a:t>i</a:t>
            </a:r>
            <a:r>
              <a:rPr lang="en-US" sz="2400" dirty="0" smtClean="0"/>
              <a:t> in range(3)]</a:t>
            </a:r>
          </a:p>
          <a:p>
            <a:pPr>
              <a:buNone/>
            </a:pPr>
            <a:r>
              <a:rPr lang="en-US" sz="2400" dirty="0" err="1" smtClean="0"/>
              <a:t>pd.DataFrame</a:t>
            </a:r>
            <a:r>
              <a:rPr lang="en-US" sz="2400" dirty="0" smtClean="0"/>
              <a:t>(data)  </a:t>
            </a:r>
          </a:p>
          <a:p>
            <a:pPr>
              <a:buNone/>
            </a:pPr>
            <a:endParaRPr lang="en-US" sz="2400" dirty="0" smtClean="0"/>
          </a:p>
          <a:p>
            <a:pPr>
              <a:buNone/>
            </a:pPr>
            <a:endParaRPr lang="en-US" sz="2400" dirty="0" smtClean="0"/>
          </a:p>
          <a:p>
            <a:pPr>
              <a:buNone/>
            </a:pPr>
            <a:endParaRPr lang="en-US" sz="2400" dirty="0" smtClean="0"/>
          </a:p>
          <a:p>
            <a:pPr>
              <a:buNone/>
            </a:pPr>
            <a:r>
              <a:rPr lang="en-US" sz="2400" dirty="0" smtClean="0"/>
              <a:t>Note:  if some keys in the dictionary are missing, Pandas will fill them in with </a:t>
            </a:r>
            <a:r>
              <a:rPr lang="en-US" sz="2400" dirty="0" err="1" smtClean="0"/>
              <a:t>NaN</a:t>
            </a:r>
            <a:r>
              <a:rPr lang="en-US" sz="2400" dirty="0" smtClean="0"/>
              <a:t> (i.e., "not a number") values:      </a:t>
            </a:r>
            <a:endParaRPr lang="en-US" sz="2400" dirty="0"/>
          </a:p>
        </p:txBody>
      </p:sp>
      <p:pic>
        <p:nvPicPr>
          <p:cNvPr id="4" name="Picture 3"/>
          <p:cNvPicPr/>
          <p:nvPr/>
        </p:nvPicPr>
        <p:blipFill>
          <a:blip r:embed="rId2"/>
          <a:srcRect l="8794" t="30079" r="86906" b="56185"/>
          <a:stretch>
            <a:fillRect/>
          </a:stretch>
        </p:blipFill>
        <p:spPr bwMode="auto">
          <a:xfrm>
            <a:off x="7143736" y="2071678"/>
            <a:ext cx="2000264" cy="1785950"/>
          </a:xfrm>
          <a:prstGeom prst="rect">
            <a:avLst/>
          </a:prstGeom>
          <a:noFill/>
          <a:ln w="9525">
            <a:noFill/>
            <a:miter lim="800000"/>
            <a:headEnd/>
            <a:tailEnd/>
          </a:ln>
        </p:spPr>
      </p:pic>
      <p:pic>
        <p:nvPicPr>
          <p:cNvPr id="5" name="Picture 4"/>
          <p:cNvPicPr/>
          <p:nvPr/>
        </p:nvPicPr>
        <p:blipFill>
          <a:blip r:embed="rId3"/>
          <a:srcRect l="8649" t="61034" r="81545" b="28067"/>
          <a:stretch>
            <a:fillRect/>
          </a:stretch>
        </p:blipFill>
        <p:spPr bwMode="auto">
          <a:xfrm>
            <a:off x="7358082" y="5000636"/>
            <a:ext cx="1785918" cy="18573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From a dictionary of Series objects</a:t>
            </a:r>
            <a:br>
              <a:rPr lang="en-US" b="1" dirty="0" smtClean="0"/>
            </a:br>
            <a:endParaRPr lang="en-US" dirty="0"/>
          </a:p>
        </p:txBody>
      </p:sp>
      <p:sp>
        <p:nvSpPr>
          <p:cNvPr id="3" name="Content Placeholder 2"/>
          <p:cNvSpPr>
            <a:spLocks noGrp="1"/>
          </p:cNvSpPr>
          <p:nvPr>
            <p:ph idx="1"/>
          </p:nvPr>
        </p:nvSpPr>
        <p:spPr/>
        <p:txBody>
          <a:bodyPr>
            <a:normAutofit/>
          </a:bodyPr>
          <a:lstStyle/>
          <a:p>
            <a:r>
              <a:rPr lang="en-US" sz="2400" dirty="0" smtClean="0"/>
              <a:t>A </a:t>
            </a:r>
            <a:r>
              <a:rPr lang="en-US" sz="2400" dirty="0" err="1" smtClean="0"/>
              <a:t>DataFrame</a:t>
            </a:r>
            <a:r>
              <a:rPr lang="en-US" sz="2400" dirty="0" smtClean="0"/>
              <a:t> can be constructed from a dictionary of Series objects as well:</a:t>
            </a:r>
          </a:p>
          <a:p>
            <a:r>
              <a:rPr lang="en-US" sz="2400" dirty="0" err="1" smtClean="0"/>
              <a:t>pd.DataFrame</a:t>
            </a:r>
            <a:r>
              <a:rPr lang="en-US" sz="2400" dirty="0" smtClean="0"/>
              <a:t>({'population': population, 'area': area})</a:t>
            </a:r>
          </a:p>
          <a:p>
            <a:endParaRPr lang="en-US" sz="2400" dirty="0" smtClean="0"/>
          </a:p>
          <a:p>
            <a:endParaRPr lang="en-US" sz="2400" dirty="0"/>
          </a:p>
        </p:txBody>
      </p:sp>
      <p:pic>
        <p:nvPicPr>
          <p:cNvPr id="4" name="Picture 3"/>
          <p:cNvPicPr/>
          <p:nvPr/>
        </p:nvPicPr>
        <p:blipFill>
          <a:blip r:embed="rId2"/>
          <a:srcRect l="8425" t="27989" r="73485" b="51497"/>
          <a:stretch>
            <a:fillRect/>
          </a:stretch>
        </p:blipFill>
        <p:spPr bwMode="auto">
          <a:xfrm>
            <a:off x="5143504" y="3643314"/>
            <a:ext cx="3071834" cy="250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Pandas?</a:t>
            </a:r>
            <a:endParaRPr lang="en-US" dirty="0"/>
          </a:p>
        </p:txBody>
      </p:sp>
      <p:sp>
        <p:nvSpPr>
          <p:cNvPr id="3" name="Content Placeholder 2"/>
          <p:cNvSpPr>
            <a:spLocks noGrp="1"/>
          </p:cNvSpPr>
          <p:nvPr>
            <p:ph idx="1"/>
          </p:nvPr>
        </p:nvSpPr>
        <p:spPr/>
        <p:txBody>
          <a:bodyPr/>
          <a:lstStyle/>
          <a:p>
            <a:pPr algn="just"/>
            <a:r>
              <a:rPr lang="en-US" dirty="0" smtClean="0"/>
              <a:t>Pandas is an open source, BSD-licensed library providing high-performance, easy to use data structures and data analysis tools for Python programming language.</a:t>
            </a:r>
          </a:p>
          <a:p>
            <a:endParaRPr lang="en-US" dirty="0"/>
          </a:p>
        </p:txBody>
      </p:sp>
    </p:spTree>
    <p:extLst>
      <p:ext uri="{BB962C8B-B14F-4D97-AF65-F5344CB8AC3E}">
        <p14:creationId xmlns:p14="http://schemas.microsoft.com/office/powerpoint/2010/main" val="1046597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From a two-dimensional </a:t>
            </a:r>
            <a:r>
              <a:rPr lang="en-US" b="1" dirty="0" err="1" smtClean="0"/>
              <a:t>NumPy</a:t>
            </a:r>
            <a:r>
              <a:rPr lang="en-US" b="1" dirty="0" smtClean="0"/>
              <a:t> array</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sz="2400" dirty="0" smtClean="0"/>
              <a:t>Given a two-dimensional array of data, we can create a </a:t>
            </a:r>
            <a:r>
              <a:rPr lang="en-US" sz="2400" dirty="0" err="1" smtClean="0"/>
              <a:t>DataFrame</a:t>
            </a:r>
            <a:r>
              <a:rPr lang="en-US" sz="2400" dirty="0" smtClean="0"/>
              <a:t> with any specified column and index names. If omitted, an integer index will be used for each:</a:t>
            </a:r>
          </a:p>
          <a:p>
            <a:pPr>
              <a:buNone/>
            </a:pPr>
            <a:endParaRPr lang="en-US" sz="2400" dirty="0" smtClean="0"/>
          </a:p>
          <a:p>
            <a:r>
              <a:rPr lang="en-US" sz="2400" dirty="0" err="1" smtClean="0"/>
              <a:t>pd.DataFrame</a:t>
            </a:r>
            <a:r>
              <a:rPr lang="en-US" sz="2400" dirty="0" smtClean="0"/>
              <a:t>(</a:t>
            </a:r>
            <a:r>
              <a:rPr lang="en-US" sz="2400" dirty="0" err="1" smtClean="0"/>
              <a:t>np.random.rand</a:t>
            </a:r>
            <a:r>
              <a:rPr lang="en-US" sz="2400" dirty="0" smtClean="0"/>
              <a:t>(3, 2), columns=['</a:t>
            </a:r>
            <a:r>
              <a:rPr lang="en-US" sz="2400" dirty="0" err="1" smtClean="0"/>
              <a:t>foo</a:t>
            </a:r>
            <a:r>
              <a:rPr lang="en-US" sz="2400" dirty="0" smtClean="0"/>
              <a:t>', 'bar'],</a:t>
            </a:r>
          </a:p>
          <a:p>
            <a:r>
              <a:rPr lang="en-US" sz="2400" dirty="0" smtClean="0"/>
              <a:t> index=['a', 'b', 'c'])</a:t>
            </a:r>
          </a:p>
          <a:p>
            <a:endParaRPr lang="en-US" dirty="0"/>
          </a:p>
        </p:txBody>
      </p:sp>
      <p:pic>
        <p:nvPicPr>
          <p:cNvPr id="5" name="Picture 4"/>
          <p:cNvPicPr/>
          <p:nvPr/>
        </p:nvPicPr>
        <p:blipFill>
          <a:blip r:embed="rId2"/>
          <a:srcRect l="8435" t="76910" r="78160" b="9358"/>
          <a:stretch>
            <a:fillRect/>
          </a:stretch>
        </p:blipFill>
        <p:spPr bwMode="auto">
          <a:xfrm>
            <a:off x="5715008" y="3857628"/>
            <a:ext cx="3000396" cy="250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From a </a:t>
            </a:r>
            <a:r>
              <a:rPr lang="en-US" b="1" dirty="0" err="1" smtClean="0"/>
              <a:t>NumPy</a:t>
            </a:r>
            <a:r>
              <a:rPr lang="en-US" b="1" dirty="0" smtClean="0"/>
              <a:t> structured array</a:t>
            </a:r>
            <a:br>
              <a:rPr lang="en-US" b="1" dirty="0" smtClean="0"/>
            </a:br>
            <a:endParaRPr lang="en-US" dirty="0"/>
          </a:p>
        </p:txBody>
      </p:sp>
      <p:sp>
        <p:nvSpPr>
          <p:cNvPr id="3" name="Content Placeholder 2"/>
          <p:cNvSpPr>
            <a:spLocks noGrp="1"/>
          </p:cNvSpPr>
          <p:nvPr>
            <p:ph idx="1"/>
          </p:nvPr>
        </p:nvSpPr>
        <p:spPr/>
        <p:txBody>
          <a:bodyPr>
            <a:normAutofit/>
          </a:bodyPr>
          <a:lstStyle/>
          <a:p>
            <a:r>
              <a:rPr lang="en-US" sz="2400" dirty="0" smtClean="0"/>
              <a:t>A Pandas </a:t>
            </a:r>
            <a:r>
              <a:rPr lang="en-US" sz="2400" dirty="0" err="1" smtClean="0"/>
              <a:t>DataFrame</a:t>
            </a:r>
            <a:r>
              <a:rPr lang="en-US" sz="2400" dirty="0" smtClean="0"/>
              <a:t> operates much like a structured array, and can be created directly from one:</a:t>
            </a:r>
          </a:p>
          <a:p>
            <a:r>
              <a:rPr lang="pt-BR" sz="2400" dirty="0" smtClean="0"/>
              <a:t>A = np.zeros(3, dtype=[('A', 'i8'), ('B', 'f8')])</a:t>
            </a:r>
          </a:p>
          <a:p>
            <a:r>
              <a:rPr lang="en-US" sz="2400" dirty="0" smtClean="0"/>
              <a:t>A</a:t>
            </a:r>
          </a:p>
          <a:p>
            <a:r>
              <a:rPr lang="en-US" sz="2400" dirty="0" smtClean="0"/>
              <a:t>array([(0, 0.0), (0, 0.0), (0, 0.0)], </a:t>
            </a:r>
            <a:r>
              <a:rPr lang="en-US" sz="2400" dirty="0" err="1" smtClean="0"/>
              <a:t>dtype</a:t>
            </a:r>
            <a:r>
              <a:rPr lang="en-US" sz="2400" dirty="0" smtClean="0"/>
              <a:t>=[('A', '&lt;i8'), ('B', '&lt;f8')])</a:t>
            </a:r>
          </a:p>
          <a:p>
            <a:r>
              <a:rPr lang="en-US" sz="2400" dirty="0" err="1" smtClean="0"/>
              <a:t>pd.DataFrame</a:t>
            </a:r>
            <a:r>
              <a:rPr lang="en-US" sz="2400" dirty="0" smtClean="0"/>
              <a:t>(A)</a:t>
            </a:r>
          </a:p>
          <a:p>
            <a:endParaRPr lang="en-US" sz="2400" dirty="0"/>
          </a:p>
        </p:txBody>
      </p:sp>
      <p:pic>
        <p:nvPicPr>
          <p:cNvPr id="4" name="Picture 3"/>
          <p:cNvPicPr/>
          <p:nvPr/>
        </p:nvPicPr>
        <p:blipFill>
          <a:blip r:embed="rId2"/>
          <a:srcRect l="8534" t="28689" r="85733" b="57227"/>
          <a:stretch>
            <a:fillRect/>
          </a:stretch>
        </p:blipFill>
        <p:spPr bwMode="auto">
          <a:xfrm>
            <a:off x="5715008" y="4214818"/>
            <a:ext cx="2000264" cy="2000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Pandas Index Object</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We have seen here that both the Series and </a:t>
            </a:r>
            <a:r>
              <a:rPr lang="en-US" sz="2400" dirty="0" err="1" smtClean="0"/>
              <a:t>DataFrame</a:t>
            </a:r>
            <a:r>
              <a:rPr lang="en-US" sz="2400" dirty="0" smtClean="0"/>
              <a:t> objects contain an explicit </a:t>
            </a:r>
            <a:r>
              <a:rPr lang="en-US" sz="2400" i="1" dirty="0" smtClean="0"/>
              <a:t>index</a:t>
            </a:r>
            <a:r>
              <a:rPr lang="en-US" sz="2400" dirty="0" smtClean="0"/>
              <a:t> that lets you reference and modify data. </a:t>
            </a:r>
          </a:p>
          <a:p>
            <a:r>
              <a:rPr lang="en-US" sz="2400" dirty="0" smtClean="0"/>
              <a:t>This Index object is an interesting structure in itself, and it can be thought of either as an </a:t>
            </a:r>
            <a:r>
              <a:rPr lang="en-US" sz="2400" i="1" dirty="0" smtClean="0"/>
              <a:t>immutable array</a:t>
            </a:r>
            <a:r>
              <a:rPr lang="en-US" sz="2400" dirty="0" smtClean="0"/>
              <a:t> or as an </a:t>
            </a:r>
            <a:r>
              <a:rPr lang="en-US" sz="2400" i="1" dirty="0" smtClean="0"/>
              <a:t>ordered set</a:t>
            </a:r>
            <a:r>
              <a:rPr lang="en-US" sz="2400" dirty="0" smtClean="0"/>
              <a:t> (technically a multi-set, as Index objects may contain repeated values). </a:t>
            </a:r>
          </a:p>
          <a:p>
            <a:r>
              <a:rPr lang="en-US" sz="2400" dirty="0" smtClean="0"/>
              <a:t>Example: An Index from a list of integers:</a:t>
            </a:r>
          </a:p>
          <a:p>
            <a:r>
              <a:rPr lang="da-DK" sz="2400" dirty="0" smtClean="0"/>
              <a:t>ind = pd.Index([2, 3, 5, 7, 11]) </a:t>
            </a:r>
          </a:p>
          <a:p>
            <a:r>
              <a:rPr lang="da-DK" sz="2400" dirty="0" smtClean="0"/>
              <a:t>Ind </a:t>
            </a:r>
            <a:r>
              <a:rPr lang="da-DK" sz="2400" dirty="0" smtClean="0">
                <a:sym typeface="Wingdings" pitchFamily="2" charset="2"/>
              </a:rPr>
              <a:t> </a:t>
            </a:r>
            <a:r>
              <a:rPr lang="en-US" sz="2400" dirty="0" smtClean="0"/>
              <a:t>Int64Index([2, 3, 5, 7, 11], </a:t>
            </a:r>
            <a:r>
              <a:rPr lang="en-US" sz="2400" dirty="0" err="1" smtClean="0"/>
              <a:t>dtype</a:t>
            </a:r>
            <a:r>
              <a:rPr lang="en-US" sz="2400" dirty="0" smtClean="0"/>
              <a:t>='int64')</a:t>
            </a:r>
          </a:p>
          <a:p>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Index as immutable array</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sz="2400" dirty="0" smtClean="0"/>
              <a:t>The Index in many ways operates like an array. </a:t>
            </a:r>
          </a:p>
          <a:p>
            <a:r>
              <a:rPr lang="en-US" sz="2400" dirty="0" smtClean="0"/>
              <a:t>Example, we can use standard Python indexing notation to retrieve values or slices:</a:t>
            </a:r>
          </a:p>
          <a:p>
            <a:r>
              <a:rPr lang="en-US" sz="2400" dirty="0" err="1" smtClean="0"/>
              <a:t>ind</a:t>
            </a:r>
            <a:r>
              <a:rPr lang="en-US" sz="2400" dirty="0" smtClean="0"/>
              <a:t>[1] </a:t>
            </a:r>
            <a:r>
              <a:rPr lang="en-US" sz="2400" dirty="0" smtClean="0">
                <a:sym typeface="Wingdings" pitchFamily="2" charset="2"/>
              </a:rPr>
              <a:t> 3</a:t>
            </a:r>
          </a:p>
          <a:p>
            <a:r>
              <a:rPr lang="en-US" sz="2400" dirty="0" err="1" smtClean="0"/>
              <a:t>ind</a:t>
            </a:r>
            <a:r>
              <a:rPr lang="en-US" sz="2400" dirty="0" smtClean="0"/>
              <a:t>[::2] </a:t>
            </a:r>
            <a:r>
              <a:rPr lang="en-US" sz="2400" dirty="0" smtClean="0">
                <a:sym typeface="Wingdings" pitchFamily="2" charset="2"/>
              </a:rPr>
              <a:t> </a:t>
            </a:r>
            <a:r>
              <a:rPr lang="en-US" sz="2400" dirty="0" smtClean="0"/>
              <a:t>Int64Index([2, 5, 11], </a:t>
            </a:r>
            <a:r>
              <a:rPr lang="en-US" sz="2400" dirty="0" err="1" smtClean="0"/>
              <a:t>dtype</a:t>
            </a:r>
            <a:r>
              <a:rPr lang="en-US" sz="2400" dirty="0" smtClean="0"/>
              <a:t>='int64')</a:t>
            </a:r>
          </a:p>
          <a:p>
            <a:endParaRPr lang="en-US" sz="2400" b="1" dirty="0" smtClean="0"/>
          </a:p>
          <a:p>
            <a:r>
              <a:rPr lang="en-US" sz="2400" dirty="0" smtClean="0"/>
              <a:t>Index objects also have many of the attributes familiar from </a:t>
            </a:r>
            <a:r>
              <a:rPr lang="en-US" sz="2400" dirty="0" err="1" smtClean="0"/>
              <a:t>NumPy</a:t>
            </a:r>
            <a:r>
              <a:rPr lang="en-US" sz="2400" dirty="0" smtClean="0"/>
              <a:t> arrays:</a:t>
            </a:r>
          </a:p>
          <a:p>
            <a:r>
              <a:rPr lang="en-US" sz="2400" dirty="0" smtClean="0"/>
              <a:t>print(</a:t>
            </a:r>
            <a:r>
              <a:rPr lang="en-US" sz="2400" dirty="0" err="1" smtClean="0"/>
              <a:t>ind.size</a:t>
            </a:r>
            <a:r>
              <a:rPr lang="en-US" sz="2400" dirty="0" smtClean="0"/>
              <a:t>, </a:t>
            </a:r>
            <a:r>
              <a:rPr lang="en-US" sz="2400" dirty="0" err="1" smtClean="0"/>
              <a:t>ind.shape</a:t>
            </a:r>
            <a:r>
              <a:rPr lang="en-US" sz="2400" dirty="0" smtClean="0"/>
              <a:t>, </a:t>
            </a:r>
            <a:r>
              <a:rPr lang="en-US" sz="2400" dirty="0" err="1" smtClean="0"/>
              <a:t>ind.ndim</a:t>
            </a:r>
            <a:r>
              <a:rPr lang="en-US" sz="2400" dirty="0" smtClean="0"/>
              <a:t>, </a:t>
            </a:r>
            <a:r>
              <a:rPr lang="en-US" sz="2400" dirty="0" err="1" smtClean="0"/>
              <a:t>ind.dtype</a:t>
            </a:r>
            <a:r>
              <a:rPr lang="en-US" sz="2400" dirty="0" smtClean="0"/>
              <a:t>) </a:t>
            </a:r>
            <a:r>
              <a:rPr lang="en-US" sz="2400" dirty="0" smtClean="0">
                <a:sym typeface="Wingdings" pitchFamily="2" charset="2"/>
              </a:rPr>
              <a:t></a:t>
            </a:r>
            <a:r>
              <a:rPr lang="en-US" sz="2400" dirty="0" smtClean="0"/>
              <a:t>5 (5,) 1 int64</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Index as immutable array</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sz="2400" dirty="0" smtClean="0"/>
              <a:t>One difference between Index objects and </a:t>
            </a:r>
            <a:r>
              <a:rPr lang="en-US" sz="2400" dirty="0" err="1" smtClean="0"/>
              <a:t>NumPy</a:t>
            </a:r>
            <a:r>
              <a:rPr lang="en-US" sz="2400" dirty="0" smtClean="0"/>
              <a:t> arrays is that indices are immutable–that is, they cannot be modified via the normal means:</a:t>
            </a:r>
          </a:p>
          <a:p>
            <a:r>
              <a:rPr lang="en-US" sz="2400" dirty="0" err="1" smtClean="0"/>
              <a:t>ind</a:t>
            </a:r>
            <a:r>
              <a:rPr lang="en-US" sz="2400" dirty="0" smtClean="0"/>
              <a:t>[1] = 0</a:t>
            </a:r>
          </a:p>
          <a:p>
            <a:r>
              <a:rPr lang="en-US" sz="2400" dirty="0" smtClean="0"/>
              <a:t>-</a:t>
            </a:r>
            <a:r>
              <a:rPr lang="en-US" sz="2400" dirty="0" err="1" smtClean="0"/>
              <a:t>TypeError</a:t>
            </a:r>
            <a:r>
              <a:rPr lang="en-US" sz="2400" dirty="0" smtClean="0"/>
              <a:t> </a:t>
            </a:r>
            <a:r>
              <a:rPr lang="en-US" sz="2400" dirty="0" err="1" smtClean="0"/>
              <a:t>Traceback</a:t>
            </a:r>
            <a:r>
              <a:rPr lang="en-US" sz="2400" dirty="0" smtClean="0"/>
              <a:t> (most recent call last) &lt;ipython-input-34-40e631c82e8a&gt; in &lt;module&gt;() ----&gt; 1 </a:t>
            </a:r>
            <a:r>
              <a:rPr lang="en-US" sz="2400" dirty="0" err="1" smtClean="0"/>
              <a:t>ind</a:t>
            </a:r>
            <a:r>
              <a:rPr lang="en-US" sz="2400" dirty="0" smtClean="0"/>
              <a:t>[1] = 0 /Users/</a:t>
            </a:r>
            <a:r>
              <a:rPr lang="en-US" sz="2400" dirty="0" err="1" smtClean="0"/>
              <a:t>jakevdp</a:t>
            </a:r>
            <a:r>
              <a:rPr lang="en-US" sz="2400" dirty="0" smtClean="0"/>
              <a:t>/anaconda/lib/python3.5/site-packages/pandas/indexes/base.py in __</a:t>
            </a:r>
            <a:r>
              <a:rPr lang="en-US" sz="2400" dirty="0" err="1" smtClean="0"/>
              <a:t>setitem</a:t>
            </a:r>
            <a:r>
              <a:rPr lang="en-US" sz="2400" dirty="0" smtClean="0"/>
              <a:t>__(self, key, value) 1243 1244 def __</a:t>
            </a:r>
            <a:r>
              <a:rPr lang="en-US" sz="2400" dirty="0" err="1" smtClean="0"/>
              <a:t>setitem</a:t>
            </a:r>
            <a:r>
              <a:rPr lang="en-US" sz="2400" dirty="0" smtClean="0"/>
              <a:t>__(self, key, value): -&gt; 1245 raise </a:t>
            </a:r>
            <a:r>
              <a:rPr lang="en-US" sz="2400" dirty="0" err="1" smtClean="0"/>
              <a:t>TypeError</a:t>
            </a:r>
            <a:r>
              <a:rPr lang="en-US" sz="2400" dirty="0" smtClean="0"/>
              <a:t>("Index does not support mutable operations") 1246 1247 def __</a:t>
            </a:r>
            <a:r>
              <a:rPr lang="en-US" sz="2400" dirty="0" err="1" smtClean="0"/>
              <a:t>getitem</a:t>
            </a:r>
            <a:r>
              <a:rPr lang="en-US" sz="2400" dirty="0" smtClean="0"/>
              <a:t>__(self, key): </a:t>
            </a:r>
          </a:p>
          <a:p>
            <a:endParaRPr lang="en-US" sz="2400" dirty="0" smtClean="0"/>
          </a:p>
          <a:p>
            <a:r>
              <a:rPr lang="en-US" sz="2400" dirty="0" smtClean="0"/>
              <a:t>This immutability makes it safer to share indices between multiple </a:t>
            </a:r>
            <a:r>
              <a:rPr lang="en-US" sz="2400" dirty="0" err="1" smtClean="0"/>
              <a:t>DataFrames</a:t>
            </a:r>
            <a:r>
              <a:rPr lang="en-US" sz="2400" dirty="0" smtClean="0"/>
              <a:t> and arrays, without the potential for side effects from inadvertent index modification.</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Index as ordered set</a:t>
            </a:r>
            <a:br>
              <a:rPr lang="en-US" b="1" dirty="0" smtClean="0"/>
            </a:br>
            <a:endParaRPr lang="en-US" dirty="0"/>
          </a:p>
        </p:txBody>
      </p:sp>
      <p:sp>
        <p:nvSpPr>
          <p:cNvPr id="3" name="Content Placeholder 2"/>
          <p:cNvSpPr>
            <a:spLocks noGrp="1"/>
          </p:cNvSpPr>
          <p:nvPr>
            <p:ph idx="1"/>
          </p:nvPr>
        </p:nvSpPr>
        <p:spPr>
          <a:xfrm>
            <a:off x="0" y="1000108"/>
            <a:ext cx="8686800" cy="5857892"/>
          </a:xfrm>
        </p:spPr>
        <p:txBody>
          <a:bodyPr>
            <a:normAutofit/>
          </a:bodyPr>
          <a:lstStyle/>
          <a:p>
            <a:r>
              <a:rPr lang="en-US" sz="2400" dirty="0" smtClean="0"/>
              <a:t>Pandas objects are designed to facilitate operations such as joins across datasets, which depend on many aspects of set arithmetic. The Index object follows many of the conventions used by Python's built-in set data structure, so that unions, intersections, differences, and other combinations can be computed in a familiar way:</a:t>
            </a:r>
          </a:p>
          <a:p>
            <a:r>
              <a:rPr lang="en-US" sz="2400" dirty="0" err="1" smtClean="0"/>
              <a:t>indA</a:t>
            </a:r>
            <a:r>
              <a:rPr lang="en-US" sz="2400" dirty="0" smtClean="0"/>
              <a:t> = </a:t>
            </a:r>
            <a:r>
              <a:rPr lang="en-US" sz="2400" dirty="0" err="1" smtClean="0"/>
              <a:t>pd.Index</a:t>
            </a:r>
            <a:r>
              <a:rPr lang="en-US" sz="2400" dirty="0" smtClean="0"/>
              <a:t>([1, 3, 5, 7, 9]) </a:t>
            </a:r>
          </a:p>
          <a:p>
            <a:r>
              <a:rPr lang="en-US" sz="2400" dirty="0" err="1" smtClean="0"/>
              <a:t>indB</a:t>
            </a:r>
            <a:r>
              <a:rPr lang="en-US" sz="2400" dirty="0" smtClean="0"/>
              <a:t> = </a:t>
            </a:r>
            <a:r>
              <a:rPr lang="en-US" sz="2400" dirty="0" err="1" smtClean="0"/>
              <a:t>pd.Index</a:t>
            </a:r>
            <a:r>
              <a:rPr lang="en-US" sz="2400" dirty="0" smtClean="0"/>
              <a:t>([2, 3, 5, 7, 11])</a:t>
            </a:r>
          </a:p>
          <a:p>
            <a:r>
              <a:rPr lang="en-US" sz="2400" dirty="0" err="1" smtClean="0"/>
              <a:t>indA</a:t>
            </a:r>
            <a:r>
              <a:rPr lang="en-US" sz="2400" dirty="0" smtClean="0"/>
              <a:t> &amp; </a:t>
            </a:r>
            <a:r>
              <a:rPr lang="en-US" sz="2400" dirty="0" err="1" smtClean="0"/>
              <a:t>indB</a:t>
            </a:r>
            <a:r>
              <a:rPr lang="en-US" sz="2400" dirty="0" smtClean="0"/>
              <a:t> </a:t>
            </a:r>
            <a:r>
              <a:rPr lang="en-US" sz="2400" dirty="0" smtClean="0">
                <a:sym typeface="Wingdings" pitchFamily="2" charset="2"/>
              </a:rPr>
              <a:t></a:t>
            </a:r>
            <a:r>
              <a:rPr lang="en-US" sz="2400" dirty="0" smtClean="0"/>
              <a:t> intersection  [Int64Index([3, 5, 7], </a:t>
            </a:r>
            <a:r>
              <a:rPr lang="en-US" sz="2400" dirty="0" err="1" smtClean="0"/>
              <a:t>dtype</a:t>
            </a:r>
            <a:r>
              <a:rPr lang="en-US" sz="2400" dirty="0" smtClean="0"/>
              <a:t>='int64')]</a:t>
            </a:r>
          </a:p>
          <a:p>
            <a:r>
              <a:rPr lang="en-US" sz="2400" dirty="0" err="1" smtClean="0"/>
              <a:t>indA</a:t>
            </a:r>
            <a:r>
              <a:rPr lang="en-US" sz="2400" dirty="0" smtClean="0"/>
              <a:t> | </a:t>
            </a:r>
            <a:r>
              <a:rPr lang="en-US" sz="2400" dirty="0" err="1" smtClean="0"/>
              <a:t>indB</a:t>
            </a:r>
            <a:r>
              <a:rPr lang="en-US" sz="2400" dirty="0" smtClean="0"/>
              <a:t> </a:t>
            </a:r>
            <a:r>
              <a:rPr lang="en-US" sz="2400" dirty="0" smtClean="0">
                <a:sym typeface="Wingdings" pitchFamily="2" charset="2"/>
              </a:rPr>
              <a:t></a:t>
            </a:r>
            <a:r>
              <a:rPr lang="en-US" sz="2400" dirty="0" smtClean="0"/>
              <a:t> union [Int64Index([1, 2, 3, 5, 7, 9, 11], </a:t>
            </a:r>
            <a:r>
              <a:rPr lang="en-US" sz="2400" dirty="0" err="1" smtClean="0"/>
              <a:t>dtype</a:t>
            </a:r>
            <a:r>
              <a:rPr lang="en-US" sz="2400" dirty="0" smtClean="0"/>
              <a:t>='int64')]</a:t>
            </a:r>
          </a:p>
          <a:p>
            <a:r>
              <a:rPr lang="en-US" sz="2400" dirty="0" err="1" smtClean="0"/>
              <a:t>indA</a:t>
            </a:r>
            <a:r>
              <a:rPr lang="en-US" sz="2400" dirty="0" smtClean="0"/>
              <a:t> ^ </a:t>
            </a:r>
            <a:r>
              <a:rPr lang="en-US" sz="2400" dirty="0" err="1" smtClean="0"/>
              <a:t>indB</a:t>
            </a:r>
            <a:r>
              <a:rPr lang="en-US" sz="2400" dirty="0" smtClean="0"/>
              <a:t> </a:t>
            </a:r>
            <a:r>
              <a:rPr lang="en-US" sz="2400" dirty="0" smtClean="0">
                <a:sym typeface="Wingdings" pitchFamily="2" charset="2"/>
              </a:rPr>
              <a:t></a:t>
            </a:r>
            <a:r>
              <a:rPr lang="en-US" sz="2400" dirty="0" smtClean="0"/>
              <a:t> symmetric difference [Int64Index([1, 2, 9, 11], </a:t>
            </a:r>
            <a:r>
              <a:rPr lang="en-US" sz="2400" dirty="0" err="1" smtClean="0"/>
              <a:t>dtype</a:t>
            </a:r>
            <a:r>
              <a:rPr lang="en-US" sz="2400" dirty="0" smtClean="0"/>
              <a:t>='int64')]</a:t>
            </a:r>
          </a:p>
          <a:p>
            <a:r>
              <a:rPr lang="en-US" sz="2400" dirty="0" smtClean="0"/>
              <a:t>These operations may also be accessed via object methods, for example </a:t>
            </a:r>
            <a:r>
              <a:rPr lang="en-US" sz="2400" dirty="0" err="1" smtClean="0"/>
              <a:t>indA.intersection</a:t>
            </a:r>
            <a:r>
              <a:rPr lang="en-US" sz="2400" dirty="0" smtClean="0"/>
              <a:t>(</a:t>
            </a:r>
            <a:r>
              <a:rPr lang="en-US" sz="2400" dirty="0" err="1" smtClean="0"/>
              <a:t>indB</a:t>
            </a:r>
            <a:r>
              <a:rPr lang="en-US" sz="2400" dirty="0" smtClean="0"/>
              <a:t>).</a:t>
            </a:r>
          </a:p>
          <a:p>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Handling missing data</a:t>
            </a:r>
            <a:endParaRPr lang="en-US" b="1" dirty="0"/>
          </a:p>
        </p:txBody>
      </p:sp>
      <p:sp>
        <p:nvSpPr>
          <p:cNvPr id="3" name="Content Placeholder 2"/>
          <p:cNvSpPr>
            <a:spLocks noGrp="1"/>
          </p:cNvSpPr>
          <p:nvPr>
            <p:ph idx="1"/>
          </p:nvPr>
        </p:nvSpPr>
        <p:spPr/>
        <p:txBody>
          <a:bodyPr>
            <a:normAutofit fontScale="92500"/>
          </a:bodyPr>
          <a:lstStyle/>
          <a:p>
            <a:r>
              <a:rPr lang="en-US" sz="2800" dirty="0" smtClean="0"/>
              <a:t>The most time consuming part of a data science project is data cleaning and preparation </a:t>
            </a:r>
            <a:r>
              <a:rPr lang="en-US" sz="2800" dirty="0" smtClean="0">
                <a:sym typeface="Wingdings" pitchFamily="2" charset="2"/>
              </a:rPr>
              <a:t> </a:t>
            </a:r>
          </a:p>
          <a:p>
            <a:pPr lvl="1"/>
            <a:r>
              <a:rPr lang="en-US" sz="2400" dirty="0" smtClean="0"/>
              <a:t>Pandas powerful tools to expedite this process(data analysis)</a:t>
            </a:r>
          </a:p>
          <a:p>
            <a:r>
              <a:rPr lang="en-US" sz="2800" dirty="0" smtClean="0"/>
              <a:t>Handling missing values </a:t>
            </a:r>
          </a:p>
          <a:p>
            <a:pPr lvl="1"/>
            <a:r>
              <a:rPr lang="en-US" sz="2400" dirty="0" smtClean="0"/>
              <a:t>cleaning and preparation process because almost all data in real life comes with some missing values.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smtClean="0"/>
              <a:t>Handling Missing Values with Pandas</a:t>
            </a:r>
            <a:br>
              <a:rPr lang="en-US" b="1" dirty="0" smtClean="0"/>
            </a:br>
            <a:endParaRPr lang="en-US" dirty="0"/>
          </a:p>
        </p:txBody>
      </p:sp>
      <p:sp>
        <p:nvSpPr>
          <p:cNvPr id="3" name="Content Placeholder 2"/>
          <p:cNvSpPr>
            <a:spLocks noGrp="1"/>
          </p:cNvSpPr>
          <p:nvPr>
            <p:ph idx="1"/>
          </p:nvPr>
        </p:nvSpPr>
        <p:spPr>
          <a:xfrm>
            <a:off x="457200" y="1000108"/>
            <a:ext cx="8229600" cy="5126055"/>
          </a:xfrm>
        </p:spPr>
        <p:txBody>
          <a:bodyPr/>
          <a:lstStyle/>
          <a:p>
            <a:r>
              <a:rPr lang="en-US" sz="2400" dirty="0" smtClean="0"/>
              <a:t>Create a </a:t>
            </a:r>
            <a:r>
              <a:rPr lang="en-US" sz="2400" dirty="0" err="1" smtClean="0"/>
              <a:t>dataframe</a:t>
            </a:r>
            <a:r>
              <a:rPr lang="en-US" sz="2400" dirty="0" smtClean="0"/>
              <a:t> with missing values first.</a:t>
            </a:r>
          </a:p>
          <a:p>
            <a:endParaRPr lang="en-US" dirty="0"/>
          </a:p>
        </p:txBody>
      </p:sp>
      <p:pic>
        <p:nvPicPr>
          <p:cNvPr id="4" name="Picture 3"/>
          <p:cNvPicPr/>
          <p:nvPr/>
        </p:nvPicPr>
        <p:blipFill>
          <a:blip r:embed="rId2"/>
          <a:srcRect l="23017" t="18924" r="24625" b="59529"/>
          <a:stretch>
            <a:fillRect/>
          </a:stretch>
        </p:blipFill>
        <p:spPr bwMode="auto">
          <a:xfrm>
            <a:off x="785786" y="1500174"/>
            <a:ext cx="5500726" cy="1928826"/>
          </a:xfrm>
          <a:prstGeom prst="rect">
            <a:avLst/>
          </a:prstGeom>
          <a:noFill/>
          <a:ln w="9525">
            <a:noFill/>
            <a:miter lim="800000"/>
            <a:headEnd/>
            <a:tailEnd/>
          </a:ln>
        </p:spPr>
      </p:pic>
      <p:pic>
        <p:nvPicPr>
          <p:cNvPr id="5" name="Picture 4"/>
          <p:cNvPicPr/>
          <p:nvPr/>
        </p:nvPicPr>
        <p:blipFill>
          <a:blip r:embed="rId2"/>
          <a:srcRect l="30684" t="47569" r="31922" b="11980"/>
          <a:stretch>
            <a:fillRect/>
          </a:stretch>
        </p:blipFill>
        <p:spPr bwMode="auto">
          <a:xfrm>
            <a:off x="5214942" y="3714752"/>
            <a:ext cx="3644900" cy="2959100"/>
          </a:xfrm>
          <a:prstGeom prst="rect">
            <a:avLst/>
          </a:prstGeom>
          <a:noFill/>
          <a:ln w="9525">
            <a:noFill/>
            <a:miter lim="800000"/>
            <a:headEnd/>
            <a:tailEnd/>
          </a:ln>
        </p:spPr>
      </p:pic>
      <p:sp>
        <p:nvSpPr>
          <p:cNvPr id="6" name="Content Placeholder 2"/>
          <p:cNvSpPr txBox="1">
            <a:spLocks/>
          </p:cNvSpPr>
          <p:nvPr/>
        </p:nvSpPr>
        <p:spPr>
          <a:xfrm>
            <a:off x="500034" y="4071942"/>
            <a:ext cx="3714776" cy="192882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np.nan, None and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NaT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(for datetime64[ns] types) are standard missing value for Pandas.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2400" b="1" dirty="0" smtClean="0"/>
              <a:t>Note: </a:t>
            </a:r>
            <a:r>
              <a:rPr lang="en-US" sz="2400" dirty="0" smtClean="0"/>
              <a:t>A new missing data type (&lt;NA&gt;) introduced with Pandas 1.0 which is an integer type missing value representation.</a:t>
            </a:r>
          </a:p>
          <a:p>
            <a:r>
              <a:rPr lang="en-US" sz="2400" dirty="0" smtClean="0"/>
              <a:t>np.nan is float so if you use them in a column of integers, they will be </a:t>
            </a:r>
            <a:r>
              <a:rPr lang="en-US" sz="2400" dirty="0" err="1" smtClean="0"/>
              <a:t>upcast</a:t>
            </a:r>
            <a:r>
              <a:rPr lang="en-US" sz="2400" dirty="0" smtClean="0"/>
              <a:t> to floating-point data type as you can see in “</a:t>
            </a:r>
            <a:r>
              <a:rPr lang="en-US" sz="2400" dirty="0" err="1" smtClean="0"/>
              <a:t>column_a</a:t>
            </a:r>
            <a:r>
              <a:rPr lang="en-US" sz="2400" dirty="0" smtClean="0"/>
              <a:t>” of the </a:t>
            </a:r>
            <a:r>
              <a:rPr lang="en-US" sz="2400" dirty="0" err="1" smtClean="0"/>
              <a:t>dataframe</a:t>
            </a:r>
            <a:r>
              <a:rPr lang="en-US" sz="2400" dirty="0" smtClean="0"/>
              <a:t> we created. </a:t>
            </a:r>
          </a:p>
          <a:p>
            <a:r>
              <a:rPr lang="en-US" sz="2400" dirty="0" smtClean="0"/>
              <a:t>However, &lt;NA&gt; can be used with integers without causing </a:t>
            </a:r>
            <a:r>
              <a:rPr lang="en-US" sz="2400" dirty="0" err="1" smtClean="0"/>
              <a:t>upcasting</a:t>
            </a:r>
            <a:r>
              <a:rPr lang="en-US" sz="2400" dirty="0" smtClean="0"/>
              <a:t>. Let’s add one more column to the </a:t>
            </a:r>
            <a:r>
              <a:rPr lang="en-US" sz="2400" dirty="0" err="1" smtClean="0"/>
              <a:t>dataframe</a:t>
            </a:r>
            <a:r>
              <a:rPr lang="en-US" sz="2400" dirty="0" smtClean="0"/>
              <a:t> using &lt;NA&gt; which can be used by explicitly requesting the </a:t>
            </a:r>
            <a:r>
              <a:rPr lang="en-US" sz="2400" dirty="0" err="1" smtClean="0"/>
              <a:t>dtype</a:t>
            </a:r>
            <a:r>
              <a:rPr lang="en-US" sz="2400" dirty="0" smtClean="0"/>
              <a:t> Int64Dtype().</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bwMode="auto">
          <a:xfrm>
            <a:off x="2279386" y="2490788"/>
            <a:ext cx="4593166" cy="344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Data Science or Data Analytics?</a:t>
            </a:r>
            <a:endParaRPr lang="en-US" dirty="0"/>
          </a:p>
        </p:txBody>
      </p:sp>
      <p:sp>
        <p:nvSpPr>
          <p:cNvPr id="3" name="Content Placeholder 2"/>
          <p:cNvSpPr>
            <a:spLocks noGrp="1"/>
          </p:cNvSpPr>
          <p:nvPr>
            <p:ph idx="1"/>
          </p:nvPr>
        </p:nvSpPr>
        <p:spPr/>
        <p:txBody>
          <a:bodyPr/>
          <a:lstStyle/>
          <a:p>
            <a:pPr algn="just"/>
            <a:r>
              <a:rPr lang="en-US" dirty="0" smtClean="0"/>
              <a:t>Data science or data analytics is a process of analyzing large set of data points to get answers on questions related to that data set.</a:t>
            </a:r>
          </a:p>
          <a:p>
            <a:pPr algn="just"/>
            <a:r>
              <a:rPr lang="en-US" dirty="0" smtClean="0"/>
              <a:t>Pandas is a Python module that makes data science easy and effective.</a:t>
            </a:r>
            <a:endParaRPr lang="en-US" dirty="0"/>
          </a:p>
        </p:txBody>
      </p:sp>
    </p:spTree>
    <p:extLst>
      <p:ext uri="{BB962C8B-B14F-4D97-AF65-F5344CB8AC3E}">
        <p14:creationId xmlns:p14="http://schemas.microsoft.com/office/powerpoint/2010/main" val="4062150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Finding Missing Values</a:t>
            </a:r>
            <a:br>
              <a:rPr lang="en-US" b="1" dirty="0" smtClean="0"/>
            </a:br>
            <a:endParaRPr lang="en-US" dirty="0"/>
          </a:p>
        </p:txBody>
      </p:sp>
      <p:sp>
        <p:nvSpPr>
          <p:cNvPr id="3" name="Content Placeholder 2"/>
          <p:cNvSpPr>
            <a:spLocks noGrp="1"/>
          </p:cNvSpPr>
          <p:nvPr>
            <p:ph idx="1"/>
          </p:nvPr>
        </p:nvSpPr>
        <p:spPr/>
        <p:txBody>
          <a:bodyPr/>
          <a:lstStyle/>
          <a:p>
            <a:r>
              <a:rPr lang="en-US" sz="2400" dirty="0" smtClean="0"/>
              <a:t>Pandas provides </a:t>
            </a:r>
            <a:r>
              <a:rPr lang="en-US" sz="2400" b="1" dirty="0" err="1" smtClean="0"/>
              <a:t>isnull</a:t>
            </a:r>
            <a:r>
              <a:rPr lang="en-US" sz="2400" b="1" dirty="0" smtClean="0"/>
              <a:t>()</a:t>
            </a:r>
            <a:r>
              <a:rPr lang="en-US" sz="2400" dirty="0" smtClean="0"/>
              <a:t>, </a:t>
            </a:r>
            <a:r>
              <a:rPr lang="en-US" sz="2400" b="1" dirty="0" err="1" smtClean="0"/>
              <a:t>isna</a:t>
            </a:r>
            <a:r>
              <a:rPr lang="en-US" sz="2400" b="1" dirty="0" smtClean="0"/>
              <a:t>()</a:t>
            </a:r>
            <a:r>
              <a:rPr lang="en-US" sz="2400" dirty="0" smtClean="0"/>
              <a:t> functions to detect missing values. Both of them do the same thing.</a:t>
            </a:r>
          </a:p>
          <a:p>
            <a:r>
              <a:rPr lang="en-US" sz="2400" b="1" dirty="0" err="1" smtClean="0"/>
              <a:t>df.isna</a:t>
            </a:r>
            <a:r>
              <a:rPr lang="en-US" sz="2400" b="1" dirty="0" smtClean="0"/>
              <a:t>()</a:t>
            </a:r>
            <a:r>
              <a:rPr lang="en-US" sz="2400" dirty="0" smtClean="0"/>
              <a:t> returns the </a:t>
            </a:r>
            <a:r>
              <a:rPr lang="en-US" sz="2400" dirty="0" err="1" smtClean="0"/>
              <a:t>dataframe</a:t>
            </a:r>
            <a:r>
              <a:rPr lang="en-US" sz="2400" dirty="0" smtClean="0"/>
              <a:t> with </a:t>
            </a:r>
            <a:r>
              <a:rPr lang="en-US" sz="2400" dirty="0" err="1" smtClean="0"/>
              <a:t>boolean</a:t>
            </a:r>
            <a:r>
              <a:rPr lang="en-US" sz="2400" dirty="0" smtClean="0"/>
              <a:t> values indicating missing values.</a:t>
            </a:r>
          </a:p>
          <a:p>
            <a:endParaRPr lang="en-US" dirty="0"/>
          </a:p>
        </p:txBody>
      </p:sp>
      <p:pic>
        <p:nvPicPr>
          <p:cNvPr id="5" name="Picture 4"/>
          <p:cNvPicPr/>
          <p:nvPr/>
        </p:nvPicPr>
        <p:blipFill>
          <a:blip r:embed="rId2"/>
          <a:srcRect l="25495" t="19986" r="27752" b="36914"/>
          <a:stretch>
            <a:fillRect/>
          </a:stretch>
        </p:blipFill>
        <p:spPr bwMode="auto">
          <a:xfrm>
            <a:off x="3714744" y="3000372"/>
            <a:ext cx="5000660" cy="364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32"/>
          </a:xfrm>
        </p:spPr>
        <p:txBody>
          <a:bodyPr>
            <a:normAutofit/>
          </a:bodyPr>
          <a:lstStyle/>
          <a:p>
            <a:endParaRPr lang="en-US" dirty="0"/>
          </a:p>
        </p:txBody>
      </p:sp>
      <p:sp>
        <p:nvSpPr>
          <p:cNvPr id="3" name="Content Placeholder 2"/>
          <p:cNvSpPr>
            <a:spLocks noGrp="1"/>
          </p:cNvSpPr>
          <p:nvPr>
            <p:ph idx="1"/>
          </p:nvPr>
        </p:nvSpPr>
        <p:spPr>
          <a:xfrm>
            <a:off x="457200" y="857232"/>
            <a:ext cx="8229600" cy="5268931"/>
          </a:xfrm>
        </p:spPr>
        <p:txBody>
          <a:bodyPr/>
          <a:lstStyle/>
          <a:p>
            <a:r>
              <a:rPr lang="en-US" sz="2000" b="1" dirty="0" err="1" smtClean="0"/>
              <a:t>notna</a:t>
            </a:r>
            <a:r>
              <a:rPr lang="en-US" sz="2000" b="1" dirty="0" smtClean="0"/>
              <a:t>()</a:t>
            </a:r>
            <a:r>
              <a:rPr lang="en-US" sz="2000" dirty="0" smtClean="0"/>
              <a:t> </a:t>
            </a:r>
          </a:p>
          <a:p>
            <a:pPr lvl="1"/>
            <a:r>
              <a:rPr lang="en-US" sz="1600" dirty="0" smtClean="0"/>
              <a:t>which is just the opposite of </a:t>
            </a:r>
            <a:r>
              <a:rPr lang="en-US" sz="1600" dirty="0" err="1" smtClean="0"/>
              <a:t>isna</a:t>
            </a:r>
            <a:r>
              <a:rPr lang="en-US" sz="1600" dirty="0" smtClean="0"/>
              <a:t>().</a:t>
            </a:r>
          </a:p>
          <a:p>
            <a:r>
              <a:rPr lang="en-US" sz="2000" b="1" dirty="0" err="1" smtClean="0"/>
              <a:t>df.isna</a:t>
            </a:r>
            <a:r>
              <a:rPr lang="en-US" sz="2000" b="1" dirty="0" smtClean="0"/>
              <a:t>().any()</a:t>
            </a:r>
            <a:r>
              <a:rPr lang="en-US" sz="2000" dirty="0" smtClean="0"/>
              <a:t> returns a </a:t>
            </a:r>
            <a:r>
              <a:rPr lang="en-US" sz="2000" dirty="0" err="1" smtClean="0"/>
              <a:t>boolean</a:t>
            </a:r>
            <a:r>
              <a:rPr lang="en-US" sz="2000" dirty="0" smtClean="0"/>
              <a:t> value for each column. </a:t>
            </a:r>
          </a:p>
          <a:p>
            <a:pPr lvl="1"/>
            <a:r>
              <a:rPr lang="en-US" sz="1600" dirty="0" smtClean="0"/>
              <a:t>If there is at least one missing value in that column, the result is True.</a:t>
            </a:r>
          </a:p>
          <a:p>
            <a:r>
              <a:rPr lang="en-US" sz="2000" b="1" dirty="0" err="1" smtClean="0"/>
              <a:t>df.isna</a:t>
            </a:r>
            <a:r>
              <a:rPr lang="en-US" sz="2000" b="1" dirty="0" smtClean="0"/>
              <a:t>().sum()</a:t>
            </a:r>
            <a:r>
              <a:rPr lang="en-US" sz="2000" dirty="0" smtClean="0"/>
              <a:t> </a:t>
            </a:r>
          </a:p>
          <a:p>
            <a:pPr lvl="1"/>
            <a:r>
              <a:rPr lang="en-US" sz="1600" dirty="0" smtClean="0"/>
              <a:t>returns the number of missing values in each column.</a:t>
            </a:r>
          </a:p>
          <a:p>
            <a:endParaRPr lang="en-US" dirty="0"/>
          </a:p>
        </p:txBody>
      </p:sp>
      <p:pic>
        <p:nvPicPr>
          <p:cNvPr id="4" name="Picture 3"/>
          <p:cNvPicPr/>
          <p:nvPr/>
        </p:nvPicPr>
        <p:blipFill>
          <a:blip r:embed="rId2"/>
          <a:srcRect l="41499" t="22416" r="42866" b="29102"/>
          <a:stretch>
            <a:fillRect/>
          </a:stretch>
        </p:blipFill>
        <p:spPr bwMode="auto">
          <a:xfrm>
            <a:off x="3124200" y="2895600"/>
            <a:ext cx="2362200" cy="36718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Handling Missing Values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sz="2400" dirty="0" smtClean="0"/>
              <a:t>Not all missing values come in nice and clean np.nan or None format. </a:t>
            </a:r>
          </a:p>
          <a:p>
            <a:endParaRPr lang="en-US" sz="2400" dirty="0" smtClean="0"/>
          </a:p>
          <a:p>
            <a:r>
              <a:rPr lang="en-US" sz="2400" dirty="0" smtClean="0"/>
              <a:t>For example, “?” and “- -“ characters in </a:t>
            </a:r>
            <a:r>
              <a:rPr lang="en-US" sz="2400" dirty="0" err="1" smtClean="0"/>
              <a:t>column_c</a:t>
            </a:r>
            <a:r>
              <a:rPr lang="en-US" sz="2400" dirty="0" smtClean="0"/>
              <a:t> of our </a:t>
            </a:r>
            <a:r>
              <a:rPr lang="en-US" sz="2400" dirty="0" err="1" smtClean="0"/>
              <a:t>dataframe</a:t>
            </a:r>
            <a:r>
              <a:rPr lang="en-US" sz="2400" dirty="0" smtClean="0"/>
              <a:t> do not give us any valuable information or insight so essentially they are missing values. </a:t>
            </a:r>
          </a:p>
          <a:p>
            <a:endParaRPr lang="en-US" sz="2400" dirty="0" smtClean="0"/>
          </a:p>
          <a:p>
            <a:r>
              <a:rPr lang="en-US" sz="2400" dirty="0" smtClean="0"/>
              <a:t>However, these characters cannot be detected as missing value by Pandas.</a:t>
            </a:r>
          </a:p>
          <a:p>
            <a:endParaRPr lang="en-US" sz="2400" dirty="0" smtClean="0"/>
          </a:p>
          <a:p>
            <a:r>
              <a:rPr lang="en-US" sz="2400" dirty="0" smtClean="0"/>
              <a:t>If we know what kind of characters used as missing values in the dataset, we can handle them while creating the </a:t>
            </a:r>
            <a:r>
              <a:rPr lang="en-US" sz="2400" dirty="0" err="1" smtClean="0"/>
              <a:t>dataframe</a:t>
            </a:r>
            <a:r>
              <a:rPr lang="en-US" sz="2400" dirty="0" smtClean="0"/>
              <a:t> using </a:t>
            </a:r>
            <a:r>
              <a:rPr lang="en-US" sz="2400" b="1" dirty="0" err="1" smtClean="0"/>
              <a:t>na_values</a:t>
            </a:r>
            <a:r>
              <a:rPr lang="en-US" sz="2400" dirty="0" smtClean="0"/>
              <a:t> parameter:</a:t>
            </a:r>
          </a:p>
          <a:p>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smtClean="0"/>
              <a:t>Handling Missing Values</a:t>
            </a:r>
            <a:br>
              <a:rPr lang="en-US" b="1" dirty="0" smtClean="0"/>
            </a:br>
            <a:endParaRPr lang="en-US" dirty="0"/>
          </a:p>
        </p:txBody>
      </p:sp>
      <p:pic>
        <p:nvPicPr>
          <p:cNvPr id="4" name="Content Placeholder 3"/>
          <p:cNvPicPr>
            <a:picLocks noGrp="1"/>
          </p:cNvPicPr>
          <p:nvPr>
            <p:ph idx="1"/>
          </p:nvPr>
        </p:nvPicPr>
        <p:blipFill>
          <a:blip r:embed="rId2"/>
          <a:srcRect l="18697" t="18937" r="23779" b="9309"/>
          <a:stretch>
            <a:fillRect/>
          </a:stretch>
        </p:blipFill>
        <p:spPr bwMode="auto">
          <a:xfrm>
            <a:off x="1000101" y="857232"/>
            <a:ext cx="7572428" cy="6000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Handling Missing Values</a:t>
            </a:r>
            <a:endParaRPr lang="en-US" dirty="0"/>
          </a:p>
        </p:txBody>
      </p:sp>
      <p:sp>
        <p:nvSpPr>
          <p:cNvPr id="3" name="Content Placeholder 2"/>
          <p:cNvSpPr>
            <a:spLocks noGrp="1"/>
          </p:cNvSpPr>
          <p:nvPr>
            <p:ph idx="1"/>
          </p:nvPr>
        </p:nvSpPr>
        <p:spPr/>
        <p:txBody>
          <a:bodyPr>
            <a:normAutofit fontScale="92500" lnSpcReduction="20000"/>
          </a:bodyPr>
          <a:lstStyle/>
          <a:p>
            <a:r>
              <a:rPr lang="en-US" sz="2200" dirty="0" smtClean="0"/>
              <a:t>We have replaced non-informative cells with </a:t>
            </a:r>
            <a:r>
              <a:rPr lang="en-US" sz="2200" dirty="0" err="1" smtClean="0"/>
              <a:t>NaN</a:t>
            </a:r>
            <a:r>
              <a:rPr lang="en-US" sz="2200" dirty="0" smtClean="0"/>
              <a:t> values. </a:t>
            </a:r>
          </a:p>
          <a:p>
            <a:r>
              <a:rPr lang="en-US" sz="2200" b="1" dirty="0" err="1" smtClean="0"/>
              <a:t>inplace</a:t>
            </a:r>
            <a:r>
              <a:rPr lang="en-US" sz="2200" b="1" dirty="0" smtClean="0"/>
              <a:t> </a:t>
            </a:r>
            <a:r>
              <a:rPr lang="en-US" sz="2200" dirty="0" smtClean="0"/>
              <a:t>parameter saves the changes in the </a:t>
            </a:r>
            <a:r>
              <a:rPr lang="en-US" sz="2200" dirty="0" err="1" smtClean="0"/>
              <a:t>dataframe</a:t>
            </a:r>
            <a:r>
              <a:rPr lang="en-US" sz="2200" dirty="0" smtClean="0"/>
              <a:t>. </a:t>
            </a:r>
          </a:p>
          <a:p>
            <a:pPr lvl="1"/>
            <a:r>
              <a:rPr lang="en-US" sz="1800" dirty="0" smtClean="0"/>
              <a:t>Default value for </a:t>
            </a:r>
            <a:r>
              <a:rPr lang="en-US" sz="1800" dirty="0" err="1" smtClean="0"/>
              <a:t>inplace</a:t>
            </a:r>
            <a:r>
              <a:rPr lang="en-US" sz="1800" dirty="0" smtClean="0"/>
              <a:t> is False so if it is set it to True, changes will not be saved.</a:t>
            </a:r>
          </a:p>
          <a:p>
            <a:endParaRPr lang="en-US" sz="2200" dirty="0" smtClean="0"/>
          </a:p>
          <a:p>
            <a:r>
              <a:rPr lang="en-US" sz="2200" dirty="0" smtClean="0"/>
              <a:t>There is not an optimal way to handle missing values. Depending on the characteristics of the dataset and the task, we can choose to:</a:t>
            </a:r>
          </a:p>
          <a:p>
            <a:r>
              <a:rPr lang="en-US" sz="2200" dirty="0" smtClean="0"/>
              <a:t>Drop missing values</a:t>
            </a:r>
          </a:p>
          <a:p>
            <a:r>
              <a:rPr lang="en-US" sz="2200" dirty="0" smtClean="0"/>
              <a:t>Replace missing values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Drop missing values</a:t>
            </a:r>
            <a:br>
              <a:rPr lang="en-US" b="1" dirty="0" smtClean="0"/>
            </a:br>
            <a:endParaRPr lang="en-US" dirty="0"/>
          </a:p>
        </p:txBody>
      </p:sp>
      <p:sp>
        <p:nvSpPr>
          <p:cNvPr id="5" name="Content Placeholder 4"/>
          <p:cNvSpPr>
            <a:spLocks noGrp="1"/>
          </p:cNvSpPr>
          <p:nvPr>
            <p:ph idx="1"/>
          </p:nvPr>
        </p:nvSpPr>
        <p:spPr>
          <a:xfrm>
            <a:off x="457200" y="1000108"/>
            <a:ext cx="8229600" cy="5643602"/>
          </a:xfrm>
        </p:spPr>
        <p:txBody>
          <a:bodyPr>
            <a:normAutofit lnSpcReduction="10000"/>
          </a:bodyPr>
          <a:lstStyle/>
          <a:p>
            <a:endParaRPr lang="en-US" dirty="0" smtClean="0"/>
          </a:p>
          <a:p>
            <a:endParaRPr lang="en-US"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r>
              <a:rPr lang="en-US" sz="2200" dirty="0" smtClean="0"/>
              <a:t>We can drop a row or column with missing values using </a:t>
            </a:r>
            <a:r>
              <a:rPr lang="en-US" sz="2200" b="1" dirty="0" err="1" smtClean="0"/>
              <a:t>dropna</a:t>
            </a:r>
            <a:r>
              <a:rPr lang="en-US" sz="2200" b="1" dirty="0" smtClean="0"/>
              <a:t>()</a:t>
            </a:r>
            <a:r>
              <a:rPr lang="en-US" sz="2200" dirty="0" smtClean="0"/>
              <a:t> function. </a:t>
            </a:r>
            <a:r>
              <a:rPr lang="en-US" sz="2200" b="1" dirty="0" smtClean="0"/>
              <a:t>how</a:t>
            </a:r>
            <a:r>
              <a:rPr lang="en-US" sz="2200" dirty="0" smtClean="0"/>
              <a:t> parameter is used to set condition to drop.</a:t>
            </a:r>
          </a:p>
          <a:p>
            <a:r>
              <a:rPr lang="en-US" sz="2200" dirty="0" smtClean="0"/>
              <a:t>how=’any’ : drop if there is any missing value</a:t>
            </a:r>
          </a:p>
          <a:p>
            <a:r>
              <a:rPr lang="en-US" sz="2200" dirty="0" smtClean="0"/>
              <a:t>how=’all’ : drop if all values are missing</a:t>
            </a:r>
          </a:p>
          <a:p>
            <a:r>
              <a:rPr lang="en-US" sz="2200" dirty="0" smtClean="0"/>
              <a:t>Furthermore, using </a:t>
            </a:r>
            <a:r>
              <a:rPr lang="en-US" sz="2200" b="1" dirty="0" smtClean="0"/>
              <a:t>thresh</a:t>
            </a:r>
            <a:r>
              <a:rPr lang="en-US" sz="2200" dirty="0" smtClean="0"/>
              <a:t> parameter, we can set a threshold for missing values in order for a row/column to be dropped.</a:t>
            </a:r>
          </a:p>
          <a:p>
            <a:endParaRPr lang="en-US" dirty="0"/>
          </a:p>
        </p:txBody>
      </p:sp>
      <p:pic>
        <p:nvPicPr>
          <p:cNvPr id="6" name="Picture 5"/>
          <p:cNvPicPr/>
          <p:nvPr/>
        </p:nvPicPr>
        <p:blipFill>
          <a:blip r:embed="rId2"/>
          <a:srcRect l="30976" t="24157" r="34397" b="36914"/>
          <a:stretch>
            <a:fillRect/>
          </a:stretch>
        </p:blipFill>
        <p:spPr bwMode="auto">
          <a:xfrm>
            <a:off x="928662" y="1357298"/>
            <a:ext cx="3377379" cy="28477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92500" lnSpcReduction="10000"/>
          </a:bodyPr>
          <a:lstStyle/>
          <a:p>
            <a:endParaRPr lang="en-US" dirty="0" smtClean="0"/>
          </a:p>
          <a:p>
            <a:endParaRPr lang="en-US" sz="2000"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r>
              <a:rPr lang="en-US" sz="2000" b="1" dirty="0" smtClean="0"/>
              <a:t>axis </a:t>
            </a:r>
            <a:r>
              <a:rPr lang="en-US" sz="2000" dirty="0" smtClean="0"/>
              <a:t>parameter is used to select row (0) or column (1).</a:t>
            </a:r>
          </a:p>
          <a:p>
            <a:r>
              <a:rPr lang="en-US" sz="2000" dirty="0" smtClean="0"/>
              <a:t>Our </a:t>
            </a:r>
            <a:r>
              <a:rPr lang="en-US" sz="2000" dirty="0" err="1" smtClean="0"/>
              <a:t>dataframe</a:t>
            </a:r>
            <a:r>
              <a:rPr lang="en-US" sz="2000" dirty="0" smtClean="0"/>
              <a:t> do not have a row with full of missing values so setting how=’all’ did not drop any row. The default value is ‘any’ so we don’t need to specify it if we want to use how=’any’:</a:t>
            </a:r>
          </a:p>
          <a:p>
            <a:endParaRPr lang="en-US" sz="2000" dirty="0" smtClean="0"/>
          </a:p>
          <a:p>
            <a:pPr algn="ctr">
              <a:buNone/>
              <a:tabLst>
                <a:tab pos="3657600" algn="l"/>
              </a:tabLst>
            </a:pPr>
            <a:r>
              <a:rPr lang="en-US" sz="4000" b="1" dirty="0" smtClean="0"/>
              <a:t>Drop missing values</a:t>
            </a:r>
            <a:endParaRPr lang="en-US" sz="4000" dirty="0" smtClean="0"/>
          </a:p>
          <a:p>
            <a:endParaRPr lang="en-US" dirty="0"/>
          </a:p>
        </p:txBody>
      </p:sp>
      <p:pic>
        <p:nvPicPr>
          <p:cNvPr id="4" name="Picture 3"/>
          <p:cNvPicPr/>
          <p:nvPr/>
        </p:nvPicPr>
        <p:blipFill>
          <a:blip r:embed="rId2"/>
          <a:srcRect l="26906" t="41178" r="29446" b="15386"/>
          <a:stretch>
            <a:fillRect/>
          </a:stretch>
        </p:blipFill>
        <p:spPr bwMode="auto">
          <a:xfrm>
            <a:off x="1066800" y="152400"/>
            <a:ext cx="4254500" cy="317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Drop missing values</a:t>
            </a:r>
            <a:endParaRPr lang="en-US" dirty="0"/>
          </a:p>
        </p:txBody>
      </p:sp>
      <p:pic>
        <p:nvPicPr>
          <p:cNvPr id="4" name="Content Placeholder 3"/>
          <p:cNvPicPr>
            <a:picLocks noGrp="1"/>
          </p:cNvPicPr>
          <p:nvPr>
            <p:ph idx="1"/>
          </p:nvPr>
        </p:nvPicPr>
        <p:blipFill>
          <a:blip r:embed="rId2"/>
          <a:srcRect l="18714" t="28846" r="29250" b="5294"/>
          <a:stretch>
            <a:fillRect/>
          </a:stretch>
        </p:blipFill>
        <p:spPr bwMode="auto">
          <a:xfrm>
            <a:off x="1219200" y="838200"/>
            <a:ext cx="6286544" cy="5500702"/>
          </a:xfrm>
          <a:prstGeom prst="rect">
            <a:avLst/>
          </a:prstGeom>
          <a:noFill/>
          <a:ln w="9525">
            <a:noFill/>
            <a:miter lim="800000"/>
            <a:headEnd/>
            <a:tailEnd/>
          </a:ln>
        </p:spPr>
      </p:pic>
      <p:sp>
        <p:nvSpPr>
          <p:cNvPr id="5" name="Rectangle 4"/>
          <p:cNvSpPr/>
          <p:nvPr/>
        </p:nvSpPr>
        <p:spPr>
          <a:xfrm>
            <a:off x="2514600" y="6211669"/>
            <a:ext cx="4572000" cy="646331"/>
          </a:xfrm>
          <a:prstGeom prst="rect">
            <a:avLst/>
          </a:prstGeom>
        </p:spPr>
        <p:txBody>
          <a:bodyPr>
            <a:spAutoFit/>
          </a:bodyPr>
          <a:lstStyle/>
          <a:p>
            <a:r>
              <a:rPr lang="en-US" dirty="0" smtClean="0"/>
              <a:t>Setting thresh parameter to 3 dropped rows with at least 3 missing values.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Replacing missing values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b="1" dirty="0" smtClean="0"/>
          </a:p>
          <a:p>
            <a:r>
              <a:rPr lang="en-US" b="1" dirty="0" err="1" smtClean="0"/>
              <a:t>fillna</a:t>
            </a:r>
            <a:r>
              <a:rPr lang="en-US" b="1" dirty="0" smtClean="0"/>
              <a:t>()</a:t>
            </a:r>
            <a:r>
              <a:rPr lang="en-US" dirty="0" smtClean="0"/>
              <a:t> function of Pandas conveniently handles missing values. </a:t>
            </a:r>
          </a:p>
          <a:p>
            <a:endParaRPr lang="en-US" dirty="0" smtClean="0"/>
          </a:p>
          <a:p>
            <a:r>
              <a:rPr lang="en-US" dirty="0" smtClean="0"/>
              <a:t>Using </a:t>
            </a:r>
            <a:r>
              <a:rPr lang="en-US" dirty="0" err="1" smtClean="0"/>
              <a:t>fillna</a:t>
            </a:r>
            <a:r>
              <a:rPr lang="en-US" dirty="0" smtClean="0"/>
              <a:t>(), missing values can be replaced by a special value or an </a:t>
            </a:r>
            <a:r>
              <a:rPr lang="en-US" dirty="0" err="1" smtClean="0"/>
              <a:t>aggreate</a:t>
            </a:r>
            <a:r>
              <a:rPr lang="en-US" dirty="0" smtClean="0"/>
              <a:t> value such as mean, median. </a:t>
            </a:r>
          </a:p>
          <a:p>
            <a:endParaRPr lang="en-US" dirty="0" smtClean="0"/>
          </a:p>
          <a:p>
            <a:r>
              <a:rPr lang="en-US" dirty="0" smtClean="0"/>
              <a:t>Furthermore, missing values can be replaced with the value before or after it which is pretty useful for time-series datasets.</a:t>
            </a:r>
          </a:p>
          <a:p>
            <a:r>
              <a:rPr lang="en-US" dirty="0" smtClean="0"/>
              <a:t>Replace missing values with a scalar:</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8421"/>
            <a:ext cx="8229600" cy="296842"/>
          </a:xfrm>
        </p:spPr>
        <p:txBody>
          <a:bodyPr>
            <a:normAutofit fontScale="90000"/>
          </a:bodyPr>
          <a:lstStyle/>
          <a:p>
            <a:endParaRPr lang="en-US" dirty="0"/>
          </a:p>
        </p:txBody>
      </p:sp>
      <p:pic>
        <p:nvPicPr>
          <p:cNvPr id="4" name="Content Placeholder 3"/>
          <p:cNvPicPr>
            <a:picLocks noGrp="1"/>
          </p:cNvPicPr>
          <p:nvPr>
            <p:ph idx="1"/>
          </p:nvPr>
        </p:nvPicPr>
        <p:blipFill>
          <a:blip r:embed="rId2"/>
          <a:srcRect l="22476" t="22759" r="35571" b="8095"/>
          <a:stretch>
            <a:fillRect/>
          </a:stretch>
        </p:blipFill>
        <p:spPr bwMode="auto">
          <a:xfrm>
            <a:off x="571472" y="428604"/>
            <a:ext cx="7072362" cy="64293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Weather Data</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lnSpc>
                <a:spcPct val="120000"/>
              </a:lnSpc>
            </a:pPr>
            <a:r>
              <a:rPr lang="en-US" dirty="0" smtClean="0"/>
              <a:t>What was the maximum temperature in New York city in the month of January?</a:t>
            </a:r>
          </a:p>
          <a:p>
            <a:pPr>
              <a:lnSpc>
                <a:spcPct val="120000"/>
              </a:lnSpc>
            </a:pPr>
            <a:r>
              <a:rPr lang="en-US" dirty="0" smtClean="0"/>
              <a:t>On which days did it rain?</a:t>
            </a:r>
          </a:p>
          <a:p>
            <a:pPr>
              <a:lnSpc>
                <a:spcPct val="120000"/>
              </a:lnSpc>
            </a:pPr>
            <a:r>
              <a:rPr lang="en-US" dirty="0" smtClean="0"/>
              <a:t>What was the average wind speed during the month?</a:t>
            </a:r>
          </a:p>
          <a:p>
            <a:pPr>
              <a:lnSpc>
                <a:spcPct val="120000"/>
              </a:lnSpc>
            </a:pPr>
            <a:endParaRPr lang="en-US" dirty="0"/>
          </a:p>
        </p:txBody>
      </p:sp>
    </p:spTree>
    <p:extLst>
      <p:ext uri="{BB962C8B-B14F-4D97-AF65-F5344CB8AC3E}">
        <p14:creationId xmlns:p14="http://schemas.microsoft.com/office/powerpoint/2010/main" val="14383076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endParaRPr lang="en-US" dirty="0"/>
          </a:p>
        </p:txBody>
      </p:sp>
      <p:sp>
        <p:nvSpPr>
          <p:cNvPr id="3" name="Content Placeholder 2"/>
          <p:cNvSpPr>
            <a:spLocks noGrp="1"/>
          </p:cNvSpPr>
          <p:nvPr>
            <p:ph idx="1"/>
          </p:nvPr>
        </p:nvSpPr>
        <p:spPr>
          <a:xfrm>
            <a:off x="457200" y="1000108"/>
            <a:ext cx="8229600" cy="5126055"/>
          </a:xfrm>
        </p:spPr>
        <p:txBody>
          <a:bodyPr/>
          <a:lstStyle/>
          <a:p>
            <a:r>
              <a:rPr lang="en-US" sz="2000" dirty="0" smtClean="0"/>
              <a:t>Using </a:t>
            </a:r>
            <a:r>
              <a:rPr lang="en-US" sz="2000" b="1" dirty="0" smtClean="0"/>
              <a:t>method </a:t>
            </a:r>
            <a:r>
              <a:rPr lang="en-US" sz="2000" dirty="0" smtClean="0"/>
              <a:t>parameter, missing values can be replaced with the values before or after them.</a:t>
            </a:r>
          </a:p>
          <a:p>
            <a:endParaRPr lang="en-US" dirty="0"/>
          </a:p>
        </p:txBody>
      </p:sp>
      <p:pic>
        <p:nvPicPr>
          <p:cNvPr id="4" name="Picture 3"/>
          <p:cNvPicPr/>
          <p:nvPr/>
        </p:nvPicPr>
        <p:blipFill>
          <a:blip r:embed="rId2"/>
          <a:srcRect l="33290" t="31453" r="34137" b="31706"/>
          <a:stretch>
            <a:fillRect/>
          </a:stretch>
        </p:blipFill>
        <p:spPr bwMode="auto">
          <a:xfrm>
            <a:off x="3143240" y="1428736"/>
            <a:ext cx="3175000" cy="269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000" b="1" dirty="0" err="1" smtClean="0"/>
              <a:t>ffill</a:t>
            </a:r>
            <a:r>
              <a:rPr lang="en-US" sz="2000" b="1" dirty="0" smtClean="0"/>
              <a:t> </a:t>
            </a:r>
            <a:r>
              <a:rPr lang="en-US" sz="2000" dirty="0" smtClean="0"/>
              <a:t>stands for “forward fill” replaces missing values with the values in the previous row. You can also choose </a:t>
            </a:r>
            <a:r>
              <a:rPr lang="en-US" sz="2000" b="1" dirty="0" err="1" smtClean="0"/>
              <a:t>bfill</a:t>
            </a:r>
            <a:r>
              <a:rPr lang="en-US" sz="2000" b="1" dirty="0" smtClean="0"/>
              <a:t> </a:t>
            </a:r>
            <a:r>
              <a:rPr lang="en-US" sz="2000" dirty="0" smtClean="0"/>
              <a:t>which stands for “backward fill”.</a:t>
            </a:r>
          </a:p>
          <a:p>
            <a:r>
              <a:rPr lang="en-US" sz="2000" dirty="0" smtClean="0"/>
              <a:t>If there are many consecutive missing values in a column or row, you may want to </a:t>
            </a:r>
            <a:r>
              <a:rPr lang="en-US" sz="2000" b="1" dirty="0" smtClean="0"/>
              <a:t>limit </a:t>
            </a:r>
            <a:r>
              <a:rPr lang="en-US" sz="2000" dirty="0" smtClean="0"/>
              <a:t>the number of missing values to be forward or backward filled.</a:t>
            </a:r>
          </a:p>
          <a:p>
            <a:endParaRPr lang="en-US" dirty="0"/>
          </a:p>
        </p:txBody>
      </p:sp>
      <p:pic>
        <p:nvPicPr>
          <p:cNvPr id="5" name="Picture 4"/>
          <p:cNvPicPr/>
          <p:nvPr/>
        </p:nvPicPr>
        <p:blipFill>
          <a:blip r:embed="rId2"/>
          <a:srcRect l="21862" t="41524" r="25342" b="11700"/>
          <a:stretch>
            <a:fillRect/>
          </a:stretch>
        </p:blipFill>
        <p:spPr bwMode="auto">
          <a:xfrm>
            <a:off x="2000232" y="3071810"/>
            <a:ext cx="5137150" cy="3419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Pivot basics</a:t>
            </a:r>
            <a:endParaRPr lang="en-IN" dirty="0"/>
          </a:p>
        </p:txBody>
      </p:sp>
      <p:sp>
        <p:nvSpPr>
          <p:cNvPr id="3" name="Content Placeholder 2"/>
          <p:cNvSpPr>
            <a:spLocks noGrp="1"/>
          </p:cNvSpPr>
          <p:nvPr>
            <p:ph idx="1"/>
          </p:nvPr>
        </p:nvSpPr>
        <p:spPr>
          <a:xfrm>
            <a:off x="457200" y="1447800"/>
            <a:ext cx="8229600" cy="5105400"/>
          </a:xfrm>
        </p:spPr>
        <p:txBody>
          <a:bodyPr/>
          <a:lstStyle/>
          <a:p>
            <a:r>
              <a:rPr lang="en-IN" sz="2400" dirty="0"/>
              <a:t>import pandas as </a:t>
            </a:r>
            <a:r>
              <a:rPr lang="en-IN" sz="2400" dirty="0" err="1"/>
              <a:t>pd</a:t>
            </a:r>
            <a:endParaRPr lang="en-IN" sz="2400" dirty="0"/>
          </a:p>
          <a:p>
            <a:r>
              <a:rPr lang="en-IN" sz="2400" dirty="0"/>
              <a:t>import </a:t>
            </a:r>
            <a:r>
              <a:rPr lang="en-IN" sz="2400" dirty="0" err="1"/>
              <a:t>numpy</a:t>
            </a:r>
            <a:r>
              <a:rPr lang="en-IN" sz="2400" dirty="0"/>
              <a:t> as np</a:t>
            </a:r>
          </a:p>
          <a:p>
            <a:r>
              <a:rPr lang="en-IN" sz="2400" dirty="0" err="1"/>
              <a:t>df</a:t>
            </a:r>
            <a:r>
              <a:rPr lang="en-IN" sz="2400" dirty="0"/>
              <a:t> = </a:t>
            </a:r>
            <a:r>
              <a:rPr lang="en-IN" sz="2400" dirty="0" err="1"/>
              <a:t>pd.read_csv</a:t>
            </a:r>
            <a:r>
              <a:rPr lang="en-IN" sz="2400" dirty="0"/>
              <a:t>("weather.csv")</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37165425"/>
              </p:ext>
            </p:extLst>
          </p:nvPr>
        </p:nvGraphicFramePr>
        <p:xfrm>
          <a:off x="606387" y="3171438"/>
          <a:ext cx="7931225" cy="3159880"/>
        </p:xfrm>
        <a:graphic>
          <a:graphicData uri="http://schemas.openxmlformats.org/drawingml/2006/table">
            <a:tbl>
              <a:tblPr firstRow="1" firstCol="1" bandRow="1">
                <a:tableStyleId>{5C22544A-7EE6-4342-B048-85BDC9FD1C3A}</a:tableStyleId>
              </a:tblPr>
              <a:tblGrid>
                <a:gridCol w="1586245">
                  <a:extLst>
                    <a:ext uri="{9D8B030D-6E8A-4147-A177-3AD203B41FA5}">
                      <a16:colId xmlns:a16="http://schemas.microsoft.com/office/drawing/2014/main" val="3102782530"/>
                    </a:ext>
                  </a:extLst>
                </a:gridCol>
                <a:gridCol w="1520443">
                  <a:extLst>
                    <a:ext uri="{9D8B030D-6E8A-4147-A177-3AD203B41FA5}">
                      <a16:colId xmlns:a16="http://schemas.microsoft.com/office/drawing/2014/main" val="3787800012"/>
                    </a:ext>
                  </a:extLst>
                </a:gridCol>
                <a:gridCol w="1652047">
                  <a:extLst>
                    <a:ext uri="{9D8B030D-6E8A-4147-A177-3AD203B41FA5}">
                      <a16:colId xmlns:a16="http://schemas.microsoft.com/office/drawing/2014/main" val="2529991026"/>
                    </a:ext>
                  </a:extLst>
                </a:gridCol>
                <a:gridCol w="1586245">
                  <a:extLst>
                    <a:ext uri="{9D8B030D-6E8A-4147-A177-3AD203B41FA5}">
                      <a16:colId xmlns:a16="http://schemas.microsoft.com/office/drawing/2014/main" val="1749083855"/>
                    </a:ext>
                  </a:extLst>
                </a:gridCol>
                <a:gridCol w="1586245">
                  <a:extLst>
                    <a:ext uri="{9D8B030D-6E8A-4147-A177-3AD203B41FA5}">
                      <a16:colId xmlns:a16="http://schemas.microsoft.com/office/drawing/2014/main" val="1340622846"/>
                    </a:ext>
                  </a:extLst>
                </a:gridCol>
              </a:tblGrid>
              <a:tr h="315988">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dirty="0">
                          <a:effectLst/>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77249846"/>
                  </a:ext>
                </a:extLst>
              </a:tr>
              <a:tr h="315988">
                <a:tc>
                  <a:txBody>
                    <a:bodyPr/>
                    <a:lstStyle/>
                    <a:p>
                      <a:pPr algn="ctr">
                        <a:lnSpc>
                          <a:spcPct val="107000"/>
                        </a:lnSpc>
                        <a:spcAft>
                          <a:spcPts val="0"/>
                        </a:spcAft>
                      </a:pPr>
                      <a:r>
                        <a:rPr lang="en-IN" sz="12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5/1/2017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new </a:t>
                      </a:r>
                      <a:r>
                        <a:rPr lang="en-IN" sz="1200" dirty="0" err="1">
                          <a:effectLst/>
                        </a:rPr>
                        <a:t>york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94761036"/>
                  </a:ext>
                </a:extLst>
              </a:tr>
              <a:tr h="315988">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new </a:t>
                      </a:r>
                      <a:r>
                        <a:rPr lang="en-IN" sz="1200" dirty="0" err="1">
                          <a:effectLst/>
                        </a:rPr>
                        <a:t>york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09875415"/>
                  </a:ext>
                </a:extLst>
              </a:tr>
              <a:tr h="315988">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new </a:t>
                      </a:r>
                      <a:r>
                        <a:rPr lang="en-IN" sz="1200" dirty="0" err="1">
                          <a:effectLst/>
                        </a:rPr>
                        <a:t>york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22379655"/>
                  </a:ext>
                </a:extLst>
              </a:tr>
              <a:tr h="315988">
                <a:tc>
                  <a:txBody>
                    <a:bodyPr/>
                    <a:lstStyle/>
                    <a:p>
                      <a:pPr algn="ctr">
                        <a:lnSpc>
                          <a:spcPct val="107000"/>
                        </a:lnSpc>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22141180"/>
                  </a:ext>
                </a:extLst>
              </a:tr>
              <a:tr h="315988">
                <a:tc>
                  <a:txBody>
                    <a:bodyPr/>
                    <a:lstStyle/>
                    <a:p>
                      <a:pPr algn="ctr">
                        <a:lnSpc>
                          <a:spcPct val="107000"/>
                        </a:lnSpc>
                        <a:spcAft>
                          <a:spcPts val="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10834863"/>
                  </a:ext>
                </a:extLst>
              </a:tr>
              <a:tr h="315988">
                <a:tc>
                  <a:txBody>
                    <a:bodyPr/>
                    <a:lstStyle/>
                    <a:p>
                      <a:pPr algn="ctr">
                        <a:lnSpc>
                          <a:spcPct val="107000"/>
                        </a:lnSpc>
                        <a:spcAft>
                          <a:spcPts val="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85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04450600"/>
                  </a:ext>
                </a:extLst>
              </a:tr>
              <a:tr h="315988">
                <a:tc>
                  <a:txBody>
                    <a:bodyPr/>
                    <a:lstStyle/>
                    <a:p>
                      <a:pPr algn="ctr">
                        <a:lnSpc>
                          <a:spcPct val="107000"/>
                        </a:lnSpc>
                        <a:spcAft>
                          <a:spcPts val="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beijing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26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47869843"/>
                  </a:ext>
                </a:extLst>
              </a:tr>
              <a:tr h="315988">
                <a:tc>
                  <a:txBody>
                    <a:bodyPr/>
                    <a:lstStyle/>
                    <a:p>
                      <a:pPr algn="ctr">
                        <a:lnSpc>
                          <a:spcPct val="107000"/>
                        </a:lnSpc>
                        <a:spcAft>
                          <a:spcPts val="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beijing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47847945"/>
                  </a:ext>
                </a:extLst>
              </a:tr>
              <a:tr h="315988">
                <a:tc>
                  <a:txBody>
                    <a:bodyPr/>
                    <a:lstStyle/>
                    <a:p>
                      <a:pPr algn="ctr">
                        <a:lnSpc>
                          <a:spcPct val="107000"/>
                        </a:lnSpc>
                        <a:spcAft>
                          <a:spcPts val="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5/3/2017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beijing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60630948"/>
                  </a:ext>
                </a:extLst>
              </a:tr>
            </a:tbl>
          </a:graphicData>
        </a:graphic>
      </p:graphicFrame>
    </p:spTree>
    <p:extLst>
      <p:ext uri="{BB962C8B-B14F-4D97-AF65-F5344CB8AC3E}">
        <p14:creationId xmlns:p14="http://schemas.microsoft.com/office/powerpoint/2010/main" val="423707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000" dirty="0" err="1"/>
              <a:t>df.pivot</a:t>
            </a:r>
            <a:r>
              <a:rPr lang="en-IN" sz="2000" dirty="0"/>
              <a:t>(index='</a:t>
            </a:r>
            <a:r>
              <a:rPr lang="en-IN" sz="2000" dirty="0" err="1"/>
              <a:t>city',columns</a:t>
            </a:r>
            <a:r>
              <a:rPr lang="en-IN" sz="2000" dirty="0"/>
              <a:t>='date')</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15903231"/>
              </p:ext>
            </p:extLst>
          </p:nvPr>
        </p:nvGraphicFramePr>
        <p:xfrm>
          <a:off x="755576" y="2492896"/>
          <a:ext cx="8229599" cy="3959844"/>
        </p:xfrm>
        <a:graphic>
          <a:graphicData uri="http://schemas.openxmlformats.org/drawingml/2006/table">
            <a:tbl>
              <a:tblPr firstRow="1" firstCol="1" bandRow="1">
                <a:tableStyleId>{5C22544A-7EE6-4342-B048-85BDC9FD1C3A}</a:tableStyleId>
              </a:tblPr>
              <a:tblGrid>
                <a:gridCol w="1175657">
                  <a:extLst>
                    <a:ext uri="{9D8B030D-6E8A-4147-A177-3AD203B41FA5}">
                      <a16:colId xmlns:a16="http://schemas.microsoft.com/office/drawing/2014/main" val="714793932"/>
                    </a:ext>
                  </a:extLst>
                </a:gridCol>
                <a:gridCol w="1175657">
                  <a:extLst>
                    <a:ext uri="{9D8B030D-6E8A-4147-A177-3AD203B41FA5}">
                      <a16:colId xmlns:a16="http://schemas.microsoft.com/office/drawing/2014/main" val="3157674951"/>
                    </a:ext>
                  </a:extLst>
                </a:gridCol>
                <a:gridCol w="1175657">
                  <a:extLst>
                    <a:ext uri="{9D8B030D-6E8A-4147-A177-3AD203B41FA5}">
                      <a16:colId xmlns:a16="http://schemas.microsoft.com/office/drawing/2014/main" val="3208618226"/>
                    </a:ext>
                  </a:extLst>
                </a:gridCol>
                <a:gridCol w="1175657">
                  <a:extLst>
                    <a:ext uri="{9D8B030D-6E8A-4147-A177-3AD203B41FA5}">
                      <a16:colId xmlns:a16="http://schemas.microsoft.com/office/drawing/2014/main" val="1829370200"/>
                    </a:ext>
                  </a:extLst>
                </a:gridCol>
                <a:gridCol w="1175657">
                  <a:extLst>
                    <a:ext uri="{9D8B030D-6E8A-4147-A177-3AD203B41FA5}">
                      <a16:colId xmlns:a16="http://schemas.microsoft.com/office/drawing/2014/main" val="3076209789"/>
                    </a:ext>
                  </a:extLst>
                </a:gridCol>
                <a:gridCol w="1175657">
                  <a:extLst>
                    <a:ext uri="{9D8B030D-6E8A-4147-A177-3AD203B41FA5}">
                      <a16:colId xmlns:a16="http://schemas.microsoft.com/office/drawing/2014/main" val="339127261"/>
                    </a:ext>
                  </a:extLst>
                </a:gridCol>
                <a:gridCol w="1175657">
                  <a:extLst>
                    <a:ext uri="{9D8B030D-6E8A-4147-A177-3AD203B41FA5}">
                      <a16:colId xmlns:a16="http://schemas.microsoft.com/office/drawing/2014/main" val="4252052651"/>
                    </a:ext>
                  </a:extLst>
                </a:gridCol>
              </a:tblGrid>
              <a:tr h="659974">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gridSpan="3">
                  <a:txBody>
                    <a:bodyPr/>
                    <a:lstStyle/>
                    <a:p>
                      <a:pPr algn="ctr">
                        <a:lnSpc>
                          <a:spcPct val="107000"/>
                        </a:lnSpc>
                        <a:spcAft>
                          <a:spcPts val="0"/>
                        </a:spcAft>
                      </a:pPr>
                      <a:r>
                        <a:rPr lang="en-IN" sz="1200" dirty="0">
                          <a:effectLst/>
                        </a:rPr>
                        <a:t>temperature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31265698"/>
                  </a:ext>
                </a:extLst>
              </a:tr>
              <a:tr h="659974">
                <a:tc>
                  <a:txBody>
                    <a:bodyPr/>
                    <a:lstStyle/>
                    <a:p>
                      <a:pPr algn="ct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dirty="0">
                          <a:effectLst/>
                        </a:rPr>
                        <a:t>5/2/2017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dirty="0">
                          <a:effectLst/>
                        </a:rPr>
                        <a:t>5/3/2017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47397760"/>
                  </a:ext>
                </a:extLst>
              </a:tr>
              <a:tr h="659974">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998443"/>
                  </a:ext>
                </a:extLst>
              </a:tr>
              <a:tr h="659974">
                <a:tc>
                  <a:txBody>
                    <a:bodyPr/>
                    <a:lstStyle/>
                    <a:p>
                      <a:pPr algn="ctr">
                        <a:lnSpc>
                          <a:spcPct val="107000"/>
                        </a:lnSpc>
                        <a:spcAft>
                          <a:spcPts val="0"/>
                        </a:spcAft>
                      </a:pPr>
                      <a:r>
                        <a:rPr lang="en-IN" sz="1200">
                          <a:effectLst/>
                        </a:rPr>
                        <a:t>beijing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83294225"/>
                  </a:ext>
                </a:extLst>
              </a:tr>
              <a:tr h="659974">
                <a:tc>
                  <a:txBody>
                    <a:bodyPr/>
                    <a:lstStyle/>
                    <a:p>
                      <a:pPr algn="ct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00283826"/>
                  </a:ext>
                </a:extLst>
              </a:tr>
              <a:tr h="659974">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33564891"/>
                  </a:ext>
                </a:extLst>
              </a:tr>
            </a:tbl>
          </a:graphicData>
        </a:graphic>
      </p:graphicFrame>
    </p:spTree>
    <p:extLst>
      <p:ext uri="{BB962C8B-B14F-4D97-AF65-F5344CB8AC3E}">
        <p14:creationId xmlns:p14="http://schemas.microsoft.com/office/powerpoint/2010/main" val="3771785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err="1"/>
              <a:t>df.pivot</a:t>
            </a:r>
            <a:r>
              <a:rPr lang="en-IN" sz="2400" dirty="0"/>
              <a:t>(index='</a:t>
            </a:r>
            <a:r>
              <a:rPr lang="en-IN" sz="2400" dirty="0" err="1"/>
              <a:t>city',columns</a:t>
            </a:r>
            <a:r>
              <a:rPr lang="en-IN" sz="2400" dirty="0"/>
              <a:t>='</a:t>
            </a:r>
            <a:r>
              <a:rPr lang="en-IN" sz="2400" dirty="0" err="1"/>
              <a:t>date',values</a:t>
            </a:r>
            <a:r>
              <a:rPr lang="en-IN" sz="2400" dirty="0"/>
              <a:t>="humidity")</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08412055"/>
              </p:ext>
            </p:extLst>
          </p:nvPr>
        </p:nvGraphicFramePr>
        <p:xfrm>
          <a:off x="457200" y="2276875"/>
          <a:ext cx="4609229" cy="2016220"/>
        </p:xfrm>
        <a:graphic>
          <a:graphicData uri="http://schemas.openxmlformats.org/drawingml/2006/table">
            <a:tbl>
              <a:tblPr firstRow="1" firstCol="1" bandRow="1">
                <a:tableStyleId>{5C22544A-7EE6-4342-B048-85BDC9FD1C3A}</a:tableStyleId>
              </a:tblPr>
              <a:tblGrid>
                <a:gridCol w="1168735">
                  <a:extLst>
                    <a:ext uri="{9D8B030D-6E8A-4147-A177-3AD203B41FA5}">
                      <a16:colId xmlns:a16="http://schemas.microsoft.com/office/drawing/2014/main" val="3204916631"/>
                    </a:ext>
                  </a:extLst>
                </a:gridCol>
                <a:gridCol w="1168735">
                  <a:extLst>
                    <a:ext uri="{9D8B030D-6E8A-4147-A177-3AD203B41FA5}">
                      <a16:colId xmlns:a16="http://schemas.microsoft.com/office/drawing/2014/main" val="1505397586"/>
                    </a:ext>
                  </a:extLst>
                </a:gridCol>
                <a:gridCol w="1168735">
                  <a:extLst>
                    <a:ext uri="{9D8B030D-6E8A-4147-A177-3AD203B41FA5}">
                      <a16:colId xmlns:a16="http://schemas.microsoft.com/office/drawing/2014/main" val="2370441658"/>
                    </a:ext>
                  </a:extLst>
                </a:gridCol>
                <a:gridCol w="1103024">
                  <a:extLst>
                    <a:ext uri="{9D8B030D-6E8A-4147-A177-3AD203B41FA5}">
                      <a16:colId xmlns:a16="http://schemas.microsoft.com/office/drawing/2014/main" val="737991749"/>
                    </a:ext>
                  </a:extLst>
                </a:gridCol>
              </a:tblGrid>
              <a:tr h="403244">
                <a:tc>
                  <a:txBody>
                    <a:bodyPr/>
                    <a:lstStyle/>
                    <a:p>
                      <a:pPr algn="ct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36161233"/>
                  </a:ext>
                </a:extLst>
              </a:tr>
              <a:tr h="403244">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89233203"/>
                  </a:ext>
                </a:extLst>
              </a:tr>
              <a:tr h="403244">
                <a:tc>
                  <a:txBody>
                    <a:bodyPr/>
                    <a:lstStyle/>
                    <a:p>
                      <a:pPr algn="ctr">
                        <a:lnSpc>
                          <a:spcPct val="107000"/>
                        </a:lnSpc>
                        <a:spcAft>
                          <a:spcPts val="0"/>
                        </a:spcAft>
                      </a:pPr>
                      <a:r>
                        <a:rPr lang="en-IN" sz="1200">
                          <a:effectLst/>
                        </a:rPr>
                        <a:t>beijing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69939261"/>
                  </a:ext>
                </a:extLst>
              </a:tr>
              <a:tr h="403244">
                <a:tc>
                  <a:txBody>
                    <a:bodyPr/>
                    <a:lstStyle/>
                    <a:p>
                      <a:pPr algn="ct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85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29237016"/>
                  </a:ext>
                </a:extLst>
              </a:tr>
              <a:tr h="403244">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83057703"/>
                  </a:ext>
                </a:extLst>
              </a:tr>
            </a:tbl>
          </a:graphicData>
        </a:graphic>
      </p:graphicFrame>
      <p:sp>
        <p:nvSpPr>
          <p:cNvPr id="5" name="Rectangle 4"/>
          <p:cNvSpPr/>
          <p:nvPr/>
        </p:nvSpPr>
        <p:spPr>
          <a:xfrm>
            <a:off x="469776" y="4475657"/>
            <a:ext cx="3578031" cy="369332"/>
          </a:xfrm>
          <a:prstGeom prst="rect">
            <a:avLst/>
          </a:prstGeom>
        </p:spPr>
        <p:txBody>
          <a:bodyPr wrap="none">
            <a:spAutoFit/>
          </a:bodyPr>
          <a:lstStyle/>
          <a:p>
            <a:r>
              <a:rPr lang="en-IN" dirty="0" err="1"/>
              <a:t>df.pivot</a:t>
            </a:r>
            <a:r>
              <a:rPr lang="en-IN" dirty="0"/>
              <a:t>(index='</a:t>
            </a:r>
            <a:r>
              <a:rPr lang="en-IN" dirty="0" err="1"/>
              <a:t>date',columns</a:t>
            </a:r>
            <a:r>
              <a:rPr lang="en-IN" dirty="0"/>
              <a:t>='city')</a:t>
            </a:r>
          </a:p>
        </p:txBody>
      </p:sp>
      <p:graphicFrame>
        <p:nvGraphicFramePr>
          <p:cNvPr id="7" name="Table 6"/>
          <p:cNvGraphicFramePr>
            <a:graphicFrameLocks noGrp="1"/>
          </p:cNvGraphicFramePr>
          <p:nvPr>
            <p:extLst>
              <p:ext uri="{D42A27DB-BD31-4B8C-83A1-F6EECF244321}">
                <p14:modId xmlns:p14="http://schemas.microsoft.com/office/powerpoint/2010/main" val="2356912830"/>
              </p:ext>
            </p:extLst>
          </p:nvPr>
        </p:nvGraphicFramePr>
        <p:xfrm>
          <a:off x="447576" y="4952316"/>
          <a:ext cx="4618852" cy="1905684"/>
        </p:xfrm>
        <a:graphic>
          <a:graphicData uri="http://schemas.openxmlformats.org/drawingml/2006/table">
            <a:tbl>
              <a:tblPr firstRow="1" firstCol="1" bandRow="1">
                <a:tableStyleId>{5C22544A-7EE6-4342-B048-85BDC9FD1C3A}</a:tableStyleId>
              </a:tblPr>
              <a:tblGrid>
                <a:gridCol w="659836">
                  <a:extLst>
                    <a:ext uri="{9D8B030D-6E8A-4147-A177-3AD203B41FA5}">
                      <a16:colId xmlns:a16="http://schemas.microsoft.com/office/drawing/2014/main" val="1077535534"/>
                    </a:ext>
                  </a:extLst>
                </a:gridCol>
                <a:gridCol w="659836">
                  <a:extLst>
                    <a:ext uri="{9D8B030D-6E8A-4147-A177-3AD203B41FA5}">
                      <a16:colId xmlns:a16="http://schemas.microsoft.com/office/drawing/2014/main" val="1720652405"/>
                    </a:ext>
                  </a:extLst>
                </a:gridCol>
                <a:gridCol w="659836">
                  <a:extLst>
                    <a:ext uri="{9D8B030D-6E8A-4147-A177-3AD203B41FA5}">
                      <a16:colId xmlns:a16="http://schemas.microsoft.com/office/drawing/2014/main" val="820191041"/>
                    </a:ext>
                  </a:extLst>
                </a:gridCol>
                <a:gridCol w="396756">
                  <a:extLst>
                    <a:ext uri="{9D8B030D-6E8A-4147-A177-3AD203B41FA5}">
                      <a16:colId xmlns:a16="http://schemas.microsoft.com/office/drawing/2014/main" val="55987270"/>
                    </a:ext>
                  </a:extLst>
                </a:gridCol>
                <a:gridCol w="922916">
                  <a:extLst>
                    <a:ext uri="{9D8B030D-6E8A-4147-A177-3AD203B41FA5}">
                      <a16:colId xmlns:a16="http://schemas.microsoft.com/office/drawing/2014/main" val="1669131883"/>
                    </a:ext>
                  </a:extLst>
                </a:gridCol>
                <a:gridCol w="659836">
                  <a:extLst>
                    <a:ext uri="{9D8B030D-6E8A-4147-A177-3AD203B41FA5}">
                      <a16:colId xmlns:a16="http://schemas.microsoft.com/office/drawing/2014/main" val="189536583"/>
                    </a:ext>
                  </a:extLst>
                </a:gridCol>
                <a:gridCol w="659836">
                  <a:extLst>
                    <a:ext uri="{9D8B030D-6E8A-4147-A177-3AD203B41FA5}">
                      <a16:colId xmlns:a16="http://schemas.microsoft.com/office/drawing/2014/main" val="4214994772"/>
                    </a:ext>
                  </a:extLst>
                </a:gridCol>
              </a:tblGrid>
              <a:tr h="299044">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 marR="9525" marT="9525" marB="9525" anchor="ctr"/>
                </a:tc>
                <a:tc gridSpan="3">
                  <a:txBody>
                    <a:bodyPr/>
                    <a:lstStyle/>
                    <a:p>
                      <a:pPr algn="ctr">
                        <a:lnSpc>
                          <a:spcPct val="107000"/>
                        </a:lnSpc>
                        <a:spcAft>
                          <a:spcPts val="0"/>
                        </a:spcAft>
                      </a:pPr>
                      <a:r>
                        <a:rPr lang="en-IN" sz="1200" dirty="0">
                          <a:effectLst/>
                        </a:rPr>
                        <a:t>temperature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15189232"/>
                  </a:ext>
                </a:extLst>
              </a:tr>
              <a:tr h="299044">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beijing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beijing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43379627"/>
                  </a:ext>
                </a:extLst>
              </a:tr>
              <a:tr h="299044">
                <a:tc>
                  <a:txBody>
                    <a:bodyPr/>
                    <a:lstStyle/>
                    <a:p>
                      <a:pPr algn="ct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85449854"/>
                  </a:ext>
                </a:extLst>
              </a:tr>
              <a:tr h="299044">
                <a:tc>
                  <a:txBody>
                    <a:bodyPr/>
                    <a:lstStyle/>
                    <a:p>
                      <a:pPr algn="ct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30525464"/>
                  </a:ext>
                </a:extLst>
              </a:tr>
              <a:tr h="299044">
                <a:tc>
                  <a:txBody>
                    <a:bodyPr/>
                    <a:lstStyle/>
                    <a:p>
                      <a:pPr algn="ct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00459804"/>
                  </a:ext>
                </a:extLst>
              </a:tr>
              <a:tr h="299044">
                <a:tc>
                  <a:txBody>
                    <a:bodyPr/>
                    <a:lstStyle/>
                    <a:p>
                      <a:pPr algn="ctr">
                        <a:lnSpc>
                          <a:spcPct val="107000"/>
                        </a:lnSpc>
                        <a:spcAft>
                          <a:spcPts val="0"/>
                        </a:spcAft>
                      </a:pPr>
                      <a:r>
                        <a:rPr lang="en-IN" sz="1200">
                          <a:effectLst/>
                        </a:rPr>
                        <a:t>5/3/2017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65040618"/>
                  </a:ext>
                </a:extLst>
              </a:tr>
            </a:tbl>
          </a:graphicData>
        </a:graphic>
      </p:graphicFrame>
    </p:spTree>
    <p:extLst>
      <p:ext uri="{BB962C8B-B14F-4D97-AF65-F5344CB8AC3E}">
        <p14:creationId xmlns:p14="http://schemas.microsoft.com/office/powerpoint/2010/main" val="1332011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err="1"/>
              <a:t>df.pivot</a:t>
            </a:r>
            <a:r>
              <a:rPr lang="en-IN" sz="2400" dirty="0"/>
              <a:t>(index='</a:t>
            </a:r>
            <a:r>
              <a:rPr lang="en-IN" sz="2400" dirty="0" err="1"/>
              <a:t>humidity',columns</a:t>
            </a:r>
            <a:r>
              <a:rPr lang="en-IN" sz="2400" dirty="0"/>
              <a:t>='city')</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54491746"/>
              </p:ext>
            </p:extLst>
          </p:nvPr>
        </p:nvGraphicFramePr>
        <p:xfrm>
          <a:off x="457200" y="2574643"/>
          <a:ext cx="8229599" cy="3950700"/>
        </p:xfrm>
        <a:graphic>
          <a:graphicData uri="http://schemas.openxmlformats.org/drawingml/2006/table">
            <a:tbl>
              <a:tblPr firstRow="1" firstCol="1" bandRow="1">
                <a:tableStyleId>{5C22544A-7EE6-4342-B048-85BDC9FD1C3A}</a:tableStyleId>
              </a:tblPr>
              <a:tblGrid>
                <a:gridCol w="1175657">
                  <a:extLst>
                    <a:ext uri="{9D8B030D-6E8A-4147-A177-3AD203B41FA5}">
                      <a16:colId xmlns:a16="http://schemas.microsoft.com/office/drawing/2014/main" val="2668399482"/>
                    </a:ext>
                  </a:extLst>
                </a:gridCol>
                <a:gridCol w="1175657">
                  <a:extLst>
                    <a:ext uri="{9D8B030D-6E8A-4147-A177-3AD203B41FA5}">
                      <a16:colId xmlns:a16="http://schemas.microsoft.com/office/drawing/2014/main" val="4024996704"/>
                    </a:ext>
                  </a:extLst>
                </a:gridCol>
                <a:gridCol w="1175657">
                  <a:extLst>
                    <a:ext uri="{9D8B030D-6E8A-4147-A177-3AD203B41FA5}">
                      <a16:colId xmlns:a16="http://schemas.microsoft.com/office/drawing/2014/main" val="3619974267"/>
                    </a:ext>
                  </a:extLst>
                </a:gridCol>
                <a:gridCol w="1175657">
                  <a:extLst>
                    <a:ext uri="{9D8B030D-6E8A-4147-A177-3AD203B41FA5}">
                      <a16:colId xmlns:a16="http://schemas.microsoft.com/office/drawing/2014/main" val="2709690527"/>
                    </a:ext>
                  </a:extLst>
                </a:gridCol>
                <a:gridCol w="1175657">
                  <a:extLst>
                    <a:ext uri="{9D8B030D-6E8A-4147-A177-3AD203B41FA5}">
                      <a16:colId xmlns:a16="http://schemas.microsoft.com/office/drawing/2014/main" val="2728462396"/>
                    </a:ext>
                  </a:extLst>
                </a:gridCol>
                <a:gridCol w="1175657">
                  <a:extLst>
                    <a:ext uri="{9D8B030D-6E8A-4147-A177-3AD203B41FA5}">
                      <a16:colId xmlns:a16="http://schemas.microsoft.com/office/drawing/2014/main" val="4165257666"/>
                    </a:ext>
                  </a:extLst>
                </a:gridCol>
                <a:gridCol w="1175657">
                  <a:extLst>
                    <a:ext uri="{9D8B030D-6E8A-4147-A177-3AD203B41FA5}">
                      <a16:colId xmlns:a16="http://schemas.microsoft.com/office/drawing/2014/main" val="1960046939"/>
                    </a:ext>
                  </a:extLst>
                </a:gridCol>
              </a:tblGrid>
              <a:tr h="329225">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gridSpan="3">
                  <a:txBody>
                    <a:bodyPr/>
                    <a:lstStyle/>
                    <a:p>
                      <a:pPr algn="ct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23995713"/>
                  </a:ext>
                </a:extLst>
              </a:tr>
              <a:tr h="329225">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beijing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beijing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89660303"/>
                  </a:ext>
                </a:extLst>
              </a:tr>
              <a:tr h="329225">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84557264"/>
                  </a:ext>
                </a:extLst>
              </a:tr>
              <a:tr h="329225">
                <a:tc>
                  <a:txBody>
                    <a:bodyPr/>
                    <a:lstStyle/>
                    <a:p>
                      <a:pPr algn="ctr">
                        <a:lnSpc>
                          <a:spcPct val="107000"/>
                        </a:lnSpc>
                        <a:spcAft>
                          <a:spcPts val="0"/>
                        </a:spcAft>
                      </a:pPr>
                      <a:r>
                        <a:rPr lang="en-IN" sz="1200">
                          <a:effectLst/>
                        </a:rPr>
                        <a:t>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95243404"/>
                  </a:ext>
                </a:extLst>
              </a:tr>
              <a:tr h="329225">
                <a:tc>
                  <a:txBody>
                    <a:bodyPr/>
                    <a:lstStyle/>
                    <a:p>
                      <a:pPr algn="ctr">
                        <a:lnSpc>
                          <a:spcPct val="107000"/>
                        </a:lnSpc>
                        <a:spcAft>
                          <a:spcPts val="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24467594"/>
                  </a:ext>
                </a:extLst>
              </a:tr>
              <a:tr h="329225">
                <a:tc>
                  <a:txBody>
                    <a:bodyPr/>
                    <a:lstStyle/>
                    <a:p>
                      <a:pPr algn="ctr">
                        <a:lnSpc>
                          <a:spcPct val="107000"/>
                        </a:lnSpc>
                        <a:spcAft>
                          <a:spcPts val="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12528132"/>
                  </a:ext>
                </a:extLst>
              </a:tr>
              <a:tr h="329225">
                <a:tc>
                  <a:txBody>
                    <a:bodyPr/>
                    <a:lstStyle/>
                    <a:p>
                      <a:pPr algn="ctr">
                        <a:lnSpc>
                          <a:spcPct val="107000"/>
                        </a:lnSpc>
                        <a:spcAft>
                          <a:spcPts val="0"/>
                        </a:spcAft>
                      </a:pPr>
                      <a:r>
                        <a:rPr lang="en-IN" sz="1200">
                          <a:effectLst/>
                        </a:rPr>
                        <a:t>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15135652"/>
                  </a:ext>
                </a:extLst>
              </a:tr>
              <a:tr h="329225">
                <a:tc>
                  <a:txBody>
                    <a:bodyPr/>
                    <a:lstStyle/>
                    <a:p>
                      <a:pPr algn="ctr">
                        <a:lnSpc>
                          <a:spcPct val="107000"/>
                        </a:lnSpc>
                        <a:spcAft>
                          <a:spcPts val="0"/>
                        </a:spcAft>
                      </a:pPr>
                      <a:r>
                        <a:rPr lang="en-IN" sz="1200">
                          <a:effectLst/>
                        </a:rPr>
                        <a:t>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24873294"/>
                  </a:ext>
                </a:extLst>
              </a:tr>
              <a:tr h="329225">
                <a:tc>
                  <a:txBody>
                    <a:bodyPr/>
                    <a:lstStyle/>
                    <a:p>
                      <a:pPr algn="ctr">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23260027"/>
                  </a:ext>
                </a:extLst>
              </a:tr>
              <a:tr h="329225">
                <a:tc>
                  <a:txBody>
                    <a:bodyPr/>
                    <a:lstStyle/>
                    <a:p>
                      <a:pPr algn="ct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45778353"/>
                  </a:ext>
                </a:extLst>
              </a:tr>
              <a:tr h="329225">
                <a:tc>
                  <a:txBody>
                    <a:bodyPr/>
                    <a:lstStyle/>
                    <a:p>
                      <a:pPr algn="ctr">
                        <a:lnSpc>
                          <a:spcPct val="107000"/>
                        </a:lnSpc>
                        <a:spcAft>
                          <a:spcPts val="0"/>
                        </a:spcAft>
                      </a:pPr>
                      <a:r>
                        <a:rPr lang="en-IN" sz="1200">
                          <a:effectLst/>
                        </a:rPr>
                        <a:t>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54812898"/>
                  </a:ext>
                </a:extLst>
              </a:tr>
              <a:tr h="329225">
                <a:tc>
                  <a:txBody>
                    <a:bodyPr/>
                    <a:lstStyle/>
                    <a:p>
                      <a:pPr algn="ctr">
                        <a:lnSpc>
                          <a:spcPct val="107000"/>
                        </a:lnSpc>
                        <a:spcAft>
                          <a:spcPts val="0"/>
                        </a:spcAft>
                      </a:pPr>
                      <a:r>
                        <a:rPr lang="en-IN" sz="1200">
                          <a:effectLst/>
                        </a:rPr>
                        <a:t>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NaN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52335494"/>
                  </a:ext>
                </a:extLst>
              </a:tr>
            </a:tbl>
          </a:graphicData>
        </a:graphic>
      </p:graphicFrame>
    </p:spTree>
    <p:extLst>
      <p:ext uri="{BB962C8B-B14F-4D97-AF65-F5344CB8AC3E}">
        <p14:creationId xmlns:p14="http://schemas.microsoft.com/office/powerpoint/2010/main" val="3723658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Pivot Table</a:t>
            </a:r>
            <a:endParaRPr lang="en-IN" dirty="0"/>
          </a:p>
        </p:txBody>
      </p:sp>
      <p:sp>
        <p:nvSpPr>
          <p:cNvPr id="3" name="Content Placeholder 2"/>
          <p:cNvSpPr>
            <a:spLocks noGrp="1"/>
          </p:cNvSpPr>
          <p:nvPr>
            <p:ph idx="1"/>
          </p:nvPr>
        </p:nvSpPr>
        <p:spPr/>
        <p:txBody>
          <a:bodyPr/>
          <a:lstStyle/>
          <a:p>
            <a:r>
              <a:rPr lang="en-IN" sz="2400" dirty="0" err="1"/>
              <a:t>df</a:t>
            </a:r>
            <a:r>
              <a:rPr lang="en-IN" sz="2400" dirty="0"/>
              <a:t> = </a:t>
            </a:r>
            <a:r>
              <a:rPr lang="en-IN" sz="2400" dirty="0" err="1"/>
              <a:t>pd.read_csv</a:t>
            </a:r>
            <a:r>
              <a:rPr lang="en-IN" sz="2400" dirty="0"/>
              <a:t>("weather2.csv")</a:t>
            </a:r>
          </a:p>
          <a:p>
            <a:r>
              <a:rPr lang="en-IN" sz="2400" dirty="0" err="1"/>
              <a:t>df</a:t>
            </a:r>
            <a:endParaRPr lang="en-IN" sz="24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34040912"/>
              </p:ext>
            </p:extLst>
          </p:nvPr>
        </p:nvGraphicFramePr>
        <p:xfrm>
          <a:off x="457200" y="2896775"/>
          <a:ext cx="8229600" cy="3700575"/>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1831070133"/>
                    </a:ext>
                  </a:extLst>
                </a:gridCol>
                <a:gridCol w="1645920">
                  <a:extLst>
                    <a:ext uri="{9D8B030D-6E8A-4147-A177-3AD203B41FA5}">
                      <a16:colId xmlns:a16="http://schemas.microsoft.com/office/drawing/2014/main" val="2268373654"/>
                    </a:ext>
                  </a:extLst>
                </a:gridCol>
                <a:gridCol w="1645920">
                  <a:extLst>
                    <a:ext uri="{9D8B030D-6E8A-4147-A177-3AD203B41FA5}">
                      <a16:colId xmlns:a16="http://schemas.microsoft.com/office/drawing/2014/main" val="2336199494"/>
                    </a:ext>
                  </a:extLst>
                </a:gridCol>
                <a:gridCol w="1645920">
                  <a:extLst>
                    <a:ext uri="{9D8B030D-6E8A-4147-A177-3AD203B41FA5}">
                      <a16:colId xmlns:a16="http://schemas.microsoft.com/office/drawing/2014/main" val="4219671862"/>
                    </a:ext>
                  </a:extLst>
                </a:gridCol>
                <a:gridCol w="1645920">
                  <a:extLst>
                    <a:ext uri="{9D8B030D-6E8A-4147-A177-3AD203B41FA5}">
                      <a16:colId xmlns:a16="http://schemas.microsoft.com/office/drawing/2014/main" val="2591864092"/>
                    </a:ext>
                  </a:extLst>
                </a:gridCol>
              </a:tblGrid>
              <a:tr h="411175">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dirty="0">
                          <a:effectLst/>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11868977"/>
                  </a:ext>
                </a:extLst>
              </a:tr>
              <a:tr h="411175">
                <a:tc>
                  <a:txBody>
                    <a:bodyPr/>
                    <a:lstStyle/>
                    <a:p>
                      <a:pPr algn="ctr">
                        <a:lnSpc>
                          <a:spcPct val="107000"/>
                        </a:lnSpc>
                        <a:spcAft>
                          <a:spcPts val="0"/>
                        </a:spcAft>
                      </a:pPr>
                      <a:r>
                        <a:rPr lang="en-IN" sz="12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5/1/2017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58407495"/>
                  </a:ext>
                </a:extLst>
              </a:tr>
              <a:tr h="411175">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5/1/2017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02580177"/>
                  </a:ext>
                </a:extLst>
              </a:tr>
              <a:tr h="411175">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5/2/2017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80824054"/>
                  </a:ext>
                </a:extLst>
              </a:tr>
              <a:tr h="411175">
                <a:tc>
                  <a:txBody>
                    <a:bodyPr/>
                    <a:lstStyle/>
                    <a:p>
                      <a:pPr algn="ctr">
                        <a:lnSpc>
                          <a:spcPct val="107000"/>
                        </a:lnSpc>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5/2/2017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new </a:t>
                      </a:r>
                      <a:r>
                        <a:rPr lang="en-IN" sz="1200" dirty="0" err="1">
                          <a:effectLst/>
                        </a:rPr>
                        <a:t>york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51277508"/>
                  </a:ext>
                </a:extLst>
              </a:tr>
              <a:tr h="411175">
                <a:tc>
                  <a:txBody>
                    <a:bodyPr/>
                    <a:lstStyle/>
                    <a:p>
                      <a:pPr algn="ctr">
                        <a:lnSpc>
                          <a:spcPct val="107000"/>
                        </a:lnSpc>
                        <a:spcAft>
                          <a:spcPts val="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72362686"/>
                  </a:ext>
                </a:extLst>
              </a:tr>
              <a:tr h="411175">
                <a:tc>
                  <a:txBody>
                    <a:bodyPr/>
                    <a:lstStyle/>
                    <a:p>
                      <a:pPr algn="ctr">
                        <a:lnSpc>
                          <a:spcPct val="107000"/>
                        </a:lnSpc>
                        <a:spcAft>
                          <a:spcPts val="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2419285"/>
                  </a:ext>
                </a:extLst>
              </a:tr>
              <a:tr h="411175">
                <a:tc>
                  <a:txBody>
                    <a:bodyPr/>
                    <a:lstStyle/>
                    <a:p>
                      <a:pPr algn="ctr">
                        <a:lnSpc>
                          <a:spcPct val="107000"/>
                        </a:lnSpc>
                        <a:spcAft>
                          <a:spcPts val="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82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85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6955073"/>
                  </a:ext>
                </a:extLst>
              </a:tr>
              <a:tr h="411175">
                <a:tc>
                  <a:txBody>
                    <a:bodyPr/>
                    <a:lstStyle/>
                    <a:p>
                      <a:pPr algn="ctr">
                        <a:lnSpc>
                          <a:spcPct val="107000"/>
                        </a:lnSpc>
                        <a:spcAft>
                          <a:spcPts val="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26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86901759"/>
                  </a:ext>
                </a:extLst>
              </a:tr>
            </a:tbl>
          </a:graphicData>
        </a:graphic>
      </p:graphicFrame>
    </p:spTree>
    <p:extLst>
      <p:ext uri="{BB962C8B-B14F-4D97-AF65-F5344CB8AC3E}">
        <p14:creationId xmlns:p14="http://schemas.microsoft.com/office/powerpoint/2010/main" val="829117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4015" y="1700808"/>
            <a:ext cx="8229600" cy="4525963"/>
          </a:xfrm>
        </p:spPr>
        <p:txBody>
          <a:bodyPr/>
          <a:lstStyle/>
          <a:p>
            <a:r>
              <a:rPr lang="en-IN" sz="2400" dirty="0" err="1"/>
              <a:t>df.pivot_table</a:t>
            </a:r>
            <a:r>
              <a:rPr lang="en-IN" sz="2400" dirty="0"/>
              <a:t>(index="</a:t>
            </a:r>
            <a:r>
              <a:rPr lang="en-IN" sz="2400" dirty="0" err="1"/>
              <a:t>city",columns</a:t>
            </a:r>
            <a:r>
              <a:rPr lang="en-IN" sz="2400" dirty="0"/>
              <a:t>="date")</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24865560"/>
              </p:ext>
            </p:extLst>
          </p:nvPr>
        </p:nvGraphicFramePr>
        <p:xfrm>
          <a:off x="457200" y="3326289"/>
          <a:ext cx="8003230" cy="2478975"/>
        </p:xfrm>
        <a:graphic>
          <a:graphicData uri="http://schemas.openxmlformats.org/drawingml/2006/table">
            <a:tbl>
              <a:tblPr firstRow="1" firstCol="1" bandRow="1">
                <a:tableStyleId>{5C22544A-7EE6-4342-B048-85BDC9FD1C3A}</a:tableStyleId>
              </a:tblPr>
              <a:tblGrid>
                <a:gridCol w="1600646">
                  <a:extLst>
                    <a:ext uri="{9D8B030D-6E8A-4147-A177-3AD203B41FA5}">
                      <a16:colId xmlns:a16="http://schemas.microsoft.com/office/drawing/2014/main" val="682847086"/>
                    </a:ext>
                  </a:extLst>
                </a:gridCol>
                <a:gridCol w="1600646">
                  <a:extLst>
                    <a:ext uri="{9D8B030D-6E8A-4147-A177-3AD203B41FA5}">
                      <a16:colId xmlns:a16="http://schemas.microsoft.com/office/drawing/2014/main" val="2292710008"/>
                    </a:ext>
                  </a:extLst>
                </a:gridCol>
                <a:gridCol w="1600646">
                  <a:extLst>
                    <a:ext uri="{9D8B030D-6E8A-4147-A177-3AD203B41FA5}">
                      <a16:colId xmlns:a16="http://schemas.microsoft.com/office/drawing/2014/main" val="2761463605"/>
                    </a:ext>
                  </a:extLst>
                </a:gridCol>
                <a:gridCol w="1600646">
                  <a:extLst>
                    <a:ext uri="{9D8B030D-6E8A-4147-A177-3AD203B41FA5}">
                      <a16:colId xmlns:a16="http://schemas.microsoft.com/office/drawing/2014/main" val="3346654743"/>
                    </a:ext>
                  </a:extLst>
                </a:gridCol>
                <a:gridCol w="1600646">
                  <a:extLst>
                    <a:ext uri="{9D8B030D-6E8A-4147-A177-3AD203B41FA5}">
                      <a16:colId xmlns:a16="http://schemas.microsoft.com/office/drawing/2014/main" val="1940961113"/>
                    </a:ext>
                  </a:extLst>
                </a:gridCol>
              </a:tblGrid>
              <a:tr h="495795">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gridSpan="2">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tc gridSpan="2">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extLst>
                  <a:ext uri="{0D108BD9-81ED-4DB2-BD59-A6C34878D82A}">
                    <a16:rowId xmlns:a16="http://schemas.microsoft.com/office/drawing/2014/main" val="867039406"/>
                  </a:ext>
                </a:extLst>
              </a:tr>
              <a:tr h="495795">
                <a:tc>
                  <a:txBody>
                    <a:bodyPr/>
                    <a:lstStyle/>
                    <a:p>
                      <a:pPr algn="ct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1986383"/>
                  </a:ext>
                </a:extLst>
              </a:tr>
              <a:tr h="495795">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85146785"/>
                  </a:ext>
                </a:extLst>
              </a:tr>
              <a:tr h="495795">
                <a:tc>
                  <a:txBody>
                    <a:bodyPr/>
                    <a:lstStyle/>
                    <a:p>
                      <a:pPr algn="ct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84361529"/>
                  </a:ext>
                </a:extLst>
              </a:tr>
              <a:tr h="495795">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48630741"/>
                  </a:ext>
                </a:extLst>
              </a:tr>
            </a:tbl>
          </a:graphicData>
        </a:graphic>
      </p:graphicFrame>
    </p:spTree>
    <p:extLst>
      <p:ext uri="{BB962C8B-B14F-4D97-AF65-F5344CB8AC3E}">
        <p14:creationId xmlns:p14="http://schemas.microsoft.com/office/powerpoint/2010/main" val="1901625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Margins</a:t>
            </a:r>
            <a:endParaRPr lang="en-IN" dirty="0"/>
          </a:p>
        </p:txBody>
      </p:sp>
      <p:sp>
        <p:nvSpPr>
          <p:cNvPr id="3" name="Content Placeholder 2"/>
          <p:cNvSpPr>
            <a:spLocks noGrp="1"/>
          </p:cNvSpPr>
          <p:nvPr>
            <p:ph idx="1"/>
          </p:nvPr>
        </p:nvSpPr>
        <p:spPr/>
        <p:txBody>
          <a:bodyPr/>
          <a:lstStyle/>
          <a:p>
            <a:r>
              <a:rPr lang="en-IN" sz="2400" dirty="0" err="1"/>
              <a:t>df.pivot_table</a:t>
            </a:r>
            <a:r>
              <a:rPr lang="en-IN" sz="2400" dirty="0"/>
              <a:t>(index="</a:t>
            </a:r>
            <a:r>
              <a:rPr lang="en-IN" sz="2400" dirty="0" err="1"/>
              <a:t>city",columns</a:t>
            </a:r>
            <a:r>
              <a:rPr lang="en-IN" sz="2400" dirty="0"/>
              <a:t>="date", margins=</a:t>
            </a:r>
            <a:r>
              <a:rPr lang="en-IN" sz="2400" dirty="0" err="1"/>
              <a:t>True,aggfunc</a:t>
            </a:r>
            <a:r>
              <a:rPr lang="en-IN" sz="2400" dirty="0"/>
              <a:t>=</a:t>
            </a:r>
            <a:r>
              <a:rPr lang="en-IN" sz="2400" dirty="0" err="1"/>
              <a:t>np.sum</a:t>
            </a:r>
            <a:r>
              <a:rPr lang="en-IN" sz="2400" dirty="0"/>
              <a:t>)</a:t>
            </a:r>
          </a:p>
          <a:p>
            <a:endParaRPr lang="en-IN" dirty="0"/>
          </a:p>
        </p:txBody>
      </p:sp>
      <p:graphicFrame>
        <p:nvGraphicFramePr>
          <p:cNvPr id="4" name="Table 3"/>
          <p:cNvGraphicFramePr>
            <a:graphicFrameLocks noGrp="1"/>
          </p:cNvGraphicFramePr>
          <p:nvPr/>
        </p:nvGraphicFramePr>
        <p:xfrm>
          <a:off x="457200" y="3111532"/>
          <a:ext cx="8229600" cy="1503299"/>
        </p:xfrm>
        <a:graphic>
          <a:graphicData uri="http://schemas.openxmlformats.org/drawingml/2006/table">
            <a:tbl>
              <a:tblPr firstRow="1" firstCol="1" bandRow="1">
                <a:tableStyleId>{5C22544A-7EE6-4342-B048-85BDC9FD1C3A}</a:tableStyleId>
              </a:tblPr>
              <a:tblGrid>
                <a:gridCol w="914400">
                  <a:extLst>
                    <a:ext uri="{9D8B030D-6E8A-4147-A177-3AD203B41FA5}">
                      <a16:colId xmlns:a16="http://schemas.microsoft.com/office/drawing/2014/main" val="3485159025"/>
                    </a:ext>
                  </a:extLst>
                </a:gridCol>
                <a:gridCol w="914400">
                  <a:extLst>
                    <a:ext uri="{9D8B030D-6E8A-4147-A177-3AD203B41FA5}">
                      <a16:colId xmlns:a16="http://schemas.microsoft.com/office/drawing/2014/main" val="4078663543"/>
                    </a:ext>
                  </a:extLst>
                </a:gridCol>
                <a:gridCol w="914400">
                  <a:extLst>
                    <a:ext uri="{9D8B030D-6E8A-4147-A177-3AD203B41FA5}">
                      <a16:colId xmlns:a16="http://schemas.microsoft.com/office/drawing/2014/main" val="1450215366"/>
                    </a:ext>
                  </a:extLst>
                </a:gridCol>
                <a:gridCol w="914400">
                  <a:extLst>
                    <a:ext uri="{9D8B030D-6E8A-4147-A177-3AD203B41FA5}">
                      <a16:colId xmlns:a16="http://schemas.microsoft.com/office/drawing/2014/main" val="306904509"/>
                    </a:ext>
                  </a:extLst>
                </a:gridCol>
                <a:gridCol w="914400">
                  <a:extLst>
                    <a:ext uri="{9D8B030D-6E8A-4147-A177-3AD203B41FA5}">
                      <a16:colId xmlns:a16="http://schemas.microsoft.com/office/drawing/2014/main" val="2281680224"/>
                    </a:ext>
                  </a:extLst>
                </a:gridCol>
                <a:gridCol w="914400">
                  <a:extLst>
                    <a:ext uri="{9D8B030D-6E8A-4147-A177-3AD203B41FA5}">
                      <a16:colId xmlns:a16="http://schemas.microsoft.com/office/drawing/2014/main" val="3351415946"/>
                    </a:ext>
                  </a:extLst>
                </a:gridCol>
                <a:gridCol w="914400">
                  <a:extLst>
                    <a:ext uri="{9D8B030D-6E8A-4147-A177-3AD203B41FA5}">
                      <a16:colId xmlns:a16="http://schemas.microsoft.com/office/drawing/2014/main" val="3420164468"/>
                    </a:ext>
                  </a:extLst>
                </a:gridCol>
                <a:gridCol w="914400">
                  <a:extLst>
                    <a:ext uri="{9D8B030D-6E8A-4147-A177-3AD203B41FA5}">
                      <a16:colId xmlns:a16="http://schemas.microsoft.com/office/drawing/2014/main" val="2140158448"/>
                    </a:ext>
                  </a:extLst>
                </a:gridCol>
                <a:gridCol w="914400">
                  <a:extLst>
                    <a:ext uri="{9D8B030D-6E8A-4147-A177-3AD203B41FA5}">
                      <a16:colId xmlns:a16="http://schemas.microsoft.com/office/drawing/2014/main" val="2563664772"/>
                    </a:ext>
                  </a:extLst>
                </a:gridCol>
              </a:tblGrid>
              <a:tr h="0">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gridSpan="4">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45109151"/>
                  </a:ext>
                </a:extLst>
              </a:tr>
              <a:tr h="0">
                <a:tc>
                  <a:txBody>
                    <a:bodyPr/>
                    <a:lstStyle/>
                    <a:p>
                      <a:pPr algn="ct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5/3/2017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88648100"/>
                  </a:ext>
                </a:extLst>
              </a:tr>
              <a:tr h="0">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55544903"/>
                  </a:ext>
                </a:extLst>
              </a:tr>
              <a:tr h="0">
                <a:tc>
                  <a:txBody>
                    <a:bodyPr/>
                    <a:lstStyle/>
                    <a:p>
                      <a:pPr algn="ctr">
                        <a:lnSpc>
                          <a:spcPct val="107000"/>
                        </a:lnSpc>
                        <a:spcAft>
                          <a:spcPts val="0"/>
                        </a:spcAft>
                      </a:pPr>
                      <a:r>
                        <a:rPr lang="en-IN" sz="1200">
                          <a:effectLst/>
                        </a:rPr>
                        <a:t>beijing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91.0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236.0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24331440"/>
                  </a:ext>
                </a:extLst>
              </a:tr>
              <a:tr h="0">
                <a:tc>
                  <a:txBody>
                    <a:bodyPr/>
                    <a:lstStyle/>
                    <a:p>
                      <a:pPr algn="ct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248.0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05663876"/>
                  </a:ext>
                </a:extLst>
              </a:tr>
              <a:tr h="0">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122.0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292.0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126.0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336.0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30781816"/>
                  </a:ext>
                </a:extLst>
              </a:tr>
              <a:tr h="0">
                <a:tc>
                  <a:txBody>
                    <a:bodyPr/>
                    <a:lstStyle/>
                    <a:p>
                      <a:pPr algn="ctr">
                        <a:lnSpc>
                          <a:spcPct val="107000"/>
                        </a:lnSpc>
                        <a:spcAft>
                          <a:spcPts val="0"/>
                        </a:spcAft>
                      </a:pPr>
                      <a:r>
                        <a:rPr lang="en-IN" sz="1200">
                          <a:effectLst/>
                        </a:rPr>
                        <a:t>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631.0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281.0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297.0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229.0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807.0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68335713"/>
                  </a:ext>
                </a:extLst>
              </a:tr>
            </a:tbl>
          </a:graphicData>
        </a:graphic>
      </p:graphicFrame>
    </p:spTree>
    <p:extLst>
      <p:ext uri="{BB962C8B-B14F-4D97-AF65-F5344CB8AC3E}">
        <p14:creationId xmlns:p14="http://schemas.microsoft.com/office/powerpoint/2010/main" val="2633580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Grouper</a:t>
            </a:r>
            <a:r>
              <a:rPr lang="en-IN" dirty="0"/>
              <a:t/>
            </a:r>
            <a:br>
              <a:rPr lang="en-IN" dirty="0"/>
            </a:br>
            <a:endParaRPr lang="en-IN" dirty="0"/>
          </a:p>
        </p:txBody>
      </p:sp>
      <p:sp>
        <p:nvSpPr>
          <p:cNvPr id="3" name="Content Placeholder 2"/>
          <p:cNvSpPr>
            <a:spLocks noGrp="1"/>
          </p:cNvSpPr>
          <p:nvPr>
            <p:ph idx="1"/>
          </p:nvPr>
        </p:nvSpPr>
        <p:spPr/>
        <p:txBody>
          <a:bodyPr/>
          <a:lstStyle/>
          <a:p>
            <a:r>
              <a:rPr lang="en-IN" sz="2400" dirty="0" err="1"/>
              <a:t>df</a:t>
            </a:r>
            <a:r>
              <a:rPr lang="en-IN" sz="2400" dirty="0"/>
              <a:t> = </a:t>
            </a:r>
            <a:r>
              <a:rPr lang="en-IN" sz="2400" dirty="0" err="1"/>
              <a:t>pd.read_csv</a:t>
            </a:r>
            <a:r>
              <a:rPr lang="en-IN" sz="2400" dirty="0"/>
              <a:t>("weather3.csv")</a:t>
            </a:r>
          </a:p>
          <a:p>
            <a:r>
              <a:rPr lang="en-IN" sz="2400" dirty="0" err="1"/>
              <a:t>df</a:t>
            </a:r>
            <a:endParaRPr lang="en-IN" sz="24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979449660"/>
              </p:ext>
            </p:extLst>
          </p:nvPr>
        </p:nvGraphicFramePr>
        <p:xfrm>
          <a:off x="457200" y="3111532"/>
          <a:ext cx="8003230" cy="3197194"/>
        </p:xfrm>
        <a:graphic>
          <a:graphicData uri="http://schemas.openxmlformats.org/drawingml/2006/table">
            <a:tbl>
              <a:tblPr firstRow="1" firstCol="1" bandRow="1">
                <a:tableStyleId>{5C22544A-7EE6-4342-B048-85BDC9FD1C3A}</a:tableStyleId>
              </a:tblPr>
              <a:tblGrid>
                <a:gridCol w="1600646">
                  <a:extLst>
                    <a:ext uri="{9D8B030D-6E8A-4147-A177-3AD203B41FA5}">
                      <a16:colId xmlns:a16="http://schemas.microsoft.com/office/drawing/2014/main" val="699521411"/>
                    </a:ext>
                  </a:extLst>
                </a:gridCol>
                <a:gridCol w="1600646">
                  <a:extLst>
                    <a:ext uri="{9D8B030D-6E8A-4147-A177-3AD203B41FA5}">
                      <a16:colId xmlns:a16="http://schemas.microsoft.com/office/drawing/2014/main" val="2480664225"/>
                    </a:ext>
                  </a:extLst>
                </a:gridCol>
                <a:gridCol w="1600646">
                  <a:extLst>
                    <a:ext uri="{9D8B030D-6E8A-4147-A177-3AD203B41FA5}">
                      <a16:colId xmlns:a16="http://schemas.microsoft.com/office/drawing/2014/main" val="1103173460"/>
                    </a:ext>
                  </a:extLst>
                </a:gridCol>
                <a:gridCol w="1600646">
                  <a:extLst>
                    <a:ext uri="{9D8B030D-6E8A-4147-A177-3AD203B41FA5}">
                      <a16:colId xmlns:a16="http://schemas.microsoft.com/office/drawing/2014/main" val="4172618598"/>
                    </a:ext>
                  </a:extLst>
                </a:gridCol>
                <a:gridCol w="1600646">
                  <a:extLst>
                    <a:ext uri="{9D8B030D-6E8A-4147-A177-3AD203B41FA5}">
                      <a16:colId xmlns:a16="http://schemas.microsoft.com/office/drawing/2014/main" val="2566223012"/>
                    </a:ext>
                  </a:extLst>
                </a:gridCol>
              </a:tblGrid>
              <a:tr h="456742">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dirty="0">
                          <a:effectLst/>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11529250"/>
                  </a:ext>
                </a:extLst>
              </a:tr>
              <a:tr h="456742">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5/1/2017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98531180"/>
                  </a:ext>
                </a:extLst>
              </a:tr>
              <a:tr h="456742">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5/2/2017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new </a:t>
                      </a:r>
                      <a:r>
                        <a:rPr lang="en-IN" sz="1200" dirty="0" err="1">
                          <a:effectLst/>
                        </a:rPr>
                        <a:t>york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65906803"/>
                  </a:ext>
                </a:extLst>
              </a:tr>
              <a:tr h="456742">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new </a:t>
                      </a:r>
                      <a:r>
                        <a:rPr lang="en-IN" sz="1200" dirty="0" err="1">
                          <a:effectLst/>
                        </a:rPr>
                        <a:t>york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58558125"/>
                  </a:ext>
                </a:extLst>
              </a:tr>
              <a:tr h="456742">
                <a:tc>
                  <a:txBody>
                    <a:bodyPr/>
                    <a:lstStyle/>
                    <a:p>
                      <a:pPr algn="ctr">
                        <a:lnSpc>
                          <a:spcPct val="107000"/>
                        </a:lnSpc>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12/1/2017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new </a:t>
                      </a:r>
                      <a:r>
                        <a:rPr lang="en-IN" sz="1200" dirty="0" err="1">
                          <a:effectLst/>
                        </a:rPr>
                        <a:t>york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06341979"/>
                  </a:ext>
                </a:extLst>
              </a:tr>
              <a:tr h="456742">
                <a:tc>
                  <a:txBody>
                    <a:bodyPr/>
                    <a:lstStyle/>
                    <a:p>
                      <a:pPr algn="ctr">
                        <a:lnSpc>
                          <a:spcPct val="107000"/>
                        </a:lnSpc>
                        <a:spcAft>
                          <a:spcPts val="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12/2/2017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new </a:t>
                      </a:r>
                      <a:r>
                        <a:rPr lang="en-IN" sz="1200" dirty="0" err="1">
                          <a:effectLst/>
                        </a:rPr>
                        <a:t>york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28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85444423"/>
                  </a:ext>
                </a:extLst>
              </a:tr>
              <a:tr h="456742">
                <a:tc>
                  <a:txBody>
                    <a:bodyPr/>
                    <a:lstStyle/>
                    <a:p>
                      <a:pPr algn="ctr">
                        <a:lnSpc>
                          <a:spcPct val="107000"/>
                        </a:lnSpc>
                        <a:spcAft>
                          <a:spcPts val="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12/3/2017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80941453"/>
                  </a:ext>
                </a:extLst>
              </a:tr>
            </a:tbl>
          </a:graphicData>
        </a:graphic>
      </p:graphicFrame>
    </p:spTree>
    <p:extLst>
      <p:ext uri="{BB962C8B-B14F-4D97-AF65-F5344CB8AC3E}">
        <p14:creationId xmlns:p14="http://schemas.microsoft.com/office/powerpoint/2010/main" val="83423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Pandas? </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20000"/>
              </a:lnSpc>
            </a:pPr>
            <a:r>
              <a:rPr lang="en-US" dirty="0" smtClean="0"/>
              <a:t>We can get answers to these using Excel itself.</a:t>
            </a:r>
          </a:p>
          <a:p>
            <a:pPr algn="just">
              <a:lnSpc>
                <a:spcPct val="120000"/>
              </a:lnSpc>
            </a:pPr>
            <a:r>
              <a:rPr lang="en-US" dirty="0" smtClean="0"/>
              <a:t>But when the size of data points is large (millions of data points), it becomes harder to perform data analysis using Excel. </a:t>
            </a:r>
          </a:p>
          <a:p>
            <a:pPr algn="just">
              <a:lnSpc>
                <a:spcPct val="120000"/>
              </a:lnSpc>
            </a:pPr>
            <a:endParaRPr lang="en-US" dirty="0" smtClean="0"/>
          </a:p>
          <a:p>
            <a:pPr algn="just">
              <a:lnSpc>
                <a:spcPct val="120000"/>
              </a:lnSpc>
            </a:pPr>
            <a:r>
              <a:rPr lang="en-US" dirty="0" smtClean="0"/>
              <a:t>The next choice will be to use Python itself.</a:t>
            </a:r>
          </a:p>
          <a:p>
            <a:pPr algn="just">
              <a:lnSpc>
                <a:spcPct val="120000"/>
              </a:lnSpc>
            </a:pPr>
            <a:r>
              <a:rPr lang="en-US" dirty="0" smtClean="0"/>
              <a:t>But this approach is not generic as we need to change the code every time to perform data analysis for different criteria. </a:t>
            </a:r>
            <a:endParaRPr lang="en-US" dirty="0"/>
          </a:p>
        </p:txBody>
      </p:sp>
    </p:spTree>
    <p:extLst>
      <p:ext uri="{BB962C8B-B14F-4D97-AF65-F5344CB8AC3E}">
        <p14:creationId xmlns:p14="http://schemas.microsoft.com/office/powerpoint/2010/main" val="37428307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sz="2400" dirty="0" err="1"/>
              <a:t>df</a:t>
            </a:r>
            <a:r>
              <a:rPr lang="en-IN" sz="2400" dirty="0"/>
              <a:t>['date'] = </a:t>
            </a:r>
            <a:r>
              <a:rPr lang="en-IN" sz="2400" dirty="0" err="1"/>
              <a:t>pd.to_datetime</a:t>
            </a:r>
            <a:r>
              <a:rPr lang="en-IN" sz="2400" dirty="0"/>
              <a:t>(</a:t>
            </a:r>
            <a:r>
              <a:rPr lang="en-IN" sz="2400" dirty="0" err="1"/>
              <a:t>df</a:t>
            </a:r>
            <a:r>
              <a:rPr lang="en-IN" sz="2400" dirty="0"/>
              <a:t>['date'])</a:t>
            </a:r>
          </a:p>
          <a:p>
            <a:r>
              <a:rPr lang="en-IN" sz="2400" dirty="0" err="1"/>
              <a:t>df.pivot_table</a:t>
            </a:r>
            <a:r>
              <a:rPr lang="en-IN" sz="2400" dirty="0"/>
              <a:t>(index=</a:t>
            </a:r>
            <a:r>
              <a:rPr lang="en-IN" sz="2400" dirty="0" err="1"/>
              <a:t>pd.Grouper</a:t>
            </a:r>
            <a:r>
              <a:rPr lang="en-IN" sz="2400" dirty="0"/>
              <a:t>(</a:t>
            </a:r>
            <a:r>
              <a:rPr lang="en-IN" sz="2400" dirty="0" err="1"/>
              <a:t>freq</a:t>
            </a:r>
            <a:r>
              <a:rPr lang="en-IN" sz="2400" dirty="0"/>
              <a:t>='</a:t>
            </a:r>
            <a:r>
              <a:rPr lang="en-IN" sz="2400" dirty="0" err="1"/>
              <a:t>M',key</a:t>
            </a:r>
            <a:r>
              <a:rPr lang="en-IN" sz="2400" dirty="0"/>
              <a:t>='date'),columns='city')</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40604056"/>
              </p:ext>
            </p:extLst>
          </p:nvPr>
        </p:nvGraphicFramePr>
        <p:xfrm>
          <a:off x="457200" y="3326289"/>
          <a:ext cx="8229600" cy="2799873"/>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1940960005"/>
                    </a:ext>
                  </a:extLst>
                </a:gridCol>
                <a:gridCol w="2743200">
                  <a:extLst>
                    <a:ext uri="{9D8B030D-6E8A-4147-A177-3AD203B41FA5}">
                      <a16:colId xmlns:a16="http://schemas.microsoft.com/office/drawing/2014/main" val="4286101953"/>
                    </a:ext>
                  </a:extLst>
                </a:gridCol>
                <a:gridCol w="2743200">
                  <a:extLst>
                    <a:ext uri="{9D8B030D-6E8A-4147-A177-3AD203B41FA5}">
                      <a16:colId xmlns:a16="http://schemas.microsoft.com/office/drawing/2014/main" val="93125574"/>
                    </a:ext>
                  </a:extLst>
                </a:gridCol>
              </a:tblGrid>
              <a:tr h="509989">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28008691"/>
                  </a:ext>
                </a:extLst>
              </a:tr>
              <a:tr h="759917">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58025024"/>
                  </a:ext>
                </a:extLst>
              </a:tr>
              <a:tr h="509989">
                <a:tc>
                  <a:txBody>
                    <a:bodyPr/>
                    <a:lstStyle/>
                    <a:p>
                      <a:pPr algn="ct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1930781"/>
                  </a:ext>
                </a:extLst>
              </a:tr>
              <a:tr h="509989">
                <a:tc>
                  <a:txBody>
                    <a:bodyPr/>
                    <a:lstStyle/>
                    <a:p>
                      <a:pPr algn="ctr">
                        <a:lnSpc>
                          <a:spcPct val="107000"/>
                        </a:lnSpc>
                        <a:spcAft>
                          <a:spcPts val="0"/>
                        </a:spcAft>
                      </a:pPr>
                      <a:r>
                        <a:rPr lang="en-IN" sz="1200">
                          <a:effectLst/>
                        </a:rPr>
                        <a:t>2017-05-31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56.666667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65.333333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31745968"/>
                  </a:ext>
                </a:extLst>
              </a:tr>
              <a:tr h="509989">
                <a:tc>
                  <a:txBody>
                    <a:bodyPr/>
                    <a:lstStyle/>
                    <a:p>
                      <a:pPr algn="ctr">
                        <a:lnSpc>
                          <a:spcPct val="107000"/>
                        </a:lnSpc>
                        <a:spcAft>
                          <a:spcPts val="0"/>
                        </a:spcAft>
                      </a:pPr>
                      <a:r>
                        <a:rPr lang="en-IN" sz="1200">
                          <a:effectLst/>
                        </a:rPr>
                        <a:t>2017-12-31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51.000000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27.666667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61513515"/>
                  </a:ext>
                </a:extLst>
              </a:tr>
            </a:tbl>
          </a:graphicData>
        </a:graphic>
      </p:graphicFrame>
    </p:spTree>
    <p:extLst>
      <p:ext uri="{BB962C8B-B14F-4D97-AF65-F5344CB8AC3E}">
        <p14:creationId xmlns:p14="http://schemas.microsoft.com/office/powerpoint/2010/main" val="3647351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Concat</a:t>
            </a:r>
            <a:endParaRPr lang="en-IN" dirty="0"/>
          </a:p>
        </p:txBody>
      </p:sp>
      <p:sp>
        <p:nvSpPr>
          <p:cNvPr id="3" name="Content Placeholder 2"/>
          <p:cNvSpPr>
            <a:spLocks noGrp="1"/>
          </p:cNvSpPr>
          <p:nvPr>
            <p:ph idx="1"/>
          </p:nvPr>
        </p:nvSpPr>
        <p:spPr/>
        <p:txBody>
          <a:bodyPr>
            <a:normAutofit/>
          </a:bodyPr>
          <a:lstStyle/>
          <a:p>
            <a:r>
              <a:rPr lang="en-IN" sz="2000" dirty="0" smtClean="0"/>
              <a:t>import </a:t>
            </a:r>
            <a:r>
              <a:rPr lang="en-IN" sz="2000" dirty="0"/>
              <a:t>pandas as </a:t>
            </a:r>
            <a:r>
              <a:rPr lang="en-IN" sz="2000" dirty="0" err="1" smtClean="0"/>
              <a:t>pd</a:t>
            </a:r>
            <a:endParaRPr lang="en-IN" sz="2000" dirty="0"/>
          </a:p>
          <a:p>
            <a:r>
              <a:rPr lang="en-IN" sz="2000" dirty="0" err="1"/>
              <a:t>india_weather</a:t>
            </a:r>
            <a:r>
              <a:rPr lang="en-IN" sz="2000" dirty="0"/>
              <a:t> = </a:t>
            </a:r>
            <a:r>
              <a:rPr lang="en-IN" sz="2000" dirty="0" err="1"/>
              <a:t>pd.DataFrame</a:t>
            </a:r>
            <a:r>
              <a:rPr lang="en-IN" sz="2000" dirty="0"/>
              <a:t>({</a:t>
            </a:r>
          </a:p>
          <a:p>
            <a:r>
              <a:rPr lang="en-IN" sz="2000" dirty="0"/>
              <a:t>    "city": ["</a:t>
            </a:r>
            <a:r>
              <a:rPr lang="en-IN" sz="2000" dirty="0" err="1"/>
              <a:t>mumbai</a:t>
            </a:r>
            <a:r>
              <a:rPr lang="en-IN" sz="2000" dirty="0"/>
              <a:t>","</a:t>
            </a:r>
            <a:r>
              <a:rPr lang="en-IN" sz="2000" dirty="0" err="1"/>
              <a:t>delhi</a:t>
            </a:r>
            <a:r>
              <a:rPr lang="en-IN" sz="2000" dirty="0"/>
              <a:t>","</a:t>
            </a:r>
            <a:r>
              <a:rPr lang="en-IN" sz="2000" dirty="0" err="1"/>
              <a:t>banglore</a:t>
            </a:r>
            <a:r>
              <a:rPr lang="en-IN" sz="2000" dirty="0"/>
              <a:t>"],</a:t>
            </a:r>
          </a:p>
          <a:p>
            <a:r>
              <a:rPr lang="en-IN" sz="2000" dirty="0"/>
              <a:t>    "temperature": [32,45,30],</a:t>
            </a:r>
          </a:p>
          <a:p>
            <a:r>
              <a:rPr lang="en-IN" sz="2000" dirty="0"/>
              <a:t>    "humidity": [80, 60, 78]</a:t>
            </a:r>
          </a:p>
          <a:p>
            <a:r>
              <a:rPr lang="en-IN" sz="2000" dirty="0"/>
              <a:t>})</a:t>
            </a:r>
          </a:p>
          <a:p>
            <a:r>
              <a:rPr lang="en-IN" sz="2000" dirty="0" err="1"/>
              <a:t>india_weather</a:t>
            </a:r>
            <a:endParaRPr lang="en-IN" sz="20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6665628"/>
              </p:ext>
            </p:extLst>
          </p:nvPr>
        </p:nvGraphicFramePr>
        <p:xfrm>
          <a:off x="453970" y="4437109"/>
          <a:ext cx="8229600" cy="1871616"/>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2911052191"/>
                    </a:ext>
                  </a:extLst>
                </a:gridCol>
                <a:gridCol w="2057400">
                  <a:extLst>
                    <a:ext uri="{9D8B030D-6E8A-4147-A177-3AD203B41FA5}">
                      <a16:colId xmlns:a16="http://schemas.microsoft.com/office/drawing/2014/main" val="3445276723"/>
                    </a:ext>
                  </a:extLst>
                </a:gridCol>
                <a:gridCol w="2057400">
                  <a:extLst>
                    <a:ext uri="{9D8B030D-6E8A-4147-A177-3AD203B41FA5}">
                      <a16:colId xmlns:a16="http://schemas.microsoft.com/office/drawing/2014/main" val="3909965322"/>
                    </a:ext>
                  </a:extLst>
                </a:gridCol>
                <a:gridCol w="2057400">
                  <a:extLst>
                    <a:ext uri="{9D8B030D-6E8A-4147-A177-3AD203B41FA5}">
                      <a16:colId xmlns:a16="http://schemas.microsoft.com/office/drawing/2014/main" val="4269154883"/>
                    </a:ext>
                  </a:extLst>
                </a:gridCol>
              </a:tblGrid>
              <a:tr h="467904">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10112940"/>
                  </a:ext>
                </a:extLst>
              </a:tr>
              <a:tr h="467904">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21279232"/>
                  </a:ext>
                </a:extLst>
              </a:tr>
              <a:tr h="467904">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delhi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02429396"/>
                  </a:ext>
                </a:extLst>
              </a:tr>
              <a:tr h="467904">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banglore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74907450"/>
                  </a:ext>
                </a:extLst>
              </a:tr>
            </a:tbl>
          </a:graphicData>
        </a:graphic>
      </p:graphicFrame>
    </p:spTree>
    <p:extLst>
      <p:ext uri="{BB962C8B-B14F-4D97-AF65-F5344CB8AC3E}">
        <p14:creationId xmlns:p14="http://schemas.microsoft.com/office/powerpoint/2010/main" val="2745310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idx="1"/>
          </p:nvPr>
        </p:nvSpPr>
        <p:spPr>
          <a:xfrm>
            <a:off x="457200" y="1196752"/>
            <a:ext cx="8229600" cy="5661248"/>
          </a:xfrm>
        </p:spPr>
        <p:txBody>
          <a:bodyPr/>
          <a:lstStyle/>
          <a:p>
            <a:r>
              <a:rPr lang="en-IN" sz="2000" dirty="0" err="1"/>
              <a:t>us_weather</a:t>
            </a:r>
            <a:r>
              <a:rPr lang="en-IN" sz="2000" dirty="0"/>
              <a:t> = </a:t>
            </a:r>
            <a:r>
              <a:rPr lang="en-IN" sz="2000" dirty="0" err="1"/>
              <a:t>pd.DataFrame</a:t>
            </a:r>
            <a:r>
              <a:rPr lang="en-IN" sz="2000" dirty="0"/>
              <a:t>({</a:t>
            </a:r>
          </a:p>
          <a:p>
            <a:r>
              <a:rPr lang="en-IN" sz="2000" dirty="0"/>
              <a:t>    "city": ["new </a:t>
            </a:r>
            <a:r>
              <a:rPr lang="en-IN" sz="2000" dirty="0" err="1"/>
              <a:t>york</a:t>
            </a:r>
            <a:r>
              <a:rPr lang="en-IN" sz="2000" dirty="0"/>
              <a:t>","</a:t>
            </a:r>
            <a:r>
              <a:rPr lang="en-IN" sz="2000" dirty="0" err="1"/>
              <a:t>chicago</a:t>
            </a:r>
            <a:r>
              <a:rPr lang="en-IN" sz="2000" dirty="0"/>
              <a:t>","</a:t>
            </a:r>
            <a:r>
              <a:rPr lang="en-IN" sz="2000" dirty="0" err="1"/>
              <a:t>orlando</a:t>
            </a:r>
            <a:r>
              <a:rPr lang="en-IN" sz="2000" dirty="0"/>
              <a:t>"],</a:t>
            </a:r>
          </a:p>
          <a:p>
            <a:r>
              <a:rPr lang="en-IN" sz="2000" dirty="0"/>
              <a:t>    "temperature": [21,14,35],</a:t>
            </a:r>
          </a:p>
          <a:p>
            <a:r>
              <a:rPr lang="en-IN" sz="2000" dirty="0"/>
              <a:t>    "humidity": [68, 65, 75]</a:t>
            </a:r>
          </a:p>
          <a:p>
            <a:r>
              <a:rPr lang="en-IN" sz="2000" dirty="0"/>
              <a:t>})</a:t>
            </a:r>
          </a:p>
          <a:p>
            <a:r>
              <a:rPr lang="en-IN" sz="2000" dirty="0" err="1" smtClean="0"/>
              <a:t>us_weather</a:t>
            </a:r>
            <a:endParaRPr lang="en-IN" sz="2000" dirty="0" smtClean="0"/>
          </a:p>
          <a:p>
            <a:endParaRPr lang="en-IN" sz="2000" dirty="0"/>
          </a:p>
          <a:p>
            <a:endParaRPr lang="en-IN" sz="20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665378046"/>
              </p:ext>
            </p:extLst>
          </p:nvPr>
        </p:nvGraphicFramePr>
        <p:xfrm>
          <a:off x="457200" y="4077071"/>
          <a:ext cx="6347048" cy="2232248"/>
        </p:xfrm>
        <a:graphic>
          <a:graphicData uri="http://schemas.openxmlformats.org/drawingml/2006/table">
            <a:tbl>
              <a:tblPr firstRow="1" firstCol="1" bandRow="1">
                <a:tableStyleId>{5C22544A-7EE6-4342-B048-85BDC9FD1C3A}</a:tableStyleId>
              </a:tblPr>
              <a:tblGrid>
                <a:gridCol w="1586762">
                  <a:extLst>
                    <a:ext uri="{9D8B030D-6E8A-4147-A177-3AD203B41FA5}">
                      <a16:colId xmlns:a16="http://schemas.microsoft.com/office/drawing/2014/main" val="258884864"/>
                    </a:ext>
                  </a:extLst>
                </a:gridCol>
                <a:gridCol w="1586762">
                  <a:extLst>
                    <a:ext uri="{9D8B030D-6E8A-4147-A177-3AD203B41FA5}">
                      <a16:colId xmlns:a16="http://schemas.microsoft.com/office/drawing/2014/main" val="1465706629"/>
                    </a:ext>
                  </a:extLst>
                </a:gridCol>
                <a:gridCol w="1586762">
                  <a:extLst>
                    <a:ext uri="{9D8B030D-6E8A-4147-A177-3AD203B41FA5}">
                      <a16:colId xmlns:a16="http://schemas.microsoft.com/office/drawing/2014/main" val="3765939913"/>
                    </a:ext>
                  </a:extLst>
                </a:gridCol>
                <a:gridCol w="1586762">
                  <a:extLst>
                    <a:ext uri="{9D8B030D-6E8A-4147-A177-3AD203B41FA5}">
                      <a16:colId xmlns:a16="http://schemas.microsoft.com/office/drawing/2014/main" val="2955577655"/>
                    </a:ext>
                  </a:extLst>
                </a:gridCol>
              </a:tblGrid>
              <a:tr h="558062">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dirty="0">
                          <a:effectLst/>
                        </a:rPr>
                        <a:t>city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47174096"/>
                  </a:ext>
                </a:extLst>
              </a:tr>
              <a:tr h="558062">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02470409"/>
                  </a:ext>
                </a:extLst>
              </a:tr>
              <a:tr h="558062">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11978941"/>
                  </a:ext>
                </a:extLst>
              </a:tr>
              <a:tr h="558062">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12786721"/>
                  </a:ext>
                </a:extLst>
              </a:tr>
            </a:tbl>
          </a:graphicData>
        </a:graphic>
      </p:graphicFrame>
    </p:spTree>
    <p:extLst>
      <p:ext uri="{BB962C8B-B14F-4D97-AF65-F5344CB8AC3E}">
        <p14:creationId xmlns:p14="http://schemas.microsoft.com/office/powerpoint/2010/main" val="2898374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4953000"/>
          </a:xfrm>
        </p:spPr>
        <p:txBody>
          <a:bodyPr/>
          <a:lstStyle/>
          <a:p>
            <a:r>
              <a:rPr lang="en-IN" sz="2000" dirty="0" err="1"/>
              <a:t>df</a:t>
            </a:r>
            <a:r>
              <a:rPr lang="en-IN" sz="2000" dirty="0"/>
              <a:t> = </a:t>
            </a:r>
            <a:r>
              <a:rPr lang="en-IN" sz="2000" dirty="0" err="1"/>
              <a:t>pd.concat</a:t>
            </a:r>
            <a:r>
              <a:rPr lang="en-IN" sz="2000" dirty="0"/>
              <a:t>([</a:t>
            </a:r>
            <a:r>
              <a:rPr lang="en-IN" sz="2000" dirty="0" err="1"/>
              <a:t>india_weather</a:t>
            </a:r>
            <a:r>
              <a:rPr lang="en-IN" sz="2000" dirty="0"/>
              <a:t>, </a:t>
            </a:r>
            <a:r>
              <a:rPr lang="en-IN" sz="2000" dirty="0" err="1"/>
              <a:t>us_weather</a:t>
            </a:r>
            <a:r>
              <a:rPr lang="en-IN" sz="2000" dirty="0"/>
              <a:t>])</a:t>
            </a:r>
          </a:p>
          <a:p>
            <a:r>
              <a:rPr lang="en-IN" sz="2000" dirty="0" err="1"/>
              <a:t>d</a:t>
            </a:r>
            <a:r>
              <a:rPr lang="en-IN" sz="2000" dirty="0" err="1" smtClean="0"/>
              <a:t>f</a:t>
            </a:r>
            <a:endParaRPr lang="en-IN" sz="2000" dirty="0" smtClean="0"/>
          </a:p>
          <a:p>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59198954"/>
              </p:ext>
            </p:extLst>
          </p:nvPr>
        </p:nvGraphicFramePr>
        <p:xfrm>
          <a:off x="457200" y="3111530"/>
          <a:ext cx="6131024" cy="3197194"/>
        </p:xfrm>
        <a:graphic>
          <a:graphicData uri="http://schemas.openxmlformats.org/drawingml/2006/table">
            <a:tbl>
              <a:tblPr firstRow="1" firstCol="1" bandRow="1">
                <a:tableStyleId>{5C22544A-7EE6-4342-B048-85BDC9FD1C3A}</a:tableStyleId>
              </a:tblPr>
              <a:tblGrid>
                <a:gridCol w="1532756">
                  <a:extLst>
                    <a:ext uri="{9D8B030D-6E8A-4147-A177-3AD203B41FA5}">
                      <a16:colId xmlns:a16="http://schemas.microsoft.com/office/drawing/2014/main" val="3673163482"/>
                    </a:ext>
                  </a:extLst>
                </a:gridCol>
                <a:gridCol w="1532756">
                  <a:extLst>
                    <a:ext uri="{9D8B030D-6E8A-4147-A177-3AD203B41FA5}">
                      <a16:colId xmlns:a16="http://schemas.microsoft.com/office/drawing/2014/main" val="3660184471"/>
                    </a:ext>
                  </a:extLst>
                </a:gridCol>
                <a:gridCol w="1532756">
                  <a:extLst>
                    <a:ext uri="{9D8B030D-6E8A-4147-A177-3AD203B41FA5}">
                      <a16:colId xmlns:a16="http://schemas.microsoft.com/office/drawing/2014/main" val="3022112796"/>
                    </a:ext>
                  </a:extLst>
                </a:gridCol>
                <a:gridCol w="1532756">
                  <a:extLst>
                    <a:ext uri="{9D8B030D-6E8A-4147-A177-3AD203B41FA5}">
                      <a16:colId xmlns:a16="http://schemas.microsoft.com/office/drawing/2014/main" val="1007052373"/>
                    </a:ext>
                  </a:extLst>
                </a:gridCol>
              </a:tblGrid>
              <a:tr h="456742">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32350149"/>
                  </a:ext>
                </a:extLst>
              </a:tr>
              <a:tr h="456742">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82503466"/>
                  </a:ext>
                </a:extLst>
              </a:tr>
              <a:tr h="456742">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delhi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18298255"/>
                  </a:ext>
                </a:extLst>
              </a:tr>
              <a:tr h="456742">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banglore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96534136"/>
                  </a:ext>
                </a:extLst>
              </a:tr>
              <a:tr h="456742">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98172567"/>
                  </a:ext>
                </a:extLst>
              </a:tr>
              <a:tr h="456742">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79363370"/>
                  </a:ext>
                </a:extLst>
              </a:tr>
              <a:tr h="456742">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75543597"/>
                  </a:ext>
                </a:extLst>
              </a:tr>
            </a:tbl>
          </a:graphicData>
        </a:graphic>
      </p:graphicFrame>
    </p:spTree>
    <p:extLst>
      <p:ext uri="{BB962C8B-B14F-4D97-AF65-F5344CB8AC3E}">
        <p14:creationId xmlns:p14="http://schemas.microsoft.com/office/powerpoint/2010/main" val="7341603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000" dirty="0" err="1"/>
              <a:t>df</a:t>
            </a:r>
            <a:r>
              <a:rPr lang="en-IN" sz="2000" dirty="0"/>
              <a:t> = </a:t>
            </a:r>
            <a:r>
              <a:rPr lang="en-IN" sz="2000" dirty="0" err="1"/>
              <a:t>pd.concat</a:t>
            </a:r>
            <a:r>
              <a:rPr lang="en-IN" sz="2000" dirty="0"/>
              <a:t>([</a:t>
            </a:r>
            <a:r>
              <a:rPr lang="en-IN" sz="2000" dirty="0" err="1"/>
              <a:t>india_weather</a:t>
            </a:r>
            <a:r>
              <a:rPr lang="en-IN" sz="2000" dirty="0"/>
              <a:t>, </a:t>
            </a:r>
            <a:r>
              <a:rPr lang="en-IN" sz="2000" dirty="0" err="1"/>
              <a:t>us_weather</a:t>
            </a:r>
            <a:r>
              <a:rPr lang="en-IN" sz="2000" dirty="0"/>
              <a:t>], </a:t>
            </a:r>
            <a:r>
              <a:rPr lang="en-IN" sz="2000" dirty="0" err="1"/>
              <a:t>ignore_index</a:t>
            </a:r>
            <a:r>
              <a:rPr lang="en-IN" sz="2000" dirty="0"/>
              <a:t>=True)</a:t>
            </a:r>
          </a:p>
          <a:p>
            <a:r>
              <a:rPr lang="en-IN" sz="2000" dirty="0" err="1" smtClean="0"/>
              <a:t>df</a:t>
            </a:r>
            <a:endParaRPr lang="en-IN" sz="2000" dirty="0" smtClean="0"/>
          </a:p>
          <a:p>
            <a:endParaRPr lang="en-IN" sz="2000" dirty="0"/>
          </a:p>
          <a:p>
            <a:endParaRPr lang="en-IN" sz="2000" dirty="0" smtClean="0"/>
          </a:p>
          <a:p>
            <a:endParaRPr lang="en-IN" sz="2000" dirty="0"/>
          </a:p>
          <a:p>
            <a:endParaRPr lang="en-IN" sz="20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3595362"/>
              </p:ext>
            </p:extLst>
          </p:nvPr>
        </p:nvGraphicFramePr>
        <p:xfrm>
          <a:off x="457200" y="3111532"/>
          <a:ext cx="4690864" cy="3014634"/>
        </p:xfrm>
        <a:graphic>
          <a:graphicData uri="http://schemas.openxmlformats.org/drawingml/2006/table">
            <a:tbl>
              <a:tblPr firstRow="1" firstCol="1" bandRow="1">
                <a:tableStyleId>{5C22544A-7EE6-4342-B048-85BDC9FD1C3A}</a:tableStyleId>
              </a:tblPr>
              <a:tblGrid>
                <a:gridCol w="1172716">
                  <a:extLst>
                    <a:ext uri="{9D8B030D-6E8A-4147-A177-3AD203B41FA5}">
                      <a16:colId xmlns:a16="http://schemas.microsoft.com/office/drawing/2014/main" val="1393857464"/>
                    </a:ext>
                  </a:extLst>
                </a:gridCol>
                <a:gridCol w="1172716">
                  <a:extLst>
                    <a:ext uri="{9D8B030D-6E8A-4147-A177-3AD203B41FA5}">
                      <a16:colId xmlns:a16="http://schemas.microsoft.com/office/drawing/2014/main" val="817877931"/>
                    </a:ext>
                  </a:extLst>
                </a:gridCol>
                <a:gridCol w="1172716">
                  <a:extLst>
                    <a:ext uri="{9D8B030D-6E8A-4147-A177-3AD203B41FA5}">
                      <a16:colId xmlns:a16="http://schemas.microsoft.com/office/drawing/2014/main" val="1982325616"/>
                    </a:ext>
                  </a:extLst>
                </a:gridCol>
                <a:gridCol w="1172716">
                  <a:extLst>
                    <a:ext uri="{9D8B030D-6E8A-4147-A177-3AD203B41FA5}">
                      <a16:colId xmlns:a16="http://schemas.microsoft.com/office/drawing/2014/main" val="1956885883"/>
                    </a:ext>
                  </a:extLst>
                </a:gridCol>
              </a:tblGrid>
              <a:tr h="430662">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47868367"/>
                  </a:ext>
                </a:extLst>
              </a:tr>
              <a:tr h="430662">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70137152"/>
                  </a:ext>
                </a:extLst>
              </a:tr>
              <a:tr h="430662">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delhi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1376292"/>
                  </a:ext>
                </a:extLst>
              </a:tr>
              <a:tr h="430662">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banglore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74049394"/>
                  </a:ext>
                </a:extLst>
              </a:tr>
              <a:tr h="430662">
                <a:tc>
                  <a:txBody>
                    <a:bodyPr/>
                    <a:lstStyle/>
                    <a:p>
                      <a:pPr algn="ctr">
                        <a:lnSpc>
                          <a:spcPct val="107000"/>
                        </a:lnSpc>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90603652"/>
                  </a:ext>
                </a:extLst>
              </a:tr>
              <a:tr h="430662">
                <a:tc>
                  <a:txBody>
                    <a:bodyPr/>
                    <a:lstStyle/>
                    <a:p>
                      <a:pPr algn="ctr">
                        <a:lnSpc>
                          <a:spcPct val="107000"/>
                        </a:lnSpc>
                        <a:spcAft>
                          <a:spcPts val="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03433634"/>
                  </a:ext>
                </a:extLst>
              </a:tr>
              <a:tr h="430662">
                <a:tc>
                  <a:txBody>
                    <a:bodyPr/>
                    <a:lstStyle/>
                    <a:p>
                      <a:pPr algn="ctr">
                        <a:lnSpc>
                          <a:spcPct val="107000"/>
                        </a:lnSpc>
                        <a:spcAft>
                          <a:spcPts val="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57570542"/>
                  </a:ext>
                </a:extLst>
              </a:tr>
            </a:tbl>
          </a:graphicData>
        </a:graphic>
      </p:graphicFrame>
    </p:spTree>
    <p:extLst>
      <p:ext uri="{BB962C8B-B14F-4D97-AF65-F5344CB8AC3E}">
        <p14:creationId xmlns:p14="http://schemas.microsoft.com/office/powerpoint/2010/main" val="2490090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sz="2000" dirty="0" err="1"/>
              <a:t>df</a:t>
            </a:r>
            <a:r>
              <a:rPr lang="en-IN" sz="2000" dirty="0"/>
              <a:t> = </a:t>
            </a:r>
            <a:r>
              <a:rPr lang="en-IN" sz="2000" dirty="0" err="1"/>
              <a:t>pd.concat</a:t>
            </a:r>
            <a:r>
              <a:rPr lang="en-IN" sz="2000" dirty="0"/>
              <a:t>([</a:t>
            </a:r>
            <a:r>
              <a:rPr lang="en-IN" sz="2000" dirty="0" err="1"/>
              <a:t>india_weather</a:t>
            </a:r>
            <a:r>
              <a:rPr lang="en-IN" sz="2000" dirty="0"/>
              <a:t>, </a:t>
            </a:r>
            <a:r>
              <a:rPr lang="en-IN" sz="2000" dirty="0" err="1"/>
              <a:t>us_weather</a:t>
            </a:r>
            <a:r>
              <a:rPr lang="en-IN" sz="2000" dirty="0"/>
              <a:t>], keys=["</a:t>
            </a:r>
            <a:r>
              <a:rPr lang="en-IN" sz="2000" dirty="0" err="1"/>
              <a:t>india</a:t>
            </a:r>
            <a:r>
              <a:rPr lang="en-IN" sz="2000" dirty="0"/>
              <a:t>", "us"])</a:t>
            </a:r>
          </a:p>
          <a:p>
            <a:r>
              <a:rPr lang="en-IN" sz="2000" dirty="0" err="1"/>
              <a:t>df</a:t>
            </a:r>
            <a:endParaRPr lang="en-IN" sz="20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6072808"/>
              </p:ext>
            </p:extLst>
          </p:nvPr>
        </p:nvGraphicFramePr>
        <p:xfrm>
          <a:off x="457200" y="3111532"/>
          <a:ext cx="5915000" cy="3341807"/>
        </p:xfrm>
        <a:graphic>
          <a:graphicData uri="http://schemas.openxmlformats.org/drawingml/2006/table">
            <a:tbl>
              <a:tblPr firstRow="1" firstCol="1" bandRow="1">
                <a:tableStyleId>{5C22544A-7EE6-4342-B048-85BDC9FD1C3A}</a:tableStyleId>
              </a:tblPr>
              <a:tblGrid>
                <a:gridCol w="1183000">
                  <a:extLst>
                    <a:ext uri="{9D8B030D-6E8A-4147-A177-3AD203B41FA5}">
                      <a16:colId xmlns:a16="http://schemas.microsoft.com/office/drawing/2014/main" val="1851339354"/>
                    </a:ext>
                  </a:extLst>
                </a:gridCol>
                <a:gridCol w="1183000">
                  <a:extLst>
                    <a:ext uri="{9D8B030D-6E8A-4147-A177-3AD203B41FA5}">
                      <a16:colId xmlns:a16="http://schemas.microsoft.com/office/drawing/2014/main" val="2450702382"/>
                    </a:ext>
                  </a:extLst>
                </a:gridCol>
                <a:gridCol w="1183000">
                  <a:extLst>
                    <a:ext uri="{9D8B030D-6E8A-4147-A177-3AD203B41FA5}">
                      <a16:colId xmlns:a16="http://schemas.microsoft.com/office/drawing/2014/main" val="3378829602"/>
                    </a:ext>
                  </a:extLst>
                </a:gridCol>
                <a:gridCol w="1183000">
                  <a:extLst>
                    <a:ext uri="{9D8B030D-6E8A-4147-A177-3AD203B41FA5}">
                      <a16:colId xmlns:a16="http://schemas.microsoft.com/office/drawing/2014/main" val="3620681238"/>
                    </a:ext>
                  </a:extLst>
                </a:gridCol>
                <a:gridCol w="1183000">
                  <a:extLst>
                    <a:ext uri="{9D8B030D-6E8A-4147-A177-3AD203B41FA5}">
                      <a16:colId xmlns:a16="http://schemas.microsoft.com/office/drawing/2014/main" val="1646278638"/>
                    </a:ext>
                  </a:extLst>
                </a:gridCol>
              </a:tblGrid>
              <a:tr h="477401">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42656725"/>
                  </a:ext>
                </a:extLst>
              </a:tr>
              <a:tr h="477401">
                <a:tc rowSpan="3">
                  <a:txBody>
                    <a:bodyPr/>
                    <a:lstStyle/>
                    <a:p>
                      <a:pPr algn="ctr">
                        <a:lnSpc>
                          <a:spcPct val="107000"/>
                        </a:lnSpc>
                        <a:spcAft>
                          <a:spcPts val="0"/>
                        </a:spcAft>
                      </a:pPr>
                      <a:r>
                        <a:rPr lang="en-IN" sz="1200">
                          <a:effectLst/>
                        </a:rPr>
                        <a:t>india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47895797"/>
                  </a:ext>
                </a:extLst>
              </a:tr>
              <a:tr h="477401">
                <a:tc vMerge="1">
                  <a:txBody>
                    <a:bodyPr/>
                    <a:lstStyle/>
                    <a:p>
                      <a:endParaRPr lang="en-IN"/>
                    </a:p>
                  </a:txBody>
                  <a:tcPr/>
                </a:tc>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delhi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12850962"/>
                  </a:ext>
                </a:extLst>
              </a:tr>
              <a:tr h="477401">
                <a:tc vMerge="1">
                  <a:txBody>
                    <a:bodyPr/>
                    <a:lstStyle/>
                    <a:p>
                      <a:endParaRPr lang="en-IN"/>
                    </a:p>
                  </a:txBody>
                  <a:tcPr/>
                </a:tc>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banglore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24024610"/>
                  </a:ext>
                </a:extLst>
              </a:tr>
              <a:tr h="477401">
                <a:tc rowSpan="3">
                  <a:txBody>
                    <a:bodyPr/>
                    <a:lstStyle/>
                    <a:p>
                      <a:pPr algn="ctr">
                        <a:lnSpc>
                          <a:spcPct val="107000"/>
                        </a:lnSpc>
                        <a:spcAft>
                          <a:spcPts val="0"/>
                        </a:spcAft>
                      </a:pPr>
                      <a:r>
                        <a:rPr lang="en-IN" sz="1200">
                          <a:effectLst/>
                        </a:rPr>
                        <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08077070"/>
                  </a:ext>
                </a:extLst>
              </a:tr>
              <a:tr h="477401">
                <a:tc vMerge="1">
                  <a:txBody>
                    <a:bodyPr/>
                    <a:lstStyle/>
                    <a:p>
                      <a:endParaRPr lang="en-IN"/>
                    </a:p>
                  </a:txBody>
                  <a:tcPr/>
                </a:tc>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71356974"/>
                  </a:ext>
                </a:extLst>
              </a:tr>
              <a:tr h="477401">
                <a:tc vMerge="1">
                  <a:txBody>
                    <a:bodyPr/>
                    <a:lstStyle/>
                    <a:p>
                      <a:endParaRPr lang="en-IN"/>
                    </a:p>
                  </a:txBody>
                  <a:tcPr/>
                </a:tc>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849701"/>
                  </a:ext>
                </a:extLst>
              </a:tr>
            </a:tbl>
          </a:graphicData>
        </a:graphic>
      </p:graphicFrame>
    </p:spTree>
    <p:extLst>
      <p:ext uri="{BB962C8B-B14F-4D97-AF65-F5344CB8AC3E}">
        <p14:creationId xmlns:p14="http://schemas.microsoft.com/office/powerpoint/2010/main" val="4224131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41394" y="1417638"/>
            <a:ext cx="8229600" cy="4525963"/>
          </a:xfrm>
        </p:spPr>
        <p:txBody>
          <a:bodyPr/>
          <a:lstStyle/>
          <a:p>
            <a:r>
              <a:rPr lang="en-IN" sz="2400" dirty="0" err="1"/>
              <a:t>df.loc</a:t>
            </a:r>
            <a:r>
              <a:rPr lang="en-IN" sz="2400" dirty="0"/>
              <a:t>["us"]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979151337"/>
              </p:ext>
            </p:extLst>
          </p:nvPr>
        </p:nvGraphicFramePr>
        <p:xfrm>
          <a:off x="457200" y="2060847"/>
          <a:ext cx="2418328" cy="1382572"/>
        </p:xfrm>
        <a:graphic>
          <a:graphicData uri="http://schemas.openxmlformats.org/drawingml/2006/table">
            <a:tbl>
              <a:tblPr firstRow="1" firstCol="1" bandRow="1">
                <a:tableStyleId>{5C22544A-7EE6-4342-B048-85BDC9FD1C3A}</a:tableStyleId>
              </a:tblPr>
              <a:tblGrid>
                <a:gridCol w="604582">
                  <a:extLst>
                    <a:ext uri="{9D8B030D-6E8A-4147-A177-3AD203B41FA5}">
                      <a16:colId xmlns:a16="http://schemas.microsoft.com/office/drawing/2014/main" val="2466626754"/>
                    </a:ext>
                  </a:extLst>
                </a:gridCol>
                <a:gridCol w="604582">
                  <a:extLst>
                    <a:ext uri="{9D8B030D-6E8A-4147-A177-3AD203B41FA5}">
                      <a16:colId xmlns:a16="http://schemas.microsoft.com/office/drawing/2014/main" val="3707872719"/>
                    </a:ext>
                  </a:extLst>
                </a:gridCol>
                <a:gridCol w="604582">
                  <a:extLst>
                    <a:ext uri="{9D8B030D-6E8A-4147-A177-3AD203B41FA5}">
                      <a16:colId xmlns:a16="http://schemas.microsoft.com/office/drawing/2014/main" val="1542569832"/>
                    </a:ext>
                  </a:extLst>
                </a:gridCol>
                <a:gridCol w="604582">
                  <a:extLst>
                    <a:ext uri="{9D8B030D-6E8A-4147-A177-3AD203B41FA5}">
                      <a16:colId xmlns:a16="http://schemas.microsoft.com/office/drawing/2014/main" val="2126777576"/>
                    </a:ext>
                  </a:extLst>
                </a:gridCol>
              </a:tblGrid>
              <a:tr h="324036">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49979449"/>
                  </a:ext>
                </a:extLst>
              </a:tr>
              <a:tr h="324036">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64267131"/>
                  </a:ext>
                </a:extLst>
              </a:tr>
              <a:tr h="324036">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chicago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51259880"/>
                  </a:ext>
                </a:extLst>
              </a:tr>
              <a:tr h="324036">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87665089"/>
                  </a:ext>
                </a:extLst>
              </a:tr>
            </a:tbl>
          </a:graphicData>
        </a:graphic>
      </p:graphicFrame>
      <p:sp>
        <p:nvSpPr>
          <p:cNvPr id="5" name="Rectangle 4"/>
          <p:cNvSpPr/>
          <p:nvPr/>
        </p:nvSpPr>
        <p:spPr>
          <a:xfrm>
            <a:off x="622989" y="3964866"/>
            <a:ext cx="2252540" cy="388696"/>
          </a:xfrm>
          <a:prstGeom prst="rect">
            <a:avLst/>
          </a:prstGeom>
        </p:spPr>
        <p:txBody>
          <a:bodyPr wrap="none">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latin typeface="Courier New" panose="02070309020205020404" pitchFamily="49" charset="0"/>
                <a:ea typeface="Times New Roman" panose="02020603050405020304" pitchFamily="18" charset="0"/>
                <a:cs typeface="Times New Roman" panose="02020603050405020304" pitchFamily="18" charset="0"/>
              </a:rPr>
              <a:t>df.loc</a:t>
            </a:r>
            <a:r>
              <a:rPr lang="en-IN" dirty="0">
                <a:latin typeface="Courier New" panose="02070309020205020404" pitchFamily="49" charset="0"/>
                <a:ea typeface="Times New Roman" panose="02020603050405020304" pitchFamily="18" charset="0"/>
                <a:cs typeface="Times New Roman" panose="02020603050405020304" pitchFamily="18" charset="0"/>
              </a:rPr>
              <a:t>["</a:t>
            </a:r>
            <a:r>
              <a:rPr lang="en-IN" dirty="0" err="1">
                <a:latin typeface="Courier New" panose="02070309020205020404" pitchFamily="49" charset="0"/>
                <a:ea typeface="Times New Roman" panose="02020603050405020304" pitchFamily="18" charset="0"/>
                <a:cs typeface="Times New Roman" panose="02020603050405020304" pitchFamily="18" charset="0"/>
              </a:rPr>
              <a:t>india</a:t>
            </a:r>
            <a:r>
              <a:rPr lang="en-IN" dirty="0">
                <a:latin typeface="Courier New" panose="020703090202050204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06646212"/>
              </p:ext>
            </p:extLst>
          </p:nvPr>
        </p:nvGraphicFramePr>
        <p:xfrm>
          <a:off x="457200" y="4584754"/>
          <a:ext cx="4834880" cy="1159571"/>
        </p:xfrm>
        <a:graphic>
          <a:graphicData uri="http://schemas.openxmlformats.org/drawingml/2006/table">
            <a:tbl>
              <a:tblPr firstRow="1" firstCol="1" bandRow="1">
                <a:tableStyleId>{5C22544A-7EE6-4342-B048-85BDC9FD1C3A}</a:tableStyleId>
              </a:tblPr>
              <a:tblGrid>
                <a:gridCol w="1208720">
                  <a:extLst>
                    <a:ext uri="{9D8B030D-6E8A-4147-A177-3AD203B41FA5}">
                      <a16:colId xmlns:a16="http://schemas.microsoft.com/office/drawing/2014/main" val="4109281790"/>
                    </a:ext>
                  </a:extLst>
                </a:gridCol>
                <a:gridCol w="1208720">
                  <a:extLst>
                    <a:ext uri="{9D8B030D-6E8A-4147-A177-3AD203B41FA5}">
                      <a16:colId xmlns:a16="http://schemas.microsoft.com/office/drawing/2014/main" val="2469388967"/>
                    </a:ext>
                  </a:extLst>
                </a:gridCol>
                <a:gridCol w="1208720">
                  <a:extLst>
                    <a:ext uri="{9D8B030D-6E8A-4147-A177-3AD203B41FA5}">
                      <a16:colId xmlns:a16="http://schemas.microsoft.com/office/drawing/2014/main" val="835765279"/>
                    </a:ext>
                  </a:extLst>
                </a:gridCol>
                <a:gridCol w="1208720">
                  <a:extLst>
                    <a:ext uri="{9D8B030D-6E8A-4147-A177-3AD203B41FA5}">
                      <a16:colId xmlns:a16="http://schemas.microsoft.com/office/drawing/2014/main" val="3751374643"/>
                    </a:ext>
                  </a:extLst>
                </a:gridCol>
              </a:tblGrid>
              <a:tr h="314938">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38468962"/>
                  </a:ext>
                </a:extLst>
              </a:tr>
              <a:tr h="0">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439377"/>
                  </a:ext>
                </a:extLst>
              </a:tr>
              <a:tr h="314938">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delhi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52131766"/>
                  </a:ext>
                </a:extLst>
              </a:tr>
              <a:tr h="314938">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banglore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13819687"/>
                  </a:ext>
                </a:extLst>
              </a:tr>
            </a:tbl>
          </a:graphicData>
        </a:graphic>
      </p:graphicFrame>
    </p:spTree>
    <p:extLst>
      <p:ext uri="{BB962C8B-B14F-4D97-AF65-F5344CB8AC3E}">
        <p14:creationId xmlns:p14="http://schemas.microsoft.com/office/powerpoint/2010/main" val="1548208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sz="2000" dirty="0" err="1" smtClean="0"/>
              <a:t>temperature_df</a:t>
            </a:r>
            <a:r>
              <a:rPr lang="en-IN" sz="2000" dirty="0" smtClean="0"/>
              <a:t> = </a:t>
            </a:r>
            <a:r>
              <a:rPr lang="en-IN" sz="2000" dirty="0" err="1" smtClean="0"/>
              <a:t>pd.DataFrame</a:t>
            </a:r>
            <a:r>
              <a:rPr lang="en-IN" sz="2000" dirty="0" smtClean="0"/>
              <a:t>({</a:t>
            </a:r>
          </a:p>
          <a:p>
            <a:r>
              <a:rPr lang="en-IN" sz="2000" dirty="0" smtClean="0"/>
              <a:t>    "city": ["</a:t>
            </a:r>
            <a:r>
              <a:rPr lang="en-IN" sz="2000" dirty="0" err="1" smtClean="0"/>
              <a:t>mumbai</a:t>
            </a:r>
            <a:r>
              <a:rPr lang="en-IN" sz="2000" dirty="0" smtClean="0"/>
              <a:t>","</a:t>
            </a:r>
            <a:r>
              <a:rPr lang="en-IN" sz="2000" dirty="0" err="1" smtClean="0"/>
              <a:t>delhi</a:t>
            </a:r>
            <a:r>
              <a:rPr lang="en-IN" sz="2000" dirty="0" smtClean="0"/>
              <a:t>","</a:t>
            </a:r>
            <a:r>
              <a:rPr lang="en-IN" sz="2000" dirty="0" err="1" smtClean="0"/>
              <a:t>banglore</a:t>
            </a:r>
            <a:r>
              <a:rPr lang="en-IN" sz="2000" dirty="0" smtClean="0"/>
              <a:t>"],</a:t>
            </a:r>
          </a:p>
          <a:p>
            <a:r>
              <a:rPr lang="en-IN" sz="2000" dirty="0" smtClean="0"/>
              <a:t>    "temperature": [32,45,30],</a:t>
            </a:r>
          </a:p>
          <a:p>
            <a:r>
              <a:rPr lang="en-IN" sz="2000" dirty="0" smtClean="0"/>
              <a:t>}, index=[0,1,2])</a:t>
            </a:r>
          </a:p>
          <a:p>
            <a:r>
              <a:rPr lang="en-IN" sz="2000" dirty="0" err="1" smtClean="0"/>
              <a:t>temperature_df</a:t>
            </a:r>
            <a:endParaRPr lang="en-IN" sz="2000" dirty="0" smtClean="0"/>
          </a:p>
          <a:p>
            <a:endParaRPr lang="en-IN" sz="2000" dirty="0"/>
          </a:p>
          <a:p>
            <a:endParaRPr lang="en-IN" sz="2000" dirty="0" smtClean="0"/>
          </a:p>
          <a:p>
            <a:r>
              <a:rPr lang="en-IN" sz="2200" dirty="0" err="1"/>
              <a:t>windspeed_df</a:t>
            </a:r>
            <a:r>
              <a:rPr lang="en-IN" sz="2200" dirty="0"/>
              <a:t> = </a:t>
            </a:r>
            <a:r>
              <a:rPr lang="en-IN" sz="2200" dirty="0" err="1"/>
              <a:t>pd.DataFrame</a:t>
            </a:r>
            <a:r>
              <a:rPr lang="en-IN" sz="2200" dirty="0"/>
              <a:t>({</a:t>
            </a:r>
          </a:p>
          <a:p>
            <a:r>
              <a:rPr lang="en-IN" sz="2200" dirty="0"/>
              <a:t>    "city": ["</a:t>
            </a:r>
            <a:r>
              <a:rPr lang="en-IN" sz="2200" dirty="0" err="1"/>
              <a:t>delhi</a:t>
            </a:r>
            <a:r>
              <a:rPr lang="en-IN" sz="2200" dirty="0"/>
              <a:t>","</a:t>
            </a:r>
            <a:r>
              <a:rPr lang="en-IN" sz="2200" dirty="0" err="1"/>
              <a:t>mumbai</a:t>
            </a:r>
            <a:r>
              <a:rPr lang="en-IN" sz="2200" dirty="0"/>
              <a:t>"],</a:t>
            </a:r>
          </a:p>
          <a:p>
            <a:r>
              <a:rPr lang="en-IN" sz="2200" dirty="0"/>
              <a:t>    "</a:t>
            </a:r>
            <a:r>
              <a:rPr lang="en-IN" sz="2200" dirty="0" err="1"/>
              <a:t>windspeed</a:t>
            </a:r>
            <a:r>
              <a:rPr lang="en-IN" sz="2200" dirty="0"/>
              <a:t>": [7,12],</a:t>
            </a:r>
          </a:p>
          <a:p>
            <a:r>
              <a:rPr lang="en-IN" sz="2200" dirty="0"/>
              <a:t>}, index=[1,0])</a:t>
            </a:r>
          </a:p>
          <a:p>
            <a:r>
              <a:rPr lang="en-IN" sz="2200" dirty="0" err="1"/>
              <a:t>windspeed_df</a:t>
            </a:r>
            <a:endParaRPr lang="en-IN" sz="2200" dirty="0"/>
          </a:p>
          <a:p>
            <a:endParaRPr lang="en-IN" sz="2000" dirty="0" smtClean="0"/>
          </a:p>
          <a:p>
            <a:endParaRPr lang="en-IN" sz="2000"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05882351"/>
              </p:ext>
            </p:extLst>
          </p:nvPr>
        </p:nvGraphicFramePr>
        <p:xfrm>
          <a:off x="5157519" y="1844824"/>
          <a:ext cx="3529281" cy="1584177"/>
        </p:xfrm>
        <a:graphic>
          <a:graphicData uri="http://schemas.openxmlformats.org/drawingml/2006/table">
            <a:tbl>
              <a:tblPr firstRow="1" firstCol="1" bandRow="1">
                <a:tableStyleId>{5C22544A-7EE6-4342-B048-85BDC9FD1C3A}</a:tableStyleId>
              </a:tblPr>
              <a:tblGrid>
                <a:gridCol w="1176427">
                  <a:extLst>
                    <a:ext uri="{9D8B030D-6E8A-4147-A177-3AD203B41FA5}">
                      <a16:colId xmlns:a16="http://schemas.microsoft.com/office/drawing/2014/main" val="2762805721"/>
                    </a:ext>
                  </a:extLst>
                </a:gridCol>
                <a:gridCol w="1176427">
                  <a:extLst>
                    <a:ext uri="{9D8B030D-6E8A-4147-A177-3AD203B41FA5}">
                      <a16:colId xmlns:a16="http://schemas.microsoft.com/office/drawing/2014/main" val="2559759611"/>
                    </a:ext>
                  </a:extLst>
                </a:gridCol>
                <a:gridCol w="1176427">
                  <a:extLst>
                    <a:ext uri="{9D8B030D-6E8A-4147-A177-3AD203B41FA5}">
                      <a16:colId xmlns:a16="http://schemas.microsoft.com/office/drawing/2014/main" val="1572976231"/>
                    </a:ext>
                  </a:extLst>
                </a:gridCol>
              </a:tblGrid>
              <a:tr h="428157">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0521159"/>
                  </a:ext>
                </a:extLst>
              </a:tr>
              <a:tr h="385340">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29269817"/>
                  </a:ext>
                </a:extLst>
              </a:tr>
              <a:tr h="385340">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delhi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45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6899261"/>
                  </a:ext>
                </a:extLst>
              </a:tr>
              <a:tr h="385340">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banglore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064835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36192829"/>
              </p:ext>
            </p:extLst>
          </p:nvPr>
        </p:nvGraphicFramePr>
        <p:xfrm>
          <a:off x="5724129" y="4149080"/>
          <a:ext cx="2448270" cy="1584177"/>
        </p:xfrm>
        <a:graphic>
          <a:graphicData uri="http://schemas.openxmlformats.org/drawingml/2006/table">
            <a:tbl>
              <a:tblPr firstRow="1" firstCol="1" bandRow="1">
                <a:tableStyleId>{5C22544A-7EE6-4342-B048-85BDC9FD1C3A}</a:tableStyleId>
              </a:tblPr>
              <a:tblGrid>
                <a:gridCol w="816090">
                  <a:extLst>
                    <a:ext uri="{9D8B030D-6E8A-4147-A177-3AD203B41FA5}">
                      <a16:colId xmlns:a16="http://schemas.microsoft.com/office/drawing/2014/main" val="112870166"/>
                    </a:ext>
                  </a:extLst>
                </a:gridCol>
                <a:gridCol w="816090">
                  <a:extLst>
                    <a:ext uri="{9D8B030D-6E8A-4147-A177-3AD203B41FA5}">
                      <a16:colId xmlns:a16="http://schemas.microsoft.com/office/drawing/2014/main" val="2905239897"/>
                    </a:ext>
                  </a:extLst>
                </a:gridCol>
                <a:gridCol w="816090">
                  <a:extLst>
                    <a:ext uri="{9D8B030D-6E8A-4147-A177-3AD203B41FA5}">
                      <a16:colId xmlns:a16="http://schemas.microsoft.com/office/drawing/2014/main" val="964318568"/>
                    </a:ext>
                  </a:extLst>
                </a:gridCol>
              </a:tblGrid>
              <a:tr h="528059">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dirty="0">
                          <a:effectLst/>
                        </a:rPr>
                        <a:t>city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windspeed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46065876"/>
                  </a:ext>
                </a:extLst>
              </a:tr>
              <a:tr h="528059">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delhi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22817419"/>
                  </a:ext>
                </a:extLst>
              </a:tr>
              <a:tr h="528059">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96955498"/>
                  </a:ext>
                </a:extLst>
              </a:tr>
            </a:tbl>
          </a:graphicData>
        </a:graphic>
      </p:graphicFrame>
    </p:spTree>
    <p:extLst>
      <p:ext uri="{BB962C8B-B14F-4D97-AF65-F5344CB8AC3E}">
        <p14:creationId xmlns:p14="http://schemas.microsoft.com/office/powerpoint/2010/main" val="11065695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sz="2000" dirty="0" err="1"/>
              <a:t>df</a:t>
            </a:r>
            <a:r>
              <a:rPr lang="en-IN" sz="2000" dirty="0"/>
              <a:t> = </a:t>
            </a:r>
            <a:r>
              <a:rPr lang="en-IN" sz="2000" dirty="0" err="1"/>
              <a:t>pd.concat</a:t>
            </a:r>
            <a:r>
              <a:rPr lang="en-IN" sz="2000" dirty="0"/>
              <a:t>([</a:t>
            </a:r>
            <a:r>
              <a:rPr lang="en-IN" sz="2000" dirty="0" err="1"/>
              <a:t>temperature_df</a:t>
            </a:r>
            <a:r>
              <a:rPr lang="en-IN" sz="2000" dirty="0" smtClean="0"/>
              <a:t>,</a:t>
            </a:r>
          </a:p>
          <a:p>
            <a:r>
              <a:rPr lang="en-IN" sz="2000" dirty="0" err="1" smtClean="0"/>
              <a:t>windspeed_df</a:t>
            </a:r>
            <a:r>
              <a:rPr lang="en-IN" sz="2000" dirty="0"/>
              <a:t>],axis=1)</a:t>
            </a:r>
          </a:p>
          <a:p>
            <a:r>
              <a:rPr lang="en-IN" sz="2000" dirty="0" err="1" smtClean="0"/>
              <a:t>Df</a:t>
            </a:r>
            <a:endParaRPr lang="en-IN" sz="2000" dirty="0" smtClean="0"/>
          </a:p>
          <a:p>
            <a:endParaRPr lang="en-IN" sz="2000" dirty="0"/>
          </a:p>
          <a:p>
            <a:endParaRPr lang="en-IN" sz="2000" dirty="0" smtClean="0"/>
          </a:p>
          <a:p>
            <a:r>
              <a:rPr lang="en-IN" sz="2000" dirty="0"/>
              <a:t>s = </a:t>
            </a:r>
            <a:r>
              <a:rPr lang="en-IN" sz="2000" dirty="0" err="1"/>
              <a:t>pd.Series</a:t>
            </a:r>
            <a:r>
              <a:rPr lang="en-IN" sz="2000" dirty="0"/>
              <a:t>(["</a:t>
            </a:r>
            <a:r>
              <a:rPr lang="en-IN" sz="2000" dirty="0" err="1"/>
              <a:t>Humid","Dry","Rain</a:t>
            </a:r>
            <a:r>
              <a:rPr lang="en-IN" sz="2000" dirty="0"/>
              <a:t>"], name="event")</a:t>
            </a:r>
          </a:p>
          <a:p>
            <a:r>
              <a:rPr lang="en-IN" sz="2000" dirty="0" smtClean="0"/>
              <a:t>S</a:t>
            </a:r>
          </a:p>
          <a:p>
            <a:endParaRPr lang="en-IN" sz="2000" dirty="0"/>
          </a:p>
          <a:p>
            <a:pPr marL="0" indent="0">
              <a:buNone/>
            </a:pPr>
            <a:r>
              <a:rPr lang="en-IN" sz="2000" dirty="0"/>
              <a:t>0    </a:t>
            </a:r>
            <a:r>
              <a:rPr lang="en-IN" sz="2000" dirty="0" smtClean="0"/>
              <a:t>  Humid</a:t>
            </a:r>
            <a:endParaRPr lang="en-IN" sz="2000" dirty="0"/>
          </a:p>
          <a:p>
            <a:pPr marL="0" indent="0">
              <a:buNone/>
            </a:pPr>
            <a:r>
              <a:rPr lang="en-IN" sz="2000" dirty="0"/>
              <a:t>1      Dry</a:t>
            </a:r>
          </a:p>
          <a:p>
            <a:pPr marL="457200" indent="-457200">
              <a:buAutoNum type="arabicPlain" startAt="2"/>
            </a:pPr>
            <a:r>
              <a:rPr lang="en-IN" sz="2000" dirty="0" smtClean="0"/>
              <a:t>Rain</a:t>
            </a:r>
          </a:p>
          <a:p>
            <a:pPr marL="457200" indent="-457200">
              <a:buAutoNum type="arabicPlain" startAt="2"/>
            </a:pPr>
            <a:endParaRPr lang="en-IN" sz="2000" dirty="0"/>
          </a:p>
          <a:p>
            <a:pPr marL="0" indent="0">
              <a:buNone/>
            </a:pPr>
            <a:r>
              <a:rPr lang="en-IN" sz="2000" dirty="0"/>
              <a:t>Name: event, </a:t>
            </a:r>
            <a:r>
              <a:rPr lang="en-IN" sz="2000" dirty="0" err="1"/>
              <a:t>dtype</a:t>
            </a:r>
            <a:r>
              <a:rPr lang="en-IN" sz="2000" dirty="0"/>
              <a:t>: object</a:t>
            </a:r>
          </a:p>
          <a:p>
            <a:endParaRPr lang="en-IN" sz="20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18364073"/>
              </p:ext>
            </p:extLst>
          </p:nvPr>
        </p:nvGraphicFramePr>
        <p:xfrm>
          <a:off x="4596154" y="1700808"/>
          <a:ext cx="3754760" cy="1273293"/>
        </p:xfrm>
        <a:graphic>
          <a:graphicData uri="http://schemas.openxmlformats.org/drawingml/2006/table">
            <a:tbl>
              <a:tblPr firstRow="1" firstCol="1" bandRow="1">
                <a:tableStyleId>{5C22544A-7EE6-4342-B048-85BDC9FD1C3A}</a:tableStyleId>
              </a:tblPr>
              <a:tblGrid>
                <a:gridCol w="750952">
                  <a:extLst>
                    <a:ext uri="{9D8B030D-6E8A-4147-A177-3AD203B41FA5}">
                      <a16:colId xmlns:a16="http://schemas.microsoft.com/office/drawing/2014/main" val="2538866064"/>
                    </a:ext>
                  </a:extLst>
                </a:gridCol>
                <a:gridCol w="750952">
                  <a:extLst>
                    <a:ext uri="{9D8B030D-6E8A-4147-A177-3AD203B41FA5}">
                      <a16:colId xmlns:a16="http://schemas.microsoft.com/office/drawing/2014/main" val="2153674299"/>
                    </a:ext>
                  </a:extLst>
                </a:gridCol>
                <a:gridCol w="750952">
                  <a:extLst>
                    <a:ext uri="{9D8B030D-6E8A-4147-A177-3AD203B41FA5}">
                      <a16:colId xmlns:a16="http://schemas.microsoft.com/office/drawing/2014/main" val="3428701802"/>
                    </a:ext>
                  </a:extLst>
                </a:gridCol>
                <a:gridCol w="750952">
                  <a:extLst>
                    <a:ext uri="{9D8B030D-6E8A-4147-A177-3AD203B41FA5}">
                      <a16:colId xmlns:a16="http://schemas.microsoft.com/office/drawing/2014/main" val="679386610"/>
                    </a:ext>
                  </a:extLst>
                </a:gridCol>
                <a:gridCol w="750952">
                  <a:extLst>
                    <a:ext uri="{9D8B030D-6E8A-4147-A177-3AD203B41FA5}">
                      <a16:colId xmlns:a16="http://schemas.microsoft.com/office/drawing/2014/main" val="3934913163"/>
                    </a:ext>
                  </a:extLst>
                </a:gridCol>
              </a:tblGrid>
              <a:tr h="158437">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windspeed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03904913"/>
                  </a:ext>
                </a:extLst>
              </a:tr>
              <a:tr h="0">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64339867"/>
                  </a:ext>
                </a:extLst>
              </a:tr>
              <a:tr h="324036">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delhi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delhi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67168013"/>
                  </a:ext>
                </a:extLst>
              </a:tr>
              <a:tr h="324036">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banglore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NaN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79210506"/>
                  </a:ext>
                </a:extLst>
              </a:tr>
            </a:tbl>
          </a:graphicData>
        </a:graphic>
      </p:graphicFrame>
    </p:spTree>
    <p:extLst>
      <p:ext uri="{BB962C8B-B14F-4D97-AF65-F5344CB8AC3E}">
        <p14:creationId xmlns:p14="http://schemas.microsoft.com/office/powerpoint/2010/main" val="2049169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000" dirty="0" err="1"/>
              <a:t>df</a:t>
            </a:r>
            <a:r>
              <a:rPr lang="en-IN" sz="2000" dirty="0"/>
              <a:t> = </a:t>
            </a:r>
            <a:r>
              <a:rPr lang="en-IN" sz="2000" dirty="0" err="1"/>
              <a:t>pd.concat</a:t>
            </a:r>
            <a:r>
              <a:rPr lang="en-IN" sz="2000" dirty="0"/>
              <a:t>([</a:t>
            </a:r>
            <a:r>
              <a:rPr lang="en-IN" sz="2000" dirty="0" err="1"/>
              <a:t>temperature_df,s</a:t>
            </a:r>
            <a:r>
              <a:rPr lang="en-IN" sz="2000" dirty="0"/>
              <a:t>],axis=1)</a:t>
            </a:r>
          </a:p>
          <a:p>
            <a:r>
              <a:rPr lang="en-IN" sz="2000" dirty="0" err="1"/>
              <a:t>df</a:t>
            </a:r>
            <a:endParaRPr lang="en-IN" sz="20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27478457"/>
              </p:ext>
            </p:extLst>
          </p:nvPr>
        </p:nvGraphicFramePr>
        <p:xfrm>
          <a:off x="457200" y="3433667"/>
          <a:ext cx="4330824" cy="1435492"/>
        </p:xfrm>
        <a:graphic>
          <a:graphicData uri="http://schemas.openxmlformats.org/drawingml/2006/table">
            <a:tbl>
              <a:tblPr firstRow="1" firstCol="1" bandRow="1">
                <a:tableStyleId>{5C22544A-7EE6-4342-B048-85BDC9FD1C3A}</a:tableStyleId>
              </a:tblPr>
              <a:tblGrid>
                <a:gridCol w="1082706">
                  <a:extLst>
                    <a:ext uri="{9D8B030D-6E8A-4147-A177-3AD203B41FA5}">
                      <a16:colId xmlns:a16="http://schemas.microsoft.com/office/drawing/2014/main" val="685643100"/>
                    </a:ext>
                  </a:extLst>
                </a:gridCol>
                <a:gridCol w="1082706">
                  <a:extLst>
                    <a:ext uri="{9D8B030D-6E8A-4147-A177-3AD203B41FA5}">
                      <a16:colId xmlns:a16="http://schemas.microsoft.com/office/drawing/2014/main" val="2082303526"/>
                    </a:ext>
                  </a:extLst>
                </a:gridCol>
                <a:gridCol w="1082706">
                  <a:extLst>
                    <a:ext uri="{9D8B030D-6E8A-4147-A177-3AD203B41FA5}">
                      <a16:colId xmlns:a16="http://schemas.microsoft.com/office/drawing/2014/main" val="4191513279"/>
                    </a:ext>
                  </a:extLst>
                </a:gridCol>
                <a:gridCol w="1082706">
                  <a:extLst>
                    <a:ext uri="{9D8B030D-6E8A-4147-A177-3AD203B41FA5}">
                      <a16:colId xmlns:a16="http://schemas.microsoft.com/office/drawing/2014/main" val="1079425915"/>
                    </a:ext>
                  </a:extLst>
                </a:gridCol>
              </a:tblGrid>
              <a:tr h="358873">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event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16120097"/>
                  </a:ext>
                </a:extLst>
              </a:tr>
              <a:tr h="358873">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Humid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47272390"/>
                  </a:ext>
                </a:extLst>
              </a:tr>
              <a:tr h="358873">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delhi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Dry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55486845"/>
                  </a:ext>
                </a:extLst>
              </a:tr>
              <a:tr h="358873">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banglore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Rain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18744373"/>
                  </a:ext>
                </a:extLst>
              </a:tr>
            </a:tbl>
          </a:graphicData>
        </a:graphic>
      </p:graphicFrame>
    </p:spTree>
    <p:extLst>
      <p:ext uri="{BB962C8B-B14F-4D97-AF65-F5344CB8AC3E}">
        <p14:creationId xmlns:p14="http://schemas.microsoft.com/office/powerpoint/2010/main" val="137243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 Objects</a:t>
            </a:r>
            <a:endParaRPr lang="en-US" dirty="0"/>
          </a:p>
        </p:txBody>
      </p:sp>
      <p:sp>
        <p:nvSpPr>
          <p:cNvPr id="3" name="Content Placeholder 2"/>
          <p:cNvSpPr>
            <a:spLocks noGrp="1"/>
          </p:cNvSpPr>
          <p:nvPr>
            <p:ph idx="1"/>
          </p:nvPr>
        </p:nvSpPr>
        <p:spPr/>
        <p:txBody>
          <a:bodyPr>
            <a:normAutofit/>
          </a:bodyPr>
          <a:lstStyle/>
          <a:p>
            <a:pPr algn="just"/>
            <a:r>
              <a:rPr lang="en-US" dirty="0" smtClean="0"/>
              <a:t>Pandas objects can be thought of as enhanced versions of NumPy structured arrays in which the rows and columns are identified with labels rather than simple integer indices.</a:t>
            </a:r>
          </a:p>
          <a:p>
            <a:pPr algn="just"/>
            <a:r>
              <a:rPr lang="en-US" dirty="0" smtClean="0"/>
              <a:t>The three fundamental Pandas data structures are</a:t>
            </a:r>
          </a:p>
          <a:p>
            <a:pPr lvl="1" algn="just"/>
            <a:r>
              <a:rPr lang="en-US" dirty="0" smtClean="0"/>
              <a:t>Series, </a:t>
            </a:r>
          </a:p>
          <a:p>
            <a:pPr lvl="1" algn="just"/>
            <a:r>
              <a:rPr lang="en-US" dirty="0" err="1" smtClean="0"/>
              <a:t>DataFrame</a:t>
            </a:r>
            <a:r>
              <a:rPr lang="en-US" dirty="0" smtClean="0"/>
              <a:t>, and </a:t>
            </a:r>
          </a:p>
          <a:p>
            <a:pPr lvl="1" algn="just"/>
            <a:r>
              <a:rPr lang="en-US" dirty="0" smtClean="0"/>
              <a:t>Index.</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Merge</a:t>
            </a:r>
            <a:endParaRPr lang="en-IN" dirty="0"/>
          </a:p>
        </p:txBody>
      </p:sp>
      <p:sp>
        <p:nvSpPr>
          <p:cNvPr id="3" name="Content Placeholder 2"/>
          <p:cNvSpPr>
            <a:spLocks noGrp="1"/>
          </p:cNvSpPr>
          <p:nvPr>
            <p:ph idx="1"/>
          </p:nvPr>
        </p:nvSpPr>
        <p:spPr/>
        <p:txBody>
          <a:bodyPr>
            <a:normAutofit fontScale="62500" lnSpcReduction="20000"/>
          </a:bodyPr>
          <a:lstStyle/>
          <a:p>
            <a:r>
              <a:rPr lang="en-IN" sz="2000" dirty="0"/>
              <a:t>import pandas as </a:t>
            </a:r>
            <a:r>
              <a:rPr lang="en-IN" sz="2000" dirty="0" err="1"/>
              <a:t>pd</a:t>
            </a:r>
            <a:endParaRPr lang="en-IN" sz="2000" dirty="0"/>
          </a:p>
          <a:p>
            <a:r>
              <a:rPr lang="en-IN" sz="2000" dirty="0"/>
              <a:t>df1 = </a:t>
            </a:r>
            <a:r>
              <a:rPr lang="en-IN" sz="2000" dirty="0" err="1"/>
              <a:t>pd.DataFrame</a:t>
            </a:r>
            <a:r>
              <a:rPr lang="en-IN" sz="2000" dirty="0"/>
              <a:t>({</a:t>
            </a:r>
          </a:p>
          <a:p>
            <a:r>
              <a:rPr lang="en-IN" sz="2000" dirty="0"/>
              <a:t>    "city": ["new </a:t>
            </a:r>
            <a:r>
              <a:rPr lang="en-IN" sz="2000" dirty="0" err="1"/>
              <a:t>york</a:t>
            </a:r>
            <a:r>
              <a:rPr lang="en-IN" sz="2000" dirty="0"/>
              <a:t>","</a:t>
            </a:r>
            <a:r>
              <a:rPr lang="en-IN" sz="2000" dirty="0" err="1"/>
              <a:t>chicago</a:t>
            </a:r>
            <a:r>
              <a:rPr lang="en-IN" sz="2000" dirty="0"/>
              <a:t>","</a:t>
            </a:r>
            <a:r>
              <a:rPr lang="en-IN" sz="2000" dirty="0" err="1"/>
              <a:t>orlando</a:t>
            </a:r>
            <a:r>
              <a:rPr lang="en-IN" sz="2000" dirty="0"/>
              <a:t>"],</a:t>
            </a:r>
          </a:p>
          <a:p>
            <a:r>
              <a:rPr lang="en-IN" sz="2000" dirty="0"/>
              <a:t>    "temperature": [21,14,35],</a:t>
            </a:r>
          </a:p>
          <a:p>
            <a:r>
              <a:rPr lang="en-IN" sz="2000" dirty="0"/>
              <a:t>})</a:t>
            </a:r>
          </a:p>
          <a:p>
            <a:r>
              <a:rPr lang="en-IN" sz="2000" dirty="0" smtClean="0"/>
              <a:t>df1</a:t>
            </a:r>
          </a:p>
          <a:p>
            <a:endParaRPr lang="en-IN" sz="2000" dirty="0"/>
          </a:p>
          <a:p>
            <a:r>
              <a:rPr lang="en-IN" sz="2200" dirty="0"/>
              <a:t>df2 = </a:t>
            </a:r>
            <a:r>
              <a:rPr lang="en-IN" sz="2200" dirty="0" err="1"/>
              <a:t>pd.DataFrame</a:t>
            </a:r>
            <a:r>
              <a:rPr lang="en-IN" sz="2200" dirty="0"/>
              <a:t>({</a:t>
            </a:r>
          </a:p>
          <a:p>
            <a:r>
              <a:rPr lang="en-IN" sz="2200" dirty="0"/>
              <a:t>    "city": ["</a:t>
            </a:r>
            <a:r>
              <a:rPr lang="en-IN" sz="2200" dirty="0" err="1"/>
              <a:t>chicago</a:t>
            </a:r>
            <a:r>
              <a:rPr lang="en-IN" sz="2200" dirty="0"/>
              <a:t>","new </a:t>
            </a:r>
            <a:r>
              <a:rPr lang="en-IN" sz="2200" dirty="0" err="1"/>
              <a:t>york</a:t>
            </a:r>
            <a:r>
              <a:rPr lang="en-IN" sz="2200" dirty="0"/>
              <a:t>","</a:t>
            </a:r>
            <a:r>
              <a:rPr lang="en-IN" sz="2200" dirty="0" err="1"/>
              <a:t>orlando</a:t>
            </a:r>
            <a:r>
              <a:rPr lang="en-IN" sz="2200" dirty="0"/>
              <a:t>"],</a:t>
            </a:r>
          </a:p>
          <a:p>
            <a:r>
              <a:rPr lang="en-IN" sz="2200" dirty="0"/>
              <a:t>    "humidity": [65,68,75],</a:t>
            </a:r>
          </a:p>
          <a:p>
            <a:r>
              <a:rPr lang="en-IN" sz="2200" dirty="0"/>
              <a:t>})</a:t>
            </a:r>
          </a:p>
          <a:p>
            <a:r>
              <a:rPr lang="en-IN" sz="2200" dirty="0"/>
              <a:t>df2</a:t>
            </a:r>
          </a:p>
          <a:p>
            <a:endParaRPr lang="en-IN" sz="2000" dirty="0" smtClean="0"/>
          </a:p>
          <a:p>
            <a:endParaRPr lang="en-IN" sz="2000" dirty="0" smtClean="0"/>
          </a:p>
          <a:p>
            <a:endParaRPr lang="en-IN" sz="2000" dirty="0"/>
          </a:p>
          <a:p>
            <a:endParaRPr lang="en-IN" dirty="0"/>
          </a:p>
        </p:txBody>
      </p:sp>
      <p:graphicFrame>
        <p:nvGraphicFramePr>
          <p:cNvPr id="23" name="Table 22"/>
          <p:cNvGraphicFramePr>
            <a:graphicFrameLocks noGrp="1"/>
          </p:cNvGraphicFramePr>
          <p:nvPr>
            <p:extLst>
              <p:ext uri="{D42A27DB-BD31-4B8C-83A1-F6EECF244321}">
                <p14:modId xmlns:p14="http://schemas.microsoft.com/office/powerpoint/2010/main" val="1018246411"/>
              </p:ext>
            </p:extLst>
          </p:nvPr>
        </p:nvGraphicFramePr>
        <p:xfrm>
          <a:off x="5808710" y="1428507"/>
          <a:ext cx="3104022" cy="1435296"/>
        </p:xfrm>
        <a:graphic>
          <a:graphicData uri="http://schemas.openxmlformats.org/drawingml/2006/table">
            <a:tbl>
              <a:tblPr firstRow="1" firstCol="1" bandRow="1">
                <a:tableStyleId>{5C22544A-7EE6-4342-B048-85BDC9FD1C3A}</a:tableStyleId>
              </a:tblPr>
              <a:tblGrid>
                <a:gridCol w="1034674">
                  <a:extLst>
                    <a:ext uri="{9D8B030D-6E8A-4147-A177-3AD203B41FA5}">
                      <a16:colId xmlns:a16="http://schemas.microsoft.com/office/drawing/2014/main" val="112103126"/>
                    </a:ext>
                  </a:extLst>
                </a:gridCol>
                <a:gridCol w="1034674">
                  <a:extLst>
                    <a:ext uri="{9D8B030D-6E8A-4147-A177-3AD203B41FA5}">
                      <a16:colId xmlns:a16="http://schemas.microsoft.com/office/drawing/2014/main" val="1046008028"/>
                    </a:ext>
                  </a:extLst>
                </a:gridCol>
                <a:gridCol w="1034674">
                  <a:extLst>
                    <a:ext uri="{9D8B030D-6E8A-4147-A177-3AD203B41FA5}">
                      <a16:colId xmlns:a16="http://schemas.microsoft.com/office/drawing/2014/main" val="3267408868"/>
                    </a:ext>
                  </a:extLst>
                </a:gridCol>
              </a:tblGrid>
              <a:tr h="358824">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dirty="0">
                          <a:effectLst/>
                        </a:rPr>
                        <a:t>city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60366516"/>
                  </a:ext>
                </a:extLst>
              </a:tr>
              <a:tr h="358824">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new </a:t>
                      </a:r>
                      <a:r>
                        <a:rPr lang="en-IN" sz="1200" dirty="0" err="1">
                          <a:effectLst/>
                        </a:rPr>
                        <a:t>york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21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77944773"/>
                  </a:ext>
                </a:extLst>
              </a:tr>
              <a:tr h="358824">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23938616"/>
                  </a:ext>
                </a:extLst>
              </a:tr>
              <a:tr h="358824">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31201891"/>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690868934"/>
              </p:ext>
            </p:extLst>
          </p:nvPr>
        </p:nvGraphicFramePr>
        <p:xfrm>
          <a:off x="5808711" y="4636248"/>
          <a:ext cx="3106689" cy="1507500"/>
        </p:xfrm>
        <a:graphic>
          <a:graphicData uri="http://schemas.openxmlformats.org/drawingml/2006/table">
            <a:tbl>
              <a:tblPr firstRow="1" firstCol="1" bandRow="1">
                <a:tableStyleId>{5C22544A-7EE6-4342-B048-85BDC9FD1C3A}</a:tableStyleId>
              </a:tblPr>
              <a:tblGrid>
                <a:gridCol w="1035563">
                  <a:extLst>
                    <a:ext uri="{9D8B030D-6E8A-4147-A177-3AD203B41FA5}">
                      <a16:colId xmlns:a16="http://schemas.microsoft.com/office/drawing/2014/main" val="3926802276"/>
                    </a:ext>
                  </a:extLst>
                </a:gridCol>
                <a:gridCol w="1035563">
                  <a:extLst>
                    <a:ext uri="{9D8B030D-6E8A-4147-A177-3AD203B41FA5}">
                      <a16:colId xmlns:a16="http://schemas.microsoft.com/office/drawing/2014/main" val="51107604"/>
                    </a:ext>
                  </a:extLst>
                </a:gridCol>
                <a:gridCol w="1035563">
                  <a:extLst>
                    <a:ext uri="{9D8B030D-6E8A-4147-A177-3AD203B41FA5}">
                      <a16:colId xmlns:a16="http://schemas.microsoft.com/office/drawing/2014/main" val="2396895583"/>
                    </a:ext>
                  </a:extLst>
                </a:gridCol>
              </a:tblGrid>
              <a:tr h="376875">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16911629"/>
                  </a:ext>
                </a:extLst>
              </a:tr>
              <a:tr h="376875">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11390701"/>
                  </a:ext>
                </a:extLst>
              </a:tr>
              <a:tr h="376875">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87005714"/>
                  </a:ext>
                </a:extLst>
              </a:tr>
              <a:tr h="376875">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14207150"/>
                  </a:ext>
                </a:extLst>
              </a:tr>
            </a:tbl>
          </a:graphicData>
        </a:graphic>
      </p:graphicFrame>
    </p:spTree>
    <p:extLst>
      <p:ext uri="{BB962C8B-B14F-4D97-AF65-F5344CB8AC3E}">
        <p14:creationId xmlns:p14="http://schemas.microsoft.com/office/powerpoint/2010/main" val="3303549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IN" sz="2000" dirty="0"/>
              <a:t>df3 = </a:t>
            </a:r>
            <a:r>
              <a:rPr lang="en-IN" sz="2000" dirty="0" err="1"/>
              <a:t>pd.merge</a:t>
            </a:r>
            <a:r>
              <a:rPr lang="en-IN" sz="2000" dirty="0"/>
              <a:t>(df1, df2, on="city")</a:t>
            </a:r>
          </a:p>
          <a:p>
            <a:r>
              <a:rPr lang="en-IN" sz="2000" dirty="0" smtClean="0"/>
              <a:t>Df3</a:t>
            </a:r>
          </a:p>
          <a:p>
            <a:endParaRPr lang="en-IN" sz="2000" dirty="0"/>
          </a:p>
          <a:p>
            <a:r>
              <a:rPr lang="en-IN" sz="2000" dirty="0"/>
              <a:t>df1 = </a:t>
            </a:r>
            <a:r>
              <a:rPr lang="en-IN" sz="2000" dirty="0" err="1"/>
              <a:t>pd.DataFrame</a:t>
            </a:r>
            <a:r>
              <a:rPr lang="en-IN" sz="2000" dirty="0"/>
              <a:t>({</a:t>
            </a:r>
          </a:p>
          <a:p>
            <a:r>
              <a:rPr lang="en-IN" sz="2000" dirty="0"/>
              <a:t>    "city": ["new </a:t>
            </a:r>
            <a:r>
              <a:rPr lang="en-IN" sz="2000" dirty="0" err="1"/>
              <a:t>york</a:t>
            </a:r>
            <a:r>
              <a:rPr lang="en-IN" sz="2000" dirty="0"/>
              <a:t>","</a:t>
            </a:r>
            <a:r>
              <a:rPr lang="en-IN" sz="2000" dirty="0" err="1"/>
              <a:t>chicago</a:t>
            </a:r>
            <a:r>
              <a:rPr lang="en-IN" sz="2000" dirty="0"/>
              <a:t>","</a:t>
            </a:r>
            <a:r>
              <a:rPr lang="en-IN" sz="2000" dirty="0" err="1"/>
              <a:t>orlando</a:t>
            </a:r>
            <a:r>
              <a:rPr lang="en-IN" sz="2000" dirty="0"/>
              <a:t>", "</a:t>
            </a:r>
            <a:r>
              <a:rPr lang="en-IN" sz="2000" dirty="0" err="1"/>
              <a:t>baltimore</a:t>
            </a:r>
            <a:r>
              <a:rPr lang="en-IN" sz="2000" dirty="0"/>
              <a:t>"],</a:t>
            </a:r>
          </a:p>
          <a:p>
            <a:r>
              <a:rPr lang="en-IN" sz="2000" dirty="0"/>
              <a:t>    "temperature": [21,14,35, 38],</a:t>
            </a:r>
          </a:p>
          <a:p>
            <a:r>
              <a:rPr lang="en-IN" sz="2000" dirty="0"/>
              <a:t>})</a:t>
            </a:r>
          </a:p>
          <a:p>
            <a:r>
              <a:rPr lang="en-IN" sz="2000" dirty="0" smtClean="0"/>
              <a:t>Df1</a:t>
            </a:r>
          </a:p>
          <a:p>
            <a:endParaRPr lang="en-IN" sz="2000" dirty="0"/>
          </a:p>
          <a:p>
            <a:r>
              <a:rPr lang="en-IN" sz="2200" dirty="0"/>
              <a:t>df2 = </a:t>
            </a:r>
            <a:r>
              <a:rPr lang="en-IN" sz="2200" dirty="0" err="1"/>
              <a:t>pd.DataFrame</a:t>
            </a:r>
            <a:r>
              <a:rPr lang="en-IN" sz="2200" dirty="0"/>
              <a:t>({</a:t>
            </a:r>
          </a:p>
          <a:p>
            <a:r>
              <a:rPr lang="en-IN" sz="2200" dirty="0"/>
              <a:t>    "city": ["</a:t>
            </a:r>
            <a:r>
              <a:rPr lang="en-IN" sz="2200" dirty="0" err="1"/>
              <a:t>chicago</a:t>
            </a:r>
            <a:r>
              <a:rPr lang="en-IN" sz="2200" dirty="0"/>
              <a:t>","new </a:t>
            </a:r>
            <a:r>
              <a:rPr lang="en-IN" sz="2200" dirty="0" err="1"/>
              <a:t>york</a:t>
            </a:r>
            <a:r>
              <a:rPr lang="en-IN" sz="2200" dirty="0"/>
              <a:t>","san </a:t>
            </a:r>
            <a:r>
              <a:rPr lang="en-IN" sz="2200" dirty="0" err="1"/>
              <a:t>diego</a:t>
            </a:r>
            <a:r>
              <a:rPr lang="en-IN" sz="2200" dirty="0"/>
              <a:t>"],</a:t>
            </a:r>
          </a:p>
          <a:p>
            <a:r>
              <a:rPr lang="en-IN" sz="2200" dirty="0"/>
              <a:t>    "humidity": [65,68,71],</a:t>
            </a:r>
          </a:p>
          <a:p>
            <a:r>
              <a:rPr lang="en-IN" sz="2200" dirty="0"/>
              <a:t>})</a:t>
            </a:r>
          </a:p>
          <a:p>
            <a:r>
              <a:rPr lang="en-IN" sz="2200" dirty="0"/>
              <a:t>df2</a:t>
            </a:r>
          </a:p>
          <a:p>
            <a:endParaRPr lang="en-IN" sz="2000" dirty="0"/>
          </a:p>
          <a:p>
            <a:endParaRPr lang="en-IN" sz="2000" dirty="0" smtClean="0"/>
          </a:p>
          <a:p>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710137395"/>
              </p:ext>
            </p:extLst>
          </p:nvPr>
        </p:nvGraphicFramePr>
        <p:xfrm>
          <a:off x="5436094" y="1601870"/>
          <a:ext cx="3255932" cy="1055035"/>
        </p:xfrm>
        <a:graphic>
          <a:graphicData uri="http://schemas.openxmlformats.org/drawingml/2006/table">
            <a:tbl>
              <a:tblPr firstRow="1" firstCol="1" bandRow="1">
                <a:tableStyleId>{5C22544A-7EE6-4342-B048-85BDC9FD1C3A}</a:tableStyleId>
              </a:tblPr>
              <a:tblGrid>
                <a:gridCol w="813983">
                  <a:extLst>
                    <a:ext uri="{9D8B030D-6E8A-4147-A177-3AD203B41FA5}">
                      <a16:colId xmlns:a16="http://schemas.microsoft.com/office/drawing/2014/main" val="1014192254"/>
                    </a:ext>
                  </a:extLst>
                </a:gridCol>
                <a:gridCol w="813983">
                  <a:extLst>
                    <a:ext uri="{9D8B030D-6E8A-4147-A177-3AD203B41FA5}">
                      <a16:colId xmlns:a16="http://schemas.microsoft.com/office/drawing/2014/main" val="3297781014"/>
                    </a:ext>
                  </a:extLst>
                </a:gridCol>
                <a:gridCol w="813983">
                  <a:extLst>
                    <a:ext uri="{9D8B030D-6E8A-4147-A177-3AD203B41FA5}">
                      <a16:colId xmlns:a16="http://schemas.microsoft.com/office/drawing/2014/main" val="3516227028"/>
                    </a:ext>
                  </a:extLst>
                </a:gridCol>
                <a:gridCol w="813983">
                  <a:extLst>
                    <a:ext uri="{9D8B030D-6E8A-4147-A177-3AD203B41FA5}">
                      <a16:colId xmlns:a16="http://schemas.microsoft.com/office/drawing/2014/main" val="124090669"/>
                    </a:ext>
                  </a:extLst>
                </a:gridCol>
              </a:tblGrid>
              <a:tr h="214857">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72202713"/>
                  </a:ext>
                </a:extLst>
              </a:tr>
              <a:tr h="214857">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91764018"/>
                  </a:ext>
                </a:extLst>
              </a:tr>
              <a:tr h="214857">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58678458"/>
                  </a:ext>
                </a:extLst>
              </a:tr>
              <a:tr h="214857">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330437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45202999"/>
              </p:ext>
            </p:extLst>
          </p:nvPr>
        </p:nvGraphicFramePr>
        <p:xfrm>
          <a:off x="5436096" y="3326289"/>
          <a:ext cx="3250704" cy="1073785"/>
        </p:xfrm>
        <a:graphic>
          <a:graphicData uri="http://schemas.openxmlformats.org/drawingml/2006/table">
            <a:tbl>
              <a:tblPr firstRow="1" firstCol="1" bandRow="1">
                <a:tableStyleId>{5C22544A-7EE6-4342-B048-85BDC9FD1C3A}</a:tableStyleId>
              </a:tblPr>
              <a:tblGrid>
                <a:gridCol w="1083568">
                  <a:extLst>
                    <a:ext uri="{9D8B030D-6E8A-4147-A177-3AD203B41FA5}">
                      <a16:colId xmlns:a16="http://schemas.microsoft.com/office/drawing/2014/main" val="3244054806"/>
                    </a:ext>
                  </a:extLst>
                </a:gridCol>
                <a:gridCol w="1083568">
                  <a:extLst>
                    <a:ext uri="{9D8B030D-6E8A-4147-A177-3AD203B41FA5}">
                      <a16:colId xmlns:a16="http://schemas.microsoft.com/office/drawing/2014/main" val="3811088673"/>
                    </a:ext>
                  </a:extLst>
                </a:gridCol>
                <a:gridCol w="1083568">
                  <a:extLst>
                    <a:ext uri="{9D8B030D-6E8A-4147-A177-3AD203B41FA5}">
                      <a16:colId xmlns:a16="http://schemas.microsoft.com/office/drawing/2014/main" val="2517893773"/>
                    </a:ext>
                  </a:extLst>
                </a:gridCol>
              </a:tblGrid>
              <a:tr h="0">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0665405"/>
                  </a:ext>
                </a:extLst>
              </a:tr>
              <a:tr h="0">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19326613"/>
                  </a:ext>
                </a:extLst>
              </a:tr>
              <a:tr h="0">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76084048"/>
                  </a:ext>
                </a:extLst>
              </a:tr>
              <a:tr h="0">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16793265"/>
                  </a:ext>
                </a:extLst>
              </a:tr>
              <a:tr h="0">
                <a:tc>
                  <a:txBody>
                    <a:bodyPr/>
                    <a:lstStyle/>
                    <a:p>
                      <a:pPr algn="ctr">
                        <a:lnSpc>
                          <a:spcPct val="107000"/>
                        </a:lnSpc>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baltimore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6745311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43961470"/>
              </p:ext>
            </p:extLst>
          </p:nvPr>
        </p:nvGraphicFramePr>
        <p:xfrm>
          <a:off x="5436093" y="5517231"/>
          <a:ext cx="3250707" cy="1008112"/>
        </p:xfrm>
        <a:graphic>
          <a:graphicData uri="http://schemas.openxmlformats.org/drawingml/2006/table">
            <a:tbl>
              <a:tblPr firstRow="1" firstCol="1" bandRow="1">
                <a:tableStyleId>{5C22544A-7EE6-4342-B048-85BDC9FD1C3A}</a:tableStyleId>
              </a:tblPr>
              <a:tblGrid>
                <a:gridCol w="1083569">
                  <a:extLst>
                    <a:ext uri="{9D8B030D-6E8A-4147-A177-3AD203B41FA5}">
                      <a16:colId xmlns:a16="http://schemas.microsoft.com/office/drawing/2014/main" val="1465271012"/>
                    </a:ext>
                  </a:extLst>
                </a:gridCol>
                <a:gridCol w="1083569">
                  <a:extLst>
                    <a:ext uri="{9D8B030D-6E8A-4147-A177-3AD203B41FA5}">
                      <a16:colId xmlns:a16="http://schemas.microsoft.com/office/drawing/2014/main" val="2402910128"/>
                    </a:ext>
                  </a:extLst>
                </a:gridCol>
                <a:gridCol w="1083569">
                  <a:extLst>
                    <a:ext uri="{9D8B030D-6E8A-4147-A177-3AD203B41FA5}">
                      <a16:colId xmlns:a16="http://schemas.microsoft.com/office/drawing/2014/main" val="2102376234"/>
                    </a:ext>
                  </a:extLst>
                </a:gridCol>
              </a:tblGrid>
              <a:tr h="252028">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48094744"/>
                  </a:ext>
                </a:extLst>
              </a:tr>
              <a:tr h="252028">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50876848"/>
                  </a:ext>
                </a:extLst>
              </a:tr>
              <a:tr h="252028">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88088948"/>
                  </a:ext>
                </a:extLst>
              </a:tr>
              <a:tr h="252028">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san diego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88601439"/>
                  </a:ext>
                </a:extLst>
              </a:tr>
            </a:tbl>
          </a:graphicData>
        </a:graphic>
      </p:graphicFrame>
    </p:spTree>
    <p:extLst>
      <p:ext uri="{BB962C8B-B14F-4D97-AF65-F5344CB8AC3E}">
        <p14:creationId xmlns:p14="http://schemas.microsoft.com/office/powerpoint/2010/main" val="3573521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sz="2000" dirty="0"/>
              <a:t>df3=</a:t>
            </a:r>
            <a:r>
              <a:rPr lang="en-IN" sz="2000" dirty="0" err="1"/>
              <a:t>pd.merge</a:t>
            </a:r>
            <a:r>
              <a:rPr lang="en-IN" sz="2000" dirty="0"/>
              <a:t>(df1,df2,on="</a:t>
            </a:r>
            <a:r>
              <a:rPr lang="en-IN" sz="2000" dirty="0" err="1"/>
              <a:t>city",how</a:t>
            </a:r>
            <a:r>
              <a:rPr lang="en-IN" sz="2000" dirty="0"/>
              <a:t>="inner")</a:t>
            </a:r>
          </a:p>
          <a:p>
            <a:r>
              <a:rPr lang="en-IN" sz="2000" dirty="0" smtClean="0"/>
              <a:t>df3</a:t>
            </a:r>
          </a:p>
          <a:p>
            <a:endParaRPr lang="en-IN" sz="2000" dirty="0"/>
          </a:p>
          <a:p>
            <a:r>
              <a:rPr lang="en-IN" sz="2000" dirty="0"/>
              <a:t>df3=</a:t>
            </a:r>
            <a:r>
              <a:rPr lang="en-IN" sz="2000" dirty="0" err="1"/>
              <a:t>pd.merge</a:t>
            </a:r>
            <a:r>
              <a:rPr lang="en-IN" sz="2000" dirty="0"/>
              <a:t>(df1,df2,on="</a:t>
            </a:r>
            <a:r>
              <a:rPr lang="en-IN" sz="2000" dirty="0" err="1"/>
              <a:t>city",how</a:t>
            </a:r>
            <a:r>
              <a:rPr lang="en-IN" sz="2000" dirty="0"/>
              <a:t>="outer")</a:t>
            </a:r>
          </a:p>
          <a:p>
            <a:r>
              <a:rPr lang="en-IN" sz="2000" dirty="0"/>
              <a:t>d</a:t>
            </a:r>
            <a:r>
              <a:rPr lang="en-IN" sz="2000" dirty="0" smtClean="0"/>
              <a:t>f3</a:t>
            </a:r>
          </a:p>
          <a:p>
            <a:endParaRPr lang="en-IN" sz="2000" dirty="0" smtClean="0"/>
          </a:p>
          <a:p>
            <a:endParaRPr lang="en-IN" sz="2000" dirty="0"/>
          </a:p>
          <a:p>
            <a:endParaRPr lang="en-IN" sz="2000" dirty="0" smtClean="0"/>
          </a:p>
          <a:p>
            <a:r>
              <a:rPr lang="en-IN" sz="2000" dirty="0" smtClean="0"/>
              <a:t>df3=</a:t>
            </a:r>
            <a:r>
              <a:rPr lang="en-IN" sz="2000" dirty="0" err="1" smtClean="0"/>
              <a:t>pd.merge</a:t>
            </a:r>
            <a:r>
              <a:rPr lang="en-IN" sz="2000" dirty="0" smtClean="0"/>
              <a:t>(df1,df2,on</a:t>
            </a:r>
            <a:r>
              <a:rPr lang="en-IN" sz="2000" dirty="0"/>
              <a:t>="</a:t>
            </a:r>
            <a:r>
              <a:rPr lang="en-IN" sz="2000" dirty="0" err="1"/>
              <a:t>city",how</a:t>
            </a:r>
            <a:r>
              <a:rPr lang="en-IN" sz="2000" dirty="0"/>
              <a:t>="left")</a:t>
            </a:r>
          </a:p>
          <a:p>
            <a:r>
              <a:rPr lang="en-IN" sz="2000" dirty="0" smtClean="0"/>
              <a:t>Df3</a:t>
            </a:r>
          </a:p>
          <a:p>
            <a:endParaRPr lang="en-IN" sz="2000" dirty="0"/>
          </a:p>
          <a:p>
            <a:endParaRPr lang="en-IN" sz="2000" dirty="0"/>
          </a:p>
          <a:p>
            <a:endParaRPr lang="en-IN" sz="2000" dirty="0" smtClean="0"/>
          </a:p>
          <a:p>
            <a:endParaRPr lang="en-IN" sz="2000" dirty="0"/>
          </a:p>
          <a:p>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996782860"/>
              </p:ext>
            </p:extLst>
          </p:nvPr>
        </p:nvGraphicFramePr>
        <p:xfrm>
          <a:off x="6012160" y="1621233"/>
          <a:ext cx="2674640" cy="1082538"/>
        </p:xfrm>
        <a:graphic>
          <a:graphicData uri="http://schemas.openxmlformats.org/drawingml/2006/table">
            <a:tbl>
              <a:tblPr firstRow="1" firstCol="1" bandRow="1">
                <a:tableStyleId>{5C22544A-7EE6-4342-B048-85BDC9FD1C3A}</a:tableStyleId>
              </a:tblPr>
              <a:tblGrid>
                <a:gridCol w="668660">
                  <a:extLst>
                    <a:ext uri="{9D8B030D-6E8A-4147-A177-3AD203B41FA5}">
                      <a16:colId xmlns:a16="http://schemas.microsoft.com/office/drawing/2014/main" val="3815803862"/>
                    </a:ext>
                  </a:extLst>
                </a:gridCol>
                <a:gridCol w="668660">
                  <a:extLst>
                    <a:ext uri="{9D8B030D-6E8A-4147-A177-3AD203B41FA5}">
                      <a16:colId xmlns:a16="http://schemas.microsoft.com/office/drawing/2014/main" val="4028232682"/>
                    </a:ext>
                  </a:extLst>
                </a:gridCol>
                <a:gridCol w="668660">
                  <a:extLst>
                    <a:ext uri="{9D8B030D-6E8A-4147-A177-3AD203B41FA5}">
                      <a16:colId xmlns:a16="http://schemas.microsoft.com/office/drawing/2014/main" val="954734652"/>
                    </a:ext>
                  </a:extLst>
                </a:gridCol>
                <a:gridCol w="668660">
                  <a:extLst>
                    <a:ext uri="{9D8B030D-6E8A-4147-A177-3AD203B41FA5}">
                      <a16:colId xmlns:a16="http://schemas.microsoft.com/office/drawing/2014/main" val="333243740"/>
                    </a:ext>
                  </a:extLst>
                </a:gridCol>
              </a:tblGrid>
              <a:tr h="336037">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60663927"/>
                  </a:ext>
                </a:extLst>
              </a:tr>
              <a:tr h="336037">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01676325"/>
                  </a:ext>
                </a:extLst>
              </a:tr>
              <a:tr h="336037">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9076614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48969556"/>
              </p:ext>
            </p:extLst>
          </p:nvPr>
        </p:nvGraphicFramePr>
        <p:xfrm>
          <a:off x="6012160" y="2939353"/>
          <a:ext cx="2674640" cy="1484249"/>
        </p:xfrm>
        <a:graphic>
          <a:graphicData uri="http://schemas.openxmlformats.org/drawingml/2006/table">
            <a:tbl>
              <a:tblPr firstRow="1" firstCol="1" bandRow="1">
                <a:tableStyleId>{5C22544A-7EE6-4342-B048-85BDC9FD1C3A}</a:tableStyleId>
              </a:tblPr>
              <a:tblGrid>
                <a:gridCol w="668660">
                  <a:extLst>
                    <a:ext uri="{9D8B030D-6E8A-4147-A177-3AD203B41FA5}">
                      <a16:colId xmlns:a16="http://schemas.microsoft.com/office/drawing/2014/main" val="4049677084"/>
                    </a:ext>
                  </a:extLst>
                </a:gridCol>
                <a:gridCol w="668660">
                  <a:extLst>
                    <a:ext uri="{9D8B030D-6E8A-4147-A177-3AD203B41FA5}">
                      <a16:colId xmlns:a16="http://schemas.microsoft.com/office/drawing/2014/main" val="4131901046"/>
                    </a:ext>
                  </a:extLst>
                </a:gridCol>
                <a:gridCol w="668660">
                  <a:extLst>
                    <a:ext uri="{9D8B030D-6E8A-4147-A177-3AD203B41FA5}">
                      <a16:colId xmlns:a16="http://schemas.microsoft.com/office/drawing/2014/main" val="2514531570"/>
                    </a:ext>
                  </a:extLst>
                </a:gridCol>
                <a:gridCol w="668660">
                  <a:extLst>
                    <a:ext uri="{9D8B030D-6E8A-4147-A177-3AD203B41FA5}">
                      <a16:colId xmlns:a16="http://schemas.microsoft.com/office/drawing/2014/main" val="3237088752"/>
                    </a:ext>
                  </a:extLst>
                </a:gridCol>
              </a:tblGrid>
              <a:tr h="0">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47905846"/>
                  </a:ext>
                </a:extLst>
              </a:tr>
              <a:tr h="0">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76344488"/>
                  </a:ext>
                </a:extLst>
              </a:tr>
              <a:tr h="0">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34686430"/>
                  </a:ext>
                </a:extLst>
              </a:tr>
              <a:tr h="0">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75890152"/>
                  </a:ext>
                </a:extLst>
              </a:tr>
              <a:tr h="0">
                <a:tc>
                  <a:txBody>
                    <a:bodyPr/>
                    <a:lstStyle/>
                    <a:p>
                      <a:pPr algn="ctr">
                        <a:lnSpc>
                          <a:spcPct val="107000"/>
                        </a:lnSpc>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baltimore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31661001"/>
                  </a:ext>
                </a:extLst>
              </a:tr>
              <a:tr h="0">
                <a:tc>
                  <a:txBody>
                    <a:bodyPr/>
                    <a:lstStyle/>
                    <a:p>
                      <a:pPr algn="ctr">
                        <a:lnSpc>
                          <a:spcPct val="107000"/>
                        </a:lnSpc>
                        <a:spcAft>
                          <a:spcPts val="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san diego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9494516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62641516"/>
              </p:ext>
            </p:extLst>
          </p:nvPr>
        </p:nvGraphicFramePr>
        <p:xfrm>
          <a:off x="6012160" y="4835747"/>
          <a:ext cx="2674640" cy="1269492"/>
        </p:xfrm>
        <a:graphic>
          <a:graphicData uri="http://schemas.openxmlformats.org/drawingml/2006/table">
            <a:tbl>
              <a:tblPr firstRow="1" firstCol="1" bandRow="1">
                <a:tableStyleId>{5C22544A-7EE6-4342-B048-85BDC9FD1C3A}</a:tableStyleId>
              </a:tblPr>
              <a:tblGrid>
                <a:gridCol w="668660">
                  <a:extLst>
                    <a:ext uri="{9D8B030D-6E8A-4147-A177-3AD203B41FA5}">
                      <a16:colId xmlns:a16="http://schemas.microsoft.com/office/drawing/2014/main" val="2618236562"/>
                    </a:ext>
                  </a:extLst>
                </a:gridCol>
                <a:gridCol w="668660">
                  <a:extLst>
                    <a:ext uri="{9D8B030D-6E8A-4147-A177-3AD203B41FA5}">
                      <a16:colId xmlns:a16="http://schemas.microsoft.com/office/drawing/2014/main" val="2157850743"/>
                    </a:ext>
                  </a:extLst>
                </a:gridCol>
                <a:gridCol w="668660">
                  <a:extLst>
                    <a:ext uri="{9D8B030D-6E8A-4147-A177-3AD203B41FA5}">
                      <a16:colId xmlns:a16="http://schemas.microsoft.com/office/drawing/2014/main" val="2987904533"/>
                    </a:ext>
                  </a:extLst>
                </a:gridCol>
                <a:gridCol w="668660">
                  <a:extLst>
                    <a:ext uri="{9D8B030D-6E8A-4147-A177-3AD203B41FA5}">
                      <a16:colId xmlns:a16="http://schemas.microsoft.com/office/drawing/2014/main" val="299375382"/>
                    </a:ext>
                  </a:extLst>
                </a:gridCol>
              </a:tblGrid>
              <a:tr h="0">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45501153"/>
                  </a:ext>
                </a:extLst>
              </a:tr>
              <a:tr h="0">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16461469"/>
                  </a:ext>
                </a:extLst>
              </a:tr>
              <a:tr h="0">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77726157"/>
                  </a:ext>
                </a:extLst>
              </a:tr>
              <a:tr h="0">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03629185"/>
                  </a:ext>
                </a:extLst>
              </a:tr>
              <a:tr h="0">
                <a:tc>
                  <a:txBody>
                    <a:bodyPr/>
                    <a:lstStyle/>
                    <a:p>
                      <a:pPr algn="ctr">
                        <a:lnSpc>
                          <a:spcPct val="107000"/>
                        </a:lnSpc>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baltimore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NaN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69364096"/>
                  </a:ext>
                </a:extLst>
              </a:tr>
            </a:tbl>
          </a:graphicData>
        </a:graphic>
      </p:graphicFrame>
    </p:spTree>
    <p:extLst>
      <p:ext uri="{BB962C8B-B14F-4D97-AF65-F5344CB8AC3E}">
        <p14:creationId xmlns:p14="http://schemas.microsoft.com/office/powerpoint/2010/main" val="3693478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5257800"/>
          </a:xfrm>
        </p:spPr>
        <p:txBody>
          <a:bodyPr/>
          <a:lstStyle/>
          <a:p>
            <a:r>
              <a:rPr lang="en-IN" sz="2000" dirty="0"/>
              <a:t>df3=</a:t>
            </a:r>
            <a:r>
              <a:rPr lang="en-IN" sz="2000" dirty="0" err="1"/>
              <a:t>pd.merge</a:t>
            </a:r>
            <a:r>
              <a:rPr lang="en-IN" sz="2000" dirty="0"/>
              <a:t>(df1,df2,on="</a:t>
            </a:r>
            <a:r>
              <a:rPr lang="en-IN" sz="2000" dirty="0" err="1"/>
              <a:t>city",how</a:t>
            </a:r>
            <a:r>
              <a:rPr lang="en-IN" sz="2000" dirty="0"/>
              <a:t>="right")</a:t>
            </a:r>
          </a:p>
          <a:p>
            <a:r>
              <a:rPr lang="en-IN" sz="2000" dirty="0" smtClean="0"/>
              <a:t>df3</a:t>
            </a:r>
          </a:p>
          <a:p>
            <a:endParaRPr lang="en-IN" sz="2000" dirty="0"/>
          </a:p>
          <a:p>
            <a:endParaRPr lang="en-IN" sz="2000" dirty="0" smtClean="0"/>
          </a:p>
          <a:p>
            <a:endParaRPr lang="en-IN" sz="2000" dirty="0"/>
          </a:p>
          <a:p>
            <a:endParaRPr lang="en-IN" sz="2000" dirty="0" smtClean="0"/>
          </a:p>
          <a:p>
            <a:endParaRPr lang="en-IN" sz="2000" dirty="0"/>
          </a:p>
          <a:p>
            <a:r>
              <a:rPr lang="en-IN" sz="2000" dirty="0" smtClean="0"/>
              <a:t>df3=</a:t>
            </a:r>
            <a:r>
              <a:rPr lang="en-IN" sz="2000" dirty="0" err="1" smtClean="0"/>
              <a:t>pd.merge</a:t>
            </a:r>
            <a:r>
              <a:rPr lang="en-IN" sz="2000" dirty="0" smtClean="0"/>
              <a:t>(df1,df2,on</a:t>
            </a:r>
            <a:r>
              <a:rPr lang="en-IN" sz="2000" dirty="0"/>
              <a:t>="</a:t>
            </a:r>
            <a:r>
              <a:rPr lang="en-IN" sz="2000" dirty="0" err="1"/>
              <a:t>city",how</a:t>
            </a:r>
            <a:r>
              <a:rPr lang="en-IN" sz="2000" dirty="0"/>
              <a:t>="</a:t>
            </a:r>
            <a:r>
              <a:rPr lang="en-IN" sz="2000" dirty="0" err="1"/>
              <a:t>outer",indicator</a:t>
            </a:r>
            <a:r>
              <a:rPr lang="en-IN" sz="2000" dirty="0"/>
              <a:t>=True)</a:t>
            </a:r>
          </a:p>
          <a:p>
            <a:r>
              <a:rPr lang="en-IN" sz="2000" dirty="0"/>
              <a:t>df3</a:t>
            </a:r>
          </a:p>
          <a:p>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73359766"/>
              </p:ext>
            </p:extLst>
          </p:nvPr>
        </p:nvGraphicFramePr>
        <p:xfrm>
          <a:off x="5888070" y="1844825"/>
          <a:ext cx="2818656" cy="1368153"/>
        </p:xfrm>
        <a:graphic>
          <a:graphicData uri="http://schemas.openxmlformats.org/drawingml/2006/table">
            <a:tbl>
              <a:tblPr firstRow="1" firstCol="1" bandRow="1">
                <a:tableStyleId>{5C22544A-7EE6-4342-B048-85BDC9FD1C3A}</a:tableStyleId>
              </a:tblPr>
              <a:tblGrid>
                <a:gridCol w="704664">
                  <a:extLst>
                    <a:ext uri="{9D8B030D-6E8A-4147-A177-3AD203B41FA5}">
                      <a16:colId xmlns:a16="http://schemas.microsoft.com/office/drawing/2014/main" val="10553792"/>
                    </a:ext>
                  </a:extLst>
                </a:gridCol>
                <a:gridCol w="704664">
                  <a:extLst>
                    <a:ext uri="{9D8B030D-6E8A-4147-A177-3AD203B41FA5}">
                      <a16:colId xmlns:a16="http://schemas.microsoft.com/office/drawing/2014/main" val="865410777"/>
                    </a:ext>
                  </a:extLst>
                </a:gridCol>
                <a:gridCol w="704664">
                  <a:extLst>
                    <a:ext uri="{9D8B030D-6E8A-4147-A177-3AD203B41FA5}">
                      <a16:colId xmlns:a16="http://schemas.microsoft.com/office/drawing/2014/main" val="933065011"/>
                    </a:ext>
                  </a:extLst>
                </a:gridCol>
                <a:gridCol w="704664">
                  <a:extLst>
                    <a:ext uri="{9D8B030D-6E8A-4147-A177-3AD203B41FA5}">
                      <a16:colId xmlns:a16="http://schemas.microsoft.com/office/drawing/2014/main" val="3878710914"/>
                    </a:ext>
                  </a:extLst>
                </a:gridCol>
              </a:tblGrid>
              <a:tr h="532434">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8904754"/>
                  </a:ext>
                </a:extLst>
              </a:tr>
              <a:tr h="278573">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21.0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8406281"/>
                  </a:ext>
                </a:extLst>
              </a:tr>
              <a:tr h="278573">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14.0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35810470"/>
                  </a:ext>
                </a:extLst>
              </a:tr>
              <a:tr h="278573">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san diego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4797527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59874961"/>
              </p:ext>
            </p:extLst>
          </p:nvPr>
        </p:nvGraphicFramePr>
        <p:xfrm>
          <a:off x="5888070" y="4581129"/>
          <a:ext cx="2798730" cy="2267077"/>
        </p:xfrm>
        <a:graphic>
          <a:graphicData uri="http://schemas.openxmlformats.org/drawingml/2006/table">
            <a:tbl>
              <a:tblPr firstRow="1" firstCol="1" bandRow="1">
                <a:tableStyleId>{5C22544A-7EE6-4342-B048-85BDC9FD1C3A}</a:tableStyleId>
              </a:tblPr>
              <a:tblGrid>
                <a:gridCol w="559746">
                  <a:extLst>
                    <a:ext uri="{9D8B030D-6E8A-4147-A177-3AD203B41FA5}">
                      <a16:colId xmlns:a16="http://schemas.microsoft.com/office/drawing/2014/main" val="869697269"/>
                    </a:ext>
                  </a:extLst>
                </a:gridCol>
                <a:gridCol w="559746">
                  <a:extLst>
                    <a:ext uri="{9D8B030D-6E8A-4147-A177-3AD203B41FA5}">
                      <a16:colId xmlns:a16="http://schemas.microsoft.com/office/drawing/2014/main" val="11162919"/>
                    </a:ext>
                  </a:extLst>
                </a:gridCol>
                <a:gridCol w="559746">
                  <a:extLst>
                    <a:ext uri="{9D8B030D-6E8A-4147-A177-3AD203B41FA5}">
                      <a16:colId xmlns:a16="http://schemas.microsoft.com/office/drawing/2014/main" val="918044691"/>
                    </a:ext>
                  </a:extLst>
                </a:gridCol>
                <a:gridCol w="559746">
                  <a:extLst>
                    <a:ext uri="{9D8B030D-6E8A-4147-A177-3AD203B41FA5}">
                      <a16:colId xmlns:a16="http://schemas.microsoft.com/office/drawing/2014/main" val="2914241135"/>
                    </a:ext>
                  </a:extLst>
                </a:gridCol>
                <a:gridCol w="559746">
                  <a:extLst>
                    <a:ext uri="{9D8B030D-6E8A-4147-A177-3AD203B41FA5}">
                      <a16:colId xmlns:a16="http://schemas.microsoft.com/office/drawing/2014/main" val="341023230"/>
                    </a:ext>
                  </a:extLst>
                </a:gridCol>
              </a:tblGrid>
              <a:tr h="326540">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dirty="0">
                          <a:effectLst/>
                        </a:rPr>
                        <a:t>temperature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dirty="0">
                          <a:effectLst/>
                        </a:rPr>
                        <a:t>humidity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_merge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01722255"/>
                  </a:ext>
                </a:extLst>
              </a:tr>
              <a:tr h="326540">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both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7963395"/>
                  </a:ext>
                </a:extLst>
              </a:tr>
              <a:tr h="167501">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both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17671415"/>
                  </a:ext>
                </a:extLst>
              </a:tr>
              <a:tr h="326540">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left_only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15644425"/>
                  </a:ext>
                </a:extLst>
              </a:tr>
              <a:tr h="326540">
                <a:tc>
                  <a:txBody>
                    <a:bodyPr/>
                    <a:lstStyle/>
                    <a:p>
                      <a:pPr algn="ctr">
                        <a:lnSpc>
                          <a:spcPct val="107000"/>
                        </a:lnSpc>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baltimore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left_only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3155261"/>
                  </a:ext>
                </a:extLst>
              </a:tr>
              <a:tr h="326540">
                <a:tc>
                  <a:txBody>
                    <a:bodyPr/>
                    <a:lstStyle/>
                    <a:p>
                      <a:pPr algn="ctr">
                        <a:lnSpc>
                          <a:spcPct val="107000"/>
                        </a:lnSpc>
                        <a:spcAft>
                          <a:spcPts val="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san diego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err="1">
                          <a:effectLst/>
                        </a:rPr>
                        <a:t>right_only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61343218"/>
                  </a:ext>
                </a:extLst>
              </a:tr>
            </a:tbl>
          </a:graphicData>
        </a:graphic>
      </p:graphicFrame>
    </p:spTree>
    <p:extLst>
      <p:ext uri="{BB962C8B-B14F-4D97-AF65-F5344CB8AC3E}">
        <p14:creationId xmlns:p14="http://schemas.microsoft.com/office/powerpoint/2010/main" val="27807303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sz="1800" dirty="0"/>
              <a:t>df1 = </a:t>
            </a:r>
            <a:r>
              <a:rPr lang="en-IN" sz="1800" dirty="0" err="1"/>
              <a:t>pd.DataFrame</a:t>
            </a:r>
            <a:r>
              <a:rPr lang="en-IN" sz="1800" dirty="0"/>
              <a:t>({</a:t>
            </a:r>
          </a:p>
          <a:p>
            <a:r>
              <a:rPr lang="en-IN" sz="1800" dirty="0"/>
              <a:t>    "city": ["new </a:t>
            </a:r>
            <a:r>
              <a:rPr lang="en-IN" sz="1800" dirty="0" err="1"/>
              <a:t>york</a:t>
            </a:r>
            <a:r>
              <a:rPr lang="en-IN" sz="1800" dirty="0"/>
              <a:t>","</a:t>
            </a:r>
            <a:r>
              <a:rPr lang="en-IN" sz="1800" dirty="0" err="1"/>
              <a:t>chicago</a:t>
            </a:r>
            <a:r>
              <a:rPr lang="en-IN" sz="1800" dirty="0"/>
              <a:t>","</a:t>
            </a:r>
            <a:r>
              <a:rPr lang="en-IN" sz="1800" dirty="0" err="1"/>
              <a:t>orlando</a:t>
            </a:r>
            <a:r>
              <a:rPr lang="en-IN" sz="1800" dirty="0"/>
              <a:t>", "</a:t>
            </a:r>
            <a:r>
              <a:rPr lang="en-IN" sz="1800" dirty="0" err="1"/>
              <a:t>baltimore</a:t>
            </a:r>
            <a:r>
              <a:rPr lang="en-IN" sz="1800" dirty="0"/>
              <a:t>"],</a:t>
            </a:r>
          </a:p>
          <a:p>
            <a:r>
              <a:rPr lang="en-IN" sz="1800" dirty="0"/>
              <a:t>    "temperature": [21,14,35,38],</a:t>
            </a:r>
          </a:p>
          <a:p>
            <a:r>
              <a:rPr lang="en-IN" sz="1800" dirty="0"/>
              <a:t>    "humidity": [65,68,71, 75]</a:t>
            </a:r>
          </a:p>
          <a:p>
            <a:r>
              <a:rPr lang="en-IN" sz="1800" dirty="0"/>
              <a:t>})</a:t>
            </a:r>
          </a:p>
          <a:p>
            <a:r>
              <a:rPr lang="en-IN" sz="1800" dirty="0" smtClean="0"/>
              <a:t>df1</a:t>
            </a:r>
          </a:p>
          <a:p>
            <a:endParaRPr lang="en-IN" sz="1800" dirty="0"/>
          </a:p>
          <a:p>
            <a:r>
              <a:rPr lang="en-IN" sz="1900" dirty="0"/>
              <a:t>df2 = </a:t>
            </a:r>
            <a:r>
              <a:rPr lang="en-IN" sz="1900" dirty="0" err="1"/>
              <a:t>pd.DataFrame</a:t>
            </a:r>
            <a:r>
              <a:rPr lang="en-IN" sz="1900" dirty="0"/>
              <a:t>({</a:t>
            </a:r>
          </a:p>
          <a:p>
            <a:r>
              <a:rPr lang="en-IN" sz="1900" dirty="0"/>
              <a:t>    "city": ["</a:t>
            </a:r>
            <a:r>
              <a:rPr lang="en-IN" sz="1900" dirty="0" err="1"/>
              <a:t>chicago</a:t>
            </a:r>
            <a:r>
              <a:rPr lang="en-IN" sz="1900" dirty="0"/>
              <a:t>","new </a:t>
            </a:r>
            <a:r>
              <a:rPr lang="en-IN" sz="1900" dirty="0" err="1"/>
              <a:t>york</a:t>
            </a:r>
            <a:r>
              <a:rPr lang="en-IN" sz="1900" dirty="0"/>
              <a:t>","san </a:t>
            </a:r>
            <a:r>
              <a:rPr lang="en-IN" sz="1900" dirty="0" err="1"/>
              <a:t>diego</a:t>
            </a:r>
            <a:r>
              <a:rPr lang="en-IN" sz="1900" dirty="0"/>
              <a:t>"],</a:t>
            </a:r>
          </a:p>
          <a:p>
            <a:r>
              <a:rPr lang="en-IN" sz="1900" dirty="0"/>
              <a:t>    "temperature": [21,14,35],</a:t>
            </a:r>
          </a:p>
          <a:p>
            <a:r>
              <a:rPr lang="en-IN" sz="1900" dirty="0"/>
              <a:t>    "humidity": [65,68,71</a:t>
            </a:r>
            <a:r>
              <a:rPr lang="en-IN" sz="1900" dirty="0" smtClean="0"/>
              <a:t>]</a:t>
            </a:r>
          </a:p>
          <a:p>
            <a:r>
              <a:rPr lang="en-IN" sz="1800" dirty="0"/>
              <a:t>})</a:t>
            </a:r>
          </a:p>
          <a:p>
            <a:r>
              <a:rPr lang="en-IN" sz="1800" dirty="0"/>
              <a:t>df2</a:t>
            </a:r>
          </a:p>
          <a:p>
            <a:endParaRPr lang="en-IN" sz="1900" dirty="0" smtClean="0"/>
          </a:p>
          <a:p>
            <a:endParaRPr lang="en-IN" sz="19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14118135"/>
              </p:ext>
            </p:extLst>
          </p:nvPr>
        </p:nvGraphicFramePr>
        <p:xfrm>
          <a:off x="4716016" y="2492896"/>
          <a:ext cx="3610744" cy="1073785"/>
        </p:xfrm>
        <a:graphic>
          <a:graphicData uri="http://schemas.openxmlformats.org/drawingml/2006/table">
            <a:tbl>
              <a:tblPr firstRow="1" firstCol="1" bandRow="1">
                <a:tableStyleId>{5C22544A-7EE6-4342-B048-85BDC9FD1C3A}</a:tableStyleId>
              </a:tblPr>
              <a:tblGrid>
                <a:gridCol w="902686">
                  <a:extLst>
                    <a:ext uri="{9D8B030D-6E8A-4147-A177-3AD203B41FA5}">
                      <a16:colId xmlns:a16="http://schemas.microsoft.com/office/drawing/2014/main" val="1864578074"/>
                    </a:ext>
                  </a:extLst>
                </a:gridCol>
                <a:gridCol w="902686">
                  <a:extLst>
                    <a:ext uri="{9D8B030D-6E8A-4147-A177-3AD203B41FA5}">
                      <a16:colId xmlns:a16="http://schemas.microsoft.com/office/drawing/2014/main" val="3289713157"/>
                    </a:ext>
                  </a:extLst>
                </a:gridCol>
                <a:gridCol w="902686">
                  <a:extLst>
                    <a:ext uri="{9D8B030D-6E8A-4147-A177-3AD203B41FA5}">
                      <a16:colId xmlns:a16="http://schemas.microsoft.com/office/drawing/2014/main" val="3398798718"/>
                    </a:ext>
                  </a:extLst>
                </a:gridCol>
                <a:gridCol w="902686">
                  <a:extLst>
                    <a:ext uri="{9D8B030D-6E8A-4147-A177-3AD203B41FA5}">
                      <a16:colId xmlns:a16="http://schemas.microsoft.com/office/drawing/2014/main" val="453049965"/>
                    </a:ext>
                  </a:extLst>
                </a:gridCol>
              </a:tblGrid>
              <a:tr h="0">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20156758"/>
                  </a:ext>
                </a:extLst>
              </a:tr>
              <a:tr h="0">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57653095"/>
                  </a:ext>
                </a:extLst>
              </a:tr>
              <a:tr h="0">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10651517"/>
                  </a:ext>
                </a:extLst>
              </a:tr>
              <a:tr h="0">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83525346"/>
                  </a:ext>
                </a:extLst>
              </a:tr>
              <a:tr h="0">
                <a:tc>
                  <a:txBody>
                    <a:bodyPr/>
                    <a:lstStyle/>
                    <a:p>
                      <a:pPr algn="ctr">
                        <a:lnSpc>
                          <a:spcPct val="107000"/>
                        </a:lnSpc>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baltimore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922121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06652335"/>
              </p:ext>
            </p:extLst>
          </p:nvPr>
        </p:nvGraphicFramePr>
        <p:xfrm>
          <a:off x="4596154" y="4797150"/>
          <a:ext cx="3730608" cy="1080124"/>
        </p:xfrm>
        <a:graphic>
          <a:graphicData uri="http://schemas.openxmlformats.org/drawingml/2006/table">
            <a:tbl>
              <a:tblPr firstRow="1" firstCol="1" bandRow="1">
                <a:tableStyleId>{5C22544A-7EE6-4342-B048-85BDC9FD1C3A}</a:tableStyleId>
              </a:tblPr>
              <a:tblGrid>
                <a:gridCol w="932652">
                  <a:extLst>
                    <a:ext uri="{9D8B030D-6E8A-4147-A177-3AD203B41FA5}">
                      <a16:colId xmlns:a16="http://schemas.microsoft.com/office/drawing/2014/main" val="599604249"/>
                    </a:ext>
                  </a:extLst>
                </a:gridCol>
                <a:gridCol w="932652">
                  <a:extLst>
                    <a:ext uri="{9D8B030D-6E8A-4147-A177-3AD203B41FA5}">
                      <a16:colId xmlns:a16="http://schemas.microsoft.com/office/drawing/2014/main" val="3019773982"/>
                    </a:ext>
                  </a:extLst>
                </a:gridCol>
                <a:gridCol w="932652">
                  <a:extLst>
                    <a:ext uri="{9D8B030D-6E8A-4147-A177-3AD203B41FA5}">
                      <a16:colId xmlns:a16="http://schemas.microsoft.com/office/drawing/2014/main" val="1115964470"/>
                    </a:ext>
                  </a:extLst>
                </a:gridCol>
                <a:gridCol w="932652">
                  <a:extLst>
                    <a:ext uri="{9D8B030D-6E8A-4147-A177-3AD203B41FA5}">
                      <a16:colId xmlns:a16="http://schemas.microsoft.com/office/drawing/2014/main" val="4024825897"/>
                    </a:ext>
                  </a:extLst>
                </a:gridCol>
              </a:tblGrid>
              <a:tr h="270031">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61313122"/>
                  </a:ext>
                </a:extLst>
              </a:tr>
              <a:tr h="270031">
                <a:tc>
                  <a:txBody>
                    <a:bodyPr/>
                    <a:lstStyle/>
                    <a:p>
                      <a:pPr algn="ctr">
                        <a:lnSpc>
                          <a:spcPct val="107000"/>
                        </a:lnSpc>
                        <a:spcAft>
                          <a:spcPts val="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08128020"/>
                  </a:ext>
                </a:extLst>
              </a:tr>
              <a:tr h="270031">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65943589"/>
                  </a:ext>
                </a:extLst>
              </a:tr>
              <a:tr h="270031">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san diego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26904831"/>
                  </a:ext>
                </a:extLst>
              </a:tr>
            </a:tbl>
          </a:graphicData>
        </a:graphic>
      </p:graphicFrame>
    </p:spTree>
    <p:extLst>
      <p:ext uri="{BB962C8B-B14F-4D97-AF65-F5344CB8AC3E}">
        <p14:creationId xmlns:p14="http://schemas.microsoft.com/office/powerpoint/2010/main" val="5780319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sz="1800" dirty="0"/>
              <a:t>df3= </a:t>
            </a:r>
            <a:r>
              <a:rPr lang="en-IN" sz="1800" dirty="0" err="1"/>
              <a:t>pd.merge</a:t>
            </a:r>
            <a:r>
              <a:rPr lang="en-IN" sz="1800" dirty="0"/>
              <a:t>(df1,df2,on="</a:t>
            </a:r>
            <a:r>
              <a:rPr lang="en-IN" sz="1800" dirty="0" err="1"/>
              <a:t>city",how</a:t>
            </a:r>
            <a:r>
              <a:rPr lang="en-IN" sz="1800" dirty="0"/>
              <a:t>="outer", suffixes=('_</a:t>
            </a:r>
            <a:r>
              <a:rPr lang="en-IN" sz="1800" dirty="0" err="1"/>
              <a:t>first','_second</a:t>
            </a:r>
            <a:r>
              <a:rPr lang="en-IN" sz="1800" dirty="0"/>
              <a:t>'))</a:t>
            </a:r>
          </a:p>
          <a:p>
            <a:r>
              <a:rPr lang="en-IN" sz="1800" dirty="0" smtClean="0"/>
              <a:t>df3</a:t>
            </a:r>
          </a:p>
          <a:p>
            <a:endParaRPr lang="en-IN" dirty="0" smtClean="0"/>
          </a:p>
          <a:p>
            <a:endParaRPr lang="en-IN" sz="1900" dirty="0"/>
          </a:p>
          <a:p>
            <a:r>
              <a:rPr lang="en-IN" sz="1900" dirty="0"/>
              <a:t>df1 = </a:t>
            </a:r>
            <a:r>
              <a:rPr lang="en-IN" sz="1900" dirty="0" err="1"/>
              <a:t>pd.DataFrame</a:t>
            </a:r>
            <a:r>
              <a:rPr lang="en-IN" sz="1900" dirty="0"/>
              <a:t>({</a:t>
            </a:r>
          </a:p>
          <a:p>
            <a:r>
              <a:rPr lang="en-IN" sz="1900" dirty="0"/>
              <a:t>    "city": ["new </a:t>
            </a:r>
            <a:r>
              <a:rPr lang="en-IN" sz="1900" dirty="0" err="1"/>
              <a:t>york","chicago</a:t>
            </a:r>
            <a:r>
              <a:rPr lang="en-IN" sz="1900" dirty="0" smtClean="0"/>
              <a:t>",</a:t>
            </a:r>
          </a:p>
          <a:p>
            <a:r>
              <a:rPr lang="en-IN" sz="1900" dirty="0" smtClean="0"/>
              <a:t>    "</a:t>
            </a:r>
            <a:r>
              <a:rPr lang="en-IN" sz="1900" dirty="0" err="1"/>
              <a:t>orlando</a:t>
            </a:r>
            <a:r>
              <a:rPr lang="en-IN" sz="1900" dirty="0"/>
              <a:t>"],</a:t>
            </a:r>
          </a:p>
          <a:p>
            <a:r>
              <a:rPr lang="en-IN" sz="1900" dirty="0"/>
              <a:t>    "temperature": [21,14,35],</a:t>
            </a:r>
          </a:p>
          <a:p>
            <a:r>
              <a:rPr lang="en-IN" sz="1900" dirty="0"/>
              <a:t>})</a:t>
            </a:r>
          </a:p>
          <a:p>
            <a:r>
              <a:rPr lang="en-IN" sz="1900" dirty="0"/>
              <a:t>df1.set_index('city',</a:t>
            </a:r>
            <a:r>
              <a:rPr lang="en-IN" sz="1900" dirty="0" err="1"/>
              <a:t>inplace</a:t>
            </a:r>
            <a:r>
              <a:rPr lang="en-IN" sz="1900" dirty="0"/>
              <a:t>=True)</a:t>
            </a:r>
          </a:p>
          <a:p>
            <a:r>
              <a:rPr lang="en-IN" sz="1900" dirty="0"/>
              <a:t>df1</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681825176"/>
              </p:ext>
            </p:extLst>
          </p:nvPr>
        </p:nvGraphicFramePr>
        <p:xfrm>
          <a:off x="3886200" y="2057400"/>
          <a:ext cx="5029200" cy="1661330"/>
        </p:xfrm>
        <a:graphic>
          <a:graphicData uri="http://schemas.openxmlformats.org/drawingml/2006/table">
            <a:tbl>
              <a:tblPr firstRow="1" firstCol="1" bandRow="1">
                <a:tableStyleId>{5C22544A-7EE6-4342-B048-85BDC9FD1C3A}</a:tableStyleId>
              </a:tblPr>
              <a:tblGrid>
                <a:gridCol w="838200">
                  <a:extLst>
                    <a:ext uri="{9D8B030D-6E8A-4147-A177-3AD203B41FA5}">
                      <a16:colId xmlns:a16="http://schemas.microsoft.com/office/drawing/2014/main" val="3144626648"/>
                    </a:ext>
                  </a:extLst>
                </a:gridCol>
                <a:gridCol w="838200">
                  <a:extLst>
                    <a:ext uri="{9D8B030D-6E8A-4147-A177-3AD203B41FA5}">
                      <a16:colId xmlns:a16="http://schemas.microsoft.com/office/drawing/2014/main" val="3268531857"/>
                    </a:ext>
                  </a:extLst>
                </a:gridCol>
                <a:gridCol w="838200">
                  <a:extLst>
                    <a:ext uri="{9D8B030D-6E8A-4147-A177-3AD203B41FA5}">
                      <a16:colId xmlns:a16="http://schemas.microsoft.com/office/drawing/2014/main" val="4076168759"/>
                    </a:ext>
                  </a:extLst>
                </a:gridCol>
                <a:gridCol w="838200">
                  <a:extLst>
                    <a:ext uri="{9D8B030D-6E8A-4147-A177-3AD203B41FA5}">
                      <a16:colId xmlns:a16="http://schemas.microsoft.com/office/drawing/2014/main" val="3114472179"/>
                    </a:ext>
                  </a:extLst>
                </a:gridCol>
                <a:gridCol w="838200">
                  <a:extLst>
                    <a:ext uri="{9D8B030D-6E8A-4147-A177-3AD203B41FA5}">
                      <a16:colId xmlns:a16="http://schemas.microsoft.com/office/drawing/2014/main" val="792043993"/>
                    </a:ext>
                  </a:extLst>
                </a:gridCol>
                <a:gridCol w="838200">
                  <a:extLst>
                    <a:ext uri="{9D8B030D-6E8A-4147-A177-3AD203B41FA5}">
                      <a16:colId xmlns:a16="http://schemas.microsoft.com/office/drawing/2014/main" val="2424304379"/>
                    </a:ext>
                  </a:extLst>
                </a:gridCol>
              </a:tblGrid>
              <a:tr h="404323">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dirty="0" err="1">
                          <a:effectLst/>
                        </a:rPr>
                        <a:t>humidity_first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temperature_first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humidity_second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temperature_second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64342320"/>
                  </a:ext>
                </a:extLst>
              </a:tr>
              <a:tr h="273784">
                <a:tc>
                  <a:txBody>
                    <a:bodyPr/>
                    <a:lstStyle/>
                    <a:p>
                      <a:pPr algn="ctr">
                        <a:lnSpc>
                          <a:spcPct val="107000"/>
                        </a:lnSpc>
                        <a:spcAft>
                          <a:spcPts val="0"/>
                        </a:spcAft>
                      </a:pPr>
                      <a:r>
                        <a:rPr lang="en-IN" sz="12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65.0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40565053"/>
                  </a:ext>
                </a:extLst>
              </a:tr>
              <a:tr h="143245">
                <a:tc>
                  <a:txBody>
                    <a:bodyPr/>
                    <a:lstStyle/>
                    <a:p>
                      <a:pPr algn="ctr">
                        <a:lnSpc>
                          <a:spcPct val="107000"/>
                        </a:lnSpc>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2673609"/>
                  </a:ext>
                </a:extLst>
              </a:tr>
              <a:tr h="143245">
                <a:tc>
                  <a:txBody>
                    <a:bodyPr/>
                    <a:lstStyle/>
                    <a:p>
                      <a:pPr algn="ctr">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904747"/>
                  </a:ext>
                </a:extLst>
              </a:tr>
              <a:tr h="273784">
                <a:tc>
                  <a:txBody>
                    <a:bodyPr/>
                    <a:lstStyle/>
                    <a:p>
                      <a:pPr algn="ctr">
                        <a:lnSpc>
                          <a:spcPct val="107000"/>
                        </a:lnSpc>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baltimore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97684077"/>
                  </a:ext>
                </a:extLst>
              </a:tr>
              <a:tr h="273784">
                <a:tc>
                  <a:txBody>
                    <a:bodyPr/>
                    <a:lstStyle/>
                    <a:p>
                      <a:pPr algn="ctr">
                        <a:lnSpc>
                          <a:spcPct val="107000"/>
                        </a:lnSpc>
                        <a:spcAft>
                          <a:spcPts val="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san diego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NaN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71.0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962403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1293348"/>
              </p:ext>
            </p:extLst>
          </p:nvPr>
        </p:nvGraphicFramePr>
        <p:xfrm>
          <a:off x="5364090" y="4736252"/>
          <a:ext cx="1728190" cy="1389912"/>
        </p:xfrm>
        <a:graphic>
          <a:graphicData uri="http://schemas.openxmlformats.org/drawingml/2006/table">
            <a:tbl>
              <a:tblPr firstRow="1" firstCol="1" bandRow="1">
                <a:tableStyleId>{5C22544A-7EE6-4342-B048-85BDC9FD1C3A}</a:tableStyleId>
              </a:tblPr>
              <a:tblGrid>
                <a:gridCol w="720079">
                  <a:extLst>
                    <a:ext uri="{9D8B030D-6E8A-4147-A177-3AD203B41FA5}">
                      <a16:colId xmlns:a16="http://schemas.microsoft.com/office/drawing/2014/main" val="1190752512"/>
                    </a:ext>
                  </a:extLst>
                </a:gridCol>
                <a:gridCol w="1008111">
                  <a:extLst>
                    <a:ext uri="{9D8B030D-6E8A-4147-A177-3AD203B41FA5}">
                      <a16:colId xmlns:a16="http://schemas.microsoft.com/office/drawing/2014/main" val="2376714266"/>
                    </a:ext>
                  </a:extLst>
                </a:gridCol>
              </a:tblGrid>
              <a:tr h="341940">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35020695"/>
                  </a:ext>
                </a:extLst>
              </a:tr>
              <a:tr h="261993">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24945753"/>
                  </a:ext>
                </a:extLst>
              </a:tr>
              <a:tr h="261993">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39087767"/>
                  </a:ext>
                </a:extLst>
              </a:tr>
              <a:tr h="261993">
                <a:tc>
                  <a:txBody>
                    <a:bodyPr/>
                    <a:lstStyle/>
                    <a:p>
                      <a:pPr algn="ct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16597324"/>
                  </a:ext>
                </a:extLst>
              </a:tr>
              <a:tr h="261993">
                <a:tc>
                  <a:txBody>
                    <a:bodyPr/>
                    <a:lstStyle/>
                    <a:p>
                      <a:pPr algn="ct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23573525"/>
                  </a:ext>
                </a:extLst>
              </a:tr>
            </a:tbl>
          </a:graphicData>
        </a:graphic>
      </p:graphicFrame>
    </p:spTree>
    <p:extLst>
      <p:ext uri="{BB962C8B-B14F-4D97-AF65-F5344CB8AC3E}">
        <p14:creationId xmlns:p14="http://schemas.microsoft.com/office/powerpoint/2010/main" val="27474200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sz="1800" dirty="0"/>
              <a:t>df2 = </a:t>
            </a:r>
            <a:r>
              <a:rPr lang="en-IN" sz="1800" dirty="0" err="1"/>
              <a:t>pd.DataFrame</a:t>
            </a:r>
            <a:r>
              <a:rPr lang="en-IN" sz="1800" dirty="0"/>
              <a:t>({</a:t>
            </a:r>
          </a:p>
          <a:p>
            <a:r>
              <a:rPr lang="en-IN" sz="1800" dirty="0"/>
              <a:t>    "city": ["</a:t>
            </a:r>
            <a:r>
              <a:rPr lang="en-IN" sz="1800" dirty="0" err="1"/>
              <a:t>chicago</a:t>
            </a:r>
            <a:r>
              <a:rPr lang="en-IN" sz="1800" dirty="0"/>
              <a:t>","new </a:t>
            </a:r>
            <a:r>
              <a:rPr lang="en-IN" sz="1800" dirty="0" err="1"/>
              <a:t>york</a:t>
            </a:r>
            <a:r>
              <a:rPr lang="en-IN" sz="1800" dirty="0"/>
              <a:t>","</a:t>
            </a:r>
            <a:r>
              <a:rPr lang="en-IN" sz="1800" dirty="0" err="1"/>
              <a:t>orlando</a:t>
            </a:r>
            <a:r>
              <a:rPr lang="en-IN" sz="1800" dirty="0"/>
              <a:t>"],</a:t>
            </a:r>
          </a:p>
          <a:p>
            <a:r>
              <a:rPr lang="en-IN" sz="1800" dirty="0"/>
              <a:t>    "humidity": [65,68,75],</a:t>
            </a:r>
          </a:p>
          <a:p>
            <a:r>
              <a:rPr lang="en-IN" sz="1800" dirty="0"/>
              <a:t>})</a:t>
            </a:r>
          </a:p>
          <a:p>
            <a:r>
              <a:rPr lang="en-IN" sz="1800" dirty="0"/>
              <a:t>df2.set_index('city',</a:t>
            </a:r>
            <a:r>
              <a:rPr lang="en-IN" sz="1800" dirty="0" err="1"/>
              <a:t>inplace</a:t>
            </a:r>
            <a:r>
              <a:rPr lang="en-IN" sz="1800" dirty="0"/>
              <a:t>=True)</a:t>
            </a:r>
          </a:p>
          <a:p>
            <a:r>
              <a:rPr lang="en-IN" sz="1800" dirty="0"/>
              <a:t>df2</a:t>
            </a:r>
          </a:p>
          <a:p>
            <a:endParaRPr lang="en-IN" sz="1800" dirty="0" smtClean="0"/>
          </a:p>
          <a:p>
            <a:endParaRPr lang="en-IN" sz="1800" dirty="0" smtClean="0"/>
          </a:p>
          <a:p>
            <a:endParaRPr lang="en-IN" sz="1800" dirty="0"/>
          </a:p>
          <a:p>
            <a:r>
              <a:rPr lang="en-IN" sz="1800" dirty="0" smtClean="0"/>
              <a:t>df1.join(df2,lsuffix</a:t>
            </a:r>
            <a:r>
              <a:rPr lang="en-IN" sz="1800" dirty="0"/>
              <a:t>='_l', </a:t>
            </a:r>
            <a:r>
              <a:rPr lang="en-IN" sz="1800" dirty="0" err="1"/>
              <a:t>rsuffix</a:t>
            </a:r>
            <a:r>
              <a:rPr lang="en-IN" sz="1800" dirty="0"/>
              <a:t>='_r</a:t>
            </a:r>
            <a:r>
              <a:rPr lang="en-IN" sz="1800" dirty="0" smtClean="0"/>
              <a:t>') </a:t>
            </a:r>
          </a:p>
          <a:p>
            <a:endParaRPr lang="en-IN" sz="1800" dirty="0"/>
          </a:p>
          <a:p>
            <a:endParaRPr lang="en-IN" sz="18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43502634"/>
              </p:ext>
            </p:extLst>
          </p:nvPr>
        </p:nvGraphicFramePr>
        <p:xfrm>
          <a:off x="5508104" y="1600200"/>
          <a:ext cx="2674640" cy="1080120"/>
        </p:xfrm>
        <a:graphic>
          <a:graphicData uri="http://schemas.openxmlformats.org/drawingml/2006/table">
            <a:tbl>
              <a:tblPr firstRow="1" firstCol="1" bandRow="1">
                <a:tableStyleId>{5C22544A-7EE6-4342-B048-85BDC9FD1C3A}</a:tableStyleId>
              </a:tblPr>
              <a:tblGrid>
                <a:gridCol w="1337320">
                  <a:extLst>
                    <a:ext uri="{9D8B030D-6E8A-4147-A177-3AD203B41FA5}">
                      <a16:colId xmlns:a16="http://schemas.microsoft.com/office/drawing/2014/main" val="3432372255"/>
                    </a:ext>
                  </a:extLst>
                </a:gridCol>
                <a:gridCol w="1337320">
                  <a:extLst>
                    <a:ext uri="{9D8B030D-6E8A-4147-A177-3AD203B41FA5}">
                      <a16:colId xmlns:a16="http://schemas.microsoft.com/office/drawing/2014/main" val="3141676109"/>
                    </a:ext>
                  </a:extLst>
                </a:gridCol>
              </a:tblGrid>
              <a:tr h="216024">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36803831"/>
                  </a:ext>
                </a:extLst>
              </a:tr>
              <a:tr h="216024">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98033466"/>
                  </a:ext>
                </a:extLst>
              </a:tr>
              <a:tr h="216024">
                <a:tc>
                  <a:txBody>
                    <a:bodyPr/>
                    <a:lstStyle/>
                    <a:p>
                      <a:pPr algn="ctr">
                        <a:lnSpc>
                          <a:spcPct val="107000"/>
                        </a:lnSpc>
                        <a:spcAft>
                          <a:spcPts val="0"/>
                        </a:spcAft>
                      </a:pPr>
                      <a:r>
                        <a:rPr lang="en-IN" sz="1200" dirty="0" err="1">
                          <a:effectLst/>
                        </a:rPr>
                        <a:t>chicago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38052607"/>
                  </a:ext>
                </a:extLst>
              </a:tr>
              <a:tr h="216024">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48240653"/>
                  </a:ext>
                </a:extLst>
              </a:tr>
              <a:tr h="216024">
                <a:tc>
                  <a:txBody>
                    <a:bodyPr/>
                    <a:lstStyle/>
                    <a:p>
                      <a:pPr algn="ct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6883009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22539883"/>
              </p:ext>
            </p:extLst>
          </p:nvPr>
        </p:nvGraphicFramePr>
        <p:xfrm>
          <a:off x="5508105" y="4365104"/>
          <a:ext cx="2674638" cy="1080120"/>
        </p:xfrm>
        <a:graphic>
          <a:graphicData uri="http://schemas.openxmlformats.org/drawingml/2006/table">
            <a:tbl>
              <a:tblPr firstRow="1" firstCol="1" bandRow="1">
                <a:tableStyleId>{5C22544A-7EE6-4342-B048-85BDC9FD1C3A}</a:tableStyleId>
              </a:tblPr>
              <a:tblGrid>
                <a:gridCol w="891546">
                  <a:extLst>
                    <a:ext uri="{9D8B030D-6E8A-4147-A177-3AD203B41FA5}">
                      <a16:colId xmlns:a16="http://schemas.microsoft.com/office/drawing/2014/main" val="563345968"/>
                    </a:ext>
                  </a:extLst>
                </a:gridCol>
                <a:gridCol w="891546">
                  <a:extLst>
                    <a:ext uri="{9D8B030D-6E8A-4147-A177-3AD203B41FA5}">
                      <a16:colId xmlns:a16="http://schemas.microsoft.com/office/drawing/2014/main" val="3190488624"/>
                    </a:ext>
                  </a:extLst>
                </a:gridCol>
                <a:gridCol w="891546">
                  <a:extLst>
                    <a:ext uri="{9D8B030D-6E8A-4147-A177-3AD203B41FA5}">
                      <a16:colId xmlns:a16="http://schemas.microsoft.com/office/drawing/2014/main" val="4008883960"/>
                    </a:ext>
                  </a:extLst>
                </a:gridCol>
              </a:tblGrid>
              <a:tr h="216024">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temperature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200">
                          <a:effectLst/>
                        </a:rPr>
                        <a:t>humidity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68880856"/>
                  </a:ext>
                </a:extLst>
              </a:tr>
              <a:tr h="216024">
                <a:tc>
                  <a:txBody>
                    <a:bodyPr/>
                    <a:lstStyle/>
                    <a:p>
                      <a:pPr algn="ctr">
                        <a:lnSpc>
                          <a:spcPct val="107000"/>
                        </a:lnSpc>
                        <a:spcAft>
                          <a:spcPts val="0"/>
                        </a:spcAft>
                      </a:pPr>
                      <a:r>
                        <a:rPr lang="en-IN" sz="1200">
                          <a:effectLst/>
                        </a:rPr>
                        <a:t>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01492762"/>
                  </a:ext>
                </a:extLst>
              </a:tr>
              <a:tr h="216024">
                <a:tc>
                  <a:txBody>
                    <a:bodyPr/>
                    <a:lstStyle/>
                    <a:p>
                      <a:pPr algn="ctr">
                        <a:lnSpc>
                          <a:spcPct val="107000"/>
                        </a:lnSpc>
                        <a:spcAft>
                          <a:spcPts val="0"/>
                        </a:spcAft>
                      </a:pPr>
                      <a:r>
                        <a:rPr lang="en-IN" sz="1200">
                          <a:effectLst/>
                        </a:rPr>
                        <a:t>new york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98390001"/>
                  </a:ext>
                </a:extLst>
              </a:tr>
              <a:tr h="216024">
                <a:tc>
                  <a:txBody>
                    <a:bodyPr/>
                    <a:lstStyle/>
                    <a:p>
                      <a:pPr algn="ctr">
                        <a:lnSpc>
                          <a:spcPct val="107000"/>
                        </a:lnSpc>
                        <a:spcAft>
                          <a:spcPts val="0"/>
                        </a:spcAft>
                      </a:pPr>
                      <a:r>
                        <a:rPr lang="en-IN" sz="12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70589675"/>
                  </a:ext>
                </a:extLst>
              </a:tr>
              <a:tr h="216024">
                <a:tc>
                  <a:txBody>
                    <a:bodyPr/>
                    <a:lstStyle/>
                    <a:p>
                      <a:pPr algn="ctr">
                        <a:lnSpc>
                          <a:spcPct val="107000"/>
                        </a:lnSpc>
                        <a:spcAft>
                          <a:spcPts val="0"/>
                        </a:spcAft>
                      </a:pPr>
                      <a:r>
                        <a:rPr lang="en-IN" sz="1200">
                          <a:effectLst/>
                        </a:rPr>
                        <a:t>orlando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200" dirty="0">
                          <a:effectLst/>
                        </a:rPr>
                        <a:t>75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30437077"/>
                  </a:ext>
                </a:extLst>
              </a:tr>
            </a:tbl>
          </a:graphicData>
        </a:graphic>
      </p:graphicFrame>
    </p:spTree>
    <p:extLst>
      <p:ext uri="{BB962C8B-B14F-4D97-AF65-F5344CB8AC3E}">
        <p14:creationId xmlns:p14="http://schemas.microsoft.com/office/powerpoint/2010/main" val="4774321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190562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en-US" dirty="0" smtClean="0"/>
              <a:t>The Pandas Series Object</a:t>
            </a:r>
            <a:endParaRPr lang="en-US" dirty="0"/>
          </a:p>
        </p:txBody>
      </p:sp>
      <p:sp>
        <p:nvSpPr>
          <p:cNvPr id="3" name="Content Placeholder 2"/>
          <p:cNvSpPr>
            <a:spLocks noGrp="1"/>
          </p:cNvSpPr>
          <p:nvPr>
            <p:ph idx="1"/>
          </p:nvPr>
        </p:nvSpPr>
        <p:spPr>
          <a:xfrm>
            <a:off x="485804" y="1214422"/>
            <a:ext cx="8443914" cy="5472114"/>
          </a:xfrm>
        </p:spPr>
        <p:txBody>
          <a:bodyPr>
            <a:normAutofit lnSpcReduction="10000"/>
          </a:bodyPr>
          <a:lstStyle/>
          <a:p>
            <a:pPr algn="just">
              <a:lnSpc>
                <a:spcPct val="120000"/>
              </a:lnSpc>
            </a:pPr>
            <a:r>
              <a:rPr lang="en-US" dirty="0" smtClean="0"/>
              <a:t>A Pandas Series is a one-dimensional array of indexed data.</a:t>
            </a:r>
          </a:p>
          <a:p>
            <a:pPr algn="just">
              <a:lnSpc>
                <a:spcPct val="120000"/>
              </a:lnSpc>
            </a:pPr>
            <a:r>
              <a:rPr lang="en-US" dirty="0" smtClean="0"/>
              <a:t>It can be created from a list or array as follows:</a:t>
            </a:r>
          </a:p>
          <a:p>
            <a:pPr lvl="1" algn="just">
              <a:lnSpc>
                <a:spcPct val="120000"/>
              </a:lnSpc>
            </a:pPr>
            <a:r>
              <a:rPr lang="it-IT" dirty="0" smtClean="0"/>
              <a:t>data = pd.Series([0.25, 0.5, 0.75, 1.0])</a:t>
            </a:r>
          </a:p>
          <a:p>
            <a:pPr algn="just">
              <a:lnSpc>
                <a:spcPct val="120000"/>
              </a:lnSpc>
            </a:pPr>
            <a:r>
              <a:rPr lang="en-US" dirty="0" smtClean="0"/>
              <a:t>Series wraps both a sequence of values and a sequence of indices, which we can access with the values and index attributes.</a:t>
            </a:r>
          </a:p>
          <a:p>
            <a:pPr lvl="1" algn="just">
              <a:lnSpc>
                <a:spcPct val="120000"/>
              </a:lnSpc>
            </a:pPr>
            <a:r>
              <a:rPr lang="en-US" dirty="0" err="1" smtClean="0"/>
              <a:t>data.values</a:t>
            </a:r>
            <a:endParaRPr lang="en-US" dirty="0" smtClean="0"/>
          </a:p>
          <a:p>
            <a:pPr lvl="1" algn="just">
              <a:lnSpc>
                <a:spcPct val="120000"/>
              </a:lnSpc>
            </a:pPr>
            <a:r>
              <a:rPr lang="en-US" dirty="0" err="1" smtClean="0"/>
              <a:t>data.index</a:t>
            </a:r>
            <a:endParaRPr lang="en-US" dirty="0" smtClean="0"/>
          </a:p>
          <a:p>
            <a:pPr algn="just">
              <a:lnSpc>
                <a:spcPct val="120000"/>
              </a:lnSpc>
            </a:pPr>
            <a:r>
              <a:rPr lang="en-US" dirty="0" smtClean="0"/>
              <a:t>Like with a NumPy array, data can be accessed by the associated index via the familiar Python square-bracket notation</a:t>
            </a:r>
          </a:p>
          <a:p>
            <a:pPr lvl="1" algn="just">
              <a:lnSpc>
                <a:spcPct val="120000"/>
              </a:lnSpc>
            </a:pPr>
            <a:r>
              <a:rPr lang="en-US" dirty="0" smtClean="0"/>
              <a:t>data[1]</a:t>
            </a:r>
          </a:p>
          <a:p>
            <a:pPr lvl="1" algn="just">
              <a:lnSpc>
                <a:spcPct val="120000"/>
              </a:lnSpc>
            </a:pPr>
            <a:r>
              <a:rPr lang="en-US" dirty="0" smtClean="0"/>
              <a:t>data[1:3]</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85720" y="1500174"/>
            <a:ext cx="8686800" cy="5257800"/>
          </a:xfrm>
        </p:spPr>
        <p:txBody>
          <a:bodyPr>
            <a:normAutofit/>
          </a:bodyPr>
          <a:lstStyle/>
          <a:p>
            <a:pPr algn="just"/>
            <a:r>
              <a:rPr lang="en-US" sz="2800" dirty="0" smtClean="0"/>
              <a:t>NumPy array has an </a:t>
            </a:r>
            <a:r>
              <a:rPr lang="en-US" sz="2800" i="1" dirty="0" smtClean="0"/>
              <a:t>implicitly defined integer index </a:t>
            </a:r>
            <a:r>
              <a:rPr lang="en-US" sz="2800" dirty="0" smtClean="0"/>
              <a:t>used to access the values, the Pandas Series has an </a:t>
            </a:r>
            <a:r>
              <a:rPr lang="en-US" sz="2800" i="1" dirty="0" smtClean="0"/>
              <a:t>explicitly defined index </a:t>
            </a:r>
            <a:r>
              <a:rPr lang="en-US" sz="2800" dirty="0" smtClean="0"/>
              <a:t>associated with the values.</a:t>
            </a:r>
          </a:p>
          <a:p>
            <a:pPr algn="just"/>
            <a:r>
              <a:rPr lang="en-US" sz="2800" dirty="0" smtClean="0"/>
              <a:t>This explicit index definition gives the Series object additional capabilities. For example, the index need not be an integer, but can consist of values of any desired type.</a:t>
            </a:r>
          </a:p>
          <a:p>
            <a:pPr lvl="1" algn="just"/>
            <a:r>
              <a:rPr lang="en-US" sz="2400" dirty="0" smtClean="0"/>
              <a:t>data = </a:t>
            </a:r>
            <a:r>
              <a:rPr lang="en-US" sz="2400" dirty="0" err="1" smtClean="0"/>
              <a:t>pd.Series</a:t>
            </a:r>
            <a:r>
              <a:rPr lang="en-US" sz="2400" dirty="0" smtClean="0"/>
              <a:t>([0.25, 0.5, 0.75, 1.0], index=['a', 'b', 'c', 'd'])</a:t>
            </a:r>
          </a:p>
          <a:p>
            <a:pPr algn="just"/>
            <a:r>
              <a:rPr lang="en-US" sz="2800" dirty="0" smtClean="0"/>
              <a:t>We can even use noncontiguous or </a:t>
            </a:r>
            <a:r>
              <a:rPr lang="en-US" sz="2800" dirty="0" err="1" smtClean="0"/>
              <a:t>nonsequential</a:t>
            </a:r>
            <a:r>
              <a:rPr lang="en-US" sz="2800" dirty="0" smtClean="0"/>
              <a:t> indices.</a:t>
            </a:r>
          </a:p>
          <a:p>
            <a:pPr lvl="1" algn="just"/>
            <a:r>
              <a:rPr lang="en-US" sz="2400" dirty="0" smtClean="0"/>
              <a:t>data = </a:t>
            </a:r>
            <a:r>
              <a:rPr lang="en-US" sz="2400" dirty="0" err="1" smtClean="0"/>
              <a:t>pd.Series</a:t>
            </a:r>
            <a:r>
              <a:rPr lang="en-US" sz="2400" dirty="0" smtClean="0"/>
              <a:t>([0.25, 0.5, 0.75, 1.0], index=[2, 5, 3, 7])</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 as a dictionary </a:t>
            </a:r>
            <a:endParaRPr lang="en-US" dirty="0"/>
          </a:p>
        </p:txBody>
      </p:sp>
      <p:sp>
        <p:nvSpPr>
          <p:cNvPr id="3" name="Content Placeholder 2"/>
          <p:cNvSpPr>
            <a:spLocks noGrp="1"/>
          </p:cNvSpPr>
          <p:nvPr>
            <p:ph idx="1"/>
          </p:nvPr>
        </p:nvSpPr>
        <p:spPr/>
        <p:txBody>
          <a:bodyPr>
            <a:normAutofit/>
          </a:bodyPr>
          <a:lstStyle/>
          <a:p>
            <a:pPr algn="just"/>
            <a:r>
              <a:rPr lang="en-US" sz="2400" dirty="0" err="1" smtClean="0"/>
              <a:t>population_dict</a:t>
            </a:r>
            <a:r>
              <a:rPr lang="en-US" sz="2400" dirty="0" smtClean="0"/>
              <a:t> = {'California': 38332521, 'Texas': 26448193, 'New York': 19651127, 'Florida': 19552860, 'Illinois': 12882135}</a:t>
            </a:r>
          </a:p>
          <a:p>
            <a:pPr algn="just"/>
            <a:r>
              <a:rPr lang="en-US" sz="2400" dirty="0" smtClean="0"/>
              <a:t>population = </a:t>
            </a:r>
            <a:r>
              <a:rPr lang="en-US" sz="2400" dirty="0" err="1" smtClean="0"/>
              <a:t>pd.Series</a:t>
            </a:r>
            <a:r>
              <a:rPr lang="en-US" sz="2400" dirty="0" smtClean="0"/>
              <a:t>(</a:t>
            </a:r>
            <a:r>
              <a:rPr lang="en-US" sz="2400" dirty="0" err="1" smtClean="0"/>
              <a:t>population_dict</a:t>
            </a:r>
            <a:r>
              <a:rPr lang="en-US" sz="2400" dirty="0" smtClean="0"/>
              <a:t>)</a:t>
            </a:r>
          </a:p>
          <a:p>
            <a:pPr algn="just"/>
            <a:r>
              <a:rPr lang="en-US" sz="2400" dirty="0" smtClean="0"/>
              <a:t>population['California'] 		#displays pop of Cal</a:t>
            </a:r>
          </a:p>
          <a:p>
            <a:pPr algn="just"/>
            <a:r>
              <a:rPr lang="en-US" sz="2400" dirty="0" smtClean="0"/>
              <a:t>population['</a:t>
            </a:r>
            <a:r>
              <a:rPr lang="en-US" sz="2400" dirty="0" err="1" smtClean="0"/>
              <a:t>California':'Illinois</a:t>
            </a:r>
            <a:r>
              <a:rPr lang="en-US" sz="2400" dirty="0" smtClean="0"/>
              <a:t>'] 	#displays all</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1828</TotalTime>
  <Words>3701</Words>
  <Application>Microsoft Office PowerPoint</Application>
  <PresentationFormat>On-screen Show (4:3)</PresentationFormat>
  <Paragraphs>1189</Paragraphs>
  <Slides>67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Courier New</vt:lpstr>
      <vt:lpstr>Garamond</vt:lpstr>
      <vt:lpstr>Times New Roman</vt:lpstr>
      <vt:lpstr>Wingdings</vt:lpstr>
      <vt:lpstr>Organic</vt:lpstr>
      <vt:lpstr>Unit – 5 Pandas</vt:lpstr>
      <vt:lpstr>What is Pandas?</vt:lpstr>
      <vt:lpstr>What is Data Science or Data Analytics?</vt:lpstr>
      <vt:lpstr>Example – Weather Data</vt:lpstr>
      <vt:lpstr>Why Pandas? </vt:lpstr>
      <vt:lpstr>Pandas Objects</vt:lpstr>
      <vt:lpstr>The Pandas Series Object</vt:lpstr>
      <vt:lpstr>PowerPoint Presentation</vt:lpstr>
      <vt:lpstr>Series as a dictionary </vt:lpstr>
      <vt:lpstr>The Pandas DataFrame Object</vt:lpstr>
      <vt:lpstr>DataFrame as a generalized NumPy array </vt:lpstr>
      <vt:lpstr>DataFrame as a generalized NumPy array (Demo Code)</vt:lpstr>
      <vt:lpstr>The Pandas DataFrame Object </vt:lpstr>
      <vt:lpstr>Dataframe: Index and columns</vt:lpstr>
      <vt:lpstr>DataFrame as a dictionary </vt:lpstr>
      <vt:lpstr>DataFrame as a dictionary </vt:lpstr>
      <vt:lpstr>Constructing DataFrame objects </vt:lpstr>
      <vt:lpstr>From a list of dicts </vt:lpstr>
      <vt:lpstr>From a dictionary of Series objects </vt:lpstr>
      <vt:lpstr>From a two-dimensional NumPy array </vt:lpstr>
      <vt:lpstr>From a NumPy structured array </vt:lpstr>
      <vt:lpstr>The Pandas Index Object </vt:lpstr>
      <vt:lpstr>Index as immutable array </vt:lpstr>
      <vt:lpstr>Index as immutable array </vt:lpstr>
      <vt:lpstr>Index as ordered set </vt:lpstr>
      <vt:lpstr>Handling missing data</vt:lpstr>
      <vt:lpstr>Handling Missing Values with Pandas </vt:lpstr>
      <vt:lpstr>PowerPoint Presentation</vt:lpstr>
      <vt:lpstr>PowerPoint Presentation</vt:lpstr>
      <vt:lpstr>Finding Missing Values </vt:lpstr>
      <vt:lpstr>PowerPoint Presentation</vt:lpstr>
      <vt:lpstr>Handling Missing Values </vt:lpstr>
      <vt:lpstr>Handling Missing Values </vt:lpstr>
      <vt:lpstr>Handling Missing Values</vt:lpstr>
      <vt:lpstr>Drop missing values </vt:lpstr>
      <vt:lpstr>PowerPoint Presentation</vt:lpstr>
      <vt:lpstr>Drop missing values</vt:lpstr>
      <vt:lpstr>Replacing missing values </vt:lpstr>
      <vt:lpstr>PowerPoint Presentation</vt:lpstr>
      <vt:lpstr>PowerPoint Presentation</vt:lpstr>
      <vt:lpstr>PowerPoint Presentation</vt:lpstr>
      <vt:lpstr>Pivot basics</vt:lpstr>
      <vt:lpstr>PowerPoint Presentation</vt:lpstr>
      <vt:lpstr>PowerPoint Presentation</vt:lpstr>
      <vt:lpstr>PowerPoint Presentation</vt:lpstr>
      <vt:lpstr>Pivot Table</vt:lpstr>
      <vt:lpstr>PowerPoint Presentation</vt:lpstr>
      <vt:lpstr>Margins</vt:lpstr>
      <vt:lpstr>Grouper </vt:lpstr>
      <vt:lpstr>PowerPoint Presentation</vt:lpstr>
      <vt:lpstr>Concat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5 Pandas and SciPy</dc:title>
  <dc:creator>Rajat</dc:creator>
  <cp:lastModifiedBy>admin</cp:lastModifiedBy>
  <cp:revision>43</cp:revision>
  <dcterms:created xsi:type="dcterms:W3CDTF">2021-07-22T12:55:27Z</dcterms:created>
  <dcterms:modified xsi:type="dcterms:W3CDTF">2022-03-16T07:01:18Z</dcterms:modified>
</cp:coreProperties>
</file>