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problem" id="{D7B48F02-3671-4E1A-8C1C-21B7C5DE22F2}">
          <p14:sldIdLst>
            <p14:sldId id="256"/>
            <p14:sldId id="257"/>
            <p14:sldId id="258"/>
          </p14:sldIdLst>
        </p14:section>
        <p14:section name="Data and tools" id="{11B11278-D0A4-4C85-AFB6-1A7406217520}">
          <p14:sldIdLst>
            <p14:sldId id="259"/>
            <p14:sldId id="260"/>
            <p14:sldId id="261"/>
            <p14:sldId id="262"/>
            <p14:sldId id="264"/>
          </p14:sldIdLst>
        </p14:section>
        <p14:section name="Our work" id="{FBD92648-7D48-460B-A86C-50FD9F3C3A1E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117" Type="http://schemas.openxmlformats.org/officeDocument/2006/relationships/image" Target="../media/image118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6" Type="http://schemas.openxmlformats.org/officeDocument/2006/relationships/image" Target="../media/image17.pn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5" Type="http://schemas.openxmlformats.org/officeDocument/2006/relationships/image" Target="../media/image6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90" Type="http://schemas.openxmlformats.org/officeDocument/2006/relationships/image" Target="../media/image91.png"/><Relationship Id="rId95" Type="http://schemas.openxmlformats.org/officeDocument/2006/relationships/image" Target="../media/image96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113" Type="http://schemas.openxmlformats.org/officeDocument/2006/relationships/image" Target="../media/image114.png"/><Relationship Id="rId118" Type="http://schemas.openxmlformats.org/officeDocument/2006/relationships/image" Target="../media/image11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121" Type="http://schemas.openxmlformats.org/officeDocument/2006/relationships/image" Target="../media/image12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103" Type="http://schemas.openxmlformats.org/officeDocument/2006/relationships/image" Target="../media/image104.png"/><Relationship Id="rId108" Type="http://schemas.openxmlformats.org/officeDocument/2006/relationships/image" Target="../media/image109.png"/><Relationship Id="rId116" Type="http://schemas.openxmlformats.org/officeDocument/2006/relationships/image" Target="../media/image11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91" Type="http://schemas.openxmlformats.org/officeDocument/2006/relationships/image" Target="../media/image92.png"/><Relationship Id="rId96" Type="http://schemas.openxmlformats.org/officeDocument/2006/relationships/image" Target="../media/image97.png"/><Relationship Id="rId111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Relationship Id="rId114" Type="http://schemas.openxmlformats.org/officeDocument/2006/relationships/image" Target="../media/image115.png"/><Relationship Id="rId119" Type="http://schemas.openxmlformats.org/officeDocument/2006/relationships/image" Target="../media/image120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122" Type="http://schemas.openxmlformats.org/officeDocument/2006/relationships/image" Target="../media/image1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109" Type="http://schemas.openxmlformats.org/officeDocument/2006/relationships/image" Target="../media/image11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120" Type="http://schemas.openxmlformats.org/officeDocument/2006/relationships/image" Target="../media/image121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2" Type="http://schemas.openxmlformats.org/officeDocument/2006/relationships/image" Target="../media/image3.jpg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png"/><Relationship Id="rId115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colour on the traffic light">
            <a:extLst>
              <a:ext uri="{FF2B5EF4-FFF2-40B4-BE49-F238E27FC236}">
                <a16:creationId xmlns:a16="http://schemas.microsoft.com/office/drawing/2014/main" id="{6FCD352B-EEA6-40AB-9B22-44D4B2A03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06" b="235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C4425-13EB-4E8E-895C-766B15BA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Road sign detection and recognition using deep methods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C0617E9-7E24-4BE1-998F-D8089D7F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presentation by: 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Bozzitelli</a:t>
            </a:r>
            <a:r>
              <a:rPr lang="en-US" dirty="0">
                <a:solidFill>
                  <a:srgbClr val="FFFFFF"/>
                </a:solidFill>
              </a:rPr>
              <a:t> Andrea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Cavasinni</a:t>
            </a:r>
            <a:r>
              <a:rPr lang="en-US" dirty="0">
                <a:solidFill>
                  <a:srgbClr val="FFFFFF"/>
                </a:solidFill>
              </a:rPr>
              <a:t> di Benedetto Pia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Taranciuc Gabriel Radu</a:t>
            </a:r>
          </a:p>
        </p:txBody>
      </p:sp>
    </p:spTree>
    <p:extLst>
      <p:ext uri="{BB962C8B-B14F-4D97-AF65-F5344CB8AC3E}">
        <p14:creationId xmlns:p14="http://schemas.microsoft.com/office/powerpoint/2010/main" val="27141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2C070-9D3F-45AF-B359-240131D1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How did we do: detection?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F0D4A0-96DB-45DE-96C4-F7927A11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We figured our main problem was one we couldn’t easily solve: availability of data</a:t>
            </a:r>
          </a:p>
          <a:p>
            <a:pPr>
              <a:lnSpc>
                <a:spcPct val="120000"/>
              </a:lnSpc>
            </a:pPr>
            <a:r>
              <a:rPr lang="en-US" sz="1500"/>
              <a:t>Given the situation, we decided at this point it’s best we try a different method of detection altogether: 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YOLO Darknet</a:t>
            </a:r>
          </a:p>
          <a:p>
            <a:pPr>
              <a:lnSpc>
                <a:spcPct val="120000"/>
              </a:lnSpc>
            </a:pPr>
            <a:r>
              <a:rPr lang="en-US" sz="1500"/>
              <a:t>Just as before, we still got a lot of help by using Google </a:t>
            </a:r>
            <a:r>
              <a:rPr lang="en-US" sz="1500" err="1"/>
              <a:t>Colab</a:t>
            </a:r>
            <a:r>
              <a:rPr lang="en-US" sz="1500"/>
              <a:t> to train on our data</a:t>
            </a:r>
          </a:p>
          <a:p>
            <a:pPr>
              <a:lnSpc>
                <a:spcPct val="120000"/>
              </a:lnSpc>
            </a:pPr>
            <a:r>
              <a:rPr lang="en-US" sz="1500"/>
              <a:t>And this time we got a lot better results! Our network was detecting background and signs reliably, and we did not miss the segmentation </a:t>
            </a:r>
            <a:r>
              <a:rPr lang="en-US" sz="1500" err="1"/>
              <a:t>Mask_RCNN</a:t>
            </a:r>
            <a:r>
              <a:rPr lang="en-US" sz="1500"/>
              <a:t> provided</a:t>
            </a:r>
          </a:p>
          <a:p>
            <a:pPr>
              <a:lnSpc>
                <a:spcPct val="120000"/>
              </a:lnSpc>
            </a:pPr>
            <a:r>
              <a:rPr lang="en-US" sz="1500"/>
              <a:t>This meant we can move on to… </a:t>
            </a:r>
          </a:p>
        </p:txBody>
      </p:sp>
    </p:spTree>
    <p:extLst>
      <p:ext uri="{BB962C8B-B14F-4D97-AF65-F5344CB8AC3E}">
        <p14:creationId xmlns:p14="http://schemas.microsoft.com/office/powerpoint/2010/main" val="70942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0D819-1D89-4CEA-9EDF-B693DE04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did we do: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6182-E167-43CE-976B-C374DD9E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And for this one, as before, we first tried our chances by first recreating the same network the publishers did and, after some heavy data augmentation, train it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And this time we got lucky: we trained two only slightly different networks, which both performed extremely well on the validation data, and we picked the better performing one to do our testing.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Safe to say, it performed just as well as expected, very confidently recognizing sign classes that even presented severe occlusions and blurriness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In all fairness, it correctly identified some not even we could tell what they were</a:t>
            </a:r>
          </a:p>
        </p:txBody>
      </p:sp>
    </p:spTree>
    <p:extLst>
      <p:ext uri="{BB962C8B-B14F-4D97-AF65-F5344CB8AC3E}">
        <p14:creationId xmlns:p14="http://schemas.microsoft.com/office/powerpoint/2010/main" val="259820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BF77D-4EF2-4D49-ADAF-6D55083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How did we do: something extra?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D4AE07B-BE53-48F1-AA17-70AB252D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To top it all off, we made to GUIs for ease of use, real time testing and demonstrations: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One for detecting signals on an image, which works real time given anything… 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A detection + recognition one which could be improved, but works perfectly… as long as it’s German</a:t>
            </a:r>
          </a:p>
          <a:p>
            <a:pPr>
              <a:lnSpc>
                <a:spcPct val="120000"/>
              </a:lnSpc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We also tried seeing if our detector at least could work real time on just dash-cam video samples: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AND IT DID! While not entirely real time on 60fps videos, it will confidently handle something less and detect signals on the fly and track them better than many detectors.</a:t>
            </a:r>
          </a:p>
          <a:p>
            <a:pPr lvl="2">
              <a:lnSpc>
                <a:spcPct val="120000"/>
              </a:lnSpc>
            </a:pPr>
            <a:r>
              <a:rPr lang="en-US"/>
              <a:t>We did not try the same for both detection and recognition given that our GUI version was already not optimized</a:t>
            </a:r>
          </a:p>
        </p:txBody>
      </p:sp>
    </p:spTree>
    <p:extLst>
      <p:ext uri="{BB962C8B-B14F-4D97-AF65-F5344CB8AC3E}">
        <p14:creationId xmlns:p14="http://schemas.microsoft.com/office/powerpoint/2010/main" val="335070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393CD782-92D5-4FF4-A033-22B10969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A8889-4FCE-4D13-8536-4E58D187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Why detect and recognize road signs?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EF11-8EF2-4520-8CC6-98B1C979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 how can computer vision and deep convolutional networks can help us achieve what we want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3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7E16-244A-4A73-BB64-52A4592B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signs are everywhere!</a:t>
            </a:r>
          </a:p>
        </p:txBody>
      </p:sp>
      <p:pic>
        <p:nvPicPr>
          <p:cNvPr id="14" name="Picture Placeholder 13" descr="A picture containing text, outdoor, sky, tree&#10;&#10;Description automatically generated">
            <a:extLst>
              <a:ext uri="{FF2B5EF4-FFF2-40B4-BE49-F238E27FC236}">
                <a16:creationId xmlns:a16="http://schemas.microsoft.com/office/drawing/2014/main" id="{0BB03A50-C877-4677-8384-723CD26468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99" b="-3499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1AB8-8068-44F6-A9A8-6839BA7C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/>
              <a:t>While pedestrians can take their time looking for signals, this does not always hold true while driving, and missing some can happen</a:t>
            </a:r>
            <a:br>
              <a:rPr lang="en-US" sz="6000" dirty="0"/>
            </a:br>
            <a:r>
              <a:rPr lang="en-US" sz="6000" dirty="0"/>
              <a:t>Can you spot all the signs in the picture?</a:t>
            </a:r>
          </a:p>
          <a:p>
            <a:r>
              <a:rPr lang="en-US" sz="3600" dirty="0"/>
              <a:t>Hint: there are 5 of them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971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colour on the traffic light">
            <a:extLst>
              <a:ext uri="{FF2B5EF4-FFF2-40B4-BE49-F238E27FC236}">
                <a16:creationId xmlns:a16="http://schemas.microsoft.com/office/drawing/2014/main" id="{D562064F-30E7-4CB2-950F-4CD9DB7A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B1C3B-FC65-4D88-B8C2-E0B203D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German Traffic Sign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625A-CC6D-4AC5-B64C-4DCA0F15E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tools of our trade: Python and 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68E7EA-3185-4FF5-AFD5-25CEE058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datasets: detection and recognition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C47259-23CF-4A8D-B545-651300A15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Dashcam screenshots and similar photos</a:t>
            </a:r>
          </a:p>
        </p:txBody>
      </p:sp>
      <p:pic>
        <p:nvPicPr>
          <p:cNvPr id="12" name="Content Placeholder 11" descr="A road with trees on the side&#10;&#10;Description automatically generated with low confidence">
            <a:extLst>
              <a:ext uri="{FF2B5EF4-FFF2-40B4-BE49-F238E27FC236}">
                <a16:creationId xmlns:a16="http://schemas.microsoft.com/office/drawing/2014/main" id="{2FBF6187-B391-4B3A-9719-CD347872B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338" y="3249706"/>
            <a:ext cx="4495800" cy="264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0FEA0-D1A7-4B83-843C-6D610E3FE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Cropped traffic signs taken from the detection dataset</a:t>
            </a:r>
          </a:p>
        </p:txBody>
      </p:sp>
      <p:pic>
        <p:nvPicPr>
          <p:cNvPr id="618" name="Content Placeholder 617">
            <a:extLst>
              <a:ext uri="{FF2B5EF4-FFF2-40B4-BE49-F238E27FC236}">
                <a16:creationId xmlns:a16="http://schemas.microsoft.com/office/drawing/2014/main" id="{5311325A-36BF-42A7-BE85-E7758D2CF1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3346006"/>
            <a:ext cx="304800" cy="304800"/>
          </a:xfrm>
        </p:spPr>
      </p:pic>
      <p:pic>
        <p:nvPicPr>
          <p:cNvPr id="620" name="Picture 619">
            <a:extLst>
              <a:ext uri="{FF2B5EF4-FFF2-40B4-BE49-F238E27FC236}">
                <a16:creationId xmlns:a16="http://schemas.microsoft.com/office/drawing/2014/main" id="{8D6F110E-57E9-453C-AEF0-F2ADCAE5E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8" y="3346006"/>
            <a:ext cx="304800" cy="304800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FC61D408-4B3B-4F6A-8546-85EBBC097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28" y="3344512"/>
            <a:ext cx="304800" cy="304800"/>
          </a:xfrm>
          <a:prstGeom prst="rect">
            <a:avLst/>
          </a:prstGeom>
        </p:spPr>
      </p:pic>
      <p:pic>
        <p:nvPicPr>
          <p:cNvPr id="624" name="Picture 623">
            <a:extLst>
              <a:ext uri="{FF2B5EF4-FFF2-40B4-BE49-F238E27FC236}">
                <a16:creationId xmlns:a16="http://schemas.microsoft.com/office/drawing/2014/main" id="{C6A4E71B-0CF3-4A8A-B359-5CB64EC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28" y="3343018"/>
            <a:ext cx="304800" cy="304800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4910E025-08D6-47FD-AEB5-DA870D006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28" y="3343018"/>
            <a:ext cx="304800" cy="304800"/>
          </a:xfrm>
          <a:prstGeom prst="rect">
            <a:avLst/>
          </a:prstGeom>
        </p:spPr>
      </p:pic>
      <p:pic>
        <p:nvPicPr>
          <p:cNvPr id="628" name="Picture 627">
            <a:extLst>
              <a:ext uri="{FF2B5EF4-FFF2-40B4-BE49-F238E27FC236}">
                <a16:creationId xmlns:a16="http://schemas.microsoft.com/office/drawing/2014/main" id="{1B07CDE5-6090-4849-8984-31C9944AA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28" y="3338536"/>
            <a:ext cx="304800" cy="304800"/>
          </a:xfrm>
          <a:prstGeom prst="rect">
            <a:avLst/>
          </a:prstGeom>
        </p:spPr>
      </p:pic>
      <p:pic>
        <p:nvPicPr>
          <p:cNvPr id="630" name="Picture 629">
            <a:extLst>
              <a:ext uri="{FF2B5EF4-FFF2-40B4-BE49-F238E27FC236}">
                <a16:creationId xmlns:a16="http://schemas.microsoft.com/office/drawing/2014/main" id="{52FA77C0-A2BE-46A7-AE8E-3611C8E0C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28" y="3346006"/>
            <a:ext cx="304800" cy="304800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13D7E30C-3D86-4BFD-B860-42F345FC4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8" y="3347003"/>
            <a:ext cx="304800" cy="304800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4889FA79-24C3-4B39-BA7B-5E18ECCB9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28" y="3346006"/>
            <a:ext cx="304800" cy="304800"/>
          </a:xfrm>
          <a:prstGeom prst="rect">
            <a:avLst/>
          </a:prstGeom>
        </p:spPr>
      </p:pic>
      <p:pic>
        <p:nvPicPr>
          <p:cNvPr id="636" name="Picture 635">
            <a:extLst>
              <a:ext uri="{FF2B5EF4-FFF2-40B4-BE49-F238E27FC236}">
                <a16:creationId xmlns:a16="http://schemas.microsoft.com/office/drawing/2014/main" id="{BEA9EB3E-3390-4112-9568-469164C5BF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28" y="3347003"/>
            <a:ext cx="304800" cy="304800"/>
          </a:xfrm>
          <a:prstGeom prst="rect">
            <a:avLst/>
          </a:prstGeom>
        </p:spPr>
      </p:pic>
      <p:pic>
        <p:nvPicPr>
          <p:cNvPr id="638" name="Picture 637">
            <a:extLst>
              <a:ext uri="{FF2B5EF4-FFF2-40B4-BE49-F238E27FC236}">
                <a16:creationId xmlns:a16="http://schemas.microsoft.com/office/drawing/2014/main" id="{41E46A35-0499-431A-B839-FF6964A59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28" y="3346006"/>
            <a:ext cx="304800" cy="304800"/>
          </a:xfrm>
          <a:prstGeom prst="rect">
            <a:avLst/>
          </a:prstGeom>
        </p:spPr>
      </p:pic>
      <p:pic>
        <p:nvPicPr>
          <p:cNvPr id="640" name="Picture 639">
            <a:extLst>
              <a:ext uri="{FF2B5EF4-FFF2-40B4-BE49-F238E27FC236}">
                <a16:creationId xmlns:a16="http://schemas.microsoft.com/office/drawing/2014/main" id="{2955078C-8718-4697-909C-C66E344C78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99" y="3346006"/>
            <a:ext cx="304800" cy="304800"/>
          </a:xfrm>
          <a:prstGeom prst="rect">
            <a:avLst/>
          </a:prstGeom>
        </p:spPr>
      </p:pic>
      <p:pic>
        <p:nvPicPr>
          <p:cNvPr id="642" name="Picture 641">
            <a:extLst>
              <a:ext uri="{FF2B5EF4-FFF2-40B4-BE49-F238E27FC236}">
                <a16:creationId xmlns:a16="http://schemas.microsoft.com/office/drawing/2014/main" id="{7A06A0E1-3D1E-4EBE-8B6E-368F92338C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99" y="3347003"/>
            <a:ext cx="304800" cy="304800"/>
          </a:xfrm>
          <a:prstGeom prst="rect">
            <a:avLst/>
          </a:prstGeom>
        </p:spPr>
      </p:pic>
      <p:pic>
        <p:nvPicPr>
          <p:cNvPr id="644" name="Picture 643">
            <a:extLst>
              <a:ext uri="{FF2B5EF4-FFF2-40B4-BE49-F238E27FC236}">
                <a16:creationId xmlns:a16="http://schemas.microsoft.com/office/drawing/2014/main" id="{05C63121-D904-4C7E-A531-22574AA56E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70" y="3346006"/>
            <a:ext cx="304800" cy="304800"/>
          </a:xfrm>
          <a:prstGeom prst="rect">
            <a:avLst/>
          </a:prstGeom>
        </p:spPr>
      </p:pic>
      <p:pic>
        <p:nvPicPr>
          <p:cNvPr id="646" name="Picture 645">
            <a:extLst>
              <a:ext uri="{FF2B5EF4-FFF2-40B4-BE49-F238E27FC236}">
                <a16:creationId xmlns:a16="http://schemas.microsoft.com/office/drawing/2014/main" id="{D2F2F9C1-C09C-422F-94E3-3472579D31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70" y="3346006"/>
            <a:ext cx="3048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BAE6A0-ABE2-48BD-8E73-6A0A295E10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99" y="3643336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19823-DB29-41CC-86B1-C2C1D3008B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99" y="365080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53C2B-5B40-43DD-8CF9-8C540D1426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3" y="3642839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7E235-A791-4940-B82C-AAFEB66170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4" y="3642342"/>
            <a:ext cx="3048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A3CD60-1F4B-4E1E-98A7-39AC12E9ECC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80" y="3642342"/>
            <a:ext cx="30480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C19C34-28FC-4151-9836-809E8BAF70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31" y="3640598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57AEE6-3718-450E-8A41-6F397300C2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29" y="3643339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1233BB-AE38-43D7-82B3-C6B7F8F3B8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9" y="3640598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B763C7-5FB4-45A8-B184-631EB72B31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34" y="3650806"/>
            <a:ext cx="3048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3C826A-E24A-4D14-BF30-0A37974AD3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28" y="3650806"/>
            <a:ext cx="3048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79A1B3-3ACE-4C0E-9724-0F6F7BAB0B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44" y="3650806"/>
            <a:ext cx="3048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9951A8-2B69-4C5A-BF0E-4A58E625748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99" y="3650806"/>
            <a:ext cx="304800" cy="304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BEB712-DAC5-4560-8507-0FBF58F6EC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34" y="3650806"/>
            <a:ext cx="304800" cy="304800"/>
          </a:xfrm>
          <a:prstGeom prst="rect">
            <a:avLst/>
          </a:prstGeom>
        </p:spPr>
      </p:pic>
      <p:pic>
        <p:nvPicPr>
          <p:cNvPr id="609" name="Picture 608">
            <a:extLst>
              <a:ext uri="{FF2B5EF4-FFF2-40B4-BE49-F238E27FC236}">
                <a16:creationId xmlns:a16="http://schemas.microsoft.com/office/drawing/2014/main" id="{01A15CDC-2179-48A9-8F34-ED077EC857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570" y="3650806"/>
            <a:ext cx="304800" cy="30480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33AF991A-FAD9-47BB-85A1-6E213C6DD6D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6" y="3650806"/>
            <a:ext cx="304800" cy="304800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03E9438A-D0CF-47DE-A259-28A1CBA3E7C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4" y="3955606"/>
            <a:ext cx="304800" cy="304800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0CFF598F-CB50-4D65-A61E-9EF6B23B4B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8" y="3945239"/>
            <a:ext cx="304800" cy="304800"/>
          </a:xfrm>
          <a:prstGeom prst="rect">
            <a:avLst/>
          </a:prstGeom>
        </p:spPr>
      </p:pic>
      <p:pic>
        <p:nvPicPr>
          <p:cNvPr id="617" name="Picture 616">
            <a:extLst>
              <a:ext uri="{FF2B5EF4-FFF2-40B4-BE49-F238E27FC236}">
                <a16:creationId xmlns:a16="http://schemas.microsoft.com/office/drawing/2014/main" id="{E664C816-7959-4ADF-B640-D0C50B087B5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40" y="3947595"/>
            <a:ext cx="304800" cy="304800"/>
          </a:xfrm>
          <a:prstGeom prst="rect">
            <a:avLst/>
          </a:prstGeom>
        </p:spPr>
      </p:pic>
      <p:pic>
        <p:nvPicPr>
          <p:cNvPr id="621" name="Picture 620">
            <a:extLst>
              <a:ext uri="{FF2B5EF4-FFF2-40B4-BE49-F238E27FC236}">
                <a16:creationId xmlns:a16="http://schemas.microsoft.com/office/drawing/2014/main" id="{06F1369C-1515-426E-A398-BFAB2EF8829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02" y="3939106"/>
            <a:ext cx="304800" cy="304800"/>
          </a:xfrm>
          <a:prstGeom prst="rect">
            <a:avLst/>
          </a:prstGeom>
        </p:spPr>
      </p:pic>
      <p:pic>
        <p:nvPicPr>
          <p:cNvPr id="625" name="Picture 624">
            <a:extLst>
              <a:ext uri="{FF2B5EF4-FFF2-40B4-BE49-F238E27FC236}">
                <a16:creationId xmlns:a16="http://schemas.microsoft.com/office/drawing/2014/main" id="{35410BFA-0986-41A8-9D02-D7A3D340DC9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98" y="3945239"/>
            <a:ext cx="304800" cy="304800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BBBC69D0-B3DE-4C4C-82AD-55B418D3210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5" y="3951372"/>
            <a:ext cx="304800" cy="3048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528B9FF-F94D-42F2-82F1-009180B03CD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35" y="3947142"/>
            <a:ext cx="304800" cy="304800"/>
          </a:xfrm>
          <a:prstGeom prst="rect">
            <a:avLst/>
          </a:prstGeom>
        </p:spPr>
      </p:pic>
      <p:pic>
        <p:nvPicPr>
          <p:cNvPr id="637" name="Picture 636">
            <a:extLst>
              <a:ext uri="{FF2B5EF4-FFF2-40B4-BE49-F238E27FC236}">
                <a16:creationId xmlns:a16="http://schemas.microsoft.com/office/drawing/2014/main" id="{88420409-10DF-480D-ACEE-DBB8C17F570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61" y="3958347"/>
            <a:ext cx="304800" cy="304800"/>
          </a:xfrm>
          <a:prstGeom prst="rect">
            <a:avLst/>
          </a:prstGeom>
        </p:spPr>
      </p:pic>
      <p:pic>
        <p:nvPicPr>
          <p:cNvPr id="641" name="Picture 640">
            <a:extLst>
              <a:ext uri="{FF2B5EF4-FFF2-40B4-BE49-F238E27FC236}">
                <a16:creationId xmlns:a16="http://schemas.microsoft.com/office/drawing/2014/main" id="{52182370-9A48-4A55-A3F2-7670F2FE7C7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97" y="3958347"/>
            <a:ext cx="304800" cy="304800"/>
          </a:xfrm>
          <a:prstGeom prst="rect">
            <a:avLst/>
          </a:prstGeom>
        </p:spPr>
      </p:pic>
      <p:pic>
        <p:nvPicPr>
          <p:cNvPr id="645" name="Picture 644">
            <a:extLst>
              <a:ext uri="{FF2B5EF4-FFF2-40B4-BE49-F238E27FC236}">
                <a16:creationId xmlns:a16="http://schemas.microsoft.com/office/drawing/2014/main" id="{154D24A3-24CD-4971-BFAE-B38316DB923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62" y="3955606"/>
            <a:ext cx="304800" cy="304800"/>
          </a:xfrm>
          <a:prstGeom prst="rect">
            <a:avLst/>
          </a:prstGeom>
        </p:spPr>
      </p:pic>
      <p:pic>
        <p:nvPicPr>
          <p:cNvPr id="648" name="Picture 647">
            <a:extLst>
              <a:ext uri="{FF2B5EF4-FFF2-40B4-BE49-F238E27FC236}">
                <a16:creationId xmlns:a16="http://schemas.microsoft.com/office/drawing/2014/main" id="{6E356B54-A552-4F25-9BE2-2B5EC68A5EE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48" y="3955606"/>
            <a:ext cx="304800" cy="304800"/>
          </a:xfrm>
          <a:prstGeom prst="rect">
            <a:avLst/>
          </a:prstGeom>
        </p:spPr>
      </p:pic>
      <p:pic>
        <p:nvPicPr>
          <p:cNvPr id="650" name="Picture 649">
            <a:extLst>
              <a:ext uri="{FF2B5EF4-FFF2-40B4-BE49-F238E27FC236}">
                <a16:creationId xmlns:a16="http://schemas.microsoft.com/office/drawing/2014/main" id="{6A6F2D45-604A-4DA8-8D19-2FBA09E4DD3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20" y="3955606"/>
            <a:ext cx="304800" cy="304800"/>
          </a:xfrm>
          <a:prstGeom prst="rect">
            <a:avLst/>
          </a:prstGeom>
        </p:spPr>
      </p:pic>
      <p:pic>
        <p:nvPicPr>
          <p:cNvPr id="652" name="Picture 651">
            <a:extLst>
              <a:ext uri="{FF2B5EF4-FFF2-40B4-BE49-F238E27FC236}">
                <a16:creationId xmlns:a16="http://schemas.microsoft.com/office/drawing/2014/main" id="{10C18EF3-7256-4429-8EF8-52B78AE26DB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62" y="3955606"/>
            <a:ext cx="304800" cy="304800"/>
          </a:xfrm>
          <a:prstGeom prst="rect">
            <a:avLst/>
          </a:prstGeom>
        </p:spPr>
      </p:pic>
      <p:pic>
        <p:nvPicPr>
          <p:cNvPr id="654" name="Picture 653">
            <a:extLst>
              <a:ext uri="{FF2B5EF4-FFF2-40B4-BE49-F238E27FC236}">
                <a16:creationId xmlns:a16="http://schemas.microsoft.com/office/drawing/2014/main" id="{85479435-002A-4C5F-B13B-43D604ADC8D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58" y="3964570"/>
            <a:ext cx="304800" cy="304800"/>
          </a:xfrm>
          <a:prstGeom prst="rect">
            <a:avLst/>
          </a:prstGeom>
        </p:spPr>
      </p:pic>
      <p:pic>
        <p:nvPicPr>
          <p:cNvPr id="656" name="Picture 655">
            <a:extLst>
              <a:ext uri="{FF2B5EF4-FFF2-40B4-BE49-F238E27FC236}">
                <a16:creationId xmlns:a16="http://schemas.microsoft.com/office/drawing/2014/main" id="{CF163770-B64B-4A2F-B62D-78778FD5863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09" y="3954609"/>
            <a:ext cx="304800" cy="304800"/>
          </a:xfrm>
          <a:prstGeom prst="rect">
            <a:avLst/>
          </a:prstGeom>
        </p:spPr>
      </p:pic>
      <p:pic>
        <p:nvPicPr>
          <p:cNvPr id="658" name="Picture 657">
            <a:extLst>
              <a:ext uri="{FF2B5EF4-FFF2-40B4-BE49-F238E27FC236}">
                <a16:creationId xmlns:a16="http://schemas.microsoft.com/office/drawing/2014/main" id="{A146F6F5-808F-427A-BD22-4C06FCB7977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37" y="4267876"/>
            <a:ext cx="304800" cy="304800"/>
          </a:xfrm>
          <a:prstGeom prst="rect">
            <a:avLst/>
          </a:prstGeom>
        </p:spPr>
      </p:pic>
      <p:pic>
        <p:nvPicPr>
          <p:cNvPr id="660" name="Picture 659">
            <a:extLst>
              <a:ext uri="{FF2B5EF4-FFF2-40B4-BE49-F238E27FC236}">
                <a16:creationId xmlns:a16="http://schemas.microsoft.com/office/drawing/2014/main" id="{511C1941-1B46-4F34-A275-3C86E005B16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8" y="4275346"/>
            <a:ext cx="304800" cy="304800"/>
          </a:xfrm>
          <a:prstGeom prst="rect">
            <a:avLst/>
          </a:prstGeom>
        </p:spPr>
      </p:pic>
      <p:pic>
        <p:nvPicPr>
          <p:cNvPr id="662" name="Picture 661">
            <a:extLst>
              <a:ext uri="{FF2B5EF4-FFF2-40B4-BE49-F238E27FC236}">
                <a16:creationId xmlns:a16="http://schemas.microsoft.com/office/drawing/2014/main" id="{2E347635-7C65-40FC-834A-D2720EA1A2A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4269002"/>
            <a:ext cx="304800" cy="304800"/>
          </a:xfrm>
          <a:prstGeom prst="rect">
            <a:avLst/>
          </a:prstGeom>
        </p:spPr>
      </p:pic>
      <p:pic>
        <p:nvPicPr>
          <p:cNvPr id="664" name="Picture 663">
            <a:extLst>
              <a:ext uri="{FF2B5EF4-FFF2-40B4-BE49-F238E27FC236}">
                <a16:creationId xmlns:a16="http://schemas.microsoft.com/office/drawing/2014/main" id="{E818EA20-6A16-44B0-80D9-7E0F2490767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66" y="4267876"/>
            <a:ext cx="304800" cy="304800"/>
          </a:xfrm>
          <a:prstGeom prst="rect">
            <a:avLst/>
          </a:prstGeom>
        </p:spPr>
      </p:pic>
      <p:pic>
        <p:nvPicPr>
          <p:cNvPr id="666" name="Picture 665">
            <a:extLst>
              <a:ext uri="{FF2B5EF4-FFF2-40B4-BE49-F238E27FC236}">
                <a16:creationId xmlns:a16="http://schemas.microsoft.com/office/drawing/2014/main" id="{295EF54C-4E96-41BB-8A32-CDD302D7093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26" y="4275685"/>
            <a:ext cx="304800" cy="304800"/>
          </a:xfrm>
          <a:prstGeom prst="rect">
            <a:avLst/>
          </a:prstGeom>
        </p:spPr>
      </p:pic>
      <p:pic>
        <p:nvPicPr>
          <p:cNvPr id="668" name="Picture 667">
            <a:extLst>
              <a:ext uri="{FF2B5EF4-FFF2-40B4-BE49-F238E27FC236}">
                <a16:creationId xmlns:a16="http://schemas.microsoft.com/office/drawing/2014/main" id="{A79B2A1C-00D7-4016-B797-F052DD1C413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97" y="4274282"/>
            <a:ext cx="304800" cy="304800"/>
          </a:xfrm>
          <a:prstGeom prst="rect">
            <a:avLst/>
          </a:prstGeom>
        </p:spPr>
      </p:pic>
      <p:pic>
        <p:nvPicPr>
          <p:cNvPr id="670" name="Picture 669">
            <a:extLst>
              <a:ext uri="{FF2B5EF4-FFF2-40B4-BE49-F238E27FC236}">
                <a16:creationId xmlns:a16="http://schemas.microsoft.com/office/drawing/2014/main" id="{7797B912-7C1F-4161-9BDC-B74BC03F9B1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34" y="4260747"/>
            <a:ext cx="304800" cy="304800"/>
          </a:xfrm>
          <a:prstGeom prst="rect">
            <a:avLst/>
          </a:prstGeom>
        </p:spPr>
      </p:pic>
      <p:pic>
        <p:nvPicPr>
          <p:cNvPr id="672" name="Picture 671">
            <a:extLst>
              <a:ext uri="{FF2B5EF4-FFF2-40B4-BE49-F238E27FC236}">
                <a16:creationId xmlns:a16="http://schemas.microsoft.com/office/drawing/2014/main" id="{4765D7B3-4036-4720-BB73-F42F95F46E3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5" y="4267200"/>
            <a:ext cx="304800" cy="304800"/>
          </a:xfrm>
          <a:prstGeom prst="rect">
            <a:avLst/>
          </a:prstGeom>
        </p:spPr>
      </p:pic>
      <p:pic>
        <p:nvPicPr>
          <p:cNvPr id="674" name="Picture 673">
            <a:extLst>
              <a:ext uri="{FF2B5EF4-FFF2-40B4-BE49-F238E27FC236}">
                <a16:creationId xmlns:a16="http://schemas.microsoft.com/office/drawing/2014/main" id="{89CD1696-3674-4549-85D3-10CEB211E8B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14" y="4273653"/>
            <a:ext cx="304800" cy="304800"/>
          </a:xfrm>
          <a:prstGeom prst="rect">
            <a:avLst/>
          </a:prstGeom>
        </p:spPr>
      </p:pic>
      <p:pic>
        <p:nvPicPr>
          <p:cNvPr id="676" name="Picture 675">
            <a:extLst>
              <a:ext uri="{FF2B5EF4-FFF2-40B4-BE49-F238E27FC236}">
                <a16:creationId xmlns:a16="http://schemas.microsoft.com/office/drawing/2014/main" id="{116C3F10-8740-4451-88F5-587D3929EAF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45" y="4273653"/>
            <a:ext cx="304800" cy="304800"/>
          </a:xfrm>
          <a:prstGeom prst="rect">
            <a:avLst/>
          </a:prstGeom>
        </p:spPr>
      </p:pic>
      <p:pic>
        <p:nvPicPr>
          <p:cNvPr id="678" name="Picture 677">
            <a:extLst>
              <a:ext uri="{FF2B5EF4-FFF2-40B4-BE49-F238E27FC236}">
                <a16:creationId xmlns:a16="http://schemas.microsoft.com/office/drawing/2014/main" id="{28B69BDD-AF9C-403C-A287-F96E8CCC38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7" y="4259409"/>
            <a:ext cx="304800" cy="304800"/>
          </a:xfrm>
          <a:prstGeom prst="rect">
            <a:avLst/>
          </a:prstGeom>
        </p:spPr>
      </p:pic>
      <p:pic>
        <p:nvPicPr>
          <p:cNvPr id="680" name="Picture 679">
            <a:extLst>
              <a:ext uri="{FF2B5EF4-FFF2-40B4-BE49-F238E27FC236}">
                <a16:creationId xmlns:a16="http://schemas.microsoft.com/office/drawing/2014/main" id="{3179B681-30F9-40DC-84AD-44F8CF05997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64" y="4273653"/>
            <a:ext cx="304800" cy="304800"/>
          </a:xfrm>
          <a:prstGeom prst="rect">
            <a:avLst/>
          </a:prstGeom>
        </p:spPr>
      </p:pic>
      <p:pic>
        <p:nvPicPr>
          <p:cNvPr id="682" name="Picture 681">
            <a:extLst>
              <a:ext uri="{FF2B5EF4-FFF2-40B4-BE49-F238E27FC236}">
                <a16:creationId xmlns:a16="http://schemas.microsoft.com/office/drawing/2014/main" id="{22C16ADF-7747-40F0-93CB-AFA0F2E646E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7" y="4267200"/>
            <a:ext cx="304800" cy="304800"/>
          </a:xfrm>
          <a:prstGeom prst="rect">
            <a:avLst/>
          </a:prstGeom>
        </p:spPr>
      </p:pic>
      <p:pic>
        <p:nvPicPr>
          <p:cNvPr id="684" name="Picture 683">
            <a:extLst>
              <a:ext uri="{FF2B5EF4-FFF2-40B4-BE49-F238E27FC236}">
                <a16:creationId xmlns:a16="http://schemas.microsoft.com/office/drawing/2014/main" id="{F68686E9-A447-434D-B7EA-CC14D52B31F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01" y="4259409"/>
            <a:ext cx="304800" cy="304800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D8828C9F-6645-4B78-8B5C-D2F4CD5C083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6" y="4243906"/>
            <a:ext cx="304800" cy="304800"/>
          </a:xfrm>
          <a:prstGeom prst="rect">
            <a:avLst/>
          </a:prstGeom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99148180-1C91-46EA-B8DF-1B1C78B82D9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4580146"/>
            <a:ext cx="304800" cy="304800"/>
          </a:xfrm>
          <a:prstGeom prst="rect">
            <a:avLst/>
          </a:prstGeom>
        </p:spPr>
      </p:pic>
      <p:pic>
        <p:nvPicPr>
          <p:cNvPr id="690" name="Picture 689">
            <a:extLst>
              <a:ext uri="{FF2B5EF4-FFF2-40B4-BE49-F238E27FC236}">
                <a16:creationId xmlns:a16="http://schemas.microsoft.com/office/drawing/2014/main" id="{5BAC18A7-0111-45AD-9BA7-C84F07F0115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88" y="4580146"/>
            <a:ext cx="304800" cy="304800"/>
          </a:xfrm>
          <a:prstGeom prst="rect">
            <a:avLst/>
          </a:prstGeom>
        </p:spPr>
      </p:pic>
      <p:pic>
        <p:nvPicPr>
          <p:cNvPr id="692" name="Picture 691">
            <a:extLst>
              <a:ext uri="{FF2B5EF4-FFF2-40B4-BE49-F238E27FC236}">
                <a16:creationId xmlns:a16="http://schemas.microsoft.com/office/drawing/2014/main" id="{4AF9E5A3-EE9C-4611-B65C-FFAF9EDD956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4571402"/>
            <a:ext cx="304800" cy="304800"/>
          </a:xfrm>
          <a:prstGeom prst="rect">
            <a:avLst/>
          </a:prstGeom>
        </p:spPr>
      </p:pic>
      <p:pic>
        <p:nvPicPr>
          <p:cNvPr id="694" name="Picture 693">
            <a:extLst>
              <a:ext uri="{FF2B5EF4-FFF2-40B4-BE49-F238E27FC236}">
                <a16:creationId xmlns:a16="http://schemas.microsoft.com/office/drawing/2014/main" id="{B321E0D7-1913-42A1-AFDD-99A6581E320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86" y="4578453"/>
            <a:ext cx="304800" cy="304800"/>
          </a:xfrm>
          <a:prstGeom prst="rect">
            <a:avLst/>
          </a:prstGeom>
        </p:spPr>
      </p:pic>
      <p:pic>
        <p:nvPicPr>
          <p:cNvPr id="696" name="Picture 695">
            <a:extLst>
              <a:ext uri="{FF2B5EF4-FFF2-40B4-BE49-F238E27FC236}">
                <a16:creationId xmlns:a16="http://schemas.microsoft.com/office/drawing/2014/main" id="{067930B4-B1BA-41E7-B4EC-03090A96C986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60" y="4583947"/>
            <a:ext cx="304800" cy="304800"/>
          </a:xfrm>
          <a:prstGeom prst="rect">
            <a:avLst/>
          </a:prstGeom>
        </p:spPr>
      </p:pic>
      <p:pic>
        <p:nvPicPr>
          <p:cNvPr id="698" name="Picture 697">
            <a:extLst>
              <a:ext uri="{FF2B5EF4-FFF2-40B4-BE49-F238E27FC236}">
                <a16:creationId xmlns:a16="http://schemas.microsoft.com/office/drawing/2014/main" id="{54F6E8D5-7356-437D-B331-766104F6062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07" y="4578453"/>
            <a:ext cx="304800" cy="304800"/>
          </a:xfrm>
          <a:prstGeom prst="rect">
            <a:avLst/>
          </a:prstGeom>
        </p:spPr>
      </p:pic>
      <p:pic>
        <p:nvPicPr>
          <p:cNvPr id="700" name="Picture 699">
            <a:extLst>
              <a:ext uri="{FF2B5EF4-FFF2-40B4-BE49-F238E27FC236}">
                <a16:creationId xmlns:a16="http://schemas.microsoft.com/office/drawing/2014/main" id="{AF66D2CC-B873-4889-8326-98E49089151A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15" y="4577050"/>
            <a:ext cx="304800" cy="304800"/>
          </a:xfrm>
          <a:prstGeom prst="rect">
            <a:avLst/>
          </a:prstGeom>
        </p:spPr>
      </p:pic>
      <p:pic>
        <p:nvPicPr>
          <p:cNvPr id="702" name="Picture 701">
            <a:extLst>
              <a:ext uri="{FF2B5EF4-FFF2-40B4-BE49-F238E27FC236}">
                <a16:creationId xmlns:a16="http://schemas.microsoft.com/office/drawing/2014/main" id="{E0CA0FA0-E168-48A6-84B9-0ECE7CFBDBE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46" y="4583503"/>
            <a:ext cx="304800" cy="304800"/>
          </a:xfrm>
          <a:prstGeom prst="rect">
            <a:avLst/>
          </a:prstGeom>
        </p:spPr>
      </p:pic>
      <p:pic>
        <p:nvPicPr>
          <p:cNvPr id="704" name="Picture 703">
            <a:extLst>
              <a:ext uri="{FF2B5EF4-FFF2-40B4-BE49-F238E27FC236}">
                <a16:creationId xmlns:a16="http://schemas.microsoft.com/office/drawing/2014/main" id="{E1FFCCCF-60E4-4587-946F-150E321124D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08" y="4573520"/>
            <a:ext cx="304800" cy="304800"/>
          </a:xfrm>
          <a:prstGeom prst="rect">
            <a:avLst/>
          </a:prstGeom>
        </p:spPr>
      </p:pic>
      <p:pic>
        <p:nvPicPr>
          <p:cNvPr id="706" name="Picture 705">
            <a:extLst>
              <a:ext uri="{FF2B5EF4-FFF2-40B4-BE49-F238E27FC236}">
                <a16:creationId xmlns:a16="http://schemas.microsoft.com/office/drawing/2014/main" id="{056120AD-2BF2-4597-865A-65885EFB56C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53" y="4578833"/>
            <a:ext cx="304800" cy="304800"/>
          </a:xfrm>
          <a:prstGeom prst="rect">
            <a:avLst/>
          </a:prstGeom>
        </p:spPr>
      </p:pic>
      <p:pic>
        <p:nvPicPr>
          <p:cNvPr id="708" name="Picture 707">
            <a:extLst>
              <a:ext uri="{FF2B5EF4-FFF2-40B4-BE49-F238E27FC236}">
                <a16:creationId xmlns:a16="http://schemas.microsoft.com/office/drawing/2014/main" id="{9A631A2C-2529-4492-8B49-47D6A4DA2CA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45" y="4577836"/>
            <a:ext cx="304800" cy="304800"/>
          </a:xfrm>
          <a:prstGeom prst="rect">
            <a:avLst/>
          </a:prstGeom>
        </p:spPr>
      </p:pic>
      <p:pic>
        <p:nvPicPr>
          <p:cNvPr id="710" name="Picture 709">
            <a:extLst>
              <a:ext uri="{FF2B5EF4-FFF2-40B4-BE49-F238E27FC236}">
                <a16:creationId xmlns:a16="http://schemas.microsoft.com/office/drawing/2014/main" id="{1A8CF06B-C07E-4785-A1A0-0A4EE3B4ED7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29" y="4571402"/>
            <a:ext cx="304800" cy="304800"/>
          </a:xfrm>
          <a:prstGeom prst="rect">
            <a:avLst/>
          </a:prstGeom>
        </p:spPr>
      </p:pic>
      <p:pic>
        <p:nvPicPr>
          <p:cNvPr id="712" name="Picture 711">
            <a:extLst>
              <a:ext uri="{FF2B5EF4-FFF2-40B4-BE49-F238E27FC236}">
                <a16:creationId xmlns:a16="http://schemas.microsoft.com/office/drawing/2014/main" id="{F7876DD5-6B02-4A51-B7B8-33D3E78234A8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94" y="4571402"/>
            <a:ext cx="304800" cy="304800"/>
          </a:xfrm>
          <a:prstGeom prst="rect">
            <a:avLst/>
          </a:prstGeom>
        </p:spPr>
      </p:pic>
      <p:pic>
        <p:nvPicPr>
          <p:cNvPr id="714" name="Picture 713">
            <a:extLst>
              <a:ext uri="{FF2B5EF4-FFF2-40B4-BE49-F238E27FC236}">
                <a16:creationId xmlns:a16="http://schemas.microsoft.com/office/drawing/2014/main" id="{C777E531-FC46-4658-8C0B-676ECED49F7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69" y="4571402"/>
            <a:ext cx="304800" cy="304800"/>
          </a:xfrm>
          <a:prstGeom prst="rect">
            <a:avLst/>
          </a:prstGeom>
        </p:spPr>
      </p:pic>
      <p:pic>
        <p:nvPicPr>
          <p:cNvPr id="716" name="Picture 715">
            <a:extLst>
              <a:ext uri="{FF2B5EF4-FFF2-40B4-BE49-F238E27FC236}">
                <a16:creationId xmlns:a16="http://schemas.microsoft.com/office/drawing/2014/main" id="{AF4404AC-B0ED-4E7A-A150-BCDF35832484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18" y="4547709"/>
            <a:ext cx="304800" cy="304800"/>
          </a:xfrm>
          <a:prstGeom prst="rect">
            <a:avLst/>
          </a:prstGeom>
        </p:spPr>
      </p:pic>
      <p:pic>
        <p:nvPicPr>
          <p:cNvPr id="718" name="Picture 717">
            <a:extLst>
              <a:ext uri="{FF2B5EF4-FFF2-40B4-BE49-F238E27FC236}">
                <a16:creationId xmlns:a16="http://schemas.microsoft.com/office/drawing/2014/main" id="{C6A6D523-C501-43B3-871C-7D44F85DEE8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09" y="4881850"/>
            <a:ext cx="304800" cy="304800"/>
          </a:xfrm>
          <a:prstGeom prst="rect">
            <a:avLst/>
          </a:prstGeom>
        </p:spPr>
      </p:pic>
      <p:pic>
        <p:nvPicPr>
          <p:cNvPr id="720" name="Picture 719">
            <a:extLst>
              <a:ext uri="{FF2B5EF4-FFF2-40B4-BE49-F238E27FC236}">
                <a16:creationId xmlns:a16="http://schemas.microsoft.com/office/drawing/2014/main" id="{2B62F1FB-DE65-4724-B2F3-2657E4AE05E4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08" y="4881850"/>
            <a:ext cx="304800" cy="304800"/>
          </a:xfrm>
          <a:prstGeom prst="rect">
            <a:avLst/>
          </a:prstGeom>
        </p:spPr>
      </p:pic>
      <p:pic>
        <p:nvPicPr>
          <p:cNvPr id="722" name="Picture 721">
            <a:extLst>
              <a:ext uri="{FF2B5EF4-FFF2-40B4-BE49-F238E27FC236}">
                <a16:creationId xmlns:a16="http://schemas.microsoft.com/office/drawing/2014/main" id="{0D5F711B-0881-4381-8E2B-655B2BD42D1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49" y="4877392"/>
            <a:ext cx="304800" cy="304800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4F2263C-5C03-4BF7-ADF8-DA69456750FF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28" y="4881850"/>
            <a:ext cx="304800" cy="304800"/>
          </a:xfrm>
          <a:prstGeom prst="rect">
            <a:avLst/>
          </a:prstGeom>
        </p:spPr>
      </p:pic>
      <p:pic>
        <p:nvPicPr>
          <p:cNvPr id="726" name="Picture 725">
            <a:extLst>
              <a:ext uri="{FF2B5EF4-FFF2-40B4-BE49-F238E27FC236}">
                <a16:creationId xmlns:a16="http://schemas.microsoft.com/office/drawing/2014/main" id="{7707C7AB-64CD-4923-9AEE-9FD64B40BE26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71" y="4879798"/>
            <a:ext cx="304800" cy="304800"/>
          </a:xfrm>
          <a:prstGeom prst="rect">
            <a:avLst/>
          </a:prstGeom>
        </p:spPr>
      </p:pic>
      <p:pic>
        <p:nvPicPr>
          <p:cNvPr id="728" name="Picture 727">
            <a:extLst>
              <a:ext uri="{FF2B5EF4-FFF2-40B4-BE49-F238E27FC236}">
                <a16:creationId xmlns:a16="http://schemas.microsoft.com/office/drawing/2014/main" id="{E28BFFB8-0180-4EFA-AF1D-0C98A6EB9041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5" y="4877392"/>
            <a:ext cx="304800" cy="304800"/>
          </a:xfrm>
          <a:prstGeom prst="rect">
            <a:avLst/>
          </a:prstGeom>
        </p:spPr>
      </p:pic>
      <p:pic>
        <p:nvPicPr>
          <p:cNvPr id="730" name="Picture 729">
            <a:extLst>
              <a:ext uri="{FF2B5EF4-FFF2-40B4-BE49-F238E27FC236}">
                <a16:creationId xmlns:a16="http://schemas.microsoft.com/office/drawing/2014/main" id="{0DFA302F-4FE1-4821-AA75-98A8FC770525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37" y="4879989"/>
            <a:ext cx="304800" cy="304800"/>
          </a:xfrm>
          <a:prstGeom prst="rect">
            <a:avLst/>
          </a:prstGeom>
        </p:spPr>
      </p:pic>
      <p:pic>
        <p:nvPicPr>
          <p:cNvPr id="732" name="Picture 731">
            <a:extLst>
              <a:ext uri="{FF2B5EF4-FFF2-40B4-BE49-F238E27FC236}">
                <a16:creationId xmlns:a16="http://schemas.microsoft.com/office/drawing/2014/main" id="{5C9CCBC8-383C-46E3-B19E-948E1C19C09F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28" y="4879798"/>
            <a:ext cx="304800" cy="304800"/>
          </a:xfrm>
          <a:prstGeom prst="rect">
            <a:avLst/>
          </a:prstGeom>
        </p:spPr>
      </p:pic>
      <p:pic>
        <p:nvPicPr>
          <p:cNvPr id="734" name="Picture 733">
            <a:extLst>
              <a:ext uri="{FF2B5EF4-FFF2-40B4-BE49-F238E27FC236}">
                <a16:creationId xmlns:a16="http://schemas.microsoft.com/office/drawing/2014/main" id="{B0E2EE2C-51D3-49C4-8D55-B83554C216BC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16" y="4877392"/>
            <a:ext cx="304800" cy="304800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DF1CA0F7-5C3F-49E3-8FE4-7FAD005C7FF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25" y="4871725"/>
            <a:ext cx="304800" cy="304800"/>
          </a:xfrm>
          <a:prstGeom prst="rect">
            <a:avLst/>
          </a:prstGeom>
        </p:spPr>
      </p:pic>
      <p:pic>
        <p:nvPicPr>
          <p:cNvPr id="738" name="Picture 737">
            <a:extLst>
              <a:ext uri="{FF2B5EF4-FFF2-40B4-BE49-F238E27FC236}">
                <a16:creationId xmlns:a16="http://schemas.microsoft.com/office/drawing/2014/main" id="{9527E769-3AA8-45DE-BC3F-9FEFEC0F8D8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68" y="4882019"/>
            <a:ext cx="304800" cy="304800"/>
          </a:xfrm>
          <a:prstGeom prst="rect">
            <a:avLst/>
          </a:prstGeom>
        </p:spPr>
      </p:pic>
      <p:pic>
        <p:nvPicPr>
          <p:cNvPr id="740" name="Picture 739">
            <a:extLst>
              <a:ext uri="{FF2B5EF4-FFF2-40B4-BE49-F238E27FC236}">
                <a16:creationId xmlns:a16="http://schemas.microsoft.com/office/drawing/2014/main" id="{1C541964-D544-4268-812C-98F673066B7F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809" y="4879798"/>
            <a:ext cx="304800" cy="304800"/>
          </a:xfrm>
          <a:prstGeom prst="rect">
            <a:avLst/>
          </a:prstGeom>
        </p:spPr>
      </p:pic>
      <p:pic>
        <p:nvPicPr>
          <p:cNvPr id="742" name="Picture 741">
            <a:extLst>
              <a:ext uri="{FF2B5EF4-FFF2-40B4-BE49-F238E27FC236}">
                <a16:creationId xmlns:a16="http://schemas.microsoft.com/office/drawing/2014/main" id="{168D8B76-DD2E-40BD-995A-EE0FA94B37E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01" y="4875604"/>
            <a:ext cx="304800" cy="304800"/>
          </a:xfrm>
          <a:prstGeom prst="rect">
            <a:avLst/>
          </a:prstGeom>
        </p:spPr>
      </p:pic>
      <p:pic>
        <p:nvPicPr>
          <p:cNvPr id="744" name="Picture 743">
            <a:extLst>
              <a:ext uri="{FF2B5EF4-FFF2-40B4-BE49-F238E27FC236}">
                <a16:creationId xmlns:a16="http://schemas.microsoft.com/office/drawing/2014/main" id="{99565C3E-822D-43EC-BA69-16421B971678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03" y="4875006"/>
            <a:ext cx="304800" cy="304800"/>
          </a:xfrm>
          <a:prstGeom prst="rect">
            <a:avLst/>
          </a:prstGeom>
        </p:spPr>
      </p:pic>
      <p:pic>
        <p:nvPicPr>
          <p:cNvPr id="746" name="Picture 745">
            <a:extLst>
              <a:ext uri="{FF2B5EF4-FFF2-40B4-BE49-F238E27FC236}">
                <a16:creationId xmlns:a16="http://schemas.microsoft.com/office/drawing/2014/main" id="{CC1555D0-ADE9-41B4-8DFD-2D91DEECA18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09" y="4881850"/>
            <a:ext cx="304800" cy="304800"/>
          </a:xfrm>
          <a:prstGeom prst="rect">
            <a:avLst/>
          </a:prstGeom>
        </p:spPr>
      </p:pic>
      <p:pic>
        <p:nvPicPr>
          <p:cNvPr id="748" name="Picture 747">
            <a:extLst>
              <a:ext uri="{FF2B5EF4-FFF2-40B4-BE49-F238E27FC236}">
                <a16:creationId xmlns:a16="http://schemas.microsoft.com/office/drawing/2014/main" id="{609AC4C2-5A6C-4EC3-BFF4-FEAD0E7D4FCC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16" y="5191108"/>
            <a:ext cx="304800" cy="304800"/>
          </a:xfrm>
          <a:prstGeom prst="rect">
            <a:avLst/>
          </a:prstGeom>
        </p:spPr>
      </p:pic>
      <p:pic>
        <p:nvPicPr>
          <p:cNvPr id="750" name="Picture 749">
            <a:extLst>
              <a:ext uri="{FF2B5EF4-FFF2-40B4-BE49-F238E27FC236}">
                <a16:creationId xmlns:a16="http://schemas.microsoft.com/office/drawing/2014/main" id="{04F8A57D-02AD-416C-8958-3A6E5C63C22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53" y="5191874"/>
            <a:ext cx="304800" cy="304800"/>
          </a:xfrm>
          <a:prstGeom prst="rect">
            <a:avLst/>
          </a:prstGeom>
        </p:spPr>
      </p:pic>
      <p:pic>
        <p:nvPicPr>
          <p:cNvPr id="752" name="Picture 751">
            <a:extLst>
              <a:ext uri="{FF2B5EF4-FFF2-40B4-BE49-F238E27FC236}">
                <a16:creationId xmlns:a16="http://schemas.microsoft.com/office/drawing/2014/main" id="{A37B3165-B96C-45D5-9340-8CBFE420C46E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88" y="5191108"/>
            <a:ext cx="304800" cy="304800"/>
          </a:xfrm>
          <a:prstGeom prst="rect">
            <a:avLst/>
          </a:prstGeom>
        </p:spPr>
      </p:pic>
      <p:pic>
        <p:nvPicPr>
          <p:cNvPr id="754" name="Picture 753">
            <a:extLst>
              <a:ext uri="{FF2B5EF4-FFF2-40B4-BE49-F238E27FC236}">
                <a16:creationId xmlns:a16="http://schemas.microsoft.com/office/drawing/2014/main" id="{7137618D-0323-4A9B-9F96-B07241435A7D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02" y="5191108"/>
            <a:ext cx="304800" cy="304800"/>
          </a:xfrm>
          <a:prstGeom prst="rect">
            <a:avLst/>
          </a:prstGeom>
        </p:spPr>
      </p:pic>
      <p:pic>
        <p:nvPicPr>
          <p:cNvPr id="756" name="Picture 755">
            <a:extLst>
              <a:ext uri="{FF2B5EF4-FFF2-40B4-BE49-F238E27FC236}">
                <a16:creationId xmlns:a16="http://schemas.microsoft.com/office/drawing/2014/main" id="{F0B888BA-7CB0-4932-8830-7315160445DF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07" y="5191108"/>
            <a:ext cx="304800" cy="304800"/>
          </a:xfrm>
          <a:prstGeom prst="rect">
            <a:avLst/>
          </a:prstGeom>
        </p:spPr>
      </p:pic>
      <p:pic>
        <p:nvPicPr>
          <p:cNvPr id="758" name="Picture 757">
            <a:extLst>
              <a:ext uri="{FF2B5EF4-FFF2-40B4-BE49-F238E27FC236}">
                <a16:creationId xmlns:a16="http://schemas.microsoft.com/office/drawing/2014/main" id="{C4D87065-3CDC-4399-9A80-B76FC90C52D7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13" y="5191108"/>
            <a:ext cx="304800" cy="304800"/>
          </a:xfrm>
          <a:prstGeom prst="rect">
            <a:avLst/>
          </a:prstGeom>
        </p:spPr>
      </p:pic>
      <p:pic>
        <p:nvPicPr>
          <p:cNvPr id="760" name="Picture 759">
            <a:extLst>
              <a:ext uri="{FF2B5EF4-FFF2-40B4-BE49-F238E27FC236}">
                <a16:creationId xmlns:a16="http://schemas.microsoft.com/office/drawing/2014/main" id="{8255B77F-BB29-4427-A757-128C2AC62FD9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14" y="5191108"/>
            <a:ext cx="304800" cy="304800"/>
          </a:xfrm>
          <a:prstGeom prst="rect">
            <a:avLst/>
          </a:prstGeom>
        </p:spPr>
      </p:pic>
      <p:pic>
        <p:nvPicPr>
          <p:cNvPr id="762" name="Picture 761">
            <a:extLst>
              <a:ext uri="{FF2B5EF4-FFF2-40B4-BE49-F238E27FC236}">
                <a16:creationId xmlns:a16="http://schemas.microsoft.com/office/drawing/2014/main" id="{CF9F2CBF-AC77-4BCC-B877-05D102CF5C9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5197427"/>
            <a:ext cx="304800" cy="304800"/>
          </a:xfrm>
          <a:prstGeom prst="rect">
            <a:avLst/>
          </a:prstGeom>
        </p:spPr>
      </p:pic>
      <p:pic>
        <p:nvPicPr>
          <p:cNvPr id="764" name="Picture 763">
            <a:extLst>
              <a:ext uri="{FF2B5EF4-FFF2-40B4-BE49-F238E27FC236}">
                <a16:creationId xmlns:a16="http://schemas.microsoft.com/office/drawing/2014/main" id="{78F71459-6190-4100-BB0B-DFD3C0C6FB3D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4" y="5191108"/>
            <a:ext cx="304800" cy="304800"/>
          </a:xfrm>
          <a:prstGeom prst="rect">
            <a:avLst/>
          </a:prstGeom>
        </p:spPr>
      </p:pic>
      <p:pic>
        <p:nvPicPr>
          <p:cNvPr id="766" name="Picture 765">
            <a:extLst>
              <a:ext uri="{FF2B5EF4-FFF2-40B4-BE49-F238E27FC236}">
                <a16:creationId xmlns:a16="http://schemas.microsoft.com/office/drawing/2014/main" id="{8A739EE2-5CD0-47A6-A328-EC5116597770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33" y="5191108"/>
            <a:ext cx="304800" cy="304800"/>
          </a:xfrm>
          <a:prstGeom prst="rect">
            <a:avLst/>
          </a:prstGeom>
        </p:spPr>
      </p:pic>
      <p:pic>
        <p:nvPicPr>
          <p:cNvPr id="768" name="Picture 767">
            <a:extLst>
              <a:ext uri="{FF2B5EF4-FFF2-40B4-BE49-F238E27FC236}">
                <a16:creationId xmlns:a16="http://schemas.microsoft.com/office/drawing/2014/main" id="{2A818EB1-BED5-484A-B452-C8DD9C6D689A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87" y="5195111"/>
            <a:ext cx="304800" cy="304800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7DC66DF1-8C59-48C9-A568-84A00AF9CD2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06" y="5195111"/>
            <a:ext cx="304800" cy="304800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705CB06B-CECA-4B6B-9A02-B81EAF70427D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25" y="5191108"/>
            <a:ext cx="304800" cy="304800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F48E62C9-F6D8-4468-886A-EF9EDC22307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62" y="5187671"/>
            <a:ext cx="304800" cy="304800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9A92A760-426C-4E15-978D-83149657CE48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48" y="5195111"/>
            <a:ext cx="304800" cy="304800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9736E48A-533B-407D-AA8C-49FB40DAB43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8" y="5497745"/>
            <a:ext cx="304800" cy="304800"/>
          </a:xfrm>
          <a:prstGeom prst="rect">
            <a:avLst/>
          </a:prstGeom>
        </p:spPr>
      </p:pic>
      <p:pic>
        <p:nvPicPr>
          <p:cNvPr id="780" name="Picture 779">
            <a:extLst>
              <a:ext uri="{FF2B5EF4-FFF2-40B4-BE49-F238E27FC236}">
                <a16:creationId xmlns:a16="http://schemas.microsoft.com/office/drawing/2014/main" id="{F7C8E55A-79E7-4DF8-8460-D45C1175247F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6" y="5497270"/>
            <a:ext cx="304800" cy="304800"/>
          </a:xfrm>
          <a:prstGeom prst="rect">
            <a:avLst/>
          </a:prstGeom>
        </p:spPr>
      </p:pic>
      <p:pic>
        <p:nvPicPr>
          <p:cNvPr id="782" name="Picture 781">
            <a:extLst>
              <a:ext uri="{FF2B5EF4-FFF2-40B4-BE49-F238E27FC236}">
                <a16:creationId xmlns:a16="http://schemas.microsoft.com/office/drawing/2014/main" id="{57DFFA73-9667-4E2B-B3A9-F900F1FB2A8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01" y="5504745"/>
            <a:ext cx="304800" cy="304800"/>
          </a:xfrm>
          <a:prstGeom prst="rect">
            <a:avLst/>
          </a:prstGeom>
        </p:spPr>
      </p:pic>
      <p:pic>
        <p:nvPicPr>
          <p:cNvPr id="784" name="Picture 783">
            <a:extLst>
              <a:ext uri="{FF2B5EF4-FFF2-40B4-BE49-F238E27FC236}">
                <a16:creationId xmlns:a16="http://schemas.microsoft.com/office/drawing/2014/main" id="{F66CC683-4CE9-4C87-9D13-601105ED1CAF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00" y="5507101"/>
            <a:ext cx="304800" cy="304800"/>
          </a:xfrm>
          <a:prstGeom prst="rect">
            <a:avLst/>
          </a:prstGeom>
        </p:spPr>
      </p:pic>
      <p:pic>
        <p:nvPicPr>
          <p:cNvPr id="786" name="Picture 785">
            <a:extLst>
              <a:ext uri="{FF2B5EF4-FFF2-40B4-BE49-F238E27FC236}">
                <a16:creationId xmlns:a16="http://schemas.microsoft.com/office/drawing/2014/main" id="{A67B71AA-CEE7-4304-AD02-657F81BE1D7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37" y="5502418"/>
            <a:ext cx="304800" cy="304800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7F016F6D-AE04-4913-A448-85522EC561B6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44" y="5506066"/>
            <a:ext cx="304800" cy="304800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D73F90C3-6372-43E9-91F2-7DCD599C4952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15" y="5508737"/>
            <a:ext cx="304800" cy="304800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D693DE60-D8D3-45F1-8588-5BF4B1A8CCA6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90" y="5508335"/>
            <a:ext cx="304800" cy="304800"/>
          </a:xfrm>
          <a:prstGeom prst="rect">
            <a:avLst/>
          </a:prstGeom>
        </p:spPr>
      </p:pic>
      <p:pic>
        <p:nvPicPr>
          <p:cNvPr id="794" name="Picture 793">
            <a:extLst>
              <a:ext uri="{FF2B5EF4-FFF2-40B4-BE49-F238E27FC236}">
                <a16:creationId xmlns:a16="http://schemas.microsoft.com/office/drawing/2014/main" id="{FC6EFE30-83DF-47FA-A925-3AAADEE788E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92" y="5507101"/>
            <a:ext cx="304800" cy="304800"/>
          </a:xfrm>
          <a:prstGeom prst="rect">
            <a:avLst/>
          </a:prstGeom>
        </p:spPr>
      </p:pic>
      <p:pic>
        <p:nvPicPr>
          <p:cNvPr id="796" name="Picture 795">
            <a:extLst>
              <a:ext uri="{FF2B5EF4-FFF2-40B4-BE49-F238E27FC236}">
                <a16:creationId xmlns:a16="http://schemas.microsoft.com/office/drawing/2014/main" id="{91CE7C80-4885-4125-8D91-7EF58F465452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16" y="5494662"/>
            <a:ext cx="304800" cy="304800"/>
          </a:xfrm>
          <a:prstGeom prst="rect">
            <a:avLst/>
          </a:prstGeom>
        </p:spPr>
      </p:pic>
      <p:pic>
        <p:nvPicPr>
          <p:cNvPr id="798" name="Picture 797">
            <a:extLst>
              <a:ext uri="{FF2B5EF4-FFF2-40B4-BE49-F238E27FC236}">
                <a16:creationId xmlns:a16="http://schemas.microsoft.com/office/drawing/2014/main" id="{B17C3CCF-01D3-402E-A738-F7B0FD181BEC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28" y="5491002"/>
            <a:ext cx="304800" cy="304800"/>
          </a:xfrm>
          <a:prstGeom prst="rect">
            <a:avLst/>
          </a:prstGeom>
        </p:spPr>
      </p:pic>
      <p:pic>
        <p:nvPicPr>
          <p:cNvPr id="800" name="Picture 799">
            <a:extLst>
              <a:ext uri="{FF2B5EF4-FFF2-40B4-BE49-F238E27FC236}">
                <a16:creationId xmlns:a16="http://schemas.microsoft.com/office/drawing/2014/main" id="{E5521F1D-2FB6-4813-A68D-3211BA61907A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40" y="5497745"/>
            <a:ext cx="304800" cy="304800"/>
          </a:xfrm>
          <a:prstGeom prst="rect">
            <a:avLst/>
          </a:prstGeom>
        </p:spPr>
      </p:pic>
      <p:pic>
        <p:nvPicPr>
          <p:cNvPr id="802" name="Picture 801">
            <a:extLst>
              <a:ext uri="{FF2B5EF4-FFF2-40B4-BE49-F238E27FC236}">
                <a16:creationId xmlns:a16="http://schemas.microsoft.com/office/drawing/2014/main" id="{FB292072-77CD-4633-BFDD-1A9E41CE874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46" y="5504745"/>
            <a:ext cx="304800" cy="304800"/>
          </a:xfrm>
          <a:prstGeom prst="rect">
            <a:avLst/>
          </a:prstGeom>
        </p:spPr>
      </p:pic>
      <p:pic>
        <p:nvPicPr>
          <p:cNvPr id="804" name="Picture 803">
            <a:extLst>
              <a:ext uri="{FF2B5EF4-FFF2-40B4-BE49-F238E27FC236}">
                <a16:creationId xmlns:a16="http://schemas.microsoft.com/office/drawing/2014/main" id="{871D4485-D2C4-4DB3-A7B1-84833FF08146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69" y="5502418"/>
            <a:ext cx="304800" cy="304800"/>
          </a:xfrm>
          <a:prstGeom prst="rect">
            <a:avLst/>
          </a:prstGeom>
        </p:spPr>
      </p:pic>
      <p:pic>
        <p:nvPicPr>
          <p:cNvPr id="806" name="Picture 805">
            <a:extLst>
              <a:ext uri="{FF2B5EF4-FFF2-40B4-BE49-F238E27FC236}">
                <a16:creationId xmlns:a16="http://schemas.microsoft.com/office/drawing/2014/main" id="{D54E8D54-98C7-47E1-ABAB-01FDF2AF810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29" y="551113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een colour on the traffic light">
            <a:extLst>
              <a:ext uri="{FF2B5EF4-FFF2-40B4-BE49-F238E27FC236}">
                <a16:creationId xmlns:a16="http://schemas.microsoft.com/office/drawing/2014/main" id="{7E800AD4-F113-44C3-8394-FE5E72F34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98A78-9688-4291-8108-589C2C57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Datasets: what do we have here?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45AC5-2F20-497A-A8E6-7670B9BA9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D3BA-8B0E-4BD0-B343-339A9C25E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900 images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600 training samples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300 testing samples</a:t>
            </a:r>
          </a:p>
          <a:p>
            <a:r>
              <a:rPr lang="en-US" dirty="0"/>
              <a:t>A wide range of lighting conditions</a:t>
            </a:r>
          </a:p>
          <a:p>
            <a:r>
              <a:rPr lang="en-US" dirty="0"/>
              <a:t>Occluded, blurry, unfocused, far and close signs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A2498F-6FC0-4E16-B4F7-E930D1EDC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F32E61-9A43-480F-8560-203131FB88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43 represented classes (not evenly distributed)</a:t>
            </a:r>
          </a:p>
          <a:p>
            <a:r>
              <a:rPr lang="en-US" dirty="0"/>
              <a:t>Over 50000 samples available after data augmentation</a:t>
            </a:r>
          </a:p>
          <a:p>
            <a:r>
              <a:rPr lang="en-US" dirty="0"/>
              <a:t>Signs are occluded, blurry, low quality, both dark and bright and not always well cropped</a:t>
            </a:r>
          </a:p>
        </p:txBody>
      </p:sp>
    </p:spTree>
    <p:extLst>
      <p:ext uri="{BB962C8B-B14F-4D97-AF65-F5344CB8AC3E}">
        <p14:creationId xmlns:p14="http://schemas.microsoft.com/office/powerpoint/2010/main" val="30713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F6A88-DD41-4A18-8FC4-86432BC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What did the best do?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2BC4-D75D-41AC-ACDF-4C3DBFBA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680" y="762000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Detection was carried out through the convolutional network you see below, that uses ResNet-101 and Feature Pyramids, and the results were impressive, averaging above 97% precision! 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05D36EF6-7BAB-4515-A974-3AFEF024DB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2" b="-6122"/>
          <a:stretch/>
        </p:blipFill>
        <p:spPr>
          <a:xfrm>
            <a:off x="6829198" y="4309035"/>
            <a:ext cx="4658408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9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F6A88-DD41-4A18-8FC4-86432BC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What did the best do?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2BC4-D75D-41AC-ACDF-4C3DBFBA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680" y="762000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Recognition on the other hand was carried out through a personalized convolutional network that does both categorization and classification for the giving signs (see below). And the results were even more impressive, averaging 99.61% precision!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D36EF6-7BAB-4515-A974-3AFEF024DB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1697"/>
          <a:stretch/>
        </p:blipFill>
        <p:spPr>
          <a:xfrm>
            <a:off x="6829198" y="4309035"/>
            <a:ext cx="4658408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85AA8-5A20-4F8C-A4E5-5C26F4FE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did we do: Detection?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E6FD-4E1B-4B30-A27B-D5CC00F9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Seeing the overwhelmingly good results obtained, we first gave a shot at recreating the same exact networks, training them, and giving it our shot! Pre-trained weights have not been provided by the paper publishers, so we had to re-train everything from scratch.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We recreated the entire network using Python, and, since our machines weren’t up for the job, we used Google </a:t>
            </a:r>
            <a:r>
              <a:rPr lang="en-US" sz="1500" dirty="0" err="1"/>
              <a:t>Colab</a:t>
            </a:r>
            <a:r>
              <a:rPr lang="en-US" sz="1500" dirty="0"/>
              <a:t> as a resource to train our networks in a timely manner. 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Our first results weren’t as great as we thought, and we tried training with a very wide range of hyperparameters: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Plot twist: nothing worked even remotely well!</a:t>
            </a: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sz="1500" dirty="0"/>
              <a:t>What are we going to do now?</a:t>
            </a:r>
          </a:p>
        </p:txBody>
      </p:sp>
    </p:spTree>
    <p:extLst>
      <p:ext uri="{BB962C8B-B14F-4D97-AF65-F5344CB8AC3E}">
        <p14:creationId xmlns:p14="http://schemas.microsoft.com/office/powerpoint/2010/main" val="385442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7A29E7"/>
      </a:accent1>
      <a:accent2>
        <a:srgbClr val="4240DC"/>
      </a:accent2>
      <a:accent3>
        <a:srgbClr val="2976E7"/>
      </a:accent3>
      <a:accent4>
        <a:srgbClr val="17B4D5"/>
      </a:accent4>
      <a:accent5>
        <a:srgbClr val="23C29C"/>
      </a:accent5>
      <a:accent6>
        <a:srgbClr val="16C752"/>
      </a:accent6>
      <a:hlink>
        <a:srgbClr val="339B93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759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PortalVTI</vt:lpstr>
      <vt:lpstr>Road sign detection and recognition using deep methods</vt:lpstr>
      <vt:lpstr>Why detect and recognize road signs?</vt:lpstr>
      <vt:lpstr>Road signs are everywhere!</vt:lpstr>
      <vt:lpstr>The German Traffic Sign Datasets</vt:lpstr>
      <vt:lpstr>2 datasets: detection and recognition</vt:lpstr>
      <vt:lpstr>2 Datasets: what do we have here?</vt:lpstr>
      <vt:lpstr>What did the best do?</vt:lpstr>
      <vt:lpstr>What did the best do?</vt:lpstr>
      <vt:lpstr>How did we do: Detection?</vt:lpstr>
      <vt:lpstr>How did we do: detection?</vt:lpstr>
      <vt:lpstr>How did we do: Recognition?</vt:lpstr>
      <vt:lpstr>How did we do: something extra?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detection and recognition using deep methods</dc:title>
  <dc:creator>Gabriel-Radu Taranciuc</dc:creator>
  <cp:lastModifiedBy>Gabriel-Radu Taranciuc</cp:lastModifiedBy>
  <cp:revision>19</cp:revision>
  <dcterms:created xsi:type="dcterms:W3CDTF">2021-05-27T12:42:46Z</dcterms:created>
  <dcterms:modified xsi:type="dcterms:W3CDTF">2021-05-29T14:09:40Z</dcterms:modified>
</cp:coreProperties>
</file>