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61" r:id="rId3"/>
    <p:sldId id="292" r:id="rId4"/>
    <p:sldId id="287" r:id="rId5"/>
    <p:sldId id="291" r:id="rId6"/>
    <p:sldId id="293" r:id="rId7"/>
    <p:sldId id="289" r:id="rId8"/>
    <p:sldId id="290" r:id="rId9"/>
    <p:sldId id="288" r:id="rId10"/>
    <p:sldId id="294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Marcellus" panose="020B0604020202020204" charset="0"/>
      <p:regular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E2331D-A735-41AE-8D42-BE2532CE84FA}">
  <a:tblStyle styleId="{34E2331D-A735-41AE-8D42-BE2532CE8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08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507601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507601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7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3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43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6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11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53041" y="430199"/>
            <a:ext cx="8239166" cy="4312766"/>
            <a:chOff x="594450" y="547150"/>
            <a:chExt cx="7929900" cy="4162500"/>
          </a:xfrm>
        </p:grpSpPr>
        <p:sp>
          <p:nvSpPr>
            <p:cNvPr id="10" name="Google Shape;10;p2"/>
            <p:cNvSpPr/>
            <p:nvPr/>
          </p:nvSpPr>
          <p:spPr>
            <a:xfrm>
              <a:off x="594450" y="627225"/>
              <a:ext cx="7929900" cy="39813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3225" y="547150"/>
              <a:ext cx="7717500" cy="41625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06963" y="1280558"/>
            <a:ext cx="6556200" cy="19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Marcellus"/>
              <a:buNone/>
              <a:defRPr sz="50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038875" y="3447196"/>
            <a:ext cx="50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 rot="-800728">
            <a:off x="75362" y="1976519"/>
            <a:ext cx="1828682" cy="1642181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 rot="1145063">
            <a:off x="7996808" y="170240"/>
            <a:ext cx="1782785" cy="146647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2"/>
          <p:cNvCxnSpPr/>
          <p:nvPr/>
        </p:nvCxnSpPr>
        <p:spPr>
          <a:xfrm rot="10800000" flipH="1">
            <a:off x="-2047775" y="-487400"/>
            <a:ext cx="5222700" cy="135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-1021525" y="3759750"/>
            <a:ext cx="4727700" cy="192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31239" t="31812" r="31658" b="32758"/>
          <a:stretch/>
        </p:blipFill>
        <p:spPr>
          <a:xfrm>
            <a:off x="641434" y="4367940"/>
            <a:ext cx="320275" cy="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3"/>
          <p:cNvGrpSpPr/>
          <p:nvPr/>
        </p:nvGrpSpPr>
        <p:grpSpPr>
          <a:xfrm>
            <a:off x="453041" y="430199"/>
            <a:ext cx="8239166" cy="4312766"/>
            <a:chOff x="594450" y="547150"/>
            <a:chExt cx="7929900" cy="4162500"/>
          </a:xfrm>
        </p:grpSpPr>
        <p:sp>
          <p:nvSpPr>
            <p:cNvPr id="309" name="Google Shape;309;p23"/>
            <p:cNvSpPr/>
            <p:nvPr/>
          </p:nvSpPr>
          <p:spPr>
            <a:xfrm>
              <a:off x="594450" y="627225"/>
              <a:ext cx="7929900" cy="39813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713225" y="547150"/>
              <a:ext cx="7717500" cy="41625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1" name="Google Shape;311;p23"/>
          <p:cNvCxnSpPr/>
          <p:nvPr/>
        </p:nvCxnSpPr>
        <p:spPr>
          <a:xfrm rot="10800000" flipH="1">
            <a:off x="-239950" y="17400"/>
            <a:ext cx="94032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3"/>
          <p:cNvCxnSpPr/>
          <p:nvPr/>
        </p:nvCxnSpPr>
        <p:spPr>
          <a:xfrm flipH="1">
            <a:off x="-229100" y="-47550"/>
            <a:ext cx="3469500" cy="98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3"/>
          <p:cNvCxnSpPr/>
          <p:nvPr/>
        </p:nvCxnSpPr>
        <p:spPr>
          <a:xfrm rot="10800000">
            <a:off x="-1838350" y="3358225"/>
            <a:ext cx="3663900" cy="216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3"/>
          <p:cNvCxnSpPr/>
          <p:nvPr/>
        </p:nvCxnSpPr>
        <p:spPr>
          <a:xfrm flipH="1">
            <a:off x="6365175" y="4548150"/>
            <a:ext cx="3469500" cy="98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 amt="14000"/>
          </a:blip>
          <a:srcRect l="2580" t="75832" r="-2579" b="15798"/>
          <a:stretch/>
        </p:blipFill>
        <p:spPr>
          <a:xfrm rot="5400011">
            <a:off x="7481297" y="2274652"/>
            <a:ext cx="3020451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 rotWithShape="1">
          <a:blip r:embed="rId4">
            <a:alphaModFix/>
          </a:blip>
          <a:srcRect l="31239" t="31812" r="31658" b="32758"/>
          <a:stretch/>
        </p:blipFill>
        <p:spPr>
          <a:xfrm>
            <a:off x="1345521" y="305087"/>
            <a:ext cx="32027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 rotWithShape="1">
          <a:blip r:embed="rId4">
            <a:alphaModFix/>
          </a:blip>
          <a:srcRect l="31239" t="31812" r="31658" b="32758"/>
          <a:stretch/>
        </p:blipFill>
        <p:spPr>
          <a:xfrm>
            <a:off x="8371934" y="4781018"/>
            <a:ext cx="32027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3"/>
          <p:cNvPicPr preferRelativeResize="0"/>
          <p:nvPr/>
        </p:nvPicPr>
        <p:blipFill rotWithShape="1">
          <a:blip r:embed="rId3">
            <a:alphaModFix amt="14000"/>
          </a:blip>
          <a:srcRect l="2580" t="75832" r="-2579" b="15798"/>
          <a:stretch/>
        </p:blipFill>
        <p:spPr>
          <a:xfrm rot="11">
            <a:off x="5069172" y="4718052"/>
            <a:ext cx="3020451" cy="3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>
            <a:spLocks noGrp="1"/>
          </p:cNvSpPr>
          <p:nvPr>
            <p:ph type="subTitle" idx="1"/>
          </p:nvPr>
        </p:nvSpPr>
        <p:spPr>
          <a:xfrm>
            <a:off x="720025" y="1674149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2"/>
          </p:nvPr>
        </p:nvSpPr>
        <p:spPr>
          <a:xfrm>
            <a:off x="720025" y="28527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3"/>
          </p:nvPr>
        </p:nvSpPr>
        <p:spPr>
          <a:xfrm>
            <a:off x="720025" y="4006559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4"/>
          </p:nvPr>
        </p:nvSpPr>
        <p:spPr>
          <a:xfrm>
            <a:off x="720025" y="1268015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5"/>
          </p:nvPr>
        </p:nvSpPr>
        <p:spPr>
          <a:xfrm>
            <a:off x="720025" y="24443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6"/>
          </p:nvPr>
        </p:nvSpPr>
        <p:spPr>
          <a:xfrm>
            <a:off x="720025" y="360170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720000" y="537295"/>
            <a:ext cx="77040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7"/>
          <p:cNvGrpSpPr/>
          <p:nvPr/>
        </p:nvGrpSpPr>
        <p:grpSpPr>
          <a:xfrm>
            <a:off x="453041" y="430199"/>
            <a:ext cx="8239166" cy="4312766"/>
            <a:chOff x="594450" y="547150"/>
            <a:chExt cx="7929900" cy="4162500"/>
          </a:xfrm>
        </p:grpSpPr>
        <p:sp>
          <p:nvSpPr>
            <p:cNvPr id="375" name="Google Shape;375;p27"/>
            <p:cNvSpPr/>
            <p:nvPr/>
          </p:nvSpPr>
          <p:spPr>
            <a:xfrm>
              <a:off x="594450" y="627225"/>
              <a:ext cx="7929900" cy="39813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13225" y="547150"/>
              <a:ext cx="7717500" cy="41625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715" y="-3087375"/>
            <a:ext cx="378541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27"/>
          <p:cNvCxnSpPr/>
          <p:nvPr/>
        </p:nvCxnSpPr>
        <p:spPr>
          <a:xfrm rot="10800000" flipH="1">
            <a:off x="-1846425" y="-235587"/>
            <a:ext cx="5222700" cy="135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7"/>
          <p:cNvCxnSpPr/>
          <p:nvPr/>
        </p:nvCxnSpPr>
        <p:spPr>
          <a:xfrm>
            <a:off x="-1021525" y="3759750"/>
            <a:ext cx="4727700" cy="192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0" name="Google Shape;380;p27"/>
          <p:cNvPicPr preferRelativeResize="0"/>
          <p:nvPr/>
        </p:nvPicPr>
        <p:blipFill rotWithShape="1">
          <a:blip r:embed="rId4">
            <a:alphaModFix/>
          </a:blip>
          <a:srcRect l="31239" t="31812" r="31658" b="32758"/>
          <a:stretch/>
        </p:blipFill>
        <p:spPr>
          <a:xfrm>
            <a:off x="641434" y="4367940"/>
            <a:ext cx="320275" cy="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8"/>
          <p:cNvGrpSpPr/>
          <p:nvPr/>
        </p:nvGrpSpPr>
        <p:grpSpPr>
          <a:xfrm>
            <a:off x="453041" y="430199"/>
            <a:ext cx="8239166" cy="4312766"/>
            <a:chOff x="594450" y="547150"/>
            <a:chExt cx="7929900" cy="4162500"/>
          </a:xfrm>
        </p:grpSpPr>
        <p:sp>
          <p:nvSpPr>
            <p:cNvPr id="383" name="Google Shape;383;p28"/>
            <p:cNvSpPr/>
            <p:nvPr/>
          </p:nvSpPr>
          <p:spPr>
            <a:xfrm>
              <a:off x="594450" y="627225"/>
              <a:ext cx="7929900" cy="39813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13225" y="547150"/>
              <a:ext cx="7717500" cy="4162500"/>
            </a:xfrm>
            <a:prstGeom prst="roundRect">
              <a:avLst>
                <a:gd name="adj" fmla="val 82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28"/>
          <p:cNvCxnSpPr/>
          <p:nvPr/>
        </p:nvCxnSpPr>
        <p:spPr>
          <a:xfrm rot="10800000" flipH="1">
            <a:off x="-1146775" y="-125"/>
            <a:ext cx="1786800" cy="243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8"/>
          <p:cNvCxnSpPr/>
          <p:nvPr/>
        </p:nvCxnSpPr>
        <p:spPr>
          <a:xfrm rot="10800000" flipH="1">
            <a:off x="-1060300" y="-890600"/>
            <a:ext cx="3663900" cy="216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7" name="Google Shape;387;p28"/>
          <p:cNvPicPr preferRelativeResize="0"/>
          <p:nvPr/>
        </p:nvPicPr>
        <p:blipFill rotWithShape="1">
          <a:blip r:embed="rId2">
            <a:alphaModFix/>
          </a:blip>
          <a:srcRect l="6225" t="5285" r="13031" b="6336"/>
          <a:stretch/>
        </p:blipFill>
        <p:spPr>
          <a:xfrm rot="1132691">
            <a:off x="8376375" y="3371301"/>
            <a:ext cx="2249401" cy="29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 l="23215" t="26872" r="19177" b="41657"/>
          <a:stretch/>
        </p:blipFill>
        <p:spPr>
          <a:xfrm rot="-3948184">
            <a:off x="7923937" y="4198894"/>
            <a:ext cx="1392375" cy="3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 rotWithShape="1">
          <a:blip r:embed="rId4">
            <a:alphaModFix amt="14000"/>
          </a:blip>
          <a:srcRect b="93434"/>
          <a:stretch/>
        </p:blipFill>
        <p:spPr>
          <a:xfrm>
            <a:off x="1544887" y="4874872"/>
            <a:ext cx="3020451" cy="26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 rotWithShape="1">
          <a:blip r:embed="rId4">
            <a:alphaModFix amt="14000"/>
          </a:blip>
          <a:srcRect l="2580" t="75832" r="-2579" b="15798"/>
          <a:stretch/>
        </p:blipFill>
        <p:spPr>
          <a:xfrm rot="-5399989">
            <a:off x="-1339484" y="2903116"/>
            <a:ext cx="3020451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8"/>
          <p:cNvPicPr preferRelativeResize="0"/>
          <p:nvPr/>
        </p:nvPicPr>
        <p:blipFill rotWithShape="1">
          <a:blip r:embed="rId4">
            <a:alphaModFix amt="14000"/>
          </a:blip>
          <a:srcRect l="2580" t="75832" r="-2579" b="15798"/>
          <a:stretch/>
        </p:blipFill>
        <p:spPr>
          <a:xfrm rot="-5399989">
            <a:off x="7353716" y="706366"/>
            <a:ext cx="3020451" cy="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○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■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○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■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○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attrocento Sans"/>
              <a:buChar char="■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  <p:sldLayoutId id="2147483673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ctrTitle"/>
          </p:nvPr>
        </p:nvSpPr>
        <p:spPr>
          <a:xfrm>
            <a:off x="1306963" y="725844"/>
            <a:ext cx="6556200" cy="1157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latin typeface="Algerian" panose="04020705040A02060702" pitchFamily="82" charset="0"/>
                <a:sym typeface="Marcellus"/>
              </a:rPr>
              <a:t>Mystery Solver</a:t>
            </a:r>
            <a:br>
              <a:rPr lang="en-US" sz="1800" b="0" dirty="0" smtClean="0">
                <a:latin typeface="Algerian" panose="04020705040A02060702" pitchFamily="82" charset="0"/>
                <a:sym typeface="Marcellus"/>
              </a:rPr>
            </a:br>
            <a:r>
              <a:rPr lang="en-US" sz="1800" b="0" dirty="0" smtClean="0">
                <a:latin typeface="Algerian" panose="04020705040A02060702" pitchFamily="82" charset="0"/>
              </a:rPr>
              <a:t>Using</a:t>
            </a:r>
            <a:br>
              <a:rPr lang="en-US" sz="1800" b="0" dirty="0" smtClean="0">
                <a:latin typeface="Algerian" panose="04020705040A02060702" pitchFamily="82" charset="0"/>
              </a:rPr>
            </a:br>
            <a:r>
              <a:rPr lang="en-US" sz="1800" b="0" dirty="0" smtClean="0">
                <a:latin typeface="Algerian" panose="04020705040A02060702" pitchFamily="82" charset="0"/>
              </a:rPr>
              <a:t>Bayesian Network </a:t>
            </a:r>
            <a:endParaRPr sz="1800" dirty="0">
              <a:latin typeface="Algerian" panose="04020705040A02060702" pitchFamily="82" charset="0"/>
              <a:sym typeface="Marcellus"/>
            </a:endParaRPr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1"/>
          </p:nvPr>
        </p:nvSpPr>
        <p:spPr>
          <a:xfrm>
            <a:off x="2038875" y="2199328"/>
            <a:ext cx="5032485" cy="1907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Presented By</a:t>
            </a:r>
          </a:p>
          <a:p>
            <a:pPr marL="0" lvl="0" indent="0"/>
            <a:r>
              <a:rPr lang="en-US" dirty="0"/>
              <a:t>Pial </a:t>
            </a:r>
            <a:r>
              <a:rPr lang="en-US" dirty="0" smtClean="0"/>
              <a:t>Islam</a:t>
            </a:r>
          </a:p>
          <a:p>
            <a:pPr marL="0" lvl="0" indent="0"/>
            <a:r>
              <a:rPr lang="en-US" dirty="0" smtClean="0"/>
              <a:t>1921506042</a:t>
            </a:r>
          </a:p>
          <a:p>
            <a:pPr marL="0" lvl="0" indent="0"/>
            <a:r>
              <a:rPr lang="en-US" dirty="0" smtClean="0"/>
              <a:t>Rafiqul Islam</a:t>
            </a:r>
          </a:p>
          <a:p>
            <a:pPr marL="0" lvl="0" indent="0"/>
            <a:r>
              <a:rPr lang="en-US" dirty="0" smtClean="0"/>
              <a:t>1821991042</a:t>
            </a:r>
          </a:p>
          <a:p>
            <a:pPr marL="0" lvl="0" indent="0"/>
            <a:r>
              <a:rPr lang="en-US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Sibgat Ullah Galib</a:t>
            </a:r>
          </a:p>
          <a:p>
            <a:pPr marL="0" lvl="0" indent="0"/>
            <a:r>
              <a:rPr lang="en-US" dirty="0" smtClean="0"/>
              <a:t>1911438642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8" name="Google Shape;408;p32"/>
          <p:cNvCxnSpPr/>
          <p:nvPr/>
        </p:nvCxnSpPr>
        <p:spPr>
          <a:xfrm rot="10800000">
            <a:off x="2840704" y="2025788"/>
            <a:ext cx="35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2"/>
          <p:cNvSpPr/>
          <p:nvPr/>
        </p:nvSpPr>
        <p:spPr>
          <a:xfrm>
            <a:off x="1113700" y="171154"/>
            <a:ext cx="129000" cy="1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1359900" y="171154"/>
            <a:ext cx="129000" cy="12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867500" y="171154"/>
            <a:ext cx="129000" cy="1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636180" y="2240281"/>
            <a:ext cx="7704000" cy="67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>
                <a:latin typeface="Algerian" panose="04020705040A02060702" pitchFamily="82" charset="0"/>
              </a:rPr>
              <a:t/>
            </a:r>
            <a:br>
              <a:rPr lang="en" sz="1800" dirty="0">
                <a:latin typeface="Algerian" panose="04020705040A02060702" pitchFamily="82" charset="0"/>
              </a:rPr>
            </a:br>
            <a:r>
              <a:rPr lang="en" sz="2800" dirty="0" smtClean="0">
                <a:latin typeface="Algerian" panose="04020705040A02060702" pitchFamily="82" charset="0"/>
              </a:rPr>
              <a:t>Thanks</a:t>
            </a:r>
            <a:endParaRPr sz="2800" dirty="0">
              <a:latin typeface="Algerian" panose="04020705040A02060702" pitchFamily="82" charset="0"/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0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1253474"/>
            <a:ext cx="7704000" cy="575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Introduction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2013469"/>
            <a:ext cx="7704000" cy="74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this project, we have used the knowledge of artificial intelligence to create a Bayesian Network which helped us to create a mystery solver.</a:t>
            </a:r>
            <a:endParaRPr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2755850"/>
            <a:ext cx="7704000" cy="70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mystery solver is coded to uncover the veil of mystery to find the culprit behind the crime happened in Greenfield.  </a:t>
            </a:r>
            <a:endParaRPr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708661"/>
            <a:ext cx="77040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Bayesian Network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1203961"/>
            <a:ext cx="7704000" cy="670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Now, To understand the mission &amp; vision for this project, we have to learn more about Bayesian Network.</a:t>
            </a:r>
            <a:endParaRPr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1790700"/>
            <a:ext cx="7704000" cy="281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What is Bayesian Network?</a:t>
            </a:r>
          </a:p>
          <a:p>
            <a:pPr marL="0" lvl="0" indent="0"/>
            <a:r>
              <a:rPr lang="en-US" dirty="0"/>
              <a:t>A Bayesian network is a probabilistic graphical model that represents relationships among variables using nodes (variables) and directed edges (dependencies). </a:t>
            </a:r>
            <a:endParaRPr lang="en-US" dirty="0" smtClean="0"/>
          </a:p>
          <a:p>
            <a:pPr marL="0" lvl="0" indent="0" algn="ctr"/>
            <a:endParaRPr lang="en-US" dirty="0"/>
          </a:p>
          <a:p>
            <a:pPr marL="0" lvl="0" indent="0" algn="r"/>
            <a:r>
              <a:rPr lang="en-US" b="1" dirty="0" smtClean="0"/>
              <a:t>Why Use </a:t>
            </a:r>
            <a:r>
              <a:rPr lang="en-US" b="1" dirty="0"/>
              <a:t>Bayesian </a:t>
            </a:r>
            <a:r>
              <a:rPr lang="en-US" b="1" dirty="0" smtClean="0"/>
              <a:t>Networks?</a:t>
            </a:r>
          </a:p>
          <a:p>
            <a:pPr marL="0" lvl="0" indent="0" algn="r"/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Relationship Modeling: </a:t>
            </a:r>
            <a:r>
              <a:rPr lang="en-US" dirty="0" smtClean="0"/>
              <a:t>Not </a:t>
            </a:r>
            <a:r>
              <a:rPr lang="en-US" dirty="0"/>
              <a:t>all clues lead to definitive conclusions. Bayesian inference adjusts probabilities based on incomplete or ambiguous evidence.</a:t>
            </a:r>
          </a:p>
          <a:p>
            <a:pPr marL="0" lvl="0" indent="0" algn="r"/>
            <a:r>
              <a:rPr lang="en-US" b="1" dirty="0" smtClean="0"/>
              <a:t>(ii) Handling </a:t>
            </a:r>
            <a:r>
              <a:rPr lang="en-US" b="1" dirty="0"/>
              <a:t>Uncertainty: </a:t>
            </a:r>
            <a:r>
              <a:rPr lang="en-US" dirty="0"/>
              <a:t>Dependencies between motive, opportunity, guilt, and evidence are captured </a:t>
            </a:r>
            <a:r>
              <a:rPr lang="en-US" dirty="0" smtClean="0"/>
              <a:t>naturally.</a:t>
            </a:r>
            <a:endParaRPr lang="en-US" dirty="0"/>
          </a:p>
          <a:p>
            <a:pPr marL="0" lvl="0" indent="0" algn="r"/>
            <a:r>
              <a:rPr lang="en-US" b="1" dirty="0" smtClean="0"/>
              <a:t>(iii) </a:t>
            </a:r>
            <a:r>
              <a:rPr lang="en-US" b="1" dirty="0"/>
              <a:t>Dynamic Updates: </a:t>
            </a:r>
            <a:r>
              <a:rPr lang="en-US" dirty="0"/>
              <a:t>As new clues are introduced, the network recalculates probabilities seamlessly</a:t>
            </a:r>
            <a:r>
              <a:rPr lang="en-US" b="1" dirty="0"/>
              <a:t>.</a:t>
            </a:r>
            <a:endParaRPr lang="en-US" b="1" dirty="0" smtClean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0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1230506"/>
            <a:ext cx="7704000" cy="426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Steps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1630681"/>
            <a:ext cx="7704000" cy="380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smtClean="0"/>
              <a:t>These are the steps that we have followed to complete this project.</a:t>
            </a:r>
            <a:endParaRPr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2011680"/>
            <a:ext cx="77040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>
              <a:buAutoNum type="arabicPeriod"/>
            </a:pPr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Problem</a:t>
            </a:r>
          </a:p>
          <a:p>
            <a:pPr marL="342900" lvl="0" indent="-342900" algn="ctr">
              <a:buAutoNum type="arabicPeriod"/>
            </a:pPr>
            <a:r>
              <a:rPr lang="en-US" dirty="0" smtClean="0"/>
              <a:t>Designing </a:t>
            </a:r>
            <a:r>
              <a:rPr lang="en-US" dirty="0"/>
              <a:t>the Network </a:t>
            </a:r>
            <a:r>
              <a:rPr lang="en-US" dirty="0" smtClean="0"/>
              <a:t>Structure</a:t>
            </a:r>
          </a:p>
          <a:p>
            <a:pPr marL="342900" lvl="0" indent="-342900" algn="ctr">
              <a:buAutoNum type="arabicPeriod"/>
            </a:pPr>
            <a:r>
              <a:rPr lang="en-US" dirty="0" smtClean="0"/>
              <a:t>Defining </a:t>
            </a:r>
            <a:r>
              <a:rPr lang="en-US" dirty="0"/>
              <a:t>the Conditional Probability Distributions (CPDs</a:t>
            </a:r>
            <a:r>
              <a:rPr lang="en-US" dirty="0" smtClean="0"/>
              <a:t>)</a:t>
            </a:r>
          </a:p>
          <a:p>
            <a:pPr marL="342900" lvl="0" indent="-342900" algn="ctr">
              <a:buAutoNum type="arabicPeriod"/>
            </a:pPr>
            <a:r>
              <a:rPr lang="en-US" dirty="0" smtClean="0"/>
              <a:t>Building </a:t>
            </a:r>
            <a:r>
              <a:rPr lang="en-US" dirty="0"/>
              <a:t>the Model </a:t>
            </a:r>
            <a:r>
              <a:rPr lang="en-US" dirty="0" smtClean="0"/>
              <a:t>Programmatically</a:t>
            </a:r>
          </a:p>
          <a:p>
            <a:pPr marL="342900" lvl="0" indent="-342900" algn="ctr">
              <a:buAutoNum type="arabicPeriod"/>
            </a:pPr>
            <a:r>
              <a:rPr lang="en-US" dirty="0" smtClean="0"/>
              <a:t>Performing Inference</a:t>
            </a:r>
          </a:p>
          <a:p>
            <a:pPr marL="342900" lvl="0" indent="-342900" algn="ctr">
              <a:buAutoNum type="arabicPeriod"/>
            </a:pPr>
            <a:r>
              <a:rPr lang="en-US" dirty="0"/>
              <a:t>Test the Model</a:t>
            </a:r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0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708661"/>
            <a:ext cx="77040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Variables &amp; Relationships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1203961"/>
            <a:ext cx="7704000" cy="1150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To do this project we will be using 4 nodes &amp; those nodes are;</a:t>
            </a:r>
          </a:p>
          <a:p>
            <a:pPr marL="0" lvl="0" indent="0" algn="ctr"/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Suspect`s </a:t>
            </a:r>
            <a:r>
              <a:rPr lang="en-US" dirty="0"/>
              <a:t>Guilt [S</a:t>
            </a:r>
            <a:r>
              <a:rPr lang="en-US" dirty="0" smtClean="0"/>
              <a:t>]		</a:t>
            </a:r>
          </a:p>
          <a:p>
            <a:pPr marL="0" lvl="0" indent="0" algn="ctr"/>
            <a:r>
              <a:rPr lang="en-US" dirty="0" smtClean="0"/>
              <a:t>(</a:t>
            </a:r>
            <a:r>
              <a:rPr lang="en-US" dirty="0"/>
              <a:t>ii) Opportunity [0</a:t>
            </a:r>
            <a:r>
              <a:rPr lang="en-US" dirty="0" smtClean="0"/>
              <a:t>]	(</a:t>
            </a:r>
            <a:r>
              <a:rPr lang="en-US" dirty="0"/>
              <a:t>iii) Motive [M</a:t>
            </a:r>
            <a:r>
              <a:rPr lang="en-US" dirty="0" smtClean="0"/>
              <a:t>] </a:t>
            </a:r>
          </a:p>
          <a:p>
            <a:pPr marL="0" lvl="0" indent="0" algn="ctr"/>
            <a:r>
              <a:rPr lang="en-US" dirty="0" smtClean="0"/>
              <a:t>(iv) Evidence [E] </a:t>
            </a:r>
          </a:p>
          <a:p>
            <a:pPr marL="0" lvl="0" indent="0" algn="ctr"/>
            <a:endParaRPr lang="en-US"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2354580"/>
            <a:ext cx="7704000" cy="22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In Bayesian networks, directed edges represent cause-and-effect relationships. For the mystery-solving </a:t>
            </a:r>
            <a:r>
              <a:rPr lang="en-US" dirty="0" smtClean="0"/>
              <a:t>scenario:</a:t>
            </a:r>
          </a:p>
          <a:p>
            <a:pPr marL="0" lvl="0" indent="0" algn="ctr"/>
            <a:r>
              <a:rPr lang="en-US" b="1" dirty="0" smtClean="0"/>
              <a:t>Motive </a:t>
            </a:r>
            <a:r>
              <a:rPr lang="en-US" b="1" dirty="0"/>
              <a:t>(M) → Suspect's Guilt (</a:t>
            </a:r>
            <a:r>
              <a:rPr lang="en-US" b="1" dirty="0" smtClean="0"/>
              <a:t>S)</a:t>
            </a:r>
          </a:p>
          <a:p>
            <a:pPr marL="0" lvl="0" indent="0" algn="ctr"/>
            <a:r>
              <a:rPr lang="en-US" dirty="0" smtClean="0"/>
              <a:t>If </a:t>
            </a:r>
            <a:r>
              <a:rPr lang="en-US" dirty="0"/>
              <a:t>the suspect has a motive, they’re more likely to be guilty.</a:t>
            </a:r>
          </a:p>
          <a:p>
            <a:pPr marL="0" lvl="0" indent="0" algn="ctr"/>
            <a:r>
              <a:rPr lang="en-US" b="1" dirty="0" smtClean="0"/>
              <a:t>Opportunity </a:t>
            </a:r>
            <a:r>
              <a:rPr lang="en-US" b="1" dirty="0"/>
              <a:t>(O) → Suspect's Guilt (</a:t>
            </a:r>
            <a:r>
              <a:rPr lang="en-US" b="1" dirty="0" smtClean="0"/>
              <a:t>S)</a:t>
            </a:r>
          </a:p>
          <a:p>
            <a:pPr marL="0" lvl="0" indent="0" algn="ctr"/>
            <a:r>
              <a:rPr lang="en-US" dirty="0" smtClean="0"/>
              <a:t>Without </a:t>
            </a:r>
            <a:r>
              <a:rPr lang="en-US" dirty="0"/>
              <a:t>opportunity, guilt is unlikely, even with motive.</a:t>
            </a:r>
          </a:p>
          <a:p>
            <a:pPr marL="0" lvl="0" indent="0" algn="ctr"/>
            <a:r>
              <a:rPr lang="en-US" b="1" dirty="0" smtClean="0"/>
              <a:t>Suspect's </a:t>
            </a:r>
            <a:r>
              <a:rPr lang="en-US" b="1" dirty="0"/>
              <a:t>Guilt (S) → Evidence (</a:t>
            </a:r>
            <a:r>
              <a:rPr lang="en-US" b="1" dirty="0" smtClean="0"/>
              <a:t>E)</a:t>
            </a:r>
          </a:p>
          <a:p>
            <a:pPr marL="0" lvl="0" indent="0" algn="ctr"/>
            <a:r>
              <a:rPr lang="en-US" dirty="0" smtClean="0"/>
              <a:t>If </a:t>
            </a:r>
            <a:r>
              <a:rPr lang="en-US" dirty="0"/>
              <a:t>the suspect is guilty, the probability of finding strong evidence increases.</a:t>
            </a:r>
          </a:p>
          <a:p>
            <a:pPr marL="0" lvl="0" indent="0" algn="ctr"/>
            <a:endParaRPr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1668781"/>
            <a:ext cx="7704000" cy="46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>
                <a:latin typeface="Algerian" panose="04020705040A02060702" pitchFamily="82" charset="0"/>
              </a:rPr>
              <a:t/>
            </a:r>
            <a:br>
              <a:rPr lang="en" sz="1800" dirty="0">
                <a:latin typeface="Algerian" panose="04020705040A02060702" pitchFamily="82" charset="0"/>
              </a:rPr>
            </a:br>
            <a:r>
              <a:rPr lang="en" sz="1800" dirty="0" smtClean="0">
                <a:latin typeface="Algerian" panose="04020705040A02060702" pitchFamily="82" charset="0"/>
              </a:rPr>
              <a:t>Dependencies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2133600"/>
            <a:ext cx="7704000" cy="245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Why These </a:t>
            </a:r>
            <a:r>
              <a:rPr lang="en-US" b="1" dirty="0" smtClean="0"/>
              <a:t>Dependencies Matter</a:t>
            </a:r>
            <a:r>
              <a:rPr lang="en-US" b="1" dirty="0"/>
              <a:t>?</a:t>
            </a:r>
            <a:endParaRPr lang="en-US" b="1" dirty="0" smtClean="0"/>
          </a:p>
          <a:p>
            <a:pPr marL="0" lvl="0" indent="0" algn="r"/>
            <a:r>
              <a:rPr lang="en-US" dirty="0" smtClean="0"/>
              <a:t>Because these </a:t>
            </a:r>
            <a:r>
              <a:rPr lang="en-US" dirty="0"/>
              <a:t>relationships mimic logical </a:t>
            </a:r>
            <a:r>
              <a:rPr lang="en-US" dirty="0" smtClean="0"/>
              <a:t>reasoning like</a:t>
            </a:r>
          </a:p>
          <a:p>
            <a:pPr marL="0" lvl="0" indent="0" algn="r"/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If </a:t>
            </a:r>
            <a:r>
              <a:rPr lang="en-US" dirty="0"/>
              <a:t>a suspect has both motive and opportunity, guilt is more likely.</a:t>
            </a:r>
          </a:p>
          <a:p>
            <a:pPr marL="0" lvl="0" indent="0" algn="r"/>
            <a:r>
              <a:rPr lang="en-US" b="1" dirty="0" smtClean="0"/>
              <a:t>(ii) </a:t>
            </a:r>
            <a:r>
              <a:rPr lang="en-US" dirty="0" smtClean="0"/>
              <a:t>Strong </a:t>
            </a:r>
            <a:r>
              <a:rPr lang="en-US" dirty="0"/>
              <a:t>evidence suggests guilt, while weak evidence might reduce certainty.</a:t>
            </a:r>
          </a:p>
          <a:p>
            <a:pPr marL="0" lvl="0" indent="0" algn="ctr"/>
            <a:endParaRPr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8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716281"/>
            <a:ext cx="7704000" cy="46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Conditional Probability Distribution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1181101"/>
            <a:ext cx="7704000" cy="255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A Conditional Probability Distribution specifies the probabilities of a variable (e.g., Motive) taking on specific values, optionally conditioned on other variables</a:t>
            </a:r>
            <a:r>
              <a:rPr lang="en-US" dirty="0" smtClean="0"/>
              <a:t>.</a:t>
            </a:r>
          </a:p>
          <a:p>
            <a:pPr marL="0" lvl="0" indent="0" algn="ctr"/>
            <a:r>
              <a:rPr lang="en-US" b="1" dirty="0" smtClean="0"/>
              <a:t>Parameters:</a:t>
            </a:r>
          </a:p>
          <a:p>
            <a:pPr marL="0" lvl="0" indent="0" algn="ctr"/>
            <a:r>
              <a:rPr lang="en-US" b="1" dirty="0" smtClean="0"/>
              <a:t>variable</a:t>
            </a:r>
            <a:r>
              <a:rPr lang="en-US" b="1" dirty="0"/>
              <a:t>='Motive': </a:t>
            </a:r>
            <a:r>
              <a:rPr lang="en-US" dirty="0"/>
              <a:t>Defines this CPD for the Motive node</a:t>
            </a:r>
            <a:r>
              <a:rPr lang="en-US" dirty="0" smtClean="0"/>
              <a:t>.</a:t>
            </a:r>
          </a:p>
          <a:p>
            <a:pPr marL="0" lvl="0" indent="0" algn="ctr"/>
            <a:r>
              <a:rPr lang="en-US" b="1" dirty="0" smtClean="0"/>
              <a:t>variable_card=2</a:t>
            </a:r>
            <a:r>
              <a:rPr lang="en-US" b="1" dirty="0"/>
              <a:t>: </a:t>
            </a:r>
            <a:r>
              <a:rPr lang="en-US" dirty="0"/>
              <a:t>The node has two states: 0 (no motive) and 1 (motive</a:t>
            </a:r>
            <a:r>
              <a:rPr lang="en-US" dirty="0" smtClean="0"/>
              <a:t>).</a:t>
            </a:r>
          </a:p>
          <a:p>
            <a:pPr marL="0" lvl="0" indent="0" algn="ctr"/>
            <a:r>
              <a:rPr lang="en-US" b="1" dirty="0" smtClean="0"/>
              <a:t>values</a:t>
            </a:r>
            <a:r>
              <a:rPr lang="en-US" b="1" dirty="0"/>
              <a:t>=[[0.6], [0.4</a:t>
            </a:r>
            <a:r>
              <a:rPr lang="en-US" b="1" dirty="0" smtClean="0"/>
              <a:t>]]:</a:t>
            </a:r>
          </a:p>
          <a:p>
            <a:pPr marL="0" lvl="0" indent="0" algn="ctr"/>
            <a:r>
              <a:rPr lang="en-US" dirty="0" smtClean="0"/>
              <a:t>60</a:t>
            </a:r>
            <a:r>
              <a:rPr lang="en-US" dirty="0"/>
              <a:t>% chance of having a motive (state </a:t>
            </a:r>
            <a:r>
              <a:rPr lang="en-US" dirty="0" smtClean="0"/>
              <a:t>1) and 40</a:t>
            </a:r>
            <a:r>
              <a:rPr lang="en-US" dirty="0"/>
              <a:t>% chance of not having a motive (state 0).</a:t>
            </a:r>
            <a:endParaRPr lang="en-US" dirty="0" smtClean="0"/>
          </a:p>
          <a:p>
            <a:pPr marL="0" lvl="0" indent="0" algn="ctr"/>
            <a:r>
              <a:rPr lang="en-US" b="1" dirty="0"/>
              <a:t>States</a:t>
            </a:r>
            <a:r>
              <a:rPr lang="en-US" b="1" dirty="0" smtClean="0"/>
              <a:t>:</a:t>
            </a:r>
          </a:p>
          <a:p>
            <a:pPr marL="0" lvl="0" indent="0" algn="ctr"/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0 </a:t>
            </a:r>
            <a:r>
              <a:rPr lang="en-US" b="1" dirty="0"/>
              <a:t>(strong alibi): </a:t>
            </a:r>
            <a:r>
              <a:rPr lang="en-US" dirty="0"/>
              <a:t>90% chance</a:t>
            </a:r>
            <a:r>
              <a:rPr lang="en-US" dirty="0" smtClean="0"/>
              <a:t>.</a:t>
            </a:r>
          </a:p>
          <a:p>
            <a:pPr marL="0" lvl="0" indent="0" algn="ctr"/>
            <a:r>
              <a:rPr lang="en-US" dirty="0" smtClean="0"/>
              <a:t>(ii) 1 </a:t>
            </a:r>
            <a:r>
              <a:rPr lang="en-US" b="1" dirty="0"/>
              <a:t>(weak or no alibi): 10% chance.</a:t>
            </a:r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3893820"/>
            <a:ext cx="7704000" cy="61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smtClean="0"/>
              <a:t>Since, there is three parent nodes (Motive, Alibidan &amp; Evidence) with each having two states 0 &amp; 1. We get total 8 scenarios.</a:t>
            </a:r>
            <a:endParaRPr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716281"/>
            <a:ext cx="7704000" cy="46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>Conditional Probability Distribution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>
            <a:off x="720000" y="1053529"/>
            <a:ext cx="7704000" cy="300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The Bayesian network quantifies these relationships using probabilities in </a:t>
            </a:r>
            <a:r>
              <a:rPr lang="en-US" b="1" dirty="0" smtClean="0"/>
              <a:t>CPTs. </a:t>
            </a:r>
            <a:r>
              <a:rPr lang="en-US" dirty="0" smtClean="0"/>
              <a:t>Such as;</a:t>
            </a:r>
          </a:p>
          <a:p>
            <a:pPr marL="0" lvl="0" indent="0" algn="ctr"/>
            <a:endParaRPr lang="en-US" b="1" dirty="0" smtClean="0"/>
          </a:p>
          <a:p>
            <a:pPr marL="0" lvl="0" indent="0" algn="ctr"/>
            <a:r>
              <a:rPr lang="en-US" b="1" dirty="0" smtClean="0"/>
              <a:t>Suspect’s </a:t>
            </a:r>
            <a:r>
              <a:rPr lang="en-US" b="1" dirty="0"/>
              <a:t>Guilt (S</a:t>
            </a:r>
            <a:r>
              <a:rPr lang="en-US" b="1" dirty="0" smtClean="0"/>
              <a:t>)</a:t>
            </a:r>
          </a:p>
          <a:p>
            <a:pPr marL="0" lvl="0" indent="0" algn="ctr"/>
            <a:r>
              <a:rPr lang="en-US" b="1" dirty="0" smtClean="0"/>
              <a:t>P(S=G </a:t>
            </a:r>
            <a:r>
              <a:rPr lang="en-US" b="1" dirty="0"/>
              <a:t>| M=Yes, O=Yes) = </a:t>
            </a:r>
            <a:r>
              <a:rPr lang="en-US" b="1" dirty="0" smtClean="0"/>
              <a:t>0.9</a:t>
            </a:r>
          </a:p>
          <a:p>
            <a:pPr marL="0" lvl="0" indent="0" algn="ctr"/>
            <a:r>
              <a:rPr lang="en-US" dirty="0" smtClean="0"/>
              <a:t>A </a:t>
            </a:r>
            <a:r>
              <a:rPr lang="en-US" dirty="0"/>
              <a:t>suspect with motive and opportunity is 90% likely to be </a:t>
            </a:r>
            <a:r>
              <a:rPr lang="en-US" dirty="0" smtClean="0"/>
              <a:t>guilty.</a:t>
            </a:r>
          </a:p>
          <a:p>
            <a:pPr marL="0" lvl="0" indent="0" algn="ctr"/>
            <a:r>
              <a:rPr lang="en-US" b="1" dirty="0" smtClean="0"/>
              <a:t>P(S=G </a:t>
            </a:r>
            <a:r>
              <a:rPr lang="en-US" b="1" dirty="0"/>
              <a:t>| M=Yes, O=No) = </a:t>
            </a:r>
            <a:r>
              <a:rPr lang="en-US" b="1" dirty="0" smtClean="0"/>
              <a:t>0.1</a:t>
            </a:r>
          </a:p>
          <a:p>
            <a:pPr marL="0" lvl="0" indent="0" algn="ctr"/>
            <a:r>
              <a:rPr lang="en-US" dirty="0" smtClean="0"/>
              <a:t> </a:t>
            </a:r>
            <a:r>
              <a:rPr lang="en-US" dirty="0"/>
              <a:t>A motive alone doesn’t make guilt very likely.</a:t>
            </a:r>
          </a:p>
          <a:p>
            <a:pPr marL="0" lvl="0" indent="0" algn="ctr"/>
            <a:r>
              <a:rPr lang="en-US" b="1" dirty="0" smtClean="0"/>
              <a:t>P(S=G </a:t>
            </a:r>
            <a:r>
              <a:rPr lang="en-US" b="1" dirty="0"/>
              <a:t>| M=No, O=Yes) = </a:t>
            </a:r>
            <a:r>
              <a:rPr lang="en-US" b="1" dirty="0" smtClean="0"/>
              <a:t>0.5</a:t>
            </a:r>
          </a:p>
          <a:p>
            <a:pPr marL="0" lvl="0" indent="0" algn="ctr"/>
            <a:r>
              <a:rPr lang="en-US" dirty="0" smtClean="0"/>
              <a:t>Opportunity </a:t>
            </a:r>
            <a:r>
              <a:rPr lang="en-US" dirty="0"/>
              <a:t>alone makes guilt moderately likely.</a:t>
            </a:r>
          </a:p>
          <a:p>
            <a:pPr marL="0" lvl="0" indent="0" algn="ctr"/>
            <a:r>
              <a:rPr lang="en-US" b="1" dirty="0" smtClean="0"/>
              <a:t>P(S=G </a:t>
            </a:r>
            <a:r>
              <a:rPr lang="en-US" b="1" dirty="0"/>
              <a:t>| M=No, O=No) = </a:t>
            </a:r>
            <a:r>
              <a:rPr lang="en-US" b="1" dirty="0" smtClean="0"/>
              <a:t>0.1</a:t>
            </a:r>
          </a:p>
          <a:p>
            <a:pPr marL="0" lvl="0" indent="0" algn="ctr"/>
            <a:r>
              <a:rPr lang="en-US" dirty="0" smtClean="0"/>
              <a:t>Neither </a:t>
            </a:r>
            <a:r>
              <a:rPr lang="en-US" dirty="0"/>
              <a:t>motive nor opportunity makes guilt very likely</a:t>
            </a:r>
          </a:p>
          <a:p>
            <a:pPr marL="0" lvl="0" indent="0" algn="ctr"/>
            <a:endParaRPr lang="en-US" b="1" dirty="0" smtClean="0"/>
          </a:p>
          <a:p>
            <a:pPr marL="0" lvl="0" indent="0" algn="ctr"/>
            <a:endParaRPr lang="en-US" b="1"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4054092"/>
            <a:ext cx="7704000" cy="441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smtClean="0"/>
              <a:t>*Although, this </a:t>
            </a:r>
            <a:r>
              <a:rPr lang="en-US" dirty="0"/>
              <a:t>table is customizable based on how you want to model your mystery.</a:t>
            </a:r>
            <a:endParaRPr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6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>
            <a:spLocks noGrp="1"/>
          </p:cNvSpPr>
          <p:nvPr>
            <p:ph type="title"/>
          </p:nvPr>
        </p:nvSpPr>
        <p:spPr>
          <a:xfrm>
            <a:off x="720000" y="1668781"/>
            <a:ext cx="7704000" cy="46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 smtClean="0">
                <a:latin typeface="Algerian" panose="04020705040A02060702" pitchFamily="82" charset="0"/>
              </a:rPr>
              <a:t/>
            </a:r>
            <a:br>
              <a:rPr lang="en" sz="1800" dirty="0" smtClean="0">
                <a:latin typeface="Algerian" panose="04020705040A02060702" pitchFamily="82" charset="0"/>
              </a:rPr>
            </a:br>
            <a:r>
              <a:rPr lang="en" sz="1800" dirty="0">
                <a:latin typeface="Algerian" panose="04020705040A02060702" pitchFamily="82" charset="0"/>
              </a:rPr>
              <a:t/>
            </a:r>
            <a:br>
              <a:rPr lang="en" sz="1800" dirty="0">
                <a:latin typeface="Algerian" panose="04020705040A02060702" pitchFamily="82" charset="0"/>
              </a:rPr>
            </a:br>
            <a:r>
              <a:rPr lang="en" sz="1800" dirty="0" smtClean="0">
                <a:latin typeface="Algerian" panose="04020705040A02060702" pitchFamily="82" charset="0"/>
              </a:rPr>
              <a:t>Conclusion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2"/>
          </p:nvPr>
        </p:nvSpPr>
        <p:spPr>
          <a:xfrm>
            <a:off x="720000" y="2133600"/>
            <a:ext cx="7704000" cy="245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This project uses a Bayesian Network to analyze evidence and determine the likelihood of guilt for three suspects. By modeling relationships between factors like motive, alibis, and evidence, it provides a structured way to </a:t>
            </a:r>
            <a:r>
              <a:rPr lang="en-US" dirty="0" smtClean="0"/>
              <a:t>reason </a:t>
            </a:r>
            <a:r>
              <a:rPr lang="en-US" dirty="0"/>
              <a:t>about uncertainty and make informed decisions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9" name="Google Shape;499;p37"/>
          <p:cNvSpPr/>
          <p:nvPr/>
        </p:nvSpPr>
        <p:spPr>
          <a:xfrm>
            <a:off x="385625" y="5612255"/>
            <a:ext cx="7704000" cy="2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36329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ions Between Fame and Crime Thesis Defense by Slidesgo">
  <a:themeElements>
    <a:clrScheme name="Simple Light">
      <a:dk1>
        <a:srgbClr val="DAC28A"/>
      </a:dk1>
      <a:lt1>
        <a:srgbClr val="191919"/>
      </a:lt1>
      <a:dk2>
        <a:srgbClr val="990000"/>
      </a:dk2>
      <a:lt2>
        <a:srgbClr val="ECEA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AC2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672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Marcellus</vt:lpstr>
      <vt:lpstr>Quattrocento Sans</vt:lpstr>
      <vt:lpstr>Arial</vt:lpstr>
      <vt:lpstr>Connections Between Fame and Crime Thesis Defense by Slidesgo</vt:lpstr>
      <vt:lpstr>Mystery Solver Using Bayesian Network </vt:lpstr>
      <vt:lpstr>Introduction</vt:lpstr>
      <vt:lpstr>Bayesian Network</vt:lpstr>
      <vt:lpstr>Steps</vt:lpstr>
      <vt:lpstr>Variables &amp; Relationships</vt:lpstr>
      <vt:lpstr>   Dependencies</vt:lpstr>
      <vt:lpstr>Conditional Probability Distribution</vt:lpstr>
      <vt:lpstr>Conditional Probability Distribution</vt:lpstr>
      <vt:lpstr>   Conclusion</vt:lpstr>
      <vt:lpstr>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Solver Using Bayesian Network </dc:title>
  <cp:lastModifiedBy>Galib</cp:lastModifiedBy>
  <cp:revision>23</cp:revision>
  <dcterms:modified xsi:type="dcterms:W3CDTF">2024-11-25T20:45:19Z</dcterms:modified>
</cp:coreProperties>
</file>