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60" r:id="rId4"/>
    <p:sldId id="276" r:id="rId5"/>
    <p:sldId id="262" r:id="rId6"/>
    <p:sldId id="261" r:id="rId7"/>
    <p:sldId id="263" r:id="rId8"/>
    <p:sldId id="265" r:id="rId9"/>
    <p:sldId id="266" r:id="rId10"/>
    <p:sldId id="274" r:id="rId11"/>
    <p:sldId id="267" r:id="rId12"/>
    <p:sldId id="269" r:id="rId13"/>
    <p:sldId id="277" r:id="rId14"/>
    <p:sldId id="275"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74082" autoAdjust="0"/>
  </p:normalViewPr>
  <p:slideViewPr>
    <p:cSldViewPr snapToGrid="0" snapToObjects="1">
      <p:cViewPr varScale="1">
        <p:scale>
          <a:sx n="84" d="100"/>
          <a:sy n="84" d="100"/>
        </p:scale>
        <p:origin x="1877"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3/14/2019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3/14/2019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卢德：介绍一下组员</a:t>
            </a:r>
            <a:r>
              <a:rPr lang="en-US" altLang="zh-CN" dirty="0"/>
              <a:t>10s</a:t>
            </a:r>
            <a:endParaRPr lang="en-US"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0</a:t>
            </a:fld>
            <a:endParaRPr lang="en-US"/>
          </a:p>
        </p:txBody>
      </p:sp>
    </p:spTree>
    <p:extLst>
      <p:ext uri="{BB962C8B-B14F-4D97-AF65-F5344CB8AC3E}">
        <p14:creationId xmlns:p14="http://schemas.microsoft.com/office/powerpoint/2010/main" val="2615866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12</a:t>
            </a:fld>
            <a:endParaRPr lang="en-US"/>
          </a:p>
        </p:txBody>
      </p:sp>
    </p:spTree>
    <p:extLst>
      <p:ext uri="{BB962C8B-B14F-4D97-AF65-F5344CB8AC3E}">
        <p14:creationId xmlns:p14="http://schemas.microsoft.com/office/powerpoint/2010/main" val="195671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The value of VIF indicates there still exist some multicollinear between variables. But it will not influence our prediction.</a:t>
            </a:r>
          </a:p>
          <a:p>
            <a:endParaRPr lang="en-US" altLang="zh-CN"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13</a:t>
            </a:fld>
            <a:endParaRPr lang="en-US"/>
          </a:p>
        </p:txBody>
      </p:sp>
    </p:spTree>
    <p:extLst>
      <p:ext uri="{BB962C8B-B14F-4D97-AF65-F5344CB8AC3E}">
        <p14:creationId xmlns:p14="http://schemas.microsoft.com/office/powerpoint/2010/main" val="1054092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We apply the testing data in training model and get the </a:t>
            </a:r>
            <a:r>
              <a:rPr lang="en-US" altLang="zh-CN" dirty="0" err="1"/>
              <a:t>adj</a:t>
            </a:r>
            <a:r>
              <a:rPr lang="en-US" altLang="zh-CN" dirty="0"/>
              <a:t> R^2 for test data. The consequence is a also very fascinating. There are no overfitting problem exist.</a:t>
            </a:r>
          </a:p>
          <a:p>
            <a:endParaRPr lang="en-US" altLang="zh-CN"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14</a:t>
            </a:fld>
            <a:endParaRPr lang="en-US"/>
          </a:p>
        </p:txBody>
      </p:sp>
    </p:spTree>
    <p:extLst>
      <p:ext uri="{BB962C8B-B14F-4D97-AF65-F5344CB8AC3E}">
        <p14:creationId xmlns:p14="http://schemas.microsoft.com/office/powerpoint/2010/main" val="322413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conclusion is we find a almost perfect regression function. And there is still have some space for improvement. All the price is time sensitive data, and we can collect more data in different time to improve our prediction.</a:t>
            </a:r>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15</a:t>
            </a:fld>
            <a:endParaRPr lang="en-US"/>
          </a:p>
        </p:txBody>
      </p:sp>
    </p:spTree>
    <p:extLst>
      <p:ext uri="{BB962C8B-B14F-4D97-AF65-F5344CB8AC3E}">
        <p14:creationId xmlns:p14="http://schemas.microsoft.com/office/powerpoint/2010/main" val="28234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a:t>
            </a:fld>
            <a:endParaRPr lang="en-US"/>
          </a:p>
        </p:txBody>
      </p:sp>
    </p:spTree>
    <p:extLst>
      <p:ext uri="{BB962C8B-B14F-4D97-AF65-F5344CB8AC3E}">
        <p14:creationId xmlns:p14="http://schemas.microsoft.com/office/powerpoint/2010/main" val="25396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1</a:t>
            </a:r>
            <a:r>
              <a:rPr lang="en-US" altLang="zh-CN" dirty="0"/>
              <a:t>~2 </a:t>
            </a:r>
            <a:r>
              <a:rPr lang="zh-CN" altLang="en-US" dirty="0"/>
              <a:t>卢德着重讲一下这个</a:t>
            </a:r>
            <a:r>
              <a:rPr lang="en-US" altLang="zh-CN" dirty="0"/>
              <a:t>data set </a:t>
            </a:r>
            <a:r>
              <a:rPr lang="zh-CN" altLang="en-US" dirty="0"/>
              <a:t>的背景。</a:t>
            </a:r>
            <a:endParaRPr lang="en-US" altLang="zh-CN" dirty="0"/>
          </a:p>
          <a:p>
            <a:r>
              <a:rPr lang="en-US" dirty="0"/>
              <a:t>1</a:t>
            </a:r>
            <a:r>
              <a:rPr lang="zh-CN" altLang="en-US" dirty="0"/>
              <a:t>、我们为什么选这个</a:t>
            </a:r>
            <a:r>
              <a:rPr lang="en-US" altLang="zh-CN" dirty="0"/>
              <a:t>dataset: 10s. (</a:t>
            </a:r>
            <a:r>
              <a:rPr lang="zh-CN" altLang="en-US" dirty="0"/>
              <a:t>由于我们的</a:t>
            </a:r>
            <a:r>
              <a:rPr lang="en-US" altLang="zh-CN" dirty="0"/>
              <a:t>R</a:t>
            </a:r>
            <a:r>
              <a:rPr lang="zh-CN" altLang="en-US" dirty="0"/>
              <a:t>太高了！所以一定要指出是</a:t>
            </a:r>
            <a:r>
              <a:rPr lang="en-US" altLang="zh-CN" dirty="0"/>
              <a:t>UCI</a:t>
            </a:r>
            <a:r>
              <a:rPr lang="zh-CN" altLang="en-US" dirty="0"/>
              <a:t>下载的！不是我们自己编造的。）</a:t>
            </a:r>
            <a:endParaRPr lang="en-US" altLang="zh-CN" dirty="0"/>
          </a:p>
          <a:p>
            <a:r>
              <a:rPr lang="en-US" dirty="0"/>
              <a:t>2</a:t>
            </a:r>
            <a:r>
              <a:rPr lang="zh-CN" altLang="en-US" dirty="0"/>
              <a:t>、这些变量的示意：</a:t>
            </a:r>
            <a:r>
              <a:rPr lang="en-US" altLang="zh-CN" dirty="0"/>
              <a:t>1:10s.</a:t>
            </a:r>
          </a:p>
          <a:p>
            <a:r>
              <a:rPr lang="en-US" altLang="zh-CN" dirty="0"/>
              <a:t>Page2+page3</a:t>
            </a:r>
            <a:r>
              <a:rPr lang="zh-CN" altLang="en-US" dirty="0"/>
              <a:t>：</a:t>
            </a:r>
            <a:r>
              <a:rPr lang="en-US" altLang="zh-CN" dirty="0"/>
              <a:t>1:30</a:t>
            </a:r>
            <a:r>
              <a:rPr lang="zh-CN" altLang="en-US" dirty="0"/>
              <a:t>秒。</a:t>
            </a:r>
            <a:endParaRPr lang="en-US" dirty="0"/>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2</a:t>
            </a:fld>
            <a:endParaRPr lang="en-US"/>
          </a:p>
        </p:txBody>
      </p:sp>
    </p:spTree>
    <p:extLst>
      <p:ext uri="{BB962C8B-B14F-4D97-AF65-F5344CB8AC3E}">
        <p14:creationId xmlns:p14="http://schemas.microsoft.com/office/powerpoint/2010/main" val="166107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4</a:t>
            </a:fld>
            <a:endParaRPr lang="en-US"/>
          </a:p>
        </p:txBody>
      </p:sp>
    </p:spTree>
    <p:extLst>
      <p:ext uri="{BB962C8B-B14F-4D97-AF65-F5344CB8AC3E}">
        <p14:creationId xmlns:p14="http://schemas.microsoft.com/office/powerpoint/2010/main" val="560432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Our study process can be divided as these 6 steps. The first step is to split the database into 2 parts with ratio of 9:1 in order to do 10-fold cross validation test. Then we standardized all the variables in order to help compare coefficients. </a:t>
            </a:r>
          </a:p>
          <a:p>
            <a:r>
              <a:rPr lang="en-US" sz="1200" kern="1200" dirty="0">
                <a:solidFill>
                  <a:schemeClr val="tx1"/>
                </a:solidFill>
                <a:effectLst/>
                <a:latin typeface="+mn-lt"/>
                <a:ea typeface="+mn-ea"/>
                <a:cs typeface="+mn-cs"/>
              </a:rPr>
              <a:t>The second step is to build our original model. We use Lasso to select the most important variables to form the Model 1. Then drew their added-variable plots to see their specific form. Add the quadratic term to Model 1, and then use lasso once again to get Model 2.</a:t>
            </a:r>
          </a:p>
          <a:p>
            <a:r>
              <a:rPr lang="en-US" sz="1200" kern="1200" dirty="0">
                <a:solidFill>
                  <a:schemeClr val="tx1"/>
                </a:solidFill>
                <a:effectLst/>
                <a:latin typeface="+mn-lt"/>
                <a:ea typeface="+mn-ea"/>
                <a:cs typeface="+mn-cs"/>
              </a:rPr>
              <a:t>The third step is to diagnose the two models separately. We did Brown-Forsythe test and found that the errors’ variances are not constant. So we did Weighted Least Square transformation. We calculated Variance Inflation factor. Although the models have slight multicollinearity, it wouldn’t affect our prediction.</a:t>
            </a:r>
          </a:p>
          <a:p>
            <a:r>
              <a:rPr lang="en-US" sz="1200" kern="1200" dirty="0">
                <a:solidFill>
                  <a:schemeClr val="tx1"/>
                </a:solidFill>
                <a:effectLst/>
                <a:latin typeface="+mn-lt"/>
                <a:ea typeface="+mn-ea"/>
                <a:cs typeface="+mn-cs"/>
              </a:rPr>
              <a:t>The fourth step is to test the X and Y outliers. After removing the outliers, we recalculated the coefficients of the models. Then we got the R squared and adjusted R squared. The result showed that our models did very good job even applied to the testing dataset. So we don’t need to rebuild the model from the beginning.</a:t>
            </a:r>
          </a:p>
          <a:p>
            <a:r>
              <a:rPr lang="en-US" sz="1200" kern="1200" dirty="0">
                <a:solidFill>
                  <a:schemeClr val="tx1"/>
                </a:solidFill>
                <a:effectLst/>
                <a:latin typeface="+mn-lt"/>
                <a:ea typeface="+mn-ea"/>
                <a:cs typeface="+mn-cs"/>
              </a:rPr>
              <a:t>Thereafter, we chose the better one, Model 1 and it’s our final model.</a:t>
            </a:r>
          </a:p>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6</a:t>
            </a:fld>
            <a:endParaRPr lang="en-US"/>
          </a:p>
        </p:txBody>
      </p:sp>
    </p:spTree>
    <p:extLst>
      <p:ext uri="{BB962C8B-B14F-4D97-AF65-F5344CB8AC3E}">
        <p14:creationId xmlns:p14="http://schemas.microsoft.com/office/powerpoint/2010/main" val="10503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预计</a:t>
            </a:r>
            <a:r>
              <a:rPr lang="en-US" altLang="zh-CN" dirty="0"/>
              <a:t>1:30</a:t>
            </a:r>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8</a:t>
            </a:fld>
            <a:endParaRPr lang="en-US"/>
          </a:p>
        </p:txBody>
      </p:sp>
    </p:spTree>
    <p:extLst>
      <p:ext uri="{BB962C8B-B14F-4D97-AF65-F5344CB8AC3E}">
        <p14:creationId xmlns:p14="http://schemas.microsoft.com/office/powerpoint/2010/main" val="297378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预计</a:t>
            </a:r>
            <a:r>
              <a:rPr lang="en-US" altLang="zh-CN" dirty="0"/>
              <a:t>1:30</a:t>
            </a:r>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9</a:t>
            </a:fld>
            <a:endParaRPr lang="en-US"/>
          </a:p>
        </p:txBody>
      </p:sp>
    </p:spTree>
    <p:extLst>
      <p:ext uri="{BB962C8B-B14F-4D97-AF65-F5344CB8AC3E}">
        <p14:creationId xmlns:p14="http://schemas.microsoft.com/office/powerpoint/2010/main" val="364708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预计</a:t>
            </a:r>
            <a:r>
              <a:rPr lang="en-US" altLang="zh-CN" dirty="0"/>
              <a:t>1:30</a:t>
            </a:r>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10</a:t>
            </a:fld>
            <a:endParaRPr lang="en-US"/>
          </a:p>
        </p:txBody>
      </p:sp>
    </p:spTree>
    <p:extLst>
      <p:ext uri="{BB962C8B-B14F-4D97-AF65-F5344CB8AC3E}">
        <p14:creationId xmlns:p14="http://schemas.microsoft.com/office/powerpoint/2010/main" val="3488558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11</a:t>
            </a:fld>
            <a:endParaRPr lang="en-US"/>
          </a:p>
        </p:txBody>
      </p:sp>
    </p:spTree>
    <p:extLst>
      <p:ext uri="{BB962C8B-B14F-4D97-AF65-F5344CB8AC3E}">
        <p14:creationId xmlns:p14="http://schemas.microsoft.com/office/powerpoint/2010/main" val="2434064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3/14/2019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3/14/2019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3/14/2019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3/14/2019</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3/14/2019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3/14/2019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3/14/2019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3/14/2019</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3/14/2019</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3/14/2019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3/14/2019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39169" y="4767263"/>
            <a:ext cx="597573" cy="273844"/>
          </a:xfrm>
          <a:prstGeom prst="rect">
            <a:avLst/>
          </a:prstGeom>
        </p:spPr>
        <p:txBody>
          <a:bodyPr vert="horz" lIns="91440" tIns="45720" rIns="91440" bIns="45720" rtlCol="0" anchor="ctr"/>
          <a:lstStyle>
            <a:lvl1pPr algn="r">
              <a:defRPr sz="1200">
                <a:solidFill>
                  <a:srgbClr val="000000"/>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Residential+Building+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regardingnannies.com/2014/08/how-to-use-positive-reinforcement-to-encourage-good-behavi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WU PPT Wide Opt 1_Cov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247"/>
            <a:ext cx="9144000" cy="5143500"/>
          </a:xfrm>
          <a:prstGeom prst="rect">
            <a:avLst/>
          </a:prstGeom>
        </p:spPr>
      </p:pic>
      <p:sp>
        <p:nvSpPr>
          <p:cNvPr id="2" name="Title 1"/>
          <p:cNvSpPr>
            <a:spLocks noGrp="1"/>
          </p:cNvSpPr>
          <p:nvPr>
            <p:ph type="ctrTitle"/>
          </p:nvPr>
        </p:nvSpPr>
        <p:spPr>
          <a:xfrm>
            <a:off x="224725" y="295696"/>
            <a:ext cx="8508570" cy="1102519"/>
          </a:xfrm>
        </p:spPr>
        <p:txBody>
          <a:bodyPr>
            <a:normAutofit/>
          </a:bodyPr>
          <a:lstStyle/>
          <a:p>
            <a:pPr algn="l"/>
            <a:r>
              <a:rPr lang="en-US" altLang="zh-CN" sz="2800" b="1" dirty="0"/>
              <a:t>Predictive Models for </a:t>
            </a:r>
            <a:r>
              <a:rPr lang="en-US" sz="2800" b="1" dirty="0"/>
              <a:t>Residential Building</a:t>
            </a:r>
          </a:p>
        </p:txBody>
      </p:sp>
      <p:sp>
        <p:nvSpPr>
          <p:cNvPr id="3" name="Subtitle 2"/>
          <p:cNvSpPr>
            <a:spLocks noGrp="1"/>
          </p:cNvSpPr>
          <p:nvPr>
            <p:ph type="subTitle" idx="1"/>
          </p:nvPr>
        </p:nvSpPr>
        <p:spPr>
          <a:xfrm>
            <a:off x="4104383" y="2666974"/>
            <a:ext cx="5101609" cy="1285094"/>
          </a:xfrm>
        </p:spPr>
        <p:txBody>
          <a:bodyPr>
            <a:normAutofit fontScale="85000" lnSpcReduction="20000"/>
          </a:bodyPr>
          <a:lstStyle/>
          <a:p>
            <a:pPr algn="l"/>
            <a:r>
              <a:rPr lang="en-US" sz="2400" dirty="0">
                <a:solidFill>
                  <a:schemeClr val="tx1"/>
                </a:solidFill>
                <a:latin typeface="+mn-lt"/>
                <a:cs typeface="+mn-cs"/>
              </a:rPr>
              <a:t>Group Member: </a:t>
            </a:r>
          </a:p>
          <a:p>
            <a:pPr algn="l"/>
            <a:r>
              <a:rPr lang="en-US" sz="2400" dirty="0">
                <a:solidFill>
                  <a:schemeClr val="tx1"/>
                </a:solidFill>
                <a:latin typeface="+mn-lt"/>
                <a:cs typeface="+mn-cs"/>
              </a:rPr>
              <a:t>Xiaotian Ding\ Ray Liu\ Jie Gu\ De Lu</a:t>
            </a:r>
          </a:p>
          <a:p>
            <a:pPr algn="l"/>
            <a:endParaRPr lang="en-US" sz="2400" dirty="0">
              <a:solidFill>
                <a:schemeClr val="tx1"/>
              </a:solidFill>
              <a:latin typeface="+mn-lt"/>
              <a:cs typeface="+mn-cs"/>
            </a:endParaRPr>
          </a:p>
          <a:p>
            <a:pPr algn="l"/>
            <a:r>
              <a:rPr lang="en-US" sz="2400" dirty="0">
                <a:solidFill>
                  <a:schemeClr val="tx1"/>
                </a:solidFill>
                <a:latin typeface="+mn-lt"/>
                <a:cs typeface="+mn-cs"/>
              </a:rPr>
              <a:t>3/14/2019</a:t>
            </a:r>
          </a:p>
        </p:txBody>
      </p:sp>
      <p:sp>
        <p:nvSpPr>
          <p:cNvPr id="4" name="TextBox 3">
            <a:extLst>
              <a:ext uri="{FF2B5EF4-FFF2-40B4-BE49-F238E27FC236}">
                <a16:creationId xmlns:a16="http://schemas.microsoft.com/office/drawing/2014/main" id="{20807338-EB3E-444B-9053-B34820844371}"/>
              </a:ext>
            </a:extLst>
          </p:cNvPr>
          <p:cNvSpPr txBox="1"/>
          <p:nvPr/>
        </p:nvSpPr>
        <p:spPr>
          <a:xfrm>
            <a:off x="4042390" y="1850832"/>
            <a:ext cx="5966847" cy="461665"/>
          </a:xfrm>
          <a:prstGeom prst="rect">
            <a:avLst/>
          </a:prstGeom>
          <a:noFill/>
        </p:spPr>
        <p:txBody>
          <a:bodyPr wrap="square" rtlCol="0">
            <a:spAutoFit/>
          </a:bodyPr>
          <a:lstStyle/>
          <a:p>
            <a:r>
              <a:rPr lang="en-US" altLang="zh-CN" sz="2400" dirty="0"/>
              <a:t>Regression Analysis Final Project </a:t>
            </a:r>
            <a:endParaRPr lang="zh-CN" altLang="en-US" sz="2400" dirty="0"/>
          </a:p>
        </p:txBody>
      </p:sp>
    </p:spTree>
    <p:extLst>
      <p:ext uri="{BB962C8B-B14F-4D97-AF65-F5344CB8AC3E}">
        <p14:creationId xmlns:p14="http://schemas.microsoft.com/office/powerpoint/2010/main" val="415433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9</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4683312" cy="826146"/>
          </a:xfrm>
        </p:spPr>
        <p:txBody>
          <a:bodyPr>
            <a:normAutofit/>
          </a:bodyPr>
          <a:lstStyle/>
          <a:p>
            <a:pPr algn="l"/>
            <a:r>
              <a:rPr lang="en-US" sz="3200" b="1" dirty="0">
                <a:solidFill>
                  <a:srgbClr val="7030A0"/>
                </a:solidFill>
              </a:rPr>
              <a:t>Variable Selection</a:t>
            </a:r>
          </a:p>
        </p:txBody>
      </p:sp>
      <p:sp>
        <p:nvSpPr>
          <p:cNvPr id="6" name="文本框 5">
            <a:extLst>
              <a:ext uri="{FF2B5EF4-FFF2-40B4-BE49-F238E27FC236}">
                <a16:creationId xmlns:a16="http://schemas.microsoft.com/office/drawing/2014/main" id="{BD3A5B76-C6AC-4628-9D76-04C29DCB4B03}"/>
              </a:ext>
            </a:extLst>
          </p:cNvPr>
          <p:cNvSpPr txBox="1"/>
          <p:nvPr/>
        </p:nvSpPr>
        <p:spPr>
          <a:xfrm>
            <a:off x="509122" y="1036141"/>
            <a:ext cx="26593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Added-variable plot to decide weather the predictor variable should be squared.</a:t>
            </a:r>
            <a:endParaRPr lang="en-US" altLang="zh-CN" dirty="0"/>
          </a:p>
        </p:txBody>
      </p:sp>
      <p:pic>
        <p:nvPicPr>
          <p:cNvPr id="3" name="图片 2">
            <a:extLst>
              <a:ext uri="{FF2B5EF4-FFF2-40B4-BE49-F238E27FC236}">
                <a16:creationId xmlns:a16="http://schemas.microsoft.com/office/drawing/2014/main" id="{5FA634E7-F20C-405A-946F-6EC47ACD94E0}"/>
              </a:ext>
            </a:extLst>
          </p:cNvPr>
          <p:cNvPicPr>
            <a:picLocks noChangeAspect="1"/>
          </p:cNvPicPr>
          <p:nvPr/>
        </p:nvPicPr>
        <p:blipFill>
          <a:blip r:embed="rId3"/>
          <a:stretch>
            <a:fillRect/>
          </a:stretch>
        </p:blipFill>
        <p:spPr>
          <a:xfrm>
            <a:off x="4307182" y="728782"/>
            <a:ext cx="4397748" cy="2652892"/>
          </a:xfrm>
          <a:prstGeom prst="rect">
            <a:avLst/>
          </a:prstGeom>
        </p:spPr>
      </p:pic>
      <p:pic>
        <p:nvPicPr>
          <p:cNvPr id="8" name="图片 7">
            <a:extLst>
              <a:ext uri="{FF2B5EF4-FFF2-40B4-BE49-F238E27FC236}">
                <a16:creationId xmlns:a16="http://schemas.microsoft.com/office/drawing/2014/main" id="{C571AD56-6041-42E8-BCC3-8C14A4827387}"/>
              </a:ext>
            </a:extLst>
          </p:cNvPr>
          <p:cNvPicPr>
            <a:picLocks noChangeAspect="1"/>
          </p:cNvPicPr>
          <p:nvPr/>
        </p:nvPicPr>
        <p:blipFill>
          <a:blip r:embed="rId4"/>
          <a:stretch>
            <a:fillRect/>
          </a:stretch>
        </p:blipFill>
        <p:spPr>
          <a:xfrm>
            <a:off x="332442" y="3664446"/>
            <a:ext cx="8162925" cy="885825"/>
          </a:xfrm>
          <a:prstGeom prst="rect">
            <a:avLst/>
          </a:prstGeom>
        </p:spPr>
      </p:pic>
      <p:pic>
        <p:nvPicPr>
          <p:cNvPr id="10" name="图片 9">
            <a:extLst>
              <a:ext uri="{FF2B5EF4-FFF2-40B4-BE49-F238E27FC236}">
                <a16:creationId xmlns:a16="http://schemas.microsoft.com/office/drawing/2014/main" id="{276B0DF2-1A04-4DA7-BBF1-06EBF615D49D}"/>
              </a:ext>
            </a:extLst>
          </p:cNvPr>
          <p:cNvPicPr>
            <a:picLocks noChangeAspect="1"/>
          </p:cNvPicPr>
          <p:nvPr/>
        </p:nvPicPr>
        <p:blipFill>
          <a:blip r:embed="rId5"/>
          <a:stretch>
            <a:fillRect/>
          </a:stretch>
        </p:blipFill>
        <p:spPr>
          <a:xfrm>
            <a:off x="332442" y="2411731"/>
            <a:ext cx="4057650" cy="990600"/>
          </a:xfrm>
          <a:prstGeom prst="rect">
            <a:avLst/>
          </a:prstGeom>
        </p:spPr>
      </p:pic>
    </p:spTree>
    <p:extLst>
      <p:ext uri="{BB962C8B-B14F-4D97-AF65-F5344CB8AC3E}">
        <p14:creationId xmlns:p14="http://schemas.microsoft.com/office/powerpoint/2010/main" val="325248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10</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8217198" cy="826146"/>
          </a:xfrm>
        </p:spPr>
        <p:txBody>
          <a:bodyPr>
            <a:noAutofit/>
          </a:bodyPr>
          <a:lstStyle/>
          <a:p>
            <a:pPr algn="l"/>
            <a:r>
              <a:rPr lang="en-US" altLang="zh-CN" sz="2400" b="1" dirty="0">
                <a:solidFill>
                  <a:srgbClr val="7030A0"/>
                </a:solidFill>
              </a:rPr>
              <a:t>Diagnostic &amp; Transformation-Error Variance Constant</a:t>
            </a:r>
            <a:endParaRPr lang="en-US" sz="2400" b="1" dirty="0">
              <a:solidFill>
                <a:srgbClr val="7030A0"/>
              </a:solidFill>
            </a:endParaRPr>
          </a:p>
        </p:txBody>
      </p:sp>
      <p:pic>
        <p:nvPicPr>
          <p:cNvPr id="12" name="图片 11">
            <a:extLst>
              <a:ext uri="{FF2B5EF4-FFF2-40B4-BE49-F238E27FC236}">
                <a16:creationId xmlns:a16="http://schemas.microsoft.com/office/drawing/2014/main" id="{F2F0FC71-1F81-4C50-B1A1-B12043874E27}"/>
              </a:ext>
            </a:extLst>
          </p:cNvPr>
          <p:cNvPicPr>
            <a:picLocks noChangeAspect="1"/>
          </p:cNvPicPr>
          <p:nvPr/>
        </p:nvPicPr>
        <p:blipFill>
          <a:blip r:embed="rId3"/>
          <a:stretch>
            <a:fillRect/>
          </a:stretch>
        </p:blipFill>
        <p:spPr>
          <a:xfrm>
            <a:off x="573041" y="1098537"/>
            <a:ext cx="8064914" cy="508026"/>
          </a:xfrm>
          <a:prstGeom prst="rect">
            <a:avLst/>
          </a:prstGeom>
        </p:spPr>
      </p:pic>
      <p:cxnSp>
        <p:nvCxnSpPr>
          <p:cNvPr id="14" name="直接箭头连接符 13">
            <a:extLst>
              <a:ext uri="{FF2B5EF4-FFF2-40B4-BE49-F238E27FC236}">
                <a16:creationId xmlns:a16="http://schemas.microsoft.com/office/drawing/2014/main" id="{46B3A4B8-E67C-4F43-9202-4F3A74ED0E09}"/>
              </a:ext>
            </a:extLst>
          </p:cNvPr>
          <p:cNvCxnSpPr/>
          <p:nvPr/>
        </p:nvCxnSpPr>
        <p:spPr>
          <a:xfrm>
            <a:off x="4274820" y="1699260"/>
            <a:ext cx="0" cy="3962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17" name="图片 16">
            <a:extLst>
              <a:ext uri="{FF2B5EF4-FFF2-40B4-BE49-F238E27FC236}">
                <a16:creationId xmlns:a16="http://schemas.microsoft.com/office/drawing/2014/main" id="{42EEC79D-D336-4D0F-B353-F4FED6E93125}"/>
              </a:ext>
            </a:extLst>
          </p:cNvPr>
          <p:cNvPicPr>
            <a:picLocks noChangeAspect="1"/>
          </p:cNvPicPr>
          <p:nvPr/>
        </p:nvPicPr>
        <p:blipFill>
          <a:blip r:embed="rId4"/>
          <a:stretch>
            <a:fillRect/>
          </a:stretch>
        </p:blipFill>
        <p:spPr>
          <a:xfrm>
            <a:off x="1700244" y="2172982"/>
            <a:ext cx="6638925" cy="695325"/>
          </a:xfrm>
          <a:prstGeom prst="rect">
            <a:avLst/>
          </a:prstGeom>
        </p:spPr>
      </p:pic>
      <p:sp>
        <p:nvSpPr>
          <p:cNvPr id="18" name="文本框 17">
            <a:extLst>
              <a:ext uri="{FF2B5EF4-FFF2-40B4-BE49-F238E27FC236}">
                <a16:creationId xmlns:a16="http://schemas.microsoft.com/office/drawing/2014/main" id="{3571F625-9CF9-4230-A84F-2F478FB39509}"/>
              </a:ext>
            </a:extLst>
          </p:cNvPr>
          <p:cNvSpPr txBox="1"/>
          <p:nvPr/>
        </p:nvSpPr>
        <p:spPr>
          <a:xfrm flipH="1">
            <a:off x="573041" y="2202418"/>
            <a:ext cx="1011921" cy="369332"/>
          </a:xfrm>
          <a:prstGeom prst="rect">
            <a:avLst/>
          </a:prstGeom>
          <a:noFill/>
        </p:spPr>
        <p:txBody>
          <a:bodyPr wrap="square" rtlCol="0">
            <a:spAutoFit/>
          </a:bodyPr>
          <a:lstStyle/>
          <a:p>
            <a:r>
              <a:rPr lang="en-US" dirty="0"/>
              <a:t>BF-test:</a:t>
            </a:r>
          </a:p>
        </p:txBody>
      </p:sp>
      <p:cxnSp>
        <p:nvCxnSpPr>
          <p:cNvPr id="19" name="直接箭头连接符 18">
            <a:extLst>
              <a:ext uri="{FF2B5EF4-FFF2-40B4-BE49-F238E27FC236}">
                <a16:creationId xmlns:a16="http://schemas.microsoft.com/office/drawing/2014/main" id="{D0B6F941-09A1-48A9-8E5B-6A221760A16A}"/>
              </a:ext>
            </a:extLst>
          </p:cNvPr>
          <p:cNvCxnSpPr/>
          <p:nvPr/>
        </p:nvCxnSpPr>
        <p:spPr>
          <a:xfrm>
            <a:off x="4274820" y="2884970"/>
            <a:ext cx="0" cy="3962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文本框 19">
            <a:extLst>
              <a:ext uri="{FF2B5EF4-FFF2-40B4-BE49-F238E27FC236}">
                <a16:creationId xmlns:a16="http://schemas.microsoft.com/office/drawing/2014/main" id="{7D16C2B1-FDED-4DFC-8637-95D711836B61}"/>
              </a:ext>
            </a:extLst>
          </p:cNvPr>
          <p:cNvSpPr txBox="1"/>
          <p:nvPr/>
        </p:nvSpPr>
        <p:spPr>
          <a:xfrm flipH="1">
            <a:off x="1584961" y="2817831"/>
            <a:ext cx="2522217" cy="646331"/>
          </a:xfrm>
          <a:prstGeom prst="rect">
            <a:avLst/>
          </a:prstGeom>
          <a:noFill/>
        </p:spPr>
        <p:txBody>
          <a:bodyPr wrap="square" rtlCol="0">
            <a:spAutoFit/>
          </a:bodyPr>
          <a:lstStyle/>
          <a:p>
            <a:pPr algn="ctr"/>
            <a:r>
              <a:rPr lang="en-US" altLang="zh-CN" dirty="0"/>
              <a:t>Weighted Least </a:t>
            </a:r>
          </a:p>
          <a:p>
            <a:pPr algn="ctr"/>
            <a:r>
              <a:rPr lang="en-US" altLang="zh-CN" dirty="0"/>
              <a:t>Square transformation</a:t>
            </a:r>
            <a:r>
              <a:rPr lang="en-US" dirty="0"/>
              <a:t>:</a:t>
            </a:r>
          </a:p>
        </p:txBody>
      </p:sp>
      <p:pic>
        <p:nvPicPr>
          <p:cNvPr id="21" name="图片 20">
            <a:extLst>
              <a:ext uri="{FF2B5EF4-FFF2-40B4-BE49-F238E27FC236}">
                <a16:creationId xmlns:a16="http://schemas.microsoft.com/office/drawing/2014/main" id="{60BB8CE3-01AE-44B1-975B-9A11FB2E39C5}"/>
              </a:ext>
            </a:extLst>
          </p:cNvPr>
          <p:cNvPicPr>
            <a:picLocks noChangeAspect="1"/>
          </p:cNvPicPr>
          <p:nvPr/>
        </p:nvPicPr>
        <p:blipFill>
          <a:blip r:embed="rId5"/>
          <a:stretch>
            <a:fillRect/>
          </a:stretch>
        </p:blipFill>
        <p:spPr>
          <a:xfrm>
            <a:off x="1778317" y="3534575"/>
            <a:ext cx="6372225" cy="619125"/>
          </a:xfrm>
          <a:prstGeom prst="rect">
            <a:avLst/>
          </a:prstGeom>
        </p:spPr>
      </p:pic>
      <p:sp>
        <p:nvSpPr>
          <p:cNvPr id="22" name="文本框 21">
            <a:extLst>
              <a:ext uri="{FF2B5EF4-FFF2-40B4-BE49-F238E27FC236}">
                <a16:creationId xmlns:a16="http://schemas.microsoft.com/office/drawing/2014/main" id="{56639E3E-2A5F-4C5B-9D21-5512C83CFCB0}"/>
              </a:ext>
            </a:extLst>
          </p:cNvPr>
          <p:cNvSpPr txBox="1"/>
          <p:nvPr/>
        </p:nvSpPr>
        <p:spPr>
          <a:xfrm flipH="1">
            <a:off x="618236" y="3585296"/>
            <a:ext cx="1263903" cy="369332"/>
          </a:xfrm>
          <a:prstGeom prst="rect">
            <a:avLst/>
          </a:prstGeom>
          <a:noFill/>
        </p:spPr>
        <p:txBody>
          <a:bodyPr wrap="square" rtlCol="0">
            <a:spAutoFit/>
          </a:bodyPr>
          <a:lstStyle/>
          <a:p>
            <a:r>
              <a:rPr lang="en-US" dirty="0"/>
              <a:t>Re BF-test:</a:t>
            </a:r>
          </a:p>
        </p:txBody>
      </p:sp>
      <p:pic>
        <p:nvPicPr>
          <p:cNvPr id="2" name="图片 1">
            <a:extLst>
              <a:ext uri="{FF2B5EF4-FFF2-40B4-BE49-F238E27FC236}">
                <a16:creationId xmlns:a16="http://schemas.microsoft.com/office/drawing/2014/main" id="{25BBE7EF-954D-41EA-8C7B-08AC1259CBFB}"/>
              </a:ext>
            </a:extLst>
          </p:cNvPr>
          <p:cNvPicPr>
            <a:picLocks noChangeAspect="1"/>
          </p:cNvPicPr>
          <p:nvPr/>
        </p:nvPicPr>
        <p:blipFill>
          <a:blip r:embed="rId6"/>
          <a:stretch>
            <a:fillRect/>
          </a:stretch>
        </p:blipFill>
        <p:spPr>
          <a:xfrm>
            <a:off x="4943633" y="2809832"/>
            <a:ext cx="1076483" cy="712806"/>
          </a:xfrm>
          <a:prstGeom prst="rect">
            <a:avLst/>
          </a:prstGeom>
        </p:spPr>
      </p:pic>
    </p:spTree>
    <p:extLst>
      <p:ext uri="{BB962C8B-B14F-4D97-AF65-F5344CB8AC3E}">
        <p14:creationId xmlns:p14="http://schemas.microsoft.com/office/powerpoint/2010/main" val="316602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11</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4683312" cy="826146"/>
          </a:xfrm>
        </p:spPr>
        <p:txBody>
          <a:bodyPr>
            <a:normAutofit/>
          </a:bodyPr>
          <a:lstStyle/>
          <a:p>
            <a:pPr algn="l"/>
            <a:r>
              <a:rPr lang="en-US" sz="3200" b="1" dirty="0">
                <a:solidFill>
                  <a:srgbClr val="7030A0"/>
                </a:solidFill>
              </a:rPr>
              <a:t>O</a:t>
            </a:r>
            <a:r>
              <a:rPr lang="en-US" altLang="zh-CN" sz="3200" b="1" dirty="0">
                <a:solidFill>
                  <a:srgbClr val="7030A0"/>
                </a:solidFill>
              </a:rPr>
              <a:t>utlier and Rebuild</a:t>
            </a:r>
            <a:endParaRPr lang="en-US" sz="3200" b="1" dirty="0">
              <a:solidFill>
                <a:srgbClr val="7030A0"/>
              </a:solidFill>
            </a:endParaRPr>
          </a:p>
        </p:txBody>
      </p:sp>
      <p:sp>
        <p:nvSpPr>
          <p:cNvPr id="3" name="文本框 2">
            <a:extLst>
              <a:ext uri="{FF2B5EF4-FFF2-40B4-BE49-F238E27FC236}">
                <a16:creationId xmlns:a16="http://schemas.microsoft.com/office/drawing/2014/main" id="{04482B18-FC47-4505-9DEA-3C50FBFD19FF}"/>
              </a:ext>
            </a:extLst>
          </p:cNvPr>
          <p:cNvSpPr txBox="1"/>
          <p:nvPr/>
        </p:nvSpPr>
        <p:spPr>
          <a:xfrm flipH="1">
            <a:off x="716278" y="1043940"/>
            <a:ext cx="3322321" cy="646331"/>
          </a:xfrm>
          <a:prstGeom prst="rect">
            <a:avLst/>
          </a:prstGeom>
          <a:noFill/>
        </p:spPr>
        <p:txBody>
          <a:bodyPr wrap="square" rtlCol="0">
            <a:spAutoFit/>
          </a:bodyPr>
          <a:lstStyle/>
          <a:p>
            <a:pPr algn="ctr"/>
            <a:r>
              <a:rPr lang="en-US" dirty="0"/>
              <a:t>Y outlier test:</a:t>
            </a:r>
          </a:p>
          <a:p>
            <a:pPr algn="ctr"/>
            <a:r>
              <a:rPr lang="en-US" dirty="0"/>
              <a:t>studentized deleted residuals</a:t>
            </a:r>
          </a:p>
        </p:txBody>
      </p:sp>
      <p:sp>
        <p:nvSpPr>
          <p:cNvPr id="8" name="文本框 7">
            <a:extLst>
              <a:ext uri="{FF2B5EF4-FFF2-40B4-BE49-F238E27FC236}">
                <a16:creationId xmlns:a16="http://schemas.microsoft.com/office/drawing/2014/main" id="{C76B08E5-09EC-46A0-91A1-9EC52B7B7436}"/>
              </a:ext>
            </a:extLst>
          </p:cNvPr>
          <p:cNvSpPr txBox="1"/>
          <p:nvPr/>
        </p:nvSpPr>
        <p:spPr>
          <a:xfrm flipH="1">
            <a:off x="4831078" y="1042571"/>
            <a:ext cx="3322321" cy="646331"/>
          </a:xfrm>
          <a:prstGeom prst="rect">
            <a:avLst/>
          </a:prstGeom>
          <a:noFill/>
        </p:spPr>
        <p:txBody>
          <a:bodyPr wrap="square" rtlCol="0">
            <a:spAutoFit/>
          </a:bodyPr>
          <a:lstStyle/>
          <a:p>
            <a:pPr algn="ctr"/>
            <a:r>
              <a:rPr lang="en-US" dirty="0"/>
              <a:t>X outlier test:</a:t>
            </a:r>
          </a:p>
          <a:p>
            <a:pPr algn="ctr"/>
            <a:r>
              <a:rPr lang="en-US" dirty="0"/>
              <a:t>Cook’s Distance &amp; DFFITS</a:t>
            </a:r>
          </a:p>
        </p:txBody>
      </p:sp>
      <p:cxnSp>
        <p:nvCxnSpPr>
          <p:cNvPr id="9" name="直接箭头连接符 8">
            <a:extLst>
              <a:ext uri="{FF2B5EF4-FFF2-40B4-BE49-F238E27FC236}">
                <a16:creationId xmlns:a16="http://schemas.microsoft.com/office/drawing/2014/main" id="{CAA16C93-AA24-40A7-8850-BD56284A3BFA}"/>
              </a:ext>
            </a:extLst>
          </p:cNvPr>
          <p:cNvCxnSpPr>
            <a:cxnSpLocks/>
          </p:cNvCxnSpPr>
          <p:nvPr/>
        </p:nvCxnSpPr>
        <p:spPr>
          <a:xfrm>
            <a:off x="4442460" y="3657600"/>
            <a:ext cx="0" cy="5233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12" name="图片 11">
            <a:extLst>
              <a:ext uri="{FF2B5EF4-FFF2-40B4-BE49-F238E27FC236}">
                <a16:creationId xmlns:a16="http://schemas.microsoft.com/office/drawing/2014/main" id="{661FBC04-0F89-43D7-A9EC-351C8E8172FF}"/>
              </a:ext>
            </a:extLst>
          </p:cNvPr>
          <p:cNvPicPr>
            <a:picLocks noChangeAspect="1"/>
          </p:cNvPicPr>
          <p:nvPr/>
        </p:nvPicPr>
        <p:blipFill>
          <a:blip r:embed="rId3"/>
          <a:stretch>
            <a:fillRect/>
          </a:stretch>
        </p:blipFill>
        <p:spPr>
          <a:xfrm>
            <a:off x="1062039" y="1690271"/>
            <a:ext cx="2478402" cy="1488370"/>
          </a:xfrm>
          <a:prstGeom prst="rect">
            <a:avLst/>
          </a:prstGeom>
        </p:spPr>
      </p:pic>
      <p:pic>
        <p:nvPicPr>
          <p:cNvPr id="13" name="图片 12">
            <a:extLst>
              <a:ext uri="{FF2B5EF4-FFF2-40B4-BE49-F238E27FC236}">
                <a16:creationId xmlns:a16="http://schemas.microsoft.com/office/drawing/2014/main" id="{7DCF7CED-1F2A-4B0F-882C-0C785BB60A74}"/>
              </a:ext>
            </a:extLst>
          </p:cNvPr>
          <p:cNvPicPr>
            <a:picLocks noChangeAspect="1"/>
          </p:cNvPicPr>
          <p:nvPr/>
        </p:nvPicPr>
        <p:blipFill>
          <a:blip r:embed="rId4"/>
          <a:stretch>
            <a:fillRect/>
          </a:stretch>
        </p:blipFill>
        <p:spPr>
          <a:xfrm>
            <a:off x="5253037" y="1690271"/>
            <a:ext cx="2478402" cy="1492232"/>
          </a:xfrm>
          <a:prstGeom prst="rect">
            <a:avLst/>
          </a:prstGeom>
        </p:spPr>
      </p:pic>
      <p:cxnSp>
        <p:nvCxnSpPr>
          <p:cNvPr id="15" name="直接连接符 14">
            <a:extLst>
              <a:ext uri="{FF2B5EF4-FFF2-40B4-BE49-F238E27FC236}">
                <a16:creationId xmlns:a16="http://schemas.microsoft.com/office/drawing/2014/main" id="{E575C255-AA65-4417-8A22-1B5DC30E3C8B}"/>
              </a:ext>
            </a:extLst>
          </p:cNvPr>
          <p:cNvCxnSpPr/>
          <p:nvPr/>
        </p:nvCxnSpPr>
        <p:spPr>
          <a:xfrm>
            <a:off x="2301240" y="3253740"/>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直接连接符 15">
            <a:extLst>
              <a:ext uri="{FF2B5EF4-FFF2-40B4-BE49-F238E27FC236}">
                <a16:creationId xmlns:a16="http://schemas.microsoft.com/office/drawing/2014/main" id="{E4C862AB-082D-4261-BC3C-9102869BDDA3}"/>
              </a:ext>
            </a:extLst>
          </p:cNvPr>
          <p:cNvCxnSpPr/>
          <p:nvPr/>
        </p:nvCxnSpPr>
        <p:spPr>
          <a:xfrm>
            <a:off x="6583680" y="3257550"/>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直接连接符 17">
            <a:extLst>
              <a:ext uri="{FF2B5EF4-FFF2-40B4-BE49-F238E27FC236}">
                <a16:creationId xmlns:a16="http://schemas.microsoft.com/office/drawing/2014/main" id="{CCE6D055-F275-43E5-8809-2D63AB7688A1}"/>
              </a:ext>
            </a:extLst>
          </p:cNvPr>
          <p:cNvCxnSpPr/>
          <p:nvPr/>
        </p:nvCxnSpPr>
        <p:spPr>
          <a:xfrm flipV="1">
            <a:off x="2301240" y="3657600"/>
            <a:ext cx="4282440" cy="3810"/>
          </a:xfrm>
          <a:prstGeom prst="line">
            <a:avLst/>
          </a:prstGeom>
        </p:spPr>
        <p:style>
          <a:lnRef idx="2">
            <a:schemeClr val="accent4"/>
          </a:lnRef>
          <a:fillRef idx="0">
            <a:schemeClr val="accent4"/>
          </a:fillRef>
          <a:effectRef idx="1">
            <a:schemeClr val="accent4"/>
          </a:effectRef>
          <a:fontRef idx="minor">
            <a:schemeClr val="tx1"/>
          </a:fontRef>
        </p:style>
      </p:cxnSp>
      <p:sp>
        <p:nvSpPr>
          <p:cNvPr id="19" name="文本框 18">
            <a:extLst>
              <a:ext uri="{FF2B5EF4-FFF2-40B4-BE49-F238E27FC236}">
                <a16:creationId xmlns:a16="http://schemas.microsoft.com/office/drawing/2014/main" id="{C636B72B-4128-45E7-9F3E-FED145E9F4AD}"/>
              </a:ext>
            </a:extLst>
          </p:cNvPr>
          <p:cNvSpPr txBox="1"/>
          <p:nvPr/>
        </p:nvSpPr>
        <p:spPr>
          <a:xfrm flipH="1">
            <a:off x="3063245" y="3217961"/>
            <a:ext cx="2758431" cy="369332"/>
          </a:xfrm>
          <a:prstGeom prst="rect">
            <a:avLst/>
          </a:prstGeom>
          <a:noFill/>
        </p:spPr>
        <p:txBody>
          <a:bodyPr wrap="square" rtlCol="0">
            <a:spAutoFit/>
          </a:bodyPr>
          <a:lstStyle/>
          <a:p>
            <a:r>
              <a:rPr lang="en-US" dirty="0"/>
              <a:t>Delete outliers and rebuild </a:t>
            </a:r>
          </a:p>
        </p:txBody>
      </p:sp>
      <p:sp>
        <p:nvSpPr>
          <p:cNvPr id="6" name="文本框 5">
            <a:extLst>
              <a:ext uri="{FF2B5EF4-FFF2-40B4-BE49-F238E27FC236}">
                <a16:creationId xmlns:a16="http://schemas.microsoft.com/office/drawing/2014/main" id="{D50E7059-EE0B-427B-9586-666467D109E7}"/>
              </a:ext>
            </a:extLst>
          </p:cNvPr>
          <p:cNvSpPr txBox="1"/>
          <p:nvPr/>
        </p:nvSpPr>
        <p:spPr>
          <a:xfrm>
            <a:off x="3722372" y="4211713"/>
            <a:ext cx="1699256" cy="369332"/>
          </a:xfrm>
          <a:prstGeom prst="rect">
            <a:avLst/>
          </a:prstGeom>
          <a:noFill/>
        </p:spPr>
        <p:txBody>
          <a:bodyPr wrap="square" rtlCol="0">
            <a:spAutoFit/>
          </a:bodyPr>
          <a:lstStyle/>
          <a:p>
            <a:r>
              <a:rPr lang="en-US" dirty="0"/>
              <a:t>R</a:t>
            </a:r>
            <a:r>
              <a:rPr lang="en-US" baseline="-25000" dirty="0"/>
              <a:t>a</a:t>
            </a:r>
            <a:r>
              <a:rPr lang="en-US" baseline="30000" dirty="0"/>
              <a:t>2</a:t>
            </a:r>
            <a:r>
              <a:rPr lang="en-US" dirty="0"/>
              <a:t>= 99.72828%</a:t>
            </a:r>
          </a:p>
        </p:txBody>
      </p:sp>
    </p:spTree>
    <p:extLst>
      <p:ext uri="{BB962C8B-B14F-4D97-AF65-F5344CB8AC3E}">
        <p14:creationId xmlns:p14="http://schemas.microsoft.com/office/powerpoint/2010/main" val="406863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12</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4683312" cy="826146"/>
          </a:xfrm>
        </p:spPr>
        <p:txBody>
          <a:bodyPr>
            <a:normAutofit/>
          </a:bodyPr>
          <a:lstStyle/>
          <a:p>
            <a:pPr algn="l"/>
            <a:r>
              <a:rPr lang="en-US" sz="3200" b="1" dirty="0">
                <a:solidFill>
                  <a:srgbClr val="7030A0"/>
                </a:solidFill>
              </a:rPr>
              <a:t>F</a:t>
            </a:r>
            <a:r>
              <a:rPr lang="en-US" altLang="zh-CN" sz="3200" b="1" dirty="0">
                <a:solidFill>
                  <a:srgbClr val="7030A0"/>
                </a:solidFill>
              </a:rPr>
              <a:t>inal Model</a:t>
            </a:r>
            <a:endParaRPr lang="en-US" sz="3200" b="1" dirty="0">
              <a:solidFill>
                <a:srgbClr val="7030A0"/>
              </a:solidFill>
            </a:endParaRPr>
          </a:p>
        </p:txBody>
      </p:sp>
      <p:pic>
        <p:nvPicPr>
          <p:cNvPr id="7" name="图片 6">
            <a:extLst>
              <a:ext uri="{FF2B5EF4-FFF2-40B4-BE49-F238E27FC236}">
                <a16:creationId xmlns:a16="http://schemas.microsoft.com/office/drawing/2014/main" id="{D379FF7C-A003-45CD-80C6-A04B73BAA510}"/>
              </a:ext>
            </a:extLst>
          </p:cNvPr>
          <p:cNvPicPr>
            <a:picLocks noChangeAspect="1"/>
          </p:cNvPicPr>
          <p:nvPr/>
        </p:nvPicPr>
        <p:blipFill>
          <a:blip r:embed="rId3"/>
          <a:stretch>
            <a:fillRect/>
          </a:stretch>
        </p:blipFill>
        <p:spPr>
          <a:xfrm>
            <a:off x="666549" y="1927585"/>
            <a:ext cx="7810901" cy="812842"/>
          </a:xfrm>
          <a:prstGeom prst="rect">
            <a:avLst/>
          </a:prstGeom>
        </p:spPr>
      </p:pic>
    </p:spTree>
    <p:extLst>
      <p:ext uri="{BB962C8B-B14F-4D97-AF65-F5344CB8AC3E}">
        <p14:creationId xmlns:p14="http://schemas.microsoft.com/office/powerpoint/2010/main" val="207891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13</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6799878" cy="826146"/>
          </a:xfrm>
        </p:spPr>
        <p:txBody>
          <a:bodyPr>
            <a:normAutofit/>
          </a:bodyPr>
          <a:lstStyle/>
          <a:p>
            <a:pPr algn="l"/>
            <a:r>
              <a:rPr lang="en-US" sz="3200" b="1" dirty="0">
                <a:solidFill>
                  <a:srgbClr val="7030A0"/>
                </a:solidFill>
              </a:rPr>
              <a:t>VIF Test for Multicollinearity</a:t>
            </a:r>
          </a:p>
        </p:txBody>
      </p:sp>
      <p:pic>
        <p:nvPicPr>
          <p:cNvPr id="2" name="图片 1">
            <a:extLst>
              <a:ext uri="{FF2B5EF4-FFF2-40B4-BE49-F238E27FC236}">
                <a16:creationId xmlns:a16="http://schemas.microsoft.com/office/drawing/2014/main" id="{6036A2B9-CB99-4EB6-9284-C106425E9AD2}"/>
              </a:ext>
            </a:extLst>
          </p:cNvPr>
          <p:cNvPicPr>
            <a:picLocks noChangeAspect="1"/>
          </p:cNvPicPr>
          <p:nvPr/>
        </p:nvPicPr>
        <p:blipFill>
          <a:blip r:embed="rId3"/>
          <a:stretch>
            <a:fillRect/>
          </a:stretch>
        </p:blipFill>
        <p:spPr>
          <a:xfrm>
            <a:off x="1013460" y="2235707"/>
            <a:ext cx="5029200" cy="447675"/>
          </a:xfrm>
          <a:prstGeom prst="rect">
            <a:avLst/>
          </a:prstGeom>
        </p:spPr>
      </p:pic>
      <p:sp>
        <p:nvSpPr>
          <p:cNvPr id="6" name="文本框 5">
            <a:extLst>
              <a:ext uri="{FF2B5EF4-FFF2-40B4-BE49-F238E27FC236}">
                <a16:creationId xmlns:a16="http://schemas.microsoft.com/office/drawing/2014/main" id="{B136238F-9699-4E57-86C3-95917E5AB7E1}"/>
              </a:ext>
            </a:extLst>
          </p:cNvPr>
          <p:cNvSpPr txBox="1"/>
          <p:nvPr/>
        </p:nvSpPr>
        <p:spPr>
          <a:xfrm flipH="1">
            <a:off x="422906" y="1641348"/>
            <a:ext cx="5939794" cy="369332"/>
          </a:xfrm>
          <a:prstGeom prst="rect">
            <a:avLst/>
          </a:prstGeom>
          <a:noFill/>
        </p:spPr>
        <p:txBody>
          <a:bodyPr wrap="square" rtlCol="0">
            <a:spAutoFit/>
          </a:bodyPr>
          <a:lstStyle/>
          <a:p>
            <a:pPr marL="285750" indent="-285750" algn="ctr">
              <a:buFont typeface="Arial" panose="020B0604020202020204" pitchFamily="34" charset="0"/>
              <a:buChar char="•"/>
            </a:pPr>
            <a:r>
              <a:rPr lang="en-US" dirty="0"/>
              <a:t>VIF value for the predictor variables selected by Lasso:</a:t>
            </a:r>
          </a:p>
        </p:txBody>
      </p:sp>
      <p:sp>
        <p:nvSpPr>
          <p:cNvPr id="7" name="文本框 6">
            <a:extLst>
              <a:ext uri="{FF2B5EF4-FFF2-40B4-BE49-F238E27FC236}">
                <a16:creationId xmlns:a16="http://schemas.microsoft.com/office/drawing/2014/main" id="{F4E8A5E4-348C-4A86-93E0-D421A5A6EAAA}"/>
              </a:ext>
            </a:extLst>
          </p:cNvPr>
          <p:cNvSpPr txBox="1"/>
          <p:nvPr/>
        </p:nvSpPr>
        <p:spPr>
          <a:xfrm flipH="1">
            <a:off x="678177" y="2910078"/>
            <a:ext cx="5029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Still have multicollinearity after Lasso selection</a:t>
            </a:r>
          </a:p>
        </p:txBody>
      </p:sp>
    </p:spTree>
    <p:extLst>
      <p:ext uri="{BB962C8B-B14F-4D97-AF65-F5344CB8AC3E}">
        <p14:creationId xmlns:p14="http://schemas.microsoft.com/office/powerpoint/2010/main" val="205893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14</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6799878" cy="826146"/>
          </a:xfrm>
        </p:spPr>
        <p:txBody>
          <a:bodyPr>
            <a:normAutofit/>
          </a:bodyPr>
          <a:lstStyle/>
          <a:p>
            <a:pPr algn="l"/>
            <a:r>
              <a:rPr lang="en-US" sz="3200" b="1" dirty="0">
                <a:solidFill>
                  <a:srgbClr val="7030A0"/>
                </a:solidFill>
              </a:rPr>
              <a:t>Overfit Test with Testing Data Set </a:t>
            </a:r>
          </a:p>
        </p:txBody>
      </p:sp>
      <p:sp>
        <p:nvSpPr>
          <p:cNvPr id="2" name="矩形 1">
            <a:extLst>
              <a:ext uri="{FF2B5EF4-FFF2-40B4-BE49-F238E27FC236}">
                <a16:creationId xmlns:a16="http://schemas.microsoft.com/office/drawing/2014/main" id="{A3B974CE-EEE4-4D27-8BFB-3F702108AFD0}"/>
              </a:ext>
            </a:extLst>
          </p:cNvPr>
          <p:cNvSpPr/>
          <p:nvPr/>
        </p:nvSpPr>
        <p:spPr>
          <a:xfrm>
            <a:off x="1287780" y="1165860"/>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Training Data</a:t>
            </a:r>
          </a:p>
        </p:txBody>
      </p:sp>
      <p:sp>
        <p:nvSpPr>
          <p:cNvPr id="6" name="矩形 5">
            <a:extLst>
              <a:ext uri="{FF2B5EF4-FFF2-40B4-BE49-F238E27FC236}">
                <a16:creationId xmlns:a16="http://schemas.microsoft.com/office/drawing/2014/main" id="{6BFDCF15-F505-4FCA-897B-BA084B01EEB3}"/>
              </a:ext>
            </a:extLst>
          </p:cNvPr>
          <p:cNvSpPr/>
          <p:nvPr/>
        </p:nvSpPr>
        <p:spPr>
          <a:xfrm>
            <a:off x="5219700" y="1191906"/>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Testing Data</a:t>
            </a:r>
          </a:p>
        </p:txBody>
      </p:sp>
      <p:cxnSp>
        <p:nvCxnSpPr>
          <p:cNvPr id="7" name="直接箭头连接符 6">
            <a:extLst>
              <a:ext uri="{FF2B5EF4-FFF2-40B4-BE49-F238E27FC236}">
                <a16:creationId xmlns:a16="http://schemas.microsoft.com/office/drawing/2014/main" id="{35C5A02F-F335-4846-88A0-9998379DFA16}"/>
              </a:ext>
            </a:extLst>
          </p:cNvPr>
          <p:cNvCxnSpPr>
            <a:cxnSpLocks/>
          </p:cNvCxnSpPr>
          <p:nvPr/>
        </p:nvCxnSpPr>
        <p:spPr>
          <a:xfrm>
            <a:off x="4274820" y="3590269"/>
            <a:ext cx="0" cy="5233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直接连接符 7">
            <a:extLst>
              <a:ext uri="{FF2B5EF4-FFF2-40B4-BE49-F238E27FC236}">
                <a16:creationId xmlns:a16="http://schemas.microsoft.com/office/drawing/2014/main" id="{A0242B27-D5E0-47BE-B388-1F0958718FD9}"/>
              </a:ext>
            </a:extLst>
          </p:cNvPr>
          <p:cNvCxnSpPr/>
          <p:nvPr/>
        </p:nvCxnSpPr>
        <p:spPr>
          <a:xfrm>
            <a:off x="2293620" y="1992006"/>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直接连接符 8">
            <a:extLst>
              <a:ext uri="{FF2B5EF4-FFF2-40B4-BE49-F238E27FC236}">
                <a16:creationId xmlns:a16="http://schemas.microsoft.com/office/drawing/2014/main" id="{D8404169-63C2-4AD6-A3C7-F84535653A90}"/>
              </a:ext>
            </a:extLst>
          </p:cNvPr>
          <p:cNvCxnSpPr/>
          <p:nvPr/>
        </p:nvCxnSpPr>
        <p:spPr>
          <a:xfrm>
            <a:off x="6256020" y="1992006"/>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直接连接符 9">
            <a:extLst>
              <a:ext uri="{FF2B5EF4-FFF2-40B4-BE49-F238E27FC236}">
                <a16:creationId xmlns:a16="http://schemas.microsoft.com/office/drawing/2014/main" id="{6B702F0A-7B46-4A99-8344-659632248837}"/>
              </a:ext>
            </a:extLst>
          </p:cNvPr>
          <p:cNvCxnSpPr>
            <a:cxnSpLocks/>
          </p:cNvCxnSpPr>
          <p:nvPr/>
        </p:nvCxnSpPr>
        <p:spPr>
          <a:xfrm>
            <a:off x="2270760" y="3594079"/>
            <a:ext cx="3985260" cy="0"/>
          </a:xfrm>
          <a:prstGeom prst="line">
            <a:avLst/>
          </a:prstGeom>
        </p:spPr>
        <p:style>
          <a:lnRef idx="2">
            <a:schemeClr val="accent4"/>
          </a:lnRef>
          <a:fillRef idx="0">
            <a:schemeClr val="accent4"/>
          </a:fillRef>
          <a:effectRef idx="1">
            <a:schemeClr val="accent4"/>
          </a:effectRef>
          <a:fontRef idx="minor">
            <a:schemeClr val="tx1"/>
          </a:fontRef>
        </p:style>
      </p:cxnSp>
      <p:sp>
        <p:nvSpPr>
          <p:cNvPr id="11" name="矩形 10">
            <a:extLst>
              <a:ext uri="{FF2B5EF4-FFF2-40B4-BE49-F238E27FC236}">
                <a16:creationId xmlns:a16="http://schemas.microsoft.com/office/drawing/2014/main" id="{F977CAFE-96C4-4CDA-9B79-9CAA26B99207}"/>
              </a:ext>
            </a:extLst>
          </p:cNvPr>
          <p:cNvSpPr/>
          <p:nvPr/>
        </p:nvSpPr>
        <p:spPr>
          <a:xfrm>
            <a:off x="1287780" y="2358391"/>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Training Model</a:t>
            </a:r>
          </a:p>
        </p:txBody>
      </p:sp>
      <p:sp>
        <p:nvSpPr>
          <p:cNvPr id="12" name="矩形 11">
            <a:extLst>
              <a:ext uri="{FF2B5EF4-FFF2-40B4-BE49-F238E27FC236}">
                <a16:creationId xmlns:a16="http://schemas.microsoft.com/office/drawing/2014/main" id="{021D39F5-49D3-403F-A1C9-D3E5EB34A8A3}"/>
              </a:ext>
            </a:extLst>
          </p:cNvPr>
          <p:cNvSpPr/>
          <p:nvPr/>
        </p:nvSpPr>
        <p:spPr>
          <a:xfrm>
            <a:off x="5219700" y="2369820"/>
            <a:ext cx="2072640" cy="8261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Training Model</a:t>
            </a:r>
          </a:p>
        </p:txBody>
      </p:sp>
      <p:cxnSp>
        <p:nvCxnSpPr>
          <p:cNvPr id="13" name="直接连接符 12">
            <a:extLst>
              <a:ext uri="{FF2B5EF4-FFF2-40B4-BE49-F238E27FC236}">
                <a16:creationId xmlns:a16="http://schemas.microsoft.com/office/drawing/2014/main" id="{86507784-A593-4E3D-943A-38E16B376362}"/>
              </a:ext>
            </a:extLst>
          </p:cNvPr>
          <p:cNvCxnSpPr/>
          <p:nvPr/>
        </p:nvCxnSpPr>
        <p:spPr>
          <a:xfrm>
            <a:off x="2270760" y="3188346"/>
            <a:ext cx="0" cy="403860"/>
          </a:xfrm>
          <a:prstGeom prst="line">
            <a:avLst/>
          </a:prstGeom>
        </p:spPr>
        <p:style>
          <a:lnRef idx="2">
            <a:schemeClr val="accent4"/>
          </a:lnRef>
          <a:fillRef idx="0">
            <a:schemeClr val="accent4"/>
          </a:fillRef>
          <a:effectRef idx="1">
            <a:schemeClr val="accent4"/>
          </a:effectRef>
          <a:fontRef idx="minor">
            <a:schemeClr val="tx1"/>
          </a:fontRef>
        </p:style>
      </p:cxnSp>
      <p:cxnSp>
        <p:nvCxnSpPr>
          <p:cNvPr id="14" name="直接连接符 13">
            <a:extLst>
              <a:ext uri="{FF2B5EF4-FFF2-40B4-BE49-F238E27FC236}">
                <a16:creationId xmlns:a16="http://schemas.microsoft.com/office/drawing/2014/main" id="{8E081987-78E3-4F85-823B-7890D23DED02}"/>
              </a:ext>
            </a:extLst>
          </p:cNvPr>
          <p:cNvCxnSpPr/>
          <p:nvPr/>
        </p:nvCxnSpPr>
        <p:spPr>
          <a:xfrm>
            <a:off x="6256020" y="3188346"/>
            <a:ext cx="0" cy="403860"/>
          </a:xfrm>
          <a:prstGeom prst="line">
            <a:avLst/>
          </a:prstGeom>
        </p:spPr>
        <p:style>
          <a:lnRef idx="2">
            <a:schemeClr val="accent4"/>
          </a:lnRef>
          <a:fillRef idx="0">
            <a:schemeClr val="accent4"/>
          </a:fillRef>
          <a:effectRef idx="1">
            <a:schemeClr val="accent4"/>
          </a:effectRef>
          <a:fontRef idx="minor">
            <a:schemeClr val="tx1"/>
          </a:fontRef>
        </p:style>
      </p:cxnSp>
      <p:sp>
        <p:nvSpPr>
          <p:cNvPr id="17" name="文本框 16">
            <a:extLst>
              <a:ext uri="{FF2B5EF4-FFF2-40B4-BE49-F238E27FC236}">
                <a16:creationId xmlns:a16="http://schemas.microsoft.com/office/drawing/2014/main" id="{710098F3-A82B-44A9-9CFB-141B16651B60}"/>
              </a:ext>
            </a:extLst>
          </p:cNvPr>
          <p:cNvSpPr txBox="1"/>
          <p:nvPr/>
        </p:nvSpPr>
        <p:spPr>
          <a:xfrm>
            <a:off x="2324100" y="3195966"/>
            <a:ext cx="1699256" cy="369332"/>
          </a:xfrm>
          <a:prstGeom prst="rect">
            <a:avLst/>
          </a:prstGeom>
          <a:noFill/>
        </p:spPr>
        <p:txBody>
          <a:bodyPr wrap="square" rtlCol="0">
            <a:spAutoFit/>
          </a:bodyPr>
          <a:lstStyle/>
          <a:p>
            <a:r>
              <a:rPr lang="en-US" dirty="0"/>
              <a:t>R</a:t>
            </a:r>
            <a:r>
              <a:rPr lang="en-US" baseline="-25000" dirty="0"/>
              <a:t>a</a:t>
            </a:r>
            <a:r>
              <a:rPr lang="en-US" baseline="30000" dirty="0"/>
              <a:t>2</a:t>
            </a:r>
            <a:r>
              <a:rPr lang="en-US" dirty="0"/>
              <a:t>= 99.72828%</a:t>
            </a:r>
          </a:p>
        </p:txBody>
      </p:sp>
      <p:sp>
        <p:nvSpPr>
          <p:cNvPr id="18" name="文本框 17">
            <a:extLst>
              <a:ext uri="{FF2B5EF4-FFF2-40B4-BE49-F238E27FC236}">
                <a16:creationId xmlns:a16="http://schemas.microsoft.com/office/drawing/2014/main" id="{6AAD0756-5ED9-48B9-A416-3B378BC21A9E}"/>
              </a:ext>
            </a:extLst>
          </p:cNvPr>
          <p:cNvSpPr txBox="1"/>
          <p:nvPr/>
        </p:nvSpPr>
        <p:spPr>
          <a:xfrm>
            <a:off x="4572000" y="3178402"/>
            <a:ext cx="1699256" cy="369332"/>
          </a:xfrm>
          <a:prstGeom prst="rect">
            <a:avLst/>
          </a:prstGeom>
          <a:noFill/>
        </p:spPr>
        <p:txBody>
          <a:bodyPr wrap="square" rtlCol="0">
            <a:spAutoFit/>
          </a:bodyPr>
          <a:lstStyle/>
          <a:p>
            <a:r>
              <a:rPr lang="en-US" dirty="0"/>
              <a:t>R</a:t>
            </a:r>
            <a:r>
              <a:rPr lang="en-US" baseline="-25000" dirty="0"/>
              <a:t>a</a:t>
            </a:r>
            <a:r>
              <a:rPr lang="en-US" baseline="30000" dirty="0"/>
              <a:t>2</a:t>
            </a:r>
            <a:r>
              <a:rPr lang="en-US" dirty="0"/>
              <a:t>= 98.66294%</a:t>
            </a:r>
          </a:p>
        </p:txBody>
      </p:sp>
      <p:sp>
        <p:nvSpPr>
          <p:cNvPr id="19" name="矩形 18">
            <a:extLst>
              <a:ext uri="{FF2B5EF4-FFF2-40B4-BE49-F238E27FC236}">
                <a16:creationId xmlns:a16="http://schemas.microsoft.com/office/drawing/2014/main" id="{D66F16D9-F4C0-4827-86A2-9151F4D0B444}"/>
              </a:ext>
            </a:extLst>
          </p:cNvPr>
          <p:cNvSpPr/>
          <p:nvPr/>
        </p:nvSpPr>
        <p:spPr>
          <a:xfrm>
            <a:off x="2903220" y="4098984"/>
            <a:ext cx="2918460" cy="42422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 overfitting problem</a:t>
            </a:r>
          </a:p>
        </p:txBody>
      </p:sp>
    </p:spTree>
    <p:extLst>
      <p:ext uri="{BB962C8B-B14F-4D97-AF65-F5344CB8AC3E}">
        <p14:creationId xmlns:p14="http://schemas.microsoft.com/office/powerpoint/2010/main" val="50849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15</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6799878" cy="826146"/>
          </a:xfrm>
        </p:spPr>
        <p:txBody>
          <a:bodyPr>
            <a:normAutofit/>
          </a:bodyPr>
          <a:lstStyle/>
          <a:p>
            <a:pPr algn="l"/>
            <a:r>
              <a:rPr lang="en-US" sz="3200" b="1" dirty="0">
                <a:solidFill>
                  <a:srgbClr val="7030A0"/>
                </a:solidFill>
              </a:rPr>
              <a:t>Conclusion &amp; Improvement</a:t>
            </a:r>
          </a:p>
        </p:txBody>
      </p:sp>
      <p:sp>
        <p:nvSpPr>
          <p:cNvPr id="2" name="文本框 1">
            <a:extLst>
              <a:ext uri="{FF2B5EF4-FFF2-40B4-BE49-F238E27FC236}">
                <a16:creationId xmlns:a16="http://schemas.microsoft.com/office/drawing/2014/main" id="{57D5B572-669F-427D-8B46-3201992CABBE}"/>
              </a:ext>
            </a:extLst>
          </p:cNvPr>
          <p:cNvSpPr txBox="1"/>
          <p:nvPr/>
        </p:nvSpPr>
        <p:spPr>
          <a:xfrm>
            <a:off x="568411" y="1124712"/>
            <a:ext cx="7636475"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 top 3 important variables:</a:t>
            </a:r>
          </a:p>
          <a:p>
            <a:pPr marL="742950" lvl="1" indent="-285750">
              <a:buFont typeface="Wingdings" panose="05000000000000000000" pitchFamily="2" charset="2"/>
              <a:buChar char="§"/>
            </a:pPr>
            <a:r>
              <a:rPr lang="en-US" dirty="0"/>
              <a:t>V-8: Positive, the price of the unit at the beginning of the project.</a:t>
            </a:r>
          </a:p>
          <a:p>
            <a:pPr marL="742950" lvl="1" indent="-285750">
              <a:buFont typeface="Wingdings" panose="05000000000000000000" pitchFamily="2" charset="2"/>
              <a:buChar char="§"/>
            </a:pPr>
            <a:r>
              <a:rPr lang="en-US" dirty="0"/>
              <a:t>V-17: Negative, the land price index for the base year.</a:t>
            </a:r>
          </a:p>
          <a:p>
            <a:pPr marL="742950" lvl="1" indent="-285750">
              <a:buFont typeface="Wingdings" panose="05000000000000000000" pitchFamily="2" charset="2"/>
              <a:buChar char="§"/>
            </a:pPr>
            <a:r>
              <a:rPr lang="en-US" dirty="0"/>
              <a:t>V-26: Positive, the CPI of housing, water, fuel &amp; power in the base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Improvement needed:</a:t>
            </a:r>
          </a:p>
          <a:p>
            <a:pPr marL="742950" lvl="1" indent="-285750">
              <a:buFont typeface="Wingdings" panose="05000000000000000000" pitchFamily="2" charset="2"/>
              <a:buChar char="§"/>
            </a:pPr>
            <a:r>
              <a:rPr lang="en-US" dirty="0"/>
              <a:t>Our observations may not be big enough.</a:t>
            </a:r>
          </a:p>
          <a:p>
            <a:pPr marL="742950" lvl="1" indent="-285750">
              <a:buFont typeface="Wingdings" panose="05000000000000000000" pitchFamily="2" charset="2"/>
              <a:buChar char="§"/>
            </a:pPr>
            <a:r>
              <a:rPr lang="en-US" dirty="0"/>
              <a:t>Price is time series data.</a:t>
            </a:r>
          </a:p>
        </p:txBody>
      </p:sp>
    </p:spTree>
    <p:extLst>
      <p:ext uri="{BB962C8B-B14F-4D97-AF65-F5344CB8AC3E}">
        <p14:creationId xmlns:p14="http://schemas.microsoft.com/office/powerpoint/2010/main" val="103869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dirty="0"/>
              <a:t>Background Information</a:t>
            </a:r>
          </a:p>
        </p:txBody>
      </p:sp>
    </p:spTree>
    <p:extLst>
      <p:ext uri="{BB962C8B-B14F-4D97-AF65-F5344CB8AC3E}">
        <p14:creationId xmlns:p14="http://schemas.microsoft.com/office/powerpoint/2010/main" val="234204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4"/>
            <a:ext cx="5534958" cy="1102519"/>
          </a:xfrm>
        </p:spPr>
        <p:txBody>
          <a:bodyPr>
            <a:normAutofit/>
          </a:bodyPr>
          <a:lstStyle/>
          <a:p>
            <a:pPr algn="l"/>
            <a:r>
              <a:rPr lang="en-US" sz="3200" b="1" dirty="0">
                <a:solidFill>
                  <a:srgbClr val="7030A0"/>
                </a:solidFill>
              </a:rPr>
              <a:t>Background Information</a:t>
            </a:r>
          </a:p>
        </p:txBody>
      </p:sp>
      <p:sp>
        <p:nvSpPr>
          <p:cNvPr id="2" name="文本框 1">
            <a:extLst>
              <a:ext uri="{FF2B5EF4-FFF2-40B4-BE49-F238E27FC236}">
                <a16:creationId xmlns:a16="http://schemas.microsoft.com/office/drawing/2014/main" id="{360E6638-B83F-42A4-9071-D88D1994BC60}"/>
              </a:ext>
            </a:extLst>
          </p:cNvPr>
          <p:cNvSpPr txBox="1"/>
          <p:nvPr/>
        </p:nvSpPr>
        <p:spPr>
          <a:xfrm>
            <a:off x="262700" y="1227407"/>
            <a:ext cx="786971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Reason for choosing the data: combine business insight and data techniques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source:       UCI Machine Learning Repository.</a:t>
            </a:r>
          </a:p>
          <a:p>
            <a:pPr lvl="4"/>
            <a:r>
              <a:rPr lang="en-US" dirty="0">
                <a:hlinkClick r:id="rId3"/>
              </a:rPr>
              <a:t>https://archive.ics.uci.edu/ml/datasets/Residential+Building+Data+Set</a:t>
            </a:r>
            <a:endParaRPr lang="en-US" dirty="0"/>
          </a:p>
          <a:p>
            <a:endParaRPr lang="en-US" dirty="0"/>
          </a:p>
          <a:p>
            <a:pPr marL="285750" indent="-285750">
              <a:buFont typeface="Arial" panose="020B0604020202020204" pitchFamily="34" charset="0"/>
              <a:buChar char="•"/>
            </a:pPr>
            <a:r>
              <a:rPr lang="en-US" dirty="0"/>
              <a:t>Reference:          UCI Repository;</a:t>
            </a:r>
          </a:p>
          <a:p>
            <a:pPr lvl="4"/>
            <a:r>
              <a:rPr lang="en-US" dirty="0"/>
              <a:t>Kutner, M. H. (Ed.). (2005). </a:t>
            </a:r>
            <a:r>
              <a:rPr lang="en-US" i="1" dirty="0"/>
              <a:t>Applied linear statistical models</a:t>
            </a:r>
            <a:r>
              <a:rPr lang="en-US" dirty="0"/>
              <a:t> (5th ed). Boston: McGraw-Hill Irwin.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1750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0FB4D2-2D43-4071-91D2-D625DC56F568}"/>
              </a:ext>
            </a:extLst>
          </p:cNvPr>
          <p:cNvSpPr>
            <a:spLocks noGrp="1"/>
          </p:cNvSpPr>
          <p:nvPr>
            <p:ph type="sldNum" sz="quarter" idx="12"/>
          </p:nvPr>
        </p:nvSpPr>
        <p:spPr/>
        <p:txBody>
          <a:bodyPr/>
          <a:lstStyle/>
          <a:p>
            <a:fld id="{106E12CD-FCB1-464E-A775-0B83FDDACE03}" type="slidenum">
              <a:rPr lang="en-US" smtClean="0"/>
              <a:pPr/>
              <a:t>3</a:t>
            </a:fld>
            <a:endParaRPr lang="en-US" dirty="0"/>
          </a:p>
        </p:txBody>
      </p:sp>
      <p:sp>
        <p:nvSpPr>
          <p:cNvPr id="5" name="Title 1">
            <a:extLst>
              <a:ext uri="{FF2B5EF4-FFF2-40B4-BE49-F238E27FC236}">
                <a16:creationId xmlns:a16="http://schemas.microsoft.com/office/drawing/2014/main" id="{FEE579FB-3F2E-4931-AEA7-28B60A64D21F}"/>
              </a:ext>
            </a:extLst>
          </p:cNvPr>
          <p:cNvSpPr>
            <a:spLocks noGrp="1"/>
          </p:cNvSpPr>
          <p:nvPr>
            <p:ph type="ctrTitle"/>
          </p:nvPr>
        </p:nvSpPr>
        <p:spPr>
          <a:xfrm>
            <a:off x="526171" y="144220"/>
            <a:ext cx="7674736" cy="1102519"/>
          </a:xfrm>
        </p:spPr>
        <p:txBody>
          <a:bodyPr>
            <a:normAutofit/>
          </a:bodyPr>
          <a:lstStyle/>
          <a:p>
            <a:pPr algn="l"/>
            <a:r>
              <a:rPr lang="en-US" sz="3200" b="1" dirty="0">
                <a:solidFill>
                  <a:srgbClr val="7030A0"/>
                </a:solidFill>
              </a:rPr>
              <a:t>Dependent variable</a:t>
            </a:r>
          </a:p>
        </p:txBody>
      </p:sp>
      <p:graphicFrame>
        <p:nvGraphicFramePr>
          <p:cNvPr id="6" name="Table 5">
            <a:extLst>
              <a:ext uri="{FF2B5EF4-FFF2-40B4-BE49-F238E27FC236}">
                <a16:creationId xmlns:a16="http://schemas.microsoft.com/office/drawing/2014/main" id="{A448CE0D-EE49-481E-A62B-308EB3FC896F}"/>
              </a:ext>
            </a:extLst>
          </p:cNvPr>
          <p:cNvGraphicFramePr>
            <a:graphicFrameLocks noGrp="1"/>
          </p:cNvGraphicFramePr>
          <p:nvPr>
            <p:extLst>
              <p:ext uri="{D42A27DB-BD31-4B8C-83A1-F6EECF244321}">
                <p14:modId xmlns:p14="http://schemas.microsoft.com/office/powerpoint/2010/main" val="3879809798"/>
              </p:ext>
            </p:extLst>
          </p:nvPr>
        </p:nvGraphicFramePr>
        <p:xfrm>
          <a:off x="526171" y="1366240"/>
          <a:ext cx="7199734" cy="1205511"/>
        </p:xfrm>
        <a:graphic>
          <a:graphicData uri="http://schemas.openxmlformats.org/drawingml/2006/table">
            <a:tbl>
              <a:tblPr firstRow="1" bandRow="1">
                <a:tableStyleId>{1E171933-4619-4E11-9A3F-F7608DF75F80}</a:tableStyleId>
              </a:tblPr>
              <a:tblGrid>
                <a:gridCol w="1804875">
                  <a:extLst>
                    <a:ext uri="{9D8B030D-6E8A-4147-A177-3AD203B41FA5}">
                      <a16:colId xmlns:a16="http://schemas.microsoft.com/office/drawing/2014/main" val="2482948455"/>
                    </a:ext>
                  </a:extLst>
                </a:gridCol>
                <a:gridCol w="5394859">
                  <a:extLst>
                    <a:ext uri="{9D8B030D-6E8A-4147-A177-3AD203B41FA5}">
                      <a16:colId xmlns:a16="http://schemas.microsoft.com/office/drawing/2014/main" val="192673085"/>
                    </a:ext>
                  </a:extLst>
                </a:gridCol>
              </a:tblGrid>
              <a:tr h="401837">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3753481828"/>
                  </a:ext>
                </a:extLst>
              </a:tr>
              <a:tr h="401837">
                <a:tc>
                  <a:txBody>
                    <a:bodyPr/>
                    <a:lstStyle/>
                    <a:p>
                      <a:r>
                        <a:rPr lang="en-US" dirty="0"/>
                        <a:t>V-9</a:t>
                      </a:r>
                    </a:p>
                  </a:txBody>
                  <a:tcPr/>
                </a:tc>
                <a:tc>
                  <a:txBody>
                    <a:bodyPr/>
                    <a:lstStyle/>
                    <a:p>
                      <a:r>
                        <a:rPr lang="en-US" dirty="0"/>
                        <a:t>Actual sales prices (output)</a:t>
                      </a:r>
                    </a:p>
                  </a:txBody>
                  <a:tcPr/>
                </a:tc>
                <a:extLst>
                  <a:ext uri="{0D108BD9-81ED-4DB2-BD59-A6C34878D82A}">
                    <a16:rowId xmlns:a16="http://schemas.microsoft.com/office/drawing/2014/main" val="506369508"/>
                  </a:ext>
                </a:extLst>
              </a:tr>
              <a:tr h="401837">
                <a:tc>
                  <a:txBody>
                    <a:bodyPr/>
                    <a:lstStyle/>
                    <a:p>
                      <a:r>
                        <a:rPr lang="en-US" dirty="0"/>
                        <a:t>V-10	</a:t>
                      </a:r>
                    </a:p>
                  </a:txBody>
                  <a:tcPr/>
                </a:tc>
                <a:tc>
                  <a:txBody>
                    <a:bodyPr/>
                    <a:lstStyle/>
                    <a:p>
                      <a:r>
                        <a:rPr lang="en-US" dirty="0"/>
                        <a:t>Actual construction costs (output) </a:t>
                      </a:r>
                    </a:p>
                  </a:txBody>
                  <a:tcPr/>
                </a:tc>
                <a:extLst>
                  <a:ext uri="{0D108BD9-81ED-4DB2-BD59-A6C34878D82A}">
                    <a16:rowId xmlns:a16="http://schemas.microsoft.com/office/drawing/2014/main" val="2759017678"/>
                  </a:ext>
                </a:extLst>
              </a:tr>
            </a:tbl>
          </a:graphicData>
        </a:graphic>
      </p:graphicFrame>
    </p:spTree>
    <p:extLst>
      <p:ext uri="{BB962C8B-B14F-4D97-AF65-F5344CB8AC3E}">
        <p14:creationId xmlns:p14="http://schemas.microsoft.com/office/powerpoint/2010/main" val="315661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4</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4"/>
            <a:ext cx="7674736" cy="1102519"/>
          </a:xfrm>
        </p:spPr>
        <p:txBody>
          <a:bodyPr>
            <a:normAutofit/>
          </a:bodyPr>
          <a:lstStyle/>
          <a:p>
            <a:pPr algn="l"/>
            <a:r>
              <a:rPr lang="en-US" sz="3200" b="1" dirty="0">
                <a:solidFill>
                  <a:srgbClr val="7030A0"/>
                </a:solidFill>
              </a:rPr>
              <a:t>Important P</a:t>
            </a:r>
            <a:r>
              <a:rPr lang="en-US" altLang="zh-CN" sz="3200" b="1" dirty="0">
                <a:solidFill>
                  <a:srgbClr val="7030A0"/>
                </a:solidFill>
              </a:rPr>
              <a:t>redictor</a:t>
            </a:r>
            <a:r>
              <a:rPr lang="en-US" sz="3200" b="1" dirty="0">
                <a:solidFill>
                  <a:srgbClr val="7030A0"/>
                </a:solidFill>
              </a:rPr>
              <a:t> variable</a:t>
            </a:r>
          </a:p>
        </p:txBody>
      </p:sp>
      <p:graphicFrame>
        <p:nvGraphicFramePr>
          <p:cNvPr id="6" name="表格 5">
            <a:extLst>
              <a:ext uri="{FF2B5EF4-FFF2-40B4-BE49-F238E27FC236}">
                <a16:creationId xmlns:a16="http://schemas.microsoft.com/office/drawing/2014/main" id="{8C5F265D-893A-409F-B6C4-F903021CB261}"/>
              </a:ext>
            </a:extLst>
          </p:cNvPr>
          <p:cNvGraphicFramePr>
            <a:graphicFrameLocks noGrp="1"/>
          </p:cNvGraphicFramePr>
          <p:nvPr>
            <p:extLst>
              <p:ext uri="{D42A27DB-BD31-4B8C-83A1-F6EECF244321}">
                <p14:modId xmlns:p14="http://schemas.microsoft.com/office/powerpoint/2010/main" val="2382035324"/>
              </p:ext>
            </p:extLst>
          </p:nvPr>
        </p:nvGraphicFramePr>
        <p:xfrm>
          <a:off x="563744" y="1117107"/>
          <a:ext cx="7848872" cy="3337560"/>
        </p:xfrm>
        <a:graphic>
          <a:graphicData uri="http://schemas.openxmlformats.org/drawingml/2006/table">
            <a:tbl>
              <a:tblPr firstRow="1" bandRow="1">
                <a:tableStyleId>{1E171933-4619-4E11-9A3F-F7608DF75F80}</a:tableStyleId>
              </a:tblPr>
              <a:tblGrid>
                <a:gridCol w="1152128">
                  <a:extLst>
                    <a:ext uri="{9D8B030D-6E8A-4147-A177-3AD203B41FA5}">
                      <a16:colId xmlns:a16="http://schemas.microsoft.com/office/drawing/2014/main" val="2805671594"/>
                    </a:ext>
                  </a:extLst>
                </a:gridCol>
                <a:gridCol w="6696744">
                  <a:extLst>
                    <a:ext uri="{9D8B030D-6E8A-4147-A177-3AD203B41FA5}">
                      <a16:colId xmlns:a16="http://schemas.microsoft.com/office/drawing/2014/main" val="1914407880"/>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3148538586"/>
                  </a:ext>
                </a:extLst>
              </a:tr>
              <a:tr h="370840">
                <a:tc>
                  <a:txBody>
                    <a:bodyPr/>
                    <a:lstStyle/>
                    <a:p>
                      <a:r>
                        <a:rPr lang="en-US" dirty="0"/>
                        <a:t>V-7</a:t>
                      </a:r>
                    </a:p>
                  </a:txBody>
                  <a:tcPr/>
                </a:tc>
                <a:tc>
                  <a:txBody>
                    <a:bodyPr/>
                    <a:lstStyle/>
                    <a:p>
                      <a:r>
                        <a:rPr lang="en-US" dirty="0"/>
                        <a:t>Duration of construction</a:t>
                      </a:r>
                    </a:p>
                  </a:txBody>
                  <a:tcPr/>
                </a:tc>
                <a:extLst>
                  <a:ext uri="{0D108BD9-81ED-4DB2-BD59-A6C34878D82A}">
                    <a16:rowId xmlns:a16="http://schemas.microsoft.com/office/drawing/2014/main" val="622436801"/>
                  </a:ext>
                </a:extLst>
              </a:tr>
              <a:tr h="370840">
                <a:tc>
                  <a:txBody>
                    <a:bodyPr/>
                    <a:lstStyle/>
                    <a:p>
                      <a:r>
                        <a:rPr lang="en-US" dirty="0"/>
                        <a:t>V-8</a:t>
                      </a:r>
                    </a:p>
                  </a:txBody>
                  <a:tcPr/>
                </a:tc>
                <a:tc>
                  <a:txBody>
                    <a:bodyPr/>
                    <a:lstStyle/>
                    <a:p>
                      <a:r>
                        <a:rPr lang="en-US" dirty="0"/>
                        <a:t>Price of the unit at the beginning of the project per m2</a:t>
                      </a:r>
                    </a:p>
                  </a:txBody>
                  <a:tcPr/>
                </a:tc>
                <a:extLst>
                  <a:ext uri="{0D108BD9-81ED-4DB2-BD59-A6C34878D82A}">
                    <a16:rowId xmlns:a16="http://schemas.microsoft.com/office/drawing/2014/main" val="812614559"/>
                  </a:ext>
                </a:extLst>
              </a:tr>
              <a:tr h="370840">
                <a:tc>
                  <a:txBody>
                    <a:bodyPr/>
                    <a:lstStyle/>
                    <a:p>
                      <a:r>
                        <a:rPr lang="en-US" dirty="0"/>
                        <a:t>V-16</a:t>
                      </a:r>
                    </a:p>
                  </a:txBody>
                  <a:tcPr/>
                </a:tc>
                <a:tc>
                  <a:txBody>
                    <a:bodyPr/>
                    <a:lstStyle/>
                    <a:p>
                      <a:r>
                        <a:rPr lang="en-US" dirty="0"/>
                        <a:t>Private sector investment in new buildings </a:t>
                      </a:r>
                    </a:p>
                  </a:txBody>
                  <a:tcPr/>
                </a:tc>
                <a:extLst>
                  <a:ext uri="{0D108BD9-81ED-4DB2-BD59-A6C34878D82A}">
                    <a16:rowId xmlns:a16="http://schemas.microsoft.com/office/drawing/2014/main" val="1887778827"/>
                  </a:ext>
                </a:extLst>
              </a:tr>
              <a:tr h="370840">
                <a:tc>
                  <a:txBody>
                    <a:bodyPr/>
                    <a:lstStyle/>
                    <a:p>
                      <a:r>
                        <a:rPr lang="en-US" dirty="0"/>
                        <a:t>V-17</a:t>
                      </a:r>
                    </a:p>
                  </a:txBody>
                  <a:tcPr/>
                </a:tc>
                <a:tc>
                  <a:txBody>
                    <a:bodyPr/>
                    <a:lstStyle/>
                    <a:p>
                      <a:r>
                        <a:rPr lang="en-US" dirty="0"/>
                        <a:t>Land price index for the base year </a:t>
                      </a:r>
                    </a:p>
                  </a:txBody>
                  <a:tcPr/>
                </a:tc>
                <a:extLst>
                  <a:ext uri="{0D108BD9-81ED-4DB2-BD59-A6C34878D82A}">
                    <a16:rowId xmlns:a16="http://schemas.microsoft.com/office/drawing/2014/main" val="1649964278"/>
                  </a:ext>
                </a:extLst>
              </a:tr>
              <a:tr h="370840">
                <a:tc>
                  <a:txBody>
                    <a:bodyPr/>
                    <a:lstStyle/>
                    <a:p>
                      <a:r>
                        <a:rPr lang="en-US" dirty="0"/>
                        <a:t>V-18</a:t>
                      </a:r>
                    </a:p>
                  </a:txBody>
                  <a:tcPr/>
                </a:tc>
                <a:tc>
                  <a:txBody>
                    <a:bodyPr/>
                    <a:lstStyle/>
                    <a:p>
                      <a:r>
                        <a:rPr lang="en-US" dirty="0"/>
                        <a:t>The number of loans extended by banks in a time resolution</a:t>
                      </a:r>
                    </a:p>
                  </a:txBody>
                  <a:tcPr/>
                </a:tc>
                <a:extLst>
                  <a:ext uri="{0D108BD9-81ED-4DB2-BD59-A6C34878D82A}">
                    <a16:rowId xmlns:a16="http://schemas.microsoft.com/office/drawing/2014/main" val="1894203151"/>
                  </a:ext>
                </a:extLst>
              </a:tr>
              <a:tr h="370840">
                <a:tc>
                  <a:txBody>
                    <a:bodyPr/>
                    <a:lstStyle/>
                    <a:p>
                      <a:r>
                        <a:rPr lang="en-US" dirty="0"/>
                        <a:t>V-20</a:t>
                      </a:r>
                    </a:p>
                  </a:txBody>
                  <a:tcPr/>
                </a:tc>
                <a:tc>
                  <a:txBody>
                    <a:bodyPr/>
                    <a:lstStyle/>
                    <a:p>
                      <a:r>
                        <a:rPr lang="en-US" dirty="0"/>
                        <a:t>The interest rate for loan in a time resolution </a:t>
                      </a:r>
                    </a:p>
                  </a:txBody>
                  <a:tcPr/>
                </a:tc>
                <a:extLst>
                  <a:ext uri="{0D108BD9-81ED-4DB2-BD59-A6C34878D82A}">
                    <a16:rowId xmlns:a16="http://schemas.microsoft.com/office/drawing/2014/main" val="1575651888"/>
                  </a:ext>
                </a:extLst>
              </a:tr>
              <a:tr h="370840">
                <a:tc>
                  <a:txBody>
                    <a:bodyPr/>
                    <a:lstStyle/>
                    <a:p>
                      <a:r>
                        <a:rPr lang="en-US" dirty="0"/>
                        <a:t>V-26</a:t>
                      </a:r>
                    </a:p>
                  </a:txBody>
                  <a:tcPr/>
                </a:tc>
                <a:tc>
                  <a:txBody>
                    <a:bodyPr/>
                    <a:lstStyle/>
                    <a:p>
                      <a:r>
                        <a:rPr lang="en-US" dirty="0"/>
                        <a:t>CPI of housing, water, fuel &amp; power in the base year</a:t>
                      </a:r>
                    </a:p>
                  </a:txBody>
                  <a:tcPr/>
                </a:tc>
                <a:extLst>
                  <a:ext uri="{0D108BD9-81ED-4DB2-BD59-A6C34878D82A}">
                    <a16:rowId xmlns:a16="http://schemas.microsoft.com/office/drawing/2014/main" val="197283296"/>
                  </a:ext>
                </a:extLst>
              </a:tr>
              <a:tr h="370840">
                <a:tc>
                  <a:txBody>
                    <a:bodyPr/>
                    <a:lstStyle/>
                    <a:p>
                      <a:r>
                        <a:rPr lang="en-US" altLang="zh-CN" dirty="0"/>
                        <a:t>……</a:t>
                      </a:r>
                      <a:endParaRPr lang="en-US" dirty="0"/>
                    </a:p>
                  </a:txBody>
                  <a:tcPr/>
                </a:tc>
                <a:tc>
                  <a:txBody>
                    <a:bodyPr/>
                    <a:lstStyle/>
                    <a:p>
                      <a:r>
                        <a:rPr lang="en-US" altLang="zh-CN" dirty="0"/>
                        <a:t>……</a:t>
                      </a:r>
                      <a:endParaRPr lang="en-US" dirty="0"/>
                    </a:p>
                  </a:txBody>
                  <a:tcPr/>
                </a:tc>
                <a:extLst>
                  <a:ext uri="{0D108BD9-81ED-4DB2-BD59-A6C34878D82A}">
                    <a16:rowId xmlns:a16="http://schemas.microsoft.com/office/drawing/2014/main" val="2381629158"/>
                  </a:ext>
                </a:extLst>
              </a:tr>
            </a:tbl>
          </a:graphicData>
        </a:graphic>
      </p:graphicFrame>
      <p:sp>
        <p:nvSpPr>
          <p:cNvPr id="2" name="矩形 1">
            <a:extLst>
              <a:ext uri="{FF2B5EF4-FFF2-40B4-BE49-F238E27FC236}">
                <a16:creationId xmlns:a16="http://schemas.microsoft.com/office/drawing/2014/main" id="{3026CF48-E819-4B64-891B-1856DD2E12A4}"/>
              </a:ext>
            </a:extLst>
          </p:cNvPr>
          <p:cNvSpPr/>
          <p:nvPr/>
        </p:nvSpPr>
        <p:spPr>
          <a:xfrm>
            <a:off x="332442" y="1861750"/>
            <a:ext cx="8292574" cy="341291"/>
          </a:xfrm>
          <a:prstGeom prst="rect">
            <a:avLst/>
          </a:prstGeom>
          <a:no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0D74CA42-8500-4834-8DE2-FFE40E5CE174}"/>
              </a:ext>
            </a:extLst>
          </p:cNvPr>
          <p:cNvSpPr/>
          <p:nvPr/>
        </p:nvSpPr>
        <p:spPr>
          <a:xfrm>
            <a:off x="344796" y="2590804"/>
            <a:ext cx="8292574" cy="341291"/>
          </a:xfrm>
          <a:prstGeom prst="rect">
            <a:avLst/>
          </a:prstGeom>
          <a:no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DB8D4C82-E925-48B1-8EF3-9DC9205716A9}"/>
              </a:ext>
            </a:extLst>
          </p:cNvPr>
          <p:cNvSpPr/>
          <p:nvPr/>
        </p:nvSpPr>
        <p:spPr>
          <a:xfrm>
            <a:off x="365388" y="3715272"/>
            <a:ext cx="8292574" cy="341291"/>
          </a:xfrm>
          <a:prstGeom prst="rect">
            <a:avLst/>
          </a:prstGeom>
          <a:no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31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dirty="0"/>
              <a:t>Process</a:t>
            </a:r>
          </a:p>
        </p:txBody>
      </p:sp>
    </p:spTree>
    <p:extLst>
      <p:ext uri="{BB962C8B-B14F-4D97-AF65-F5344CB8AC3E}">
        <p14:creationId xmlns:p14="http://schemas.microsoft.com/office/powerpoint/2010/main" val="408353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6</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4"/>
            <a:ext cx="4683312" cy="1102519"/>
          </a:xfrm>
        </p:spPr>
        <p:txBody>
          <a:bodyPr>
            <a:normAutofit/>
          </a:bodyPr>
          <a:lstStyle/>
          <a:p>
            <a:pPr algn="l"/>
            <a:r>
              <a:rPr lang="en-US" sz="3200" b="1" dirty="0">
                <a:solidFill>
                  <a:srgbClr val="7030A0"/>
                </a:solidFill>
              </a:rPr>
              <a:t>Flow Chart</a:t>
            </a:r>
          </a:p>
        </p:txBody>
      </p:sp>
      <p:grpSp>
        <p:nvGrpSpPr>
          <p:cNvPr id="6" name="Group 67">
            <a:extLst>
              <a:ext uri="{FF2B5EF4-FFF2-40B4-BE49-F238E27FC236}">
                <a16:creationId xmlns:a16="http://schemas.microsoft.com/office/drawing/2014/main" id="{76E914DE-F132-4F22-9CE8-E905AA28D48B}"/>
              </a:ext>
            </a:extLst>
          </p:cNvPr>
          <p:cNvGrpSpPr/>
          <p:nvPr/>
        </p:nvGrpSpPr>
        <p:grpSpPr>
          <a:xfrm>
            <a:off x="1143900" y="1310905"/>
            <a:ext cx="2537162" cy="108717"/>
            <a:chOff x="1196830" y="2132101"/>
            <a:chExt cx="2483159" cy="106403"/>
          </a:xfrm>
        </p:grpSpPr>
        <p:sp>
          <p:nvSpPr>
            <p:cNvPr id="7" name="Straight Connector 68">
              <a:extLst>
                <a:ext uri="{FF2B5EF4-FFF2-40B4-BE49-F238E27FC236}">
                  <a16:creationId xmlns:a16="http://schemas.microsoft.com/office/drawing/2014/main" id="{69C2CA6E-E114-4ABA-96E7-FBC4604E3732}"/>
                </a:ext>
              </a:extLst>
            </p:cNvPr>
            <p:cNvSpPr/>
            <p:nvPr/>
          </p:nvSpPr>
          <p:spPr>
            <a:xfrm>
              <a:off x="1242986" y="2188918"/>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8" name="Freeform: Shape 69">
              <a:extLst>
                <a:ext uri="{FF2B5EF4-FFF2-40B4-BE49-F238E27FC236}">
                  <a16:creationId xmlns:a16="http://schemas.microsoft.com/office/drawing/2014/main" id="{13C6F6BE-F9FC-4CD1-9767-C3FFAE63EFC9}"/>
                </a:ext>
              </a:extLst>
            </p:cNvPr>
            <p:cNvSpPr/>
            <p:nvPr/>
          </p:nvSpPr>
          <p:spPr>
            <a:xfrm>
              <a:off x="1196830"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sp>
        <p:nvSpPr>
          <p:cNvPr id="9" name="Straight Connector 71">
            <a:extLst>
              <a:ext uri="{FF2B5EF4-FFF2-40B4-BE49-F238E27FC236}">
                <a16:creationId xmlns:a16="http://schemas.microsoft.com/office/drawing/2014/main" id="{B9146933-1BE4-42E9-967F-43D6DD2E9798}"/>
              </a:ext>
            </a:extLst>
          </p:cNvPr>
          <p:cNvSpPr/>
          <p:nvPr/>
        </p:nvSpPr>
        <p:spPr>
          <a:xfrm>
            <a:off x="2409524" y="4238119"/>
            <a:ext cx="1230386" cy="0"/>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grpSp>
        <p:nvGrpSpPr>
          <p:cNvPr id="10" name="Group 73">
            <a:extLst>
              <a:ext uri="{FF2B5EF4-FFF2-40B4-BE49-F238E27FC236}">
                <a16:creationId xmlns:a16="http://schemas.microsoft.com/office/drawing/2014/main" id="{697127B8-634C-4158-8210-426030DF4F68}"/>
              </a:ext>
            </a:extLst>
          </p:cNvPr>
          <p:cNvGrpSpPr/>
          <p:nvPr/>
        </p:nvGrpSpPr>
        <p:grpSpPr>
          <a:xfrm>
            <a:off x="3566805" y="1310905"/>
            <a:ext cx="2537459" cy="108717"/>
            <a:chOff x="3619742" y="2132101"/>
            <a:chExt cx="2483450" cy="106403"/>
          </a:xfrm>
        </p:grpSpPr>
        <p:sp>
          <p:nvSpPr>
            <p:cNvPr id="11" name="Straight Connector 74">
              <a:extLst>
                <a:ext uri="{FF2B5EF4-FFF2-40B4-BE49-F238E27FC236}">
                  <a16:creationId xmlns:a16="http://schemas.microsoft.com/office/drawing/2014/main" id="{8E3CF2FE-0B81-4E51-A425-B857664B4E37}"/>
                </a:ext>
              </a:extLst>
            </p:cNvPr>
            <p:cNvSpPr/>
            <p:nvPr/>
          </p:nvSpPr>
          <p:spPr>
            <a:xfrm>
              <a:off x="3666189" y="2188918"/>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12" name="Freeform: Shape 75">
              <a:extLst>
                <a:ext uri="{FF2B5EF4-FFF2-40B4-BE49-F238E27FC236}">
                  <a16:creationId xmlns:a16="http://schemas.microsoft.com/office/drawing/2014/main" id="{F73BA825-6D62-4CD3-A122-FD8F8DCF85B0}"/>
                </a:ext>
              </a:extLst>
            </p:cNvPr>
            <p:cNvSpPr/>
            <p:nvPr/>
          </p:nvSpPr>
          <p:spPr>
            <a:xfrm>
              <a:off x="3619742"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grpSp>
        <p:nvGrpSpPr>
          <p:cNvPr id="13" name="Group 79">
            <a:extLst>
              <a:ext uri="{FF2B5EF4-FFF2-40B4-BE49-F238E27FC236}">
                <a16:creationId xmlns:a16="http://schemas.microsoft.com/office/drawing/2014/main" id="{E31B18B2-1E79-4E42-8852-5AB5A716620A}"/>
              </a:ext>
            </a:extLst>
          </p:cNvPr>
          <p:cNvGrpSpPr/>
          <p:nvPr/>
        </p:nvGrpSpPr>
        <p:grpSpPr>
          <a:xfrm>
            <a:off x="5995921" y="1310905"/>
            <a:ext cx="2530963" cy="108717"/>
            <a:chOff x="6048720" y="2132101"/>
            <a:chExt cx="2477092" cy="106403"/>
          </a:xfrm>
        </p:grpSpPr>
        <p:sp>
          <p:nvSpPr>
            <p:cNvPr id="14" name="Straight Connector 80">
              <a:extLst>
                <a:ext uri="{FF2B5EF4-FFF2-40B4-BE49-F238E27FC236}">
                  <a16:creationId xmlns:a16="http://schemas.microsoft.com/office/drawing/2014/main" id="{C85097F1-8049-4F1C-BAA5-9498A1D554E9}"/>
                </a:ext>
              </a:extLst>
            </p:cNvPr>
            <p:cNvSpPr/>
            <p:nvPr/>
          </p:nvSpPr>
          <p:spPr>
            <a:xfrm>
              <a:off x="6088809" y="2188918"/>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15" name="Freeform: Shape 81">
              <a:extLst>
                <a:ext uri="{FF2B5EF4-FFF2-40B4-BE49-F238E27FC236}">
                  <a16:creationId xmlns:a16="http://schemas.microsoft.com/office/drawing/2014/main" id="{9C0959CF-BBE4-4FCB-8CAC-841336E4D478}"/>
                </a:ext>
              </a:extLst>
            </p:cNvPr>
            <p:cNvSpPr/>
            <p:nvPr/>
          </p:nvSpPr>
          <p:spPr>
            <a:xfrm>
              <a:off x="6048720"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grpSp>
        <p:nvGrpSpPr>
          <p:cNvPr id="16" name="Group 82">
            <a:extLst>
              <a:ext uri="{FF2B5EF4-FFF2-40B4-BE49-F238E27FC236}">
                <a16:creationId xmlns:a16="http://schemas.microsoft.com/office/drawing/2014/main" id="{1FCDD8C9-4045-426B-8798-BE881A5C01F0}"/>
              </a:ext>
            </a:extLst>
          </p:cNvPr>
          <p:cNvGrpSpPr/>
          <p:nvPr/>
        </p:nvGrpSpPr>
        <p:grpSpPr>
          <a:xfrm>
            <a:off x="3525809" y="4183660"/>
            <a:ext cx="2537012" cy="108717"/>
            <a:chOff x="6042799" y="4119018"/>
            <a:chExt cx="2483013" cy="106403"/>
          </a:xfrm>
        </p:grpSpPr>
        <p:sp>
          <p:nvSpPr>
            <p:cNvPr id="17" name="Straight Connector 83">
              <a:extLst>
                <a:ext uri="{FF2B5EF4-FFF2-40B4-BE49-F238E27FC236}">
                  <a16:creationId xmlns:a16="http://schemas.microsoft.com/office/drawing/2014/main" id="{7D630298-8190-42A6-A786-920D2A842954}"/>
                </a:ext>
              </a:extLst>
            </p:cNvPr>
            <p:cNvSpPr/>
            <p:nvPr/>
          </p:nvSpPr>
          <p:spPr>
            <a:xfrm>
              <a:off x="6088809" y="4172219"/>
              <a:ext cx="2437003" cy="1"/>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18" name="Freeform: Shape 84">
              <a:extLst>
                <a:ext uri="{FF2B5EF4-FFF2-40B4-BE49-F238E27FC236}">
                  <a16:creationId xmlns:a16="http://schemas.microsoft.com/office/drawing/2014/main" id="{617C5B94-CA3D-4911-A3F5-E8180BBBD3C1}"/>
                </a:ext>
              </a:extLst>
            </p:cNvPr>
            <p:cNvSpPr/>
            <p:nvPr/>
          </p:nvSpPr>
          <p:spPr>
            <a:xfrm>
              <a:off x="6042799" y="4119018"/>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grpSp>
        <p:nvGrpSpPr>
          <p:cNvPr id="19" name="Group 85">
            <a:extLst>
              <a:ext uri="{FF2B5EF4-FFF2-40B4-BE49-F238E27FC236}">
                <a16:creationId xmlns:a16="http://schemas.microsoft.com/office/drawing/2014/main" id="{685C89FD-C70C-4C0D-BABD-968F9E59101A}"/>
              </a:ext>
            </a:extLst>
          </p:cNvPr>
          <p:cNvGrpSpPr/>
          <p:nvPr/>
        </p:nvGrpSpPr>
        <p:grpSpPr>
          <a:xfrm rot="5400000">
            <a:off x="6995560" y="2789332"/>
            <a:ext cx="2902085" cy="45719"/>
            <a:chOff x="8466658" y="2132101"/>
            <a:chExt cx="2482357" cy="106403"/>
          </a:xfrm>
        </p:grpSpPr>
        <p:sp>
          <p:nvSpPr>
            <p:cNvPr id="20" name="Straight Connector 86">
              <a:extLst>
                <a:ext uri="{FF2B5EF4-FFF2-40B4-BE49-F238E27FC236}">
                  <a16:creationId xmlns:a16="http://schemas.microsoft.com/office/drawing/2014/main" id="{4E13786F-5A8E-471F-AC24-FA12A44DB02F}"/>
                </a:ext>
              </a:extLst>
            </p:cNvPr>
            <p:cNvSpPr/>
            <p:nvPr/>
          </p:nvSpPr>
          <p:spPr>
            <a:xfrm>
              <a:off x="8512012" y="2188918"/>
              <a:ext cx="2437003" cy="1"/>
            </a:xfrm>
            <a:prstGeom prst="line">
              <a:avLst/>
            </a:prstGeom>
            <a:ln w="28575">
              <a:solidFill>
                <a:schemeClr val="bg1">
                  <a:lumMod val="65000"/>
                </a:schemeClr>
              </a:solidFill>
              <a:miter lim="400000"/>
              <a:headEnd type="triangle" len="sm"/>
            </a:ln>
          </p:spPr>
          <p:txBody>
            <a:bodyPr anchor="ctr"/>
            <a:lstStyle/>
            <a:p>
              <a:pPr algn="ctr"/>
              <a:endParaRPr/>
            </a:p>
          </p:txBody>
        </p:sp>
        <p:sp>
          <p:nvSpPr>
            <p:cNvPr id="21" name="Freeform: Shape 87">
              <a:extLst>
                <a:ext uri="{FF2B5EF4-FFF2-40B4-BE49-F238E27FC236}">
                  <a16:creationId xmlns:a16="http://schemas.microsoft.com/office/drawing/2014/main" id="{BDB2D986-49B3-401D-8981-D2B77D514E26}"/>
                </a:ext>
              </a:extLst>
            </p:cNvPr>
            <p:cNvSpPr/>
            <p:nvPr/>
          </p:nvSpPr>
          <p:spPr>
            <a:xfrm>
              <a:off x="8466658" y="2132101"/>
              <a:ext cx="106403" cy="106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8575">
              <a:solidFill>
                <a:srgbClr val="A6AAA9"/>
              </a:solidFill>
              <a:round/>
            </a:ln>
          </p:spPr>
          <p:txBody>
            <a:bodyPr anchor="ctr"/>
            <a:lstStyle/>
            <a:p>
              <a:pPr algn="ctr"/>
              <a:endParaRPr/>
            </a:p>
          </p:txBody>
        </p:sp>
      </p:grpSp>
      <p:sp>
        <p:nvSpPr>
          <p:cNvPr id="22" name="Straight Connector 89">
            <a:extLst>
              <a:ext uri="{FF2B5EF4-FFF2-40B4-BE49-F238E27FC236}">
                <a16:creationId xmlns:a16="http://schemas.microsoft.com/office/drawing/2014/main" id="{521E1A30-FEF7-470B-9DAE-479B9365D196}"/>
              </a:ext>
            </a:extLst>
          </p:cNvPr>
          <p:cNvSpPr/>
          <p:nvPr/>
        </p:nvSpPr>
        <p:spPr>
          <a:xfrm>
            <a:off x="6036882" y="4261598"/>
            <a:ext cx="2429473" cy="1635"/>
          </a:xfrm>
          <a:prstGeom prst="line">
            <a:avLst/>
          </a:prstGeom>
          <a:ln w="28575">
            <a:solidFill>
              <a:schemeClr val="bg1">
                <a:lumMod val="65000"/>
              </a:schemeClr>
            </a:solidFill>
            <a:miter lim="400000"/>
            <a:headEnd type="triangle" len="sm"/>
          </a:ln>
        </p:spPr>
        <p:txBody>
          <a:bodyPr anchor="ctr"/>
          <a:lstStyle/>
          <a:p>
            <a:pPr algn="ctr"/>
            <a:endParaRPr/>
          </a:p>
        </p:txBody>
      </p:sp>
      <p:grpSp>
        <p:nvGrpSpPr>
          <p:cNvPr id="23" name="Group 92">
            <a:extLst>
              <a:ext uri="{FF2B5EF4-FFF2-40B4-BE49-F238E27FC236}">
                <a16:creationId xmlns:a16="http://schemas.microsoft.com/office/drawing/2014/main" id="{6C4F0CA8-63DA-4FB0-9163-F5EB40EE6E58}"/>
              </a:ext>
            </a:extLst>
          </p:cNvPr>
          <p:cNvGrpSpPr/>
          <p:nvPr/>
        </p:nvGrpSpPr>
        <p:grpSpPr>
          <a:xfrm>
            <a:off x="2209636" y="1113497"/>
            <a:ext cx="495305" cy="495305"/>
            <a:chOff x="2219106" y="1942921"/>
            <a:chExt cx="484763" cy="484763"/>
          </a:xfrm>
        </p:grpSpPr>
        <p:sp>
          <p:nvSpPr>
            <p:cNvPr id="24" name="Freeform: Shape 93">
              <a:extLst>
                <a:ext uri="{FF2B5EF4-FFF2-40B4-BE49-F238E27FC236}">
                  <a16:creationId xmlns:a16="http://schemas.microsoft.com/office/drawing/2014/main" id="{E147FB56-EEE0-4F45-BCBD-CA7604DBE89D}"/>
                </a:ext>
              </a:extLst>
            </p:cNvPr>
            <p:cNvSpPr/>
            <p:nvPr/>
          </p:nvSpPr>
          <p:spPr>
            <a:xfrm>
              <a:off x="2219106" y="1942921"/>
              <a:ext cx="484763" cy="4847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25" name="Freeform: Shape 94">
              <a:extLst>
                <a:ext uri="{FF2B5EF4-FFF2-40B4-BE49-F238E27FC236}">
                  <a16:creationId xmlns:a16="http://schemas.microsoft.com/office/drawing/2014/main" id="{EA98A5BF-F073-42B6-9F1E-7341CF8A29F0}"/>
                </a:ext>
              </a:extLst>
            </p:cNvPr>
            <p:cNvSpPr/>
            <p:nvPr/>
          </p:nvSpPr>
          <p:spPr>
            <a:xfrm>
              <a:off x="2352595" y="2087204"/>
              <a:ext cx="228132" cy="196197"/>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rgbClr val="FFFFFF"/>
            </a:solidFill>
            <a:ln w="12700">
              <a:miter lim="400000"/>
            </a:ln>
          </p:spPr>
          <p:txBody>
            <a:bodyPr anchor="ctr"/>
            <a:lstStyle/>
            <a:p>
              <a:pPr algn="ctr"/>
              <a:endParaRPr/>
            </a:p>
          </p:txBody>
        </p:sp>
      </p:grpSp>
      <p:grpSp>
        <p:nvGrpSpPr>
          <p:cNvPr id="26" name="Group 107">
            <a:extLst>
              <a:ext uri="{FF2B5EF4-FFF2-40B4-BE49-F238E27FC236}">
                <a16:creationId xmlns:a16="http://schemas.microsoft.com/office/drawing/2014/main" id="{D2594221-548B-4D56-B865-206D32C469E9}"/>
              </a:ext>
            </a:extLst>
          </p:cNvPr>
          <p:cNvGrpSpPr/>
          <p:nvPr/>
        </p:nvGrpSpPr>
        <p:grpSpPr>
          <a:xfrm>
            <a:off x="4632547" y="1113497"/>
            <a:ext cx="495306" cy="495305"/>
            <a:chOff x="4642017" y="1942921"/>
            <a:chExt cx="484764" cy="484763"/>
          </a:xfrm>
        </p:grpSpPr>
        <p:sp>
          <p:nvSpPr>
            <p:cNvPr id="27" name="Freeform: Shape 108">
              <a:extLst>
                <a:ext uri="{FF2B5EF4-FFF2-40B4-BE49-F238E27FC236}">
                  <a16:creationId xmlns:a16="http://schemas.microsoft.com/office/drawing/2014/main" id="{CA1E94F3-8E2F-4684-8957-4E570C1B21C1}"/>
                </a:ext>
              </a:extLst>
            </p:cNvPr>
            <p:cNvSpPr/>
            <p:nvPr/>
          </p:nvSpPr>
          <p:spPr>
            <a:xfrm>
              <a:off x="4642017" y="1942921"/>
              <a:ext cx="484764" cy="4847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28" name="Freeform: Shape 109">
              <a:extLst>
                <a:ext uri="{FF2B5EF4-FFF2-40B4-BE49-F238E27FC236}">
                  <a16:creationId xmlns:a16="http://schemas.microsoft.com/office/drawing/2014/main" id="{4BE3D322-54A9-4B62-87EE-A7044116F077}"/>
                </a:ext>
              </a:extLst>
            </p:cNvPr>
            <p:cNvSpPr/>
            <p:nvPr/>
          </p:nvSpPr>
          <p:spPr>
            <a:xfrm>
              <a:off x="4758351" y="2088084"/>
              <a:ext cx="252095" cy="201669"/>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w="12700">
              <a:miter lim="400000"/>
            </a:ln>
          </p:spPr>
          <p:txBody>
            <a:bodyPr anchor="ctr"/>
            <a:lstStyle/>
            <a:p>
              <a:pPr algn="ctr"/>
              <a:endParaRPr/>
            </a:p>
          </p:txBody>
        </p:sp>
      </p:grpSp>
      <p:grpSp>
        <p:nvGrpSpPr>
          <p:cNvPr id="29" name="Group 110">
            <a:extLst>
              <a:ext uri="{FF2B5EF4-FFF2-40B4-BE49-F238E27FC236}">
                <a16:creationId xmlns:a16="http://schemas.microsoft.com/office/drawing/2014/main" id="{89818B12-EA25-4DA2-A5D0-67896984D0AE}"/>
              </a:ext>
            </a:extLst>
          </p:cNvPr>
          <p:cNvGrpSpPr/>
          <p:nvPr/>
        </p:nvGrpSpPr>
        <p:grpSpPr>
          <a:xfrm>
            <a:off x="7057538" y="1113497"/>
            <a:ext cx="495305" cy="495305"/>
            <a:chOff x="7067008" y="1942921"/>
            <a:chExt cx="484763" cy="484763"/>
          </a:xfrm>
        </p:grpSpPr>
        <p:sp>
          <p:nvSpPr>
            <p:cNvPr id="30" name="Freeform: Shape 111">
              <a:extLst>
                <a:ext uri="{FF2B5EF4-FFF2-40B4-BE49-F238E27FC236}">
                  <a16:creationId xmlns:a16="http://schemas.microsoft.com/office/drawing/2014/main" id="{2943C393-7A4D-4DB5-A6D8-0140F7987B30}"/>
                </a:ext>
              </a:extLst>
            </p:cNvPr>
            <p:cNvSpPr/>
            <p:nvPr/>
          </p:nvSpPr>
          <p:spPr>
            <a:xfrm>
              <a:off x="7067008" y="1942921"/>
              <a:ext cx="484763" cy="4847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31" name="Freeform: Shape 112">
              <a:extLst>
                <a:ext uri="{FF2B5EF4-FFF2-40B4-BE49-F238E27FC236}">
                  <a16:creationId xmlns:a16="http://schemas.microsoft.com/office/drawing/2014/main" id="{29BF92C0-0BD1-46AD-8E39-045A2D3DD1B4}"/>
                </a:ext>
              </a:extLst>
            </p:cNvPr>
            <p:cNvSpPr/>
            <p:nvPr/>
          </p:nvSpPr>
          <p:spPr>
            <a:xfrm>
              <a:off x="7176857" y="2071245"/>
              <a:ext cx="261490" cy="235348"/>
            </a:xfrm>
            <a:custGeom>
              <a:avLst/>
              <a:gdLst/>
              <a:ahLst/>
              <a:cxnLst>
                <a:cxn ang="0">
                  <a:pos x="wd2" y="hd2"/>
                </a:cxn>
                <a:cxn ang="5400000">
                  <a:pos x="wd2" y="hd2"/>
                </a:cxn>
                <a:cxn ang="10800000">
                  <a:pos x="wd2" y="hd2"/>
                </a:cxn>
                <a:cxn ang="16200000">
                  <a:pos x="wd2" y="hd2"/>
                </a:cxn>
              </a:cxnLst>
              <a:rect l="0" t="0" r="r" b="b"/>
              <a:pathLst>
                <a:path w="21600" h="21600" extrusionOk="0">
                  <a:moveTo>
                    <a:pt x="21383" y="4998"/>
                  </a:moveTo>
                  <a:lnTo>
                    <a:pt x="18817" y="3042"/>
                  </a:lnTo>
                  <a:cubicBezTo>
                    <a:pt x="18673" y="2931"/>
                    <a:pt x="18467" y="2831"/>
                    <a:pt x="18255" y="2758"/>
                  </a:cubicBezTo>
                  <a:cubicBezTo>
                    <a:pt x="18042" y="2685"/>
                    <a:pt x="17821" y="2640"/>
                    <a:pt x="17643" y="2640"/>
                  </a:cubicBezTo>
                  <a:lnTo>
                    <a:pt x="10260" y="2640"/>
                  </a:lnTo>
                  <a:lnTo>
                    <a:pt x="11124" y="8160"/>
                  </a:lnTo>
                  <a:lnTo>
                    <a:pt x="17643" y="8160"/>
                  </a:lnTo>
                  <a:cubicBezTo>
                    <a:pt x="17821" y="8160"/>
                    <a:pt x="18042" y="8115"/>
                    <a:pt x="18255" y="8042"/>
                  </a:cubicBezTo>
                  <a:cubicBezTo>
                    <a:pt x="18467" y="7969"/>
                    <a:pt x="18673" y="7869"/>
                    <a:pt x="18817" y="7758"/>
                  </a:cubicBezTo>
                  <a:lnTo>
                    <a:pt x="21383" y="5802"/>
                  </a:lnTo>
                  <a:cubicBezTo>
                    <a:pt x="21527" y="5691"/>
                    <a:pt x="21600" y="5546"/>
                    <a:pt x="21600" y="5400"/>
                  </a:cubicBezTo>
                  <a:cubicBezTo>
                    <a:pt x="21600" y="5254"/>
                    <a:pt x="21527" y="5109"/>
                    <a:pt x="21383" y="4998"/>
                  </a:cubicBezTo>
                  <a:close/>
                  <a:moveTo>
                    <a:pt x="9179" y="0"/>
                  </a:moveTo>
                  <a:lnTo>
                    <a:pt x="8207" y="0"/>
                  </a:lnTo>
                  <a:cubicBezTo>
                    <a:pt x="7969" y="0"/>
                    <a:pt x="7776" y="216"/>
                    <a:pt x="7776" y="480"/>
                  </a:cubicBezTo>
                  <a:lnTo>
                    <a:pt x="7776" y="5040"/>
                  </a:lnTo>
                  <a:lnTo>
                    <a:pt x="3956" y="5040"/>
                  </a:lnTo>
                  <a:cubicBezTo>
                    <a:pt x="3778" y="5040"/>
                    <a:pt x="3557" y="5085"/>
                    <a:pt x="3345" y="5159"/>
                  </a:cubicBezTo>
                  <a:cubicBezTo>
                    <a:pt x="3132" y="5231"/>
                    <a:pt x="2926" y="5331"/>
                    <a:pt x="2782" y="5442"/>
                  </a:cubicBezTo>
                  <a:lnTo>
                    <a:pt x="217" y="7398"/>
                  </a:lnTo>
                  <a:cubicBezTo>
                    <a:pt x="72" y="7508"/>
                    <a:pt x="0" y="7654"/>
                    <a:pt x="0" y="7800"/>
                  </a:cubicBezTo>
                  <a:cubicBezTo>
                    <a:pt x="0" y="7946"/>
                    <a:pt x="72" y="8091"/>
                    <a:pt x="217" y="8202"/>
                  </a:cubicBezTo>
                  <a:lnTo>
                    <a:pt x="2782" y="10158"/>
                  </a:lnTo>
                  <a:cubicBezTo>
                    <a:pt x="2926" y="10268"/>
                    <a:pt x="3132" y="10369"/>
                    <a:pt x="3345" y="10442"/>
                  </a:cubicBezTo>
                  <a:cubicBezTo>
                    <a:pt x="3557" y="10515"/>
                    <a:pt x="3778" y="10560"/>
                    <a:pt x="3956" y="10560"/>
                  </a:cubicBezTo>
                  <a:lnTo>
                    <a:pt x="7776" y="10560"/>
                  </a:lnTo>
                  <a:lnTo>
                    <a:pt x="7776" y="21120"/>
                  </a:lnTo>
                  <a:cubicBezTo>
                    <a:pt x="7776" y="21384"/>
                    <a:pt x="7969" y="21600"/>
                    <a:pt x="8207" y="21600"/>
                  </a:cubicBezTo>
                  <a:lnTo>
                    <a:pt x="9179" y="21600"/>
                  </a:lnTo>
                  <a:cubicBezTo>
                    <a:pt x="9417" y="21600"/>
                    <a:pt x="9612" y="21384"/>
                    <a:pt x="9612" y="21120"/>
                  </a:cubicBezTo>
                  <a:lnTo>
                    <a:pt x="9612" y="480"/>
                  </a:lnTo>
                  <a:cubicBezTo>
                    <a:pt x="9612" y="216"/>
                    <a:pt x="9417" y="0"/>
                    <a:pt x="9179" y="0"/>
                  </a:cubicBezTo>
                  <a:close/>
                </a:path>
              </a:pathLst>
            </a:custGeom>
            <a:solidFill>
              <a:srgbClr val="FFFFFF"/>
            </a:solidFill>
            <a:ln w="12700">
              <a:miter lim="400000"/>
            </a:ln>
          </p:spPr>
          <p:txBody>
            <a:bodyPr anchor="ctr"/>
            <a:lstStyle/>
            <a:p>
              <a:pPr algn="ctr"/>
              <a:endParaRPr/>
            </a:p>
          </p:txBody>
        </p:sp>
      </p:grpSp>
      <p:grpSp>
        <p:nvGrpSpPr>
          <p:cNvPr id="32" name="Group 116">
            <a:extLst>
              <a:ext uri="{FF2B5EF4-FFF2-40B4-BE49-F238E27FC236}">
                <a16:creationId xmlns:a16="http://schemas.microsoft.com/office/drawing/2014/main" id="{EAC1E585-0E41-4765-A905-AA5F82895F2F}"/>
              </a:ext>
            </a:extLst>
          </p:cNvPr>
          <p:cNvGrpSpPr/>
          <p:nvPr/>
        </p:nvGrpSpPr>
        <p:grpSpPr>
          <a:xfrm>
            <a:off x="7069466" y="3983951"/>
            <a:ext cx="495305" cy="495306"/>
            <a:chOff x="9483201" y="3929837"/>
            <a:chExt cx="484763" cy="484764"/>
          </a:xfrm>
        </p:grpSpPr>
        <p:sp>
          <p:nvSpPr>
            <p:cNvPr id="33" name="Freeform: Shape 117">
              <a:extLst>
                <a:ext uri="{FF2B5EF4-FFF2-40B4-BE49-F238E27FC236}">
                  <a16:creationId xmlns:a16="http://schemas.microsoft.com/office/drawing/2014/main" id="{3E7D3776-AE1C-4C61-A535-D4BDD7F81EBD}"/>
                </a:ext>
              </a:extLst>
            </p:cNvPr>
            <p:cNvSpPr/>
            <p:nvPr/>
          </p:nvSpPr>
          <p:spPr>
            <a:xfrm>
              <a:off x="9483201" y="3929837"/>
              <a:ext cx="484763" cy="484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34" name="Freeform: Shape 118">
              <a:extLst>
                <a:ext uri="{FF2B5EF4-FFF2-40B4-BE49-F238E27FC236}">
                  <a16:creationId xmlns:a16="http://schemas.microsoft.com/office/drawing/2014/main" id="{FAF9C47D-C68C-414F-807A-76B6F3B838BE}"/>
                </a:ext>
              </a:extLst>
            </p:cNvPr>
            <p:cNvSpPr/>
            <p:nvPr/>
          </p:nvSpPr>
          <p:spPr>
            <a:xfrm>
              <a:off x="9644749" y="4062391"/>
              <a:ext cx="174736" cy="21965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rgbClr val="FFFFFF"/>
            </a:solidFill>
            <a:ln w="12700">
              <a:miter lim="400000"/>
            </a:ln>
          </p:spPr>
          <p:txBody>
            <a:bodyPr anchor="ctr"/>
            <a:lstStyle/>
            <a:p>
              <a:pPr algn="ctr"/>
              <a:endParaRPr/>
            </a:p>
          </p:txBody>
        </p:sp>
      </p:grpSp>
      <p:grpSp>
        <p:nvGrpSpPr>
          <p:cNvPr id="35" name="Group 119">
            <a:extLst>
              <a:ext uri="{FF2B5EF4-FFF2-40B4-BE49-F238E27FC236}">
                <a16:creationId xmlns:a16="http://schemas.microsoft.com/office/drawing/2014/main" id="{96D6EBBC-77D8-4814-ADBF-B6D38A3A1E3E}"/>
              </a:ext>
            </a:extLst>
          </p:cNvPr>
          <p:cNvGrpSpPr/>
          <p:nvPr/>
        </p:nvGrpSpPr>
        <p:grpSpPr>
          <a:xfrm>
            <a:off x="4593474" y="3986251"/>
            <a:ext cx="495305" cy="495306"/>
            <a:chOff x="7067008" y="3929837"/>
            <a:chExt cx="484763" cy="484764"/>
          </a:xfrm>
        </p:grpSpPr>
        <p:sp>
          <p:nvSpPr>
            <p:cNvPr id="36" name="Freeform: Shape 120">
              <a:extLst>
                <a:ext uri="{FF2B5EF4-FFF2-40B4-BE49-F238E27FC236}">
                  <a16:creationId xmlns:a16="http://schemas.microsoft.com/office/drawing/2014/main" id="{0D77D52B-AD2C-4D50-8DD4-FD32285DE2EA}"/>
                </a:ext>
              </a:extLst>
            </p:cNvPr>
            <p:cNvSpPr/>
            <p:nvPr/>
          </p:nvSpPr>
          <p:spPr>
            <a:xfrm>
              <a:off x="7067008" y="3929837"/>
              <a:ext cx="484763" cy="484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dirty="0"/>
            </a:p>
          </p:txBody>
        </p:sp>
        <p:sp>
          <p:nvSpPr>
            <p:cNvPr id="37" name="Freeform: Shape 121">
              <a:extLst>
                <a:ext uri="{FF2B5EF4-FFF2-40B4-BE49-F238E27FC236}">
                  <a16:creationId xmlns:a16="http://schemas.microsoft.com/office/drawing/2014/main" id="{CAE0F50A-4479-40A9-ABAB-FB26FDE5AE25}"/>
                </a:ext>
              </a:extLst>
            </p:cNvPr>
            <p:cNvSpPr/>
            <p:nvPr/>
          </p:nvSpPr>
          <p:spPr>
            <a:xfrm>
              <a:off x="7243389" y="4027742"/>
              <a:ext cx="128426" cy="288955"/>
            </a:xfrm>
            <a:custGeom>
              <a:avLst/>
              <a:gdLst/>
              <a:ahLst/>
              <a:cxnLst>
                <a:cxn ang="0">
                  <a:pos x="wd2" y="hd2"/>
                </a:cxn>
                <a:cxn ang="5400000">
                  <a:pos x="wd2" y="hd2"/>
                </a:cxn>
                <a:cxn ang="10800000">
                  <a:pos x="wd2" y="hd2"/>
                </a:cxn>
                <a:cxn ang="16200000">
                  <a:pos x="wd2" y="hd2"/>
                </a:cxn>
              </a:cxnLst>
              <a:rect l="0" t="0" r="r" b="b"/>
              <a:pathLst>
                <a:path w="20870" h="21269" extrusionOk="0">
                  <a:moveTo>
                    <a:pt x="2094" y="21267"/>
                  </a:moveTo>
                  <a:cubicBezTo>
                    <a:pt x="1588" y="21117"/>
                    <a:pt x="10321" y="12806"/>
                    <a:pt x="10020" y="12442"/>
                  </a:cubicBezTo>
                  <a:cubicBezTo>
                    <a:pt x="9721" y="12078"/>
                    <a:pt x="461" y="10745"/>
                    <a:pt x="8" y="10103"/>
                  </a:cubicBezTo>
                  <a:cubicBezTo>
                    <a:pt x="-444" y="9461"/>
                    <a:pt x="18291" y="-184"/>
                    <a:pt x="18781" y="2"/>
                  </a:cubicBezTo>
                  <a:cubicBezTo>
                    <a:pt x="19274" y="187"/>
                    <a:pt x="10620" y="8555"/>
                    <a:pt x="10855" y="8827"/>
                  </a:cubicBezTo>
                  <a:cubicBezTo>
                    <a:pt x="11091" y="9099"/>
                    <a:pt x="20581" y="10487"/>
                    <a:pt x="20867" y="11166"/>
                  </a:cubicBezTo>
                  <a:cubicBezTo>
                    <a:pt x="21156" y="11845"/>
                    <a:pt x="2600" y="21416"/>
                    <a:pt x="2094" y="21267"/>
                  </a:cubicBezTo>
                  <a:close/>
                </a:path>
              </a:pathLst>
            </a:custGeom>
            <a:solidFill>
              <a:srgbClr val="FFFFFF"/>
            </a:solidFill>
            <a:ln w="12700">
              <a:miter lim="400000"/>
            </a:ln>
          </p:spPr>
          <p:txBody>
            <a:bodyPr anchor="ctr"/>
            <a:lstStyle/>
            <a:p>
              <a:pPr algn="ctr"/>
              <a:endParaRPr/>
            </a:p>
          </p:txBody>
        </p:sp>
      </p:grpSp>
      <p:grpSp>
        <p:nvGrpSpPr>
          <p:cNvPr id="38" name="Group 122">
            <a:extLst>
              <a:ext uri="{FF2B5EF4-FFF2-40B4-BE49-F238E27FC236}">
                <a16:creationId xmlns:a16="http://schemas.microsoft.com/office/drawing/2014/main" id="{40049771-F719-4110-91E0-1CCDFC94E948}"/>
              </a:ext>
            </a:extLst>
          </p:cNvPr>
          <p:cNvGrpSpPr/>
          <p:nvPr/>
        </p:nvGrpSpPr>
        <p:grpSpPr>
          <a:xfrm>
            <a:off x="2168483" y="3986251"/>
            <a:ext cx="495306" cy="495306"/>
            <a:chOff x="4642017" y="3929837"/>
            <a:chExt cx="484764" cy="484764"/>
          </a:xfrm>
        </p:grpSpPr>
        <p:sp>
          <p:nvSpPr>
            <p:cNvPr id="39" name="Freeform: Shape 123">
              <a:extLst>
                <a:ext uri="{FF2B5EF4-FFF2-40B4-BE49-F238E27FC236}">
                  <a16:creationId xmlns:a16="http://schemas.microsoft.com/office/drawing/2014/main" id="{1778AF3D-5B47-4D4E-87C9-A6EB06744059}"/>
                </a:ext>
              </a:extLst>
            </p:cNvPr>
            <p:cNvSpPr/>
            <p:nvPr/>
          </p:nvSpPr>
          <p:spPr>
            <a:xfrm>
              <a:off x="4642017" y="3929837"/>
              <a:ext cx="484764" cy="484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8AFA7"/>
            </a:solidFill>
            <a:ln w="12700">
              <a:miter lim="400000"/>
            </a:ln>
          </p:spPr>
          <p:txBody>
            <a:bodyPr anchor="ctr"/>
            <a:lstStyle/>
            <a:p>
              <a:pPr algn="ctr"/>
              <a:endParaRPr/>
            </a:p>
          </p:txBody>
        </p:sp>
        <p:sp>
          <p:nvSpPr>
            <p:cNvPr id="40" name="Freeform: Shape 124">
              <a:extLst>
                <a:ext uri="{FF2B5EF4-FFF2-40B4-BE49-F238E27FC236}">
                  <a16:creationId xmlns:a16="http://schemas.microsoft.com/office/drawing/2014/main" id="{7A49979C-2A7B-4017-9A98-E0E56A7871F6}"/>
                </a:ext>
              </a:extLst>
            </p:cNvPr>
            <p:cNvSpPr/>
            <p:nvPr/>
          </p:nvSpPr>
          <p:spPr>
            <a:xfrm>
              <a:off x="4755830" y="4094994"/>
              <a:ext cx="257428" cy="154451"/>
            </a:xfrm>
            <a:custGeom>
              <a:avLst/>
              <a:gdLst/>
              <a:ahLst/>
              <a:cxnLst>
                <a:cxn ang="0">
                  <a:pos x="wd2" y="hd2"/>
                </a:cxn>
                <a:cxn ang="5400000">
                  <a:pos x="wd2" y="hd2"/>
                </a:cxn>
                <a:cxn ang="10800000">
                  <a:pos x="wd2" y="hd2"/>
                </a:cxn>
                <a:cxn ang="16200000">
                  <a:pos x="wd2" y="hd2"/>
                </a:cxn>
              </a:cxnLst>
              <a:rect l="0" t="0" r="r" b="b"/>
              <a:pathLst>
                <a:path w="21600" h="21600" extrusionOk="0">
                  <a:moveTo>
                    <a:pt x="19440" y="7201"/>
                  </a:moveTo>
                  <a:lnTo>
                    <a:pt x="15120" y="7201"/>
                  </a:lnTo>
                  <a:lnTo>
                    <a:pt x="15120" y="3600"/>
                  </a:lnTo>
                  <a:lnTo>
                    <a:pt x="19440" y="3600"/>
                  </a:lnTo>
                  <a:cubicBezTo>
                    <a:pt x="19440" y="3600"/>
                    <a:pt x="19440" y="7201"/>
                    <a:pt x="19440" y="7201"/>
                  </a:cubicBezTo>
                  <a:close/>
                  <a:moveTo>
                    <a:pt x="16200" y="12600"/>
                  </a:moveTo>
                  <a:lnTo>
                    <a:pt x="16200" y="9000"/>
                  </a:lnTo>
                  <a:lnTo>
                    <a:pt x="18359" y="9000"/>
                  </a:lnTo>
                  <a:lnTo>
                    <a:pt x="18359" y="12600"/>
                  </a:lnTo>
                  <a:cubicBezTo>
                    <a:pt x="18359" y="12600"/>
                    <a:pt x="16200" y="12600"/>
                    <a:pt x="16200" y="12600"/>
                  </a:cubicBezTo>
                  <a:close/>
                  <a:moveTo>
                    <a:pt x="19440" y="18000"/>
                  </a:moveTo>
                  <a:lnTo>
                    <a:pt x="17280" y="18000"/>
                  </a:lnTo>
                  <a:lnTo>
                    <a:pt x="17280" y="14401"/>
                  </a:lnTo>
                  <a:lnTo>
                    <a:pt x="19440" y="14401"/>
                  </a:lnTo>
                  <a:cubicBezTo>
                    <a:pt x="19440" y="14401"/>
                    <a:pt x="19440" y="18000"/>
                    <a:pt x="19440" y="18000"/>
                  </a:cubicBezTo>
                  <a:close/>
                  <a:moveTo>
                    <a:pt x="16200" y="18000"/>
                  </a:moveTo>
                  <a:lnTo>
                    <a:pt x="5400" y="18000"/>
                  </a:lnTo>
                  <a:lnTo>
                    <a:pt x="5400" y="14401"/>
                  </a:lnTo>
                  <a:lnTo>
                    <a:pt x="16200" y="14401"/>
                  </a:lnTo>
                  <a:cubicBezTo>
                    <a:pt x="16200" y="14401"/>
                    <a:pt x="16200" y="18000"/>
                    <a:pt x="16200" y="18000"/>
                  </a:cubicBezTo>
                  <a:close/>
                  <a:moveTo>
                    <a:pt x="4319" y="18000"/>
                  </a:moveTo>
                  <a:lnTo>
                    <a:pt x="2160" y="18000"/>
                  </a:lnTo>
                  <a:lnTo>
                    <a:pt x="2160" y="14401"/>
                  </a:lnTo>
                  <a:lnTo>
                    <a:pt x="4319" y="14401"/>
                  </a:lnTo>
                  <a:cubicBezTo>
                    <a:pt x="4319" y="14401"/>
                    <a:pt x="4319" y="18000"/>
                    <a:pt x="4319" y="18000"/>
                  </a:cubicBezTo>
                  <a:close/>
                  <a:moveTo>
                    <a:pt x="5400" y="9000"/>
                  </a:moveTo>
                  <a:lnTo>
                    <a:pt x="5400" y="12600"/>
                  </a:lnTo>
                  <a:lnTo>
                    <a:pt x="3240" y="12600"/>
                  </a:lnTo>
                  <a:lnTo>
                    <a:pt x="3240" y="9000"/>
                  </a:lnTo>
                  <a:cubicBezTo>
                    <a:pt x="3240" y="9000"/>
                    <a:pt x="5400" y="9000"/>
                    <a:pt x="5400" y="9000"/>
                  </a:cubicBezTo>
                  <a:close/>
                  <a:moveTo>
                    <a:pt x="2160" y="3600"/>
                  </a:moveTo>
                  <a:lnTo>
                    <a:pt x="4319" y="3600"/>
                  </a:lnTo>
                  <a:lnTo>
                    <a:pt x="4319" y="7201"/>
                  </a:lnTo>
                  <a:lnTo>
                    <a:pt x="2160" y="7201"/>
                  </a:lnTo>
                  <a:cubicBezTo>
                    <a:pt x="2160" y="7201"/>
                    <a:pt x="2160" y="3600"/>
                    <a:pt x="2160" y="3600"/>
                  </a:cubicBezTo>
                  <a:close/>
                  <a:moveTo>
                    <a:pt x="8639" y="9000"/>
                  </a:moveTo>
                  <a:lnTo>
                    <a:pt x="8639" y="12600"/>
                  </a:lnTo>
                  <a:lnTo>
                    <a:pt x="6479" y="12600"/>
                  </a:lnTo>
                  <a:lnTo>
                    <a:pt x="6479" y="9000"/>
                  </a:lnTo>
                  <a:cubicBezTo>
                    <a:pt x="6479" y="9000"/>
                    <a:pt x="8639" y="9000"/>
                    <a:pt x="8639" y="9000"/>
                  </a:cubicBezTo>
                  <a:close/>
                  <a:moveTo>
                    <a:pt x="5400" y="3600"/>
                  </a:moveTo>
                  <a:lnTo>
                    <a:pt x="7560" y="3600"/>
                  </a:lnTo>
                  <a:lnTo>
                    <a:pt x="7560" y="7201"/>
                  </a:lnTo>
                  <a:lnTo>
                    <a:pt x="5400" y="7201"/>
                  </a:lnTo>
                  <a:cubicBezTo>
                    <a:pt x="5400" y="7201"/>
                    <a:pt x="5400" y="3600"/>
                    <a:pt x="5400" y="3600"/>
                  </a:cubicBezTo>
                  <a:close/>
                  <a:moveTo>
                    <a:pt x="11880" y="9000"/>
                  </a:moveTo>
                  <a:lnTo>
                    <a:pt x="11880" y="12600"/>
                  </a:lnTo>
                  <a:lnTo>
                    <a:pt x="9720" y="12600"/>
                  </a:lnTo>
                  <a:lnTo>
                    <a:pt x="9720" y="9000"/>
                  </a:lnTo>
                  <a:cubicBezTo>
                    <a:pt x="9720" y="9000"/>
                    <a:pt x="11880" y="9000"/>
                    <a:pt x="11880" y="9000"/>
                  </a:cubicBezTo>
                  <a:close/>
                  <a:moveTo>
                    <a:pt x="8639" y="3600"/>
                  </a:moveTo>
                  <a:lnTo>
                    <a:pt x="10799" y="3600"/>
                  </a:lnTo>
                  <a:lnTo>
                    <a:pt x="10799" y="7201"/>
                  </a:lnTo>
                  <a:lnTo>
                    <a:pt x="8639" y="7201"/>
                  </a:lnTo>
                  <a:cubicBezTo>
                    <a:pt x="8639" y="7201"/>
                    <a:pt x="8639" y="3600"/>
                    <a:pt x="8639" y="3600"/>
                  </a:cubicBezTo>
                  <a:close/>
                  <a:moveTo>
                    <a:pt x="15120" y="9000"/>
                  </a:moveTo>
                  <a:lnTo>
                    <a:pt x="15120" y="12600"/>
                  </a:lnTo>
                  <a:lnTo>
                    <a:pt x="12959" y="12600"/>
                  </a:lnTo>
                  <a:lnTo>
                    <a:pt x="12959" y="9000"/>
                  </a:lnTo>
                  <a:cubicBezTo>
                    <a:pt x="12959" y="9000"/>
                    <a:pt x="15120" y="9000"/>
                    <a:pt x="15120" y="9000"/>
                  </a:cubicBezTo>
                  <a:close/>
                  <a:moveTo>
                    <a:pt x="11880" y="3600"/>
                  </a:moveTo>
                  <a:lnTo>
                    <a:pt x="14040" y="3600"/>
                  </a:lnTo>
                  <a:lnTo>
                    <a:pt x="14040" y="7201"/>
                  </a:lnTo>
                  <a:lnTo>
                    <a:pt x="11880" y="7201"/>
                  </a:lnTo>
                  <a:cubicBezTo>
                    <a:pt x="11880" y="7201"/>
                    <a:pt x="11880" y="3600"/>
                    <a:pt x="11880" y="3600"/>
                  </a:cubicBezTo>
                  <a:close/>
                  <a:moveTo>
                    <a:pt x="20088" y="0"/>
                  </a:moveTo>
                  <a:lnTo>
                    <a:pt x="1511" y="0"/>
                  </a:lnTo>
                  <a:cubicBezTo>
                    <a:pt x="680" y="0"/>
                    <a:pt x="0" y="1134"/>
                    <a:pt x="0" y="2519"/>
                  </a:cubicBezTo>
                  <a:lnTo>
                    <a:pt x="0" y="19081"/>
                  </a:lnTo>
                  <a:cubicBezTo>
                    <a:pt x="0" y="20466"/>
                    <a:pt x="680" y="21600"/>
                    <a:pt x="1511" y="21600"/>
                  </a:cubicBezTo>
                  <a:lnTo>
                    <a:pt x="20088" y="21600"/>
                  </a:lnTo>
                  <a:cubicBezTo>
                    <a:pt x="20920" y="21600"/>
                    <a:pt x="21600" y="20466"/>
                    <a:pt x="21600" y="19081"/>
                  </a:cubicBezTo>
                  <a:lnTo>
                    <a:pt x="21600" y="2519"/>
                  </a:lnTo>
                  <a:cubicBezTo>
                    <a:pt x="21600" y="1134"/>
                    <a:pt x="20920" y="0"/>
                    <a:pt x="20088" y="0"/>
                  </a:cubicBezTo>
                  <a:close/>
                </a:path>
              </a:pathLst>
            </a:custGeom>
            <a:solidFill>
              <a:srgbClr val="FFFFFF"/>
            </a:solidFill>
            <a:ln w="12700">
              <a:miter lim="400000"/>
            </a:ln>
          </p:spPr>
          <p:txBody>
            <a:bodyPr anchor="ctr"/>
            <a:lstStyle/>
            <a:p>
              <a:pPr algn="ctr"/>
              <a:endParaRPr/>
            </a:p>
          </p:txBody>
        </p:sp>
      </p:grpSp>
      <p:sp>
        <p:nvSpPr>
          <p:cNvPr id="41" name="文本框 6">
            <a:extLst>
              <a:ext uri="{FF2B5EF4-FFF2-40B4-BE49-F238E27FC236}">
                <a16:creationId xmlns:a16="http://schemas.microsoft.com/office/drawing/2014/main" id="{6B9E0520-73C7-4F26-87E6-ECA12A6393E6}"/>
              </a:ext>
            </a:extLst>
          </p:cNvPr>
          <p:cNvSpPr txBox="1"/>
          <p:nvPr/>
        </p:nvSpPr>
        <p:spPr>
          <a:xfrm>
            <a:off x="1143040" y="1751741"/>
            <a:ext cx="2594230" cy="663515"/>
          </a:xfrm>
          <a:prstGeom prst="rect">
            <a:avLst/>
          </a:prstGeom>
          <a:noFill/>
        </p:spPr>
        <p:txBody>
          <a:bodyPr wrap="square" rtlCol="0">
            <a:spAutoFit/>
          </a:bodyPr>
          <a:lstStyle/>
          <a:p>
            <a:pPr algn="ctr">
              <a:lnSpc>
                <a:spcPct val="120000"/>
              </a:lnSpc>
            </a:pPr>
            <a:r>
              <a:rPr lang="en-US" sz="1600" b="1" dirty="0">
                <a:solidFill>
                  <a:srgbClr val="7030A0"/>
                </a:solidFill>
              </a:rPr>
              <a:t>Data Split</a:t>
            </a:r>
          </a:p>
          <a:p>
            <a:pPr algn="ctr">
              <a:lnSpc>
                <a:spcPct val="120000"/>
              </a:lnSpc>
            </a:pPr>
            <a:r>
              <a:rPr lang="en-US" sz="1600" b="1" dirty="0">
                <a:solidFill>
                  <a:srgbClr val="7030A0"/>
                </a:solidFill>
              </a:rPr>
              <a:t>Center</a:t>
            </a:r>
            <a:r>
              <a:rPr lang="en-US" altLang="zh-CN" sz="1600" b="1" dirty="0">
                <a:solidFill>
                  <a:srgbClr val="7030A0"/>
                </a:solidFill>
              </a:rPr>
              <a:t>ing</a:t>
            </a:r>
            <a:r>
              <a:rPr lang="en-US" sz="1600" b="1" dirty="0">
                <a:solidFill>
                  <a:srgbClr val="7030A0"/>
                </a:solidFill>
              </a:rPr>
              <a:t> &amp; Scal</a:t>
            </a:r>
            <a:r>
              <a:rPr lang="en-US" altLang="zh-CN" sz="1600" b="1" dirty="0">
                <a:solidFill>
                  <a:srgbClr val="7030A0"/>
                </a:solidFill>
              </a:rPr>
              <a:t>ing</a:t>
            </a:r>
            <a:r>
              <a:rPr lang="en-US" sz="1600" b="1" dirty="0">
                <a:solidFill>
                  <a:srgbClr val="7030A0"/>
                </a:solidFill>
              </a:rPr>
              <a:t> </a:t>
            </a:r>
          </a:p>
        </p:txBody>
      </p:sp>
      <p:sp>
        <p:nvSpPr>
          <p:cNvPr id="42" name="文本框 11">
            <a:extLst>
              <a:ext uri="{FF2B5EF4-FFF2-40B4-BE49-F238E27FC236}">
                <a16:creationId xmlns:a16="http://schemas.microsoft.com/office/drawing/2014/main" id="{A0C7A28D-E52C-445D-92B2-D5BF50CA7FFA}"/>
              </a:ext>
            </a:extLst>
          </p:cNvPr>
          <p:cNvSpPr txBox="1"/>
          <p:nvPr/>
        </p:nvSpPr>
        <p:spPr>
          <a:xfrm>
            <a:off x="3556023" y="1706619"/>
            <a:ext cx="1729930" cy="386581"/>
          </a:xfrm>
          <a:prstGeom prst="rect">
            <a:avLst/>
          </a:prstGeom>
          <a:noFill/>
        </p:spPr>
        <p:txBody>
          <a:bodyPr wrap="square" rtlCol="0">
            <a:spAutoFit/>
          </a:bodyPr>
          <a:lstStyle/>
          <a:p>
            <a:pPr algn="ctr">
              <a:lnSpc>
                <a:spcPct val="130000"/>
              </a:lnSpc>
            </a:pPr>
            <a:r>
              <a:rPr lang="en-US" altLang="zh-CN" sz="1600" b="1" dirty="0">
                <a:solidFill>
                  <a:srgbClr val="7030A0"/>
                </a:solidFill>
              </a:rPr>
              <a:t>L</a:t>
            </a:r>
            <a:r>
              <a:rPr lang="en-US" sz="1600" b="1" dirty="0">
                <a:solidFill>
                  <a:srgbClr val="7030A0"/>
                </a:solidFill>
              </a:rPr>
              <a:t>asso</a:t>
            </a:r>
            <a:r>
              <a:rPr lang="zh-CN" altLang="en-US" sz="1600" b="1" dirty="0">
                <a:solidFill>
                  <a:srgbClr val="7030A0"/>
                </a:solidFill>
              </a:rPr>
              <a:t> </a:t>
            </a:r>
            <a:r>
              <a:rPr lang="en-US" altLang="zh-CN" sz="1600" b="1" dirty="0">
                <a:solidFill>
                  <a:srgbClr val="7030A0"/>
                </a:solidFill>
              </a:rPr>
              <a:t>-&gt;</a:t>
            </a:r>
            <a:r>
              <a:rPr lang="zh-CN" altLang="en-US" sz="1600" b="1" dirty="0">
                <a:solidFill>
                  <a:srgbClr val="7030A0"/>
                </a:solidFill>
              </a:rPr>
              <a:t> </a:t>
            </a:r>
            <a:r>
              <a:rPr lang="en-US" altLang="zh-CN" sz="1600" b="1" dirty="0">
                <a:solidFill>
                  <a:srgbClr val="7030A0"/>
                </a:solidFill>
              </a:rPr>
              <a:t>Model</a:t>
            </a:r>
            <a:r>
              <a:rPr lang="zh-CN" altLang="en-US" sz="1600" b="1" dirty="0">
                <a:solidFill>
                  <a:srgbClr val="7030A0"/>
                </a:solidFill>
              </a:rPr>
              <a:t> </a:t>
            </a:r>
            <a:r>
              <a:rPr lang="en-US" altLang="zh-CN" sz="1600" b="1" dirty="0">
                <a:solidFill>
                  <a:srgbClr val="7030A0"/>
                </a:solidFill>
              </a:rPr>
              <a:t>1</a:t>
            </a:r>
          </a:p>
        </p:txBody>
      </p:sp>
      <p:sp>
        <p:nvSpPr>
          <p:cNvPr id="43" name="文本框 16">
            <a:extLst>
              <a:ext uri="{FF2B5EF4-FFF2-40B4-BE49-F238E27FC236}">
                <a16:creationId xmlns:a16="http://schemas.microsoft.com/office/drawing/2014/main" id="{9634591F-7074-465D-AF9B-9ACFBCC6A4B8}"/>
              </a:ext>
            </a:extLst>
          </p:cNvPr>
          <p:cNvSpPr txBox="1"/>
          <p:nvPr/>
        </p:nvSpPr>
        <p:spPr>
          <a:xfrm>
            <a:off x="6210495" y="1675842"/>
            <a:ext cx="2213249" cy="1092928"/>
          </a:xfrm>
          <a:prstGeom prst="rect">
            <a:avLst/>
          </a:prstGeom>
          <a:noFill/>
        </p:spPr>
        <p:txBody>
          <a:bodyPr wrap="square" rtlCol="0">
            <a:spAutoFit/>
          </a:bodyPr>
          <a:lstStyle/>
          <a:p>
            <a:pPr algn="ctr">
              <a:lnSpc>
                <a:spcPct val="130000"/>
              </a:lnSpc>
            </a:pPr>
            <a:r>
              <a:rPr lang="en-US" altLang="zh-CN" sz="1600" b="1" dirty="0">
                <a:solidFill>
                  <a:srgbClr val="7030A0"/>
                </a:solidFill>
              </a:rPr>
              <a:t>Diagnostic &amp;</a:t>
            </a:r>
          </a:p>
          <a:p>
            <a:pPr algn="ctr">
              <a:lnSpc>
                <a:spcPct val="130000"/>
              </a:lnSpc>
            </a:pPr>
            <a:r>
              <a:rPr lang="en-US" altLang="zh-CN" sz="1600" b="1" dirty="0">
                <a:solidFill>
                  <a:srgbClr val="7030A0"/>
                </a:solidFill>
              </a:rPr>
              <a:t>Transformation</a:t>
            </a:r>
          </a:p>
          <a:p>
            <a:pPr>
              <a:lnSpc>
                <a:spcPct val="130000"/>
              </a:lnSpc>
            </a:pPr>
            <a:endParaRPr lang="en-US" b="1" dirty="0">
              <a:solidFill>
                <a:srgbClr val="7030A0"/>
              </a:solidFill>
            </a:endParaRPr>
          </a:p>
        </p:txBody>
      </p:sp>
      <p:sp>
        <p:nvSpPr>
          <p:cNvPr id="44" name="文本框 16">
            <a:extLst>
              <a:ext uri="{FF2B5EF4-FFF2-40B4-BE49-F238E27FC236}">
                <a16:creationId xmlns:a16="http://schemas.microsoft.com/office/drawing/2014/main" id="{EF963DD5-0EC8-445D-8A4C-4F7D106736F1}"/>
              </a:ext>
            </a:extLst>
          </p:cNvPr>
          <p:cNvSpPr txBox="1"/>
          <p:nvPr/>
        </p:nvSpPr>
        <p:spPr>
          <a:xfrm>
            <a:off x="6660218" y="3349468"/>
            <a:ext cx="1313800" cy="386516"/>
          </a:xfrm>
          <a:prstGeom prst="rect">
            <a:avLst/>
          </a:prstGeom>
          <a:noFill/>
        </p:spPr>
        <p:txBody>
          <a:bodyPr wrap="square" rtlCol="0">
            <a:spAutoFit/>
          </a:bodyPr>
          <a:lstStyle/>
          <a:p>
            <a:pPr algn="ctr">
              <a:lnSpc>
                <a:spcPct val="130000"/>
              </a:lnSpc>
            </a:pPr>
            <a:r>
              <a:rPr lang="en-US" sz="1600" b="1" dirty="0">
                <a:solidFill>
                  <a:srgbClr val="7030A0"/>
                </a:solidFill>
              </a:rPr>
              <a:t>Outlier test</a:t>
            </a:r>
          </a:p>
        </p:txBody>
      </p:sp>
      <p:sp>
        <p:nvSpPr>
          <p:cNvPr id="45" name="Freeform: Shape 87">
            <a:extLst>
              <a:ext uri="{FF2B5EF4-FFF2-40B4-BE49-F238E27FC236}">
                <a16:creationId xmlns:a16="http://schemas.microsoft.com/office/drawing/2014/main" id="{7EDA777F-0752-4926-8ED8-8711A3913087}"/>
              </a:ext>
            </a:extLst>
          </p:cNvPr>
          <p:cNvSpPr/>
          <p:nvPr/>
        </p:nvSpPr>
        <p:spPr>
          <a:xfrm rot="5400000">
            <a:off x="8414882" y="4182097"/>
            <a:ext cx="82102" cy="801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46" name="Freeform: Shape 81">
            <a:extLst>
              <a:ext uri="{FF2B5EF4-FFF2-40B4-BE49-F238E27FC236}">
                <a16:creationId xmlns:a16="http://schemas.microsoft.com/office/drawing/2014/main" id="{0941E5CD-B670-4AD9-AEAD-B6F33FB88DB1}"/>
              </a:ext>
            </a:extLst>
          </p:cNvPr>
          <p:cNvSpPr/>
          <p:nvPr/>
        </p:nvSpPr>
        <p:spPr>
          <a:xfrm>
            <a:off x="8401574" y="1295534"/>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47" name="Freeform: Shape 81">
            <a:extLst>
              <a:ext uri="{FF2B5EF4-FFF2-40B4-BE49-F238E27FC236}">
                <a16:creationId xmlns:a16="http://schemas.microsoft.com/office/drawing/2014/main" id="{A699092E-A910-43FE-8D78-1388E54F98C1}"/>
              </a:ext>
            </a:extLst>
          </p:cNvPr>
          <p:cNvSpPr/>
          <p:nvPr/>
        </p:nvSpPr>
        <p:spPr>
          <a:xfrm>
            <a:off x="6008462" y="4226524"/>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48" name="文本框 16">
            <a:extLst>
              <a:ext uri="{FF2B5EF4-FFF2-40B4-BE49-F238E27FC236}">
                <a16:creationId xmlns:a16="http://schemas.microsoft.com/office/drawing/2014/main" id="{2A3BAF23-4C8B-412C-9771-9DD72D6B8548}"/>
              </a:ext>
            </a:extLst>
          </p:cNvPr>
          <p:cNvSpPr txBox="1"/>
          <p:nvPr/>
        </p:nvSpPr>
        <p:spPr>
          <a:xfrm>
            <a:off x="3675521" y="3275922"/>
            <a:ext cx="2199866" cy="706668"/>
          </a:xfrm>
          <a:prstGeom prst="rect">
            <a:avLst/>
          </a:prstGeom>
          <a:noFill/>
        </p:spPr>
        <p:txBody>
          <a:bodyPr wrap="square" rtlCol="0">
            <a:spAutoFit/>
          </a:bodyPr>
          <a:lstStyle/>
          <a:p>
            <a:pPr algn="ctr">
              <a:lnSpc>
                <a:spcPct val="130000"/>
              </a:lnSpc>
            </a:pPr>
            <a:r>
              <a:rPr lang="en-US" sz="1600" b="1" dirty="0">
                <a:solidFill>
                  <a:srgbClr val="7030A0"/>
                </a:solidFill>
              </a:rPr>
              <a:t>Re</a:t>
            </a:r>
            <a:r>
              <a:rPr lang="en-US" altLang="zh-CN" sz="1600" b="1" dirty="0">
                <a:solidFill>
                  <a:srgbClr val="7030A0"/>
                </a:solidFill>
              </a:rPr>
              <a:t>calculate</a:t>
            </a:r>
            <a:r>
              <a:rPr lang="zh-CN" altLang="en-US" sz="1600" b="1" dirty="0">
                <a:solidFill>
                  <a:srgbClr val="7030A0"/>
                </a:solidFill>
              </a:rPr>
              <a:t> </a:t>
            </a:r>
            <a:r>
              <a:rPr lang="en-US" altLang="zh-CN" sz="1600" b="1" dirty="0">
                <a:solidFill>
                  <a:srgbClr val="7030A0"/>
                </a:solidFill>
              </a:rPr>
              <a:t>coefficients</a:t>
            </a:r>
            <a:r>
              <a:rPr lang="en-US" sz="1600" b="1" dirty="0">
                <a:solidFill>
                  <a:srgbClr val="7030A0"/>
                </a:solidFill>
              </a:rPr>
              <a:t> </a:t>
            </a:r>
          </a:p>
          <a:p>
            <a:pPr algn="ctr">
              <a:lnSpc>
                <a:spcPct val="130000"/>
              </a:lnSpc>
            </a:pPr>
            <a:r>
              <a:rPr lang="en-US" sz="1600" b="1" dirty="0">
                <a:solidFill>
                  <a:srgbClr val="7030A0"/>
                </a:solidFill>
              </a:rPr>
              <a:t>Without Outlier</a:t>
            </a:r>
          </a:p>
        </p:txBody>
      </p:sp>
      <p:sp>
        <p:nvSpPr>
          <p:cNvPr id="49" name="文本框 16">
            <a:extLst>
              <a:ext uri="{FF2B5EF4-FFF2-40B4-BE49-F238E27FC236}">
                <a16:creationId xmlns:a16="http://schemas.microsoft.com/office/drawing/2014/main" id="{481F4905-B24E-4E14-AACE-1A38D257C7E3}"/>
              </a:ext>
            </a:extLst>
          </p:cNvPr>
          <p:cNvSpPr txBox="1"/>
          <p:nvPr/>
        </p:nvSpPr>
        <p:spPr>
          <a:xfrm>
            <a:off x="763065" y="3301846"/>
            <a:ext cx="1665176" cy="706604"/>
          </a:xfrm>
          <a:prstGeom prst="rect">
            <a:avLst/>
          </a:prstGeom>
          <a:noFill/>
        </p:spPr>
        <p:txBody>
          <a:bodyPr wrap="square" rtlCol="0">
            <a:spAutoFit/>
          </a:bodyPr>
          <a:lstStyle/>
          <a:p>
            <a:pPr algn="ctr">
              <a:lnSpc>
                <a:spcPct val="130000"/>
              </a:lnSpc>
            </a:pPr>
            <a:r>
              <a:rPr lang="en-US" sz="1600" b="1" dirty="0">
                <a:solidFill>
                  <a:srgbClr val="7030A0"/>
                </a:solidFill>
              </a:rPr>
              <a:t>Overfit Test </a:t>
            </a:r>
            <a:r>
              <a:rPr lang="en-US" altLang="zh-CN" sz="1600" b="1" dirty="0">
                <a:solidFill>
                  <a:srgbClr val="7030A0"/>
                </a:solidFill>
              </a:rPr>
              <a:t>&amp;</a:t>
            </a:r>
            <a:endParaRPr lang="en-US" sz="1600" b="1" dirty="0">
              <a:solidFill>
                <a:srgbClr val="7030A0"/>
              </a:solidFill>
            </a:endParaRPr>
          </a:p>
          <a:p>
            <a:pPr algn="ctr">
              <a:lnSpc>
                <a:spcPct val="130000"/>
              </a:lnSpc>
            </a:pPr>
            <a:r>
              <a:rPr lang="en-US" sz="1600" b="1" dirty="0">
                <a:solidFill>
                  <a:srgbClr val="7030A0"/>
                </a:solidFill>
              </a:rPr>
              <a:t>Calculate R</a:t>
            </a:r>
            <a:r>
              <a:rPr lang="en-US" sz="1600" b="1" baseline="30000" dirty="0">
                <a:solidFill>
                  <a:srgbClr val="7030A0"/>
                </a:solidFill>
              </a:rPr>
              <a:t>2</a:t>
            </a:r>
          </a:p>
        </p:txBody>
      </p:sp>
      <p:sp>
        <p:nvSpPr>
          <p:cNvPr id="50" name="Straight Connector 71">
            <a:extLst>
              <a:ext uri="{FF2B5EF4-FFF2-40B4-BE49-F238E27FC236}">
                <a16:creationId xmlns:a16="http://schemas.microsoft.com/office/drawing/2014/main" id="{DD2CC772-3ED3-430B-B9AB-CE54702B89DC}"/>
              </a:ext>
            </a:extLst>
          </p:cNvPr>
          <p:cNvSpPr/>
          <p:nvPr/>
        </p:nvSpPr>
        <p:spPr>
          <a:xfrm>
            <a:off x="2409523" y="2967090"/>
            <a:ext cx="1" cy="1027576"/>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51" name="Straight Connector 71">
            <a:extLst>
              <a:ext uri="{FF2B5EF4-FFF2-40B4-BE49-F238E27FC236}">
                <a16:creationId xmlns:a16="http://schemas.microsoft.com/office/drawing/2014/main" id="{21F60E10-94C7-4BE1-8D67-A4D87FA1687A}"/>
              </a:ext>
            </a:extLst>
          </p:cNvPr>
          <p:cNvSpPr/>
          <p:nvPr/>
        </p:nvSpPr>
        <p:spPr>
          <a:xfrm>
            <a:off x="2414808" y="2958675"/>
            <a:ext cx="1260713" cy="0"/>
          </a:xfrm>
          <a:prstGeom prst="line">
            <a:avLst/>
          </a:prstGeom>
          <a:ln w="28575">
            <a:solidFill>
              <a:schemeClr val="bg1">
                <a:lumMod val="65000"/>
              </a:schemeClr>
            </a:solidFill>
            <a:miter lim="400000"/>
            <a:headEnd type="triangle" len="sm"/>
            <a:tailEnd type="triangle" len="sm"/>
          </a:ln>
        </p:spPr>
        <p:txBody>
          <a:bodyPr anchor="ctr"/>
          <a:lstStyle/>
          <a:p>
            <a:pPr algn="ctr"/>
            <a:endParaRPr/>
          </a:p>
        </p:txBody>
      </p:sp>
      <p:sp>
        <p:nvSpPr>
          <p:cNvPr id="52" name="Straight Connector 71">
            <a:extLst>
              <a:ext uri="{FF2B5EF4-FFF2-40B4-BE49-F238E27FC236}">
                <a16:creationId xmlns:a16="http://schemas.microsoft.com/office/drawing/2014/main" id="{36759EE3-3F1D-47C2-9CCF-7E73B10B4CB3}"/>
              </a:ext>
            </a:extLst>
          </p:cNvPr>
          <p:cNvSpPr/>
          <p:nvPr/>
        </p:nvSpPr>
        <p:spPr>
          <a:xfrm flipH="1" flipV="1">
            <a:off x="3621162" y="1421483"/>
            <a:ext cx="13363" cy="1582305"/>
          </a:xfrm>
          <a:prstGeom prst="line">
            <a:avLst/>
          </a:prstGeom>
          <a:ln w="28575">
            <a:solidFill>
              <a:schemeClr val="bg1">
                <a:lumMod val="65000"/>
              </a:schemeClr>
            </a:solidFill>
            <a:miter lim="400000"/>
            <a:headEnd type="triangle" len="sm"/>
            <a:tailEnd type="triangle" len="sm"/>
          </a:ln>
        </p:spPr>
        <p:txBody>
          <a:bodyPr anchor="ctr"/>
          <a:lstStyle/>
          <a:p>
            <a:pPr algn="ctr"/>
            <a:endParaRPr dirty="0"/>
          </a:p>
        </p:txBody>
      </p:sp>
      <p:sp>
        <p:nvSpPr>
          <p:cNvPr id="53" name="Freeform: Shape 72">
            <a:extLst>
              <a:ext uri="{FF2B5EF4-FFF2-40B4-BE49-F238E27FC236}">
                <a16:creationId xmlns:a16="http://schemas.microsoft.com/office/drawing/2014/main" id="{1F0F3EE8-36F3-4D8F-A50A-C4A48C72F89A}"/>
              </a:ext>
            </a:extLst>
          </p:cNvPr>
          <p:cNvSpPr/>
          <p:nvPr/>
        </p:nvSpPr>
        <p:spPr>
          <a:xfrm>
            <a:off x="2367176" y="2930380"/>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54" name="Freeform: Shape 72">
            <a:extLst>
              <a:ext uri="{FF2B5EF4-FFF2-40B4-BE49-F238E27FC236}">
                <a16:creationId xmlns:a16="http://schemas.microsoft.com/office/drawing/2014/main" id="{D53EE4CF-7C3E-40DB-8AB8-3BA14721AB9A}"/>
              </a:ext>
            </a:extLst>
          </p:cNvPr>
          <p:cNvSpPr/>
          <p:nvPr/>
        </p:nvSpPr>
        <p:spPr>
          <a:xfrm>
            <a:off x="3591312" y="2895081"/>
            <a:ext cx="108717" cy="1087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A6AAA9"/>
            </a:solidFill>
            <a:round/>
          </a:ln>
        </p:spPr>
        <p:txBody>
          <a:bodyPr anchor="ctr"/>
          <a:lstStyle/>
          <a:p>
            <a:pPr algn="ctr"/>
            <a:endParaRPr/>
          </a:p>
        </p:txBody>
      </p:sp>
      <p:sp>
        <p:nvSpPr>
          <p:cNvPr id="2" name="TextBox 1">
            <a:extLst>
              <a:ext uri="{FF2B5EF4-FFF2-40B4-BE49-F238E27FC236}">
                <a16:creationId xmlns:a16="http://schemas.microsoft.com/office/drawing/2014/main" id="{672A7E12-02A0-9041-B4CC-2652931AA035}"/>
              </a:ext>
            </a:extLst>
          </p:cNvPr>
          <p:cNvSpPr txBox="1"/>
          <p:nvPr/>
        </p:nvSpPr>
        <p:spPr>
          <a:xfrm>
            <a:off x="4751411" y="2039161"/>
            <a:ext cx="1488228" cy="338554"/>
          </a:xfrm>
          <a:prstGeom prst="rect">
            <a:avLst/>
          </a:prstGeom>
          <a:noFill/>
        </p:spPr>
        <p:txBody>
          <a:bodyPr wrap="none" rtlCol="0">
            <a:spAutoFit/>
          </a:bodyPr>
          <a:lstStyle/>
          <a:p>
            <a:r>
              <a:rPr lang="en-US" altLang="zh-CN" sz="1600" b="1" dirty="0">
                <a:solidFill>
                  <a:srgbClr val="7030A0"/>
                </a:solidFill>
              </a:rPr>
              <a:t>Added-variable</a:t>
            </a:r>
            <a:endParaRPr lang="en-US" sz="1600" b="1" dirty="0">
              <a:solidFill>
                <a:srgbClr val="7030A0"/>
              </a:solidFill>
            </a:endParaRPr>
          </a:p>
        </p:txBody>
      </p:sp>
      <p:sp>
        <p:nvSpPr>
          <p:cNvPr id="55" name="文本框 11">
            <a:extLst>
              <a:ext uri="{FF2B5EF4-FFF2-40B4-BE49-F238E27FC236}">
                <a16:creationId xmlns:a16="http://schemas.microsoft.com/office/drawing/2014/main" id="{23636140-366B-DE43-BFF9-00F4B68F2BA4}"/>
              </a:ext>
            </a:extLst>
          </p:cNvPr>
          <p:cNvSpPr txBox="1"/>
          <p:nvPr/>
        </p:nvSpPr>
        <p:spPr>
          <a:xfrm>
            <a:off x="4013869" y="2283077"/>
            <a:ext cx="1709753" cy="386581"/>
          </a:xfrm>
          <a:prstGeom prst="rect">
            <a:avLst/>
          </a:prstGeom>
          <a:noFill/>
        </p:spPr>
        <p:txBody>
          <a:bodyPr wrap="square" rtlCol="0">
            <a:spAutoFit/>
          </a:bodyPr>
          <a:lstStyle/>
          <a:p>
            <a:pPr algn="ctr">
              <a:lnSpc>
                <a:spcPct val="130000"/>
              </a:lnSpc>
            </a:pPr>
            <a:r>
              <a:rPr lang="en-US" altLang="zh-CN" sz="1600" b="1" dirty="0">
                <a:solidFill>
                  <a:srgbClr val="7030A0"/>
                </a:solidFill>
              </a:rPr>
              <a:t>L</a:t>
            </a:r>
            <a:r>
              <a:rPr lang="en-US" sz="1600" b="1" dirty="0">
                <a:solidFill>
                  <a:srgbClr val="7030A0"/>
                </a:solidFill>
              </a:rPr>
              <a:t>asso</a:t>
            </a:r>
            <a:r>
              <a:rPr lang="zh-CN" altLang="en-US" sz="1600" b="1" dirty="0">
                <a:solidFill>
                  <a:srgbClr val="7030A0"/>
                </a:solidFill>
              </a:rPr>
              <a:t> </a:t>
            </a:r>
            <a:r>
              <a:rPr lang="en-US" altLang="zh-CN" sz="1600" b="1" dirty="0">
                <a:solidFill>
                  <a:srgbClr val="7030A0"/>
                </a:solidFill>
              </a:rPr>
              <a:t>-&gt;</a:t>
            </a:r>
            <a:r>
              <a:rPr lang="zh-CN" altLang="en-US" sz="1600" b="1" dirty="0">
                <a:solidFill>
                  <a:srgbClr val="7030A0"/>
                </a:solidFill>
              </a:rPr>
              <a:t> </a:t>
            </a:r>
            <a:r>
              <a:rPr lang="en-US" altLang="zh-CN" sz="1600" b="1" dirty="0">
                <a:solidFill>
                  <a:srgbClr val="7030A0"/>
                </a:solidFill>
              </a:rPr>
              <a:t>Model</a:t>
            </a:r>
            <a:r>
              <a:rPr lang="zh-CN" altLang="en-US" sz="1600" b="1" dirty="0">
                <a:solidFill>
                  <a:srgbClr val="7030A0"/>
                </a:solidFill>
              </a:rPr>
              <a:t> </a:t>
            </a:r>
            <a:r>
              <a:rPr lang="en-US" altLang="zh-CN" sz="1600" b="1" dirty="0">
                <a:solidFill>
                  <a:srgbClr val="7030A0"/>
                </a:solidFill>
              </a:rPr>
              <a:t>2</a:t>
            </a:r>
          </a:p>
        </p:txBody>
      </p:sp>
      <p:cxnSp>
        <p:nvCxnSpPr>
          <p:cNvPr id="57" name="Straight Arrow Connector 56">
            <a:extLst>
              <a:ext uri="{FF2B5EF4-FFF2-40B4-BE49-F238E27FC236}">
                <a16:creationId xmlns:a16="http://schemas.microsoft.com/office/drawing/2014/main" id="{BDE81690-1325-874D-9C1B-3A48F1D42164}"/>
              </a:ext>
            </a:extLst>
          </p:cNvPr>
          <p:cNvCxnSpPr/>
          <p:nvPr/>
        </p:nvCxnSpPr>
        <p:spPr>
          <a:xfrm>
            <a:off x="4751411" y="2039161"/>
            <a:ext cx="0" cy="33855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60" name="Picture 59" descr="A close up of a sign&#10;&#10;Description automatically generated">
            <a:extLst>
              <a:ext uri="{FF2B5EF4-FFF2-40B4-BE49-F238E27FC236}">
                <a16:creationId xmlns:a16="http://schemas.microsoft.com/office/drawing/2014/main" id="{5012C933-6873-2347-8053-0CECAC0F3D8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1150" r="14363"/>
          <a:stretch/>
        </p:blipFill>
        <p:spPr>
          <a:xfrm>
            <a:off x="218091" y="3190908"/>
            <a:ext cx="691600" cy="928480"/>
          </a:xfrm>
          <a:prstGeom prst="rect">
            <a:avLst/>
          </a:prstGeom>
        </p:spPr>
      </p:pic>
      <p:sp>
        <p:nvSpPr>
          <p:cNvPr id="62" name="Multiply 61">
            <a:extLst>
              <a:ext uri="{FF2B5EF4-FFF2-40B4-BE49-F238E27FC236}">
                <a16:creationId xmlns:a16="http://schemas.microsoft.com/office/drawing/2014/main" id="{BC59D1AA-7032-174A-AA53-661968D5FF8E}"/>
              </a:ext>
            </a:extLst>
          </p:cNvPr>
          <p:cNvSpPr/>
          <p:nvPr/>
        </p:nvSpPr>
        <p:spPr>
          <a:xfrm>
            <a:off x="3024717" y="2742266"/>
            <a:ext cx="381092" cy="422138"/>
          </a:xfrm>
          <a:prstGeom prst="mathMultiply">
            <a:avLst>
              <a:gd name="adj1" fmla="val 13088"/>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5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par>
                                <p:cTn id="13" presetID="1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ppt_y</p:attrName>
                                        </p:attrNameLst>
                                      </p:cBhvr>
                                      <p:tavLst>
                                        <p:tav tm="0">
                                          <p:val>
                                            <p:strVal val="#ppt_y+#ppt_h*1.125000"/>
                                          </p:val>
                                        </p:tav>
                                        <p:tav tm="100000">
                                          <p:val>
                                            <p:strVal val="#ppt_y"/>
                                          </p:val>
                                        </p:tav>
                                      </p:tavLst>
                                    </p:anim>
                                    <p:animEffect transition="in" filter="wipe(up)">
                                      <p:cBhvr>
                                        <p:cTn id="16" dur="500"/>
                                        <p:tgtEl>
                                          <p:spTgt spid="13"/>
                                        </p:tgtEl>
                                      </p:cBhvr>
                                    </p:animEffect>
                                  </p:childTnLst>
                                </p:cTn>
                              </p:par>
                              <p:par>
                                <p:cTn id="17" presetID="1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par>
                                <p:cTn id="25" presetID="1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par>
                                <p:cTn id="29" presetID="1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p:tgtEl>
                                          <p:spTgt spid="26"/>
                                        </p:tgtEl>
                                        <p:attrNameLst>
                                          <p:attrName>ppt_y</p:attrName>
                                        </p:attrNameLst>
                                      </p:cBhvr>
                                      <p:tavLst>
                                        <p:tav tm="0">
                                          <p:val>
                                            <p:strVal val="#ppt_y+#ppt_h*1.125000"/>
                                          </p:val>
                                        </p:tav>
                                        <p:tav tm="100000">
                                          <p:val>
                                            <p:strVal val="#ppt_y"/>
                                          </p:val>
                                        </p:tav>
                                      </p:tavLst>
                                    </p:anim>
                                    <p:animEffect transition="in" filter="wipe(up)">
                                      <p:cBhvr>
                                        <p:cTn id="32" dur="500"/>
                                        <p:tgtEl>
                                          <p:spTgt spid="26"/>
                                        </p:tgtEl>
                                      </p:cBhvr>
                                    </p:animEffect>
                                  </p:childTnLst>
                                </p:cTn>
                              </p:par>
                              <p:par>
                                <p:cTn id="33" presetID="12" presetClass="entr" presetSubtype="4"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up)">
                                      <p:cBhvr>
                                        <p:cTn id="36" dur="500"/>
                                        <p:tgtEl>
                                          <p:spTgt spid="29"/>
                                        </p:tgtEl>
                                      </p:cBhvr>
                                    </p:animEffect>
                                  </p:childTnLst>
                                </p:cTn>
                              </p:par>
                              <p:par>
                                <p:cTn id="37" presetID="1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p:tgtEl>
                                          <p:spTgt spid="32"/>
                                        </p:tgtEl>
                                        <p:attrNameLst>
                                          <p:attrName>ppt_y</p:attrName>
                                        </p:attrNameLst>
                                      </p:cBhvr>
                                      <p:tavLst>
                                        <p:tav tm="0">
                                          <p:val>
                                            <p:strVal val="#ppt_y+#ppt_h*1.125000"/>
                                          </p:val>
                                        </p:tav>
                                        <p:tav tm="100000">
                                          <p:val>
                                            <p:strVal val="#ppt_y"/>
                                          </p:val>
                                        </p:tav>
                                      </p:tavLst>
                                    </p:anim>
                                    <p:animEffect transition="in" filter="wipe(up)">
                                      <p:cBhvr>
                                        <p:cTn id="40" dur="500"/>
                                        <p:tgtEl>
                                          <p:spTgt spid="32"/>
                                        </p:tgtEl>
                                      </p:cBhvr>
                                    </p:animEffect>
                                  </p:childTnLst>
                                </p:cTn>
                              </p:par>
                              <p:par>
                                <p:cTn id="41" presetID="1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up)">
                                      <p:cBhvr>
                                        <p:cTn id="44" dur="500"/>
                                        <p:tgtEl>
                                          <p:spTgt spid="35"/>
                                        </p:tgtEl>
                                      </p:cBhvr>
                                    </p:animEffect>
                                  </p:childTnLst>
                                </p:cTn>
                              </p:par>
                              <p:par>
                                <p:cTn id="45" presetID="12" presetClass="entr" presetSubtype="4"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p:tgtEl>
                                          <p:spTgt spid="38"/>
                                        </p:tgtEl>
                                        <p:attrNameLst>
                                          <p:attrName>ppt_y</p:attrName>
                                        </p:attrNameLst>
                                      </p:cBhvr>
                                      <p:tavLst>
                                        <p:tav tm="0">
                                          <p:val>
                                            <p:strVal val="#ppt_y+#ppt_h*1.125000"/>
                                          </p:val>
                                        </p:tav>
                                        <p:tav tm="100000">
                                          <p:val>
                                            <p:strVal val="#ppt_y"/>
                                          </p:val>
                                        </p:tav>
                                      </p:tavLst>
                                    </p:anim>
                                    <p:animEffect transition="in" filter="wipe(up)">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altLang="zh-CN" dirty="0">
                <a:solidFill>
                  <a:schemeClr val="bg1">
                    <a:lumMod val="95000"/>
                  </a:schemeClr>
                </a:solidFill>
              </a:rPr>
              <a:t>Model &amp; Diagnostic</a:t>
            </a:r>
            <a:endParaRPr lang="en-US" dirty="0"/>
          </a:p>
        </p:txBody>
      </p:sp>
    </p:spTree>
    <p:extLst>
      <p:ext uri="{BB962C8B-B14F-4D97-AF65-F5344CB8AC3E}">
        <p14:creationId xmlns:p14="http://schemas.microsoft.com/office/powerpoint/2010/main" val="343095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8</a:t>
            </a:fld>
            <a:endParaRPr lang="en-US" dirty="0"/>
          </a:p>
        </p:txBody>
      </p:sp>
      <p:sp>
        <p:nvSpPr>
          <p:cNvPr id="5" name="Title 1">
            <a:extLst>
              <a:ext uri="{FF2B5EF4-FFF2-40B4-BE49-F238E27FC236}">
                <a16:creationId xmlns:a16="http://schemas.microsoft.com/office/drawing/2014/main" id="{E705E357-FC2E-4936-A11C-A9DAAE0DFEFE}"/>
              </a:ext>
            </a:extLst>
          </p:cNvPr>
          <p:cNvSpPr>
            <a:spLocks noGrp="1"/>
          </p:cNvSpPr>
          <p:nvPr>
            <p:ph type="ctrTitle"/>
          </p:nvPr>
        </p:nvSpPr>
        <p:spPr>
          <a:xfrm>
            <a:off x="332442" y="126355"/>
            <a:ext cx="4683312" cy="826146"/>
          </a:xfrm>
        </p:spPr>
        <p:txBody>
          <a:bodyPr>
            <a:normAutofit/>
          </a:bodyPr>
          <a:lstStyle/>
          <a:p>
            <a:pPr algn="l"/>
            <a:r>
              <a:rPr lang="en-US" sz="3200" b="1" dirty="0">
                <a:solidFill>
                  <a:srgbClr val="7030A0"/>
                </a:solidFill>
              </a:rPr>
              <a:t>Variable Selection</a:t>
            </a:r>
          </a:p>
        </p:txBody>
      </p:sp>
      <p:sp>
        <p:nvSpPr>
          <p:cNvPr id="6" name="文本框 5">
            <a:extLst>
              <a:ext uri="{FF2B5EF4-FFF2-40B4-BE49-F238E27FC236}">
                <a16:creationId xmlns:a16="http://schemas.microsoft.com/office/drawing/2014/main" id="{776012C6-3C55-4296-909D-E8D0DABA18AC}"/>
              </a:ext>
            </a:extLst>
          </p:cNvPr>
          <p:cNvSpPr txBox="1"/>
          <p:nvPr/>
        </p:nvSpPr>
        <p:spPr>
          <a:xfrm>
            <a:off x="592609" y="1279088"/>
            <a:ext cx="265938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Separate to Training set and Testing set by 9:1.</a:t>
            </a:r>
          </a:p>
          <a:p>
            <a:pPr marL="285750" indent="-285750">
              <a:buFont typeface="Arial" panose="020B0604020202020204" pitchFamily="34" charset="0"/>
              <a:buChar char="•"/>
            </a:pPr>
            <a:r>
              <a:rPr lang="en-US" altLang="zh-CN" dirty="0"/>
              <a:t>Scatter plot to find the general impression of relationship between independent variables and dependent variables.</a:t>
            </a:r>
          </a:p>
          <a:p>
            <a:pPr marL="285750" indent="-285750">
              <a:buFont typeface="Arial" panose="020B0604020202020204" pitchFamily="34" charset="0"/>
              <a:buChar char="•"/>
            </a:pPr>
            <a:r>
              <a:rPr lang="en-US" dirty="0"/>
              <a:t>M</a:t>
            </a:r>
            <a:r>
              <a:rPr lang="en-US" altLang="zh-CN" dirty="0"/>
              <a:t>ethod: Lasso</a:t>
            </a:r>
          </a:p>
        </p:txBody>
      </p:sp>
      <p:pic>
        <p:nvPicPr>
          <p:cNvPr id="7" name="图片 6">
            <a:extLst>
              <a:ext uri="{FF2B5EF4-FFF2-40B4-BE49-F238E27FC236}">
                <a16:creationId xmlns:a16="http://schemas.microsoft.com/office/drawing/2014/main" id="{6EE4BD23-152E-4E2C-A3FC-09E932CD16B7}"/>
              </a:ext>
            </a:extLst>
          </p:cNvPr>
          <p:cNvPicPr>
            <a:picLocks noChangeAspect="1"/>
          </p:cNvPicPr>
          <p:nvPr/>
        </p:nvPicPr>
        <p:blipFill>
          <a:blip r:embed="rId3"/>
          <a:stretch>
            <a:fillRect/>
          </a:stretch>
        </p:blipFill>
        <p:spPr>
          <a:xfrm>
            <a:off x="3345181" y="752961"/>
            <a:ext cx="5358610" cy="3887619"/>
          </a:xfrm>
          <a:prstGeom prst="rect">
            <a:avLst/>
          </a:prstGeom>
        </p:spPr>
      </p:pic>
    </p:spTree>
    <p:extLst>
      <p:ext uri="{BB962C8B-B14F-4D97-AF65-F5344CB8AC3E}">
        <p14:creationId xmlns:p14="http://schemas.microsoft.com/office/powerpoint/2010/main" val="1868887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1608</TotalTime>
  <Words>867</Words>
  <Application>Microsoft Office PowerPoint</Application>
  <PresentationFormat>全屏显示(16:9)</PresentationFormat>
  <Paragraphs>137</Paragraphs>
  <Slides>16</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Calibri</vt:lpstr>
      <vt:lpstr>Wingdings</vt:lpstr>
      <vt:lpstr>Office Theme</vt:lpstr>
      <vt:lpstr>Predictive Models for Residential Building</vt:lpstr>
      <vt:lpstr>Background Information</vt:lpstr>
      <vt:lpstr>Background Information</vt:lpstr>
      <vt:lpstr>Dependent variable</vt:lpstr>
      <vt:lpstr>Important Predictor variable</vt:lpstr>
      <vt:lpstr>Process</vt:lpstr>
      <vt:lpstr>Flow Chart</vt:lpstr>
      <vt:lpstr>Model &amp; Diagnostic</vt:lpstr>
      <vt:lpstr>Variable Selection</vt:lpstr>
      <vt:lpstr>Variable Selection</vt:lpstr>
      <vt:lpstr>Diagnostic &amp; Transformation-Error Variance Constant</vt:lpstr>
      <vt:lpstr>Outlier and Rebuild</vt:lpstr>
      <vt:lpstr>Final Model</vt:lpstr>
      <vt:lpstr>VIF Test for Multicollinearity</vt:lpstr>
      <vt:lpstr>Overfit Test with Testing Data Set </vt:lpstr>
      <vt:lpstr>Conclusion &amp;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G Ray</cp:lastModifiedBy>
  <cp:revision>81</cp:revision>
  <dcterms:created xsi:type="dcterms:W3CDTF">2015-07-21T16:44:10Z</dcterms:created>
  <dcterms:modified xsi:type="dcterms:W3CDTF">2019-03-14T18:51:46Z</dcterms:modified>
</cp:coreProperties>
</file>