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7931" autoAdjust="0"/>
  </p:normalViewPr>
  <p:slideViewPr>
    <p:cSldViewPr>
      <p:cViewPr varScale="1">
        <p:scale>
          <a:sx n="102" d="100"/>
          <a:sy n="102" d="100"/>
        </p:scale>
        <p:origin x="-12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20BB-62D9-49A9-8E14-E1487DAC74B3}" type="datetimeFigureOut">
              <a:rPr lang="en-US" smtClean="0"/>
              <a:t>2/24/2015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105C0-9D0D-4492-8C96-6C4E5DB8E8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Hello.  This tutorial will explain the basics of the NI SPI API and help you get started with your first SPI application.</a:t>
            </a:r>
            <a:endParaRPr lang="en-US" dirty="0"/>
          </a:p>
        </p:txBody>
      </p:sp>
      <p:sp>
        <p:nvSpPr>
          <p:cNvPr id="4" name="Slide Number Placeholder 3"/>
          <p:cNvSpPr>
            <a:spLocks noGrp="1"/>
          </p:cNvSpPr>
          <p:nvPr>
            <p:ph type="sldNum" sz="quarter" idx="10"/>
          </p:nvPr>
        </p:nvSpPr>
        <p:spPr/>
        <p:txBody>
          <a:bodyPr/>
          <a:lstStyle/>
          <a:p>
            <a:fld id="{A29105C0-9D0D-4492-8C96-6C4E5DB8E8F2}"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take those settings and place them</a:t>
            </a:r>
            <a:r>
              <a:rPr lang="en-US" baseline="0" dirty="0" smtClean="0"/>
              <a:t> into the SPI PHY Settings control on the front panel of this VI.  </a:t>
            </a:r>
          </a:p>
          <a:p>
            <a:endParaRPr lang="en-US" baseline="0" dirty="0" smtClean="0"/>
          </a:p>
          <a:p>
            <a:r>
              <a:rPr lang="en-US" baseline="0" dirty="0" smtClean="0"/>
              <a:t>This example is now ready to run.  While it is running, change the voltage output on the front panel, and the corresponding voltage will change on the output pin of the </a:t>
            </a:r>
            <a:r>
              <a:rPr lang="en-US" baseline="0" smtClean="0"/>
              <a:t>SPI chip.</a:t>
            </a:r>
            <a:endParaRPr lang="en-US"/>
          </a:p>
        </p:txBody>
      </p:sp>
      <p:sp>
        <p:nvSpPr>
          <p:cNvPr id="4" name="Slide Number Placeholder 3"/>
          <p:cNvSpPr>
            <a:spLocks noGrp="1"/>
          </p:cNvSpPr>
          <p:nvPr>
            <p:ph type="sldNum" sz="quarter" idx="10"/>
          </p:nvPr>
        </p:nvSpPr>
        <p:spPr/>
        <p:txBody>
          <a:bodyPr/>
          <a:lstStyle/>
          <a:p>
            <a:fld id="{A29105C0-9D0D-4492-8C96-6C4E5DB8E8F2}" type="slidenum">
              <a:rPr lang="en-US" smtClean="0"/>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you have downloaded and</a:t>
            </a:r>
            <a:r>
              <a:rPr lang="en-US" baseline="0" dirty="0" smtClean="0"/>
              <a:t> installed the SPI API, you will have a new item added to the FPGA palette.  Open a blank FPGA VI, and right click to see the API shown here.  All of the VIs necessary to interface with your SPI chip can be found here.</a:t>
            </a:r>
          </a:p>
          <a:p>
            <a:endParaRPr lang="en-US" baseline="0" dirty="0" smtClean="0"/>
          </a:p>
          <a:p>
            <a:r>
              <a:rPr lang="en-US" baseline="0" dirty="0" smtClean="0"/>
              <a:t>In order to help you understand the purpose of these VIs, I will show you a completed example and explain the parts of the code.  To find this example first open NI Example Finder.  From within </a:t>
            </a:r>
            <a:r>
              <a:rPr lang="en-US" baseline="0" dirty="0" err="1" smtClean="0"/>
              <a:t>LabVIEW</a:t>
            </a:r>
            <a:r>
              <a:rPr lang="en-US" baseline="0" dirty="0" smtClean="0"/>
              <a:t> click on Help&gt;&gt;Find Examples. The completed example demonstrates the use of the SPI API to control a simple Digital to Analog to converter.  This example assumes that you have a MAX5216 plugged into PMOD1 on your NI 9651.</a:t>
            </a:r>
          </a:p>
          <a:p>
            <a:endParaRPr lang="en-US" dirty="0"/>
          </a:p>
        </p:txBody>
      </p:sp>
      <p:sp>
        <p:nvSpPr>
          <p:cNvPr id="4" name="Slide Number Placeholder 3"/>
          <p:cNvSpPr>
            <a:spLocks noGrp="1"/>
          </p:cNvSpPr>
          <p:nvPr>
            <p:ph type="sldNum" sz="quarter" idx="10"/>
          </p:nvPr>
        </p:nvSpPr>
        <p:spPr/>
        <p:txBody>
          <a:bodyPr/>
          <a:lstStyle/>
          <a:p>
            <a:fld id="{A29105C0-9D0D-4492-8C96-6C4E5DB8E8F2}"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Within</a:t>
            </a:r>
            <a:r>
              <a:rPr lang="en-US" baseline="0" dirty="0" smtClean="0"/>
              <a:t> NI Example finder, you will need to switch the </a:t>
            </a:r>
            <a:r>
              <a:rPr lang="en-US" b="1" baseline="0" dirty="0" smtClean="0"/>
              <a:t>Browse According to</a:t>
            </a:r>
            <a:r>
              <a:rPr lang="en-US" baseline="0" dirty="0" smtClean="0"/>
              <a:t> option to </a:t>
            </a:r>
            <a:r>
              <a:rPr lang="en-US" b="1" baseline="0" dirty="0" smtClean="0"/>
              <a:t>Directory Structure</a:t>
            </a:r>
            <a:r>
              <a:rPr lang="en-US" b="0" baseline="0" dirty="0" smtClean="0"/>
              <a:t>.  Here locate the folder </a:t>
            </a:r>
            <a:r>
              <a:rPr lang="en-US" b="1" baseline="0" dirty="0" smtClean="0"/>
              <a:t>National Instruments </a:t>
            </a:r>
            <a:r>
              <a:rPr lang="en-US" b="0" baseline="0" dirty="0" smtClean="0"/>
              <a:t>and expand to find the subfolder </a:t>
            </a:r>
            <a:r>
              <a:rPr lang="en-US" b="1" baseline="0" dirty="0" smtClean="0"/>
              <a:t>SPI API</a:t>
            </a:r>
            <a:r>
              <a:rPr lang="en-US" b="0" baseline="0" dirty="0" smtClean="0"/>
              <a:t>.  Click on the </a:t>
            </a:r>
            <a:r>
              <a:rPr lang="en-US" b="1" baseline="0" dirty="0" smtClean="0"/>
              <a:t>SPI Engine </a:t>
            </a:r>
            <a:r>
              <a:rPr lang="en-US" b="1" baseline="0" dirty="0" err="1" smtClean="0"/>
              <a:t>Example.lvproj</a:t>
            </a:r>
            <a:r>
              <a:rPr lang="en-US" b="0" baseline="0" dirty="0" smtClean="0"/>
              <a:t> to open the project I will be discussing.</a:t>
            </a:r>
            <a:endParaRPr lang="en-US" dirty="0"/>
          </a:p>
        </p:txBody>
      </p:sp>
      <p:sp>
        <p:nvSpPr>
          <p:cNvPr id="4" name="Slide Number Placeholder 3"/>
          <p:cNvSpPr>
            <a:spLocks noGrp="1"/>
          </p:cNvSpPr>
          <p:nvPr>
            <p:ph type="sldNum" sz="quarter" idx="10"/>
          </p:nvPr>
        </p:nvSpPr>
        <p:spPr/>
        <p:txBody>
          <a:bodyPr/>
          <a:lstStyle/>
          <a:p>
            <a:fld id="{A29105C0-9D0D-4492-8C96-6C4E5DB8E8F2}"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a:t>
            </a:r>
            <a:r>
              <a:rPr lang="en-US" baseline="0" dirty="0" smtClean="0"/>
              <a:t> the project is open, locate </a:t>
            </a:r>
            <a:r>
              <a:rPr lang="en-US" b="1" baseline="0" dirty="0" smtClean="0"/>
              <a:t>FPGA Main.VI</a:t>
            </a:r>
            <a:r>
              <a:rPr lang="en-US" b="0" baseline="0" dirty="0" smtClean="0"/>
              <a:t> and open it.  You should have something that looks like this image.  I will begin by explaining the FPGA code used in this application.</a:t>
            </a:r>
          </a:p>
        </p:txBody>
      </p:sp>
      <p:sp>
        <p:nvSpPr>
          <p:cNvPr id="4" name="Slide Number Placeholder 3"/>
          <p:cNvSpPr>
            <a:spLocks noGrp="1"/>
          </p:cNvSpPr>
          <p:nvPr>
            <p:ph type="sldNum" sz="quarter" idx="10"/>
          </p:nvPr>
        </p:nvSpPr>
        <p:spPr/>
        <p:txBody>
          <a:bodyPr/>
          <a:lstStyle/>
          <a:p>
            <a:fld id="{A29105C0-9D0D-4492-8C96-6C4E5DB8E8F2}"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Navigate</a:t>
            </a:r>
            <a:r>
              <a:rPr lang="en-US" baseline="0" dirty="0" smtClean="0"/>
              <a:t> to the block diagram for </a:t>
            </a:r>
            <a:r>
              <a:rPr lang="en-US" b="1" baseline="0" dirty="0" smtClean="0"/>
              <a:t>FPGA Main.vi</a:t>
            </a:r>
            <a:r>
              <a:rPr lang="en-US" b="0" baseline="0" dirty="0" smtClean="0"/>
              <a:t>.  Here you will notice the cluster constants shown above (note that in the program they are aligned vertically instead of horizontally).  We need to populate these constants using the datasheet for the Digital to Analog converter.  In this example we are specifically using the MAX5216 DAC.  </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 </a:t>
            </a:r>
            <a:r>
              <a:rPr lang="en-US" b="0" baseline="0" dirty="0" smtClean="0"/>
              <a:t>The PMOD connector diagram for this particular device can be seen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 </a:t>
            </a:r>
            <a:r>
              <a:rPr lang="en-US" b="0" baseline="0" dirty="0" smtClean="0"/>
              <a:t>Using this sheet we set the constants based on the signals that the lines will correspond to.  We start with </a:t>
            </a:r>
            <a:r>
              <a:rPr lang="en-US" b="0" baseline="0" dirty="0" err="1" smtClean="0"/>
              <a:t>SCLK_en</a:t>
            </a:r>
            <a:r>
              <a:rPr lang="en-US" b="0" baseline="0" dirty="0" smtClean="0"/>
              <a:t> in the Enable Lines cluster, and set this to Pin4, as has been indicated by the SCK clock signal in the datasheet.  Since our MAX5216 is plugged into PMOD1, I will choose PMOD1_Pin4_enable as the Enable Line.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 </a:t>
            </a:r>
            <a:r>
              <a:rPr lang="en-US" b="0" baseline="0" dirty="0" smtClean="0"/>
              <a:t>We do the same thing for the Chip Select DIO Line, and Enable Lines.  Since the clock line will be an output pin on the FPGA, we set the Chip Select DIO Line to PMOD1_Pin4_out.  The first element in the enable array must also be set to true to set this as an 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a:t>
            </a:r>
            <a:r>
              <a:rPr lang="en-US" b="0" baseline="0" dirty="0" smtClean="0"/>
              <a:t> </a:t>
            </a:r>
            <a:r>
              <a:rPr lang="en-US" b="0" baseline="0" dirty="0" err="1" smtClean="0"/>
              <a:t>Contine</a:t>
            </a:r>
            <a:r>
              <a:rPr lang="en-US" b="0" baseline="0" dirty="0" smtClean="0"/>
              <a:t> for the other elements.  Notice that the only line that is an input in this case is MISO.  This line must be set to PMOD1_Pin3_in, and the Enable array must be set to False in order for this to be configured as an input.  This particular device is an output only device, and as such MISO is set to No Connect.  We setup this line only for demonstration purposes in this case.</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A29105C0-9D0D-4492-8C96-6C4E5DB8E8F2}"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a:t>
            </a:r>
            <a:r>
              <a:rPr lang="en-US" baseline="0" dirty="0" smtClean="0"/>
              <a:t> these constants have been defined, the rest of the FPGA code is already setup.  For sake of demonstration we will discuss the other parts of the code here.  VIs A and B in the code here will configure the SPI session using the constants we just defined.  Once the session has been defined, the Timed Loop will begin executing the SPI Engine.  The SPI Engine consists of three Basic Steps labeled C, D, and E.  In step C, SPI Data is read from the MSIO line.  In step D, the SPI Engine communication executes.  This sets up the commands and returns data from the user loop.  Step E then transmits the next bit of data out on the MOSI line.</a:t>
            </a:r>
            <a:endParaRPr lang="en-US" dirty="0"/>
          </a:p>
        </p:txBody>
      </p:sp>
      <p:sp>
        <p:nvSpPr>
          <p:cNvPr id="4" name="Slide Number Placeholder 3"/>
          <p:cNvSpPr>
            <a:spLocks noGrp="1"/>
          </p:cNvSpPr>
          <p:nvPr>
            <p:ph type="sldNum" sz="quarter" idx="10"/>
          </p:nvPr>
        </p:nvSpPr>
        <p:spPr/>
        <p:txBody>
          <a:bodyPr/>
          <a:lstStyle/>
          <a:p>
            <a:fld id="{A29105C0-9D0D-4492-8C96-6C4E5DB8E8F2}"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second parallel</a:t>
            </a:r>
            <a:r>
              <a:rPr lang="en-US" baseline="0" dirty="0" smtClean="0"/>
              <a:t> loop is where the SPI commands will be configured and sent to the SPI Engine for processing.  Similar to the last slide, these steps are </a:t>
            </a:r>
            <a:r>
              <a:rPr lang="en-US" baseline="0" dirty="0" err="1" smtClean="0"/>
              <a:t>labelled</a:t>
            </a:r>
            <a:r>
              <a:rPr lang="en-US" baseline="0" dirty="0" smtClean="0"/>
              <a:t> 1 – 7.  In step 1, the FPGA resources used for transmitting data between the Write Loop and the Timed loop are setup.  Then, inside our while loop we have step 2.  Here we will continuously loop until the SPI Engine indicates that it is ready for the next command to be sent.  Without this our code could potentially override commands in the buffer before they are sent out over the SPI bus.</a:t>
            </a:r>
          </a:p>
          <a:p>
            <a:endParaRPr lang="en-US" baseline="0" dirty="0" smtClean="0"/>
          </a:p>
          <a:p>
            <a:r>
              <a:rPr lang="en-US" baseline="0" dirty="0" smtClean="0"/>
              <a:t>Step 3 pulls in the pre-formatted command that will be sent out to the Digital to Analog SPI chip. </a:t>
            </a:r>
          </a:p>
          <a:p>
            <a:r>
              <a:rPr lang="en-US" baseline="0" dirty="0" smtClean="0"/>
              <a:t>In step 4 settings specific to this transmission are applied.  These settings are explained in more detail later.  For now, take note that this allows you to select which chip and at what data rate this particular command is to be sent.</a:t>
            </a:r>
          </a:p>
          <a:p>
            <a:r>
              <a:rPr lang="en-US" baseline="0" dirty="0" smtClean="0"/>
              <a:t>Step 5 will tell the SPI engine that the current command is now ready for transmission.  The SPI engine will transmit this data over the SPI bus.</a:t>
            </a:r>
          </a:p>
          <a:p>
            <a:r>
              <a:rPr lang="en-US" baseline="0" dirty="0" smtClean="0"/>
              <a:t>Step 6 will loop until data has been returned from the SPI engine indicating that the command was properly sent.  If the command was to be followed by return data from the SPI chip, the </a:t>
            </a:r>
            <a:r>
              <a:rPr lang="en-US" b="1" baseline="0" dirty="0" smtClean="0"/>
              <a:t>Data to Node</a:t>
            </a:r>
            <a:r>
              <a:rPr lang="en-US" b="0" baseline="0" dirty="0" smtClean="0"/>
              <a:t> output will contain that data.</a:t>
            </a:r>
          </a:p>
          <a:p>
            <a:r>
              <a:rPr lang="en-US" b="0" baseline="0" dirty="0" smtClean="0"/>
              <a:t>Step 7 writes the return data to a front panel control.  That front panel control will be read in our real time code.</a:t>
            </a:r>
            <a:endParaRPr lang="en-US" dirty="0"/>
          </a:p>
        </p:txBody>
      </p:sp>
      <p:sp>
        <p:nvSpPr>
          <p:cNvPr id="4" name="Slide Number Placeholder 3"/>
          <p:cNvSpPr>
            <a:spLocks noGrp="1"/>
          </p:cNvSpPr>
          <p:nvPr>
            <p:ph type="sldNum" sz="quarter" idx="10"/>
          </p:nvPr>
        </p:nvSpPr>
        <p:spPr/>
        <p:txBody>
          <a:bodyPr/>
          <a:lstStyle/>
          <a:p>
            <a:fld id="{A29105C0-9D0D-4492-8C96-6C4E5DB8E8F2}"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close </a:t>
            </a:r>
            <a:r>
              <a:rPr lang="en-US" b="1" dirty="0" smtClean="0"/>
              <a:t>FPGA Main.vi</a:t>
            </a:r>
            <a:r>
              <a:rPr lang="en-US" b="0" dirty="0" smtClean="0"/>
              <a:t> and open </a:t>
            </a:r>
            <a:r>
              <a:rPr lang="en-US" b="1" dirty="0" smtClean="0"/>
              <a:t>RT Main.vi</a:t>
            </a:r>
            <a:r>
              <a:rPr lang="en-US" b="0" dirty="0" smtClean="0"/>
              <a:t>.  This code runs</a:t>
            </a:r>
            <a:r>
              <a:rPr lang="en-US" b="0" baseline="0" dirty="0" smtClean="0"/>
              <a:t> on the real time processor and transmits settings and commands to the FPGA.  This code is setup to run the pre-compiled </a:t>
            </a:r>
            <a:r>
              <a:rPr lang="en-US" b="0" baseline="0" dirty="0" err="1" smtClean="0"/>
              <a:t>bitfile</a:t>
            </a:r>
            <a:r>
              <a:rPr lang="en-US" b="0" baseline="0" dirty="0" smtClean="0"/>
              <a:t> that installs along with the examples.  You can set it to run another </a:t>
            </a:r>
            <a:r>
              <a:rPr lang="en-US" b="0" baseline="0" dirty="0" err="1" smtClean="0"/>
              <a:t>bitfile</a:t>
            </a:r>
            <a:r>
              <a:rPr lang="en-US" b="0" baseline="0" dirty="0" smtClean="0"/>
              <a:t> is you would prefer.</a:t>
            </a:r>
          </a:p>
          <a:p>
            <a:r>
              <a:rPr lang="en-US" b="0" baseline="0" dirty="0" smtClean="0"/>
              <a:t>Step one of this VI resets the FPGA code, and runs it again, such that all controls should be in their default state.</a:t>
            </a:r>
          </a:p>
          <a:p>
            <a:r>
              <a:rPr lang="en-US" b="0" baseline="0" dirty="0" smtClean="0"/>
              <a:t>Step 2 takes the settings from the front panel of RT Main and transmits those settings to the FPGA.  </a:t>
            </a:r>
          </a:p>
          <a:p>
            <a:r>
              <a:rPr lang="en-US" b="1" baseline="0" dirty="0" smtClean="0"/>
              <a:t>Click: </a:t>
            </a:r>
            <a:r>
              <a:rPr lang="en-US" b="0" baseline="0" dirty="0" smtClean="0"/>
              <a:t>Step 3 begins to form the packet of data that will be send to the SPI chip based on the Truth Table from the datasheet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a:t>
            </a:r>
            <a:r>
              <a:rPr lang="en-US" b="0" baseline="0" dirty="0" smtClean="0"/>
              <a:t> Each write command for this Digital to Analog Converter must have a 1 in the 22</a:t>
            </a:r>
            <a:r>
              <a:rPr lang="en-US" b="0" baseline="30000" dirty="0" smtClean="0"/>
              <a:t>nd</a:t>
            </a:r>
            <a:r>
              <a:rPr lang="en-US" b="0" baseline="0" dirty="0" smtClean="0"/>
              <a:t> bit position. </a:t>
            </a:r>
            <a:r>
              <a:rPr lang="en-US" b="0" baseline="0" dirty="0" smtClean="0"/>
              <a:t>Step 4 takes the Voltage Output control from the front panel and converts this to a representation that the SPI chip will recognize based on a formula provided in the datasheet.  </a:t>
            </a:r>
            <a:endParaRPr lang="en-US" b="0" baseline="0" dirty="0" smtClean="0"/>
          </a:p>
          <a:p>
            <a:r>
              <a:rPr lang="en-US" b="1" baseline="0" dirty="0" smtClean="0"/>
              <a:t>Click: </a:t>
            </a:r>
            <a:r>
              <a:rPr lang="en-US" b="0" baseline="0" dirty="0" smtClean="0"/>
              <a:t>This data must then be bit shifted by 6 bits since the last 6 bits of the data packet sent to the controller are not used.</a:t>
            </a:r>
          </a:p>
          <a:p>
            <a:r>
              <a:rPr lang="en-US" b="0" baseline="0" dirty="0" smtClean="0"/>
              <a:t>Step 5 will then write this data to the FPGA.  Here the other settings are re-sent to the controller, allowing the user to change them at will during runtime.</a:t>
            </a:r>
          </a:p>
          <a:p>
            <a:r>
              <a:rPr lang="en-US" b="0" baseline="0" dirty="0" smtClean="0"/>
              <a:t>Step 6 simply closes the current FPGA reference.</a:t>
            </a:r>
          </a:p>
        </p:txBody>
      </p:sp>
      <p:sp>
        <p:nvSpPr>
          <p:cNvPr id="4" name="Slide Number Placeholder 3"/>
          <p:cNvSpPr>
            <a:spLocks noGrp="1"/>
          </p:cNvSpPr>
          <p:nvPr>
            <p:ph type="sldNum" sz="quarter" idx="10"/>
          </p:nvPr>
        </p:nvSpPr>
        <p:spPr/>
        <p:txBody>
          <a:bodyPr/>
          <a:lstStyle/>
          <a:p>
            <a:fld id="{A29105C0-9D0D-4492-8C96-6C4E5DB8E8F2}"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Lastly we must configure</a:t>
            </a:r>
            <a:r>
              <a:rPr lang="en-US" baseline="0" dirty="0" smtClean="0"/>
              <a:t> the settings that are specific to each transaction on the SPI bus.  These settings will tell the SPI Engine how to configure the outgoing waveform.  </a:t>
            </a:r>
          </a:p>
          <a:p>
            <a:endParaRPr lang="en-US" baseline="0" dirty="0" smtClean="0"/>
          </a:p>
          <a:p>
            <a:r>
              <a:rPr lang="en-US" baseline="0" dirty="0" smtClean="0"/>
              <a:t>We can understand these settings by looking at the command waveform shown in the datasheet.</a:t>
            </a:r>
          </a:p>
          <a:p>
            <a:r>
              <a:rPr lang="en-US" b="1" baseline="0" dirty="0" smtClean="0"/>
              <a:t>Click: </a:t>
            </a:r>
            <a:r>
              <a:rPr lang="en-US" b="0" baseline="0" dirty="0" smtClean="0"/>
              <a:t>We can see here that the Digital input is read into the SPI chip on the rising edge of the clock signal.  This tells us that the clock is not inverse polarity.  We can also see that the transmission length of a packet is 24 bits.</a:t>
            </a:r>
          </a:p>
          <a:p>
            <a:r>
              <a:rPr lang="en-US" b="1" baseline="0" dirty="0" smtClean="0"/>
              <a:t>Click:</a:t>
            </a:r>
            <a:r>
              <a:rPr lang="en-US" b="0" baseline="0" dirty="0" smtClean="0"/>
              <a:t> </a:t>
            </a:r>
            <a:endParaRPr lang="en-US" b="1" baseline="0" dirty="0" smtClean="0"/>
          </a:p>
        </p:txBody>
      </p:sp>
      <p:sp>
        <p:nvSpPr>
          <p:cNvPr id="4" name="Slide Number Placeholder 3"/>
          <p:cNvSpPr>
            <a:spLocks noGrp="1"/>
          </p:cNvSpPr>
          <p:nvPr>
            <p:ph type="sldNum" sz="quarter" idx="10"/>
          </p:nvPr>
        </p:nvSpPr>
        <p:spPr/>
        <p:txBody>
          <a:bodyPr/>
          <a:lstStyle/>
          <a:p>
            <a:fld id="{A29105C0-9D0D-4492-8C96-6C4E5DB8E8F2}"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6A909-B5BD-4134-A35B-D98068523689}"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6A909-B5BD-4134-A35B-D98068523689}"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6A909-B5BD-4134-A35B-D98068523689}"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6A909-B5BD-4134-A35B-D98068523689}"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6A909-B5BD-4134-A35B-D98068523689}" type="datetimeFigureOut">
              <a:rPr lang="en-US" smtClean="0"/>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6A909-B5BD-4134-A35B-D98068523689}"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6A909-B5BD-4134-A35B-D98068523689}" type="datetimeFigureOut">
              <a:rPr lang="en-US" smtClean="0"/>
              <a:t>2/24/2015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6A909-B5BD-4134-A35B-D98068523689}" type="datetimeFigureOut">
              <a:rPr lang="en-US" smtClean="0"/>
              <a:t>2/24/2015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6A909-B5BD-4134-A35B-D98068523689}" type="datetimeFigureOut">
              <a:rPr lang="en-US" smtClean="0"/>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6A909-B5BD-4134-A35B-D98068523689}"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6A909-B5BD-4134-A35B-D98068523689}" type="datetimeFigureOut">
              <a:rPr lang="en-US" smtClean="0"/>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A5B4F-FDF1-4CC6-BFC4-2B6B443C8E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6A909-B5BD-4134-A35B-D98068523689}" type="datetimeFigureOut">
              <a:rPr lang="en-US" smtClean="0"/>
              <a:t>2/24/2015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A5B4F-FDF1-4CC6-BFC4-2B6B443C8E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b="1" dirty="0"/>
              <a:t>Getting Started with NI SPI </a:t>
            </a:r>
            <a:r>
              <a:rPr lang="en-US" b="1" dirty="0" smtClean="0"/>
              <a:t>API</a:t>
            </a:r>
            <a:endParaRPr lang="en-US" sz="4400" kern="1200" dirty="0" smtClean="0">
              <a:solidFill>
                <a:schemeClr val="tx1"/>
              </a:solidFill>
              <a:latin typeface="+mj-lt"/>
              <a:ea typeface="+mj-ea"/>
              <a:cs typeface="+mj-cs"/>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PHY Settings</a:t>
            </a:r>
            <a:endParaRPr lang="en-US" dirty="0"/>
          </a:p>
        </p:txBody>
      </p:sp>
      <p:pic>
        <p:nvPicPr>
          <p:cNvPr id="4" name="Content Placeholder 3" descr="Front Panel.png"/>
          <p:cNvPicPr>
            <a:picLocks noGrp="1" noChangeAspect="1"/>
          </p:cNvPicPr>
          <p:nvPr>
            <p:ph idx="1"/>
          </p:nvPr>
        </p:nvPicPr>
        <p:blipFill>
          <a:blip r:embed="rId3" cstate="print"/>
          <a:stretch>
            <a:fillRect/>
          </a:stretch>
        </p:blipFill>
        <p:spPr>
          <a:xfrm>
            <a:off x="1825533" y="1600200"/>
            <a:ext cx="5492934" cy="452596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API Palette</a:t>
            </a:r>
            <a:endParaRPr lang="en-US" dirty="0"/>
          </a:p>
        </p:txBody>
      </p:sp>
      <p:pic>
        <p:nvPicPr>
          <p:cNvPr id="6" name="Content Placeholder 5" descr="Installed API.png"/>
          <p:cNvPicPr>
            <a:picLocks noGrp="1" noChangeAspect="1"/>
          </p:cNvPicPr>
          <p:nvPr>
            <p:ph idx="1"/>
          </p:nvPr>
        </p:nvPicPr>
        <p:blipFill>
          <a:blip r:embed="rId3" cstate="print"/>
          <a:stretch>
            <a:fillRect/>
          </a:stretch>
        </p:blipFill>
        <p:spPr>
          <a:xfrm>
            <a:off x="2364372" y="1600200"/>
            <a:ext cx="4415256" cy="45259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Finder</a:t>
            </a:r>
            <a:endParaRPr lang="en-US" dirty="0"/>
          </a:p>
        </p:txBody>
      </p:sp>
      <p:pic>
        <p:nvPicPr>
          <p:cNvPr id="4" name="Content Placeholder 3" descr="Example Finder.png"/>
          <p:cNvPicPr>
            <a:picLocks noGrp="1" noChangeAspect="1"/>
          </p:cNvPicPr>
          <p:nvPr>
            <p:ph idx="1"/>
          </p:nvPr>
        </p:nvPicPr>
        <p:blipFill>
          <a:blip r:embed="rId3" cstate="print"/>
          <a:stretch>
            <a:fillRect/>
          </a:stretch>
        </p:blipFill>
        <p:spPr>
          <a:xfrm>
            <a:off x="1293628" y="1600200"/>
            <a:ext cx="6556743"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Project</a:t>
            </a:r>
            <a:endParaRPr lang="en-US" dirty="0"/>
          </a:p>
        </p:txBody>
      </p:sp>
      <p:pic>
        <p:nvPicPr>
          <p:cNvPr id="4" name="Content Placeholder 3" descr="Project.png"/>
          <p:cNvPicPr>
            <a:picLocks noGrp="1" noChangeAspect="1"/>
          </p:cNvPicPr>
          <p:nvPr>
            <p:ph idx="1"/>
          </p:nvPr>
        </p:nvPicPr>
        <p:blipFill>
          <a:blip r:embed="rId3" cstate="print"/>
          <a:stretch>
            <a:fillRect/>
          </a:stretch>
        </p:blipFill>
        <p:spPr>
          <a:xfrm>
            <a:off x="457200" y="1849716"/>
            <a:ext cx="8229600" cy="402693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Settings</a:t>
            </a:r>
            <a:endParaRPr lang="en-US" dirty="0"/>
          </a:p>
        </p:txBody>
      </p:sp>
      <p:pic>
        <p:nvPicPr>
          <p:cNvPr id="4" name="Content Placeholder 3" descr="Settings.PNG"/>
          <p:cNvPicPr>
            <a:picLocks noGrp="1" noChangeAspect="1"/>
          </p:cNvPicPr>
          <p:nvPr>
            <p:ph idx="1"/>
          </p:nvPr>
        </p:nvPicPr>
        <p:blipFill>
          <a:blip r:embed="rId3" cstate="print"/>
          <a:stretch>
            <a:fillRect/>
          </a:stretch>
        </p:blipFill>
        <p:spPr>
          <a:xfrm>
            <a:off x="152400" y="1433307"/>
            <a:ext cx="4958210" cy="2910093"/>
          </a:xfrm>
        </p:spPr>
      </p:pic>
      <p:pic>
        <p:nvPicPr>
          <p:cNvPr id="5" name="Picture 4" descr="PMOD Connector.PNG"/>
          <p:cNvPicPr>
            <a:picLocks noChangeAspect="1"/>
          </p:cNvPicPr>
          <p:nvPr/>
        </p:nvPicPr>
        <p:blipFill>
          <a:blip r:embed="rId4" cstate="print"/>
          <a:stretch>
            <a:fillRect/>
          </a:stretch>
        </p:blipFill>
        <p:spPr>
          <a:xfrm>
            <a:off x="5724090" y="4648200"/>
            <a:ext cx="3115110" cy="1371792"/>
          </a:xfrm>
          <a:prstGeom prst="rect">
            <a:avLst/>
          </a:prstGeom>
        </p:spPr>
      </p:pic>
      <p:cxnSp>
        <p:nvCxnSpPr>
          <p:cNvPr id="9" name="Elbow Connector 8"/>
          <p:cNvCxnSpPr/>
          <p:nvPr/>
        </p:nvCxnSpPr>
        <p:spPr>
          <a:xfrm>
            <a:off x="1981200" y="1981200"/>
            <a:ext cx="3886200" cy="3581400"/>
          </a:xfrm>
          <a:prstGeom prst="bentConnector3">
            <a:avLst>
              <a:gd name="adj1" fmla="val 318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Frame 14"/>
          <p:cNvSpPr/>
          <p:nvPr/>
        </p:nvSpPr>
        <p:spPr>
          <a:xfrm>
            <a:off x="2133600" y="1676400"/>
            <a:ext cx="2057400" cy="4572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4495800" y="1752600"/>
            <a:ext cx="228600" cy="2286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2133600" y="1981200"/>
            <a:ext cx="2057400" cy="4572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p:cNvSpPr/>
          <p:nvPr/>
        </p:nvSpPr>
        <p:spPr>
          <a:xfrm>
            <a:off x="4495800" y="1828800"/>
            <a:ext cx="228600" cy="2286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p:cNvSpPr/>
          <p:nvPr/>
        </p:nvSpPr>
        <p:spPr>
          <a:xfrm>
            <a:off x="5715000" y="5257800"/>
            <a:ext cx="198120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2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000"/>
                                        <p:tgtEl>
                                          <p:spTgt spid="17"/>
                                        </p:tgtEl>
                                      </p:cBhvr>
                                    </p:animEffect>
                                  </p:childTnLst>
                                </p:cTn>
                              </p:par>
                              <p:par>
                                <p:cTn id="26" presetID="10" presetClass="exit" presetSubtype="0" fill="hold" grpId="1" nodeType="withEffect">
                                  <p:stCondLst>
                                    <p:cond delay="0"/>
                                  </p:stCondLst>
                                  <p:childTnLst>
                                    <p:animEffect transition="out" filter="fade">
                                      <p:cBhvr>
                                        <p:cTn id="27" dur="2000"/>
                                        <p:tgtEl>
                                          <p:spTgt spid="15"/>
                                        </p:tgtEl>
                                      </p:cBhvr>
                                    </p:animEffect>
                                    <p:set>
                                      <p:cBhvr>
                                        <p:cTn id="28" dur="1" fill="hold">
                                          <p:stCondLst>
                                            <p:cond delay="1999"/>
                                          </p:stCondLst>
                                        </p:cTn>
                                        <p:tgtEl>
                                          <p:spTgt spid="1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16"/>
                                        </p:tgtEl>
                                      </p:cBhvr>
                                    </p:animEffect>
                                    <p:set>
                                      <p:cBhvr>
                                        <p:cTn id="31" dur="1" fill="hold">
                                          <p:stCondLst>
                                            <p:cond delay="1999"/>
                                          </p:stCondLst>
                                        </p:cTn>
                                        <p:tgtEl>
                                          <p:spTgt spid="1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9"/>
                                        </p:tgtEl>
                                      </p:cBhvr>
                                    </p:animEffect>
                                    <p:set>
                                      <p:cBhvr>
                                        <p:cTn id="34" dur="1" fill="hold">
                                          <p:stCondLst>
                                            <p:cond delay="1999"/>
                                          </p:stCondLst>
                                        </p:cTn>
                                        <p:tgtEl>
                                          <p:spTgt spid="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20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8"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Engine</a:t>
            </a:r>
            <a:endParaRPr lang="en-US" dirty="0"/>
          </a:p>
        </p:txBody>
      </p:sp>
      <p:pic>
        <p:nvPicPr>
          <p:cNvPr id="4" name="Content Placeholder 3" descr="SPI Engine.PNG"/>
          <p:cNvPicPr>
            <a:picLocks noGrp="1" noChangeAspect="1"/>
          </p:cNvPicPr>
          <p:nvPr>
            <p:ph idx="1"/>
          </p:nvPr>
        </p:nvPicPr>
        <p:blipFill>
          <a:blip r:embed="rId3" cstate="print"/>
          <a:stretch>
            <a:fillRect/>
          </a:stretch>
        </p:blipFill>
        <p:spPr>
          <a:xfrm>
            <a:off x="489967" y="2686679"/>
            <a:ext cx="8164065" cy="2353004"/>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Write Loop</a:t>
            </a:r>
            <a:endParaRPr lang="en-US" dirty="0"/>
          </a:p>
        </p:txBody>
      </p:sp>
      <p:pic>
        <p:nvPicPr>
          <p:cNvPr id="4" name="Content Placeholder 3" descr="SPI Write Loop.PNG"/>
          <p:cNvPicPr>
            <a:picLocks noGrp="1" noChangeAspect="1"/>
          </p:cNvPicPr>
          <p:nvPr>
            <p:ph idx="1"/>
          </p:nvPr>
        </p:nvPicPr>
        <p:blipFill>
          <a:blip r:embed="rId3" cstate="print"/>
          <a:stretch>
            <a:fillRect/>
          </a:stretch>
        </p:blipFill>
        <p:spPr>
          <a:xfrm>
            <a:off x="457200" y="2838522"/>
            <a:ext cx="8229600" cy="204931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Main</a:t>
            </a:r>
            <a:endParaRPr lang="en-US" dirty="0"/>
          </a:p>
        </p:txBody>
      </p:sp>
      <p:pic>
        <p:nvPicPr>
          <p:cNvPr id="4" name="Content Placeholder 3" descr="DAC Write Loop.PNG"/>
          <p:cNvPicPr>
            <a:picLocks noGrp="1" noChangeAspect="1"/>
          </p:cNvPicPr>
          <p:nvPr>
            <p:ph idx="1"/>
          </p:nvPr>
        </p:nvPicPr>
        <p:blipFill>
          <a:blip r:embed="rId3" cstate="print"/>
          <a:stretch>
            <a:fillRect/>
          </a:stretch>
        </p:blipFill>
        <p:spPr>
          <a:xfrm>
            <a:off x="457200" y="1447800"/>
            <a:ext cx="8229600" cy="2232271"/>
          </a:xfrm>
        </p:spPr>
      </p:pic>
      <p:pic>
        <p:nvPicPr>
          <p:cNvPr id="5" name="Picture 4" descr="Truth Table.PNG"/>
          <p:cNvPicPr>
            <a:picLocks noChangeAspect="1"/>
          </p:cNvPicPr>
          <p:nvPr/>
        </p:nvPicPr>
        <p:blipFill>
          <a:blip r:embed="rId4" cstate="print"/>
          <a:stretch>
            <a:fillRect/>
          </a:stretch>
        </p:blipFill>
        <p:spPr>
          <a:xfrm>
            <a:off x="1256401" y="3886200"/>
            <a:ext cx="6439799" cy="1886213"/>
          </a:xfrm>
          <a:prstGeom prst="rect">
            <a:avLst/>
          </a:prstGeom>
        </p:spPr>
      </p:pic>
      <p:sp>
        <p:nvSpPr>
          <p:cNvPr id="6" name="Frame 5"/>
          <p:cNvSpPr/>
          <p:nvPr/>
        </p:nvSpPr>
        <p:spPr>
          <a:xfrm>
            <a:off x="1219200" y="5334000"/>
            <a:ext cx="83820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1981200" y="5334000"/>
            <a:ext cx="502920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PHY Settings</a:t>
            </a:r>
            <a:endParaRPr lang="en-US" dirty="0"/>
          </a:p>
        </p:txBody>
      </p:sp>
      <p:pic>
        <p:nvPicPr>
          <p:cNvPr id="4" name="Content Placeholder 3" descr="Digital Waveform.PNG"/>
          <p:cNvPicPr>
            <a:picLocks noGrp="1" noChangeAspect="1"/>
          </p:cNvPicPr>
          <p:nvPr>
            <p:ph idx="1"/>
          </p:nvPr>
        </p:nvPicPr>
        <p:blipFill>
          <a:blip r:embed="rId3" cstate="print"/>
          <a:stretch>
            <a:fillRect/>
          </a:stretch>
        </p:blipFill>
        <p:spPr>
          <a:xfrm>
            <a:off x="1295400" y="2133600"/>
            <a:ext cx="6401694" cy="2333951"/>
          </a:xfrm>
        </p:spPr>
      </p:pic>
      <p:sp>
        <p:nvSpPr>
          <p:cNvPr id="5" name="Frame 4"/>
          <p:cNvSpPr/>
          <p:nvPr/>
        </p:nvSpPr>
        <p:spPr>
          <a:xfrm>
            <a:off x="2209800" y="2286000"/>
            <a:ext cx="4343400" cy="9144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1396</Words>
  <Application>Microsoft Office PowerPoint</Application>
  <PresentationFormat>On-screen Show (4:3)</PresentationFormat>
  <Paragraphs>59</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Getting Started with NI SPI API</vt:lpstr>
      <vt:lpstr>SPI API Palette</vt:lpstr>
      <vt:lpstr>Example Finder</vt:lpstr>
      <vt:lpstr>Example Project</vt:lpstr>
      <vt:lpstr>SPI Settings</vt:lpstr>
      <vt:lpstr>SPI Engine</vt:lpstr>
      <vt:lpstr>SPI Write Loop</vt:lpstr>
      <vt:lpstr>Real Time Main</vt:lpstr>
      <vt:lpstr>SPI PHY Settings</vt:lpstr>
      <vt:lpstr>SPI PHY Settings</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NI SPI API</dc:title>
  <dc:creator>scoles</dc:creator>
  <cp:lastModifiedBy>scoles</cp:lastModifiedBy>
  <cp:revision>5</cp:revision>
  <dcterms:created xsi:type="dcterms:W3CDTF">2015-02-24T17:48:35Z</dcterms:created>
  <dcterms:modified xsi:type="dcterms:W3CDTF">2015-02-24T21:23:27Z</dcterms:modified>
</cp:coreProperties>
</file>