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85" r:id="rId15"/>
    <p:sldId id="280" r:id="rId16"/>
    <p:sldId id="281" r:id="rId17"/>
    <p:sldId id="282" r:id="rId18"/>
    <p:sldId id="283" r:id="rId19"/>
    <p:sldId id="278" r:id="rId20"/>
    <p:sldId id="284" r:id="rId21"/>
  </p:sldIdLst>
  <p:sldSz cx="10083800" cy="7556500"/>
  <p:notesSz cx="100838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41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5104130"/>
          </a:xfrm>
          <a:custGeom>
            <a:avLst/>
            <a:gdLst/>
            <a:ahLst/>
            <a:cxnLst/>
            <a:rect l="l" t="t" r="r" b="b"/>
            <a:pathLst>
              <a:path w="10079990" h="5104130">
                <a:moveTo>
                  <a:pt x="10079990" y="0"/>
                </a:moveTo>
                <a:lnTo>
                  <a:pt x="0" y="0"/>
                </a:lnTo>
                <a:lnTo>
                  <a:pt x="0" y="5104130"/>
                </a:lnTo>
                <a:lnTo>
                  <a:pt x="10079990" y="5104130"/>
                </a:lnTo>
                <a:lnTo>
                  <a:pt x="1007999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079990" cy="5104130"/>
          </a:xfrm>
          <a:custGeom>
            <a:avLst/>
            <a:gdLst/>
            <a:ahLst/>
            <a:cxnLst/>
            <a:rect l="l" t="t" r="r" b="b"/>
            <a:pathLst>
              <a:path w="10079990" h="5104130">
                <a:moveTo>
                  <a:pt x="5040630" y="5104130"/>
                </a:moveTo>
                <a:lnTo>
                  <a:pt x="0" y="5104130"/>
                </a:lnTo>
                <a:lnTo>
                  <a:pt x="0" y="0"/>
                </a:lnTo>
                <a:lnTo>
                  <a:pt x="10079990" y="0"/>
                </a:lnTo>
                <a:lnTo>
                  <a:pt x="10079990" y="5104130"/>
                </a:lnTo>
                <a:lnTo>
                  <a:pt x="5040630" y="510413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90" y="347980"/>
            <a:ext cx="9100819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289" y="1370177"/>
            <a:ext cx="8237220" cy="319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540" y="6108382"/>
            <a:ext cx="50419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ts val="5380"/>
              </a:lnSpc>
            </a:pPr>
            <a:r>
              <a:rPr lang="en-US" altLang="ko-KR" sz="3200" b="1" dirty="0"/>
              <a:t>Mathias </a:t>
            </a:r>
            <a:r>
              <a:rPr lang="en-US" altLang="ko-KR" sz="3200" b="1" dirty="0" smtClean="0"/>
              <a:t>Payer</a:t>
            </a:r>
          </a:p>
          <a:p>
            <a:pPr marL="12700" marR="5080">
              <a:lnSpc>
                <a:spcPts val="5380"/>
              </a:lnSpc>
            </a:pPr>
            <a:r>
              <a:rPr lang="en-US" altLang="ko-KR" sz="3600" dirty="0"/>
              <a:t>ETH Zurich, Switzerland</a:t>
            </a:r>
            <a:endParaRPr lang="en-US" altLang="ko-KR" sz="5400" b="1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8388" y="1962368"/>
            <a:ext cx="76270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</a:rPr>
              <a:t>String Oriented Programming</a:t>
            </a:r>
          </a:p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Circumventing ASLR, DEP, and Other Guards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217169"/>
            <a:ext cx="509714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Format string</a:t>
            </a:r>
            <a:r>
              <a:rPr spc="-45" dirty="0"/>
              <a:t> </a:t>
            </a:r>
            <a:r>
              <a:rPr spc="-5" dirty="0"/>
              <a:t>attack*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009" y="1238250"/>
            <a:ext cx="15494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60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112520"/>
            <a:ext cx="8106409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dirty="0">
                <a:latin typeface="Arial"/>
                <a:cs typeface="Arial"/>
              </a:rPr>
              <a:t>Attacker controlled format results </a:t>
            </a:r>
            <a:r>
              <a:rPr sz="2850" spc="-5" dirty="0">
                <a:latin typeface="Arial"/>
                <a:cs typeface="Arial"/>
              </a:rPr>
              <a:t>in </a:t>
            </a:r>
            <a:r>
              <a:rPr sz="2850" dirty="0">
                <a:latin typeface="Arial"/>
                <a:cs typeface="Arial"/>
              </a:rPr>
              <a:t>random</a:t>
            </a:r>
            <a:r>
              <a:rPr sz="2850" spc="9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writes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550" y="1727200"/>
            <a:ext cx="15621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5" dirty="0">
                <a:latin typeface="Calibri"/>
                <a:cs typeface="Calibri"/>
              </a:rPr>
              <a:t>–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2211070"/>
            <a:ext cx="15621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5" dirty="0">
                <a:latin typeface="Calibri"/>
                <a:cs typeface="Calibri"/>
              </a:rPr>
              <a:t>–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550" y="3053079"/>
            <a:ext cx="15621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5" dirty="0">
                <a:latin typeface="Calibri"/>
                <a:cs typeface="Calibri"/>
              </a:rPr>
              <a:t>–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39" y="1682750"/>
            <a:ext cx="8042909" cy="171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10" dirty="0">
                <a:latin typeface="Arial"/>
                <a:cs typeface="Arial"/>
              </a:rPr>
              <a:t>Format </a:t>
            </a:r>
            <a:r>
              <a:rPr sz="2450" spc="-5" dirty="0">
                <a:latin typeface="Arial"/>
                <a:cs typeface="Arial"/>
              </a:rPr>
              <a:t>strings </a:t>
            </a:r>
            <a:r>
              <a:rPr sz="2450" spc="-10" dirty="0">
                <a:latin typeface="Arial"/>
                <a:cs typeface="Arial"/>
              </a:rPr>
              <a:t>consume </a:t>
            </a:r>
            <a:r>
              <a:rPr sz="2450" spc="-5" dirty="0">
                <a:latin typeface="Arial"/>
                <a:cs typeface="Arial"/>
              </a:rPr>
              <a:t>parameters </a:t>
            </a:r>
            <a:r>
              <a:rPr sz="2450" spc="-10" dirty="0">
                <a:latin typeface="Arial"/>
                <a:cs typeface="Arial"/>
              </a:rPr>
              <a:t>on </a:t>
            </a:r>
            <a:r>
              <a:rPr sz="2450" spc="-5" dirty="0">
                <a:latin typeface="Arial"/>
                <a:cs typeface="Arial"/>
              </a:rPr>
              <a:t>the</a:t>
            </a:r>
            <a:r>
              <a:rPr sz="2450" spc="105" dirty="0">
                <a:latin typeface="Arial"/>
                <a:cs typeface="Arial"/>
              </a:rPr>
              <a:t> </a:t>
            </a:r>
            <a:r>
              <a:rPr sz="2450" spc="-5" dirty="0">
                <a:latin typeface="Arial"/>
                <a:cs typeface="Arial"/>
              </a:rPr>
              <a:t>stack</a:t>
            </a:r>
            <a:endParaRPr sz="2450">
              <a:latin typeface="Arial"/>
              <a:cs typeface="Arial"/>
            </a:endParaRPr>
          </a:p>
          <a:p>
            <a:pPr marL="12700" marR="925194">
              <a:lnSpc>
                <a:spcPts val="2810"/>
              </a:lnSpc>
              <a:spcBef>
                <a:spcPts val="1060"/>
              </a:spcBef>
            </a:pPr>
            <a:r>
              <a:rPr sz="2450" spc="-10" dirty="0">
                <a:latin typeface="Arial"/>
                <a:cs typeface="Arial"/>
              </a:rPr>
              <a:t>%n </a:t>
            </a:r>
            <a:r>
              <a:rPr sz="2450" spc="-5" dirty="0">
                <a:latin typeface="Arial"/>
                <a:cs typeface="Arial"/>
              </a:rPr>
              <a:t>token </a:t>
            </a:r>
            <a:r>
              <a:rPr sz="2450" spc="-10" dirty="0">
                <a:latin typeface="Arial"/>
                <a:cs typeface="Arial"/>
              </a:rPr>
              <a:t>inverses </a:t>
            </a:r>
            <a:r>
              <a:rPr sz="2450" spc="-5" dirty="0">
                <a:latin typeface="Arial"/>
                <a:cs typeface="Arial"/>
              </a:rPr>
              <a:t>order of input, results in indirect  </a:t>
            </a:r>
            <a:r>
              <a:rPr sz="2450" spc="-10" dirty="0">
                <a:latin typeface="Arial"/>
                <a:cs typeface="Arial"/>
              </a:rPr>
              <a:t>memory</a:t>
            </a:r>
            <a:r>
              <a:rPr sz="2450" spc="-50" dirty="0">
                <a:latin typeface="Arial"/>
                <a:cs typeface="Arial"/>
              </a:rPr>
              <a:t> </a:t>
            </a:r>
            <a:r>
              <a:rPr sz="2450" spc="-10" dirty="0">
                <a:latin typeface="Arial"/>
                <a:cs typeface="Arial"/>
              </a:rPr>
              <a:t>write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50" spc="20" dirty="0">
                <a:latin typeface="Arial"/>
                <a:cs typeface="Arial"/>
              </a:rPr>
              <a:t>Often </a:t>
            </a:r>
            <a:r>
              <a:rPr sz="2450" spc="10" dirty="0">
                <a:latin typeface="Arial"/>
                <a:cs typeface="Arial"/>
              </a:rPr>
              <a:t>string is </a:t>
            </a:r>
            <a:r>
              <a:rPr sz="2450" spc="20" dirty="0">
                <a:latin typeface="Arial"/>
                <a:cs typeface="Arial"/>
              </a:rPr>
              <a:t>on </a:t>
            </a:r>
            <a:r>
              <a:rPr sz="2450" spc="15" dirty="0">
                <a:latin typeface="Arial"/>
                <a:cs typeface="Arial"/>
              </a:rPr>
              <a:t>stack </a:t>
            </a:r>
            <a:r>
              <a:rPr sz="2450" spc="20" dirty="0">
                <a:latin typeface="Arial"/>
                <a:cs typeface="Arial"/>
              </a:rPr>
              <a:t>and can be used </a:t>
            </a:r>
            <a:r>
              <a:rPr sz="2450" spc="10" dirty="0">
                <a:latin typeface="Arial"/>
                <a:cs typeface="Arial"/>
              </a:rPr>
              <a:t>to </a:t>
            </a:r>
            <a:r>
              <a:rPr sz="2450" spc="15" dirty="0">
                <a:latin typeface="Arial"/>
                <a:cs typeface="Arial"/>
              </a:rPr>
              <a:t>store</a:t>
            </a:r>
            <a:r>
              <a:rPr sz="2450" spc="40" dirty="0">
                <a:latin typeface="Arial"/>
                <a:cs typeface="Arial"/>
              </a:rPr>
              <a:t> </a:t>
            </a:r>
            <a:r>
              <a:rPr sz="2450" spc="15" dirty="0">
                <a:latin typeface="Arial"/>
                <a:cs typeface="Arial"/>
              </a:rPr>
              <a:t>pointers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009" y="5756909"/>
            <a:ext cx="15494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60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00" y="5629909"/>
            <a:ext cx="447167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5" dirty="0">
                <a:latin typeface="Arial"/>
                <a:cs typeface="Arial"/>
              </a:rPr>
              <a:t>Random writes </a:t>
            </a:r>
            <a:r>
              <a:rPr sz="2850" dirty="0">
                <a:latin typeface="Arial"/>
                <a:cs typeface="Arial"/>
              </a:rPr>
              <a:t>are </a:t>
            </a:r>
            <a:r>
              <a:rPr sz="2850" spc="5" dirty="0">
                <a:latin typeface="Arial"/>
                <a:cs typeface="Arial"/>
              </a:rPr>
              <a:t>used</a:t>
            </a:r>
            <a:r>
              <a:rPr sz="2850" spc="-8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to: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1550" y="6244590"/>
            <a:ext cx="15621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5" dirty="0">
                <a:latin typeface="Calibri"/>
                <a:cs typeface="Calibri"/>
              </a:rPr>
              <a:t>–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550" y="6729730"/>
            <a:ext cx="15621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5" dirty="0">
                <a:latin typeface="Calibri"/>
                <a:cs typeface="Calibri"/>
              </a:rPr>
              <a:t>–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9839" y="6101196"/>
            <a:ext cx="409321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200"/>
              </a:lnSpc>
            </a:pPr>
            <a:r>
              <a:rPr sz="2450" spc="15" dirty="0">
                <a:latin typeface="Arial"/>
                <a:cs typeface="Arial"/>
              </a:rPr>
              <a:t>Redirect control flow  </a:t>
            </a:r>
            <a:r>
              <a:rPr sz="2450" spc="-5" dirty="0">
                <a:latin typeface="Arial"/>
                <a:cs typeface="Arial"/>
              </a:rPr>
              <a:t>Prepare/inject </a:t>
            </a:r>
            <a:r>
              <a:rPr sz="2450" spc="-10" dirty="0">
                <a:latin typeface="Arial"/>
                <a:cs typeface="Arial"/>
              </a:rPr>
              <a:t>malicious</a:t>
            </a:r>
            <a:r>
              <a:rPr sz="2450" spc="-20" dirty="0">
                <a:latin typeface="Arial"/>
                <a:cs typeface="Arial"/>
              </a:rPr>
              <a:t> </a:t>
            </a:r>
            <a:r>
              <a:rPr sz="2450" spc="-5" dirty="0">
                <a:latin typeface="Arial"/>
                <a:cs typeface="Arial"/>
              </a:rPr>
              <a:t>data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9" y="3402965"/>
            <a:ext cx="8550909" cy="1996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String Oriented </a:t>
            </a: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(SOP)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2496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107440"/>
            <a:ext cx="788797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SOP </a:t>
            </a:r>
            <a:r>
              <a:rPr sz="3200" dirty="0">
                <a:latin typeface="Arial"/>
                <a:cs typeface="Arial"/>
              </a:rPr>
              <a:t>executes arbitrary code (through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data)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793240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2735579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3918" rIns="0" bIns="0" rtlCol="0">
            <a:spAutoFit/>
          </a:bodyPr>
          <a:lstStyle/>
          <a:p>
            <a:pPr marL="444500" marR="409575">
              <a:lnSpc>
                <a:spcPts val="3140"/>
              </a:lnSpc>
            </a:pPr>
            <a:r>
              <a:rPr sz="2800" spc="-5" dirty="0"/>
              <a:t>Needed: format </a:t>
            </a:r>
            <a:r>
              <a:rPr sz="2800" dirty="0"/>
              <a:t>string </a:t>
            </a:r>
            <a:r>
              <a:rPr sz="2800" spc="-5" dirty="0"/>
              <a:t>bug, attacker-controlled  </a:t>
            </a:r>
            <a:r>
              <a:rPr sz="2800" spc="-15" dirty="0"/>
              <a:t>buffer </a:t>
            </a:r>
            <a:r>
              <a:rPr sz="2800" spc="-5" dirty="0"/>
              <a:t>on</a:t>
            </a:r>
            <a:r>
              <a:rPr sz="2800" spc="-50" dirty="0"/>
              <a:t> </a:t>
            </a:r>
            <a:r>
              <a:rPr sz="2800" spc="-5" dirty="0"/>
              <a:t>stack</a:t>
            </a:r>
            <a:endParaRPr sz="2800"/>
          </a:p>
          <a:p>
            <a:pPr marL="444500" marR="5080">
              <a:lnSpc>
                <a:spcPts val="3140"/>
              </a:lnSpc>
              <a:spcBef>
                <a:spcPts val="1140"/>
              </a:spcBef>
            </a:pPr>
            <a:r>
              <a:rPr sz="2800" spc="-5" dirty="0"/>
              <a:t>Not needed: </a:t>
            </a:r>
            <a:r>
              <a:rPr sz="2800" spc="-15" dirty="0"/>
              <a:t>buffer </a:t>
            </a:r>
            <a:r>
              <a:rPr sz="2800" spc="-20" dirty="0"/>
              <a:t>overflow, </a:t>
            </a:r>
            <a:r>
              <a:rPr sz="2800" spc="-5" dirty="0"/>
              <a:t>executable memory  regions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99440" y="417195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4028440"/>
            <a:ext cx="280860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Executing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4715509"/>
            <a:ext cx="17399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4668520"/>
            <a:ext cx="7162800" cy="137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SOP </a:t>
            </a:r>
            <a:r>
              <a:rPr sz="2800" spc="-5" dirty="0">
                <a:latin typeface="Arial"/>
                <a:cs typeface="Arial"/>
              </a:rPr>
              <a:t>builds </a:t>
            </a:r>
            <a:r>
              <a:rPr sz="2800" spc="5" dirty="0">
                <a:latin typeface="Arial"/>
                <a:cs typeface="Arial"/>
              </a:rPr>
              <a:t>on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ROP/JOP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140"/>
              </a:lnSpc>
              <a:spcBef>
                <a:spcPts val="1205"/>
              </a:spcBef>
            </a:pPr>
            <a:r>
              <a:rPr sz="2800" spc="-5" dirty="0">
                <a:latin typeface="Arial"/>
                <a:cs typeface="Arial"/>
              </a:rPr>
              <a:t>Overwrites static instruction pointers </a:t>
            </a:r>
            <a:r>
              <a:rPr sz="2800" dirty="0">
                <a:latin typeface="Arial"/>
                <a:cs typeface="Arial"/>
              </a:rPr>
              <a:t>(to </a:t>
            </a:r>
            <a:r>
              <a:rPr sz="2800" spc="-5" dirty="0">
                <a:latin typeface="Arial"/>
                <a:cs typeface="Arial"/>
              </a:rPr>
              <a:t>initial  ROP/JOP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gadgets)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String Oriented</a:t>
            </a:r>
            <a:r>
              <a:rPr spc="-8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243329"/>
            <a:ext cx="16827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7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107440"/>
            <a:ext cx="670750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5" dirty="0">
                <a:latin typeface="Arial"/>
                <a:cs typeface="Arial"/>
              </a:rPr>
              <a:t>SOP </a:t>
            </a:r>
            <a:r>
              <a:rPr sz="3100" spc="-10" dirty="0">
                <a:latin typeface="Arial"/>
                <a:cs typeface="Arial"/>
              </a:rPr>
              <a:t>patches and </a:t>
            </a:r>
            <a:r>
              <a:rPr sz="3100" spc="-5" dirty="0">
                <a:latin typeface="Arial"/>
                <a:cs typeface="Arial"/>
              </a:rPr>
              <a:t>resolves</a:t>
            </a:r>
            <a:r>
              <a:rPr sz="310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addresses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080" y="1789429"/>
            <a:ext cx="16954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35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080" y="2321559"/>
            <a:ext cx="16954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35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580" y="1737359"/>
            <a:ext cx="7451090" cy="135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5" dirty="0">
                <a:latin typeface="Arial"/>
                <a:cs typeface="Arial"/>
              </a:rPr>
              <a:t>Application </a:t>
            </a:r>
            <a:r>
              <a:rPr sz="2750" dirty="0">
                <a:latin typeface="Arial"/>
                <a:cs typeface="Arial"/>
              </a:rPr>
              <a:t>is </a:t>
            </a:r>
            <a:r>
              <a:rPr sz="2750" spc="-5" dirty="0">
                <a:latin typeface="Arial"/>
                <a:cs typeface="Arial"/>
              </a:rPr>
              <a:t>static (this includes .plt </a:t>
            </a:r>
            <a:r>
              <a:rPr sz="2750" spc="-10" dirty="0">
                <a:latin typeface="Arial"/>
                <a:cs typeface="Arial"/>
              </a:rPr>
              <a:t>and</a:t>
            </a:r>
            <a:r>
              <a:rPr sz="2750" spc="-15" dirty="0">
                <a:latin typeface="Arial"/>
                <a:cs typeface="Arial"/>
              </a:rPr>
              <a:t> </a:t>
            </a:r>
            <a:r>
              <a:rPr sz="2750" spc="-5" dirty="0">
                <a:latin typeface="Arial"/>
                <a:cs typeface="Arial"/>
              </a:rPr>
              <a:t>.got)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ts val="3090"/>
              </a:lnSpc>
              <a:spcBef>
                <a:spcPts val="1165"/>
              </a:spcBef>
            </a:pPr>
            <a:r>
              <a:rPr sz="2750" spc="-5" dirty="0">
                <a:latin typeface="Arial"/>
                <a:cs typeface="Arial"/>
              </a:rPr>
              <a:t>Static </a:t>
            </a:r>
            <a:r>
              <a:rPr sz="2750" spc="-10" dirty="0">
                <a:latin typeface="Arial"/>
                <a:cs typeface="Arial"/>
              </a:rPr>
              <a:t>program </a:t>
            </a:r>
            <a:r>
              <a:rPr sz="2750" spc="-5" dirty="0">
                <a:latin typeface="Arial"/>
                <a:cs typeface="Arial"/>
              </a:rPr>
              <a:t>locations used </a:t>
            </a:r>
            <a:r>
              <a:rPr sz="2750" dirty="0">
                <a:latin typeface="Arial"/>
                <a:cs typeface="Arial"/>
              </a:rPr>
              <a:t>to </a:t>
            </a:r>
            <a:r>
              <a:rPr sz="2750" spc="-5" dirty="0">
                <a:latin typeface="Arial"/>
                <a:cs typeface="Arial"/>
              </a:rPr>
              <a:t>resolve relative  </a:t>
            </a:r>
            <a:r>
              <a:rPr sz="2750" spc="-10" dirty="0">
                <a:latin typeface="Arial"/>
                <a:cs typeface="Arial"/>
              </a:rPr>
              <a:t>addresses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3718559"/>
            <a:ext cx="16827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7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3582670"/>
            <a:ext cx="479996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5" dirty="0">
                <a:latin typeface="Arial"/>
                <a:cs typeface="Arial"/>
              </a:rPr>
              <a:t>Resolving </a:t>
            </a:r>
            <a:r>
              <a:rPr sz="3100" spc="-10" dirty="0">
                <a:latin typeface="Arial"/>
                <a:cs typeface="Arial"/>
              </a:rPr>
              <a:t>hidden</a:t>
            </a:r>
            <a:r>
              <a:rPr sz="3100" spc="-5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functions</a:t>
            </a:r>
            <a:endParaRPr sz="3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1080" y="4258309"/>
            <a:ext cx="16954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5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1080" y="4796790"/>
            <a:ext cx="16954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35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080" y="5330190"/>
            <a:ext cx="16954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35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8580" y="4096905"/>
            <a:ext cx="7041515" cy="200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3500">
              <a:lnSpc>
                <a:spcPct val="127299"/>
              </a:lnSpc>
            </a:pPr>
            <a:r>
              <a:rPr sz="2750" spc="-5" dirty="0">
                <a:latin typeface="Arial"/>
                <a:cs typeface="Arial"/>
              </a:rPr>
              <a:t>ASLR </a:t>
            </a:r>
            <a:r>
              <a:rPr sz="2750" spc="-10" dirty="0">
                <a:latin typeface="Arial"/>
                <a:cs typeface="Arial"/>
              </a:rPr>
              <a:t>randomizes </a:t>
            </a:r>
            <a:r>
              <a:rPr sz="2750" spc="-5" dirty="0">
                <a:latin typeface="Arial"/>
                <a:cs typeface="Arial"/>
              </a:rPr>
              <a:t>~10bit for </a:t>
            </a:r>
            <a:r>
              <a:rPr sz="2750" spc="-10" dirty="0">
                <a:latin typeface="Arial"/>
                <a:cs typeface="Arial"/>
              </a:rPr>
              <a:t>libraries  </a:t>
            </a:r>
            <a:r>
              <a:rPr sz="2750" spc="-5" dirty="0">
                <a:latin typeface="Arial"/>
                <a:cs typeface="Arial"/>
              </a:rPr>
              <a:t>Modify parts of static .got</a:t>
            </a:r>
            <a:r>
              <a:rPr sz="2750" spc="-10" dirty="0">
                <a:latin typeface="Arial"/>
                <a:cs typeface="Arial"/>
              </a:rPr>
              <a:t> pointers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ts val="3080"/>
              </a:lnSpc>
              <a:spcBef>
                <a:spcPts val="1185"/>
              </a:spcBef>
            </a:pPr>
            <a:r>
              <a:rPr sz="2750" spc="-10" dirty="0">
                <a:latin typeface="Arial"/>
                <a:cs typeface="Arial"/>
              </a:rPr>
              <a:t>Hidden </a:t>
            </a:r>
            <a:r>
              <a:rPr sz="2750" spc="-5" dirty="0">
                <a:latin typeface="Arial"/>
                <a:cs typeface="Arial"/>
              </a:rPr>
              <a:t>functions can be called </a:t>
            </a:r>
            <a:r>
              <a:rPr sz="2750" spc="-10" dirty="0">
                <a:latin typeface="Arial"/>
                <a:cs typeface="Arial"/>
              </a:rPr>
              <a:t>without loader  support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Running</a:t>
            </a:r>
            <a:r>
              <a:rPr spc="-6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6" y="1263650"/>
            <a:ext cx="934402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Protection</a:t>
            </a:r>
            <a:r>
              <a:rPr spc="-80" dirty="0"/>
              <a:t> </a:t>
            </a:r>
            <a:r>
              <a:rPr spc="-10"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659" y="1645920"/>
            <a:ext cx="1447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40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710" y="1529079"/>
            <a:ext cx="710247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20" dirty="0">
                <a:latin typeface="Arial"/>
                <a:cs typeface="Arial"/>
              </a:rPr>
              <a:t>Data Execution </a:t>
            </a:r>
            <a:r>
              <a:rPr sz="2650" spc="15" dirty="0">
                <a:latin typeface="Arial"/>
                <a:cs typeface="Arial"/>
              </a:rPr>
              <a:t>Prevention </a:t>
            </a:r>
            <a:r>
              <a:rPr sz="2650" spc="25" dirty="0">
                <a:latin typeface="Arial"/>
                <a:cs typeface="Arial"/>
              </a:rPr>
              <a:t>(DEP </a:t>
            </a:r>
            <a:r>
              <a:rPr sz="2650" spc="10" dirty="0">
                <a:latin typeface="Arial"/>
                <a:cs typeface="Arial"/>
              </a:rPr>
              <a:t>/</a:t>
            </a:r>
            <a:r>
              <a:rPr sz="2650" spc="-4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ExecShield)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880" y="2131059"/>
            <a:ext cx="149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5" dirty="0">
                <a:latin typeface="Calibri"/>
                <a:cs typeface="Calibri"/>
              </a:rPr>
              <a:t>–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880" y="2616200"/>
            <a:ext cx="149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5" dirty="0">
                <a:latin typeface="Calibri"/>
                <a:cs typeface="Calibri"/>
              </a:rPr>
              <a:t>–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660" y="1969597"/>
            <a:ext cx="748665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800"/>
              </a:lnSpc>
            </a:pPr>
            <a:r>
              <a:rPr sz="2350" spc="5" dirty="0">
                <a:latin typeface="Arial"/>
                <a:cs typeface="Arial"/>
              </a:rPr>
              <a:t>Enforces the executable bit </a:t>
            </a:r>
            <a:r>
              <a:rPr sz="2350" spc="30" dirty="0">
                <a:latin typeface="Arial"/>
                <a:cs typeface="Arial"/>
              </a:rPr>
              <a:t>(W </a:t>
            </a:r>
            <a:r>
              <a:rPr sz="2350" dirty="0">
                <a:latin typeface="Symbol"/>
                <a:cs typeface="Symbol"/>
              </a:rPr>
              <a:t>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Arial"/>
                <a:cs typeface="Arial"/>
              </a:rPr>
              <a:t>X) </a:t>
            </a:r>
            <a:r>
              <a:rPr sz="2350" spc="10" dirty="0">
                <a:latin typeface="Arial"/>
                <a:cs typeface="Arial"/>
              </a:rPr>
              <a:t>on </a:t>
            </a:r>
            <a:r>
              <a:rPr sz="2350" spc="5" dirty="0">
                <a:latin typeface="Arial"/>
                <a:cs typeface="Arial"/>
              </a:rPr>
              <a:t>page </a:t>
            </a:r>
            <a:r>
              <a:rPr sz="2350" dirty="0">
                <a:latin typeface="Arial"/>
                <a:cs typeface="Arial"/>
              </a:rPr>
              <a:t>granularity  </a:t>
            </a:r>
            <a:r>
              <a:rPr sz="2350" spc="5" dirty="0">
                <a:latin typeface="Arial"/>
                <a:cs typeface="Arial"/>
              </a:rPr>
              <a:t>Changes: </a:t>
            </a:r>
            <a:r>
              <a:rPr sz="2350" spc="-40" dirty="0">
                <a:latin typeface="Arial"/>
                <a:cs typeface="Arial"/>
              </a:rPr>
              <a:t>HW, </a:t>
            </a:r>
            <a:r>
              <a:rPr sz="2350" spc="5" dirty="0">
                <a:latin typeface="Arial"/>
                <a:cs typeface="Arial"/>
              </a:rPr>
              <a:t>kernel,</a:t>
            </a:r>
            <a:r>
              <a:rPr sz="2350" spc="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loader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3488690"/>
            <a:ext cx="1447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40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710" y="3365500"/>
            <a:ext cx="707009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dirty="0">
                <a:latin typeface="Arial"/>
                <a:cs typeface="Arial"/>
              </a:rPr>
              <a:t>Address Space </a:t>
            </a:r>
            <a:r>
              <a:rPr sz="2650" spc="-5" dirty="0">
                <a:latin typeface="Arial"/>
                <a:cs typeface="Arial"/>
              </a:rPr>
              <a:t>Layout Randomization</a:t>
            </a:r>
            <a:r>
              <a:rPr sz="2650" spc="114" dirty="0">
                <a:latin typeface="Arial"/>
                <a:cs typeface="Arial"/>
              </a:rPr>
              <a:t> </a:t>
            </a:r>
            <a:r>
              <a:rPr sz="2650" spc="-10" dirty="0">
                <a:latin typeface="Arial"/>
                <a:cs typeface="Arial"/>
              </a:rPr>
              <a:t>(ASLR)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880" y="3947159"/>
            <a:ext cx="149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5" dirty="0">
                <a:latin typeface="Calibri"/>
                <a:cs typeface="Calibri"/>
              </a:rPr>
              <a:t>–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880" y="4404359"/>
            <a:ext cx="149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5" dirty="0">
                <a:latin typeface="Calibri"/>
                <a:cs typeface="Calibri"/>
              </a:rPr>
              <a:t>–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880" y="4862829"/>
            <a:ext cx="149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5" dirty="0">
                <a:latin typeface="Calibri"/>
                <a:cs typeface="Calibri"/>
              </a:rPr>
              <a:t>–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6660" y="3806240"/>
            <a:ext cx="7931150" cy="138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000"/>
              </a:lnSpc>
            </a:pPr>
            <a:r>
              <a:rPr sz="2350" dirty="0">
                <a:latin typeface="Arial"/>
                <a:cs typeface="Arial"/>
              </a:rPr>
              <a:t>All </a:t>
            </a:r>
            <a:r>
              <a:rPr sz="2350" spc="5" dirty="0">
                <a:latin typeface="Arial"/>
                <a:cs typeface="Arial"/>
              </a:rPr>
              <a:t>memory addresses (heap </a:t>
            </a:r>
            <a:r>
              <a:rPr sz="2350" dirty="0">
                <a:latin typeface="Arial"/>
                <a:cs typeface="Arial"/>
              </a:rPr>
              <a:t>/ </a:t>
            </a:r>
            <a:r>
              <a:rPr sz="2350" spc="5" dirty="0">
                <a:latin typeface="Arial"/>
                <a:cs typeface="Arial"/>
              </a:rPr>
              <a:t>stack </a:t>
            </a:r>
            <a:r>
              <a:rPr sz="2350" dirty="0">
                <a:latin typeface="Arial"/>
                <a:cs typeface="Arial"/>
              </a:rPr>
              <a:t>/ </a:t>
            </a:r>
            <a:r>
              <a:rPr sz="2350" spc="5" dirty="0">
                <a:latin typeface="Arial"/>
                <a:cs typeface="Arial"/>
              </a:rPr>
              <a:t>libraries) </a:t>
            </a:r>
            <a:r>
              <a:rPr sz="2350" dirty="0">
                <a:latin typeface="Arial"/>
                <a:cs typeface="Arial"/>
              </a:rPr>
              <a:t>are </a:t>
            </a:r>
            <a:r>
              <a:rPr sz="2350" spc="5" dirty="0">
                <a:latin typeface="Arial"/>
                <a:cs typeface="Arial"/>
              </a:rPr>
              <a:t>dynamic  Application </a:t>
            </a:r>
            <a:r>
              <a:rPr sz="2350" dirty="0">
                <a:latin typeface="Arial"/>
                <a:cs typeface="Arial"/>
              </a:rPr>
              <a:t>itself is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static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350" spc="5" dirty="0">
                <a:latin typeface="Arial"/>
                <a:cs typeface="Arial"/>
              </a:rPr>
              <a:t>Changes: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loader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659" y="5734050"/>
            <a:ext cx="1447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40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710" y="5612129"/>
            <a:ext cx="270891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0" dirty="0">
                <a:latin typeface="Arial"/>
                <a:cs typeface="Arial"/>
              </a:rPr>
              <a:t>ProPolice (in</a:t>
            </a:r>
            <a:r>
              <a:rPr sz="2650" dirty="0">
                <a:latin typeface="Arial"/>
                <a:cs typeface="Arial"/>
              </a:rPr>
              <a:t> </a:t>
            </a:r>
            <a:r>
              <a:rPr sz="2650" spc="-5" dirty="0">
                <a:latin typeface="Arial"/>
                <a:cs typeface="Arial"/>
              </a:rPr>
              <a:t>gcc)</a:t>
            </a:r>
            <a:endParaRPr sz="2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880" y="6192520"/>
            <a:ext cx="149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5" dirty="0">
                <a:latin typeface="Calibri"/>
                <a:cs typeface="Calibri"/>
              </a:rPr>
              <a:t>–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4880" y="6987540"/>
            <a:ext cx="149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5" dirty="0">
                <a:latin typeface="Calibri"/>
                <a:cs typeface="Calibri"/>
              </a:rPr>
              <a:t>–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6660" y="6182359"/>
            <a:ext cx="7366000" cy="113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50"/>
              </a:lnSpc>
            </a:pPr>
            <a:r>
              <a:rPr sz="2350" spc="5" dirty="0">
                <a:latin typeface="Arial"/>
                <a:cs typeface="Arial"/>
              </a:rPr>
              <a:t>Uses canaries on the stack </a:t>
            </a:r>
            <a:r>
              <a:rPr sz="2350" dirty="0">
                <a:latin typeface="Arial"/>
                <a:cs typeface="Arial"/>
              </a:rPr>
              <a:t>to </a:t>
            </a:r>
            <a:r>
              <a:rPr sz="2350" spc="5" dirty="0">
                <a:latin typeface="Arial"/>
                <a:cs typeface="Arial"/>
              </a:rPr>
              <a:t>protect </a:t>
            </a:r>
            <a:r>
              <a:rPr sz="2350" dirty="0">
                <a:latin typeface="Arial"/>
                <a:cs typeface="Arial"/>
              </a:rPr>
              <a:t>from </a:t>
            </a:r>
            <a:r>
              <a:rPr sz="2350" spc="5" dirty="0">
                <a:latin typeface="Arial"/>
                <a:cs typeface="Arial"/>
              </a:rPr>
              <a:t>stack-based  overflows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350" spc="5" dirty="0">
                <a:latin typeface="Arial"/>
                <a:cs typeface="Arial"/>
              </a:rPr>
              <a:t>Changes: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compiler</a:t>
            </a:r>
            <a:endParaRPr sz="2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4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91490" y="1128395"/>
            <a:ext cx="8599169" cy="2268855"/>
            <a:chOff x="491490" y="217169"/>
            <a:chExt cx="8599169" cy="2268855"/>
          </a:xfrm>
        </p:grpSpPr>
        <p:sp>
          <p:nvSpPr>
            <p:cNvPr id="9" name="object 2"/>
            <p:cNvSpPr txBox="1">
              <a:spLocks/>
            </p:cNvSpPr>
            <p:nvPr/>
          </p:nvSpPr>
          <p:spPr>
            <a:xfrm>
              <a:off x="491490" y="217169"/>
              <a:ext cx="4730115" cy="6172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>
                <a:defRPr sz="40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 latinLnBrk="0"/>
              <a:r>
                <a:rPr lang="en-US" kern="0" spc="-10" dirty="0" smtClean="0"/>
                <a:t>SOP: </a:t>
              </a:r>
              <a:r>
                <a:rPr lang="en-US" kern="0" spc="-5" dirty="0" smtClean="0"/>
                <a:t>No</a:t>
              </a:r>
              <a:r>
                <a:rPr lang="en-US" kern="0" spc="-40" dirty="0" smtClean="0"/>
                <a:t> </a:t>
              </a:r>
              <a:r>
                <a:rPr lang="en-US" kern="0" spc="-10" dirty="0" smtClean="0"/>
                <a:t>Protection</a:t>
              </a:r>
              <a:endParaRPr lang="en-US" kern="0" spc="-10" dirty="0"/>
            </a:p>
          </p:txBody>
        </p:sp>
        <p:sp>
          <p:nvSpPr>
            <p:cNvPr id="10" name="object 3"/>
            <p:cNvSpPr txBox="1"/>
            <p:nvPr/>
          </p:nvSpPr>
          <p:spPr>
            <a:xfrm>
              <a:off x="599440" y="1088390"/>
              <a:ext cx="170815" cy="2438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254" dirty="0">
                  <a:latin typeface="Calibri"/>
                  <a:cs typeface="Calibri"/>
                </a:rPr>
                <a:t>●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1" name="object 4"/>
            <p:cNvSpPr txBox="1"/>
            <p:nvPr/>
          </p:nvSpPr>
          <p:spPr>
            <a:xfrm>
              <a:off x="923289" y="991869"/>
              <a:ext cx="6991350" cy="9131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ts val="3600"/>
                </a:lnSpc>
              </a:pPr>
              <a:r>
                <a:rPr sz="3200" spc="-5" dirty="0">
                  <a:latin typeface="Arial"/>
                  <a:cs typeface="Arial"/>
                </a:rPr>
                <a:t>All </a:t>
              </a:r>
              <a:r>
                <a:rPr sz="3200" dirty="0">
                  <a:latin typeface="Arial"/>
                  <a:cs typeface="Arial"/>
                </a:rPr>
                <a:t>addresses are known, </a:t>
              </a:r>
              <a:r>
                <a:rPr sz="3200" spc="-5" dirty="0">
                  <a:latin typeface="Arial"/>
                  <a:cs typeface="Arial"/>
                </a:rPr>
                <a:t>no execution  </a:t>
              </a:r>
              <a:r>
                <a:rPr sz="3200" dirty="0">
                  <a:latin typeface="Arial"/>
                  <a:cs typeface="Arial"/>
                </a:rPr>
                <a:t>protection, </a:t>
              </a:r>
              <a:r>
                <a:rPr sz="3200" spc="-5" dirty="0">
                  <a:latin typeface="Arial"/>
                  <a:cs typeface="Arial"/>
                </a:rPr>
                <a:t>no </a:t>
              </a:r>
              <a:r>
                <a:rPr sz="3200" dirty="0">
                  <a:latin typeface="Arial"/>
                  <a:cs typeface="Arial"/>
                </a:rPr>
                <a:t>stack</a:t>
              </a:r>
              <a:r>
                <a:rPr sz="3200" spc="-50" dirty="0">
                  <a:latin typeface="Arial"/>
                  <a:cs typeface="Arial"/>
                </a:rPr>
                <a:t> </a:t>
              </a:r>
              <a:r>
                <a:rPr sz="3200" spc="-5" dirty="0">
                  <a:latin typeface="Arial"/>
                  <a:cs typeface="Arial"/>
                </a:rPr>
                <a:t>protection</a:t>
              </a:r>
              <a:endParaRPr sz="3200" dirty="0">
                <a:latin typeface="Arial"/>
                <a:cs typeface="Arial"/>
              </a:endParaRPr>
            </a:p>
          </p:txBody>
        </p:sp>
        <p:sp>
          <p:nvSpPr>
            <p:cNvPr id="12" name="object 5"/>
            <p:cNvSpPr txBox="1"/>
            <p:nvPr/>
          </p:nvSpPr>
          <p:spPr>
            <a:xfrm>
              <a:off x="1031239" y="2095500"/>
              <a:ext cx="173990" cy="3473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00" spc="120" dirty="0">
                  <a:latin typeface="Calibri"/>
                  <a:cs typeface="Calibri"/>
                </a:rPr>
                <a:t>–</a:t>
              </a:r>
              <a:endParaRPr sz="2100">
                <a:latin typeface="Calibri"/>
                <a:cs typeface="Calibri"/>
              </a:endParaRPr>
            </a:p>
          </p:txBody>
        </p:sp>
        <p:sp>
          <p:nvSpPr>
            <p:cNvPr id="13" name="object 6"/>
            <p:cNvSpPr txBox="1"/>
            <p:nvPr/>
          </p:nvSpPr>
          <p:spPr>
            <a:xfrm>
              <a:off x="1355089" y="2049779"/>
              <a:ext cx="7735570" cy="4362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spc="-5" dirty="0">
                  <a:latin typeface="Arial"/>
                  <a:cs typeface="Arial"/>
                </a:rPr>
                <a:t>Redirects control flow </a:t>
              </a:r>
              <a:r>
                <a:rPr sz="2800" dirty="0">
                  <a:latin typeface="Arial"/>
                  <a:cs typeface="Arial"/>
                </a:rPr>
                <a:t>to code in </a:t>
              </a:r>
              <a:r>
                <a:rPr sz="2800" spc="-5" dirty="0">
                  <a:latin typeface="Arial"/>
                  <a:cs typeface="Arial"/>
                </a:rPr>
                <a:t>the format</a:t>
              </a:r>
              <a:r>
                <a:rPr sz="2800" spc="15" dirty="0">
                  <a:latin typeface="Arial"/>
                  <a:cs typeface="Arial"/>
                </a:rPr>
                <a:t> </a:t>
              </a:r>
              <a:r>
                <a:rPr sz="2800" spc="-5" dirty="0">
                  <a:latin typeface="Arial"/>
                  <a:cs typeface="Arial"/>
                </a:rPr>
                <a:t>string</a:t>
              </a:r>
              <a:endParaRPr sz="2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2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91490" y="1614078"/>
            <a:ext cx="37179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1920" algn="l"/>
              </a:tabLst>
            </a:pPr>
            <a:r>
              <a:rPr spc="-10" dirty="0"/>
              <a:t>S</a:t>
            </a:r>
            <a:r>
              <a:rPr spc="-5" dirty="0"/>
              <a:t>O</a:t>
            </a:r>
            <a:r>
              <a:rPr spc="-10" dirty="0"/>
              <a:t>P</a:t>
            </a:r>
            <a:r>
              <a:rPr dirty="0"/>
              <a:t>: </a:t>
            </a:r>
            <a:r>
              <a:rPr spc="-5" dirty="0"/>
              <a:t>Onl</a:t>
            </a:r>
            <a:r>
              <a:rPr dirty="0"/>
              <a:t>y	</a:t>
            </a:r>
            <a:r>
              <a:rPr spc="-10" dirty="0"/>
              <a:t>DE</a:t>
            </a:r>
            <a:r>
              <a:rPr dirty="0"/>
              <a:t>P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631190" y="2521854"/>
            <a:ext cx="14351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35" dirty="0">
                <a:latin typeface="Calibri"/>
                <a:cs typeface="Calibri"/>
              </a:rPr>
              <a:t>●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631190" y="3075573"/>
            <a:ext cx="14351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3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923289" y="2355850"/>
            <a:ext cx="8048625" cy="965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400"/>
              </a:lnSpc>
            </a:pPr>
            <a:r>
              <a:rPr sz="2400" dirty="0">
                <a:latin typeface="Arial"/>
                <a:cs typeface="Arial"/>
              </a:rPr>
              <a:t>DEP prevents code </a:t>
            </a:r>
            <a:r>
              <a:rPr sz="2400" spc="-5" dirty="0">
                <a:latin typeface="Arial"/>
                <a:cs typeface="Arial"/>
              </a:rPr>
              <a:t>injection, rely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ROP/JOP </a:t>
            </a:r>
            <a:r>
              <a:rPr sz="2400" dirty="0">
                <a:latin typeface="Arial"/>
                <a:cs typeface="Arial"/>
              </a:rPr>
              <a:t>instead  GNU C </a:t>
            </a:r>
            <a:r>
              <a:rPr sz="2400" spc="-5" dirty="0">
                <a:latin typeface="Arial"/>
                <a:cs typeface="Arial"/>
              </a:rPr>
              <a:t>compiler </a:t>
            </a:r>
            <a:r>
              <a:rPr sz="2400" dirty="0">
                <a:latin typeface="Arial"/>
                <a:cs typeface="Arial"/>
              </a:rPr>
              <a:t>adds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lang="en-US" sz="2400" spc="45" dirty="0" smtClean="0">
                <a:latin typeface="Arial"/>
                <a:cs typeface="Arial"/>
              </a:rPr>
              <a:t> </a:t>
            </a:r>
            <a:r>
              <a:rPr sz="2400" b="1" spc="405" dirty="0" err="1" smtClean="0">
                <a:latin typeface="PMingLiU"/>
                <a:cs typeface="PMingLiU"/>
              </a:rPr>
              <a:t>frame_lift</a:t>
            </a:r>
            <a:r>
              <a:rPr lang="en-US" sz="2400" b="1" spc="405" dirty="0" smtClean="0">
                <a:latin typeface="PMingLiU"/>
                <a:cs typeface="PMingLiU"/>
              </a:rPr>
              <a:t> </a:t>
            </a:r>
            <a:r>
              <a:rPr sz="2400" spc="405" dirty="0" smtClean="0">
                <a:latin typeface="Arial"/>
                <a:cs typeface="Arial"/>
              </a:rPr>
              <a:t>gadget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491490" y="799465"/>
            <a:ext cx="9100819" cy="617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SOP: </a:t>
            </a:r>
            <a:r>
              <a:rPr spc="-5" dirty="0"/>
              <a:t>DEP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10" dirty="0"/>
              <a:t>ProPolice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599440" y="1701164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923289" y="1558925"/>
            <a:ext cx="71278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ProPolice </a:t>
            </a:r>
            <a:r>
              <a:rPr sz="3200" dirty="0">
                <a:latin typeface="Arial"/>
                <a:cs typeface="Arial"/>
              </a:rPr>
              <a:t>uses/enforces stack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canaries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1031239" y="2244725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1355089" y="2199005"/>
            <a:ext cx="738187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Reuse attack mechanism, </a:t>
            </a:r>
            <a:r>
              <a:rPr sz="2800" dirty="0">
                <a:latin typeface="Arial"/>
                <a:cs typeface="Arial"/>
              </a:rPr>
              <a:t>keep canaries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intact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8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70231"/>
            <a:ext cx="9100819" cy="617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SOP: ASLR, </a:t>
            </a:r>
            <a:r>
              <a:rPr spc="-135" dirty="0"/>
              <a:t>DEP,</a:t>
            </a:r>
            <a:r>
              <a:rPr spc="-165" dirty="0"/>
              <a:t> </a:t>
            </a:r>
            <a:r>
              <a:rPr spc="-10" dirty="0"/>
              <a:t>ProPolice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66115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59560"/>
            <a:ext cx="7209155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00" spc="-5" dirty="0">
                <a:latin typeface="Arial"/>
                <a:cs typeface="Arial"/>
              </a:rPr>
              <a:t>Combined </a:t>
            </a:r>
            <a:r>
              <a:rPr sz="3200" dirty="0">
                <a:latin typeface="Arial"/>
                <a:cs typeface="Arial"/>
              </a:rPr>
              <a:t>defenses </a:t>
            </a:r>
            <a:r>
              <a:rPr sz="3200" spc="-5" dirty="0">
                <a:latin typeface="Arial"/>
                <a:cs typeface="Arial"/>
              </a:rPr>
              <a:t>force </a:t>
            </a:r>
            <a:r>
              <a:rPr sz="3200" dirty="0">
                <a:latin typeface="Arial"/>
                <a:cs typeface="Arial"/>
              </a:rPr>
              <a:t>SOP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reuse  </a:t>
            </a:r>
            <a:r>
              <a:rPr sz="3200" spc="-5" dirty="0">
                <a:latin typeface="Arial"/>
                <a:cs typeface="Arial"/>
              </a:rPr>
              <a:t>existing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5229" y="2499278"/>
            <a:ext cx="7644765" cy="1641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400"/>
              </a:lnSpc>
            </a:pPr>
            <a:r>
              <a:rPr lang="en-US" altLang="zh-CN" sz="2800" spc="-5" dirty="0" smtClean="0">
                <a:latin typeface="Arial"/>
                <a:cs typeface="Arial"/>
              </a:rPr>
              <a:t>- </a:t>
            </a:r>
            <a:r>
              <a:rPr sz="2800" spc="-5" dirty="0" smtClean="0">
                <a:latin typeface="Arial"/>
                <a:cs typeface="Arial"/>
              </a:rPr>
              <a:t>Static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5" dirty="0">
                <a:latin typeface="Arial"/>
                <a:cs typeface="Arial"/>
              </a:rPr>
              <a:t>sequences in the application object  </a:t>
            </a:r>
            <a:r>
              <a:rPr lang="en-US" altLang="zh-CN" sz="2800" spc="-5" dirty="0" smtClean="0">
                <a:latin typeface="Arial"/>
                <a:cs typeface="Arial"/>
              </a:rPr>
              <a:t>- </a:t>
            </a:r>
            <a:r>
              <a:rPr sz="2800" spc="-5" dirty="0" smtClean="0">
                <a:latin typeface="Arial"/>
                <a:cs typeface="Arial"/>
              </a:rPr>
              <a:t>Imported </a:t>
            </a:r>
            <a:r>
              <a:rPr sz="2800" spc="-5" dirty="0">
                <a:latin typeface="Arial"/>
                <a:cs typeface="Arial"/>
              </a:rPr>
              <a:t>functions in the application</a:t>
            </a:r>
            <a:r>
              <a:rPr sz="2800" spc="40" dirty="0">
                <a:latin typeface="Arial"/>
                <a:cs typeface="Arial"/>
              </a:rPr>
              <a:t> </a:t>
            </a:r>
            <a:endParaRPr lang="en-US" sz="2800" spc="40" dirty="0" smtClean="0">
              <a:latin typeface="Arial"/>
              <a:cs typeface="Arial"/>
            </a:endParaRPr>
          </a:p>
          <a:p>
            <a:pPr marL="12700" marR="5080">
              <a:lnSpc>
                <a:spcPct val="127400"/>
              </a:lnSpc>
            </a:pPr>
            <a:r>
              <a:rPr lang="en-US" sz="2800" spc="515" dirty="0" smtClean="0">
                <a:latin typeface="Arial"/>
                <a:cs typeface="Arial"/>
              </a:rPr>
              <a:t>  </a:t>
            </a:r>
            <a:r>
              <a:rPr sz="2800" spc="515" dirty="0" smtClean="0">
                <a:latin typeface="Arial"/>
                <a:cs typeface="Arial"/>
              </a:rPr>
              <a:t>(.</a:t>
            </a:r>
            <a:r>
              <a:rPr sz="2800" spc="515" dirty="0" err="1" smtClean="0">
                <a:latin typeface="Arial"/>
                <a:cs typeface="Arial"/>
              </a:rPr>
              <a:t>plt</a:t>
            </a:r>
            <a:r>
              <a:rPr lang="en-US" sz="2800" spc="515" dirty="0" smtClean="0">
                <a:latin typeface="Arial"/>
                <a:cs typeface="Arial"/>
              </a:rPr>
              <a:t>  </a:t>
            </a:r>
            <a:r>
              <a:rPr lang="zh-CN" altLang="en-US" sz="2800" spc="515" dirty="0">
                <a:latin typeface="Arial"/>
                <a:cs typeface="Arial"/>
              </a:rPr>
              <a:t>，</a:t>
            </a:r>
            <a:r>
              <a:rPr sz="2800" spc="515" dirty="0" smtClean="0">
                <a:latin typeface="Arial"/>
                <a:cs typeface="Arial"/>
              </a:rPr>
              <a:t>.got</a:t>
            </a:r>
            <a:r>
              <a:rPr sz="2800" spc="515" dirty="0">
                <a:latin typeface="Arial"/>
                <a:cs typeface="Arial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5700" y="4309924"/>
            <a:ext cx="7092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-5" dirty="0">
                <a:latin typeface="Arial"/>
                <a:cs typeface="Arial"/>
              </a:rPr>
              <a:t>- </a:t>
            </a:r>
            <a:r>
              <a:rPr lang="en-US" altLang="ko-KR" sz="2800" spc="-5" dirty="0">
                <a:latin typeface="Arial"/>
                <a:cs typeface="Arial"/>
              </a:rPr>
              <a:t>Place data in RW section </a:t>
            </a:r>
          </a:p>
          <a:p>
            <a:r>
              <a:rPr lang="en-US" altLang="zh-CN" sz="2800" spc="-5" dirty="0">
                <a:latin typeface="Arial"/>
                <a:cs typeface="Arial"/>
              </a:rPr>
              <a:t>- </a:t>
            </a:r>
            <a:r>
              <a:rPr lang="en-US" altLang="ko-KR" sz="2800" spc="-5" dirty="0">
                <a:latin typeface="Arial"/>
                <a:cs typeface="Arial"/>
              </a:rPr>
              <a:t>Redirect imported function (JOP) </a:t>
            </a:r>
          </a:p>
          <a:p>
            <a:r>
              <a:rPr lang="en-US" altLang="zh-CN" sz="2800" spc="-5" dirty="0">
                <a:latin typeface="Arial"/>
                <a:cs typeface="Arial"/>
              </a:rPr>
              <a:t>- </a:t>
            </a:r>
            <a:r>
              <a:rPr lang="en-US" altLang="ko-KR" sz="2800" spc="-5" dirty="0">
                <a:latin typeface="Arial"/>
                <a:cs typeface="Arial"/>
              </a:rPr>
              <a:t>Use ROP for fun &amp; profit </a:t>
            </a:r>
            <a:endParaRPr lang="ko-KR" altLang="en-US" sz="28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4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81" y="1178520"/>
            <a:ext cx="910081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630" y="2444751"/>
            <a:ext cx="1638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70" dirty="0">
                <a:latin typeface="Calibri"/>
                <a:cs typeface="Calibri"/>
              </a:rPr>
              <a:t>●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589" y="2306320"/>
            <a:ext cx="638492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5" dirty="0">
                <a:latin typeface="Arial"/>
                <a:cs typeface="Arial"/>
              </a:rPr>
              <a:t>String Oriented Programming </a:t>
            </a:r>
            <a:r>
              <a:rPr sz="3100" dirty="0">
                <a:latin typeface="Arial"/>
                <a:cs typeface="Arial"/>
              </a:rPr>
              <a:t>(SOP)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4250" y="3912235"/>
            <a:ext cx="16827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5" dirty="0">
                <a:latin typeface="Calibri"/>
                <a:cs typeface="Calibri"/>
              </a:rPr>
              <a:t>–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250" y="4441824"/>
            <a:ext cx="16827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5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250" y="4970145"/>
            <a:ext cx="16827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5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730" y="3366770"/>
            <a:ext cx="16827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25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92809" y="3016250"/>
            <a:ext cx="8237220" cy="3194050"/>
          </a:xfrm>
          <a:prstGeom prst="rect">
            <a:avLst/>
          </a:prstGeom>
        </p:spPr>
        <p:txBody>
          <a:bodyPr vert="horz" wrap="square" lIns="0" tIns="363372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pc="5" dirty="0"/>
              <a:t>Relies </a:t>
            </a:r>
            <a:r>
              <a:rPr spc="10" dirty="0"/>
              <a:t>on </a:t>
            </a:r>
            <a:r>
              <a:rPr spc="5" dirty="0"/>
              <a:t>format string</a:t>
            </a:r>
            <a:r>
              <a:rPr spc="-70" dirty="0"/>
              <a:t> </a:t>
            </a:r>
            <a:r>
              <a:rPr spc="5" dirty="0"/>
              <a:t>exploit</a:t>
            </a:r>
          </a:p>
          <a:p>
            <a:pPr marL="419100" marR="5080">
              <a:lnSpc>
                <a:spcPct val="128400"/>
              </a:lnSpc>
            </a:pPr>
            <a:r>
              <a:rPr spc="5" dirty="0"/>
              <a:t>Extends data oriented programming </a:t>
            </a:r>
            <a:r>
              <a:rPr spc="15" dirty="0"/>
              <a:t>(ROP </a:t>
            </a:r>
            <a:r>
              <a:rPr spc="5" dirty="0"/>
              <a:t>/</a:t>
            </a:r>
            <a:r>
              <a:rPr spc="-85" dirty="0"/>
              <a:t> </a:t>
            </a:r>
            <a:r>
              <a:rPr spc="10" dirty="0"/>
              <a:t>JOP)  </a:t>
            </a:r>
            <a:r>
              <a:rPr spc="5" dirty="0"/>
              <a:t>Naturally circumvents </a:t>
            </a:r>
            <a:r>
              <a:rPr spc="10" dirty="0"/>
              <a:t>DEP and </a:t>
            </a:r>
            <a:r>
              <a:rPr spc="5" dirty="0"/>
              <a:t>ProPolice  </a:t>
            </a:r>
            <a:r>
              <a:rPr spc="10" dirty="0"/>
              <a:t>Reconstructs </a:t>
            </a:r>
            <a:r>
              <a:rPr spc="5" dirty="0"/>
              <a:t>pointers and circumvents</a:t>
            </a:r>
            <a:r>
              <a:rPr spc="-165" dirty="0"/>
              <a:t> </a:t>
            </a:r>
            <a:r>
              <a:rPr spc="5" dirty="0"/>
              <a:t>ASLR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66115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59560"/>
            <a:ext cx="7578725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00" spc="-5" dirty="0">
                <a:latin typeface="Arial"/>
                <a:cs typeface="Arial"/>
              </a:rPr>
              <a:t>Additional protection mechanisms </a:t>
            </a:r>
            <a:r>
              <a:rPr sz="3200" dirty="0">
                <a:latin typeface="Arial"/>
                <a:cs typeface="Arial"/>
              </a:rPr>
              <a:t>prevent  many </a:t>
            </a:r>
            <a:r>
              <a:rPr sz="3200" spc="-5" dirty="0">
                <a:latin typeface="Arial"/>
                <a:cs typeface="Arial"/>
              </a:rPr>
              <a:t>existing </a:t>
            </a:r>
            <a:r>
              <a:rPr sz="3200" dirty="0">
                <a:latin typeface="Arial"/>
                <a:cs typeface="Arial"/>
              </a:rPr>
              <a:t>attack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vectors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00" y="3247588"/>
            <a:ext cx="733869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3600" dirty="0" smtClean="0"/>
              <a:t>- </a:t>
            </a:r>
            <a:r>
              <a:rPr lang="en-US" altLang="ko-KR" sz="3600" dirty="0" smtClean="0"/>
              <a:t>return </a:t>
            </a:r>
            <a:r>
              <a:rPr lang="en-US" altLang="ko-KR" sz="3600" dirty="0"/>
              <a:t>oriented </a:t>
            </a:r>
            <a:r>
              <a:rPr lang="en-US" altLang="ko-KR" sz="3600" dirty="0" smtClean="0"/>
              <a:t>programming(ROP) </a:t>
            </a:r>
          </a:p>
          <a:p>
            <a:r>
              <a:rPr lang="en-US" altLang="zh-CN" sz="3600" dirty="0" smtClean="0"/>
              <a:t>- </a:t>
            </a:r>
            <a:r>
              <a:rPr lang="en-US" altLang="ko-KR" sz="3600" dirty="0" smtClean="0"/>
              <a:t>pointer subterfuge</a:t>
            </a:r>
          </a:p>
          <a:p>
            <a:r>
              <a:rPr lang="en-US" altLang="zh-CN" sz="3600" dirty="0" smtClean="0"/>
              <a:t>- </a:t>
            </a:r>
            <a:r>
              <a:rPr lang="en-US" altLang="ko-KR" sz="3600" dirty="0" smtClean="0"/>
              <a:t>jump </a:t>
            </a:r>
            <a:r>
              <a:rPr lang="en-US" altLang="ko-KR" sz="3600" dirty="0"/>
              <a:t>oriented </a:t>
            </a:r>
            <a:r>
              <a:rPr lang="en-US" altLang="ko-KR" sz="3600" dirty="0" smtClean="0"/>
              <a:t>programming(JOP</a:t>
            </a:r>
            <a:r>
              <a:rPr lang="en-US" altLang="ko-KR" sz="3600" dirty="0"/>
              <a:t>)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700" y="3168650"/>
            <a:ext cx="9100819" cy="1107996"/>
          </a:xfrm>
        </p:spPr>
        <p:txBody>
          <a:bodyPr/>
          <a:lstStyle/>
          <a:p>
            <a:r>
              <a:rPr lang="zh-CN" altLang="en-US" sz="7200" dirty="0" smtClean="0"/>
              <a:t>谢谢！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494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47980"/>
            <a:ext cx="320802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3070" algn="l"/>
              </a:tabLst>
            </a:pPr>
            <a:r>
              <a:rPr spc="-10" dirty="0"/>
              <a:t>A</a:t>
            </a:r>
            <a:r>
              <a:rPr spc="-5" dirty="0"/>
              <a:t>ttac</a:t>
            </a:r>
            <a:r>
              <a:rPr dirty="0"/>
              <a:t>k	</a:t>
            </a:r>
            <a:r>
              <a:rPr spc="-10" dirty="0"/>
              <a:t>m</a:t>
            </a:r>
            <a:r>
              <a:rPr spc="-5" dirty="0"/>
              <a:t>o</a:t>
            </a:r>
            <a:r>
              <a:rPr spc="-20" dirty="0"/>
              <a:t>d</a:t>
            </a:r>
            <a:r>
              <a:rPr spc="-5" dirty="0"/>
              <a:t>e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3288" y="1559560"/>
            <a:ext cx="8233411" cy="6001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3600"/>
              </a:lnSpc>
              <a:buFontTx/>
              <a:buChar char="-"/>
            </a:pPr>
            <a:r>
              <a:rPr lang="en-US" altLang="ko-KR" sz="4000" spc="-10" dirty="0" smtClean="0"/>
              <a:t>Code injection</a:t>
            </a:r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endParaRPr lang="en-US" altLang="ko-KR" sz="4000" spc="-10" dirty="0" smtClean="0"/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r>
              <a:rPr lang="en-US" altLang="ko-KR" sz="4000" spc="-5" dirty="0"/>
              <a:t>Return Oriented </a:t>
            </a:r>
            <a:r>
              <a:rPr lang="en-US" altLang="ko-KR" sz="4000" spc="-10" dirty="0"/>
              <a:t>Programming</a:t>
            </a:r>
            <a:r>
              <a:rPr lang="en-US" altLang="ko-KR" sz="4000" spc="-50" dirty="0"/>
              <a:t> </a:t>
            </a:r>
            <a:r>
              <a:rPr lang="en-US" altLang="ko-KR" sz="4000" spc="-10" dirty="0"/>
              <a:t>(ROP</a:t>
            </a:r>
            <a:r>
              <a:rPr lang="en-US" altLang="ko-KR" sz="4000" spc="-10" dirty="0" smtClean="0"/>
              <a:t>)</a:t>
            </a:r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endParaRPr lang="en-US" altLang="ko-KR" sz="4000" spc="-10" dirty="0"/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r>
              <a:rPr lang="en-US" altLang="ko-KR" sz="4000" spc="-5" dirty="0"/>
              <a:t>Jump Oriented </a:t>
            </a:r>
            <a:r>
              <a:rPr lang="en-US" altLang="ko-KR" sz="4000" spc="-10" dirty="0"/>
              <a:t>Programming</a:t>
            </a:r>
            <a:r>
              <a:rPr lang="en-US" altLang="ko-KR" sz="4000" spc="-80" dirty="0"/>
              <a:t> </a:t>
            </a:r>
            <a:r>
              <a:rPr lang="en-US" altLang="ko-KR" sz="4000" spc="-5" dirty="0"/>
              <a:t>(JOP</a:t>
            </a:r>
            <a:r>
              <a:rPr lang="en-US" altLang="ko-KR" sz="4000" spc="-5" dirty="0" smtClean="0"/>
              <a:t>)</a:t>
            </a:r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endParaRPr lang="en-US" altLang="ko-KR" sz="4000" spc="-5" dirty="0"/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r>
              <a:rPr lang="en-US" altLang="ko-KR" sz="4000" spc="-5" dirty="0"/>
              <a:t>String Oriented </a:t>
            </a:r>
            <a:r>
              <a:rPr lang="en-US" altLang="ko-KR" sz="4000" spc="-10" dirty="0"/>
              <a:t>Programming</a:t>
            </a:r>
            <a:r>
              <a:rPr lang="en-US" altLang="ko-KR" sz="4000" spc="-55" dirty="0"/>
              <a:t> </a:t>
            </a:r>
            <a:r>
              <a:rPr lang="en-US" altLang="ko-KR" sz="4000" spc="-10" dirty="0"/>
              <a:t>(SOP)</a:t>
            </a:r>
            <a:endParaRPr lang="en-US" altLang="ko-KR" sz="4000" spc="-5" dirty="0" smtClean="0"/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endParaRPr lang="en-US" altLang="ko-KR" sz="4000" spc="-5" dirty="0"/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endParaRPr lang="en-US" altLang="ko-KR" sz="4000" spc="-10" dirty="0" smtClean="0"/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endParaRPr lang="en-US" altLang="ko-KR" sz="4000" spc="-10" dirty="0"/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endParaRPr lang="en-US" altLang="ko-KR" sz="4000" spc="-10" dirty="0" smtClean="0"/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endParaRPr lang="en-US" altLang="ko-KR" sz="4000" spc="-10" dirty="0" smtClean="0"/>
          </a:p>
          <a:p>
            <a:pPr marL="469900" marR="5080" indent="-457200">
              <a:lnSpc>
                <a:spcPts val="3600"/>
              </a:lnSpc>
              <a:buFontTx/>
              <a:buChar char="-"/>
            </a:pP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47980"/>
            <a:ext cx="371475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9860" algn="l"/>
              </a:tabLst>
            </a:pPr>
            <a:r>
              <a:rPr spc="-10" dirty="0"/>
              <a:t>Code	injection*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2496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107440"/>
            <a:ext cx="81845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Injects </a:t>
            </a:r>
            <a:r>
              <a:rPr sz="3200" dirty="0">
                <a:latin typeface="Arial"/>
                <a:cs typeface="Arial"/>
              </a:rPr>
              <a:t>additional code </a:t>
            </a:r>
            <a:r>
              <a:rPr sz="3200" spc="-5" dirty="0">
                <a:latin typeface="Arial"/>
                <a:cs typeface="Arial"/>
              </a:rPr>
              <a:t>into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runtime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image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793240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1747520"/>
            <a:ext cx="672020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Arial"/>
                <a:cs typeface="Arial"/>
              </a:rPr>
              <a:t>Buffer </a:t>
            </a:r>
            <a:r>
              <a:rPr sz="2800" spc="-5" dirty="0">
                <a:latin typeface="Arial"/>
                <a:cs typeface="Arial"/>
              </a:rPr>
              <a:t>overflow used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inject code as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29" y="5010150"/>
            <a:ext cx="1270" cy="325120"/>
          </a:xfrm>
          <a:custGeom>
            <a:avLst/>
            <a:gdLst/>
            <a:ahLst/>
            <a:cxnLst/>
            <a:rect l="l" t="t" r="r" b="b"/>
            <a:pathLst>
              <a:path w="1270" h="325120">
                <a:moveTo>
                  <a:pt x="0" y="325119"/>
                </a:moveTo>
                <a:lnTo>
                  <a:pt x="1270" y="325119"/>
                </a:lnTo>
                <a:lnTo>
                  <a:pt x="1270" y="0"/>
                </a:lnTo>
                <a:lnTo>
                  <a:pt x="0" y="0"/>
                </a:lnTo>
                <a:lnTo>
                  <a:pt x="0" y="325119"/>
                </a:lnTo>
                <a:close/>
              </a:path>
            </a:pathLst>
          </a:custGeom>
          <a:solidFill>
            <a:srgbClr val="00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9429" y="5335270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325119"/>
                </a:moveTo>
                <a:lnTo>
                  <a:pt x="0" y="0"/>
                </a:lnTo>
                <a:lnTo>
                  <a:pt x="0" y="325119"/>
                </a:lnTo>
                <a:close/>
              </a:path>
            </a:pathLst>
          </a:custGeom>
          <a:solidFill>
            <a:srgbClr val="00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99429" y="3572509"/>
            <a:ext cx="321818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91809" y="3585209"/>
            <a:ext cx="58928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Lucida Sans"/>
                <a:cs typeface="Lucida Sans"/>
              </a:rPr>
              <a:t>0</a:t>
            </a:r>
            <a:r>
              <a:rPr sz="1400" spc="-25" dirty="0">
                <a:latin typeface="Lucida Sans"/>
                <a:cs typeface="Lucida Sans"/>
              </a:rPr>
              <a:t>x</a:t>
            </a:r>
            <a:r>
              <a:rPr sz="1400" spc="-35" dirty="0">
                <a:latin typeface="Lucida Sans"/>
                <a:cs typeface="Lucida Sans"/>
              </a:rPr>
              <a:t>f</a:t>
            </a:r>
            <a:r>
              <a:rPr sz="1400" spc="-25" dirty="0">
                <a:latin typeface="Lucida Sans"/>
                <a:cs typeface="Lucida Sans"/>
              </a:rPr>
              <a:t>f</a:t>
            </a:r>
            <a:r>
              <a:rPr sz="1400" spc="75" dirty="0">
                <a:latin typeface="Lucida Sans"/>
                <a:cs typeface="Lucida Sans"/>
              </a:rPr>
              <a:t>e</a:t>
            </a:r>
            <a:r>
              <a:rPr sz="1400" spc="5" dirty="0">
                <a:latin typeface="Lucida Sans"/>
                <a:cs typeface="Lucida Sans"/>
              </a:rPr>
              <a:t>0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49652" y="3632336"/>
            <a:ext cx="192360" cy="1783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95"/>
              </a:lnSpc>
            </a:pPr>
            <a:r>
              <a:rPr sz="1400" spc="10" dirty="0" smtClean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1400" spc="-5" dirty="0" smtClean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1400" spc="5" dirty="0" smtClean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1400" dirty="0" smtClean="0">
                <a:solidFill>
                  <a:srgbClr val="FFFFFF"/>
                </a:solidFill>
                <a:latin typeface="Lucida Sans"/>
                <a:cs typeface="Lucida Sans"/>
              </a:rPr>
              <a:t>r </a:t>
            </a:r>
            <a:r>
              <a:rPr sz="1400" dirty="0">
                <a:solidFill>
                  <a:srgbClr val="FFFFFF"/>
                </a:solidFill>
                <a:latin typeface="Lucida Sans"/>
                <a:cs typeface="Lucida Sans"/>
              </a:rPr>
              <a:t>input</a:t>
            </a:r>
            <a:endParaRPr sz="1400" dirty="0">
              <a:latin typeface="Lucida Sans"/>
              <a:cs typeface="Lucida Sans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164448"/>
            <a:ext cx="5562600" cy="2071002"/>
          </a:xfrm>
          <a:prstGeom prst="rect">
            <a:avLst/>
          </a:prstGeom>
          <a:noFill/>
          <a:effectLst/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" y="4006850"/>
            <a:ext cx="8462645" cy="3516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47980"/>
            <a:ext cx="371475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9860" algn="l"/>
              </a:tabLst>
            </a:pPr>
            <a:r>
              <a:rPr spc="-10" dirty="0"/>
              <a:t>Code	injection*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1242059"/>
            <a:ext cx="15494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60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919" y="1111250"/>
            <a:ext cx="7481570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5" dirty="0">
                <a:latin typeface="Arial"/>
                <a:cs typeface="Arial"/>
              </a:rPr>
              <a:t>Injects additional </a:t>
            </a:r>
            <a:r>
              <a:rPr sz="2900" spc="10" dirty="0">
                <a:latin typeface="Arial"/>
                <a:cs typeface="Arial"/>
              </a:rPr>
              <a:t>code </a:t>
            </a:r>
            <a:r>
              <a:rPr sz="2900" dirty="0">
                <a:latin typeface="Arial"/>
                <a:cs typeface="Arial"/>
              </a:rPr>
              <a:t>into </a:t>
            </a:r>
            <a:r>
              <a:rPr sz="2900" spc="5" dirty="0">
                <a:latin typeface="Arial"/>
                <a:cs typeface="Arial"/>
              </a:rPr>
              <a:t>the runtime</a:t>
            </a:r>
            <a:r>
              <a:rPr sz="2900" spc="8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image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980" y="1737359"/>
            <a:ext cx="16002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05" dirty="0">
                <a:latin typeface="Calibri"/>
                <a:cs typeface="Calibri"/>
              </a:rPr>
              <a:t>–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619" y="1692909"/>
            <a:ext cx="6114415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5" dirty="0">
                <a:latin typeface="Arial"/>
                <a:cs typeface="Arial"/>
              </a:rPr>
              <a:t>Buffer </a:t>
            </a:r>
            <a:r>
              <a:rPr sz="2550" spc="-5" dirty="0">
                <a:latin typeface="Arial"/>
                <a:cs typeface="Arial"/>
              </a:rPr>
              <a:t>overflow used to inject code as</a:t>
            </a:r>
            <a:r>
              <a:rPr sz="2550" spc="-50" dirty="0">
                <a:latin typeface="Arial"/>
                <a:cs typeface="Arial"/>
              </a:rPr>
              <a:t> </a:t>
            </a:r>
            <a:r>
              <a:rPr sz="2550" spc="-5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41" y="2964815"/>
            <a:ext cx="15494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60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180" y="2870072"/>
            <a:ext cx="8328659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70"/>
              </a:lnSpc>
            </a:pPr>
            <a:r>
              <a:rPr sz="2900" spc="10" dirty="0">
                <a:latin typeface="Arial"/>
                <a:cs typeface="Arial"/>
              </a:rPr>
              <a:t>Modern </a:t>
            </a:r>
            <a:r>
              <a:rPr sz="2900" spc="5" dirty="0">
                <a:latin typeface="Arial"/>
                <a:cs typeface="Arial"/>
              </a:rPr>
              <a:t>hardware and </a:t>
            </a:r>
            <a:r>
              <a:rPr sz="2900" spc="10" dirty="0">
                <a:latin typeface="Arial"/>
                <a:cs typeface="Arial"/>
              </a:rPr>
              <a:t>operating </a:t>
            </a:r>
            <a:r>
              <a:rPr sz="2900" spc="5" dirty="0">
                <a:latin typeface="Arial"/>
                <a:cs typeface="Arial"/>
              </a:rPr>
              <a:t>systems separate  data and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code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241" y="3904615"/>
            <a:ext cx="16002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05" dirty="0">
                <a:latin typeface="Calibri"/>
                <a:cs typeface="Calibri"/>
              </a:rPr>
              <a:t>–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241" y="4431665"/>
            <a:ext cx="16002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05" dirty="0">
                <a:latin typeface="Calibri"/>
                <a:cs typeface="Calibri"/>
              </a:rPr>
              <a:t>–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880" y="3866515"/>
            <a:ext cx="8110220" cy="128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latin typeface="Arial"/>
                <a:cs typeface="Arial"/>
              </a:rPr>
              <a:t>Code injection is no longer feasible due to </a:t>
            </a:r>
            <a:r>
              <a:rPr sz="2550" dirty="0">
                <a:latin typeface="Arial"/>
                <a:cs typeface="Arial"/>
              </a:rPr>
              <a:t>W </a:t>
            </a:r>
            <a:r>
              <a:rPr sz="2550" dirty="0">
                <a:latin typeface="Symbol"/>
                <a:cs typeface="Symbol"/>
              </a:rPr>
              <a:t></a:t>
            </a:r>
            <a:r>
              <a:rPr sz="2550" spc="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Arial"/>
                <a:cs typeface="Arial"/>
              </a:rPr>
              <a:t>X</a:t>
            </a:r>
            <a:endParaRPr sz="2550">
              <a:latin typeface="Arial"/>
              <a:cs typeface="Arial"/>
            </a:endParaRPr>
          </a:p>
          <a:p>
            <a:pPr marL="12700" marR="5080">
              <a:lnSpc>
                <a:spcPts val="2870"/>
              </a:lnSpc>
              <a:spcBef>
                <a:spcPts val="1290"/>
              </a:spcBef>
            </a:pPr>
            <a:r>
              <a:rPr sz="2550" spc="-5" dirty="0">
                <a:latin typeface="Arial"/>
                <a:cs typeface="Arial"/>
              </a:rPr>
              <a:t>If the attacked program uses </a:t>
            </a:r>
            <a:r>
              <a:rPr sz="2550" dirty="0">
                <a:latin typeface="Arial"/>
                <a:cs typeface="Arial"/>
              </a:rPr>
              <a:t>a </a:t>
            </a:r>
            <a:r>
              <a:rPr sz="2550" spc="-5" dirty="0">
                <a:latin typeface="Arial"/>
                <a:cs typeface="Arial"/>
              </a:rPr>
              <a:t>JIT then </a:t>
            </a:r>
            <a:r>
              <a:rPr sz="2550" dirty="0">
                <a:latin typeface="Arial"/>
                <a:cs typeface="Arial"/>
              </a:rPr>
              <a:t>WX </a:t>
            </a:r>
            <a:r>
              <a:rPr sz="2550" spc="-10" dirty="0">
                <a:latin typeface="Arial"/>
                <a:cs typeface="Arial"/>
              </a:rPr>
              <a:t>pages </a:t>
            </a:r>
            <a:r>
              <a:rPr sz="2550" spc="-5" dirty="0">
                <a:latin typeface="Arial"/>
                <a:cs typeface="Arial"/>
              </a:rPr>
              <a:t>might  be</a:t>
            </a:r>
            <a:r>
              <a:rPr sz="2550" spc="-110" dirty="0">
                <a:latin typeface="Arial"/>
                <a:cs typeface="Arial"/>
              </a:rPr>
              <a:t> </a:t>
            </a:r>
            <a:r>
              <a:rPr sz="2550" spc="-5" dirty="0">
                <a:latin typeface="Arial"/>
                <a:cs typeface="Arial"/>
              </a:rPr>
              <a:t>available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217169"/>
            <a:ext cx="909637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Return Oriented </a:t>
            </a:r>
            <a:r>
              <a:rPr spc="-10" dirty="0"/>
              <a:t>Programming</a:t>
            </a:r>
            <a:r>
              <a:rPr spc="-50" dirty="0"/>
              <a:t> </a:t>
            </a:r>
            <a:r>
              <a:rPr spc="-10" dirty="0"/>
              <a:t>(ROP)*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2496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107440"/>
            <a:ext cx="840740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ROP prepares several stack </a:t>
            </a:r>
            <a:r>
              <a:rPr sz="3200" spc="-5" dirty="0">
                <a:latin typeface="Arial"/>
                <a:cs typeface="Arial"/>
              </a:rPr>
              <a:t>invocation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frames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793240"/>
            <a:ext cx="17399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2290" y="4544059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3219450" y="0"/>
                </a:moveTo>
                <a:lnTo>
                  <a:pt x="0" y="0"/>
                </a:lnTo>
                <a:lnTo>
                  <a:pt x="0" y="325119"/>
                </a:lnTo>
                <a:lnTo>
                  <a:pt x="3219450" y="325119"/>
                </a:lnTo>
                <a:lnTo>
                  <a:pt x="321945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85559" y="4556759"/>
            <a:ext cx="169227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Lucida Sans"/>
                <a:cs typeface="Lucida Sans"/>
              </a:rPr>
              <a:t>return</a:t>
            </a:r>
            <a:r>
              <a:rPr sz="1800" spc="-65" dirty="0">
                <a:latin typeface="Lucida Sans"/>
                <a:cs typeface="Lucida Sans"/>
              </a:rPr>
              <a:t> </a:t>
            </a:r>
            <a:r>
              <a:rPr sz="1800" spc="25" dirty="0">
                <a:latin typeface="Lucida Sans"/>
                <a:cs typeface="Lucida Sans"/>
              </a:rPr>
              <a:t>address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2290" y="4869179"/>
            <a:ext cx="3219450" cy="401320"/>
          </a:xfrm>
          <a:custGeom>
            <a:avLst/>
            <a:gdLst/>
            <a:ahLst/>
            <a:cxnLst/>
            <a:rect l="l" t="t" r="r" b="b"/>
            <a:pathLst>
              <a:path w="3219450" h="401320">
                <a:moveTo>
                  <a:pt x="3219450" y="0"/>
                </a:moveTo>
                <a:lnTo>
                  <a:pt x="0" y="0"/>
                </a:lnTo>
                <a:lnTo>
                  <a:pt x="0" y="401320"/>
                </a:lnTo>
                <a:lnTo>
                  <a:pt x="3219450" y="401320"/>
                </a:lnTo>
                <a:lnTo>
                  <a:pt x="321945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71969" y="4919979"/>
            <a:ext cx="71882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Lucida Sans"/>
                <a:cs typeface="Lucida Sans"/>
              </a:rPr>
              <a:t>(</a:t>
            </a:r>
            <a:r>
              <a:rPr sz="1800" dirty="0">
                <a:latin typeface="Lucida Sans"/>
                <a:cs typeface="Lucida Sans"/>
              </a:rPr>
              <a:t>d</a:t>
            </a:r>
            <a:r>
              <a:rPr sz="1800" spc="100" dirty="0">
                <a:latin typeface="Lucida Sans"/>
                <a:cs typeface="Lucida Sans"/>
              </a:rPr>
              <a:t>a</a:t>
            </a:r>
            <a:r>
              <a:rPr sz="1800" spc="30" dirty="0">
                <a:latin typeface="Lucida Sans"/>
                <a:cs typeface="Lucida Sans"/>
              </a:rPr>
              <a:t>t</a:t>
            </a:r>
            <a:r>
              <a:rPr sz="1800" spc="100" dirty="0">
                <a:latin typeface="Lucida Sans"/>
                <a:cs typeface="Lucida Sans"/>
              </a:rPr>
              <a:t>a</a:t>
            </a:r>
            <a:r>
              <a:rPr sz="1800" spc="114" dirty="0">
                <a:latin typeface="Lucida Sans"/>
                <a:cs typeface="Lucida Sans"/>
              </a:rPr>
              <a:t>)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2290" y="5264150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3219450" y="0"/>
                </a:moveTo>
                <a:lnTo>
                  <a:pt x="0" y="0"/>
                </a:lnTo>
                <a:lnTo>
                  <a:pt x="0" y="325119"/>
                </a:lnTo>
                <a:lnTo>
                  <a:pt x="3219450" y="325119"/>
                </a:lnTo>
                <a:lnTo>
                  <a:pt x="321945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2290" y="5264150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1609089" y="325119"/>
                </a:moveTo>
                <a:lnTo>
                  <a:pt x="0" y="325119"/>
                </a:lnTo>
                <a:lnTo>
                  <a:pt x="0" y="0"/>
                </a:lnTo>
                <a:lnTo>
                  <a:pt x="3219450" y="0"/>
                </a:lnTo>
                <a:lnTo>
                  <a:pt x="3219450" y="325119"/>
                </a:lnTo>
                <a:lnTo>
                  <a:pt x="1609089" y="32511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85559" y="5278120"/>
            <a:ext cx="169227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Lucida Sans"/>
                <a:cs typeface="Lucida Sans"/>
              </a:rPr>
              <a:t>return</a:t>
            </a:r>
            <a:r>
              <a:rPr sz="1800" spc="-65" dirty="0">
                <a:latin typeface="Lucida Sans"/>
                <a:cs typeface="Lucida Sans"/>
              </a:rPr>
              <a:t> </a:t>
            </a:r>
            <a:r>
              <a:rPr sz="1800" spc="25" dirty="0">
                <a:latin typeface="Lucida Sans"/>
                <a:cs typeface="Lucida Sans"/>
              </a:rPr>
              <a:t>address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22290" y="5589270"/>
            <a:ext cx="3219450" cy="367030"/>
          </a:xfrm>
          <a:custGeom>
            <a:avLst/>
            <a:gdLst/>
            <a:ahLst/>
            <a:cxnLst/>
            <a:rect l="l" t="t" r="r" b="b"/>
            <a:pathLst>
              <a:path w="3219450" h="367029">
                <a:moveTo>
                  <a:pt x="3219450" y="0"/>
                </a:moveTo>
                <a:lnTo>
                  <a:pt x="0" y="0"/>
                </a:lnTo>
                <a:lnTo>
                  <a:pt x="0" y="367029"/>
                </a:lnTo>
                <a:lnTo>
                  <a:pt x="3219450" y="367029"/>
                </a:lnTo>
                <a:lnTo>
                  <a:pt x="321945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71969" y="5623559"/>
            <a:ext cx="71882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Lucida Sans"/>
                <a:cs typeface="Lucida Sans"/>
              </a:rPr>
              <a:t>(</a:t>
            </a:r>
            <a:r>
              <a:rPr sz="1800" dirty="0">
                <a:latin typeface="Lucida Sans"/>
                <a:cs typeface="Lucida Sans"/>
              </a:rPr>
              <a:t>d</a:t>
            </a:r>
            <a:r>
              <a:rPr sz="1800" spc="100" dirty="0">
                <a:latin typeface="Lucida Sans"/>
                <a:cs typeface="Lucida Sans"/>
              </a:rPr>
              <a:t>a</a:t>
            </a:r>
            <a:r>
              <a:rPr sz="1800" spc="30" dirty="0">
                <a:latin typeface="Lucida Sans"/>
                <a:cs typeface="Lucida Sans"/>
              </a:rPr>
              <a:t>t</a:t>
            </a:r>
            <a:r>
              <a:rPr sz="1800" spc="100" dirty="0">
                <a:latin typeface="Lucida Sans"/>
                <a:cs typeface="Lucida Sans"/>
              </a:rPr>
              <a:t>a</a:t>
            </a:r>
            <a:r>
              <a:rPr sz="1800" spc="114" dirty="0">
                <a:latin typeface="Lucida Sans"/>
                <a:cs typeface="Lucida Sans"/>
              </a:rPr>
              <a:t>)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2290" y="4218940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3219450" y="0"/>
                </a:moveTo>
                <a:lnTo>
                  <a:pt x="0" y="0"/>
                </a:lnTo>
                <a:lnTo>
                  <a:pt x="0" y="325120"/>
                </a:lnTo>
                <a:lnTo>
                  <a:pt x="3219450" y="325120"/>
                </a:lnTo>
                <a:lnTo>
                  <a:pt x="321945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55740" y="4231640"/>
            <a:ext cx="135255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0" dirty="0">
                <a:latin typeface="Lucida Sans"/>
                <a:cs typeface="Lucida Sans"/>
              </a:rPr>
              <a:t>(don't</a:t>
            </a:r>
            <a:r>
              <a:rPr sz="1800" spc="-85" dirty="0">
                <a:latin typeface="Lucida Sans"/>
                <a:cs typeface="Lucida Sans"/>
              </a:rPr>
              <a:t> </a:t>
            </a:r>
            <a:r>
              <a:rPr sz="1800" spc="65" dirty="0">
                <a:latin typeface="Lucida Sans"/>
                <a:cs typeface="Lucida Sans"/>
              </a:rPr>
              <a:t>care)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22290" y="2781300"/>
            <a:ext cx="3219450" cy="1437640"/>
          </a:xfrm>
          <a:custGeom>
            <a:avLst/>
            <a:gdLst/>
            <a:ahLst/>
            <a:cxnLst/>
            <a:rect l="l" t="t" r="r" b="b"/>
            <a:pathLst>
              <a:path w="3219450" h="1437639">
                <a:moveTo>
                  <a:pt x="3219450" y="0"/>
                </a:moveTo>
                <a:lnTo>
                  <a:pt x="0" y="0"/>
                </a:lnTo>
                <a:lnTo>
                  <a:pt x="0" y="1437639"/>
                </a:lnTo>
                <a:lnTo>
                  <a:pt x="3219450" y="1437639"/>
                </a:lnTo>
                <a:lnTo>
                  <a:pt x="321945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2290" y="5948679"/>
            <a:ext cx="3219450" cy="323850"/>
          </a:xfrm>
          <a:custGeom>
            <a:avLst/>
            <a:gdLst/>
            <a:ahLst/>
            <a:cxnLst/>
            <a:rect l="l" t="t" r="r" b="b"/>
            <a:pathLst>
              <a:path w="3219450" h="323850">
                <a:moveTo>
                  <a:pt x="3219450" y="0"/>
                </a:moveTo>
                <a:lnTo>
                  <a:pt x="0" y="0"/>
                </a:lnTo>
                <a:lnTo>
                  <a:pt x="0" y="323850"/>
                </a:lnTo>
                <a:lnTo>
                  <a:pt x="3219450" y="323850"/>
                </a:lnTo>
                <a:lnTo>
                  <a:pt x="321945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22290" y="5948679"/>
            <a:ext cx="3219450" cy="323850"/>
          </a:xfrm>
          <a:custGeom>
            <a:avLst/>
            <a:gdLst/>
            <a:ahLst/>
            <a:cxnLst/>
            <a:rect l="l" t="t" r="r" b="b"/>
            <a:pathLst>
              <a:path w="3219450" h="323850">
                <a:moveTo>
                  <a:pt x="1609089" y="323850"/>
                </a:moveTo>
                <a:lnTo>
                  <a:pt x="0" y="323850"/>
                </a:lnTo>
                <a:lnTo>
                  <a:pt x="0" y="0"/>
                </a:lnTo>
                <a:lnTo>
                  <a:pt x="3219450" y="0"/>
                </a:lnTo>
                <a:lnTo>
                  <a:pt x="3219450" y="323850"/>
                </a:lnTo>
                <a:lnTo>
                  <a:pt x="1609089" y="32385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85559" y="5961379"/>
            <a:ext cx="169227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Lucida Sans"/>
                <a:cs typeface="Lucida Sans"/>
              </a:rPr>
              <a:t>return</a:t>
            </a:r>
            <a:r>
              <a:rPr sz="1800" spc="-65" dirty="0">
                <a:latin typeface="Lucida Sans"/>
                <a:cs typeface="Lucida Sans"/>
              </a:rPr>
              <a:t> </a:t>
            </a:r>
            <a:r>
              <a:rPr sz="1800" spc="25" dirty="0">
                <a:latin typeface="Lucida Sans"/>
                <a:cs typeface="Lucida Sans"/>
              </a:rPr>
              <a:t>address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22290" y="6272529"/>
            <a:ext cx="3219450" cy="367030"/>
          </a:xfrm>
          <a:custGeom>
            <a:avLst/>
            <a:gdLst/>
            <a:ahLst/>
            <a:cxnLst/>
            <a:rect l="l" t="t" r="r" b="b"/>
            <a:pathLst>
              <a:path w="3219450" h="367029">
                <a:moveTo>
                  <a:pt x="3219450" y="0"/>
                </a:moveTo>
                <a:lnTo>
                  <a:pt x="0" y="0"/>
                </a:lnTo>
                <a:lnTo>
                  <a:pt x="0" y="367030"/>
                </a:lnTo>
                <a:lnTo>
                  <a:pt x="3219450" y="367030"/>
                </a:lnTo>
                <a:lnTo>
                  <a:pt x="321945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71969" y="6306820"/>
            <a:ext cx="71882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Lucida Sans"/>
                <a:cs typeface="Lucida Sans"/>
              </a:rPr>
              <a:t>(</a:t>
            </a:r>
            <a:r>
              <a:rPr sz="1800" dirty="0">
                <a:latin typeface="Lucida Sans"/>
                <a:cs typeface="Lucida Sans"/>
              </a:rPr>
              <a:t>d</a:t>
            </a:r>
            <a:r>
              <a:rPr sz="1800" spc="100" dirty="0">
                <a:latin typeface="Lucida Sans"/>
                <a:cs typeface="Lucida Sans"/>
              </a:rPr>
              <a:t>a</a:t>
            </a:r>
            <a:r>
              <a:rPr sz="1800" spc="30" dirty="0">
                <a:latin typeface="Lucida Sans"/>
                <a:cs typeface="Lucida Sans"/>
              </a:rPr>
              <a:t>t</a:t>
            </a:r>
            <a:r>
              <a:rPr sz="1800" spc="100" dirty="0">
                <a:latin typeface="Lucida Sans"/>
                <a:cs typeface="Lucida Sans"/>
              </a:rPr>
              <a:t>a</a:t>
            </a:r>
            <a:r>
              <a:rPr sz="1800" spc="114" dirty="0">
                <a:latin typeface="Lucida Sans"/>
                <a:cs typeface="Lucida Sans"/>
              </a:rPr>
              <a:t>)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8959" y="6409690"/>
            <a:ext cx="4883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Lucida Sans"/>
                <a:cs typeface="Lucida Sans"/>
              </a:rPr>
              <a:t>0</a:t>
            </a:r>
            <a:r>
              <a:rPr sz="1400" spc="-30" dirty="0">
                <a:latin typeface="Lucida Sans"/>
                <a:cs typeface="Lucida Sans"/>
              </a:rPr>
              <a:t>x</a:t>
            </a:r>
            <a:r>
              <a:rPr sz="1400" spc="-35" dirty="0">
                <a:latin typeface="Lucida Sans"/>
                <a:cs typeface="Lucida Sans"/>
              </a:rPr>
              <a:t>ffff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56579" y="3953509"/>
            <a:ext cx="5422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Lucida Sans"/>
                <a:cs typeface="Lucida Sans"/>
              </a:rPr>
              <a:t>0</a:t>
            </a:r>
            <a:r>
              <a:rPr sz="1400" spc="-30" dirty="0">
                <a:latin typeface="Lucida Sans"/>
                <a:cs typeface="Lucida Sans"/>
              </a:rPr>
              <a:t>x</a:t>
            </a:r>
            <a:r>
              <a:rPr sz="1400" spc="-35" dirty="0">
                <a:latin typeface="Lucida Sans"/>
                <a:cs typeface="Lucida Sans"/>
              </a:rPr>
              <a:t>ff</a:t>
            </a:r>
            <a:r>
              <a:rPr sz="1400" spc="-20" dirty="0">
                <a:latin typeface="Lucida Sans"/>
                <a:cs typeface="Lucida Sans"/>
              </a:rPr>
              <a:t>f</a:t>
            </a:r>
            <a:r>
              <a:rPr sz="1400" spc="5" dirty="0">
                <a:latin typeface="Lucida Sans"/>
                <a:cs typeface="Lucida Sans"/>
              </a:rPr>
              <a:t>0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0630" y="4135714"/>
            <a:ext cx="321818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705">
              <a:lnSpc>
                <a:spcPts val="1795"/>
              </a:lnSpc>
            </a:pPr>
            <a:r>
              <a:rPr sz="1800" spc="10" dirty="0">
                <a:latin typeface="Lucida Sans"/>
                <a:cs typeface="Lucida Sans"/>
              </a:rPr>
              <a:t>insns </a:t>
            </a:r>
            <a:r>
              <a:rPr sz="1800" dirty="0">
                <a:latin typeface="Lucida Sans"/>
                <a:cs typeface="Lucida Sans"/>
              </a:rPr>
              <a:t>… …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30" dirty="0">
                <a:latin typeface="Lucida Sans"/>
                <a:cs typeface="Lucida Sans"/>
              </a:rPr>
              <a:t>ret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30630" y="454279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254000"/>
                </a:move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B4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30630" y="4531954"/>
            <a:ext cx="321818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705">
              <a:lnSpc>
                <a:spcPts val="1795"/>
              </a:lnSpc>
            </a:pPr>
            <a:r>
              <a:rPr sz="1800" spc="10" dirty="0">
                <a:latin typeface="Lucida Sans"/>
                <a:cs typeface="Lucida Sans"/>
              </a:rPr>
              <a:t>insns </a:t>
            </a:r>
            <a:r>
              <a:rPr sz="1800" dirty="0">
                <a:latin typeface="Lucida Sans"/>
                <a:cs typeface="Lucida Sans"/>
              </a:rPr>
              <a:t>… …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30" dirty="0">
                <a:latin typeface="Lucida Sans"/>
                <a:cs typeface="Lucida Sans"/>
              </a:rPr>
              <a:t>ret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27550" y="3623309"/>
            <a:ext cx="1094740" cy="2487930"/>
          </a:xfrm>
          <a:custGeom>
            <a:avLst/>
            <a:gdLst/>
            <a:ahLst/>
            <a:cxnLst/>
            <a:rect l="l" t="t" r="r" b="b"/>
            <a:pathLst>
              <a:path w="1094739" h="2487929">
                <a:moveTo>
                  <a:pt x="1094739" y="2487929"/>
                </a:move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8809" y="3446779"/>
            <a:ext cx="143510" cy="212090"/>
          </a:xfrm>
          <a:custGeom>
            <a:avLst/>
            <a:gdLst/>
            <a:ahLst/>
            <a:cxnLst/>
            <a:rect l="l" t="t" r="r" b="b"/>
            <a:pathLst>
              <a:path w="143510" h="212089">
                <a:moveTo>
                  <a:pt x="0" y="0"/>
                </a:moveTo>
                <a:lnTo>
                  <a:pt x="20319" y="212090"/>
                </a:lnTo>
                <a:lnTo>
                  <a:pt x="143510" y="15748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0100" y="4743450"/>
            <a:ext cx="1012190" cy="683260"/>
          </a:xfrm>
          <a:custGeom>
            <a:avLst/>
            <a:gdLst/>
            <a:ahLst/>
            <a:cxnLst/>
            <a:rect l="l" t="t" r="r" b="b"/>
            <a:pathLst>
              <a:path w="1012189" h="683260">
                <a:moveTo>
                  <a:pt x="1012189" y="683260"/>
                </a:move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48809" y="4634229"/>
            <a:ext cx="207010" cy="170180"/>
          </a:xfrm>
          <a:custGeom>
            <a:avLst/>
            <a:gdLst/>
            <a:ahLst/>
            <a:cxnLst/>
            <a:rect l="l" t="t" r="r" b="b"/>
            <a:pathLst>
              <a:path w="207010" h="170179">
                <a:moveTo>
                  <a:pt x="0" y="0"/>
                </a:moveTo>
                <a:lnTo>
                  <a:pt x="130810" y="170180"/>
                </a:lnTo>
                <a:lnTo>
                  <a:pt x="20701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05020" y="3957320"/>
            <a:ext cx="1017269" cy="749300"/>
          </a:xfrm>
          <a:custGeom>
            <a:avLst/>
            <a:gdLst/>
            <a:ahLst/>
            <a:cxnLst/>
            <a:rect l="l" t="t" r="r" b="b"/>
            <a:pathLst>
              <a:path w="1017270" h="749300">
                <a:moveTo>
                  <a:pt x="1017269" y="749299"/>
                </a:move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48809" y="3841750"/>
            <a:ext cx="204470" cy="175260"/>
          </a:xfrm>
          <a:custGeom>
            <a:avLst/>
            <a:gdLst/>
            <a:ahLst/>
            <a:cxnLst/>
            <a:rect l="l" t="t" r="r" b="b"/>
            <a:pathLst>
              <a:path w="204470" h="175260">
                <a:moveTo>
                  <a:pt x="0" y="0"/>
                </a:moveTo>
                <a:lnTo>
                  <a:pt x="124460" y="175260"/>
                </a:lnTo>
                <a:lnTo>
                  <a:pt x="204469" y="6603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30630" y="2780029"/>
            <a:ext cx="3221355" cy="143891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410"/>
              </a:spcBef>
            </a:pPr>
            <a:r>
              <a:rPr sz="1800" spc="-10" dirty="0">
                <a:latin typeface="Arial"/>
                <a:cs typeface="Arial"/>
              </a:rPr>
              <a:t>Gadget catalog </a:t>
            </a:r>
            <a:r>
              <a:rPr sz="1800" spc="-5" dirty="0">
                <a:latin typeface="Arial"/>
                <a:cs typeface="Arial"/>
              </a:rPr>
              <a:t>(at static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addrs)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800" spc="10" dirty="0">
                <a:latin typeface="Lucida Sans"/>
                <a:cs typeface="Lucida Sans"/>
              </a:rPr>
              <a:t>insns </a:t>
            </a:r>
            <a:r>
              <a:rPr sz="1800" dirty="0">
                <a:latin typeface="Lucida Sans"/>
                <a:cs typeface="Lucida Sans"/>
              </a:rPr>
              <a:t>… …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30" dirty="0">
                <a:latin typeface="Lucida Sans"/>
                <a:cs typeface="Lucida Sans"/>
              </a:rPr>
              <a:t>ret</a:t>
            </a:r>
            <a:endParaRPr sz="18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800" spc="10" dirty="0">
                <a:latin typeface="Lucida Sans"/>
                <a:cs typeface="Lucida Sans"/>
              </a:rPr>
              <a:t>insns </a:t>
            </a:r>
            <a:r>
              <a:rPr sz="1800" dirty="0">
                <a:latin typeface="Lucida Sans"/>
                <a:cs typeface="Lucida Sans"/>
              </a:rPr>
              <a:t>… …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30" dirty="0">
                <a:latin typeface="Lucida Sans"/>
                <a:cs typeface="Lucida Sans"/>
              </a:rPr>
              <a:t>ret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30630" y="4218940"/>
            <a:ext cx="3218180" cy="323850"/>
          </a:xfrm>
          <a:custGeom>
            <a:avLst/>
            <a:gdLst/>
            <a:ahLst/>
            <a:cxnLst/>
            <a:rect l="l" t="t" r="r" b="b"/>
            <a:pathLst>
              <a:path w="3218179" h="323850">
                <a:moveTo>
                  <a:pt x="3218180" y="0"/>
                </a:moveTo>
                <a:lnTo>
                  <a:pt x="0" y="0"/>
                </a:lnTo>
                <a:lnTo>
                  <a:pt x="0" y="323850"/>
                </a:lnTo>
                <a:lnTo>
                  <a:pt x="3218180" y="323850"/>
                </a:lnTo>
                <a:lnTo>
                  <a:pt x="3218180" y="0"/>
                </a:lnTo>
                <a:close/>
              </a:path>
            </a:pathLst>
          </a:custGeom>
          <a:solidFill>
            <a:srgbClr val="6D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30630" y="4544059"/>
            <a:ext cx="3218180" cy="323850"/>
          </a:xfrm>
          <a:custGeom>
            <a:avLst/>
            <a:gdLst/>
            <a:ahLst/>
            <a:cxnLst/>
            <a:rect l="l" t="t" r="r" b="b"/>
            <a:pathLst>
              <a:path w="3218179" h="323850">
                <a:moveTo>
                  <a:pt x="3218180" y="0"/>
                </a:moveTo>
                <a:lnTo>
                  <a:pt x="0" y="0"/>
                </a:lnTo>
                <a:lnTo>
                  <a:pt x="0" y="323850"/>
                </a:lnTo>
                <a:lnTo>
                  <a:pt x="3218180" y="323850"/>
                </a:lnTo>
                <a:lnTo>
                  <a:pt x="3218180" y="0"/>
                </a:lnTo>
                <a:close/>
              </a:path>
            </a:pathLst>
          </a:custGeom>
          <a:solidFill>
            <a:srgbClr val="6D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30630" y="2780029"/>
            <a:ext cx="3218180" cy="1438910"/>
          </a:xfrm>
          <a:custGeom>
            <a:avLst/>
            <a:gdLst/>
            <a:ahLst/>
            <a:cxnLst/>
            <a:rect l="l" t="t" r="r" b="b"/>
            <a:pathLst>
              <a:path w="3218179" h="1438910">
                <a:moveTo>
                  <a:pt x="3218180" y="0"/>
                </a:moveTo>
                <a:lnTo>
                  <a:pt x="0" y="0"/>
                </a:lnTo>
                <a:lnTo>
                  <a:pt x="0" y="1438910"/>
                </a:lnTo>
                <a:lnTo>
                  <a:pt x="3218180" y="1438910"/>
                </a:lnTo>
                <a:lnTo>
                  <a:pt x="3218180" y="0"/>
                </a:lnTo>
                <a:close/>
              </a:path>
            </a:pathLst>
          </a:custGeom>
          <a:solidFill>
            <a:srgbClr val="B4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0630" y="4867909"/>
            <a:ext cx="3218180" cy="325120"/>
          </a:xfrm>
          <a:custGeom>
            <a:avLst/>
            <a:gdLst/>
            <a:ahLst/>
            <a:cxnLst/>
            <a:rect l="l" t="t" r="r" b="b"/>
            <a:pathLst>
              <a:path w="3218179" h="325120">
                <a:moveTo>
                  <a:pt x="3218180" y="0"/>
                </a:moveTo>
                <a:lnTo>
                  <a:pt x="0" y="0"/>
                </a:lnTo>
                <a:lnTo>
                  <a:pt x="0" y="325119"/>
                </a:lnTo>
                <a:lnTo>
                  <a:pt x="3218180" y="325119"/>
                </a:lnTo>
                <a:lnTo>
                  <a:pt x="3218180" y="0"/>
                </a:lnTo>
                <a:close/>
              </a:path>
            </a:pathLst>
          </a:custGeom>
          <a:solidFill>
            <a:srgbClr val="6D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33550" y="4180890"/>
            <a:ext cx="2211070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 marR="5080" indent="-260350">
              <a:lnSpc>
                <a:spcPct val="118500"/>
              </a:lnSpc>
            </a:pPr>
            <a:r>
              <a:rPr sz="1800" spc="70" dirty="0">
                <a:latin typeface="Lucida Sans"/>
                <a:cs typeface="Lucida Sans"/>
              </a:rPr>
              <a:t>saved </a:t>
            </a:r>
            <a:r>
              <a:rPr sz="1800" spc="55" dirty="0">
                <a:latin typeface="Lucida Sans"/>
                <a:cs typeface="Lucida Sans"/>
              </a:rPr>
              <a:t>base</a:t>
            </a:r>
            <a:r>
              <a:rPr sz="1800" spc="-120" dirty="0">
                <a:latin typeface="Lucida Sans"/>
                <a:cs typeface="Lucida Sans"/>
              </a:rPr>
              <a:t> </a:t>
            </a:r>
            <a:r>
              <a:rPr sz="1800" spc="15" dirty="0">
                <a:latin typeface="Lucida Sans"/>
                <a:cs typeface="Lucida Sans"/>
              </a:rPr>
              <a:t>pointer  return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spc="30" dirty="0">
                <a:latin typeface="Lucida Sans"/>
                <a:cs typeface="Lucida Sans"/>
              </a:rPr>
              <a:t>address</a:t>
            </a:r>
            <a:endParaRPr sz="1800" dirty="0">
              <a:latin typeface="Lucida Sans"/>
              <a:cs typeface="Lucida Sans"/>
            </a:endParaRPr>
          </a:p>
          <a:p>
            <a:pPr marL="6731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Lucida Sans"/>
                <a:cs typeface="Lucida Sans"/>
              </a:rPr>
              <a:t>1</a:t>
            </a:r>
            <a:r>
              <a:rPr sz="1500" baseline="41666" dirty="0">
                <a:latin typeface="Lucida Sans"/>
                <a:cs typeface="Lucida Sans"/>
              </a:rPr>
              <a:t>st  </a:t>
            </a:r>
            <a:r>
              <a:rPr sz="1800" spc="40" dirty="0">
                <a:latin typeface="Lucida Sans"/>
                <a:cs typeface="Lucida Sans"/>
              </a:rPr>
              <a:t>argument: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15" dirty="0">
                <a:latin typeface="Lucida Sans"/>
                <a:cs typeface="Lucida Sans"/>
              </a:rPr>
              <a:t>usr*</a:t>
            </a:r>
            <a:endParaRPr sz="1800" dirty="0">
              <a:latin typeface="Lucida Sans"/>
              <a:cs typeface="Lucida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30630" y="5193029"/>
            <a:ext cx="3218180" cy="808990"/>
          </a:xfrm>
          <a:custGeom>
            <a:avLst/>
            <a:gdLst/>
            <a:ahLst/>
            <a:cxnLst/>
            <a:rect l="l" t="t" r="r" b="b"/>
            <a:pathLst>
              <a:path w="3218179" h="808989">
                <a:moveTo>
                  <a:pt x="3218180" y="0"/>
                </a:moveTo>
                <a:lnTo>
                  <a:pt x="0" y="0"/>
                </a:lnTo>
                <a:lnTo>
                  <a:pt x="0" y="808990"/>
                </a:lnTo>
                <a:lnTo>
                  <a:pt x="3218180" y="808990"/>
                </a:lnTo>
                <a:lnTo>
                  <a:pt x="3218180" y="0"/>
                </a:lnTo>
                <a:close/>
              </a:path>
            </a:pathLst>
          </a:custGeom>
          <a:solidFill>
            <a:srgbClr val="6D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859279" y="5448300"/>
            <a:ext cx="1961514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Lucida Sans"/>
                <a:cs typeface="Lucida Sans"/>
              </a:rPr>
              <a:t>next </a:t>
            </a:r>
            <a:r>
              <a:rPr sz="1800" spc="40" dirty="0">
                <a:latin typeface="Lucida Sans"/>
                <a:cs typeface="Lucida Sans"/>
              </a:rPr>
              <a:t>stack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50" dirty="0">
                <a:latin typeface="Lucida Sans"/>
                <a:cs typeface="Lucida Sans"/>
              </a:rPr>
              <a:t>frame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28089" y="3953509"/>
            <a:ext cx="54292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Lucida Sans"/>
                <a:cs typeface="Lucida Sans"/>
              </a:rPr>
              <a:t>0</a:t>
            </a:r>
            <a:r>
              <a:rPr sz="1400" spc="-25" dirty="0">
                <a:latin typeface="Lucida Sans"/>
                <a:cs typeface="Lucida Sans"/>
              </a:rPr>
              <a:t>x</a:t>
            </a:r>
            <a:r>
              <a:rPr sz="1400" spc="-35" dirty="0">
                <a:latin typeface="Lucida Sans"/>
                <a:cs typeface="Lucida Sans"/>
              </a:rPr>
              <a:t>f</a:t>
            </a:r>
            <a:r>
              <a:rPr sz="1400" spc="-25" dirty="0">
                <a:latin typeface="Lucida Sans"/>
                <a:cs typeface="Lucida Sans"/>
              </a:rPr>
              <a:t>f</a:t>
            </a:r>
            <a:r>
              <a:rPr sz="1400" spc="-30" dirty="0">
                <a:latin typeface="Lucida Sans"/>
                <a:cs typeface="Lucida Sans"/>
              </a:rPr>
              <a:t>f</a:t>
            </a:r>
            <a:r>
              <a:rPr sz="1400" spc="5" dirty="0">
                <a:latin typeface="Lucida Sans"/>
                <a:cs typeface="Lucida Sans"/>
              </a:rPr>
              <a:t>0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23010" y="1747520"/>
            <a:ext cx="8060055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Executes arbitrary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920"/>
              </a:spcBef>
            </a:pPr>
            <a:r>
              <a:rPr sz="2800" spc="-5" dirty="0">
                <a:latin typeface="Arial"/>
                <a:cs typeface="Arial"/>
              </a:rPr>
              <a:t>Stack-based </a:t>
            </a:r>
            <a:r>
              <a:rPr sz="2800" spc="-15" dirty="0">
                <a:latin typeface="Arial"/>
                <a:cs typeface="Arial"/>
              </a:rPr>
              <a:t>buffer </a:t>
            </a:r>
            <a:r>
              <a:rPr sz="2800" spc="-5" dirty="0">
                <a:latin typeface="Arial"/>
                <a:cs typeface="Arial"/>
              </a:rPr>
              <a:t>overflow as initial </a:t>
            </a:r>
            <a:r>
              <a:rPr sz="2800" dirty="0">
                <a:latin typeface="Arial"/>
                <a:cs typeface="Arial"/>
              </a:rPr>
              <a:t>attack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vector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403725" algn="l"/>
              </a:tabLst>
            </a:pPr>
            <a:r>
              <a:rPr sz="1400" spc="-5" dirty="0">
                <a:latin typeface="Lucida Sans"/>
                <a:cs typeface="Lucida Sans"/>
              </a:rPr>
              <a:t>0xffe0	0xffe0</a:t>
            </a:r>
            <a:endParaRPr sz="1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388110">
              <a:lnSpc>
                <a:spcPct val="100000"/>
              </a:lnSpc>
              <a:spcBef>
                <a:spcPts val="1100"/>
              </a:spcBef>
              <a:tabLst>
                <a:tab pos="5344795" algn="l"/>
              </a:tabLst>
            </a:pPr>
            <a:r>
              <a:rPr sz="1800" spc="35" dirty="0">
                <a:latin typeface="Lucida Sans"/>
                <a:cs typeface="Lucida Sans"/>
              </a:rPr>
              <a:t>tmp	</a:t>
            </a:r>
            <a:r>
              <a:rPr sz="1800" spc="40" dirty="0">
                <a:latin typeface="Lucida Sans"/>
                <a:cs typeface="Lucida Sans"/>
              </a:rPr>
              <a:t>(don't</a:t>
            </a:r>
            <a:r>
              <a:rPr sz="1800" spc="-85" dirty="0">
                <a:latin typeface="Lucida Sans"/>
                <a:cs typeface="Lucida Sans"/>
              </a:rPr>
              <a:t> </a:t>
            </a:r>
            <a:r>
              <a:rPr sz="1800" spc="65" dirty="0">
                <a:latin typeface="Lucida Sans"/>
                <a:cs typeface="Lucida Sans"/>
              </a:rPr>
              <a:t>care)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56030" y="5760720"/>
            <a:ext cx="489584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Lucida Sans"/>
                <a:cs typeface="Lucida Sans"/>
              </a:rPr>
              <a:t>0</a:t>
            </a:r>
            <a:r>
              <a:rPr sz="1400" spc="-15" dirty="0">
                <a:latin typeface="Lucida Sans"/>
                <a:cs typeface="Lucida Sans"/>
              </a:rPr>
              <a:t>x</a:t>
            </a:r>
            <a:r>
              <a:rPr sz="1400" spc="-35" dirty="0">
                <a:latin typeface="Lucida Sans"/>
                <a:cs typeface="Lucida Sans"/>
              </a:rPr>
              <a:t>ffff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38040" y="2816860"/>
            <a:ext cx="643890" cy="2103120"/>
          </a:xfrm>
          <a:custGeom>
            <a:avLst/>
            <a:gdLst/>
            <a:ahLst/>
            <a:cxnLst/>
            <a:rect l="l" t="t" r="r" b="b"/>
            <a:pathLst>
              <a:path w="643889" h="2103120">
                <a:moveTo>
                  <a:pt x="643889" y="1577339"/>
                </a:moveTo>
                <a:lnTo>
                  <a:pt x="0" y="1577339"/>
                </a:lnTo>
                <a:lnTo>
                  <a:pt x="321310" y="2103120"/>
                </a:lnTo>
                <a:lnTo>
                  <a:pt x="643889" y="1577339"/>
                </a:lnTo>
                <a:close/>
              </a:path>
              <a:path w="643889" h="2103120">
                <a:moveTo>
                  <a:pt x="482600" y="0"/>
                </a:moveTo>
                <a:lnTo>
                  <a:pt x="161289" y="0"/>
                </a:lnTo>
                <a:lnTo>
                  <a:pt x="161289" y="1577339"/>
                </a:lnTo>
                <a:lnTo>
                  <a:pt x="482600" y="1577339"/>
                </a:lnTo>
                <a:lnTo>
                  <a:pt x="4826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38040" y="2816860"/>
            <a:ext cx="643890" cy="2103120"/>
          </a:xfrm>
          <a:custGeom>
            <a:avLst/>
            <a:gdLst/>
            <a:ahLst/>
            <a:cxnLst/>
            <a:rect l="l" t="t" r="r" b="b"/>
            <a:pathLst>
              <a:path w="643889" h="2103120">
                <a:moveTo>
                  <a:pt x="161289" y="0"/>
                </a:moveTo>
                <a:lnTo>
                  <a:pt x="161289" y="1577339"/>
                </a:lnTo>
                <a:lnTo>
                  <a:pt x="0" y="1577339"/>
                </a:lnTo>
                <a:lnTo>
                  <a:pt x="321310" y="2103120"/>
                </a:lnTo>
                <a:lnTo>
                  <a:pt x="643889" y="1577339"/>
                </a:lnTo>
                <a:lnTo>
                  <a:pt x="482600" y="1577339"/>
                </a:lnTo>
                <a:lnTo>
                  <a:pt x="482600" y="0"/>
                </a:lnTo>
                <a:lnTo>
                  <a:pt x="161289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78532" y="2877956"/>
            <a:ext cx="203200" cy="17818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95"/>
              </a:lnSpc>
            </a:pPr>
            <a:r>
              <a:rPr sz="1400" spc="10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1400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sz="1400" spc="1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400" dirty="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400" dirty="0">
                <a:solidFill>
                  <a:srgbClr val="FFFFFF"/>
                </a:solidFill>
                <a:latin typeface="Lucida Sans"/>
                <a:cs typeface="Lucida Sans"/>
              </a:rPr>
              <a:t>of us</a:t>
            </a:r>
            <a:r>
              <a:rPr sz="1400" spc="-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1400" dirty="0">
                <a:solidFill>
                  <a:srgbClr val="FFFFFF"/>
                </a:solidFill>
                <a:latin typeface="Lucida Sans"/>
                <a:cs typeface="Lucida Sans"/>
              </a:rPr>
              <a:t>r </a:t>
            </a:r>
            <a:r>
              <a:rPr sz="1400" spc="1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1400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1400" dirty="0">
                <a:solidFill>
                  <a:srgbClr val="FFFFFF"/>
                </a:solidFill>
                <a:latin typeface="Lucida Sans"/>
                <a:cs typeface="Lucida Sans"/>
              </a:rPr>
              <a:t>ut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217169"/>
            <a:ext cx="909637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Return Oriented </a:t>
            </a:r>
            <a:r>
              <a:rPr spc="-10" dirty="0"/>
              <a:t>Programming</a:t>
            </a:r>
            <a:r>
              <a:rPr spc="-50" dirty="0"/>
              <a:t> </a:t>
            </a:r>
            <a:r>
              <a:rPr spc="-10" dirty="0"/>
              <a:t>(ROP)*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66115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18920"/>
            <a:ext cx="840740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ROP prepares several stack </a:t>
            </a:r>
            <a:r>
              <a:rPr sz="3200" spc="-5" dirty="0">
                <a:latin typeface="Arial"/>
                <a:cs typeface="Arial"/>
              </a:rPr>
              <a:t>invocation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frames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204720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2748279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089" y="2159000"/>
            <a:ext cx="7927975" cy="97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Executes arbitrary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800" spc="-5" dirty="0">
                <a:latin typeface="Arial"/>
                <a:cs typeface="Arial"/>
              </a:rPr>
              <a:t>Stack-based </a:t>
            </a:r>
            <a:r>
              <a:rPr sz="2800" spc="-15" dirty="0">
                <a:latin typeface="Arial"/>
                <a:cs typeface="Arial"/>
              </a:rPr>
              <a:t>buffer </a:t>
            </a:r>
            <a:r>
              <a:rPr sz="2800" spc="-5" dirty="0">
                <a:latin typeface="Arial"/>
                <a:cs typeface="Arial"/>
              </a:rPr>
              <a:t>overflow as initial </a:t>
            </a:r>
            <a:r>
              <a:rPr sz="2800" dirty="0">
                <a:latin typeface="Arial"/>
                <a:cs typeface="Arial"/>
              </a:rPr>
              <a:t>attack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vector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3784600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3641090"/>
            <a:ext cx="76231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Executes </a:t>
            </a:r>
            <a:r>
              <a:rPr sz="3200" spc="-5" dirty="0">
                <a:latin typeface="Arial"/>
                <a:cs typeface="Arial"/>
              </a:rPr>
              <a:t>alternate </a:t>
            </a:r>
            <a:r>
              <a:rPr sz="3200" dirty="0">
                <a:latin typeface="Arial"/>
                <a:cs typeface="Arial"/>
              </a:rPr>
              <a:t>data </a:t>
            </a:r>
            <a:r>
              <a:rPr sz="3200" spc="-5" dirty="0">
                <a:latin typeface="Arial"/>
                <a:cs typeface="Arial"/>
              </a:rPr>
              <a:t>with existing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4361179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4937759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9" y="4320540"/>
            <a:ext cx="5713095" cy="1007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Circumvents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dirty="0">
                <a:latin typeface="Symbol"/>
                <a:cs typeface="Symbol"/>
              </a:rPr>
              <a:t>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800" spc="-5" dirty="0">
                <a:latin typeface="Arial"/>
                <a:cs typeface="Arial"/>
              </a:rPr>
              <a:t>Hard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get around </a:t>
            </a:r>
            <a:r>
              <a:rPr sz="2800" spc="-25" dirty="0">
                <a:latin typeface="Arial"/>
                <a:cs typeface="Arial"/>
              </a:rPr>
              <a:t>ASLR,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ProPolice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Jump Oriented </a:t>
            </a:r>
            <a:r>
              <a:rPr spc="-10" dirty="0"/>
              <a:t>Programming</a:t>
            </a:r>
            <a:r>
              <a:rPr spc="-80" dirty="0"/>
              <a:t> </a:t>
            </a:r>
            <a:r>
              <a:rPr spc="-5" dirty="0"/>
              <a:t>(JOP)*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2496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30" y="1107440"/>
            <a:ext cx="922718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Uses dispatchers and indirect control </a:t>
            </a:r>
            <a:r>
              <a:rPr sz="3200" spc="-5" dirty="0">
                <a:latin typeface="Arial"/>
                <a:cs typeface="Arial"/>
              </a:rPr>
              <a:t>flow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transfers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780" y="1793240"/>
            <a:ext cx="17399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6109" y="3514090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3219449" y="0"/>
                </a:moveTo>
                <a:lnTo>
                  <a:pt x="0" y="0"/>
                </a:lnTo>
                <a:lnTo>
                  <a:pt x="0" y="325120"/>
                </a:lnTo>
                <a:lnTo>
                  <a:pt x="3219449" y="325120"/>
                </a:lnTo>
                <a:lnTo>
                  <a:pt x="3219449" y="0"/>
                </a:lnTo>
                <a:close/>
              </a:path>
            </a:pathLst>
          </a:custGeom>
          <a:solidFill>
            <a:srgbClr val="B4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60159" y="3528059"/>
            <a:ext cx="191135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Lucida Sans"/>
                <a:cs typeface="Lucida Sans"/>
              </a:rPr>
              <a:t>insns </a:t>
            </a:r>
            <a:r>
              <a:rPr sz="1800" dirty="0">
                <a:latin typeface="Lucida Sans"/>
                <a:cs typeface="Lucida Sans"/>
              </a:rPr>
              <a:t>… … </a:t>
            </a:r>
            <a:r>
              <a:rPr sz="1800" spc="5" dirty="0">
                <a:latin typeface="Lucida Sans"/>
                <a:cs typeface="Lucida Sans"/>
              </a:rPr>
              <a:t>jmp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30" dirty="0">
                <a:latin typeface="Lucida Sans"/>
                <a:cs typeface="Lucida Sans"/>
              </a:rPr>
              <a:t>*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6109" y="3911600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3219449" y="0"/>
                </a:moveTo>
                <a:lnTo>
                  <a:pt x="0" y="0"/>
                </a:lnTo>
                <a:lnTo>
                  <a:pt x="0" y="325120"/>
                </a:lnTo>
                <a:lnTo>
                  <a:pt x="3219449" y="325120"/>
                </a:lnTo>
                <a:lnTo>
                  <a:pt x="3219449" y="0"/>
                </a:lnTo>
                <a:close/>
              </a:path>
            </a:pathLst>
          </a:custGeom>
          <a:solidFill>
            <a:srgbClr val="B4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60159" y="3924300"/>
            <a:ext cx="191135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Lucida Sans"/>
                <a:cs typeface="Lucida Sans"/>
              </a:rPr>
              <a:t>insns </a:t>
            </a:r>
            <a:r>
              <a:rPr sz="1800" dirty="0">
                <a:latin typeface="Lucida Sans"/>
                <a:cs typeface="Lucida Sans"/>
              </a:rPr>
              <a:t>… … </a:t>
            </a:r>
            <a:r>
              <a:rPr sz="1800" spc="5" dirty="0">
                <a:latin typeface="Lucida Sans"/>
                <a:cs typeface="Lucida Sans"/>
              </a:rPr>
              <a:t>jmp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30" dirty="0">
                <a:latin typeface="Lucida Sans"/>
                <a:cs typeface="Lucida Sans"/>
              </a:rPr>
              <a:t>*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6109" y="4307840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3219449" y="0"/>
                </a:moveTo>
                <a:lnTo>
                  <a:pt x="0" y="0"/>
                </a:lnTo>
                <a:lnTo>
                  <a:pt x="0" y="325120"/>
                </a:lnTo>
                <a:lnTo>
                  <a:pt x="3219449" y="325120"/>
                </a:lnTo>
                <a:lnTo>
                  <a:pt x="3219449" y="0"/>
                </a:lnTo>
                <a:close/>
              </a:path>
            </a:pathLst>
          </a:custGeom>
          <a:solidFill>
            <a:srgbClr val="B4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0159" y="4320540"/>
            <a:ext cx="191135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Lucida Sans"/>
                <a:cs typeface="Lucida Sans"/>
              </a:rPr>
              <a:t>insns </a:t>
            </a:r>
            <a:r>
              <a:rPr sz="1800" dirty="0">
                <a:latin typeface="Lucida Sans"/>
                <a:cs typeface="Lucida Sans"/>
              </a:rPr>
              <a:t>… … </a:t>
            </a:r>
            <a:r>
              <a:rPr sz="1800" spc="5" dirty="0">
                <a:latin typeface="Lucida Sans"/>
                <a:cs typeface="Lucida Sans"/>
              </a:rPr>
              <a:t>jmp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30" dirty="0">
                <a:latin typeface="Lucida Sans"/>
                <a:cs typeface="Lucida Sans"/>
              </a:rPr>
              <a:t>*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06109" y="4704079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3219449" y="0"/>
                </a:moveTo>
                <a:lnTo>
                  <a:pt x="0" y="0"/>
                </a:lnTo>
                <a:lnTo>
                  <a:pt x="0" y="325120"/>
                </a:lnTo>
                <a:lnTo>
                  <a:pt x="3219449" y="325120"/>
                </a:lnTo>
                <a:lnTo>
                  <a:pt x="3219449" y="0"/>
                </a:lnTo>
                <a:close/>
              </a:path>
            </a:pathLst>
          </a:custGeom>
          <a:solidFill>
            <a:srgbClr val="B4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0159" y="4716779"/>
            <a:ext cx="191135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Lucida Sans"/>
                <a:cs typeface="Lucida Sans"/>
              </a:rPr>
              <a:t>insns </a:t>
            </a:r>
            <a:r>
              <a:rPr sz="1800" dirty="0">
                <a:latin typeface="Lucida Sans"/>
                <a:cs typeface="Lucida Sans"/>
              </a:rPr>
              <a:t>… … </a:t>
            </a:r>
            <a:r>
              <a:rPr sz="1800" spc="5" dirty="0">
                <a:latin typeface="Lucida Sans"/>
                <a:cs typeface="Lucida Sans"/>
              </a:rPr>
              <a:t>jmp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30" dirty="0">
                <a:latin typeface="Lucida Sans"/>
                <a:cs typeface="Lucida Sans"/>
              </a:rPr>
              <a:t>*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32959" y="3756659"/>
            <a:ext cx="896619" cy="400050"/>
          </a:xfrm>
          <a:custGeom>
            <a:avLst/>
            <a:gdLst/>
            <a:ahLst/>
            <a:cxnLst/>
            <a:rect l="l" t="t" r="r" b="b"/>
            <a:pathLst>
              <a:path w="896620" h="400050">
                <a:moveTo>
                  <a:pt x="0" y="400050"/>
                </a:moveTo>
                <a:lnTo>
                  <a:pt x="896619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4020" y="3677920"/>
            <a:ext cx="212090" cy="144780"/>
          </a:xfrm>
          <a:custGeom>
            <a:avLst/>
            <a:gdLst/>
            <a:ahLst/>
            <a:cxnLst/>
            <a:rect l="l" t="t" r="r" b="b"/>
            <a:pathLst>
              <a:path w="212089" h="144779">
                <a:moveTo>
                  <a:pt x="212089" y="0"/>
                </a:moveTo>
                <a:lnTo>
                  <a:pt x="0" y="20319"/>
                </a:lnTo>
                <a:lnTo>
                  <a:pt x="54609" y="144779"/>
                </a:lnTo>
                <a:lnTo>
                  <a:pt x="21208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2959" y="4841240"/>
            <a:ext cx="880110" cy="20320"/>
          </a:xfrm>
          <a:custGeom>
            <a:avLst/>
            <a:gdLst/>
            <a:ahLst/>
            <a:cxnLst/>
            <a:rect l="l" t="t" r="r" b="b"/>
            <a:pathLst>
              <a:path w="880110" h="20320">
                <a:moveTo>
                  <a:pt x="0" y="0"/>
                </a:moveTo>
                <a:lnTo>
                  <a:pt x="880110" y="2032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1640" y="4794250"/>
            <a:ext cx="204470" cy="134620"/>
          </a:xfrm>
          <a:custGeom>
            <a:avLst/>
            <a:gdLst/>
            <a:ahLst/>
            <a:cxnLst/>
            <a:rect l="l" t="t" r="r" b="b"/>
            <a:pathLst>
              <a:path w="204470" h="134620">
                <a:moveTo>
                  <a:pt x="3810" y="0"/>
                </a:moveTo>
                <a:lnTo>
                  <a:pt x="0" y="134619"/>
                </a:lnTo>
                <a:lnTo>
                  <a:pt x="204470" y="72389"/>
                </a:lnTo>
                <a:lnTo>
                  <a:pt x="381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2959" y="3436620"/>
            <a:ext cx="933450" cy="899160"/>
          </a:xfrm>
          <a:custGeom>
            <a:avLst/>
            <a:gdLst/>
            <a:ahLst/>
            <a:cxnLst/>
            <a:rect l="l" t="t" r="r" b="b"/>
            <a:pathLst>
              <a:path w="933450" h="899160">
                <a:moveTo>
                  <a:pt x="0" y="0"/>
                </a:moveTo>
                <a:lnTo>
                  <a:pt x="933450" y="899159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3070" y="4279900"/>
            <a:ext cx="193040" cy="190500"/>
          </a:xfrm>
          <a:custGeom>
            <a:avLst/>
            <a:gdLst/>
            <a:ahLst/>
            <a:cxnLst/>
            <a:rect l="l" t="t" r="r" b="b"/>
            <a:pathLst>
              <a:path w="193039" h="190500">
                <a:moveTo>
                  <a:pt x="93979" y="0"/>
                </a:moveTo>
                <a:lnTo>
                  <a:pt x="0" y="97789"/>
                </a:lnTo>
                <a:lnTo>
                  <a:pt x="193039" y="190500"/>
                </a:lnTo>
                <a:lnTo>
                  <a:pt x="9397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32779" y="3190240"/>
            <a:ext cx="32092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Gadget </a:t>
            </a:r>
            <a:r>
              <a:rPr sz="1800" spc="-10" dirty="0">
                <a:latin typeface="Arial"/>
                <a:cs typeface="Arial"/>
              </a:rPr>
              <a:t>catalog </a:t>
            </a:r>
            <a:r>
              <a:rPr sz="1800" spc="-5" dirty="0">
                <a:latin typeface="Arial"/>
                <a:cs typeface="Arial"/>
              </a:rPr>
              <a:t>(at </a:t>
            </a:r>
            <a:r>
              <a:rPr sz="1800" dirty="0">
                <a:latin typeface="Arial"/>
                <a:cs typeface="Arial"/>
              </a:rPr>
              <a:t>static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200" y="5904229"/>
            <a:ext cx="3509010" cy="665480"/>
          </a:xfrm>
          <a:custGeom>
            <a:avLst/>
            <a:gdLst/>
            <a:ahLst/>
            <a:cxnLst/>
            <a:rect l="l" t="t" r="r" b="b"/>
            <a:pathLst>
              <a:path w="3509010" h="665479">
                <a:moveTo>
                  <a:pt x="3509010" y="0"/>
                </a:moveTo>
                <a:lnTo>
                  <a:pt x="0" y="0"/>
                </a:lnTo>
                <a:lnTo>
                  <a:pt x="0" y="665480"/>
                </a:lnTo>
                <a:lnTo>
                  <a:pt x="3509010" y="665480"/>
                </a:lnTo>
                <a:lnTo>
                  <a:pt x="3509010" y="0"/>
                </a:lnTo>
                <a:close/>
              </a:path>
            </a:pathLst>
          </a:custGeom>
          <a:solidFill>
            <a:srgbClr val="B4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39720" y="5974079"/>
            <a:ext cx="331724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14"/>
              </a:lnSpc>
            </a:pPr>
            <a:r>
              <a:rPr sz="1800" spc="30" dirty="0">
                <a:latin typeface="Lucida Sans"/>
                <a:cs typeface="Lucida Sans"/>
              </a:rPr>
              <a:t>Dispatcher,</a:t>
            </a:r>
            <a:r>
              <a:rPr sz="1800" spc="-75" dirty="0">
                <a:latin typeface="Lucida Sans"/>
                <a:cs typeface="Lucida Sans"/>
              </a:rPr>
              <a:t> </a:t>
            </a:r>
            <a:r>
              <a:rPr sz="1800" spc="25" dirty="0">
                <a:latin typeface="Lucida Sans"/>
                <a:cs typeface="Lucida Sans"/>
              </a:rPr>
              <a:t>e.g.,</a:t>
            </a:r>
            <a:endParaRPr sz="1800" dirty="0">
              <a:latin typeface="Lucida Sans"/>
              <a:cs typeface="Lucida Sans"/>
            </a:endParaRPr>
          </a:p>
          <a:p>
            <a:pPr algn="ctr">
              <a:lnSpc>
                <a:spcPts val="2014"/>
              </a:lnSpc>
            </a:pPr>
            <a:r>
              <a:rPr sz="1600" spc="505" dirty="0">
                <a:latin typeface="+mj-ea"/>
                <a:ea typeface="+mj-ea"/>
                <a:cs typeface="PMingLiU"/>
              </a:rPr>
              <a:t>add</a:t>
            </a:r>
            <a:r>
              <a:rPr sz="1600" spc="-120" dirty="0">
                <a:latin typeface="+mj-ea"/>
                <a:ea typeface="+mj-ea"/>
                <a:cs typeface="PMingLiU"/>
              </a:rPr>
              <a:t> </a:t>
            </a:r>
            <a:r>
              <a:rPr sz="1600" spc="365" dirty="0">
                <a:latin typeface="+mj-ea"/>
                <a:ea typeface="+mj-ea"/>
                <a:cs typeface="PMingLiU"/>
              </a:rPr>
              <a:t>%edx,</a:t>
            </a:r>
            <a:r>
              <a:rPr sz="1600" spc="-120" dirty="0">
                <a:latin typeface="+mj-ea"/>
                <a:ea typeface="+mj-ea"/>
                <a:cs typeface="PMingLiU"/>
              </a:rPr>
              <a:t> </a:t>
            </a:r>
            <a:r>
              <a:rPr sz="1600" spc="780" dirty="0">
                <a:latin typeface="+mj-ea"/>
                <a:ea typeface="+mj-ea"/>
                <a:cs typeface="PMingLiU"/>
              </a:rPr>
              <a:t>4;</a:t>
            </a:r>
            <a:r>
              <a:rPr sz="1600" spc="-120" dirty="0">
                <a:latin typeface="+mj-ea"/>
                <a:ea typeface="+mj-ea"/>
                <a:cs typeface="PMingLiU"/>
              </a:rPr>
              <a:t> </a:t>
            </a:r>
            <a:r>
              <a:rPr sz="1600" spc="440" dirty="0">
                <a:latin typeface="+mj-ea"/>
                <a:ea typeface="+mj-ea"/>
                <a:cs typeface="PMingLiU"/>
              </a:rPr>
              <a:t>jmp</a:t>
            </a:r>
            <a:r>
              <a:rPr sz="1600" spc="-120" dirty="0">
                <a:latin typeface="+mj-ea"/>
                <a:ea typeface="+mj-ea"/>
                <a:cs typeface="PMingLiU"/>
              </a:rPr>
              <a:t> </a:t>
            </a:r>
            <a:r>
              <a:rPr sz="1600" spc="245" dirty="0">
                <a:latin typeface="+mj-ea"/>
                <a:ea typeface="+mj-ea"/>
                <a:cs typeface="PMingLiU"/>
              </a:rPr>
              <a:t>*(%edx)</a:t>
            </a:r>
            <a:endParaRPr sz="1600" dirty="0">
              <a:latin typeface="+mj-ea"/>
              <a:ea typeface="+mj-ea"/>
              <a:cs typeface="PMingLiU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46520" y="4866640"/>
            <a:ext cx="2659380" cy="1370330"/>
          </a:xfrm>
          <a:custGeom>
            <a:avLst/>
            <a:gdLst/>
            <a:ahLst/>
            <a:cxnLst/>
            <a:rect l="l" t="t" r="r" b="b"/>
            <a:pathLst>
              <a:path w="2659379" h="1370329">
                <a:moveTo>
                  <a:pt x="2479039" y="0"/>
                </a:moveTo>
                <a:lnTo>
                  <a:pt x="2659379" y="0"/>
                </a:lnTo>
                <a:lnTo>
                  <a:pt x="2659379" y="1370330"/>
                </a:lnTo>
                <a:lnTo>
                  <a:pt x="0" y="137033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52209" y="6169659"/>
            <a:ext cx="203200" cy="134620"/>
          </a:xfrm>
          <a:custGeom>
            <a:avLst/>
            <a:gdLst/>
            <a:ahLst/>
            <a:cxnLst/>
            <a:rect l="l" t="t" r="r" b="b"/>
            <a:pathLst>
              <a:path w="203200" h="134620">
                <a:moveTo>
                  <a:pt x="203200" y="0"/>
                </a:moveTo>
                <a:lnTo>
                  <a:pt x="0" y="67309"/>
                </a:lnTo>
                <a:lnTo>
                  <a:pt x="203200" y="134619"/>
                </a:lnTo>
                <a:lnTo>
                  <a:pt x="2032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6520" y="4470400"/>
            <a:ext cx="2659380" cy="1766570"/>
          </a:xfrm>
          <a:custGeom>
            <a:avLst/>
            <a:gdLst/>
            <a:ahLst/>
            <a:cxnLst/>
            <a:rect l="l" t="t" r="r" b="b"/>
            <a:pathLst>
              <a:path w="2659379" h="1766570">
                <a:moveTo>
                  <a:pt x="2479039" y="0"/>
                </a:moveTo>
                <a:lnTo>
                  <a:pt x="2659379" y="0"/>
                </a:lnTo>
                <a:lnTo>
                  <a:pt x="2659379" y="1766570"/>
                </a:lnTo>
                <a:lnTo>
                  <a:pt x="0" y="176657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2209" y="6169659"/>
            <a:ext cx="203200" cy="134620"/>
          </a:xfrm>
          <a:custGeom>
            <a:avLst/>
            <a:gdLst/>
            <a:ahLst/>
            <a:cxnLst/>
            <a:rect l="l" t="t" r="r" b="b"/>
            <a:pathLst>
              <a:path w="203200" h="134620">
                <a:moveTo>
                  <a:pt x="203200" y="0"/>
                </a:moveTo>
                <a:lnTo>
                  <a:pt x="0" y="67309"/>
                </a:lnTo>
                <a:lnTo>
                  <a:pt x="203200" y="134619"/>
                </a:lnTo>
                <a:lnTo>
                  <a:pt x="2032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46520" y="4074159"/>
            <a:ext cx="2659380" cy="2162810"/>
          </a:xfrm>
          <a:custGeom>
            <a:avLst/>
            <a:gdLst/>
            <a:ahLst/>
            <a:cxnLst/>
            <a:rect l="l" t="t" r="r" b="b"/>
            <a:pathLst>
              <a:path w="2659379" h="2162810">
                <a:moveTo>
                  <a:pt x="2479039" y="0"/>
                </a:moveTo>
                <a:lnTo>
                  <a:pt x="2659379" y="0"/>
                </a:lnTo>
                <a:lnTo>
                  <a:pt x="2659379" y="2162810"/>
                </a:lnTo>
                <a:lnTo>
                  <a:pt x="0" y="216281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52209" y="6169659"/>
            <a:ext cx="203200" cy="134620"/>
          </a:xfrm>
          <a:custGeom>
            <a:avLst/>
            <a:gdLst/>
            <a:ahLst/>
            <a:cxnLst/>
            <a:rect l="l" t="t" r="r" b="b"/>
            <a:pathLst>
              <a:path w="203200" h="134620">
                <a:moveTo>
                  <a:pt x="203200" y="0"/>
                </a:moveTo>
                <a:lnTo>
                  <a:pt x="0" y="67309"/>
                </a:lnTo>
                <a:lnTo>
                  <a:pt x="203200" y="134619"/>
                </a:lnTo>
                <a:lnTo>
                  <a:pt x="2032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46520" y="3677920"/>
            <a:ext cx="2659380" cy="2559050"/>
          </a:xfrm>
          <a:custGeom>
            <a:avLst/>
            <a:gdLst/>
            <a:ahLst/>
            <a:cxnLst/>
            <a:rect l="l" t="t" r="r" b="b"/>
            <a:pathLst>
              <a:path w="2659379" h="2559050">
                <a:moveTo>
                  <a:pt x="2479039" y="0"/>
                </a:moveTo>
                <a:lnTo>
                  <a:pt x="2659379" y="0"/>
                </a:lnTo>
                <a:lnTo>
                  <a:pt x="2659379" y="2559049"/>
                </a:lnTo>
                <a:lnTo>
                  <a:pt x="0" y="2559049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2209" y="6169659"/>
            <a:ext cx="203200" cy="134620"/>
          </a:xfrm>
          <a:custGeom>
            <a:avLst/>
            <a:gdLst/>
            <a:ahLst/>
            <a:cxnLst/>
            <a:rect l="l" t="t" r="r" b="b"/>
            <a:pathLst>
              <a:path w="203200" h="134620">
                <a:moveTo>
                  <a:pt x="203200" y="0"/>
                </a:moveTo>
                <a:lnTo>
                  <a:pt x="0" y="67309"/>
                </a:lnTo>
                <a:lnTo>
                  <a:pt x="203200" y="134619"/>
                </a:lnTo>
                <a:lnTo>
                  <a:pt x="2032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2879" y="623697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20319" y="0"/>
                </a:moveTo>
                <a:lnTo>
                  <a:pt x="12700" y="0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80970" y="623570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20319" y="0"/>
                </a:moveTo>
                <a:lnTo>
                  <a:pt x="13969" y="0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1600" y="6233159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19" h="1270">
                <a:moveTo>
                  <a:pt x="20319" y="1269"/>
                </a:moveTo>
                <a:lnTo>
                  <a:pt x="12700" y="1269"/>
                </a:lnTo>
                <a:lnTo>
                  <a:pt x="6350" y="126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3500" y="623062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1269"/>
                </a:moveTo>
                <a:lnTo>
                  <a:pt x="12700" y="1269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67939" y="6226809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80" h="1270">
                <a:moveTo>
                  <a:pt x="17780" y="1269"/>
                </a:moveTo>
                <a:lnTo>
                  <a:pt x="11430" y="1269"/>
                </a:lnTo>
                <a:lnTo>
                  <a:pt x="5080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32379" y="6221729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17780" y="2540"/>
                </a:moveTo>
                <a:lnTo>
                  <a:pt x="11430" y="1270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9360" y="6215379"/>
            <a:ext cx="16510" cy="2540"/>
          </a:xfrm>
          <a:custGeom>
            <a:avLst/>
            <a:gdLst/>
            <a:ahLst/>
            <a:cxnLst/>
            <a:rect l="l" t="t" r="r" b="b"/>
            <a:pathLst>
              <a:path w="16510" h="2539">
                <a:moveTo>
                  <a:pt x="16509" y="2540"/>
                </a:moveTo>
                <a:lnTo>
                  <a:pt x="10159" y="1270"/>
                </a:lnTo>
                <a:lnTo>
                  <a:pt x="5079" y="127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67610" y="6207759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15239" y="3809"/>
                </a:moveTo>
                <a:lnTo>
                  <a:pt x="10159" y="2539"/>
                </a:lnTo>
                <a:lnTo>
                  <a:pt x="5079" y="126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32050" y="6198870"/>
            <a:ext cx="19050" cy="5080"/>
          </a:xfrm>
          <a:custGeom>
            <a:avLst/>
            <a:gdLst/>
            <a:ahLst/>
            <a:cxnLst/>
            <a:rect l="l" t="t" r="r" b="b"/>
            <a:pathLst>
              <a:path w="19050" h="5079">
                <a:moveTo>
                  <a:pt x="19050" y="5079"/>
                </a:moveTo>
                <a:lnTo>
                  <a:pt x="12700" y="3809"/>
                </a:lnTo>
                <a:lnTo>
                  <a:pt x="6350" y="126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93950" y="6186170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80" h="6350">
                <a:moveTo>
                  <a:pt x="17780" y="6349"/>
                </a:moveTo>
                <a:lnTo>
                  <a:pt x="11430" y="5079"/>
                </a:lnTo>
                <a:lnTo>
                  <a:pt x="6350" y="253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8389" y="6173470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80" h="6350">
                <a:moveTo>
                  <a:pt x="17780" y="6349"/>
                </a:moveTo>
                <a:lnTo>
                  <a:pt x="11430" y="5079"/>
                </a:lnTo>
                <a:lnTo>
                  <a:pt x="5080" y="253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4100" y="615950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6350"/>
                </a:moveTo>
                <a:lnTo>
                  <a:pt x="11430" y="3809"/>
                </a:lnTo>
                <a:lnTo>
                  <a:pt x="5080" y="126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92350" y="6142990"/>
            <a:ext cx="16510" cy="7620"/>
          </a:xfrm>
          <a:custGeom>
            <a:avLst/>
            <a:gdLst/>
            <a:ahLst/>
            <a:cxnLst/>
            <a:rect l="l" t="t" r="r" b="b"/>
            <a:pathLst>
              <a:path w="16510" h="7620">
                <a:moveTo>
                  <a:pt x="16510" y="7620"/>
                </a:moveTo>
                <a:lnTo>
                  <a:pt x="10160" y="5080"/>
                </a:lnTo>
                <a:lnTo>
                  <a:pt x="5080" y="254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3139" y="6125209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13970" y="8889"/>
                </a:moveTo>
                <a:lnTo>
                  <a:pt x="8890" y="6349"/>
                </a:lnTo>
                <a:lnTo>
                  <a:pt x="5080" y="253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32660" y="6106159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60">
                <a:moveTo>
                  <a:pt x="16509" y="10159"/>
                </a:moveTo>
                <a:lnTo>
                  <a:pt x="11429" y="6349"/>
                </a:lnTo>
                <a:lnTo>
                  <a:pt x="5079" y="253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03450" y="608202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69" h="12700">
                <a:moveTo>
                  <a:pt x="13969" y="12700"/>
                </a:moveTo>
                <a:lnTo>
                  <a:pt x="8889" y="8890"/>
                </a:lnTo>
                <a:lnTo>
                  <a:pt x="381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75510" y="60579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700"/>
                </a:moveTo>
                <a:lnTo>
                  <a:pt x="8889" y="8890"/>
                </a:lnTo>
                <a:lnTo>
                  <a:pt x="380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0110" y="6032500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30" h="12700">
                <a:moveTo>
                  <a:pt x="11429" y="12700"/>
                </a:moveTo>
                <a:lnTo>
                  <a:pt x="7619" y="8890"/>
                </a:lnTo>
                <a:lnTo>
                  <a:pt x="3809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25979" y="600455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11430" y="13969"/>
                </a:moveTo>
                <a:lnTo>
                  <a:pt x="7619" y="10159"/>
                </a:lnTo>
                <a:lnTo>
                  <a:pt x="380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04389" y="597662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10160" y="13969"/>
                </a:moveTo>
                <a:lnTo>
                  <a:pt x="6350" y="8889"/>
                </a:lnTo>
                <a:lnTo>
                  <a:pt x="2540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82800" y="594614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10160" y="15240"/>
                </a:moveTo>
                <a:lnTo>
                  <a:pt x="7619" y="10160"/>
                </a:lnTo>
                <a:lnTo>
                  <a:pt x="381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65020" y="591439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90" y="16510"/>
                </a:moveTo>
                <a:lnTo>
                  <a:pt x="5080" y="10160"/>
                </a:ln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47239" y="588137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90" y="16509"/>
                </a:moveTo>
                <a:lnTo>
                  <a:pt x="6350" y="11429"/>
                </a:lnTo>
                <a:lnTo>
                  <a:pt x="254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32000" y="5848350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619" y="16510"/>
                </a:moveTo>
                <a:lnTo>
                  <a:pt x="5080" y="11430"/>
                </a:lnTo>
                <a:lnTo>
                  <a:pt x="253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18029" y="5814059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6350" y="17779"/>
                </a:moveTo>
                <a:lnTo>
                  <a:pt x="5080" y="11429"/>
                </a:lnTo>
                <a:lnTo>
                  <a:pt x="253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05329" y="5779770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6350" y="16509"/>
                </a:moveTo>
                <a:lnTo>
                  <a:pt x="3809" y="11429"/>
                </a:lnTo>
                <a:lnTo>
                  <a:pt x="253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93900" y="5745479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6350" y="16510"/>
                </a:moveTo>
                <a:lnTo>
                  <a:pt x="3810" y="11430"/>
                </a:lnTo>
                <a:lnTo>
                  <a:pt x="253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83739" y="5709920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79"/>
                </a:moveTo>
                <a:lnTo>
                  <a:pt x="3810" y="11429"/>
                </a:lnTo>
                <a:lnTo>
                  <a:pt x="1270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74850" y="567435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79"/>
                </a:moveTo>
                <a:lnTo>
                  <a:pt x="2539" y="11429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65960" y="56375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809" y="1905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7070" y="5601970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79"/>
                </a:moveTo>
                <a:lnTo>
                  <a:pt x="2540" y="12699"/>
                </a:lnTo>
                <a:lnTo>
                  <a:pt x="126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50720" y="556640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40" y="17779"/>
                </a:moveTo>
                <a:lnTo>
                  <a:pt x="2540" y="11429"/>
                </a:lnTo>
                <a:lnTo>
                  <a:pt x="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43100" y="552957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8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35479" y="549402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09" y="17779"/>
                </a:moveTo>
                <a:lnTo>
                  <a:pt x="2539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29129" y="5458459"/>
            <a:ext cx="3810" cy="16510"/>
          </a:xfrm>
          <a:custGeom>
            <a:avLst/>
            <a:gdLst/>
            <a:ahLst/>
            <a:cxnLst/>
            <a:rect l="l" t="t" r="r" b="b"/>
            <a:pathLst>
              <a:path w="3810" h="16510">
                <a:moveTo>
                  <a:pt x="3809" y="16509"/>
                </a:moveTo>
                <a:lnTo>
                  <a:pt x="2539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22779" y="542162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09" y="1778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16429" y="538480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80"/>
                </a:moveTo>
                <a:lnTo>
                  <a:pt x="1269" y="1143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08810" y="5347970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809" y="19049"/>
                </a:moveTo>
                <a:lnTo>
                  <a:pt x="2539" y="12699"/>
                </a:lnTo>
                <a:lnTo>
                  <a:pt x="126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01189" y="531240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79"/>
                </a:moveTo>
                <a:lnTo>
                  <a:pt x="2540" y="11429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93570" y="527685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80"/>
                </a:moveTo>
                <a:lnTo>
                  <a:pt x="2540" y="1143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84679" y="5241290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8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74520" y="5205729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80"/>
                </a:moveTo>
                <a:lnTo>
                  <a:pt x="3810" y="11430"/>
                </a:ln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64360" y="517017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5079" y="16509"/>
                </a:moveTo>
                <a:lnTo>
                  <a:pt x="3809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51660" y="5134609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6350" y="17779"/>
                </a:moveTo>
                <a:lnTo>
                  <a:pt x="5079" y="11429"/>
                </a:lnTo>
                <a:lnTo>
                  <a:pt x="253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38960" y="5101590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6350" y="16510"/>
                </a:moveTo>
                <a:lnTo>
                  <a:pt x="3809" y="11430"/>
                </a:lnTo>
                <a:lnTo>
                  <a:pt x="253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22450" y="5068570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79">
                <a:moveTo>
                  <a:pt x="8889" y="17779"/>
                </a:moveTo>
                <a:lnTo>
                  <a:pt x="6350" y="11429"/>
                </a:lnTo>
                <a:lnTo>
                  <a:pt x="381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4670" y="5035550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10">
                <a:moveTo>
                  <a:pt x="10160" y="16510"/>
                </a:moveTo>
                <a:lnTo>
                  <a:pt x="6350" y="11430"/>
                </a:lnTo>
                <a:lnTo>
                  <a:pt x="381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4350" y="500507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10160" y="15239"/>
                </a:moveTo>
                <a:lnTo>
                  <a:pt x="7619" y="10159"/>
                </a:lnTo>
                <a:lnTo>
                  <a:pt x="381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62760" y="497712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11429" y="13970"/>
                </a:moveTo>
                <a:lnTo>
                  <a:pt x="7619" y="8890"/>
                </a:lnTo>
                <a:lnTo>
                  <a:pt x="3809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7360" y="49504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700"/>
                </a:moveTo>
                <a:lnTo>
                  <a:pt x="8889" y="8889"/>
                </a:lnTo>
                <a:lnTo>
                  <a:pt x="3809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0689" y="4927600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3970" y="11430"/>
                </a:moveTo>
                <a:lnTo>
                  <a:pt x="8890" y="7619"/>
                </a:lnTo>
                <a:lnTo>
                  <a:pt x="3810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80210" y="4907279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39" y="10160"/>
                </a:moveTo>
                <a:lnTo>
                  <a:pt x="10159" y="6350"/>
                </a:lnTo>
                <a:lnTo>
                  <a:pt x="5079" y="254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48460" y="4888229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16509" y="8890"/>
                </a:moveTo>
                <a:lnTo>
                  <a:pt x="10159" y="6350"/>
                </a:lnTo>
                <a:lnTo>
                  <a:pt x="5079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12900" y="4872990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80" h="7620">
                <a:moveTo>
                  <a:pt x="17780" y="7620"/>
                </a:moveTo>
                <a:lnTo>
                  <a:pt x="11430" y="5080"/>
                </a:lnTo>
                <a:lnTo>
                  <a:pt x="5080" y="254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13510" y="4806950"/>
            <a:ext cx="210820" cy="133350"/>
          </a:xfrm>
          <a:custGeom>
            <a:avLst/>
            <a:gdLst/>
            <a:ahLst/>
            <a:cxnLst/>
            <a:rect l="l" t="t" r="r" b="b"/>
            <a:pathLst>
              <a:path w="210819" h="133350">
                <a:moveTo>
                  <a:pt x="210820" y="0"/>
                </a:moveTo>
                <a:lnTo>
                  <a:pt x="0" y="34289"/>
                </a:lnTo>
                <a:lnTo>
                  <a:pt x="190500" y="133350"/>
                </a:lnTo>
                <a:lnTo>
                  <a:pt x="21082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22879" y="623697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20319" y="0"/>
                </a:moveTo>
                <a:lnTo>
                  <a:pt x="12700" y="0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82239" y="62357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19050" y="0"/>
                </a:moveTo>
                <a:lnTo>
                  <a:pt x="12700" y="0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42870" y="6231890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70">
                <a:moveTo>
                  <a:pt x="19050" y="1270"/>
                </a:moveTo>
                <a:lnTo>
                  <a:pt x="12700" y="1270"/>
                </a:lnTo>
                <a:lnTo>
                  <a:pt x="6350" y="127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04770" y="6226809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39">
                <a:moveTo>
                  <a:pt x="19050" y="2539"/>
                </a:moveTo>
                <a:lnTo>
                  <a:pt x="12700" y="2539"/>
                </a:lnTo>
                <a:lnTo>
                  <a:pt x="6350" y="126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69210" y="6221729"/>
            <a:ext cx="17780" cy="2540"/>
          </a:xfrm>
          <a:custGeom>
            <a:avLst/>
            <a:gdLst/>
            <a:ahLst/>
            <a:cxnLst/>
            <a:rect l="l" t="t" r="r" b="b"/>
            <a:pathLst>
              <a:path w="17780" h="2539">
                <a:moveTo>
                  <a:pt x="17779" y="2540"/>
                </a:moveTo>
                <a:lnTo>
                  <a:pt x="11429" y="1270"/>
                </a:lnTo>
                <a:lnTo>
                  <a:pt x="5079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33650" y="6214109"/>
            <a:ext cx="17780" cy="3810"/>
          </a:xfrm>
          <a:custGeom>
            <a:avLst/>
            <a:gdLst/>
            <a:ahLst/>
            <a:cxnLst/>
            <a:rect l="l" t="t" r="r" b="b"/>
            <a:pathLst>
              <a:path w="17780" h="3810">
                <a:moveTo>
                  <a:pt x="17780" y="3809"/>
                </a:moveTo>
                <a:lnTo>
                  <a:pt x="11430" y="2539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00629" y="6203950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6509" y="5080"/>
                </a:moveTo>
                <a:lnTo>
                  <a:pt x="11430" y="3809"/>
                </a:lnTo>
                <a:lnTo>
                  <a:pt x="5080" y="254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68879" y="6193790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79">
                <a:moveTo>
                  <a:pt x="15239" y="5080"/>
                </a:moveTo>
                <a:lnTo>
                  <a:pt x="10159" y="3810"/>
                </a:lnTo>
                <a:lnTo>
                  <a:pt x="5080" y="127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35860" y="6181090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80" h="6350">
                <a:moveTo>
                  <a:pt x="17779" y="6350"/>
                </a:moveTo>
                <a:lnTo>
                  <a:pt x="11429" y="5080"/>
                </a:lnTo>
                <a:lnTo>
                  <a:pt x="5079" y="254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00300" y="6164579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80" h="8889">
                <a:moveTo>
                  <a:pt x="17780" y="8890"/>
                </a:moveTo>
                <a:lnTo>
                  <a:pt x="11430" y="6350"/>
                </a:lnTo>
                <a:lnTo>
                  <a:pt x="6350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67279" y="6146800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60">
                <a:moveTo>
                  <a:pt x="16509" y="10159"/>
                </a:moveTo>
                <a:lnTo>
                  <a:pt x="11430" y="6350"/>
                </a:lnTo>
                <a:lnTo>
                  <a:pt x="6350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36800" y="6127750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39" y="10159"/>
                </a:moveTo>
                <a:lnTo>
                  <a:pt x="10160" y="6350"/>
                </a:lnTo>
                <a:lnTo>
                  <a:pt x="5080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06320" y="6106159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39" h="11429">
                <a:moveTo>
                  <a:pt x="15240" y="11429"/>
                </a:moveTo>
                <a:lnTo>
                  <a:pt x="10160" y="7619"/>
                </a:lnTo>
                <a:lnTo>
                  <a:pt x="5080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78379" y="6083300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3969" y="11430"/>
                </a:moveTo>
                <a:lnTo>
                  <a:pt x="8889" y="8890"/>
                </a:lnTo>
                <a:lnTo>
                  <a:pt x="5080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51710" y="6059170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69" h="12700">
                <a:moveTo>
                  <a:pt x="13969" y="12699"/>
                </a:moveTo>
                <a:lnTo>
                  <a:pt x="8889" y="8889"/>
                </a:lnTo>
                <a:lnTo>
                  <a:pt x="5079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27579" y="6033770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30" h="12700">
                <a:moveTo>
                  <a:pt x="11430" y="12699"/>
                </a:moveTo>
                <a:lnTo>
                  <a:pt x="7619" y="8889"/>
                </a:lnTo>
                <a:lnTo>
                  <a:pt x="3809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03450" y="600582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11430" y="13970"/>
                </a:moveTo>
                <a:lnTo>
                  <a:pt x="7619" y="8890"/>
                </a:lnTo>
                <a:lnTo>
                  <a:pt x="3810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81860" y="597662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10159" y="15239"/>
                </a:moveTo>
                <a:lnTo>
                  <a:pt x="6350" y="10159"/>
                </a:lnTo>
                <a:lnTo>
                  <a:pt x="253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60270" y="594614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10160" y="15240"/>
                </a:moveTo>
                <a:lnTo>
                  <a:pt x="6350" y="10160"/>
                </a:lnTo>
                <a:lnTo>
                  <a:pt x="381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41220" y="5915659"/>
            <a:ext cx="8890" cy="15240"/>
          </a:xfrm>
          <a:custGeom>
            <a:avLst/>
            <a:gdLst/>
            <a:ahLst/>
            <a:cxnLst/>
            <a:rect l="l" t="t" r="r" b="b"/>
            <a:pathLst>
              <a:path w="8889" h="15239">
                <a:moveTo>
                  <a:pt x="8890" y="15239"/>
                </a:moveTo>
                <a:lnTo>
                  <a:pt x="6350" y="10159"/>
                </a:lnTo>
                <a:lnTo>
                  <a:pt x="254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22170" y="588264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90" y="16510"/>
                </a:moveTo>
                <a:lnTo>
                  <a:pt x="6350" y="11430"/>
                </a:lnTo>
                <a:lnTo>
                  <a:pt x="381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05660" y="584835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89" y="16510"/>
                </a:moveTo>
                <a:lnTo>
                  <a:pt x="5079" y="11430"/>
                </a:lnTo>
                <a:lnTo>
                  <a:pt x="253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90420" y="5816600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619" y="16510"/>
                </a:moveTo>
                <a:lnTo>
                  <a:pt x="5080" y="10160"/>
                </a:ln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076450" y="5783579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619" y="16510"/>
                </a:moveTo>
                <a:lnTo>
                  <a:pt x="5080" y="11430"/>
                </a:lnTo>
                <a:lnTo>
                  <a:pt x="253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63750" y="574929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6350" y="17780"/>
                </a:moveTo>
                <a:lnTo>
                  <a:pt x="5080" y="11430"/>
                </a:lnTo>
                <a:lnTo>
                  <a:pt x="253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51050" y="5715000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6350" y="16510"/>
                </a:moveTo>
                <a:lnTo>
                  <a:pt x="5080" y="11430"/>
                </a:lnTo>
                <a:lnTo>
                  <a:pt x="253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39620" y="567944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6350" y="17780"/>
                </a:moveTo>
                <a:lnTo>
                  <a:pt x="5080" y="11430"/>
                </a:ln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29460" y="5643879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79" y="17780"/>
                </a:moveTo>
                <a:lnTo>
                  <a:pt x="3809" y="11430"/>
                </a:lnTo>
                <a:lnTo>
                  <a:pt x="253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19300" y="5607050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80"/>
                </a:moveTo>
                <a:lnTo>
                  <a:pt x="3810" y="11430"/>
                </a:lnTo>
                <a:lnTo>
                  <a:pt x="253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10410" y="5571490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79" y="17780"/>
                </a:moveTo>
                <a:lnTo>
                  <a:pt x="3809" y="11430"/>
                </a:lnTo>
                <a:lnTo>
                  <a:pt x="253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02789" y="553592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80"/>
                </a:moveTo>
                <a:lnTo>
                  <a:pt x="2540" y="1143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95170" y="550037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79"/>
                </a:moveTo>
                <a:lnTo>
                  <a:pt x="2540" y="11429"/>
                </a:lnTo>
                <a:lnTo>
                  <a:pt x="126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87550" y="546480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79"/>
                </a:moveTo>
                <a:lnTo>
                  <a:pt x="2539" y="11429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81200" y="542797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39" y="1905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74850" y="539115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39" y="1905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68500" y="535559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80"/>
                </a:moveTo>
                <a:lnTo>
                  <a:pt x="2539" y="11430"/>
                </a:lnTo>
                <a:lnTo>
                  <a:pt x="126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62150" y="531875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79"/>
                </a:moveTo>
                <a:lnTo>
                  <a:pt x="2539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57070" y="528192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40" y="17780"/>
                </a:moveTo>
                <a:lnTo>
                  <a:pt x="2540" y="1143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51989" y="524510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40" y="19050"/>
                </a:moveTo>
                <a:lnTo>
                  <a:pt x="2540" y="1270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46910" y="520827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39" y="19049"/>
                </a:moveTo>
                <a:lnTo>
                  <a:pt x="2539" y="12699"/>
                </a:lnTo>
                <a:lnTo>
                  <a:pt x="126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43100" y="517270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79"/>
                </a:moveTo>
                <a:lnTo>
                  <a:pt x="1269" y="11429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38020" y="51358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40" y="17780"/>
                </a:moveTo>
                <a:lnTo>
                  <a:pt x="1269" y="1270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32939" y="509905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40" y="19050"/>
                </a:moveTo>
                <a:lnTo>
                  <a:pt x="2540" y="1270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29129" y="506349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80"/>
                </a:moveTo>
                <a:lnTo>
                  <a:pt x="1269" y="11430"/>
                </a:lnTo>
                <a:lnTo>
                  <a:pt x="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24050" y="502665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79"/>
                </a:moveTo>
                <a:lnTo>
                  <a:pt x="126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18970" y="498982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40" y="17780"/>
                </a:moveTo>
                <a:lnTo>
                  <a:pt x="2540" y="11430"/>
                </a:lnTo>
                <a:lnTo>
                  <a:pt x="126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15160" y="4951729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69" y="19050"/>
                </a:moveTo>
                <a:lnTo>
                  <a:pt x="1269" y="1270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910079" y="491490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39" y="19050"/>
                </a:moveTo>
                <a:lnTo>
                  <a:pt x="1269" y="1270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905000" y="487934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80"/>
                </a:moveTo>
                <a:lnTo>
                  <a:pt x="1269" y="11430"/>
                </a:lnTo>
                <a:lnTo>
                  <a:pt x="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99920" y="484250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40" y="17779"/>
                </a:moveTo>
                <a:lnTo>
                  <a:pt x="1269" y="1270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93570" y="480695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80"/>
                </a:moveTo>
                <a:lnTo>
                  <a:pt x="2540" y="1143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88489" y="4772659"/>
            <a:ext cx="2540" cy="16510"/>
          </a:xfrm>
          <a:custGeom>
            <a:avLst/>
            <a:gdLst/>
            <a:ahLst/>
            <a:cxnLst/>
            <a:rect l="l" t="t" r="r" b="b"/>
            <a:pathLst>
              <a:path w="2539" h="16510">
                <a:moveTo>
                  <a:pt x="2540" y="16509"/>
                </a:moveTo>
                <a:lnTo>
                  <a:pt x="1270" y="11429"/>
                </a:lnTo>
                <a:lnTo>
                  <a:pt x="127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82139" y="473455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810" y="19050"/>
                </a:moveTo>
                <a:lnTo>
                  <a:pt x="2540" y="1270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74520" y="469645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810" y="19050"/>
                </a:moveTo>
                <a:lnTo>
                  <a:pt x="2540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66900" y="465962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810" y="1905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59279" y="462407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09" y="17779"/>
                </a:moveTo>
                <a:lnTo>
                  <a:pt x="2539" y="11429"/>
                </a:lnTo>
                <a:lnTo>
                  <a:pt x="126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50389" y="4588509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79"/>
                </a:moveTo>
                <a:lnTo>
                  <a:pt x="3810" y="11429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41500" y="4554220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79"/>
                </a:moveTo>
                <a:lnTo>
                  <a:pt x="2539" y="11429"/>
                </a:lnTo>
                <a:lnTo>
                  <a:pt x="126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31339" y="452120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5080" y="16510"/>
                </a:moveTo>
                <a:lnTo>
                  <a:pt x="3810" y="1143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18639" y="4484370"/>
            <a:ext cx="6350" cy="19050"/>
          </a:xfrm>
          <a:custGeom>
            <a:avLst/>
            <a:gdLst/>
            <a:ahLst/>
            <a:cxnLst/>
            <a:rect l="l" t="t" r="r" b="b"/>
            <a:pathLst>
              <a:path w="6350" h="19050">
                <a:moveTo>
                  <a:pt x="6350" y="19049"/>
                </a:moveTo>
                <a:lnTo>
                  <a:pt x="5080" y="12699"/>
                </a:lnTo>
                <a:lnTo>
                  <a:pt x="2540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05939" y="4448809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6350" y="17779"/>
                </a:moveTo>
                <a:lnTo>
                  <a:pt x="3810" y="11429"/>
                </a:lnTo>
                <a:lnTo>
                  <a:pt x="254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90700" y="4414520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619" y="16509"/>
                </a:moveTo>
                <a:lnTo>
                  <a:pt x="5080" y="11429"/>
                </a:lnTo>
                <a:lnTo>
                  <a:pt x="253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74189" y="438150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90" y="16510"/>
                </a:moveTo>
                <a:lnTo>
                  <a:pt x="6350" y="11430"/>
                </a:ln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57679" y="4351020"/>
            <a:ext cx="8890" cy="15240"/>
          </a:xfrm>
          <a:custGeom>
            <a:avLst/>
            <a:gdLst/>
            <a:ahLst/>
            <a:cxnLst/>
            <a:rect l="l" t="t" r="r" b="b"/>
            <a:pathLst>
              <a:path w="8889" h="15239">
                <a:moveTo>
                  <a:pt x="8889" y="15239"/>
                </a:moveTo>
                <a:lnTo>
                  <a:pt x="5080" y="10159"/>
                </a:lnTo>
                <a:lnTo>
                  <a:pt x="253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38629" y="4321809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10159" y="13969"/>
                </a:moveTo>
                <a:lnTo>
                  <a:pt x="6350" y="10159"/>
                </a:lnTo>
                <a:lnTo>
                  <a:pt x="253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15770" y="4291329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11430" y="15240"/>
                </a:moveTo>
                <a:lnTo>
                  <a:pt x="7619" y="10160"/>
                </a:lnTo>
                <a:lnTo>
                  <a:pt x="381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690370" y="42646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700"/>
                </a:moveTo>
                <a:lnTo>
                  <a:pt x="8890" y="8889"/>
                </a:lnTo>
                <a:lnTo>
                  <a:pt x="3810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663700" y="42392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700"/>
                </a:moveTo>
                <a:lnTo>
                  <a:pt x="8889" y="8889"/>
                </a:lnTo>
                <a:lnTo>
                  <a:pt x="3810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633220" y="4217670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39" h="11429">
                <a:moveTo>
                  <a:pt x="15240" y="11429"/>
                </a:moveTo>
                <a:lnTo>
                  <a:pt x="10160" y="7619"/>
                </a:lnTo>
                <a:lnTo>
                  <a:pt x="5080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601469" y="4199890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09" h="8889">
                <a:moveTo>
                  <a:pt x="16510" y="8889"/>
                </a:moveTo>
                <a:lnTo>
                  <a:pt x="11430" y="5080"/>
                </a:lnTo>
                <a:lnTo>
                  <a:pt x="5080" y="253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13510" y="4136390"/>
            <a:ext cx="213360" cy="132080"/>
          </a:xfrm>
          <a:custGeom>
            <a:avLst/>
            <a:gdLst/>
            <a:ahLst/>
            <a:cxnLst/>
            <a:rect l="l" t="t" r="r" b="b"/>
            <a:pathLst>
              <a:path w="213360" h="132079">
                <a:moveTo>
                  <a:pt x="213359" y="0"/>
                </a:moveTo>
                <a:lnTo>
                  <a:pt x="0" y="20320"/>
                </a:lnTo>
                <a:lnTo>
                  <a:pt x="182880" y="132080"/>
                </a:lnTo>
                <a:lnTo>
                  <a:pt x="21335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722879" y="623697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20319" y="0"/>
                </a:moveTo>
                <a:lnTo>
                  <a:pt x="13969" y="0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682239" y="6234429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19" h="1270">
                <a:moveTo>
                  <a:pt x="20320" y="1270"/>
                </a:moveTo>
                <a:lnTo>
                  <a:pt x="13970" y="1270"/>
                </a:lnTo>
                <a:lnTo>
                  <a:pt x="6350" y="127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642870" y="6230620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19" h="2539">
                <a:moveTo>
                  <a:pt x="20319" y="2539"/>
                </a:moveTo>
                <a:lnTo>
                  <a:pt x="13969" y="1269"/>
                </a:lnTo>
                <a:lnTo>
                  <a:pt x="7619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606039" y="6224270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19050" y="3809"/>
                </a:moveTo>
                <a:lnTo>
                  <a:pt x="12700" y="2539"/>
                </a:lnTo>
                <a:lnTo>
                  <a:pt x="6350" y="126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570479" y="6215379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7780" y="5080"/>
                </a:moveTo>
                <a:lnTo>
                  <a:pt x="11430" y="3810"/>
                </a:lnTo>
                <a:lnTo>
                  <a:pt x="6350" y="254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536189" y="620522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6349"/>
                </a:moveTo>
                <a:lnTo>
                  <a:pt x="11430" y="3809"/>
                </a:lnTo>
                <a:lnTo>
                  <a:pt x="6350" y="253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503170" y="6193790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16510" y="6350"/>
                </a:moveTo>
                <a:lnTo>
                  <a:pt x="10160" y="3810"/>
                </a:lnTo>
                <a:lnTo>
                  <a:pt x="5080" y="254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471420" y="6179820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5240" y="7619"/>
                </a:moveTo>
                <a:lnTo>
                  <a:pt x="10160" y="5079"/>
                </a:lnTo>
                <a:lnTo>
                  <a:pt x="5080" y="253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439670" y="6163309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89">
                <a:moveTo>
                  <a:pt x="16510" y="8889"/>
                </a:moveTo>
                <a:lnTo>
                  <a:pt x="11430" y="6349"/>
                </a:lnTo>
                <a:lnTo>
                  <a:pt x="6350" y="253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09189" y="6144259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40" y="10159"/>
                </a:moveTo>
                <a:lnTo>
                  <a:pt x="10160" y="7619"/>
                </a:lnTo>
                <a:lnTo>
                  <a:pt x="5080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378710" y="6123940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5239" y="10160"/>
                </a:moveTo>
                <a:lnTo>
                  <a:pt x="10159" y="6350"/>
                </a:lnTo>
                <a:lnTo>
                  <a:pt x="5079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350770" y="610107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3969" y="11430"/>
                </a:moveTo>
                <a:lnTo>
                  <a:pt x="8890" y="7620"/>
                </a:lnTo>
                <a:lnTo>
                  <a:pt x="3810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322829" y="607567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69" h="12700">
                <a:moveTo>
                  <a:pt x="13969" y="12700"/>
                </a:moveTo>
                <a:lnTo>
                  <a:pt x="8889" y="8890"/>
                </a:lnTo>
                <a:lnTo>
                  <a:pt x="508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297429" y="6049009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12700" y="13969"/>
                </a:moveTo>
                <a:lnTo>
                  <a:pt x="8889" y="8889"/>
                </a:lnTo>
                <a:lnTo>
                  <a:pt x="380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273300" y="6021070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11430" y="15239"/>
                </a:moveTo>
                <a:lnTo>
                  <a:pt x="7619" y="10159"/>
                </a:lnTo>
                <a:lnTo>
                  <a:pt x="381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249170" y="5991859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11430" y="15239"/>
                </a:moveTo>
                <a:lnTo>
                  <a:pt x="7619" y="10159"/>
                </a:lnTo>
                <a:lnTo>
                  <a:pt x="381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228850" y="596265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10160" y="13969"/>
                </a:moveTo>
                <a:lnTo>
                  <a:pt x="6350" y="8890"/>
                </a:lnTo>
                <a:lnTo>
                  <a:pt x="253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209800" y="593217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10160" y="15239"/>
                </a:moveTo>
                <a:lnTo>
                  <a:pt x="6350" y="10159"/>
                </a:lnTo>
                <a:lnTo>
                  <a:pt x="253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192020" y="590169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90" y="16510"/>
                </a:moveTo>
                <a:lnTo>
                  <a:pt x="6350" y="11430"/>
                </a:ln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174239" y="586994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90" y="16510"/>
                </a:moveTo>
                <a:lnTo>
                  <a:pt x="6350" y="11430"/>
                </a:ln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157729" y="5836920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89" y="16509"/>
                </a:moveTo>
                <a:lnTo>
                  <a:pt x="6350" y="11429"/>
                </a:lnTo>
                <a:lnTo>
                  <a:pt x="253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142489" y="580262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79">
                <a:moveTo>
                  <a:pt x="7620" y="17780"/>
                </a:moveTo>
                <a:lnTo>
                  <a:pt x="5080" y="11430"/>
                </a:lnTo>
                <a:lnTo>
                  <a:pt x="254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128520" y="576834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6350" y="17780"/>
                </a:moveTo>
                <a:lnTo>
                  <a:pt x="3810" y="11430"/>
                </a:ln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114550" y="5731509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6350" y="17779"/>
                </a:moveTo>
                <a:lnTo>
                  <a:pt x="3810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101850" y="569722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5080" y="16509"/>
                </a:moveTo>
                <a:lnTo>
                  <a:pt x="3810" y="1015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90420" y="5662929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80"/>
                </a:moveTo>
                <a:lnTo>
                  <a:pt x="3810" y="1143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080260" y="5629909"/>
            <a:ext cx="5080" cy="16510"/>
          </a:xfrm>
          <a:custGeom>
            <a:avLst/>
            <a:gdLst/>
            <a:ahLst/>
            <a:cxnLst/>
            <a:rect l="l" t="t" r="r" b="b"/>
            <a:pathLst>
              <a:path w="5080" h="16510">
                <a:moveTo>
                  <a:pt x="5079" y="16509"/>
                </a:moveTo>
                <a:lnTo>
                  <a:pt x="2539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070100" y="5594350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8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059939" y="5560059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79"/>
                </a:moveTo>
                <a:lnTo>
                  <a:pt x="3810" y="11429"/>
                </a:lnTo>
                <a:lnTo>
                  <a:pt x="127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51050" y="5523229"/>
            <a:ext cx="5080" cy="19050"/>
          </a:xfrm>
          <a:custGeom>
            <a:avLst/>
            <a:gdLst/>
            <a:ahLst/>
            <a:cxnLst/>
            <a:rect l="l" t="t" r="r" b="b"/>
            <a:pathLst>
              <a:path w="5080" h="19050">
                <a:moveTo>
                  <a:pt x="5080" y="1905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042160" y="5487670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79" y="17779"/>
                </a:moveTo>
                <a:lnTo>
                  <a:pt x="3809" y="11429"/>
                </a:lnTo>
                <a:lnTo>
                  <a:pt x="253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34539" y="545084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80"/>
                </a:moveTo>
                <a:lnTo>
                  <a:pt x="2540" y="1270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026920" y="5412740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810" y="19050"/>
                </a:moveTo>
                <a:lnTo>
                  <a:pt x="2540" y="12700"/>
                </a:lnTo>
                <a:lnTo>
                  <a:pt x="1269" y="762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019300" y="5375909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810" y="19050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12950" y="534035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80"/>
                </a:moveTo>
                <a:lnTo>
                  <a:pt x="2539" y="1143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06600" y="530479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80"/>
                </a:moveTo>
                <a:lnTo>
                  <a:pt x="1269" y="1143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00250" y="526922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80"/>
                </a:moveTo>
                <a:lnTo>
                  <a:pt x="2539" y="1143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995170" y="523367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40" y="17779"/>
                </a:moveTo>
                <a:lnTo>
                  <a:pt x="1269" y="11429"/>
                </a:lnTo>
                <a:lnTo>
                  <a:pt x="126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990089" y="519684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40" y="19050"/>
                </a:moveTo>
                <a:lnTo>
                  <a:pt x="1270" y="1270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983739" y="516000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40" y="19050"/>
                </a:moveTo>
                <a:lnTo>
                  <a:pt x="2540" y="1270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979929" y="5124450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69" y="17780"/>
                </a:moveTo>
                <a:lnTo>
                  <a:pt x="1269" y="11430"/>
                </a:lnTo>
                <a:lnTo>
                  <a:pt x="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974850" y="508635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39" y="19050"/>
                </a:moveTo>
                <a:lnTo>
                  <a:pt x="126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969770" y="504952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40" y="19049"/>
                </a:moveTo>
                <a:lnTo>
                  <a:pt x="2540" y="12699"/>
                </a:lnTo>
                <a:lnTo>
                  <a:pt x="126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965960" y="501269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39" y="19050"/>
                </a:moveTo>
                <a:lnTo>
                  <a:pt x="126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962150" y="4975859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69" y="19050"/>
                </a:moveTo>
                <a:lnTo>
                  <a:pt x="1269" y="1270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957070" y="493902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40" y="19050"/>
                </a:moveTo>
                <a:lnTo>
                  <a:pt x="2540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953260" y="490347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79"/>
                </a:moveTo>
                <a:lnTo>
                  <a:pt x="1269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950720" y="4866640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69" y="17780"/>
                </a:moveTo>
                <a:lnTo>
                  <a:pt x="0" y="11430"/>
                </a:lnTo>
                <a:lnTo>
                  <a:pt x="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946910" y="4829809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69" y="17779"/>
                </a:moveTo>
                <a:lnTo>
                  <a:pt x="1269" y="11429"/>
                </a:lnTo>
                <a:lnTo>
                  <a:pt x="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943100" y="4792979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69" y="17780"/>
                </a:moveTo>
                <a:lnTo>
                  <a:pt x="1269" y="1143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939289" y="4756150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70" y="19050"/>
                </a:moveTo>
                <a:lnTo>
                  <a:pt x="1270" y="1270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935479" y="4719320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39" y="19049"/>
                </a:moveTo>
                <a:lnTo>
                  <a:pt x="1269" y="12699"/>
                </a:lnTo>
                <a:lnTo>
                  <a:pt x="1269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932939" y="4683759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70" y="17779"/>
                </a:moveTo>
                <a:lnTo>
                  <a:pt x="0" y="11429"/>
                </a:lnTo>
                <a:lnTo>
                  <a:pt x="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929129" y="4646929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69" y="17780"/>
                </a:moveTo>
                <a:lnTo>
                  <a:pt x="1269" y="1143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925320" y="4610100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69" y="19050"/>
                </a:moveTo>
                <a:lnTo>
                  <a:pt x="126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921510" y="457327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79"/>
                </a:moveTo>
                <a:lnTo>
                  <a:pt x="1269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918970" y="4535170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69" y="19049"/>
                </a:moveTo>
                <a:lnTo>
                  <a:pt x="0" y="12699"/>
                </a:lnTo>
                <a:lnTo>
                  <a:pt x="0" y="634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915160" y="4498340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69" y="17780"/>
                </a:moveTo>
                <a:lnTo>
                  <a:pt x="1269" y="1270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911350" y="4461509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69" y="17779"/>
                </a:moveTo>
                <a:lnTo>
                  <a:pt x="1269" y="11429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907539" y="4424679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70" y="17780"/>
                </a:moveTo>
                <a:lnTo>
                  <a:pt x="1270" y="1143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903729" y="4387850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69" y="17780"/>
                </a:moveTo>
                <a:lnTo>
                  <a:pt x="1269" y="1270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899920" y="4352290"/>
            <a:ext cx="1270" cy="17780"/>
          </a:xfrm>
          <a:custGeom>
            <a:avLst/>
            <a:gdLst/>
            <a:ahLst/>
            <a:cxnLst/>
            <a:rect l="l" t="t" r="r" b="b"/>
            <a:pathLst>
              <a:path w="1269" h="17779">
                <a:moveTo>
                  <a:pt x="1269" y="17780"/>
                </a:moveTo>
                <a:lnTo>
                  <a:pt x="1269" y="11430"/>
                </a:lnTo>
                <a:lnTo>
                  <a:pt x="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94839" y="431545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40" y="17779"/>
                </a:moveTo>
                <a:lnTo>
                  <a:pt x="1270" y="1270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91029" y="4279900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79"/>
                </a:moveTo>
                <a:lnTo>
                  <a:pt x="126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85950" y="424560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79"/>
                </a:moveTo>
                <a:lnTo>
                  <a:pt x="2539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80870" y="4207509"/>
            <a:ext cx="2540" cy="19050"/>
          </a:xfrm>
          <a:custGeom>
            <a:avLst/>
            <a:gdLst/>
            <a:ahLst/>
            <a:cxnLst/>
            <a:rect l="l" t="t" r="r" b="b"/>
            <a:pathLst>
              <a:path w="2539" h="19050">
                <a:moveTo>
                  <a:pt x="2540" y="19050"/>
                </a:moveTo>
                <a:lnTo>
                  <a:pt x="2540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875789" y="416940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40" y="17779"/>
                </a:moveTo>
                <a:lnTo>
                  <a:pt x="2540" y="11429"/>
                </a:lnTo>
                <a:lnTo>
                  <a:pt x="127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70710" y="413130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79"/>
                </a:moveTo>
                <a:lnTo>
                  <a:pt x="1269" y="12700"/>
                </a:lnTo>
                <a:lnTo>
                  <a:pt x="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64360" y="4094479"/>
            <a:ext cx="2540" cy="17780"/>
          </a:xfrm>
          <a:custGeom>
            <a:avLst/>
            <a:gdLst/>
            <a:ahLst/>
            <a:cxnLst/>
            <a:rect l="l" t="t" r="r" b="b"/>
            <a:pathLst>
              <a:path w="2539" h="17779">
                <a:moveTo>
                  <a:pt x="2539" y="17780"/>
                </a:moveTo>
                <a:lnTo>
                  <a:pt x="2539" y="11430"/>
                </a:lnTo>
                <a:lnTo>
                  <a:pt x="126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58010" y="405765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09" y="17779"/>
                </a:moveTo>
                <a:lnTo>
                  <a:pt x="2539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51660" y="402209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09" y="17780"/>
                </a:moveTo>
                <a:lnTo>
                  <a:pt x="2539" y="11430"/>
                </a:lnTo>
                <a:lnTo>
                  <a:pt x="1269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844039" y="3986529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80"/>
                </a:moveTo>
                <a:lnTo>
                  <a:pt x="2540" y="1143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37689" y="395224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810" y="17780"/>
                </a:moveTo>
                <a:lnTo>
                  <a:pt x="2540" y="1143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30070" y="391922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10" h="16510">
                <a:moveTo>
                  <a:pt x="3810" y="16509"/>
                </a:moveTo>
                <a:lnTo>
                  <a:pt x="2540" y="11429"/>
                </a:lnTo>
                <a:lnTo>
                  <a:pt x="126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19910" y="3881120"/>
            <a:ext cx="5080" cy="19050"/>
          </a:xfrm>
          <a:custGeom>
            <a:avLst/>
            <a:gdLst/>
            <a:ahLst/>
            <a:cxnLst/>
            <a:rect l="l" t="t" r="r" b="b"/>
            <a:pathLst>
              <a:path w="5080" h="19050">
                <a:moveTo>
                  <a:pt x="5079" y="19050"/>
                </a:moveTo>
                <a:lnTo>
                  <a:pt x="3809" y="12700"/>
                </a:lnTo>
                <a:lnTo>
                  <a:pt x="253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09750" y="3843020"/>
            <a:ext cx="5080" cy="19050"/>
          </a:xfrm>
          <a:custGeom>
            <a:avLst/>
            <a:gdLst/>
            <a:ahLst/>
            <a:cxnLst/>
            <a:rect l="l" t="t" r="r" b="b"/>
            <a:pathLst>
              <a:path w="5080" h="19050">
                <a:moveTo>
                  <a:pt x="5080" y="19050"/>
                </a:moveTo>
                <a:lnTo>
                  <a:pt x="3810" y="12700"/>
                </a:lnTo>
                <a:lnTo>
                  <a:pt x="1269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798320" y="3806190"/>
            <a:ext cx="6350" cy="19050"/>
          </a:xfrm>
          <a:custGeom>
            <a:avLst/>
            <a:gdLst/>
            <a:ahLst/>
            <a:cxnLst/>
            <a:rect l="l" t="t" r="r" b="b"/>
            <a:pathLst>
              <a:path w="6350" h="19050">
                <a:moveTo>
                  <a:pt x="6350" y="19050"/>
                </a:moveTo>
                <a:lnTo>
                  <a:pt x="3810" y="12700"/>
                </a:lnTo>
                <a:lnTo>
                  <a:pt x="254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786889" y="3770629"/>
            <a:ext cx="5080" cy="17780"/>
          </a:xfrm>
          <a:custGeom>
            <a:avLst/>
            <a:gdLst/>
            <a:ahLst/>
            <a:cxnLst/>
            <a:rect l="l" t="t" r="r" b="b"/>
            <a:pathLst>
              <a:path w="5080" h="17779">
                <a:moveTo>
                  <a:pt x="5080" y="17780"/>
                </a:moveTo>
                <a:lnTo>
                  <a:pt x="3810" y="12700"/>
                </a:lnTo>
                <a:lnTo>
                  <a:pt x="127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774189" y="3737609"/>
            <a:ext cx="6350" cy="16510"/>
          </a:xfrm>
          <a:custGeom>
            <a:avLst/>
            <a:gdLst/>
            <a:ahLst/>
            <a:cxnLst/>
            <a:rect l="l" t="t" r="r" b="b"/>
            <a:pathLst>
              <a:path w="6350" h="16510">
                <a:moveTo>
                  <a:pt x="6350" y="16510"/>
                </a:moveTo>
                <a:lnTo>
                  <a:pt x="3810" y="10160"/>
                </a:lnTo>
                <a:lnTo>
                  <a:pt x="127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760220" y="3704590"/>
            <a:ext cx="7620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619" y="16510"/>
                </a:moveTo>
                <a:lnTo>
                  <a:pt x="5080" y="10160"/>
                </a:lnTo>
                <a:lnTo>
                  <a:pt x="254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746250" y="3674109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6350" y="15239"/>
                </a:moveTo>
                <a:lnTo>
                  <a:pt x="3810" y="10160"/>
                </a:lnTo>
                <a:lnTo>
                  <a:pt x="2539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729739" y="3642359"/>
            <a:ext cx="8890" cy="16510"/>
          </a:xfrm>
          <a:custGeom>
            <a:avLst/>
            <a:gdLst/>
            <a:ahLst/>
            <a:cxnLst/>
            <a:rect l="l" t="t" r="r" b="b"/>
            <a:pathLst>
              <a:path w="8889" h="16510">
                <a:moveTo>
                  <a:pt x="8890" y="16510"/>
                </a:moveTo>
                <a:lnTo>
                  <a:pt x="6350" y="11429"/>
                </a:lnTo>
                <a:lnTo>
                  <a:pt x="2540" y="507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709420" y="3608070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10">
                <a:moveTo>
                  <a:pt x="10160" y="16509"/>
                </a:moveTo>
                <a:lnTo>
                  <a:pt x="6350" y="11429"/>
                </a:lnTo>
                <a:lnTo>
                  <a:pt x="3810" y="635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687829" y="357759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10159" y="15239"/>
                </a:moveTo>
                <a:lnTo>
                  <a:pt x="7619" y="8889"/>
                </a:lnTo>
                <a:lnTo>
                  <a:pt x="2539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663700" y="354837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11430" y="13970"/>
                </a:moveTo>
                <a:lnTo>
                  <a:pt x="7619" y="8890"/>
                </a:lnTo>
                <a:lnTo>
                  <a:pt x="3810" y="508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638300" y="35229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700"/>
                </a:moveTo>
                <a:lnTo>
                  <a:pt x="8889" y="7620"/>
                </a:lnTo>
                <a:lnTo>
                  <a:pt x="3810" y="381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611630" y="3500120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12700" y="11429"/>
                </a:moveTo>
                <a:lnTo>
                  <a:pt x="8889" y="7619"/>
                </a:lnTo>
                <a:lnTo>
                  <a:pt x="3809" y="3809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587500" y="3484879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8890" y="5080"/>
                </a:moveTo>
                <a:lnTo>
                  <a:pt x="6350" y="3810"/>
                </a:lnTo>
                <a:lnTo>
                  <a:pt x="3809" y="1270"/>
                </a:lnTo>
                <a:lnTo>
                  <a:pt x="0" y="0"/>
                </a:lnTo>
              </a:path>
            </a:pathLst>
          </a:custGeom>
          <a:ln w="1832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413510" y="3427729"/>
            <a:ext cx="214629" cy="130810"/>
          </a:xfrm>
          <a:custGeom>
            <a:avLst/>
            <a:gdLst/>
            <a:ahLst/>
            <a:cxnLst/>
            <a:rect l="l" t="t" r="r" b="b"/>
            <a:pathLst>
              <a:path w="214630" h="130810">
                <a:moveTo>
                  <a:pt x="214629" y="0"/>
                </a:moveTo>
                <a:lnTo>
                  <a:pt x="0" y="8890"/>
                </a:lnTo>
                <a:lnTo>
                  <a:pt x="176530" y="130810"/>
                </a:lnTo>
                <a:lnTo>
                  <a:pt x="21462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413510" y="3274059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3219450" y="0"/>
                </a:moveTo>
                <a:lnTo>
                  <a:pt x="0" y="0"/>
                </a:lnTo>
                <a:lnTo>
                  <a:pt x="0" y="325119"/>
                </a:lnTo>
                <a:lnTo>
                  <a:pt x="3219450" y="325119"/>
                </a:lnTo>
                <a:lnTo>
                  <a:pt x="321945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413510" y="3274059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1610360" y="325119"/>
                </a:moveTo>
                <a:lnTo>
                  <a:pt x="0" y="325119"/>
                </a:lnTo>
                <a:lnTo>
                  <a:pt x="0" y="0"/>
                </a:lnTo>
                <a:lnTo>
                  <a:pt x="3219450" y="0"/>
                </a:lnTo>
                <a:lnTo>
                  <a:pt x="3219450" y="325119"/>
                </a:lnTo>
                <a:lnTo>
                  <a:pt x="1610360" y="32511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2123439" y="3288029"/>
            <a:ext cx="179832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latin typeface="Lucida Sans"/>
                <a:cs typeface="Lucida Sans"/>
              </a:rPr>
              <a:t>gadget</a:t>
            </a:r>
            <a:r>
              <a:rPr sz="1800" spc="-65" dirty="0">
                <a:latin typeface="Lucida Sans"/>
                <a:cs typeface="Lucida Sans"/>
              </a:rPr>
              <a:t> </a:t>
            </a:r>
            <a:r>
              <a:rPr sz="1800" spc="25" dirty="0">
                <a:latin typeface="Lucida Sans"/>
                <a:cs typeface="Lucida Sans"/>
              </a:rPr>
              <a:t>address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1414780" y="3599179"/>
            <a:ext cx="3218180" cy="401320"/>
          </a:xfrm>
          <a:custGeom>
            <a:avLst/>
            <a:gdLst/>
            <a:ahLst/>
            <a:cxnLst/>
            <a:rect l="l" t="t" r="r" b="b"/>
            <a:pathLst>
              <a:path w="3218179" h="401320">
                <a:moveTo>
                  <a:pt x="3218180" y="0"/>
                </a:moveTo>
                <a:lnTo>
                  <a:pt x="0" y="0"/>
                </a:lnTo>
                <a:lnTo>
                  <a:pt x="0" y="401320"/>
                </a:lnTo>
                <a:lnTo>
                  <a:pt x="3218180" y="401320"/>
                </a:lnTo>
                <a:lnTo>
                  <a:pt x="321818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414780" y="3599179"/>
            <a:ext cx="3218180" cy="401320"/>
          </a:xfrm>
          <a:custGeom>
            <a:avLst/>
            <a:gdLst/>
            <a:ahLst/>
            <a:cxnLst/>
            <a:rect l="l" t="t" r="r" b="b"/>
            <a:pathLst>
              <a:path w="3218179" h="401320">
                <a:moveTo>
                  <a:pt x="1609089" y="401320"/>
                </a:moveTo>
                <a:lnTo>
                  <a:pt x="0" y="401320"/>
                </a:lnTo>
                <a:lnTo>
                  <a:pt x="0" y="0"/>
                </a:lnTo>
                <a:lnTo>
                  <a:pt x="3218180" y="0"/>
                </a:lnTo>
                <a:lnTo>
                  <a:pt x="3218180" y="401320"/>
                </a:lnTo>
                <a:lnTo>
                  <a:pt x="1609089" y="40132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 txBox="1"/>
          <p:nvPr/>
        </p:nvSpPr>
        <p:spPr>
          <a:xfrm>
            <a:off x="2663189" y="3651250"/>
            <a:ext cx="71945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Lucida Sans"/>
                <a:cs typeface="Lucida Sans"/>
              </a:rPr>
              <a:t>(</a:t>
            </a:r>
            <a:r>
              <a:rPr sz="1800" dirty="0">
                <a:latin typeface="Lucida Sans"/>
                <a:cs typeface="Lucida Sans"/>
              </a:rPr>
              <a:t>d</a:t>
            </a:r>
            <a:r>
              <a:rPr sz="1800" spc="100" dirty="0">
                <a:latin typeface="Lucida Sans"/>
                <a:cs typeface="Lucida Sans"/>
              </a:rPr>
              <a:t>a</a:t>
            </a:r>
            <a:r>
              <a:rPr sz="1800" spc="30" dirty="0">
                <a:latin typeface="Lucida Sans"/>
                <a:cs typeface="Lucida Sans"/>
              </a:rPr>
              <a:t>t</a:t>
            </a:r>
            <a:r>
              <a:rPr sz="1800" spc="110" dirty="0">
                <a:latin typeface="Lucida Sans"/>
                <a:cs typeface="Lucida Sans"/>
              </a:rPr>
              <a:t>a</a:t>
            </a:r>
            <a:r>
              <a:rPr sz="1800" spc="114" dirty="0">
                <a:latin typeface="Lucida Sans"/>
                <a:cs typeface="Lucida Sans"/>
              </a:rPr>
              <a:t>)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1413510" y="3995420"/>
            <a:ext cx="3219450" cy="323850"/>
          </a:xfrm>
          <a:custGeom>
            <a:avLst/>
            <a:gdLst/>
            <a:ahLst/>
            <a:cxnLst/>
            <a:rect l="l" t="t" r="r" b="b"/>
            <a:pathLst>
              <a:path w="3219450" h="323850">
                <a:moveTo>
                  <a:pt x="3219450" y="0"/>
                </a:moveTo>
                <a:lnTo>
                  <a:pt x="0" y="0"/>
                </a:lnTo>
                <a:lnTo>
                  <a:pt x="0" y="323849"/>
                </a:lnTo>
                <a:lnTo>
                  <a:pt x="3219450" y="323849"/>
                </a:lnTo>
                <a:lnTo>
                  <a:pt x="321945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413510" y="3995420"/>
            <a:ext cx="3219450" cy="323850"/>
          </a:xfrm>
          <a:custGeom>
            <a:avLst/>
            <a:gdLst/>
            <a:ahLst/>
            <a:cxnLst/>
            <a:rect l="l" t="t" r="r" b="b"/>
            <a:pathLst>
              <a:path w="3219450" h="323850">
                <a:moveTo>
                  <a:pt x="1610360" y="323849"/>
                </a:moveTo>
                <a:lnTo>
                  <a:pt x="0" y="323849"/>
                </a:lnTo>
                <a:lnTo>
                  <a:pt x="0" y="0"/>
                </a:lnTo>
                <a:lnTo>
                  <a:pt x="3219450" y="0"/>
                </a:lnTo>
                <a:lnTo>
                  <a:pt x="3219450" y="323849"/>
                </a:lnTo>
                <a:lnTo>
                  <a:pt x="1610360" y="32384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2123439" y="4008120"/>
            <a:ext cx="179832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latin typeface="Lucida Sans"/>
                <a:cs typeface="Lucida Sans"/>
              </a:rPr>
              <a:t>gadget</a:t>
            </a:r>
            <a:r>
              <a:rPr sz="1800" spc="-65" dirty="0">
                <a:latin typeface="Lucida Sans"/>
                <a:cs typeface="Lucida Sans"/>
              </a:rPr>
              <a:t> </a:t>
            </a:r>
            <a:r>
              <a:rPr sz="1800" spc="25" dirty="0">
                <a:latin typeface="Lucida Sans"/>
                <a:cs typeface="Lucida Sans"/>
              </a:rPr>
              <a:t>address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1414780" y="4319270"/>
            <a:ext cx="3218180" cy="367030"/>
          </a:xfrm>
          <a:custGeom>
            <a:avLst/>
            <a:gdLst/>
            <a:ahLst/>
            <a:cxnLst/>
            <a:rect l="l" t="t" r="r" b="b"/>
            <a:pathLst>
              <a:path w="3218179" h="367029">
                <a:moveTo>
                  <a:pt x="3218180" y="0"/>
                </a:moveTo>
                <a:lnTo>
                  <a:pt x="0" y="0"/>
                </a:lnTo>
                <a:lnTo>
                  <a:pt x="0" y="367029"/>
                </a:lnTo>
                <a:lnTo>
                  <a:pt x="3218180" y="367029"/>
                </a:lnTo>
                <a:lnTo>
                  <a:pt x="321818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14780" y="4319270"/>
            <a:ext cx="3218180" cy="367030"/>
          </a:xfrm>
          <a:custGeom>
            <a:avLst/>
            <a:gdLst/>
            <a:ahLst/>
            <a:cxnLst/>
            <a:rect l="l" t="t" r="r" b="b"/>
            <a:pathLst>
              <a:path w="3218179" h="367029">
                <a:moveTo>
                  <a:pt x="1609089" y="367029"/>
                </a:moveTo>
                <a:lnTo>
                  <a:pt x="0" y="367029"/>
                </a:lnTo>
                <a:lnTo>
                  <a:pt x="0" y="0"/>
                </a:lnTo>
                <a:lnTo>
                  <a:pt x="3218180" y="0"/>
                </a:lnTo>
                <a:lnTo>
                  <a:pt x="3218180" y="367029"/>
                </a:lnTo>
                <a:lnTo>
                  <a:pt x="1609089" y="36702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 txBox="1"/>
          <p:nvPr/>
        </p:nvSpPr>
        <p:spPr>
          <a:xfrm>
            <a:off x="2663189" y="4353559"/>
            <a:ext cx="71945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Lucida Sans"/>
                <a:cs typeface="Lucida Sans"/>
              </a:rPr>
              <a:t>(</a:t>
            </a:r>
            <a:r>
              <a:rPr sz="1800" dirty="0">
                <a:latin typeface="Lucida Sans"/>
                <a:cs typeface="Lucida Sans"/>
              </a:rPr>
              <a:t>d</a:t>
            </a:r>
            <a:r>
              <a:rPr sz="1800" spc="100" dirty="0">
                <a:latin typeface="Lucida Sans"/>
                <a:cs typeface="Lucida Sans"/>
              </a:rPr>
              <a:t>a</a:t>
            </a:r>
            <a:r>
              <a:rPr sz="1800" spc="30" dirty="0">
                <a:latin typeface="Lucida Sans"/>
                <a:cs typeface="Lucida Sans"/>
              </a:rPr>
              <a:t>t</a:t>
            </a:r>
            <a:r>
              <a:rPr sz="1800" spc="110" dirty="0">
                <a:latin typeface="Lucida Sans"/>
                <a:cs typeface="Lucida Sans"/>
              </a:rPr>
              <a:t>a</a:t>
            </a:r>
            <a:r>
              <a:rPr sz="1800" spc="114" dirty="0">
                <a:latin typeface="Lucida Sans"/>
                <a:cs typeface="Lucida Sans"/>
              </a:rPr>
              <a:t>)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1413510" y="4678679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3219450" y="0"/>
                </a:moveTo>
                <a:lnTo>
                  <a:pt x="0" y="0"/>
                </a:lnTo>
                <a:lnTo>
                  <a:pt x="0" y="325120"/>
                </a:lnTo>
                <a:lnTo>
                  <a:pt x="3219450" y="325120"/>
                </a:lnTo>
                <a:lnTo>
                  <a:pt x="321945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13510" y="4678679"/>
            <a:ext cx="3219450" cy="325120"/>
          </a:xfrm>
          <a:custGeom>
            <a:avLst/>
            <a:gdLst/>
            <a:ahLst/>
            <a:cxnLst/>
            <a:rect l="l" t="t" r="r" b="b"/>
            <a:pathLst>
              <a:path w="3219450" h="325120">
                <a:moveTo>
                  <a:pt x="1610360" y="325120"/>
                </a:moveTo>
                <a:lnTo>
                  <a:pt x="0" y="325120"/>
                </a:lnTo>
                <a:lnTo>
                  <a:pt x="0" y="0"/>
                </a:lnTo>
                <a:lnTo>
                  <a:pt x="3219450" y="0"/>
                </a:lnTo>
                <a:lnTo>
                  <a:pt x="3219450" y="325120"/>
                </a:lnTo>
                <a:lnTo>
                  <a:pt x="1610360" y="32512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 txBox="1"/>
          <p:nvPr/>
        </p:nvSpPr>
        <p:spPr>
          <a:xfrm>
            <a:off x="2123439" y="4692650"/>
            <a:ext cx="179832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latin typeface="Lucida Sans"/>
                <a:cs typeface="Lucida Sans"/>
              </a:rPr>
              <a:t>gadget</a:t>
            </a:r>
            <a:r>
              <a:rPr sz="1800" spc="-65" dirty="0">
                <a:latin typeface="Lucida Sans"/>
                <a:cs typeface="Lucida Sans"/>
              </a:rPr>
              <a:t> </a:t>
            </a:r>
            <a:r>
              <a:rPr sz="1800" spc="25" dirty="0">
                <a:latin typeface="Lucida Sans"/>
                <a:cs typeface="Lucida Sans"/>
              </a:rPr>
              <a:t>address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1414780" y="5003800"/>
            <a:ext cx="3218180" cy="367030"/>
          </a:xfrm>
          <a:custGeom>
            <a:avLst/>
            <a:gdLst/>
            <a:ahLst/>
            <a:cxnLst/>
            <a:rect l="l" t="t" r="r" b="b"/>
            <a:pathLst>
              <a:path w="3218179" h="367029">
                <a:moveTo>
                  <a:pt x="3218180" y="0"/>
                </a:moveTo>
                <a:lnTo>
                  <a:pt x="0" y="0"/>
                </a:lnTo>
                <a:lnTo>
                  <a:pt x="0" y="367030"/>
                </a:lnTo>
                <a:lnTo>
                  <a:pt x="3218180" y="367030"/>
                </a:lnTo>
                <a:lnTo>
                  <a:pt x="321818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2663189" y="5038090"/>
            <a:ext cx="71945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Lucida Sans"/>
                <a:cs typeface="Lucida Sans"/>
              </a:rPr>
              <a:t>(</a:t>
            </a:r>
            <a:r>
              <a:rPr sz="1800" dirty="0">
                <a:latin typeface="Lucida Sans"/>
                <a:cs typeface="Lucida Sans"/>
              </a:rPr>
              <a:t>d</a:t>
            </a:r>
            <a:r>
              <a:rPr sz="1800" spc="100" dirty="0">
                <a:latin typeface="Lucida Sans"/>
                <a:cs typeface="Lucida Sans"/>
              </a:rPr>
              <a:t>a</a:t>
            </a:r>
            <a:r>
              <a:rPr sz="1800" spc="30" dirty="0">
                <a:latin typeface="Lucida Sans"/>
                <a:cs typeface="Lucida Sans"/>
              </a:rPr>
              <a:t>t</a:t>
            </a:r>
            <a:r>
              <a:rPr sz="1800" spc="110" dirty="0">
                <a:latin typeface="Lucida Sans"/>
                <a:cs typeface="Lucida Sans"/>
              </a:rPr>
              <a:t>a</a:t>
            </a:r>
            <a:r>
              <a:rPr sz="1800" spc="114" dirty="0">
                <a:latin typeface="Lucida Sans"/>
                <a:cs typeface="Lucida Sans"/>
              </a:rPr>
              <a:t>)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263" name="object 2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7342" rIns="0" bIns="0" rtlCol="0">
            <a:spAutoFit/>
          </a:bodyPr>
          <a:lstStyle/>
          <a:p>
            <a:pPr marL="193040">
              <a:lnSpc>
                <a:spcPct val="100000"/>
              </a:lnSpc>
            </a:pPr>
            <a:r>
              <a:rPr sz="2800" spc="-5" dirty="0"/>
              <a:t>JOP extends and generalizes</a:t>
            </a:r>
            <a:r>
              <a:rPr sz="2800" spc="-100" dirty="0"/>
              <a:t> </a:t>
            </a:r>
            <a:r>
              <a:rPr sz="2800" spc="-5" dirty="0"/>
              <a:t>ROP</a:t>
            </a:r>
            <a:endParaRPr sz="2800"/>
          </a:p>
          <a:p>
            <a:pPr marL="193040">
              <a:lnSpc>
                <a:spcPct val="100000"/>
              </a:lnSpc>
              <a:spcBef>
                <a:spcPts val="920"/>
              </a:spcBef>
            </a:pPr>
            <a:r>
              <a:rPr sz="2800" spc="-5" dirty="0"/>
              <a:t>Any data region </a:t>
            </a:r>
            <a:r>
              <a:rPr sz="2800" dirty="0"/>
              <a:t>can </a:t>
            </a:r>
            <a:r>
              <a:rPr sz="2800" spc="5" dirty="0"/>
              <a:t>be </a:t>
            </a:r>
            <a:r>
              <a:rPr sz="2800" spc="-5" dirty="0"/>
              <a:t>used as </a:t>
            </a:r>
            <a:r>
              <a:rPr sz="2800" dirty="0"/>
              <a:t>scratch</a:t>
            </a:r>
            <a:r>
              <a:rPr sz="2800" spc="-15" dirty="0"/>
              <a:t> </a:t>
            </a:r>
            <a:r>
              <a:rPr sz="2800" spc="-5" dirty="0"/>
              <a:t>space</a:t>
            </a:r>
            <a:endParaRPr sz="2800"/>
          </a:p>
          <a:p>
            <a:pPr marL="537845">
              <a:lnSpc>
                <a:spcPct val="100000"/>
              </a:lnSpc>
              <a:spcBef>
                <a:spcPts val="2020"/>
              </a:spcBef>
            </a:pPr>
            <a:r>
              <a:rPr sz="1800" spc="-5" dirty="0"/>
              <a:t>Scratch space </a:t>
            </a:r>
            <a:r>
              <a:rPr sz="1800" dirty="0"/>
              <a:t>(at </a:t>
            </a:r>
            <a:r>
              <a:rPr sz="1800" spc="-10" dirty="0"/>
              <a:t>static</a:t>
            </a:r>
            <a:r>
              <a:rPr sz="1800" spc="-20" dirty="0"/>
              <a:t> </a:t>
            </a:r>
            <a:r>
              <a:rPr sz="1800" spc="-10" dirty="0"/>
              <a:t>addrs)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Jump Oriented </a:t>
            </a:r>
            <a:r>
              <a:rPr spc="-10" dirty="0"/>
              <a:t>Programming</a:t>
            </a:r>
            <a:r>
              <a:rPr spc="-80" dirty="0"/>
              <a:t> </a:t>
            </a:r>
            <a:r>
              <a:rPr spc="-5" dirty="0"/>
              <a:t>(JOP)*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249679"/>
            <a:ext cx="1708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5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148080"/>
            <a:ext cx="7533005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600"/>
              </a:lnSpc>
            </a:pPr>
            <a:r>
              <a:rPr sz="3200" dirty="0">
                <a:latin typeface="Arial"/>
                <a:cs typeface="Arial"/>
              </a:rPr>
              <a:t>Uses dispatchers and </a:t>
            </a:r>
            <a:r>
              <a:rPr sz="3200" spc="-5" dirty="0">
                <a:latin typeface="Arial"/>
                <a:cs typeface="Arial"/>
              </a:rPr>
              <a:t>indirect </a:t>
            </a:r>
            <a:r>
              <a:rPr sz="3200" dirty="0">
                <a:latin typeface="Arial"/>
                <a:cs typeface="Arial"/>
              </a:rPr>
              <a:t>control </a:t>
            </a:r>
            <a:r>
              <a:rPr sz="3200" spc="-5" dirty="0">
                <a:latin typeface="Arial"/>
                <a:cs typeface="Arial"/>
              </a:rPr>
              <a:t>flow  </a:t>
            </a:r>
            <a:r>
              <a:rPr sz="3200" dirty="0">
                <a:latin typeface="Arial"/>
                <a:cs typeface="Arial"/>
              </a:rPr>
              <a:t>transfers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250440"/>
            <a:ext cx="17399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204720"/>
            <a:ext cx="7324090" cy="97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JOP </a:t>
            </a:r>
            <a:r>
              <a:rPr sz="2800" spc="-5" dirty="0">
                <a:latin typeface="Arial"/>
                <a:cs typeface="Arial"/>
              </a:rPr>
              <a:t>extends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generalizes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ROP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800" spc="-5" dirty="0">
                <a:latin typeface="Arial"/>
                <a:cs typeface="Arial"/>
              </a:rPr>
              <a:t>Any </a:t>
            </a:r>
            <a:r>
              <a:rPr sz="2800" dirty="0">
                <a:latin typeface="Arial"/>
                <a:cs typeface="Arial"/>
              </a:rPr>
              <a:t>data region can </a:t>
            </a:r>
            <a:r>
              <a:rPr sz="2800" spc="-5" dirty="0">
                <a:latin typeface="Arial"/>
                <a:cs typeface="Arial"/>
              </a:rPr>
              <a:t>be used as </a:t>
            </a:r>
            <a:r>
              <a:rPr sz="2800" dirty="0">
                <a:latin typeface="Arial"/>
                <a:cs typeface="Arial"/>
              </a:rPr>
              <a:t>scratch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space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823970"/>
            <a:ext cx="1708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4" dirty="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3686809"/>
            <a:ext cx="76231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Executes </a:t>
            </a:r>
            <a:r>
              <a:rPr sz="3200" spc="-5" dirty="0">
                <a:latin typeface="Arial"/>
                <a:cs typeface="Arial"/>
              </a:rPr>
              <a:t>alternate </a:t>
            </a:r>
            <a:r>
              <a:rPr sz="3200" dirty="0">
                <a:latin typeface="Arial"/>
                <a:cs typeface="Arial"/>
              </a:rPr>
              <a:t>data </a:t>
            </a:r>
            <a:r>
              <a:rPr sz="3200" spc="-5" dirty="0">
                <a:latin typeface="Arial"/>
                <a:cs typeface="Arial"/>
              </a:rPr>
              <a:t>with existing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406900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4983479"/>
            <a:ext cx="1739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20" dirty="0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5089" y="4366259"/>
            <a:ext cx="7828915" cy="140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Circumvents </a:t>
            </a:r>
            <a:r>
              <a:rPr sz="2800" dirty="0">
                <a:latin typeface="Arial"/>
                <a:cs typeface="Arial"/>
              </a:rPr>
              <a:t>W </a:t>
            </a:r>
            <a:r>
              <a:rPr sz="2800" dirty="0">
                <a:latin typeface="Symbol"/>
                <a:cs typeface="Symbol"/>
              </a:rPr>
              <a:t>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140"/>
              </a:lnSpc>
              <a:spcBef>
                <a:spcPts val="1425"/>
              </a:spcBef>
            </a:pPr>
            <a:r>
              <a:rPr sz="2800" spc="-5" dirty="0">
                <a:latin typeface="Arial"/>
                <a:cs typeface="Arial"/>
              </a:rPr>
              <a:t>Hard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get around </a:t>
            </a:r>
            <a:r>
              <a:rPr sz="2800" spc="-25" dirty="0">
                <a:latin typeface="Arial"/>
                <a:cs typeface="Arial"/>
              </a:rPr>
              <a:t>ASLR, </a:t>
            </a:r>
            <a:r>
              <a:rPr sz="2800" spc="-5" dirty="0">
                <a:latin typeface="Arial"/>
                <a:cs typeface="Arial"/>
              </a:rPr>
              <a:t>ProPolice (if stack data  used)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841</Words>
  <Application>Microsoft Office PowerPoint</Application>
  <PresentationFormat>Custom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PMingLiU</vt:lpstr>
      <vt:lpstr>宋体</vt:lpstr>
      <vt:lpstr>맑은 고딕</vt:lpstr>
      <vt:lpstr>Arial</vt:lpstr>
      <vt:lpstr>Calibri</vt:lpstr>
      <vt:lpstr>Lucida Sans</vt:lpstr>
      <vt:lpstr>Symbol</vt:lpstr>
      <vt:lpstr>Times New Roman</vt:lpstr>
      <vt:lpstr>Office Theme</vt:lpstr>
      <vt:lpstr>PowerPoint Presentation</vt:lpstr>
      <vt:lpstr>Motivation</vt:lpstr>
      <vt:lpstr>Attack model</vt:lpstr>
      <vt:lpstr>Code injection*</vt:lpstr>
      <vt:lpstr>Code injection*</vt:lpstr>
      <vt:lpstr>Return Oriented Programming (ROP)*</vt:lpstr>
      <vt:lpstr>Return Oriented Programming (ROP)*</vt:lpstr>
      <vt:lpstr>Jump Oriented Programming (JOP)*</vt:lpstr>
      <vt:lpstr>Jump Oriented Programming (JOP)*</vt:lpstr>
      <vt:lpstr>Format string attack*</vt:lpstr>
      <vt:lpstr>String Oriented Programming (SOP)</vt:lpstr>
      <vt:lpstr>String Oriented Programming</vt:lpstr>
      <vt:lpstr>Running example</vt:lpstr>
      <vt:lpstr>Protection mechanisms</vt:lpstr>
      <vt:lpstr>PowerPoint Presentation</vt:lpstr>
      <vt:lpstr>SOP: Only DEP</vt:lpstr>
      <vt:lpstr>SOP: DEP &amp; ProPolice</vt:lpstr>
      <vt:lpstr>SOP: ASLR, DEP, ProPolice</vt:lpstr>
      <vt:lpstr>Conclusion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PDK</cp:lastModifiedBy>
  <cp:revision>10</cp:revision>
  <dcterms:created xsi:type="dcterms:W3CDTF">2016-06-14T11:29:22Z</dcterms:created>
  <dcterms:modified xsi:type="dcterms:W3CDTF">2016-06-15T01:45:48Z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2016-03-21T00:00:00Z</vt:filetime>
  </property>
  <property fmtid="{D5CDD505-2E9C-101B-9397-08002B2CF9AE}" pid="3" name="Creator">
    <vt:lpwstr>Impress</vt:lpwstr>
  </property>
  <property fmtid="{D5CDD505-2E9C-101B-9397-08002B2CF9AE}" pid="4" name="LastSaved">
    <vt:filetime>2016-06-14T00:00:00Z</vt:filetime>
  </property>
</Properties>
</file>