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0693400" cy="7556500"/>
  <p:notesSz cx="106934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29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/</a:t>
            </a:r>
            <a:r>
              <a:rPr spc="-10" dirty="0"/>
              <a:t>1</a:t>
            </a:r>
            <a:r>
              <a:rPr dirty="0"/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/</a:t>
            </a:r>
            <a:r>
              <a:rPr spc="-10" dirty="0"/>
              <a:t>1</a:t>
            </a:r>
            <a:r>
              <a:rPr dirty="0"/>
              <a:t>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/</a:t>
            </a:r>
            <a:r>
              <a:rPr spc="-10" dirty="0"/>
              <a:t>1</a:t>
            </a:r>
            <a:r>
              <a:rPr dirty="0"/>
              <a:t>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/</a:t>
            </a:r>
            <a:r>
              <a:rPr spc="-10" dirty="0"/>
              <a:t>1</a:t>
            </a:r>
            <a:r>
              <a:rPr dirty="0"/>
              <a:t>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/</a:t>
            </a:r>
            <a:r>
              <a:rPr spc="-10" dirty="0"/>
              <a:t>1</a:t>
            </a:r>
            <a:r>
              <a:rPr dirty="0"/>
              <a:t>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4253" y="856995"/>
            <a:ext cx="7344893" cy="67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017" y="1992029"/>
            <a:ext cx="8073365" cy="3599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3389" y="6666272"/>
            <a:ext cx="60896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/</a:t>
            </a:r>
            <a:r>
              <a:rPr spc="-10" dirty="0"/>
              <a:t>1</a:t>
            </a:r>
            <a:r>
              <a:rPr dirty="0"/>
              <a:t>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1520829"/>
            <a:ext cx="79248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9120" marR="5080" indent="-1837055">
              <a:lnSpc>
                <a:spcPct val="100299"/>
              </a:lnSpc>
            </a:pPr>
            <a:r>
              <a:rPr sz="4000" spc="-5" dirty="0"/>
              <a:t>Towards </a:t>
            </a:r>
            <a:r>
              <a:rPr sz="4000" dirty="0"/>
              <a:t>Reliable </a:t>
            </a:r>
            <a:r>
              <a:rPr sz="4000" spc="-5" dirty="0"/>
              <a:t>Rootkit </a:t>
            </a:r>
            <a:r>
              <a:rPr sz="4000" spc="-5" dirty="0" smtClean="0"/>
              <a:t>Detection</a:t>
            </a:r>
            <a:r>
              <a:rPr lang="en-US" sz="4000" spc="-5" dirty="0" smtClean="0"/>
              <a:t/>
            </a:r>
            <a:br>
              <a:rPr lang="en-US" sz="4000" spc="-5" dirty="0" smtClean="0"/>
            </a:br>
            <a:r>
              <a:rPr sz="4000" dirty="0" smtClean="0"/>
              <a:t>in </a:t>
            </a:r>
            <a:r>
              <a:rPr sz="4000" spc="-5" dirty="0"/>
              <a:t>Live</a:t>
            </a:r>
            <a:r>
              <a:rPr sz="4000" spc="-50" dirty="0"/>
              <a:t> </a:t>
            </a:r>
            <a:r>
              <a:rPr sz="4000" spc="-5" dirty="0"/>
              <a:t>Response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65100" y="4921250"/>
            <a:ext cx="4707890" cy="2482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solidFill>
                  <a:srgbClr val="CC0000"/>
                </a:solidFill>
                <a:latin typeface="Tahoma"/>
                <a:cs typeface="Tahoma"/>
              </a:rPr>
              <a:t>IMF, </a:t>
            </a:r>
            <a:r>
              <a:rPr sz="2400" spc="-10" dirty="0">
                <a:solidFill>
                  <a:srgbClr val="CC0000"/>
                </a:solidFill>
                <a:latin typeface="Tahoma"/>
                <a:cs typeface="Tahoma"/>
              </a:rPr>
              <a:t>Stuttgart, </a:t>
            </a:r>
            <a:r>
              <a:rPr sz="2400" spc="-5" dirty="0">
                <a:solidFill>
                  <a:srgbClr val="CC0000"/>
                </a:solidFill>
                <a:latin typeface="Tahoma"/>
                <a:cs typeface="Tahoma"/>
              </a:rPr>
              <a:t>September</a:t>
            </a:r>
            <a:r>
              <a:rPr sz="2400" spc="1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Tahoma"/>
                <a:cs typeface="Tahoma"/>
              </a:rPr>
              <a:t>2007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Times New Roman"/>
              <a:cs typeface="Times New Roman"/>
            </a:endParaRPr>
          </a:p>
          <a:p>
            <a:pPr>
              <a:lnSpc>
                <a:spcPts val="2160"/>
              </a:lnSpc>
            </a:pPr>
            <a:r>
              <a:rPr sz="2000" spc="150" dirty="0">
                <a:latin typeface="Tahoma"/>
                <a:cs typeface="Tahoma"/>
              </a:rPr>
              <a:t>Felix </a:t>
            </a:r>
            <a:r>
              <a:rPr sz="2000" spc="70" dirty="0">
                <a:latin typeface="Tahoma"/>
                <a:cs typeface="Tahoma"/>
              </a:rPr>
              <a:t>C.</a:t>
            </a:r>
            <a:r>
              <a:rPr sz="2000" spc="-29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Freiling</a:t>
            </a:r>
            <a:endParaRPr sz="2000" dirty="0">
              <a:latin typeface="Tahoma"/>
              <a:cs typeface="Tahoma"/>
            </a:endParaRPr>
          </a:p>
          <a:p>
            <a:pPr marL="1905">
              <a:lnSpc>
                <a:spcPts val="2160"/>
              </a:lnSpc>
            </a:pPr>
            <a:r>
              <a:rPr sz="2000" spc="-5" dirty="0">
                <a:latin typeface="Tahoma"/>
                <a:cs typeface="Tahoma"/>
              </a:rPr>
              <a:t>University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Mannheim,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Germany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>
              <a:lnSpc>
                <a:spcPts val="2165"/>
              </a:lnSpc>
            </a:pPr>
            <a:r>
              <a:rPr sz="2000" spc="-5" dirty="0">
                <a:latin typeface="Tahoma"/>
                <a:cs typeface="Tahoma"/>
              </a:rPr>
              <a:t>Bastian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Schwittay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ts val="2165"/>
              </a:lnSpc>
            </a:pPr>
            <a:r>
              <a:rPr sz="2000" spc="-5" dirty="0">
                <a:latin typeface="Tahoma"/>
                <a:cs typeface="Tahoma"/>
              </a:rPr>
              <a:t>Symantec (Deutschland) GmbH,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Germany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7680">
              <a:lnSpc>
                <a:spcPct val="100000"/>
              </a:lnSpc>
            </a:pPr>
            <a:r>
              <a:rPr spc="-5" dirty="0"/>
              <a:t>Detection</a:t>
            </a:r>
            <a:r>
              <a:rPr spc="-80" dirty="0"/>
              <a:t> </a:t>
            </a:r>
            <a:r>
              <a:rPr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91176"/>
            <a:ext cx="7544434" cy="305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61950" indent="-342900">
              <a:lnSpc>
                <a:spcPct val="1004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Use heuristics to discover inconsistencies in  kernel</a:t>
            </a:r>
            <a:endParaRPr sz="2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Discover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hooks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Discover hidden kernel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objects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Some tools use cross view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detection:</a:t>
            </a:r>
            <a:endParaRPr sz="2800">
              <a:latin typeface="Tahoma"/>
              <a:cs typeface="Tahoma"/>
            </a:endParaRPr>
          </a:p>
          <a:p>
            <a:pPr marL="756285" marR="5080" lvl="1" indent="-286385">
              <a:lnSpc>
                <a:spcPts val="287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Compare output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API functions with results from  parsing internal data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structures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0">
              <a:lnSpc>
                <a:spcPts val="5255"/>
              </a:lnSpc>
            </a:pPr>
            <a:r>
              <a:rPr dirty="0"/>
              <a:t>Ag</a:t>
            </a:r>
            <a:r>
              <a:rPr spc="-5" dirty="0"/>
              <a:t>e</a:t>
            </a:r>
            <a:r>
              <a:rPr dirty="0"/>
              <a:t>n</a:t>
            </a:r>
            <a:r>
              <a:rPr spc="-15" dirty="0"/>
              <a:t>d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92883"/>
            <a:ext cx="5179060" cy="3357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Motivation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Background</a:t>
            </a:r>
            <a:endParaRPr sz="2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Live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Response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Windows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Rootkits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Detection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Experiments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Results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Recommendations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Summary and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Discussion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1340">
              <a:lnSpc>
                <a:spcPct val="100000"/>
              </a:lnSpc>
            </a:pPr>
            <a:r>
              <a:rPr spc="-5" dirty="0"/>
              <a:t>Experimental Setup</a:t>
            </a:r>
            <a:r>
              <a:rPr spc="-25" dirty="0"/>
              <a:t> </a:t>
            </a:r>
            <a:r>
              <a:rPr spc="-5" dirty="0"/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91867"/>
            <a:ext cx="5738495" cy="423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ahoma"/>
                <a:cs typeface="Tahoma"/>
              </a:rPr>
              <a:t>11 different publicly available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rootkits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5650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Available </a:t>
            </a:r>
            <a:r>
              <a:rPr sz="2000" dirty="0">
                <a:latin typeface="Tahoma"/>
                <a:cs typeface="Tahoma"/>
              </a:rPr>
              <a:t>from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rootkit.org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ahoma"/>
                <a:cs typeface="Tahoma"/>
              </a:rPr>
              <a:t>12 different rootkit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detectors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Using different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heuristics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ahoma"/>
                <a:cs typeface="Tahoma"/>
              </a:rPr>
              <a:t>6 </a:t>
            </a:r>
            <a:r>
              <a:rPr sz="2400" spc="-5" dirty="0">
                <a:latin typeface="Tahoma"/>
                <a:cs typeface="Tahoma"/>
              </a:rPr>
              <a:t>well-known </a:t>
            </a:r>
            <a:r>
              <a:rPr sz="2400" dirty="0">
                <a:latin typeface="Tahoma"/>
                <a:cs typeface="Tahoma"/>
              </a:rPr>
              <a:t>Live </a:t>
            </a:r>
            <a:r>
              <a:rPr sz="2400" spc="-5" dirty="0">
                <a:latin typeface="Tahoma"/>
                <a:cs typeface="Tahoma"/>
              </a:rPr>
              <a:t>Response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tools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pslist, fport, netstat, psservice, find,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regdmp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ahoma"/>
                <a:cs typeface="Tahoma"/>
              </a:rPr>
              <a:t>4 </a:t>
            </a:r>
            <a:r>
              <a:rPr sz="2400" spc="-5" dirty="0">
                <a:latin typeface="Tahoma"/>
                <a:cs typeface="Tahoma"/>
              </a:rPr>
              <a:t>different flavors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Windows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Windows </a:t>
            </a:r>
            <a:r>
              <a:rPr sz="2000" spc="-10" dirty="0">
                <a:latin typeface="Tahoma"/>
                <a:cs typeface="Tahoma"/>
              </a:rPr>
              <a:t>2000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SP4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Windows </a:t>
            </a:r>
            <a:r>
              <a:rPr sz="2000" dirty="0">
                <a:latin typeface="Tahoma"/>
                <a:cs typeface="Tahoma"/>
              </a:rPr>
              <a:t>XP </a:t>
            </a:r>
            <a:r>
              <a:rPr sz="2000" spc="-5" dirty="0">
                <a:latin typeface="Tahoma"/>
                <a:cs typeface="Tahoma"/>
              </a:rPr>
              <a:t>(no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updates)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Windows </a:t>
            </a:r>
            <a:r>
              <a:rPr sz="2000" dirty="0">
                <a:latin typeface="Tahoma"/>
                <a:cs typeface="Tahoma"/>
              </a:rPr>
              <a:t>XP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SP2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Windows </a:t>
            </a:r>
            <a:r>
              <a:rPr sz="2000" spc="-10" dirty="0">
                <a:latin typeface="Tahoma"/>
                <a:cs typeface="Tahoma"/>
              </a:rPr>
              <a:t>2003 </a:t>
            </a:r>
            <a:r>
              <a:rPr sz="2000" spc="-5" dirty="0">
                <a:latin typeface="Tahoma"/>
                <a:cs typeface="Tahoma"/>
              </a:rPr>
              <a:t>Server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SP1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1340">
              <a:lnSpc>
                <a:spcPct val="100000"/>
              </a:lnSpc>
            </a:pPr>
            <a:r>
              <a:rPr spc="-5" dirty="0"/>
              <a:t>Experimental Setup</a:t>
            </a:r>
            <a:r>
              <a:rPr spc="-25" dirty="0"/>
              <a:t> </a:t>
            </a:r>
            <a:r>
              <a:rPr spc="-5" dirty="0"/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61387"/>
            <a:ext cx="7427595" cy="438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ahoma"/>
                <a:cs typeface="Tahoma"/>
              </a:rPr>
              <a:t>For each flavor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Windows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each rootkit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1156335" algn="l"/>
              </a:tabLst>
            </a:pPr>
            <a:r>
              <a:rPr sz="1800" dirty="0">
                <a:latin typeface="Tahoma"/>
                <a:cs typeface="Tahoma"/>
              </a:rPr>
              <a:t>If </a:t>
            </a:r>
            <a:r>
              <a:rPr sz="1800" spc="-5" dirty="0">
                <a:latin typeface="Tahoma"/>
                <a:cs typeface="Tahoma"/>
              </a:rPr>
              <a:t>the rootkit offers file hiding capabilities create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hidden</a:t>
            </a:r>
            <a:r>
              <a:rPr sz="1800" spc="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file</a:t>
            </a:r>
            <a:endParaRPr sz="1800">
              <a:latin typeface="Tahoma"/>
              <a:cs typeface="Tahoma"/>
            </a:endParaRPr>
          </a:p>
          <a:p>
            <a:pPr marL="1155700" marR="5080" lvl="2" indent="-228600">
              <a:lnSpc>
                <a:spcPts val="1939"/>
              </a:lnSpc>
              <a:spcBef>
                <a:spcPts val="475"/>
              </a:spcBef>
              <a:buChar char="•"/>
              <a:tabLst>
                <a:tab pos="1156335" algn="l"/>
              </a:tabLst>
            </a:pPr>
            <a:r>
              <a:rPr sz="1800" dirty="0">
                <a:latin typeface="Tahoma"/>
                <a:cs typeface="Tahoma"/>
              </a:rPr>
              <a:t>If </a:t>
            </a:r>
            <a:r>
              <a:rPr sz="1800" spc="-5" dirty="0">
                <a:latin typeface="Tahoma"/>
                <a:cs typeface="Tahoma"/>
              </a:rPr>
              <a:t>the rootkit offers process hiding </a:t>
            </a:r>
            <a:r>
              <a:rPr sz="1800" dirty="0">
                <a:latin typeface="Tahoma"/>
                <a:cs typeface="Tahoma"/>
              </a:rPr>
              <a:t>capabilities </a:t>
            </a:r>
            <a:r>
              <a:rPr sz="1800" spc="-5" dirty="0">
                <a:latin typeface="Tahoma"/>
                <a:cs typeface="Tahoma"/>
              </a:rPr>
              <a:t>create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hidden  process</a:t>
            </a:r>
            <a:endParaRPr sz="18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1156335" algn="l"/>
              </a:tabLst>
            </a:pPr>
            <a:r>
              <a:rPr sz="1800" dirty="0">
                <a:latin typeface="Tahoma"/>
                <a:cs typeface="Tahoma"/>
              </a:rPr>
              <a:t>If </a:t>
            </a:r>
            <a:r>
              <a:rPr sz="1800" spc="-5" dirty="0">
                <a:latin typeface="Tahoma"/>
                <a:cs typeface="Tahoma"/>
              </a:rPr>
              <a:t>the rootkit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...</a:t>
            </a:r>
            <a:endParaRPr sz="18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Char char="•"/>
              <a:tabLst>
                <a:tab pos="1156335" algn="l"/>
              </a:tabLst>
            </a:pPr>
            <a:r>
              <a:rPr sz="1800" spc="-5" dirty="0">
                <a:latin typeface="Tahoma"/>
                <a:cs typeface="Tahoma"/>
              </a:rPr>
              <a:t>For each rootkit detector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do</a:t>
            </a:r>
            <a:endParaRPr sz="1800">
              <a:latin typeface="Tahoma"/>
              <a:cs typeface="Tahoma"/>
            </a:endParaRPr>
          </a:p>
          <a:p>
            <a:pPr marL="1612900" lvl="3" indent="-228600">
              <a:lnSpc>
                <a:spcPct val="100000"/>
              </a:lnSpc>
              <a:spcBef>
                <a:spcPts val="200"/>
              </a:spcBef>
              <a:buChar char="–"/>
              <a:tabLst>
                <a:tab pos="1613535" algn="l"/>
              </a:tabLst>
            </a:pPr>
            <a:r>
              <a:rPr sz="1600" spc="-10" dirty="0">
                <a:latin typeface="Tahoma"/>
                <a:cs typeface="Tahoma"/>
              </a:rPr>
              <a:t>Check </a:t>
            </a:r>
            <a:r>
              <a:rPr sz="1600" spc="-5" dirty="0">
                <a:latin typeface="Tahoma"/>
                <a:cs typeface="Tahoma"/>
              </a:rPr>
              <a:t>what hidden objects are detected</a:t>
            </a:r>
            <a:endParaRPr sz="1600">
              <a:latin typeface="Tahoma"/>
              <a:cs typeface="Tahoma"/>
            </a:endParaRPr>
          </a:p>
          <a:p>
            <a:pPr marL="1612900" lvl="3" indent="-228600">
              <a:lnSpc>
                <a:spcPct val="100000"/>
              </a:lnSpc>
              <a:spcBef>
                <a:spcPts val="200"/>
              </a:spcBef>
              <a:buChar char="–"/>
              <a:tabLst>
                <a:tab pos="1613535" algn="l"/>
              </a:tabLst>
            </a:pPr>
            <a:r>
              <a:rPr sz="1600" spc="-5" dirty="0">
                <a:latin typeface="Tahoma"/>
                <a:cs typeface="Tahoma"/>
              </a:rPr>
              <a:t>Revert </a:t>
            </a:r>
            <a:r>
              <a:rPr sz="1600" spc="-10" dirty="0">
                <a:latin typeface="Tahoma"/>
                <a:cs typeface="Tahoma"/>
              </a:rPr>
              <a:t>system </a:t>
            </a:r>
            <a:r>
              <a:rPr sz="1600" dirty="0">
                <a:latin typeface="Tahoma"/>
                <a:cs typeface="Tahoma"/>
              </a:rPr>
              <a:t>into </a:t>
            </a:r>
            <a:r>
              <a:rPr sz="1600" spc="-5" dirty="0">
                <a:latin typeface="Tahoma"/>
                <a:cs typeface="Tahoma"/>
              </a:rPr>
              <a:t>original (infected)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state</a:t>
            </a:r>
            <a:endParaRPr sz="1600">
              <a:latin typeface="Tahoma"/>
              <a:cs typeface="Tahoma"/>
            </a:endParaRPr>
          </a:p>
          <a:p>
            <a:pPr lvl="3">
              <a:lnSpc>
                <a:spcPct val="100000"/>
              </a:lnSpc>
              <a:buFont typeface="Tahoma"/>
              <a:buChar char="–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ahoma"/>
                <a:cs typeface="Tahoma"/>
              </a:rPr>
              <a:t>Possible detection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results: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No hidden objects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detected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Some but </a:t>
            </a:r>
            <a:r>
              <a:rPr sz="2000" dirty="0">
                <a:latin typeface="Tahoma"/>
                <a:cs typeface="Tahoma"/>
              </a:rPr>
              <a:t>not all </a:t>
            </a:r>
            <a:r>
              <a:rPr sz="2000" spc="-5" dirty="0">
                <a:latin typeface="Tahoma"/>
                <a:cs typeface="Tahoma"/>
              </a:rPr>
              <a:t>hidden objects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detected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5650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All hidden objects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detected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5814">
              <a:lnSpc>
                <a:spcPct val="100000"/>
              </a:lnSpc>
            </a:pPr>
            <a:r>
              <a:rPr spc="-5" dirty="0"/>
              <a:t>Results</a:t>
            </a:r>
            <a:r>
              <a:rPr spc="-80" dirty="0"/>
              <a:t> </a:t>
            </a:r>
            <a:r>
              <a:rPr spc="-5" dirty="0"/>
              <a:t>(1/3)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92883"/>
            <a:ext cx="7942580" cy="181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Severe compatibility problems with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rootkits</a:t>
            </a:r>
            <a:endParaRPr sz="28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565"/>
              </a:spcBef>
            </a:pPr>
            <a:r>
              <a:rPr sz="2400" dirty="0">
                <a:latin typeface="Tahoma"/>
                <a:cs typeface="Tahoma"/>
              </a:rPr>
              <a:t>– </a:t>
            </a:r>
            <a:r>
              <a:rPr sz="2400" spc="-5" dirty="0">
                <a:latin typeface="Tahoma"/>
                <a:cs typeface="Tahoma"/>
              </a:rPr>
              <a:t>“Best” platform was Windows XP</a:t>
            </a:r>
            <a:r>
              <a:rPr sz="2400" spc="1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SP2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Also some compatibility </a:t>
            </a:r>
            <a:r>
              <a:rPr sz="2800" dirty="0">
                <a:latin typeface="Tahoma"/>
                <a:cs typeface="Tahoma"/>
              </a:rPr>
              <a:t>problems </a:t>
            </a:r>
            <a:r>
              <a:rPr sz="2800" spc="-5" dirty="0">
                <a:latin typeface="Tahoma"/>
                <a:cs typeface="Tahoma"/>
              </a:rPr>
              <a:t>with detectors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034" y="6339837"/>
            <a:ext cx="796163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 = </a:t>
            </a:r>
            <a:r>
              <a:rPr sz="1800" spc="-5" dirty="0">
                <a:latin typeface="Arial"/>
                <a:cs typeface="Arial"/>
              </a:rPr>
              <a:t>no </a:t>
            </a:r>
            <a:r>
              <a:rPr sz="1800" spc="-10" dirty="0">
                <a:latin typeface="Arial"/>
                <a:cs typeface="Arial"/>
              </a:rPr>
              <a:t>detection, </a:t>
            </a:r>
            <a:r>
              <a:rPr sz="1800" dirty="0">
                <a:latin typeface="Arial"/>
                <a:cs typeface="Arial"/>
              </a:rPr>
              <a:t>1 = </a:t>
            </a:r>
            <a:r>
              <a:rPr sz="1800" spc="-5" dirty="0">
                <a:latin typeface="Arial"/>
                <a:cs typeface="Arial"/>
              </a:rPr>
              <a:t>partial </a:t>
            </a:r>
            <a:r>
              <a:rPr sz="1800" spc="-10" dirty="0">
                <a:latin typeface="Arial"/>
                <a:cs typeface="Arial"/>
              </a:rPr>
              <a:t>detection, </a:t>
            </a:r>
            <a:r>
              <a:rPr sz="1800" dirty="0">
                <a:latin typeface="Arial"/>
                <a:cs typeface="Arial"/>
              </a:rPr>
              <a:t>2 = </a:t>
            </a:r>
            <a:r>
              <a:rPr sz="1800" spc="-10" dirty="0">
                <a:latin typeface="Arial"/>
                <a:cs typeface="Arial"/>
              </a:rPr>
              <a:t>complete </a:t>
            </a:r>
            <a:r>
              <a:rPr sz="1800" spc="-5" dirty="0">
                <a:latin typeface="Arial"/>
                <a:cs typeface="Arial"/>
              </a:rPr>
              <a:t>detection, </a:t>
            </a:r>
            <a:r>
              <a:rPr sz="1800" dirty="0">
                <a:latin typeface="Arial"/>
                <a:cs typeface="Arial"/>
              </a:rPr>
              <a:t>- =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incompatible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5814">
              <a:lnSpc>
                <a:spcPts val="5255"/>
              </a:lnSpc>
            </a:pPr>
            <a:r>
              <a:rPr spc="-5" dirty="0"/>
              <a:t>Results</a:t>
            </a:r>
            <a:r>
              <a:rPr spc="-80" dirty="0"/>
              <a:t> </a:t>
            </a:r>
            <a:r>
              <a:rPr spc="-5" dirty="0"/>
              <a:t>(2/3)</a:t>
            </a:r>
          </a:p>
        </p:txBody>
      </p:sp>
      <p:sp>
        <p:nvSpPr>
          <p:cNvPr id="4" name="object 4"/>
          <p:cNvSpPr/>
          <p:nvPr/>
        </p:nvSpPr>
        <p:spPr>
          <a:xfrm>
            <a:off x="909702" y="1658111"/>
            <a:ext cx="8875776" cy="4238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5814">
              <a:lnSpc>
                <a:spcPts val="5255"/>
              </a:lnSpc>
            </a:pPr>
            <a:r>
              <a:rPr spc="-5" dirty="0"/>
              <a:t>Results</a:t>
            </a:r>
            <a:r>
              <a:rPr spc="-80" dirty="0"/>
              <a:t> </a:t>
            </a:r>
            <a:r>
              <a:rPr spc="-5" dirty="0"/>
              <a:t>(3/3)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2196" y="2020985"/>
            <a:ext cx="7908290" cy="2310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Using the live reponse tools </a:t>
            </a:r>
            <a:r>
              <a:rPr sz="2800" spc="210" dirty="0">
                <a:latin typeface="Tahoma"/>
                <a:cs typeface="Tahoma"/>
              </a:rPr>
              <a:t>none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5" dirty="0">
                <a:latin typeface="Tahoma"/>
                <a:cs typeface="Tahoma"/>
              </a:rPr>
              <a:t>the</a:t>
            </a:r>
            <a:r>
              <a:rPr sz="2800" spc="-18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hidden  objects (files, processes, ports etc.) were  detected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Rootkit detection is necessary in live</a:t>
            </a:r>
            <a:r>
              <a:rPr sz="2800" spc="7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response!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7160">
              <a:lnSpc>
                <a:spcPct val="100000"/>
              </a:lnSpc>
            </a:pPr>
            <a:r>
              <a:rPr spc="-5" dirty="0"/>
              <a:t>Recommendations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92029"/>
            <a:ext cx="7933055" cy="456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As of </a:t>
            </a:r>
            <a:r>
              <a:rPr sz="2800" spc="-5" dirty="0">
                <a:latin typeface="Tahoma"/>
                <a:cs typeface="Tahoma"/>
              </a:rPr>
              <a:t>June </a:t>
            </a:r>
            <a:r>
              <a:rPr sz="2800" spc="-10" dirty="0">
                <a:latin typeface="Tahoma"/>
                <a:cs typeface="Tahoma"/>
              </a:rPr>
              <a:t>2006, </a:t>
            </a:r>
            <a:r>
              <a:rPr sz="2800" spc="-5" dirty="0">
                <a:latin typeface="Tahoma"/>
                <a:cs typeface="Tahoma"/>
              </a:rPr>
              <a:t>the combination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5" dirty="0">
                <a:latin typeface="Tahoma"/>
                <a:cs typeface="Tahoma"/>
              </a:rPr>
              <a:t>the  following three rootkit detectors offers complete  detection:</a:t>
            </a:r>
            <a:endParaRPr sz="2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Blacklight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IceSword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6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System </a:t>
            </a:r>
            <a:r>
              <a:rPr sz="2400" dirty="0">
                <a:latin typeface="Tahoma"/>
                <a:cs typeface="Tahoma"/>
              </a:rPr>
              <a:t>Virginity </a:t>
            </a:r>
            <a:r>
              <a:rPr sz="2400" spc="-5" dirty="0">
                <a:latin typeface="Tahoma"/>
                <a:cs typeface="Tahoma"/>
              </a:rPr>
              <a:t>Verifier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(SVV)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Tahoma"/>
                <a:cs typeface="Tahoma"/>
              </a:rPr>
              <a:t>Good </a:t>
            </a:r>
            <a:r>
              <a:rPr sz="2800" spc="-5" dirty="0">
                <a:latin typeface="Tahoma"/>
                <a:cs typeface="Tahoma"/>
              </a:rPr>
              <a:t>individual detection rate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Redundancy in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detection</a:t>
            </a:r>
            <a:endParaRPr sz="2800">
              <a:latin typeface="Tahoma"/>
              <a:cs typeface="Tahoma"/>
            </a:endParaRPr>
          </a:p>
          <a:p>
            <a:pPr marL="355600" marR="110489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Different approaches result </a:t>
            </a:r>
            <a:r>
              <a:rPr sz="2800" dirty="0">
                <a:latin typeface="Tahoma"/>
                <a:cs typeface="Tahoma"/>
              </a:rPr>
              <a:t>in </a:t>
            </a:r>
            <a:r>
              <a:rPr sz="2800" spc="-5" dirty="0">
                <a:latin typeface="Tahoma"/>
                <a:cs typeface="Tahoma"/>
              </a:rPr>
              <a:t>resilience against  implementation-specific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attacks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2960">
              <a:lnSpc>
                <a:spcPct val="100000"/>
              </a:lnSpc>
            </a:pPr>
            <a:r>
              <a:rPr spc="-5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91176"/>
            <a:ext cx="7929880" cy="367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807845" indent="-342900">
              <a:lnSpc>
                <a:spcPct val="1004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Experiments </a:t>
            </a:r>
            <a:r>
              <a:rPr sz="2800" dirty="0">
                <a:latin typeface="Tahoma"/>
                <a:cs typeface="Tahoma"/>
              </a:rPr>
              <a:t>should </a:t>
            </a:r>
            <a:r>
              <a:rPr sz="2800" spc="-5" dirty="0">
                <a:latin typeface="Tahoma"/>
                <a:cs typeface="Tahoma"/>
              </a:rPr>
              <a:t>be repeated and  documented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regularly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Result in recommendation </a:t>
            </a:r>
            <a:r>
              <a:rPr sz="2800" spc="5" dirty="0">
                <a:latin typeface="Tahoma"/>
                <a:cs typeface="Tahoma"/>
              </a:rPr>
              <a:t>of </a:t>
            </a:r>
            <a:r>
              <a:rPr sz="2800" spc="-5" dirty="0">
                <a:latin typeface="Tahoma"/>
                <a:cs typeface="Tahoma"/>
              </a:rPr>
              <a:t>rootkit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detectors</a:t>
            </a:r>
            <a:endParaRPr sz="2800">
              <a:latin typeface="Tahoma"/>
              <a:cs typeface="Tahoma"/>
            </a:endParaRPr>
          </a:p>
          <a:p>
            <a:pPr marL="355600" marR="106235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Examiners use this combination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5" dirty="0">
                <a:latin typeface="Tahoma"/>
                <a:cs typeface="Tahoma"/>
              </a:rPr>
              <a:t>rootkit  detectors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00200"/>
              </a:lnSpc>
              <a:spcBef>
                <a:spcPts val="66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If no rootkit is </a:t>
            </a:r>
            <a:r>
              <a:rPr sz="2800" dirty="0">
                <a:latin typeface="Tahoma"/>
                <a:cs typeface="Tahoma"/>
              </a:rPr>
              <a:t>found, </a:t>
            </a:r>
            <a:r>
              <a:rPr sz="2800" spc="-5" dirty="0">
                <a:latin typeface="Tahoma"/>
                <a:cs typeface="Tahoma"/>
              </a:rPr>
              <a:t>hypothesis that a </a:t>
            </a:r>
            <a:r>
              <a:rPr sz="2800" dirty="0">
                <a:latin typeface="Tahoma"/>
                <a:cs typeface="Tahoma"/>
              </a:rPr>
              <a:t>known  </a:t>
            </a:r>
            <a:r>
              <a:rPr sz="2800" spc="-5" dirty="0">
                <a:latin typeface="Tahoma"/>
                <a:cs typeface="Tahoma"/>
              </a:rPr>
              <a:t>rootkit was </a:t>
            </a:r>
            <a:r>
              <a:rPr sz="2800" dirty="0">
                <a:latin typeface="Tahoma"/>
                <a:cs typeface="Tahoma"/>
              </a:rPr>
              <a:t>installed </a:t>
            </a:r>
            <a:r>
              <a:rPr sz="2800" spc="-5" dirty="0">
                <a:latin typeface="Tahoma"/>
                <a:cs typeface="Tahoma"/>
              </a:rPr>
              <a:t>during live response can </a:t>
            </a:r>
            <a:r>
              <a:rPr sz="2800" dirty="0">
                <a:latin typeface="Tahoma"/>
                <a:cs typeface="Tahoma"/>
              </a:rPr>
              <a:t>be  </a:t>
            </a:r>
            <a:r>
              <a:rPr sz="2800" spc="-5" dirty="0">
                <a:latin typeface="Tahoma"/>
                <a:cs typeface="Tahoma"/>
              </a:rPr>
              <a:t>refuted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2535">
              <a:lnSpc>
                <a:spcPct val="100000"/>
              </a:lnSpc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91176"/>
            <a:ext cx="7439659" cy="470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Live response is </a:t>
            </a:r>
            <a:r>
              <a:rPr sz="2800" dirty="0">
                <a:latin typeface="Tahoma"/>
                <a:cs typeface="Tahoma"/>
              </a:rPr>
              <a:t>becoming </a:t>
            </a:r>
            <a:r>
              <a:rPr sz="2800" spc="-5" dirty="0">
                <a:latin typeface="Tahoma"/>
                <a:cs typeface="Tahoma"/>
              </a:rPr>
              <a:t>an integral </a:t>
            </a:r>
            <a:r>
              <a:rPr sz="2800" dirty="0">
                <a:latin typeface="Tahoma"/>
                <a:cs typeface="Tahoma"/>
              </a:rPr>
              <a:t>part of  </a:t>
            </a:r>
            <a:r>
              <a:rPr sz="2800" spc="-5" dirty="0">
                <a:latin typeface="Tahoma"/>
                <a:cs typeface="Tahoma"/>
              </a:rPr>
              <a:t>incident response and </a:t>
            </a:r>
            <a:r>
              <a:rPr sz="2800" dirty="0">
                <a:latin typeface="Tahoma"/>
                <a:cs typeface="Tahoma"/>
              </a:rPr>
              <a:t>digital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forensics</a:t>
            </a:r>
            <a:endParaRPr sz="2800">
              <a:latin typeface="Tahoma"/>
              <a:cs typeface="Tahoma"/>
            </a:endParaRPr>
          </a:p>
          <a:p>
            <a:pPr marL="355600" marR="8509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Rootkits subvert systems at a very </a:t>
            </a:r>
            <a:r>
              <a:rPr sz="2800" spc="5" dirty="0">
                <a:latin typeface="Tahoma"/>
                <a:cs typeface="Tahoma"/>
              </a:rPr>
              <a:t>low </a:t>
            </a:r>
            <a:r>
              <a:rPr sz="2800" spc="-5" dirty="0">
                <a:latin typeface="Tahoma"/>
                <a:cs typeface="Tahoma"/>
              </a:rPr>
              <a:t>level,  fooling classic live response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tools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Reliable rootkit detection is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needed</a:t>
            </a:r>
            <a:endParaRPr sz="2800">
              <a:latin typeface="Tahoma"/>
              <a:cs typeface="Tahoma"/>
            </a:endParaRPr>
          </a:p>
          <a:p>
            <a:pPr marL="355600" marR="45402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Proposed methodology combines different  detection tools to achieve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reliability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ahom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1185545" indent="-342900">
              <a:lnSpc>
                <a:spcPct val="1004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What </a:t>
            </a:r>
            <a:r>
              <a:rPr sz="2800" dirty="0">
                <a:latin typeface="Tahoma"/>
                <a:cs typeface="Tahoma"/>
              </a:rPr>
              <a:t>about </a:t>
            </a:r>
            <a:r>
              <a:rPr sz="2800" spc="-5" dirty="0">
                <a:latin typeface="Tahoma"/>
                <a:cs typeface="Tahoma"/>
              </a:rPr>
              <a:t>Virtualization rootkits like  Rutkowska‘s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BluePill?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5855">
              <a:lnSpc>
                <a:spcPct val="100000"/>
              </a:lnSpc>
            </a:pPr>
            <a:r>
              <a:rPr spc="-5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92883"/>
            <a:ext cx="7814309" cy="3420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Traditional </a:t>
            </a:r>
            <a:r>
              <a:rPr sz="2800" dirty="0">
                <a:latin typeface="Tahoma"/>
                <a:cs typeface="Tahoma"/>
              </a:rPr>
              <a:t>forensics </a:t>
            </a:r>
            <a:r>
              <a:rPr sz="2800" spc="-5" dirty="0">
                <a:latin typeface="Tahoma"/>
                <a:cs typeface="Tahoma"/>
              </a:rPr>
              <a:t>use </a:t>
            </a:r>
            <a:r>
              <a:rPr sz="2800" spc="200" dirty="0">
                <a:latin typeface="Tahoma"/>
                <a:cs typeface="Tahoma"/>
              </a:rPr>
              <a:t>dead</a:t>
            </a:r>
            <a:r>
              <a:rPr sz="2800" spc="-5" dirty="0">
                <a:latin typeface="Tahoma"/>
                <a:cs typeface="Tahoma"/>
              </a:rPr>
              <a:t> analysis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Live Response captures </a:t>
            </a:r>
            <a:r>
              <a:rPr sz="2800" dirty="0">
                <a:latin typeface="Tahoma"/>
                <a:cs typeface="Tahoma"/>
              </a:rPr>
              <a:t>data </a:t>
            </a:r>
            <a:r>
              <a:rPr sz="2800" spc="-5" dirty="0">
                <a:latin typeface="Tahoma"/>
                <a:cs typeface="Tahoma"/>
              </a:rPr>
              <a:t>from </a:t>
            </a:r>
            <a:r>
              <a:rPr sz="2800" spc="204" dirty="0">
                <a:latin typeface="Tahoma"/>
                <a:cs typeface="Tahoma"/>
              </a:rPr>
              <a:t>live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systems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225" dirty="0">
                <a:latin typeface="Tahoma"/>
                <a:cs typeface="Tahoma"/>
              </a:rPr>
              <a:t>Rootkits </a:t>
            </a:r>
            <a:r>
              <a:rPr sz="2800" spc="-5" dirty="0">
                <a:latin typeface="Tahoma"/>
                <a:cs typeface="Tahoma"/>
              </a:rPr>
              <a:t>change </a:t>
            </a:r>
            <a:r>
              <a:rPr sz="2800" dirty="0">
                <a:latin typeface="Tahoma"/>
                <a:cs typeface="Tahoma"/>
              </a:rPr>
              <a:t>the behaviour of </a:t>
            </a:r>
            <a:r>
              <a:rPr sz="2800" spc="-5" dirty="0">
                <a:latin typeface="Tahoma"/>
                <a:cs typeface="Tahoma"/>
              </a:rPr>
              <a:t>live</a:t>
            </a:r>
            <a:r>
              <a:rPr sz="2800" spc="-24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systems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160" dirty="0">
                <a:latin typeface="Tahoma"/>
                <a:cs typeface="Tahoma"/>
              </a:rPr>
              <a:t>Goal: </a:t>
            </a:r>
            <a:r>
              <a:rPr sz="2800" spc="-5" dirty="0">
                <a:latin typeface="Tahoma"/>
                <a:cs typeface="Tahoma"/>
              </a:rPr>
              <a:t>Increase credibility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5" dirty="0">
                <a:latin typeface="Tahoma"/>
                <a:cs typeface="Tahoma"/>
              </a:rPr>
              <a:t>live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response</a:t>
            </a:r>
            <a:endParaRPr sz="2800">
              <a:latin typeface="Tahoma"/>
              <a:cs typeface="Tahoma"/>
            </a:endParaRPr>
          </a:p>
          <a:p>
            <a:pPr marL="355600" marR="41465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185" dirty="0">
                <a:latin typeface="Tahoma"/>
                <a:cs typeface="Tahoma"/>
              </a:rPr>
              <a:t>Subgoal: </a:t>
            </a:r>
            <a:r>
              <a:rPr sz="2800" spc="-5" dirty="0">
                <a:latin typeface="Tahoma"/>
                <a:cs typeface="Tahoma"/>
              </a:rPr>
              <a:t>Sound methods for reliable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rootkit  detection during </a:t>
            </a:r>
            <a:r>
              <a:rPr sz="2800" dirty="0">
                <a:latin typeface="Tahoma"/>
                <a:cs typeface="Tahoma"/>
              </a:rPr>
              <a:t>Live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Reponse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6100" y="3168650"/>
            <a:ext cx="793495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2960" marR="845185" algn="ctr">
              <a:tabLst>
                <a:tab pos="355600" algn="l"/>
                <a:tab pos="356235" algn="l"/>
              </a:tabLst>
            </a:pPr>
            <a:r>
              <a:rPr lang="zh-CN" altLang="en-US" sz="7200" b="1" spc="-5" dirty="0">
                <a:solidFill>
                  <a:srgbClr val="CC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ahoma"/>
              </a:rPr>
              <a:t>谢</a:t>
            </a:r>
            <a:r>
              <a:rPr lang="zh-CN" altLang="en-US" sz="7200" b="1" spc="-5" dirty="0" smtClean="0">
                <a:solidFill>
                  <a:srgbClr val="CC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ahoma"/>
              </a:rPr>
              <a:t>谢</a:t>
            </a:r>
            <a:r>
              <a:rPr lang="en-US" altLang="zh-CN" sz="7200" b="1" spc="-5" dirty="0" smtClean="0">
                <a:solidFill>
                  <a:srgbClr val="CC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ahoma"/>
              </a:rPr>
              <a:t>^</a:t>
            </a:r>
            <a:r>
              <a:rPr lang="ko-KR" altLang="en-US" sz="7200" b="1" spc="-5" dirty="0" smtClean="0">
                <a:solidFill>
                  <a:srgbClr val="CC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ahoma"/>
              </a:rPr>
              <a:t>ㅁ</a:t>
            </a:r>
            <a:r>
              <a:rPr lang="en-US" altLang="zh-CN" sz="7200" b="1" spc="-5" dirty="0" smtClean="0">
                <a:solidFill>
                  <a:srgbClr val="CC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ahoma"/>
              </a:rPr>
              <a:t>^</a:t>
            </a:r>
            <a:endParaRPr sz="7200" b="1" spc="-5" dirty="0">
              <a:solidFill>
                <a:srgbClr val="CC0000"/>
              </a:solidFill>
              <a:latin typeface="KaiTi" panose="02010609060101010101" pitchFamily="49" charset="-122"/>
              <a:ea typeface="KaiTi" panose="02010609060101010101" pitchFamily="49" charset="-122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0">
              <a:lnSpc>
                <a:spcPts val="5255"/>
              </a:lnSpc>
            </a:pPr>
            <a:r>
              <a:rPr dirty="0"/>
              <a:t>Ag</a:t>
            </a:r>
            <a:r>
              <a:rPr spc="-5" dirty="0"/>
              <a:t>e</a:t>
            </a:r>
            <a:r>
              <a:rPr dirty="0"/>
              <a:t>n</a:t>
            </a:r>
            <a:r>
              <a:rPr spc="-15" dirty="0"/>
              <a:t>d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92883"/>
            <a:ext cx="5179060" cy="3357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Motivation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Background</a:t>
            </a:r>
            <a:endParaRPr sz="2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Live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Response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Windows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Rootkits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Detection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Experiments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Results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Recommendations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Summary and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Discussion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0">
              <a:lnSpc>
                <a:spcPct val="100000"/>
              </a:lnSpc>
            </a:pPr>
            <a:r>
              <a:rPr dirty="0"/>
              <a:t>Live</a:t>
            </a:r>
            <a:r>
              <a:rPr spc="-100" dirty="0"/>
              <a:t> </a:t>
            </a:r>
            <a:r>
              <a:rPr spc="-5" dirty="0"/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91176"/>
            <a:ext cx="7106920" cy="398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Volatile </a:t>
            </a:r>
            <a:r>
              <a:rPr sz="2800" dirty="0">
                <a:latin typeface="Tahoma"/>
                <a:cs typeface="Tahoma"/>
              </a:rPr>
              <a:t>data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dirty="0">
                <a:latin typeface="Tahoma"/>
                <a:cs typeface="Tahoma"/>
              </a:rPr>
              <a:t>lost </a:t>
            </a:r>
            <a:r>
              <a:rPr sz="2800" spc="-5" dirty="0">
                <a:latin typeface="Tahoma"/>
                <a:cs typeface="Tahoma"/>
              </a:rPr>
              <a:t>when powering </a:t>
            </a:r>
            <a:r>
              <a:rPr sz="2800" dirty="0">
                <a:latin typeface="Tahoma"/>
                <a:cs typeface="Tahoma"/>
              </a:rPr>
              <a:t>down </a:t>
            </a:r>
            <a:r>
              <a:rPr sz="2800" spc="-5" dirty="0">
                <a:latin typeface="Tahoma"/>
                <a:cs typeface="Tahoma"/>
              </a:rPr>
              <a:t>a  computer</a:t>
            </a:r>
            <a:endParaRPr sz="2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Running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processes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Open </a:t>
            </a:r>
            <a:r>
              <a:rPr sz="2400" spc="-5" dirty="0">
                <a:latin typeface="Tahoma"/>
                <a:cs typeface="Tahoma"/>
              </a:rPr>
              <a:t>network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ports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6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Kernel modules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loaded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RAM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contents</a:t>
            </a:r>
            <a:endParaRPr sz="24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Tahoma"/>
                <a:cs typeface="Tahoma"/>
              </a:rPr>
              <a:t>–</a:t>
            </a:r>
            <a:r>
              <a:rPr sz="2400" spc="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…</a:t>
            </a:r>
            <a:endParaRPr sz="2400">
              <a:latin typeface="Tahoma"/>
              <a:cs typeface="Tahoma"/>
            </a:endParaRPr>
          </a:p>
          <a:p>
            <a:pPr marL="355600" marR="13652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Live Response includes </a:t>
            </a:r>
            <a:r>
              <a:rPr sz="2800" dirty="0">
                <a:latin typeface="Tahoma"/>
                <a:cs typeface="Tahoma"/>
              </a:rPr>
              <a:t>all </a:t>
            </a:r>
            <a:r>
              <a:rPr sz="2800" spc="-5" dirty="0">
                <a:latin typeface="Tahoma"/>
                <a:cs typeface="Tahoma"/>
              </a:rPr>
              <a:t>techniques that  capture </a:t>
            </a:r>
            <a:r>
              <a:rPr sz="2800" dirty="0">
                <a:latin typeface="Tahoma"/>
                <a:cs typeface="Tahoma"/>
              </a:rPr>
              <a:t>data </a:t>
            </a:r>
            <a:r>
              <a:rPr sz="2800" spc="-5" dirty="0">
                <a:latin typeface="Tahoma"/>
                <a:cs typeface="Tahoma"/>
              </a:rPr>
              <a:t>from running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systems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935">
              <a:lnSpc>
                <a:spcPct val="100000"/>
              </a:lnSpc>
            </a:pPr>
            <a:r>
              <a:rPr dirty="0"/>
              <a:t>Live </a:t>
            </a:r>
            <a:r>
              <a:rPr spc="-5" dirty="0"/>
              <a:t>Response</a:t>
            </a:r>
            <a:r>
              <a:rPr spc="-90" dirty="0"/>
              <a:t> </a:t>
            </a:r>
            <a:r>
              <a:rPr spc="-5" dirty="0"/>
              <a:t>Dilemma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91176"/>
            <a:ext cx="7900034" cy="273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43204" indent="-342900">
              <a:lnSpc>
                <a:spcPct val="1004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204" dirty="0">
                <a:latin typeface="Tahoma"/>
                <a:cs typeface="Tahoma"/>
              </a:rPr>
              <a:t>Dilemma: </a:t>
            </a:r>
            <a:r>
              <a:rPr sz="2800" spc="-5" dirty="0">
                <a:latin typeface="Tahoma"/>
                <a:cs typeface="Tahoma"/>
              </a:rPr>
              <a:t>Live </a:t>
            </a:r>
            <a:r>
              <a:rPr sz="2800" dirty="0">
                <a:latin typeface="Tahoma"/>
                <a:cs typeface="Tahoma"/>
              </a:rPr>
              <a:t>Response </a:t>
            </a:r>
            <a:r>
              <a:rPr sz="2800" spc="-5" dirty="0">
                <a:latin typeface="Tahoma"/>
                <a:cs typeface="Tahoma"/>
              </a:rPr>
              <a:t>techniques alter</a:t>
            </a:r>
            <a:r>
              <a:rPr sz="2800" spc="-2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  </a:t>
            </a:r>
            <a:r>
              <a:rPr sz="2800" spc="-5" dirty="0">
                <a:latin typeface="Tahoma"/>
                <a:cs typeface="Tahoma"/>
              </a:rPr>
              <a:t>running system‘s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state</a:t>
            </a:r>
            <a:endParaRPr sz="2800">
              <a:latin typeface="Tahoma"/>
              <a:cs typeface="Tahoma"/>
            </a:endParaRPr>
          </a:p>
          <a:p>
            <a:pPr marL="355600" marR="15544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Acceptable only if alterations are well-  understood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Tradeoff between value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5" dirty="0">
                <a:latin typeface="Tahoma"/>
                <a:cs typeface="Tahoma"/>
              </a:rPr>
              <a:t>captured </a:t>
            </a:r>
            <a:r>
              <a:rPr sz="2800" dirty="0">
                <a:latin typeface="Tahoma"/>
                <a:cs typeface="Tahoma"/>
              </a:rPr>
              <a:t>information  </a:t>
            </a:r>
            <a:r>
              <a:rPr sz="2800" spc="-5" dirty="0">
                <a:latin typeface="Tahoma"/>
                <a:cs typeface="Tahoma"/>
              </a:rPr>
              <a:t>and integrity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5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evidence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00">
              <a:lnSpc>
                <a:spcPct val="100000"/>
              </a:lnSpc>
            </a:pPr>
            <a:r>
              <a:rPr spc="-5" dirty="0"/>
              <a:t>Windows</a:t>
            </a:r>
            <a:r>
              <a:rPr spc="-70" dirty="0"/>
              <a:t> </a:t>
            </a:r>
            <a:r>
              <a:rPr spc="-5" dirty="0"/>
              <a:t>Rootkits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92029"/>
            <a:ext cx="7444105" cy="318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30504" indent="-342900">
              <a:lnSpc>
                <a:spcPct val="1002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“a set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5" dirty="0">
                <a:latin typeface="Tahoma"/>
                <a:cs typeface="Tahoma"/>
              </a:rPr>
              <a:t>programs and </a:t>
            </a:r>
            <a:r>
              <a:rPr sz="2800" dirty="0">
                <a:latin typeface="Tahoma"/>
                <a:cs typeface="Tahoma"/>
              </a:rPr>
              <a:t>code </a:t>
            </a:r>
            <a:r>
              <a:rPr sz="2800" spc="-5" dirty="0">
                <a:latin typeface="Tahoma"/>
                <a:cs typeface="Tahoma"/>
              </a:rPr>
              <a:t>that allows a  permanent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2800" spc="-5" dirty="0">
                <a:latin typeface="Tahoma"/>
                <a:cs typeface="Tahoma"/>
              </a:rPr>
              <a:t>undetectable presence </a:t>
            </a:r>
            <a:r>
              <a:rPr sz="2800" dirty="0">
                <a:latin typeface="Tahoma"/>
                <a:cs typeface="Tahoma"/>
              </a:rPr>
              <a:t>on </a:t>
            </a:r>
            <a:r>
              <a:rPr sz="2800" spc="-5" dirty="0">
                <a:latin typeface="Tahoma"/>
                <a:cs typeface="Tahoma"/>
              </a:rPr>
              <a:t>a  computer” [Hoglund and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Butler]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Ultimate attacker‘s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tool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Stealth techniques to alter a running</a:t>
            </a:r>
            <a:r>
              <a:rPr sz="2800" spc="7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system:</a:t>
            </a:r>
            <a:endParaRPr sz="2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Hide </a:t>
            </a:r>
            <a:r>
              <a:rPr sz="2400" spc="-5" dirty="0">
                <a:latin typeface="Tahoma"/>
                <a:cs typeface="Tahoma"/>
              </a:rPr>
              <a:t>processes, files, drivers, </a:t>
            </a:r>
            <a:r>
              <a:rPr sz="2400" spc="-10" dirty="0">
                <a:latin typeface="Tahoma"/>
                <a:cs typeface="Tahoma"/>
              </a:rPr>
              <a:t>ports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etc.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Optionally </a:t>
            </a:r>
            <a:r>
              <a:rPr sz="2400" dirty="0">
                <a:latin typeface="Tahoma"/>
                <a:cs typeface="Tahoma"/>
              </a:rPr>
              <a:t>include </a:t>
            </a:r>
            <a:r>
              <a:rPr sz="2400" spc="-5" dirty="0">
                <a:latin typeface="Tahoma"/>
                <a:cs typeface="Tahoma"/>
              </a:rPr>
              <a:t>backdoors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5" dirty="0">
                <a:latin typeface="Tahoma"/>
                <a:cs typeface="Tahoma"/>
              </a:rPr>
              <a:t> keyloggers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2395">
              <a:lnSpc>
                <a:spcPts val="5255"/>
              </a:lnSpc>
            </a:pPr>
            <a:r>
              <a:rPr spc="-5" dirty="0"/>
              <a:t>Windows</a:t>
            </a:r>
            <a:r>
              <a:rPr spc="-60" dirty="0"/>
              <a:t> </a:t>
            </a:r>
            <a:r>
              <a:rPr spc="-5" dirty="0"/>
              <a:t>Internals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8303" y="1991176"/>
            <a:ext cx="4071620" cy="4660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Ring 0 software </a:t>
            </a:r>
            <a:r>
              <a:rPr sz="2800" dirty="0">
                <a:latin typeface="Tahoma"/>
                <a:cs typeface="Tahoma"/>
              </a:rPr>
              <a:t>has </a:t>
            </a:r>
            <a:r>
              <a:rPr sz="2800" spc="-5" dirty="0">
                <a:latin typeface="Tahoma"/>
                <a:cs typeface="Tahoma"/>
              </a:rPr>
              <a:t>full  system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priviliges</a:t>
            </a:r>
            <a:endParaRPr sz="2800">
              <a:latin typeface="Tahoma"/>
              <a:cs typeface="Tahoma"/>
            </a:endParaRPr>
          </a:p>
          <a:p>
            <a:pPr marL="355600" marR="406400" indent="-342900">
              <a:lnSpc>
                <a:spcPts val="3360"/>
              </a:lnSpc>
              <a:spcBef>
                <a:spcPts val="780"/>
              </a:spcBef>
              <a:buSzPct val="94915"/>
              <a:buFont typeface="Tahoma"/>
              <a:buChar char="•"/>
              <a:tabLst>
                <a:tab pos="354965" algn="l"/>
                <a:tab pos="355600" algn="l"/>
              </a:tabLst>
            </a:pPr>
            <a:r>
              <a:rPr sz="2950" i="1" spc="-75" dirty="0">
                <a:latin typeface="Tahoma"/>
                <a:cs typeface="Tahoma"/>
              </a:rPr>
              <a:t>Kernel </a:t>
            </a:r>
            <a:r>
              <a:rPr sz="2950" i="1" spc="-65" dirty="0">
                <a:latin typeface="Tahoma"/>
                <a:cs typeface="Tahoma"/>
              </a:rPr>
              <a:t>rootkits </a:t>
            </a:r>
            <a:r>
              <a:rPr sz="2800" spc="-5" dirty="0">
                <a:latin typeface="Tahoma"/>
                <a:cs typeface="Tahoma"/>
              </a:rPr>
              <a:t>run in  Ring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0</a:t>
            </a:r>
            <a:endParaRPr sz="2800">
              <a:latin typeface="Tahoma"/>
              <a:cs typeface="Tahoma"/>
            </a:endParaRPr>
          </a:p>
          <a:p>
            <a:pPr marL="355600" marR="53784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Live Response </a:t>
            </a:r>
            <a:r>
              <a:rPr sz="2800" dirty="0">
                <a:latin typeface="Tahoma"/>
                <a:cs typeface="Tahoma"/>
              </a:rPr>
              <a:t>tools  </a:t>
            </a:r>
            <a:r>
              <a:rPr sz="2800" spc="-5" dirty="0">
                <a:latin typeface="Tahoma"/>
                <a:cs typeface="Tahoma"/>
              </a:rPr>
              <a:t>mostly </a:t>
            </a:r>
            <a:r>
              <a:rPr sz="2800" dirty="0">
                <a:latin typeface="Tahoma"/>
                <a:cs typeface="Tahoma"/>
              </a:rPr>
              <a:t>run </a:t>
            </a:r>
            <a:r>
              <a:rPr sz="2800" spc="-5" dirty="0">
                <a:latin typeface="Tahoma"/>
                <a:cs typeface="Tahoma"/>
              </a:rPr>
              <a:t>in Ring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3</a:t>
            </a:r>
            <a:endParaRPr sz="2800">
              <a:latin typeface="Tahoma"/>
              <a:cs typeface="Tahoma"/>
            </a:endParaRPr>
          </a:p>
          <a:p>
            <a:pPr marL="355600" marR="240665" indent="-342900">
              <a:lnSpc>
                <a:spcPct val="100000"/>
              </a:lnSpc>
              <a:spcBef>
                <a:spcPts val="1689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In the presence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5" dirty="0">
                <a:latin typeface="Tahoma"/>
                <a:cs typeface="Tahoma"/>
              </a:rPr>
              <a:t>a  rootkit, Live </a:t>
            </a:r>
            <a:r>
              <a:rPr sz="2800" dirty="0">
                <a:latin typeface="Tahoma"/>
                <a:cs typeface="Tahoma"/>
              </a:rPr>
              <a:t>Response  </a:t>
            </a:r>
            <a:r>
              <a:rPr sz="2800" spc="-5" dirty="0">
                <a:latin typeface="Tahoma"/>
                <a:cs typeface="Tahoma"/>
              </a:rPr>
              <a:t>tools can </a:t>
            </a:r>
            <a:r>
              <a:rPr sz="2800" dirty="0">
                <a:latin typeface="Tahoma"/>
                <a:cs typeface="Tahoma"/>
              </a:rPr>
              <a:t>not </a:t>
            </a:r>
            <a:r>
              <a:rPr sz="2800" spc="-5" dirty="0">
                <a:latin typeface="Tahoma"/>
                <a:cs typeface="Tahoma"/>
              </a:rPr>
              <a:t>capture  accurate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data!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3025" y="2487256"/>
            <a:ext cx="3122930" cy="3123565"/>
          </a:xfrm>
          <a:custGeom>
            <a:avLst/>
            <a:gdLst/>
            <a:ahLst/>
            <a:cxnLst/>
            <a:rect l="l" t="t" r="r" b="b"/>
            <a:pathLst>
              <a:path w="3122929" h="3123565">
                <a:moveTo>
                  <a:pt x="3122927" y="1561660"/>
                </a:moveTo>
                <a:lnTo>
                  <a:pt x="3122181" y="1610173"/>
                </a:lnTo>
                <a:lnTo>
                  <a:pt x="3119960" y="1658325"/>
                </a:lnTo>
                <a:lnTo>
                  <a:pt x="3116283" y="1706095"/>
                </a:lnTo>
                <a:lnTo>
                  <a:pt x="3111174" y="1753461"/>
                </a:lnTo>
                <a:lnTo>
                  <a:pt x="3104654" y="1800400"/>
                </a:lnTo>
                <a:lnTo>
                  <a:pt x="3096746" y="1846892"/>
                </a:lnTo>
                <a:lnTo>
                  <a:pt x="3087470" y="1892913"/>
                </a:lnTo>
                <a:lnTo>
                  <a:pt x="3076849" y="1938442"/>
                </a:lnTo>
                <a:lnTo>
                  <a:pt x="3064905" y="1983457"/>
                </a:lnTo>
                <a:lnTo>
                  <a:pt x="3051660" y="2027937"/>
                </a:lnTo>
                <a:lnTo>
                  <a:pt x="3037135" y="2071860"/>
                </a:lnTo>
                <a:lnTo>
                  <a:pt x="3021353" y="2115202"/>
                </a:lnTo>
                <a:lnTo>
                  <a:pt x="3004335" y="2157944"/>
                </a:lnTo>
                <a:lnTo>
                  <a:pt x="2986103" y="2200062"/>
                </a:lnTo>
                <a:lnTo>
                  <a:pt x="2966679" y="2241536"/>
                </a:lnTo>
                <a:lnTo>
                  <a:pt x="2946084" y="2282342"/>
                </a:lnTo>
                <a:lnTo>
                  <a:pt x="2924342" y="2322459"/>
                </a:lnTo>
                <a:lnTo>
                  <a:pt x="2901474" y="2361866"/>
                </a:lnTo>
                <a:lnTo>
                  <a:pt x="2877500" y="2400540"/>
                </a:lnTo>
                <a:lnTo>
                  <a:pt x="2852445" y="2438460"/>
                </a:lnTo>
                <a:lnTo>
                  <a:pt x="2826328" y="2475603"/>
                </a:lnTo>
                <a:lnTo>
                  <a:pt x="2799173" y="2511948"/>
                </a:lnTo>
                <a:lnTo>
                  <a:pt x="2771001" y="2547473"/>
                </a:lnTo>
                <a:lnTo>
                  <a:pt x="2741834" y="2582156"/>
                </a:lnTo>
                <a:lnTo>
                  <a:pt x="2711694" y="2615975"/>
                </a:lnTo>
                <a:lnTo>
                  <a:pt x="2680602" y="2648908"/>
                </a:lnTo>
                <a:lnTo>
                  <a:pt x="2648581" y="2680933"/>
                </a:lnTo>
                <a:lnTo>
                  <a:pt x="2615652" y="2712029"/>
                </a:lnTo>
                <a:lnTo>
                  <a:pt x="2581838" y="2742174"/>
                </a:lnTo>
                <a:lnTo>
                  <a:pt x="2547160" y="2771345"/>
                </a:lnTo>
                <a:lnTo>
                  <a:pt x="2511639" y="2799521"/>
                </a:lnTo>
                <a:lnTo>
                  <a:pt x="2475299" y="2826680"/>
                </a:lnTo>
                <a:lnTo>
                  <a:pt x="2438161" y="2852800"/>
                </a:lnTo>
                <a:lnTo>
                  <a:pt x="2400246" y="2877859"/>
                </a:lnTo>
                <a:lnTo>
                  <a:pt x="2361578" y="2901835"/>
                </a:lnTo>
                <a:lnTo>
                  <a:pt x="2322176" y="2924707"/>
                </a:lnTo>
                <a:lnTo>
                  <a:pt x="2282064" y="2946453"/>
                </a:lnTo>
                <a:lnTo>
                  <a:pt x="2241263" y="2967050"/>
                </a:lnTo>
                <a:lnTo>
                  <a:pt x="2199795" y="2986476"/>
                </a:lnTo>
                <a:lnTo>
                  <a:pt x="2157682" y="3004711"/>
                </a:lnTo>
                <a:lnTo>
                  <a:pt x="2114946" y="3021731"/>
                </a:lnTo>
                <a:lnTo>
                  <a:pt x="2071609" y="3037516"/>
                </a:lnTo>
                <a:lnTo>
                  <a:pt x="2027693" y="3052043"/>
                </a:lnTo>
                <a:lnTo>
                  <a:pt x="1983218" y="3065290"/>
                </a:lnTo>
                <a:lnTo>
                  <a:pt x="1938209" y="3077236"/>
                </a:lnTo>
                <a:lnTo>
                  <a:pt x="1892685" y="3087858"/>
                </a:lnTo>
                <a:lnTo>
                  <a:pt x="1846670" y="3097135"/>
                </a:lnTo>
                <a:lnTo>
                  <a:pt x="1800185" y="3105045"/>
                </a:lnTo>
                <a:lnTo>
                  <a:pt x="1753251" y="3111566"/>
                </a:lnTo>
                <a:lnTo>
                  <a:pt x="1705891" y="3116675"/>
                </a:lnTo>
                <a:lnTo>
                  <a:pt x="1658127" y="3120352"/>
                </a:lnTo>
                <a:lnTo>
                  <a:pt x="1609981" y="3122575"/>
                </a:lnTo>
                <a:lnTo>
                  <a:pt x="1561474" y="3123320"/>
                </a:lnTo>
                <a:lnTo>
                  <a:pt x="1512966" y="3122575"/>
                </a:lnTo>
                <a:lnTo>
                  <a:pt x="1464819" y="3120352"/>
                </a:lnTo>
                <a:lnTo>
                  <a:pt x="1417054" y="3116675"/>
                </a:lnTo>
                <a:lnTo>
                  <a:pt x="1369693" y="3111566"/>
                </a:lnTo>
                <a:lnTo>
                  <a:pt x="1322759" y="3105045"/>
                </a:lnTo>
                <a:lnTo>
                  <a:pt x="1276273" y="3097135"/>
                </a:lnTo>
                <a:lnTo>
                  <a:pt x="1230257" y="3087858"/>
                </a:lnTo>
                <a:lnTo>
                  <a:pt x="1184733" y="3077236"/>
                </a:lnTo>
                <a:lnTo>
                  <a:pt x="1139722" y="3065290"/>
                </a:lnTo>
                <a:lnTo>
                  <a:pt x="1095247" y="3052043"/>
                </a:lnTo>
                <a:lnTo>
                  <a:pt x="1051330" y="3037516"/>
                </a:lnTo>
                <a:lnTo>
                  <a:pt x="1007992" y="3021731"/>
                </a:lnTo>
                <a:lnTo>
                  <a:pt x="965256" y="3004711"/>
                </a:lnTo>
                <a:lnTo>
                  <a:pt x="923142" y="2986476"/>
                </a:lnTo>
                <a:lnTo>
                  <a:pt x="881674" y="2967050"/>
                </a:lnTo>
                <a:lnTo>
                  <a:pt x="840872" y="2946453"/>
                </a:lnTo>
                <a:lnTo>
                  <a:pt x="800760" y="2924707"/>
                </a:lnTo>
                <a:lnTo>
                  <a:pt x="761358" y="2901835"/>
                </a:lnTo>
                <a:lnTo>
                  <a:pt x="722688" y="2877859"/>
                </a:lnTo>
                <a:lnTo>
                  <a:pt x="684773" y="2852800"/>
                </a:lnTo>
                <a:lnTo>
                  <a:pt x="647634" y="2826680"/>
                </a:lnTo>
                <a:lnTo>
                  <a:pt x="611294" y="2799521"/>
                </a:lnTo>
                <a:lnTo>
                  <a:pt x="575773" y="2771345"/>
                </a:lnTo>
                <a:lnTo>
                  <a:pt x="541095" y="2742174"/>
                </a:lnTo>
                <a:lnTo>
                  <a:pt x="507280" y="2712029"/>
                </a:lnTo>
                <a:lnTo>
                  <a:pt x="474351" y="2680933"/>
                </a:lnTo>
                <a:lnTo>
                  <a:pt x="442329" y="2648908"/>
                </a:lnTo>
                <a:lnTo>
                  <a:pt x="411237" y="2615975"/>
                </a:lnTo>
                <a:lnTo>
                  <a:pt x="381096" y="2582156"/>
                </a:lnTo>
                <a:lnTo>
                  <a:pt x="351929" y="2547473"/>
                </a:lnTo>
                <a:lnTo>
                  <a:pt x="323756" y="2511948"/>
                </a:lnTo>
                <a:lnTo>
                  <a:pt x="296601" y="2475603"/>
                </a:lnTo>
                <a:lnTo>
                  <a:pt x="270484" y="2438460"/>
                </a:lnTo>
                <a:lnTo>
                  <a:pt x="245428" y="2400540"/>
                </a:lnTo>
                <a:lnTo>
                  <a:pt x="221455" y="2361866"/>
                </a:lnTo>
                <a:lnTo>
                  <a:pt x="198586" y="2322459"/>
                </a:lnTo>
                <a:lnTo>
                  <a:pt x="176844" y="2282342"/>
                </a:lnTo>
                <a:lnTo>
                  <a:pt x="156249" y="2241536"/>
                </a:lnTo>
                <a:lnTo>
                  <a:pt x="136825" y="2200062"/>
                </a:lnTo>
                <a:lnTo>
                  <a:pt x="118593" y="2157944"/>
                </a:lnTo>
                <a:lnTo>
                  <a:pt x="101575" y="2115202"/>
                </a:lnTo>
                <a:lnTo>
                  <a:pt x="85792" y="2071860"/>
                </a:lnTo>
                <a:lnTo>
                  <a:pt x="71267" y="2027937"/>
                </a:lnTo>
                <a:lnTo>
                  <a:pt x="58022" y="1983457"/>
                </a:lnTo>
                <a:lnTo>
                  <a:pt x="46077" y="1938442"/>
                </a:lnTo>
                <a:lnTo>
                  <a:pt x="35457" y="1892913"/>
                </a:lnTo>
                <a:lnTo>
                  <a:pt x="26181" y="1846892"/>
                </a:lnTo>
                <a:lnTo>
                  <a:pt x="18272" y="1800400"/>
                </a:lnTo>
                <a:lnTo>
                  <a:pt x="11752" y="1753461"/>
                </a:lnTo>
                <a:lnTo>
                  <a:pt x="6643" y="1706095"/>
                </a:lnTo>
                <a:lnTo>
                  <a:pt x="2967" y="1658325"/>
                </a:lnTo>
                <a:lnTo>
                  <a:pt x="745" y="1610173"/>
                </a:lnTo>
                <a:lnTo>
                  <a:pt x="0" y="1561660"/>
                </a:lnTo>
                <a:lnTo>
                  <a:pt x="745" y="1513146"/>
                </a:lnTo>
                <a:lnTo>
                  <a:pt x="2967" y="1464993"/>
                </a:lnTo>
                <a:lnTo>
                  <a:pt x="6643" y="1417222"/>
                </a:lnTo>
                <a:lnTo>
                  <a:pt x="11752" y="1369856"/>
                </a:lnTo>
                <a:lnTo>
                  <a:pt x="18272" y="1322916"/>
                </a:lnTo>
                <a:lnTo>
                  <a:pt x="26181" y="1276424"/>
                </a:lnTo>
                <a:lnTo>
                  <a:pt x="35457" y="1230402"/>
                </a:lnTo>
                <a:lnTo>
                  <a:pt x="46077" y="1184873"/>
                </a:lnTo>
                <a:lnTo>
                  <a:pt x="58022" y="1139857"/>
                </a:lnTo>
                <a:lnTo>
                  <a:pt x="71267" y="1095377"/>
                </a:lnTo>
                <a:lnTo>
                  <a:pt x="85792" y="1051454"/>
                </a:lnTo>
                <a:lnTo>
                  <a:pt x="101575" y="1008111"/>
                </a:lnTo>
                <a:lnTo>
                  <a:pt x="118593" y="965369"/>
                </a:lnTo>
                <a:lnTo>
                  <a:pt x="136825" y="923251"/>
                </a:lnTo>
                <a:lnTo>
                  <a:pt x="156249" y="881777"/>
                </a:lnTo>
                <a:lnTo>
                  <a:pt x="176844" y="840971"/>
                </a:lnTo>
                <a:lnTo>
                  <a:pt x="198586" y="800854"/>
                </a:lnTo>
                <a:lnTo>
                  <a:pt x="221455" y="761447"/>
                </a:lnTo>
                <a:lnTo>
                  <a:pt x="245428" y="722773"/>
                </a:lnTo>
                <a:lnTo>
                  <a:pt x="270484" y="684853"/>
                </a:lnTo>
                <a:lnTo>
                  <a:pt x="296601" y="647710"/>
                </a:lnTo>
                <a:lnTo>
                  <a:pt x="323756" y="611365"/>
                </a:lnTo>
                <a:lnTo>
                  <a:pt x="351929" y="575840"/>
                </a:lnTo>
                <a:lnTo>
                  <a:pt x="381096" y="541158"/>
                </a:lnTo>
                <a:lnTo>
                  <a:pt x="411237" y="507339"/>
                </a:lnTo>
                <a:lnTo>
                  <a:pt x="442329" y="474406"/>
                </a:lnTo>
                <a:lnTo>
                  <a:pt x="474351" y="442381"/>
                </a:lnTo>
                <a:lnTo>
                  <a:pt x="507280" y="411285"/>
                </a:lnTo>
                <a:lnTo>
                  <a:pt x="541095" y="381141"/>
                </a:lnTo>
                <a:lnTo>
                  <a:pt x="575773" y="351970"/>
                </a:lnTo>
                <a:lnTo>
                  <a:pt x="611294" y="323794"/>
                </a:lnTo>
                <a:lnTo>
                  <a:pt x="647634" y="296635"/>
                </a:lnTo>
                <a:lnTo>
                  <a:pt x="684773" y="270516"/>
                </a:lnTo>
                <a:lnTo>
                  <a:pt x="722688" y="245457"/>
                </a:lnTo>
                <a:lnTo>
                  <a:pt x="761358" y="221481"/>
                </a:lnTo>
                <a:lnTo>
                  <a:pt x="800760" y="198609"/>
                </a:lnTo>
                <a:lnTo>
                  <a:pt x="840872" y="176864"/>
                </a:lnTo>
                <a:lnTo>
                  <a:pt x="881674" y="156267"/>
                </a:lnTo>
                <a:lnTo>
                  <a:pt x="923142" y="136841"/>
                </a:lnTo>
                <a:lnTo>
                  <a:pt x="965256" y="118607"/>
                </a:lnTo>
                <a:lnTo>
                  <a:pt x="1007992" y="101586"/>
                </a:lnTo>
                <a:lnTo>
                  <a:pt x="1051330" y="85802"/>
                </a:lnTo>
                <a:lnTo>
                  <a:pt x="1095247" y="71275"/>
                </a:lnTo>
                <a:lnTo>
                  <a:pt x="1139722" y="58028"/>
                </a:lnTo>
                <a:lnTo>
                  <a:pt x="1184733" y="46083"/>
                </a:lnTo>
                <a:lnTo>
                  <a:pt x="1230257" y="35461"/>
                </a:lnTo>
                <a:lnTo>
                  <a:pt x="1276273" y="26184"/>
                </a:lnTo>
                <a:lnTo>
                  <a:pt x="1322759" y="18274"/>
                </a:lnTo>
                <a:lnTo>
                  <a:pt x="1369693" y="11754"/>
                </a:lnTo>
                <a:lnTo>
                  <a:pt x="1417054" y="6644"/>
                </a:lnTo>
                <a:lnTo>
                  <a:pt x="1464819" y="2967"/>
                </a:lnTo>
                <a:lnTo>
                  <a:pt x="1512966" y="745"/>
                </a:lnTo>
                <a:lnTo>
                  <a:pt x="1561474" y="0"/>
                </a:lnTo>
                <a:lnTo>
                  <a:pt x="1609981" y="745"/>
                </a:lnTo>
                <a:lnTo>
                  <a:pt x="1658127" y="2967"/>
                </a:lnTo>
                <a:lnTo>
                  <a:pt x="1705891" y="6644"/>
                </a:lnTo>
                <a:lnTo>
                  <a:pt x="1753251" y="11754"/>
                </a:lnTo>
                <a:lnTo>
                  <a:pt x="1800185" y="18274"/>
                </a:lnTo>
                <a:lnTo>
                  <a:pt x="1846670" y="26184"/>
                </a:lnTo>
                <a:lnTo>
                  <a:pt x="1892685" y="35461"/>
                </a:lnTo>
                <a:lnTo>
                  <a:pt x="1938209" y="46083"/>
                </a:lnTo>
                <a:lnTo>
                  <a:pt x="1983218" y="58028"/>
                </a:lnTo>
                <a:lnTo>
                  <a:pt x="2027693" y="71275"/>
                </a:lnTo>
                <a:lnTo>
                  <a:pt x="2071609" y="85802"/>
                </a:lnTo>
                <a:lnTo>
                  <a:pt x="2114946" y="101586"/>
                </a:lnTo>
                <a:lnTo>
                  <a:pt x="2157682" y="118607"/>
                </a:lnTo>
                <a:lnTo>
                  <a:pt x="2199795" y="136841"/>
                </a:lnTo>
                <a:lnTo>
                  <a:pt x="2241263" y="156267"/>
                </a:lnTo>
                <a:lnTo>
                  <a:pt x="2282064" y="176864"/>
                </a:lnTo>
                <a:lnTo>
                  <a:pt x="2322176" y="198609"/>
                </a:lnTo>
                <a:lnTo>
                  <a:pt x="2361578" y="221481"/>
                </a:lnTo>
                <a:lnTo>
                  <a:pt x="2400246" y="245457"/>
                </a:lnTo>
                <a:lnTo>
                  <a:pt x="2438161" y="270516"/>
                </a:lnTo>
                <a:lnTo>
                  <a:pt x="2475299" y="296635"/>
                </a:lnTo>
                <a:lnTo>
                  <a:pt x="2511639" y="323794"/>
                </a:lnTo>
                <a:lnTo>
                  <a:pt x="2547160" y="351970"/>
                </a:lnTo>
                <a:lnTo>
                  <a:pt x="2581838" y="381141"/>
                </a:lnTo>
                <a:lnTo>
                  <a:pt x="2615652" y="411285"/>
                </a:lnTo>
                <a:lnTo>
                  <a:pt x="2648581" y="442381"/>
                </a:lnTo>
                <a:lnTo>
                  <a:pt x="2680602" y="474406"/>
                </a:lnTo>
                <a:lnTo>
                  <a:pt x="2711694" y="507339"/>
                </a:lnTo>
                <a:lnTo>
                  <a:pt x="2741834" y="541158"/>
                </a:lnTo>
                <a:lnTo>
                  <a:pt x="2771001" y="575840"/>
                </a:lnTo>
                <a:lnTo>
                  <a:pt x="2799173" y="611365"/>
                </a:lnTo>
                <a:lnTo>
                  <a:pt x="2826328" y="647710"/>
                </a:lnTo>
                <a:lnTo>
                  <a:pt x="2852445" y="684853"/>
                </a:lnTo>
                <a:lnTo>
                  <a:pt x="2877500" y="722773"/>
                </a:lnTo>
                <a:lnTo>
                  <a:pt x="2901474" y="761447"/>
                </a:lnTo>
                <a:lnTo>
                  <a:pt x="2924342" y="800854"/>
                </a:lnTo>
                <a:lnTo>
                  <a:pt x="2946084" y="840971"/>
                </a:lnTo>
                <a:lnTo>
                  <a:pt x="2966679" y="881777"/>
                </a:lnTo>
                <a:lnTo>
                  <a:pt x="2986103" y="923251"/>
                </a:lnTo>
                <a:lnTo>
                  <a:pt x="3004335" y="965369"/>
                </a:lnTo>
                <a:lnTo>
                  <a:pt x="3021353" y="1008111"/>
                </a:lnTo>
                <a:lnTo>
                  <a:pt x="3037135" y="1051454"/>
                </a:lnTo>
                <a:lnTo>
                  <a:pt x="3051660" y="1095377"/>
                </a:lnTo>
                <a:lnTo>
                  <a:pt x="3064905" y="1139857"/>
                </a:lnTo>
                <a:lnTo>
                  <a:pt x="3076849" y="1184873"/>
                </a:lnTo>
                <a:lnTo>
                  <a:pt x="3087470" y="1230402"/>
                </a:lnTo>
                <a:lnTo>
                  <a:pt x="3096746" y="1276424"/>
                </a:lnTo>
                <a:lnTo>
                  <a:pt x="3104654" y="1322916"/>
                </a:lnTo>
                <a:lnTo>
                  <a:pt x="3111174" y="1369856"/>
                </a:lnTo>
                <a:lnTo>
                  <a:pt x="3116283" y="1417222"/>
                </a:lnTo>
                <a:lnTo>
                  <a:pt x="3119960" y="1464993"/>
                </a:lnTo>
                <a:lnTo>
                  <a:pt x="3122181" y="1513146"/>
                </a:lnTo>
                <a:lnTo>
                  <a:pt x="3122927" y="1561660"/>
                </a:lnTo>
                <a:close/>
              </a:path>
            </a:pathLst>
          </a:custGeom>
          <a:ln w="1270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4036" y="2198227"/>
            <a:ext cx="3723640" cy="3723640"/>
          </a:xfrm>
          <a:custGeom>
            <a:avLst/>
            <a:gdLst/>
            <a:ahLst/>
            <a:cxnLst/>
            <a:rect l="l" t="t" r="r" b="b"/>
            <a:pathLst>
              <a:path w="3723640" h="3723640">
                <a:moveTo>
                  <a:pt x="3723188" y="1861814"/>
                </a:moveTo>
                <a:lnTo>
                  <a:pt x="3722578" y="1909742"/>
                </a:lnTo>
                <a:lnTo>
                  <a:pt x="3720758" y="1957377"/>
                </a:lnTo>
                <a:lnTo>
                  <a:pt x="3717742" y="2004706"/>
                </a:lnTo>
                <a:lnTo>
                  <a:pt x="3713546" y="2051713"/>
                </a:lnTo>
                <a:lnTo>
                  <a:pt x="3708184" y="2098384"/>
                </a:lnTo>
                <a:lnTo>
                  <a:pt x="3701671" y="2144705"/>
                </a:lnTo>
                <a:lnTo>
                  <a:pt x="3694022" y="2190659"/>
                </a:lnTo>
                <a:lnTo>
                  <a:pt x="3685252" y="2236232"/>
                </a:lnTo>
                <a:lnTo>
                  <a:pt x="3675375" y="2281411"/>
                </a:lnTo>
                <a:lnTo>
                  <a:pt x="3664407" y="2326178"/>
                </a:lnTo>
                <a:lnTo>
                  <a:pt x="3652361" y="2370521"/>
                </a:lnTo>
                <a:lnTo>
                  <a:pt x="3639254" y="2414424"/>
                </a:lnTo>
                <a:lnTo>
                  <a:pt x="3625099" y="2457872"/>
                </a:lnTo>
                <a:lnTo>
                  <a:pt x="3609912" y="2500850"/>
                </a:lnTo>
                <a:lnTo>
                  <a:pt x="3593707" y="2543344"/>
                </a:lnTo>
                <a:lnTo>
                  <a:pt x="3576500" y="2585339"/>
                </a:lnTo>
                <a:lnTo>
                  <a:pt x="3558304" y="2626820"/>
                </a:lnTo>
                <a:lnTo>
                  <a:pt x="3539135" y="2667772"/>
                </a:lnTo>
                <a:lnTo>
                  <a:pt x="3519008" y="2708180"/>
                </a:lnTo>
                <a:lnTo>
                  <a:pt x="3497938" y="2748030"/>
                </a:lnTo>
                <a:lnTo>
                  <a:pt x="3475938" y="2787306"/>
                </a:lnTo>
                <a:lnTo>
                  <a:pt x="3453025" y="2825995"/>
                </a:lnTo>
                <a:lnTo>
                  <a:pt x="3429213" y="2864080"/>
                </a:lnTo>
                <a:lnTo>
                  <a:pt x="3404516" y="2901548"/>
                </a:lnTo>
                <a:lnTo>
                  <a:pt x="3378950" y="2938384"/>
                </a:lnTo>
                <a:lnTo>
                  <a:pt x="3352529" y="2974571"/>
                </a:lnTo>
                <a:lnTo>
                  <a:pt x="3325268" y="3010097"/>
                </a:lnTo>
                <a:lnTo>
                  <a:pt x="3297183" y="3044946"/>
                </a:lnTo>
                <a:lnTo>
                  <a:pt x="3268287" y="3079103"/>
                </a:lnTo>
                <a:lnTo>
                  <a:pt x="3238595" y="3112553"/>
                </a:lnTo>
                <a:lnTo>
                  <a:pt x="3208123" y="3145282"/>
                </a:lnTo>
                <a:lnTo>
                  <a:pt x="3176886" y="3177275"/>
                </a:lnTo>
                <a:lnTo>
                  <a:pt x="3144897" y="3208516"/>
                </a:lnTo>
                <a:lnTo>
                  <a:pt x="3112172" y="3238992"/>
                </a:lnTo>
                <a:lnTo>
                  <a:pt x="3078726" y="3268687"/>
                </a:lnTo>
                <a:lnTo>
                  <a:pt x="3044573" y="3297587"/>
                </a:lnTo>
                <a:lnTo>
                  <a:pt x="3009729" y="3325676"/>
                </a:lnTo>
                <a:lnTo>
                  <a:pt x="2974207" y="3352940"/>
                </a:lnTo>
                <a:lnTo>
                  <a:pt x="2938024" y="3379364"/>
                </a:lnTo>
                <a:lnTo>
                  <a:pt x="2901193" y="3404933"/>
                </a:lnTo>
                <a:lnTo>
                  <a:pt x="2863730" y="3429633"/>
                </a:lnTo>
                <a:lnTo>
                  <a:pt x="2825649" y="3453448"/>
                </a:lnTo>
                <a:lnTo>
                  <a:pt x="2786965" y="3476364"/>
                </a:lnTo>
                <a:lnTo>
                  <a:pt x="2747693" y="3498367"/>
                </a:lnTo>
                <a:lnTo>
                  <a:pt x="2707848" y="3519440"/>
                </a:lnTo>
                <a:lnTo>
                  <a:pt x="2667445" y="3539569"/>
                </a:lnTo>
                <a:lnTo>
                  <a:pt x="2626498" y="3558740"/>
                </a:lnTo>
                <a:lnTo>
                  <a:pt x="2585023" y="3576938"/>
                </a:lnTo>
                <a:lnTo>
                  <a:pt x="2543033" y="3594148"/>
                </a:lnTo>
                <a:lnTo>
                  <a:pt x="2500544" y="3610354"/>
                </a:lnTo>
                <a:lnTo>
                  <a:pt x="2457571" y="3625543"/>
                </a:lnTo>
                <a:lnTo>
                  <a:pt x="2414128" y="3639700"/>
                </a:lnTo>
                <a:lnTo>
                  <a:pt x="2370231" y="3652809"/>
                </a:lnTo>
                <a:lnTo>
                  <a:pt x="2325894" y="3664856"/>
                </a:lnTo>
                <a:lnTo>
                  <a:pt x="2281132" y="3675826"/>
                </a:lnTo>
                <a:lnTo>
                  <a:pt x="2235959" y="3685704"/>
                </a:lnTo>
                <a:lnTo>
                  <a:pt x="2190391" y="3694475"/>
                </a:lnTo>
                <a:lnTo>
                  <a:pt x="2144442" y="3702125"/>
                </a:lnTo>
                <a:lnTo>
                  <a:pt x="2098128" y="3708639"/>
                </a:lnTo>
                <a:lnTo>
                  <a:pt x="2051462" y="3714001"/>
                </a:lnTo>
                <a:lnTo>
                  <a:pt x="2004461" y="3718198"/>
                </a:lnTo>
                <a:lnTo>
                  <a:pt x="1957138" y="3721214"/>
                </a:lnTo>
                <a:lnTo>
                  <a:pt x="1909508" y="3723034"/>
                </a:lnTo>
                <a:lnTo>
                  <a:pt x="1861587" y="3723645"/>
                </a:lnTo>
                <a:lnTo>
                  <a:pt x="1813666" y="3723034"/>
                </a:lnTo>
                <a:lnTo>
                  <a:pt x="1766036" y="3721214"/>
                </a:lnTo>
                <a:lnTo>
                  <a:pt x="1718713" y="3718198"/>
                </a:lnTo>
                <a:lnTo>
                  <a:pt x="1671712" y="3714001"/>
                </a:lnTo>
                <a:lnTo>
                  <a:pt x="1625046" y="3708639"/>
                </a:lnTo>
                <a:lnTo>
                  <a:pt x="1578732" y="3702125"/>
                </a:lnTo>
                <a:lnTo>
                  <a:pt x="1532783" y="3694475"/>
                </a:lnTo>
                <a:lnTo>
                  <a:pt x="1487215" y="3685704"/>
                </a:lnTo>
                <a:lnTo>
                  <a:pt x="1442043" y="3675826"/>
                </a:lnTo>
                <a:lnTo>
                  <a:pt x="1397281" y="3664856"/>
                </a:lnTo>
                <a:lnTo>
                  <a:pt x="1352944" y="3652809"/>
                </a:lnTo>
                <a:lnTo>
                  <a:pt x="1309047" y="3639700"/>
                </a:lnTo>
                <a:lnTo>
                  <a:pt x="1265604" y="3625543"/>
                </a:lnTo>
                <a:lnTo>
                  <a:pt x="1222631" y="3610354"/>
                </a:lnTo>
                <a:lnTo>
                  <a:pt x="1180143" y="3594148"/>
                </a:lnTo>
                <a:lnTo>
                  <a:pt x="1138154" y="3576938"/>
                </a:lnTo>
                <a:lnTo>
                  <a:pt x="1096678" y="3558740"/>
                </a:lnTo>
                <a:lnTo>
                  <a:pt x="1055731" y="3539569"/>
                </a:lnTo>
                <a:lnTo>
                  <a:pt x="1015328" y="3519440"/>
                </a:lnTo>
                <a:lnTo>
                  <a:pt x="975484" y="3498367"/>
                </a:lnTo>
                <a:lnTo>
                  <a:pt x="936212" y="3476364"/>
                </a:lnTo>
                <a:lnTo>
                  <a:pt x="897529" y="3453448"/>
                </a:lnTo>
                <a:lnTo>
                  <a:pt x="859448" y="3429633"/>
                </a:lnTo>
                <a:lnTo>
                  <a:pt x="821985" y="3404933"/>
                </a:lnTo>
                <a:lnTo>
                  <a:pt x="785155" y="3379364"/>
                </a:lnTo>
                <a:lnTo>
                  <a:pt x="748972" y="3352940"/>
                </a:lnTo>
                <a:lnTo>
                  <a:pt x="713451" y="3325676"/>
                </a:lnTo>
                <a:lnTo>
                  <a:pt x="678606" y="3297587"/>
                </a:lnTo>
                <a:lnTo>
                  <a:pt x="644454" y="3268687"/>
                </a:lnTo>
                <a:lnTo>
                  <a:pt x="611008" y="3238992"/>
                </a:lnTo>
                <a:lnTo>
                  <a:pt x="578283" y="3208516"/>
                </a:lnTo>
                <a:lnTo>
                  <a:pt x="546295" y="3177275"/>
                </a:lnTo>
                <a:lnTo>
                  <a:pt x="515058" y="3145282"/>
                </a:lnTo>
                <a:lnTo>
                  <a:pt x="484586" y="3112553"/>
                </a:lnTo>
                <a:lnTo>
                  <a:pt x="454895" y="3079103"/>
                </a:lnTo>
                <a:lnTo>
                  <a:pt x="425999" y="3044946"/>
                </a:lnTo>
                <a:lnTo>
                  <a:pt x="397914" y="3010097"/>
                </a:lnTo>
                <a:lnTo>
                  <a:pt x="370654" y="2974571"/>
                </a:lnTo>
                <a:lnTo>
                  <a:pt x="344233" y="2938384"/>
                </a:lnTo>
                <a:lnTo>
                  <a:pt x="318667" y="2901548"/>
                </a:lnTo>
                <a:lnTo>
                  <a:pt x="293971" y="2864080"/>
                </a:lnTo>
                <a:lnTo>
                  <a:pt x="270159" y="2825995"/>
                </a:lnTo>
                <a:lnTo>
                  <a:pt x="247246" y="2787306"/>
                </a:lnTo>
                <a:lnTo>
                  <a:pt x="225247" y="2748030"/>
                </a:lnTo>
                <a:lnTo>
                  <a:pt x="204176" y="2708180"/>
                </a:lnTo>
                <a:lnTo>
                  <a:pt x="184049" y="2667772"/>
                </a:lnTo>
                <a:lnTo>
                  <a:pt x="164881" y="2626820"/>
                </a:lnTo>
                <a:lnTo>
                  <a:pt x="146686" y="2585339"/>
                </a:lnTo>
                <a:lnTo>
                  <a:pt x="129478" y="2543344"/>
                </a:lnTo>
                <a:lnTo>
                  <a:pt x="113274" y="2500850"/>
                </a:lnTo>
                <a:lnTo>
                  <a:pt x="98087" y="2457872"/>
                </a:lnTo>
                <a:lnTo>
                  <a:pt x="83933" y="2414424"/>
                </a:lnTo>
                <a:lnTo>
                  <a:pt x="70825" y="2370521"/>
                </a:lnTo>
                <a:lnTo>
                  <a:pt x="58780" y="2326178"/>
                </a:lnTo>
                <a:lnTo>
                  <a:pt x="47812" y="2281411"/>
                </a:lnTo>
                <a:lnTo>
                  <a:pt x="37935" y="2236232"/>
                </a:lnTo>
                <a:lnTo>
                  <a:pt x="29165" y="2190659"/>
                </a:lnTo>
                <a:lnTo>
                  <a:pt x="21516" y="2144705"/>
                </a:lnTo>
                <a:lnTo>
                  <a:pt x="15003" y="2098384"/>
                </a:lnTo>
                <a:lnTo>
                  <a:pt x="9641" y="2051713"/>
                </a:lnTo>
                <a:lnTo>
                  <a:pt x="5445" y="2004706"/>
                </a:lnTo>
                <a:lnTo>
                  <a:pt x="2430" y="1957377"/>
                </a:lnTo>
                <a:lnTo>
                  <a:pt x="610" y="1909742"/>
                </a:lnTo>
                <a:lnTo>
                  <a:pt x="0" y="1861814"/>
                </a:lnTo>
                <a:lnTo>
                  <a:pt x="610" y="1813887"/>
                </a:lnTo>
                <a:lnTo>
                  <a:pt x="2430" y="1766252"/>
                </a:lnTo>
                <a:lnTo>
                  <a:pt x="5445" y="1718923"/>
                </a:lnTo>
                <a:lnTo>
                  <a:pt x="9641" y="1671916"/>
                </a:lnTo>
                <a:lnTo>
                  <a:pt x="15003" y="1625245"/>
                </a:lnTo>
                <a:lnTo>
                  <a:pt x="21516" y="1578925"/>
                </a:lnTo>
                <a:lnTo>
                  <a:pt x="29165" y="1532970"/>
                </a:lnTo>
                <a:lnTo>
                  <a:pt x="37935" y="1487397"/>
                </a:lnTo>
                <a:lnTo>
                  <a:pt x="47812" y="1442219"/>
                </a:lnTo>
                <a:lnTo>
                  <a:pt x="58780" y="1397451"/>
                </a:lnTo>
                <a:lnTo>
                  <a:pt x="70825" y="1353109"/>
                </a:lnTo>
                <a:lnTo>
                  <a:pt x="83933" y="1309206"/>
                </a:lnTo>
                <a:lnTo>
                  <a:pt x="98087" y="1265759"/>
                </a:lnTo>
                <a:lnTo>
                  <a:pt x="113274" y="1222781"/>
                </a:lnTo>
                <a:lnTo>
                  <a:pt x="129478" y="1180287"/>
                </a:lnTo>
                <a:lnTo>
                  <a:pt x="146686" y="1138292"/>
                </a:lnTo>
                <a:lnTo>
                  <a:pt x="164881" y="1096812"/>
                </a:lnTo>
                <a:lnTo>
                  <a:pt x="184049" y="1055860"/>
                </a:lnTo>
                <a:lnTo>
                  <a:pt x="204176" y="1015452"/>
                </a:lnTo>
                <a:lnTo>
                  <a:pt x="225247" y="975602"/>
                </a:lnTo>
                <a:lnTo>
                  <a:pt x="247246" y="936326"/>
                </a:lnTo>
                <a:lnTo>
                  <a:pt x="270159" y="897638"/>
                </a:lnTo>
                <a:lnTo>
                  <a:pt x="293971" y="859553"/>
                </a:lnTo>
                <a:lnTo>
                  <a:pt x="318667" y="822085"/>
                </a:lnTo>
                <a:lnTo>
                  <a:pt x="344233" y="785250"/>
                </a:lnTo>
                <a:lnTo>
                  <a:pt x="370654" y="749063"/>
                </a:lnTo>
                <a:lnTo>
                  <a:pt x="397914" y="713537"/>
                </a:lnTo>
                <a:lnTo>
                  <a:pt x="425999" y="678689"/>
                </a:lnTo>
                <a:lnTo>
                  <a:pt x="454895" y="644532"/>
                </a:lnTo>
                <a:lnTo>
                  <a:pt x="484586" y="611082"/>
                </a:lnTo>
                <a:lnTo>
                  <a:pt x="515058" y="578354"/>
                </a:lnTo>
                <a:lnTo>
                  <a:pt x="546295" y="546362"/>
                </a:lnTo>
                <a:lnTo>
                  <a:pt x="578283" y="515120"/>
                </a:lnTo>
                <a:lnTo>
                  <a:pt x="611008" y="484645"/>
                </a:lnTo>
                <a:lnTo>
                  <a:pt x="644454" y="454950"/>
                </a:lnTo>
                <a:lnTo>
                  <a:pt x="678606" y="426051"/>
                </a:lnTo>
                <a:lnTo>
                  <a:pt x="713451" y="397962"/>
                </a:lnTo>
                <a:lnTo>
                  <a:pt x="748972" y="370699"/>
                </a:lnTo>
                <a:lnTo>
                  <a:pt x="785155" y="344275"/>
                </a:lnTo>
                <a:lnTo>
                  <a:pt x="821985" y="318706"/>
                </a:lnTo>
                <a:lnTo>
                  <a:pt x="859448" y="294006"/>
                </a:lnTo>
                <a:lnTo>
                  <a:pt x="897529" y="270191"/>
                </a:lnTo>
                <a:lnTo>
                  <a:pt x="936212" y="247276"/>
                </a:lnTo>
                <a:lnTo>
                  <a:pt x="975484" y="225274"/>
                </a:lnTo>
                <a:lnTo>
                  <a:pt x="1015328" y="204201"/>
                </a:lnTo>
                <a:lnTo>
                  <a:pt x="1055731" y="184072"/>
                </a:lnTo>
                <a:lnTo>
                  <a:pt x="1096678" y="164901"/>
                </a:lnTo>
                <a:lnTo>
                  <a:pt x="1138154" y="146704"/>
                </a:lnTo>
                <a:lnTo>
                  <a:pt x="1180143" y="129494"/>
                </a:lnTo>
                <a:lnTo>
                  <a:pt x="1222631" y="113288"/>
                </a:lnTo>
                <a:lnTo>
                  <a:pt x="1265604" y="98099"/>
                </a:lnTo>
                <a:lnTo>
                  <a:pt x="1309047" y="83943"/>
                </a:lnTo>
                <a:lnTo>
                  <a:pt x="1352944" y="70834"/>
                </a:lnTo>
                <a:lnTo>
                  <a:pt x="1397281" y="58787"/>
                </a:lnTo>
                <a:lnTo>
                  <a:pt x="1442043" y="47818"/>
                </a:lnTo>
                <a:lnTo>
                  <a:pt x="1487215" y="37940"/>
                </a:lnTo>
                <a:lnTo>
                  <a:pt x="1532783" y="29168"/>
                </a:lnTo>
                <a:lnTo>
                  <a:pt x="1578732" y="21519"/>
                </a:lnTo>
                <a:lnTo>
                  <a:pt x="1625046" y="15005"/>
                </a:lnTo>
                <a:lnTo>
                  <a:pt x="1671712" y="9643"/>
                </a:lnTo>
                <a:lnTo>
                  <a:pt x="1718713" y="5446"/>
                </a:lnTo>
                <a:lnTo>
                  <a:pt x="1766036" y="2430"/>
                </a:lnTo>
                <a:lnTo>
                  <a:pt x="1813666" y="610"/>
                </a:lnTo>
                <a:lnTo>
                  <a:pt x="1861587" y="0"/>
                </a:lnTo>
                <a:lnTo>
                  <a:pt x="1909508" y="610"/>
                </a:lnTo>
                <a:lnTo>
                  <a:pt x="1957138" y="2430"/>
                </a:lnTo>
                <a:lnTo>
                  <a:pt x="2004461" y="5446"/>
                </a:lnTo>
                <a:lnTo>
                  <a:pt x="2051462" y="9643"/>
                </a:lnTo>
                <a:lnTo>
                  <a:pt x="2098128" y="15005"/>
                </a:lnTo>
                <a:lnTo>
                  <a:pt x="2144442" y="21519"/>
                </a:lnTo>
                <a:lnTo>
                  <a:pt x="2190391" y="29168"/>
                </a:lnTo>
                <a:lnTo>
                  <a:pt x="2235959" y="37940"/>
                </a:lnTo>
                <a:lnTo>
                  <a:pt x="2281132" y="47818"/>
                </a:lnTo>
                <a:lnTo>
                  <a:pt x="2325894" y="58787"/>
                </a:lnTo>
                <a:lnTo>
                  <a:pt x="2370231" y="70834"/>
                </a:lnTo>
                <a:lnTo>
                  <a:pt x="2414128" y="83943"/>
                </a:lnTo>
                <a:lnTo>
                  <a:pt x="2457571" y="98099"/>
                </a:lnTo>
                <a:lnTo>
                  <a:pt x="2500544" y="113288"/>
                </a:lnTo>
                <a:lnTo>
                  <a:pt x="2543033" y="129494"/>
                </a:lnTo>
                <a:lnTo>
                  <a:pt x="2585023" y="146704"/>
                </a:lnTo>
                <a:lnTo>
                  <a:pt x="2626498" y="164901"/>
                </a:lnTo>
                <a:lnTo>
                  <a:pt x="2667445" y="184072"/>
                </a:lnTo>
                <a:lnTo>
                  <a:pt x="2707848" y="204201"/>
                </a:lnTo>
                <a:lnTo>
                  <a:pt x="2747693" y="225274"/>
                </a:lnTo>
                <a:lnTo>
                  <a:pt x="2786965" y="247276"/>
                </a:lnTo>
                <a:lnTo>
                  <a:pt x="2825649" y="270191"/>
                </a:lnTo>
                <a:lnTo>
                  <a:pt x="2863730" y="294006"/>
                </a:lnTo>
                <a:lnTo>
                  <a:pt x="2901193" y="318706"/>
                </a:lnTo>
                <a:lnTo>
                  <a:pt x="2938024" y="344275"/>
                </a:lnTo>
                <a:lnTo>
                  <a:pt x="2974207" y="370699"/>
                </a:lnTo>
                <a:lnTo>
                  <a:pt x="3009729" y="397962"/>
                </a:lnTo>
                <a:lnTo>
                  <a:pt x="3044573" y="426051"/>
                </a:lnTo>
                <a:lnTo>
                  <a:pt x="3078726" y="454950"/>
                </a:lnTo>
                <a:lnTo>
                  <a:pt x="3112172" y="484645"/>
                </a:lnTo>
                <a:lnTo>
                  <a:pt x="3144897" y="515120"/>
                </a:lnTo>
                <a:lnTo>
                  <a:pt x="3176886" y="546362"/>
                </a:lnTo>
                <a:lnTo>
                  <a:pt x="3208123" y="578354"/>
                </a:lnTo>
                <a:lnTo>
                  <a:pt x="3238595" y="611082"/>
                </a:lnTo>
                <a:lnTo>
                  <a:pt x="3268287" y="644532"/>
                </a:lnTo>
                <a:lnTo>
                  <a:pt x="3297183" y="678689"/>
                </a:lnTo>
                <a:lnTo>
                  <a:pt x="3325268" y="713537"/>
                </a:lnTo>
                <a:lnTo>
                  <a:pt x="3352529" y="749063"/>
                </a:lnTo>
                <a:lnTo>
                  <a:pt x="3378950" y="785250"/>
                </a:lnTo>
                <a:lnTo>
                  <a:pt x="3404516" y="822085"/>
                </a:lnTo>
                <a:lnTo>
                  <a:pt x="3429213" y="859553"/>
                </a:lnTo>
                <a:lnTo>
                  <a:pt x="3453025" y="897638"/>
                </a:lnTo>
                <a:lnTo>
                  <a:pt x="3475938" y="936326"/>
                </a:lnTo>
                <a:lnTo>
                  <a:pt x="3497938" y="975602"/>
                </a:lnTo>
                <a:lnTo>
                  <a:pt x="3519008" y="1015452"/>
                </a:lnTo>
                <a:lnTo>
                  <a:pt x="3539135" y="1055860"/>
                </a:lnTo>
                <a:lnTo>
                  <a:pt x="3558304" y="1096812"/>
                </a:lnTo>
                <a:lnTo>
                  <a:pt x="3576500" y="1138292"/>
                </a:lnTo>
                <a:lnTo>
                  <a:pt x="3593707" y="1180287"/>
                </a:lnTo>
                <a:lnTo>
                  <a:pt x="3609912" y="1222781"/>
                </a:lnTo>
                <a:lnTo>
                  <a:pt x="3625099" y="1265759"/>
                </a:lnTo>
                <a:lnTo>
                  <a:pt x="3639254" y="1309206"/>
                </a:lnTo>
                <a:lnTo>
                  <a:pt x="3652361" y="1353109"/>
                </a:lnTo>
                <a:lnTo>
                  <a:pt x="3664407" y="1397451"/>
                </a:lnTo>
                <a:lnTo>
                  <a:pt x="3675375" y="1442219"/>
                </a:lnTo>
                <a:lnTo>
                  <a:pt x="3685252" y="1487397"/>
                </a:lnTo>
                <a:lnTo>
                  <a:pt x="3694022" y="1532970"/>
                </a:lnTo>
                <a:lnTo>
                  <a:pt x="3701671" y="1578925"/>
                </a:lnTo>
                <a:lnTo>
                  <a:pt x="3708184" y="1625245"/>
                </a:lnTo>
                <a:lnTo>
                  <a:pt x="3713546" y="1671916"/>
                </a:lnTo>
                <a:lnTo>
                  <a:pt x="3717742" y="1718923"/>
                </a:lnTo>
                <a:lnTo>
                  <a:pt x="3720758" y="1766252"/>
                </a:lnTo>
                <a:lnTo>
                  <a:pt x="3722578" y="1813887"/>
                </a:lnTo>
                <a:lnTo>
                  <a:pt x="3723188" y="1861814"/>
                </a:lnTo>
                <a:close/>
              </a:path>
            </a:pathLst>
          </a:custGeom>
          <a:ln w="1270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7349" y="2761607"/>
            <a:ext cx="2572385" cy="2573020"/>
          </a:xfrm>
          <a:custGeom>
            <a:avLst/>
            <a:gdLst/>
            <a:ahLst/>
            <a:cxnLst/>
            <a:rect l="l" t="t" r="r" b="b"/>
            <a:pathLst>
              <a:path w="2572385" h="2573020">
                <a:moveTo>
                  <a:pt x="2572349" y="1286333"/>
                </a:moveTo>
                <a:lnTo>
                  <a:pt x="2571459" y="1334431"/>
                </a:lnTo>
                <a:lnTo>
                  <a:pt x="2568810" y="1382093"/>
                </a:lnTo>
                <a:lnTo>
                  <a:pt x="2564434" y="1429287"/>
                </a:lnTo>
                <a:lnTo>
                  <a:pt x="2558361" y="1475982"/>
                </a:lnTo>
                <a:lnTo>
                  <a:pt x="2550623" y="1522146"/>
                </a:lnTo>
                <a:lnTo>
                  <a:pt x="2541253" y="1567747"/>
                </a:lnTo>
                <a:lnTo>
                  <a:pt x="2530281" y="1612755"/>
                </a:lnTo>
                <a:lnTo>
                  <a:pt x="2517738" y="1657137"/>
                </a:lnTo>
                <a:lnTo>
                  <a:pt x="2503658" y="1700862"/>
                </a:lnTo>
                <a:lnTo>
                  <a:pt x="2488070" y="1743899"/>
                </a:lnTo>
                <a:lnTo>
                  <a:pt x="2471006" y="1786216"/>
                </a:lnTo>
                <a:lnTo>
                  <a:pt x="2452498" y="1827782"/>
                </a:lnTo>
                <a:lnTo>
                  <a:pt x="2432577" y="1868565"/>
                </a:lnTo>
                <a:lnTo>
                  <a:pt x="2411276" y="1908533"/>
                </a:lnTo>
                <a:lnTo>
                  <a:pt x="2388624" y="1947655"/>
                </a:lnTo>
                <a:lnTo>
                  <a:pt x="2364655" y="1985901"/>
                </a:lnTo>
                <a:lnTo>
                  <a:pt x="2339398" y="2023237"/>
                </a:lnTo>
                <a:lnTo>
                  <a:pt x="2312887" y="2059633"/>
                </a:lnTo>
                <a:lnTo>
                  <a:pt x="2285152" y="2095057"/>
                </a:lnTo>
                <a:lnTo>
                  <a:pt x="2256224" y="2129478"/>
                </a:lnTo>
                <a:lnTo>
                  <a:pt x="2226136" y="2162863"/>
                </a:lnTo>
                <a:lnTo>
                  <a:pt x="2194918" y="2195183"/>
                </a:lnTo>
                <a:lnTo>
                  <a:pt x="2162603" y="2226404"/>
                </a:lnTo>
                <a:lnTo>
                  <a:pt x="2129222" y="2256496"/>
                </a:lnTo>
                <a:lnTo>
                  <a:pt x="2094806" y="2285428"/>
                </a:lnTo>
                <a:lnTo>
                  <a:pt x="2059386" y="2313167"/>
                </a:lnTo>
                <a:lnTo>
                  <a:pt x="2022995" y="2339682"/>
                </a:lnTo>
                <a:lnTo>
                  <a:pt x="1985663" y="2364942"/>
                </a:lnTo>
                <a:lnTo>
                  <a:pt x="1947423" y="2388915"/>
                </a:lnTo>
                <a:lnTo>
                  <a:pt x="1908305" y="2411569"/>
                </a:lnTo>
                <a:lnTo>
                  <a:pt x="1868341" y="2432874"/>
                </a:lnTo>
                <a:lnTo>
                  <a:pt x="1827564" y="2452797"/>
                </a:lnTo>
                <a:lnTo>
                  <a:pt x="1786003" y="2471308"/>
                </a:lnTo>
                <a:lnTo>
                  <a:pt x="1743691" y="2488374"/>
                </a:lnTo>
                <a:lnTo>
                  <a:pt x="1700659" y="2503964"/>
                </a:lnTo>
                <a:lnTo>
                  <a:pt x="1656939" y="2518047"/>
                </a:lnTo>
                <a:lnTo>
                  <a:pt x="1612562" y="2530591"/>
                </a:lnTo>
                <a:lnTo>
                  <a:pt x="1567559" y="2541565"/>
                </a:lnTo>
                <a:lnTo>
                  <a:pt x="1521963" y="2550937"/>
                </a:lnTo>
                <a:lnTo>
                  <a:pt x="1475804" y="2558675"/>
                </a:lnTo>
                <a:lnTo>
                  <a:pt x="1429114" y="2564749"/>
                </a:lnTo>
                <a:lnTo>
                  <a:pt x="1381925" y="2569126"/>
                </a:lnTo>
                <a:lnTo>
                  <a:pt x="1334268" y="2571776"/>
                </a:lnTo>
                <a:lnTo>
                  <a:pt x="1286174" y="2572666"/>
                </a:lnTo>
                <a:lnTo>
                  <a:pt x="1238081" y="2571776"/>
                </a:lnTo>
                <a:lnTo>
                  <a:pt x="1190424" y="2569126"/>
                </a:lnTo>
                <a:lnTo>
                  <a:pt x="1143235" y="2564749"/>
                </a:lnTo>
                <a:lnTo>
                  <a:pt x="1096545" y="2558675"/>
                </a:lnTo>
                <a:lnTo>
                  <a:pt x="1050386" y="2550937"/>
                </a:lnTo>
                <a:lnTo>
                  <a:pt x="1004790" y="2541565"/>
                </a:lnTo>
                <a:lnTo>
                  <a:pt x="959787" y="2530591"/>
                </a:lnTo>
                <a:lnTo>
                  <a:pt x="915410" y="2518047"/>
                </a:lnTo>
                <a:lnTo>
                  <a:pt x="871690" y="2503964"/>
                </a:lnTo>
                <a:lnTo>
                  <a:pt x="828658" y="2488374"/>
                </a:lnTo>
                <a:lnTo>
                  <a:pt x="786346" y="2471308"/>
                </a:lnTo>
                <a:lnTo>
                  <a:pt x="744785" y="2452797"/>
                </a:lnTo>
                <a:lnTo>
                  <a:pt x="704008" y="2432874"/>
                </a:lnTo>
                <a:lnTo>
                  <a:pt x="664044" y="2411569"/>
                </a:lnTo>
                <a:lnTo>
                  <a:pt x="624926" y="2388915"/>
                </a:lnTo>
                <a:lnTo>
                  <a:pt x="586686" y="2364942"/>
                </a:lnTo>
                <a:lnTo>
                  <a:pt x="549354" y="2339682"/>
                </a:lnTo>
                <a:lnTo>
                  <a:pt x="512963" y="2313167"/>
                </a:lnTo>
                <a:lnTo>
                  <a:pt x="477543" y="2285428"/>
                </a:lnTo>
                <a:lnTo>
                  <a:pt x="443127" y="2256496"/>
                </a:lnTo>
                <a:lnTo>
                  <a:pt x="409746" y="2226404"/>
                </a:lnTo>
                <a:lnTo>
                  <a:pt x="377431" y="2195183"/>
                </a:lnTo>
                <a:lnTo>
                  <a:pt x="346213" y="2162863"/>
                </a:lnTo>
                <a:lnTo>
                  <a:pt x="316125" y="2129478"/>
                </a:lnTo>
                <a:lnTo>
                  <a:pt x="287197" y="2095057"/>
                </a:lnTo>
                <a:lnTo>
                  <a:pt x="259462" y="2059633"/>
                </a:lnTo>
                <a:lnTo>
                  <a:pt x="232951" y="2023237"/>
                </a:lnTo>
                <a:lnTo>
                  <a:pt x="207694" y="1985901"/>
                </a:lnTo>
                <a:lnTo>
                  <a:pt x="183725" y="1947655"/>
                </a:lnTo>
                <a:lnTo>
                  <a:pt x="161073" y="1908533"/>
                </a:lnTo>
                <a:lnTo>
                  <a:pt x="139772" y="1868565"/>
                </a:lnTo>
                <a:lnTo>
                  <a:pt x="119851" y="1827782"/>
                </a:lnTo>
                <a:lnTo>
                  <a:pt x="101343" y="1786216"/>
                </a:lnTo>
                <a:lnTo>
                  <a:pt x="84279" y="1743899"/>
                </a:lnTo>
                <a:lnTo>
                  <a:pt x="68691" y="1700862"/>
                </a:lnTo>
                <a:lnTo>
                  <a:pt x="54610" y="1657137"/>
                </a:lnTo>
                <a:lnTo>
                  <a:pt x="42068" y="1612755"/>
                </a:lnTo>
                <a:lnTo>
                  <a:pt x="31096" y="1567747"/>
                </a:lnTo>
                <a:lnTo>
                  <a:pt x="21726" y="1522146"/>
                </a:lnTo>
                <a:lnTo>
                  <a:pt x="13988" y="1475982"/>
                </a:lnTo>
                <a:lnTo>
                  <a:pt x="7915" y="1429287"/>
                </a:lnTo>
                <a:lnTo>
                  <a:pt x="3539" y="1382093"/>
                </a:lnTo>
                <a:lnTo>
                  <a:pt x="890" y="1334431"/>
                </a:lnTo>
                <a:lnTo>
                  <a:pt x="0" y="1286333"/>
                </a:lnTo>
                <a:lnTo>
                  <a:pt x="890" y="1238233"/>
                </a:lnTo>
                <a:lnTo>
                  <a:pt x="3539" y="1190570"/>
                </a:lnTo>
                <a:lnTo>
                  <a:pt x="7915" y="1143376"/>
                </a:lnTo>
                <a:lnTo>
                  <a:pt x="13988" y="1096680"/>
                </a:lnTo>
                <a:lnTo>
                  <a:pt x="21726" y="1050516"/>
                </a:lnTo>
                <a:lnTo>
                  <a:pt x="31096" y="1004914"/>
                </a:lnTo>
                <a:lnTo>
                  <a:pt x="42068" y="959906"/>
                </a:lnTo>
                <a:lnTo>
                  <a:pt x="54610" y="915523"/>
                </a:lnTo>
                <a:lnTo>
                  <a:pt x="68691" y="871797"/>
                </a:lnTo>
                <a:lnTo>
                  <a:pt x="84279" y="828760"/>
                </a:lnTo>
                <a:lnTo>
                  <a:pt x="101343" y="786443"/>
                </a:lnTo>
                <a:lnTo>
                  <a:pt x="119851" y="744877"/>
                </a:lnTo>
                <a:lnTo>
                  <a:pt x="139772" y="704094"/>
                </a:lnTo>
                <a:lnTo>
                  <a:pt x="161073" y="664126"/>
                </a:lnTo>
                <a:lnTo>
                  <a:pt x="183725" y="625003"/>
                </a:lnTo>
                <a:lnTo>
                  <a:pt x="207694" y="586758"/>
                </a:lnTo>
                <a:lnTo>
                  <a:pt x="232951" y="549422"/>
                </a:lnTo>
                <a:lnTo>
                  <a:pt x="259462" y="513026"/>
                </a:lnTo>
                <a:lnTo>
                  <a:pt x="287197" y="477602"/>
                </a:lnTo>
                <a:lnTo>
                  <a:pt x="316125" y="443182"/>
                </a:lnTo>
                <a:lnTo>
                  <a:pt x="346213" y="409796"/>
                </a:lnTo>
                <a:lnTo>
                  <a:pt x="377431" y="377477"/>
                </a:lnTo>
                <a:lnTo>
                  <a:pt x="409746" y="346256"/>
                </a:lnTo>
                <a:lnTo>
                  <a:pt x="443127" y="316164"/>
                </a:lnTo>
                <a:lnTo>
                  <a:pt x="477543" y="287233"/>
                </a:lnTo>
                <a:lnTo>
                  <a:pt x="512963" y="259494"/>
                </a:lnTo>
                <a:lnTo>
                  <a:pt x="549354" y="232979"/>
                </a:lnTo>
                <a:lnTo>
                  <a:pt x="586686" y="207720"/>
                </a:lnTo>
                <a:lnTo>
                  <a:pt x="624926" y="183747"/>
                </a:lnTo>
                <a:lnTo>
                  <a:pt x="664044" y="161093"/>
                </a:lnTo>
                <a:lnTo>
                  <a:pt x="704008" y="139789"/>
                </a:lnTo>
                <a:lnTo>
                  <a:pt x="744785" y="119866"/>
                </a:lnTo>
                <a:lnTo>
                  <a:pt x="786346" y="101356"/>
                </a:lnTo>
                <a:lnTo>
                  <a:pt x="828658" y="84290"/>
                </a:lnTo>
                <a:lnTo>
                  <a:pt x="871690" y="68700"/>
                </a:lnTo>
                <a:lnTo>
                  <a:pt x="915410" y="54617"/>
                </a:lnTo>
                <a:lnTo>
                  <a:pt x="959787" y="42073"/>
                </a:lnTo>
                <a:lnTo>
                  <a:pt x="1004790" y="31100"/>
                </a:lnTo>
                <a:lnTo>
                  <a:pt x="1050386" y="21728"/>
                </a:lnTo>
                <a:lnTo>
                  <a:pt x="1096545" y="13990"/>
                </a:lnTo>
                <a:lnTo>
                  <a:pt x="1143235" y="7916"/>
                </a:lnTo>
                <a:lnTo>
                  <a:pt x="1190424" y="3539"/>
                </a:lnTo>
                <a:lnTo>
                  <a:pt x="1238081" y="890"/>
                </a:lnTo>
                <a:lnTo>
                  <a:pt x="1286174" y="0"/>
                </a:lnTo>
                <a:lnTo>
                  <a:pt x="1334268" y="890"/>
                </a:lnTo>
                <a:lnTo>
                  <a:pt x="1381925" y="3539"/>
                </a:lnTo>
                <a:lnTo>
                  <a:pt x="1429114" y="7916"/>
                </a:lnTo>
                <a:lnTo>
                  <a:pt x="1475804" y="13990"/>
                </a:lnTo>
                <a:lnTo>
                  <a:pt x="1521963" y="21728"/>
                </a:lnTo>
                <a:lnTo>
                  <a:pt x="1567559" y="31100"/>
                </a:lnTo>
                <a:lnTo>
                  <a:pt x="1612562" y="42073"/>
                </a:lnTo>
                <a:lnTo>
                  <a:pt x="1656939" y="54617"/>
                </a:lnTo>
                <a:lnTo>
                  <a:pt x="1700659" y="68700"/>
                </a:lnTo>
                <a:lnTo>
                  <a:pt x="1743691" y="84290"/>
                </a:lnTo>
                <a:lnTo>
                  <a:pt x="1786003" y="101356"/>
                </a:lnTo>
                <a:lnTo>
                  <a:pt x="1827564" y="119866"/>
                </a:lnTo>
                <a:lnTo>
                  <a:pt x="1868341" y="139789"/>
                </a:lnTo>
                <a:lnTo>
                  <a:pt x="1908305" y="161093"/>
                </a:lnTo>
                <a:lnTo>
                  <a:pt x="1947423" y="183747"/>
                </a:lnTo>
                <a:lnTo>
                  <a:pt x="1985663" y="207720"/>
                </a:lnTo>
                <a:lnTo>
                  <a:pt x="2022995" y="232979"/>
                </a:lnTo>
                <a:lnTo>
                  <a:pt x="2059386" y="259494"/>
                </a:lnTo>
                <a:lnTo>
                  <a:pt x="2094806" y="287233"/>
                </a:lnTo>
                <a:lnTo>
                  <a:pt x="2129222" y="316164"/>
                </a:lnTo>
                <a:lnTo>
                  <a:pt x="2162603" y="346256"/>
                </a:lnTo>
                <a:lnTo>
                  <a:pt x="2194918" y="377477"/>
                </a:lnTo>
                <a:lnTo>
                  <a:pt x="2226136" y="409796"/>
                </a:lnTo>
                <a:lnTo>
                  <a:pt x="2256224" y="443182"/>
                </a:lnTo>
                <a:lnTo>
                  <a:pt x="2285152" y="477602"/>
                </a:lnTo>
                <a:lnTo>
                  <a:pt x="2312887" y="513026"/>
                </a:lnTo>
                <a:lnTo>
                  <a:pt x="2339398" y="549422"/>
                </a:lnTo>
                <a:lnTo>
                  <a:pt x="2364655" y="586758"/>
                </a:lnTo>
                <a:lnTo>
                  <a:pt x="2388624" y="625003"/>
                </a:lnTo>
                <a:lnTo>
                  <a:pt x="2411276" y="664126"/>
                </a:lnTo>
                <a:lnTo>
                  <a:pt x="2432577" y="704094"/>
                </a:lnTo>
                <a:lnTo>
                  <a:pt x="2452498" y="744877"/>
                </a:lnTo>
                <a:lnTo>
                  <a:pt x="2471006" y="786443"/>
                </a:lnTo>
                <a:lnTo>
                  <a:pt x="2488070" y="828760"/>
                </a:lnTo>
                <a:lnTo>
                  <a:pt x="2503658" y="871797"/>
                </a:lnTo>
                <a:lnTo>
                  <a:pt x="2517738" y="915523"/>
                </a:lnTo>
                <a:lnTo>
                  <a:pt x="2530281" y="959906"/>
                </a:lnTo>
                <a:lnTo>
                  <a:pt x="2541253" y="1004914"/>
                </a:lnTo>
                <a:lnTo>
                  <a:pt x="2550623" y="1050516"/>
                </a:lnTo>
                <a:lnTo>
                  <a:pt x="2558361" y="1096680"/>
                </a:lnTo>
                <a:lnTo>
                  <a:pt x="2564434" y="1143376"/>
                </a:lnTo>
                <a:lnTo>
                  <a:pt x="2568810" y="1190570"/>
                </a:lnTo>
                <a:lnTo>
                  <a:pt x="2571459" y="1238233"/>
                </a:lnTo>
                <a:lnTo>
                  <a:pt x="2572349" y="1286333"/>
                </a:lnTo>
                <a:close/>
              </a:path>
            </a:pathLst>
          </a:custGeom>
          <a:ln w="1270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1667" y="3035959"/>
            <a:ext cx="2028825" cy="2028825"/>
          </a:xfrm>
          <a:custGeom>
            <a:avLst/>
            <a:gdLst/>
            <a:ahLst/>
            <a:cxnLst/>
            <a:rect l="l" t="t" r="r" b="b"/>
            <a:pathLst>
              <a:path w="2028825" h="2028825">
                <a:moveTo>
                  <a:pt x="2028285" y="1014267"/>
                </a:moveTo>
                <a:lnTo>
                  <a:pt x="2027178" y="1061890"/>
                </a:lnTo>
                <a:lnTo>
                  <a:pt x="2023888" y="1108959"/>
                </a:lnTo>
                <a:lnTo>
                  <a:pt x="2018466" y="1155425"/>
                </a:lnTo>
                <a:lnTo>
                  <a:pt x="2010961" y="1201238"/>
                </a:lnTo>
                <a:lnTo>
                  <a:pt x="2001421" y="1246349"/>
                </a:lnTo>
                <a:lnTo>
                  <a:pt x="1989897" y="1290708"/>
                </a:lnTo>
                <a:lnTo>
                  <a:pt x="1976437" y="1334267"/>
                </a:lnTo>
                <a:lnTo>
                  <a:pt x="1961092" y="1376976"/>
                </a:lnTo>
                <a:lnTo>
                  <a:pt x="1943910" y="1418786"/>
                </a:lnTo>
                <a:lnTo>
                  <a:pt x="1924940" y="1459647"/>
                </a:lnTo>
                <a:lnTo>
                  <a:pt x="1904233" y="1499510"/>
                </a:lnTo>
                <a:lnTo>
                  <a:pt x="1881836" y="1538325"/>
                </a:lnTo>
                <a:lnTo>
                  <a:pt x="1857801" y="1576044"/>
                </a:lnTo>
                <a:lnTo>
                  <a:pt x="1832176" y="1612617"/>
                </a:lnTo>
                <a:lnTo>
                  <a:pt x="1805010" y="1647994"/>
                </a:lnTo>
                <a:lnTo>
                  <a:pt x="1776352" y="1682127"/>
                </a:lnTo>
                <a:lnTo>
                  <a:pt x="1746253" y="1714965"/>
                </a:lnTo>
                <a:lnTo>
                  <a:pt x="1714761" y="1746460"/>
                </a:lnTo>
                <a:lnTo>
                  <a:pt x="1681926" y="1776562"/>
                </a:lnTo>
                <a:lnTo>
                  <a:pt x="1647797" y="1805222"/>
                </a:lnTo>
                <a:lnTo>
                  <a:pt x="1612424" y="1832391"/>
                </a:lnTo>
                <a:lnTo>
                  <a:pt x="1575855" y="1858019"/>
                </a:lnTo>
                <a:lnTo>
                  <a:pt x="1538140" y="1882057"/>
                </a:lnTo>
                <a:lnTo>
                  <a:pt x="1499329" y="1904455"/>
                </a:lnTo>
                <a:lnTo>
                  <a:pt x="1459470" y="1925165"/>
                </a:lnTo>
                <a:lnTo>
                  <a:pt x="1418614" y="1944136"/>
                </a:lnTo>
                <a:lnTo>
                  <a:pt x="1376809" y="1961320"/>
                </a:lnTo>
                <a:lnTo>
                  <a:pt x="1334105" y="1976667"/>
                </a:lnTo>
                <a:lnTo>
                  <a:pt x="1290551" y="1990128"/>
                </a:lnTo>
                <a:lnTo>
                  <a:pt x="1246196" y="2001653"/>
                </a:lnTo>
                <a:lnTo>
                  <a:pt x="1201090" y="2011193"/>
                </a:lnTo>
                <a:lnTo>
                  <a:pt x="1155283" y="2018699"/>
                </a:lnTo>
                <a:lnTo>
                  <a:pt x="1108823" y="2024122"/>
                </a:lnTo>
                <a:lnTo>
                  <a:pt x="1061759" y="2027412"/>
                </a:lnTo>
                <a:lnTo>
                  <a:pt x="1014142" y="2028520"/>
                </a:lnTo>
                <a:lnTo>
                  <a:pt x="966525" y="2027412"/>
                </a:lnTo>
                <a:lnTo>
                  <a:pt x="919462" y="2024122"/>
                </a:lnTo>
                <a:lnTo>
                  <a:pt x="873002" y="2018699"/>
                </a:lnTo>
                <a:lnTo>
                  <a:pt x="827194" y="2011193"/>
                </a:lnTo>
                <a:lnTo>
                  <a:pt x="782089" y="2001653"/>
                </a:lnTo>
                <a:lnTo>
                  <a:pt x="737734" y="1990128"/>
                </a:lnTo>
                <a:lnTo>
                  <a:pt x="694180" y="1976667"/>
                </a:lnTo>
                <a:lnTo>
                  <a:pt x="651476" y="1961320"/>
                </a:lnTo>
                <a:lnTo>
                  <a:pt x="609671" y="1944136"/>
                </a:lnTo>
                <a:lnTo>
                  <a:pt x="568814" y="1925165"/>
                </a:lnTo>
                <a:lnTo>
                  <a:pt x="528956" y="1904455"/>
                </a:lnTo>
                <a:lnTo>
                  <a:pt x="490145" y="1882057"/>
                </a:lnTo>
                <a:lnTo>
                  <a:pt x="452430" y="1858019"/>
                </a:lnTo>
                <a:lnTo>
                  <a:pt x="415861" y="1832391"/>
                </a:lnTo>
                <a:lnTo>
                  <a:pt x="380487" y="1805222"/>
                </a:lnTo>
                <a:lnTo>
                  <a:pt x="346359" y="1776562"/>
                </a:lnTo>
                <a:lnTo>
                  <a:pt x="313523" y="1746460"/>
                </a:lnTo>
                <a:lnTo>
                  <a:pt x="282032" y="1714965"/>
                </a:lnTo>
                <a:lnTo>
                  <a:pt x="251932" y="1682127"/>
                </a:lnTo>
                <a:lnTo>
                  <a:pt x="223275" y="1647994"/>
                </a:lnTo>
                <a:lnTo>
                  <a:pt x="196109" y="1612617"/>
                </a:lnTo>
                <a:lnTo>
                  <a:pt x="170484" y="1576044"/>
                </a:lnTo>
                <a:lnTo>
                  <a:pt x="146448" y="1538325"/>
                </a:lnTo>
                <a:lnTo>
                  <a:pt x="124052" y="1499510"/>
                </a:lnTo>
                <a:lnTo>
                  <a:pt x="103345" y="1459647"/>
                </a:lnTo>
                <a:lnTo>
                  <a:pt x="84375" y="1418786"/>
                </a:lnTo>
                <a:lnTo>
                  <a:pt x="67193" y="1376976"/>
                </a:lnTo>
                <a:lnTo>
                  <a:pt x="51847" y="1334267"/>
                </a:lnTo>
                <a:lnTo>
                  <a:pt x="38388" y="1290708"/>
                </a:lnTo>
                <a:lnTo>
                  <a:pt x="26864" y="1246349"/>
                </a:lnTo>
                <a:lnTo>
                  <a:pt x="17324" y="1201238"/>
                </a:lnTo>
                <a:lnTo>
                  <a:pt x="9819" y="1155425"/>
                </a:lnTo>
                <a:lnTo>
                  <a:pt x="4396" y="1108959"/>
                </a:lnTo>
                <a:lnTo>
                  <a:pt x="1107" y="1061890"/>
                </a:lnTo>
                <a:lnTo>
                  <a:pt x="0" y="1014267"/>
                </a:lnTo>
                <a:lnTo>
                  <a:pt x="1107" y="966644"/>
                </a:lnTo>
                <a:lnTo>
                  <a:pt x="4396" y="919575"/>
                </a:lnTo>
                <a:lnTo>
                  <a:pt x="9819" y="873109"/>
                </a:lnTo>
                <a:lnTo>
                  <a:pt x="17324" y="827296"/>
                </a:lnTo>
                <a:lnTo>
                  <a:pt x="26864" y="782185"/>
                </a:lnTo>
                <a:lnTo>
                  <a:pt x="38388" y="737825"/>
                </a:lnTo>
                <a:lnTo>
                  <a:pt x="51847" y="694265"/>
                </a:lnTo>
                <a:lnTo>
                  <a:pt x="67193" y="651556"/>
                </a:lnTo>
                <a:lnTo>
                  <a:pt x="84375" y="609746"/>
                </a:lnTo>
                <a:lnTo>
                  <a:pt x="103345" y="568884"/>
                </a:lnTo>
                <a:lnTo>
                  <a:pt x="124052" y="529021"/>
                </a:lnTo>
                <a:lnTo>
                  <a:pt x="146448" y="490205"/>
                </a:lnTo>
                <a:lnTo>
                  <a:pt x="170484" y="452486"/>
                </a:lnTo>
                <a:lnTo>
                  <a:pt x="196109" y="415912"/>
                </a:lnTo>
                <a:lnTo>
                  <a:pt x="223275" y="380534"/>
                </a:lnTo>
                <a:lnTo>
                  <a:pt x="251932" y="346401"/>
                </a:lnTo>
                <a:lnTo>
                  <a:pt x="282032" y="313562"/>
                </a:lnTo>
                <a:lnTo>
                  <a:pt x="313523" y="282066"/>
                </a:lnTo>
                <a:lnTo>
                  <a:pt x="346359" y="251963"/>
                </a:lnTo>
                <a:lnTo>
                  <a:pt x="380487" y="223303"/>
                </a:lnTo>
                <a:lnTo>
                  <a:pt x="415861" y="196133"/>
                </a:lnTo>
                <a:lnTo>
                  <a:pt x="452430" y="170505"/>
                </a:lnTo>
                <a:lnTo>
                  <a:pt x="490145" y="146466"/>
                </a:lnTo>
                <a:lnTo>
                  <a:pt x="528956" y="124067"/>
                </a:lnTo>
                <a:lnTo>
                  <a:pt x="568814" y="103357"/>
                </a:lnTo>
                <a:lnTo>
                  <a:pt x="609671" y="84386"/>
                </a:lnTo>
                <a:lnTo>
                  <a:pt x="651476" y="67201"/>
                </a:lnTo>
                <a:lnTo>
                  <a:pt x="694180" y="51854"/>
                </a:lnTo>
                <a:lnTo>
                  <a:pt x="737734" y="38393"/>
                </a:lnTo>
                <a:lnTo>
                  <a:pt x="782089" y="26867"/>
                </a:lnTo>
                <a:lnTo>
                  <a:pt x="827194" y="17326"/>
                </a:lnTo>
                <a:lnTo>
                  <a:pt x="873002" y="9820"/>
                </a:lnTo>
                <a:lnTo>
                  <a:pt x="919462" y="4397"/>
                </a:lnTo>
                <a:lnTo>
                  <a:pt x="966525" y="1107"/>
                </a:lnTo>
                <a:lnTo>
                  <a:pt x="1014142" y="0"/>
                </a:lnTo>
                <a:lnTo>
                  <a:pt x="1061759" y="1107"/>
                </a:lnTo>
                <a:lnTo>
                  <a:pt x="1108823" y="4397"/>
                </a:lnTo>
                <a:lnTo>
                  <a:pt x="1155283" y="9820"/>
                </a:lnTo>
                <a:lnTo>
                  <a:pt x="1201090" y="17326"/>
                </a:lnTo>
                <a:lnTo>
                  <a:pt x="1246196" y="26867"/>
                </a:lnTo>
                <a:lnTo>
                  <a:pt x="1290551" y="38393"/>
                </a:lnTo>
                <a:lnTo>
                  <a:pt x="1334105" y="51854"/>
                </a:lnTo>
                <a:lnTo>
                  <a:pt x="1376809" y="67201"/>
                </a:lnTo>
                <a:lnTo>
                  <a:pt x="1418614" y="84386"/>
                </a:lnTo>
                <a:lnTo>
                  <a:pt x="1459470" y="103357"/>
                </a:lnTo>
                <a:lnTo>
                  <a:pt x="1499329" y="124067"/>
                </a:lnTo>
                <a:lnTo>
                  <a:pt x="1538140" y="146466"/>
                </a:lnTo>
                <a:lnTo>
                  <a:pt x="1575855" y="170505"/>
                </a:lnTo>
                <a:lnTo>
                  <a:pt x="1612424" y="196133"/>
                </a:lnTo>
                <a:lnTo>
                  <a:pt x="1647797" y="223303"/>
                </a:lnTo>
                <a:lnTo>
                  <a:pt x="1681926" y="251963"/>
                </a:lnTo>
                <a:lnTo>
                  <a:pt x="1714761" y="282066"/>
                </a:lnTo>
                <a:lnTo>
                  <a:pt x="1746253" y="313562"/>
                </a:lnTo>
                <a:lnTo>
                  <a:pt x="1776352" y="346401"/>
                </a:lnTo>
                <a:lnTo>
                  <a:pt x="1805010" y="380534"/>
                </a:lnTo>
                <a:lnTo>
                  <a:pt x="1832176" y="415912"/>
                </a:lnTo>
                <a:lnTo>
                  <a:pt x="1857801" y="452486"/>
                </a:lnTo>
                <a:lnTo>
                  <a:pt x="1881836" y="490205"/>
                </a:lnTo>
                <a:lnTo>
                  <a:pt x="1904233" y="529021"/>
                </a:lnTo>
                <a:lnTo>
                  <a:pt x="1924940" y="568884"/>
                </a:lnTo>
                <a:lnTo>
                  <a:pt x="1943910" y="609746"/>
                </a:lnTo>
                <a:lnTo>
                  <a:pt x="1961092" y="651556"/>
                </a:lnTo>
                <a:lnTo>
                  <a:pt x="1976437" y="694265"/>
                </a:lnTo>
                <a:lnTo>
                  <a:pt x="1989897" y="737825"/>
                </a:lnTo>
                <a:lnTo>
                  <a:pt x="2001421" y="782185"/>
                </a:lnTo>
                <a:lnTo>
                  <a:pt x="2010961" y="827296"/>
                </a:lnTo>
                <a:lnTo>
                  <a:pt x="2018466" y="873109"/>
                </a:lnTo>
                <a:lnTo>
                  <a:pt x="2023888" y="919575"/>
                </a:lnTo>
                <a:lnTo>
                  <a:pt x="2027178" y="966644"/>
                </a:lnTo>
                <a:lnTo>
                  <a:pt x="2028285" y="1014267"/>
                </a:lnTo>
                <a:close/>
              </a:path>
            </a:pathLst>
          </a:custGeom>
          <a:ln w="1270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10560" y="3865845"/>
            <a:ext cx="1126490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1785">
              <a:lnSpc>
                <a:spcPct val="138900"/>
              </a:lnSpc>
            </a:pP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Ring 0  kernel</a:t>
            </a:r>
            <a:r>
              <a:rPr sz="12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programs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67783" y="2134840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199479" y="0"/>
                </a:moveTo>
                <a:lnTo>
                  <a:pt x="0" y="199503"/>
                </a:lnTo>
              </a:path>
            </a:pathLst>
          </a:custGeom>
          <a:ln w="1270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5258" y="2303739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83118" y="55427"/>
                </a:moveTo>
                <a:lnTo>
                  <a:pt x="27706" y="0"/>
                </a:lnTo>
                <a:lnTo>
                  <a:pt x="0" y="83149"/>
                </a:lnTo>
                <a:lnTo>
                  <a:pt x="83118" y="554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79533" y="1922715"/>
            <a:ext cx="1530985" cy="1065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5305">
              <a:lnSpc>
                <a:spcPct val="100000"/>
              </a:lnSpc>
            </a:pP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user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programs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Ring</a:t>
            </a:r>
            <a:r>
              <a:rPr sz="12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835"/>
              </a:spcBef>
            </a:pP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Ring</a:t>
            </a:r>
            <a:r>
              <a:rPr sz="12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3937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Ring</a:t>
            </a:r>
            <a:r>
              <a:rPr sz="12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Rootkit Techniques:</a:t>
            </a:r>
            <a:r>
              <a:rPr spc="-45" dirty="0"/>
              <a:t> </a:t>
            </a:r>
            <a:r>
              <a:rPr spc="-5" dirty="0"/>
              <a:t>Hooking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91176"/>
            <a:ext cx="6515100" cy="136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„Hooking“ – alter </a:t>
            </a:r>
            <a:r>
              <a:rPr sz="2800" dirty="0">
                <a:latin typeface="Tahoma"/>
                <a:cs typeface="Tahoma"/>
              </a:rPr>
              <a:t>the </a:t>
            </a:r>
            <a:r>
              <a:rPr sz="2800" spc="-5" dirty="0">
                <a:latin typeface="Tahoma"/>
                <a:cs typeface="Tahoma"/>
              </a:rPr>
              <a:t>execution path </a:t>
            </a:r>
            <a:r>
              <a:rPr sz="2800" dirty="0">
                <a:latin typeface="Tahoma"/>
                <a:cs typeface="Tahoma"/>
              </a:rPr>
              <a:t>of  </a:t>
            </a:r>
            <a:r>
              <a:rPr sz="2800" spc="-5" dirty="0">
                <a:latin typeface="Tahoma"/>
                <a:cs typeface="Tahoma"/>
              </a:rPr>
              <a:t>applications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Example: SSDT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Hooking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1723" y="4151989"/>
            <a:ext cx="1399540" cy="330835"/>
          </a:xfrm>
          <a:prstGeom prst="rect">
            <a:avLst/>
          </a:prstGeom>
          <a:ln w="12686">
            <a:solidFill>
              <a:srgbClr val="231F2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65"/>
              </a:spcBef>
            </a:pPr>
            <a:r>
              <a:rPr sz="1600" spc="-5" dirty="0">
                <a:solidFill>
                  <a:srgbClr val="231F20"/>
                </a:solidFill>
                <a:latin typeface="Arial"/>
                <a:cs typeface="Arial"/>
              </a:rPr>
              <a:t>function_x()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1175" y="4794340"/>
            <a:ext cx="1399540" cy="330835"/>
          </a:xfrm>
          <a:prstGeom prst="rect">
            <a:avLst/>
          </a:prstGeom>
          <a:ln w="12686">
            <a:solidFill>
              <a:srgbClr val="231F2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65"/>
              </a:spcBef>
            </a:pPr>
            <a:r>
              <a:rPr sz="1600" spc="-5" dirty="0">
                <a:solidFill>
                  <a:srgbClr val="231F20"/>
                </a:solidFill>
                <a:latin typeface="Arial"/>
                <a:cs typeface="Arial"/>
              </a:rPr>
              <a:t>function_y()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6954" y="5427246"/>
            <a:ext cx="1399540" cy="330835"/>
          </a:xfrm>
          <a:prstGeom prst="rect">
            <a:avLst/>
          </a:prstGeom>
          <a:ln w="12686">
            <a:solidFill>
              <a:srgbClr val="231F2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65"/>
              </a:spcBef>
            </a:pPr>
            <a:r>
              <a:rPr sz="1600" spc="-5" dirty="0">
                <a:solidFill>
                  <a:srgbClr val="231F20"/>
                </a:solidFill>
                <a:latin typeface="Arial"/>
                <a:cs typeface="Arial"/>
              </a:rPr>
              <a:t>function_z()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28788" y="4548240"/>
            <a:ext cx="218440" cy="414020"/>
          </a:xfrm>
          <a:custGeom>
            <a:avLst/>
            <a:gdLst/>
            <a:ahLst/>
            <a:cxnLst/>
            <a:rect l="l" t="t" r="r" b="b"/>
            <a:pathLst>
              <a:path w="218439" h="414020">
                <a:moveTo>
                  <a:pt x="0" y="413862"/>
                </a:moveTo>
                <a:lnTo>
                  <a:pt x="218328" y="0"/>
                </a:lnTo>
              </a:path>
            </a:pathLst>
          </a:custGeom>
          <a:ln w="1269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10579" y="4482601"/>
            <a:ext cx="71755" cy="87630"/>
          </a:xfrm>
          <a:custGeom>
            <a:avLst/>
            <a:gdLst/>
            <a:ahLst/>
            <a:cxnLst/>
            <a:rect l="l" t="t" r="r" b="b"/>
            <a:pathLst>
              <a:path w="71754" h="87629">
                <a:moveTo>
                  <a:pt x="71170" y="0"/>
                </a:moveTo>
                <a:lnTo>
                  <a:pt x="0" y="51008"/>
                </a:lnTo>
                <a:lnTo>
                  <a:pt x="69296" y="87508"/>
                </a:lnTo>
                <a:lnTo>
                  <a:pt x="7117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28788" y="5146777"/>
            <a:ext cx="191770" cy="59055"/>
          </a:xfrm>
          <a:custGeom>
            <a:avLst/>
            <a:gdLst/>
            <a:ahLst/>
            <a:cxnLst/>
            <a:rect l="l" t="t" r="r" b="b"/>
            <a:pathLst>
              <a:path w="191770" h="59054">
                <a:moveTo>
                  <a:pt x="0" y="58698"/>
                </a:moveTo>
                <a:lnTo>
                  <a:pt x="191420" y="0"/>
                </a:lnTo>
              </a:path>
            </a:pathLst>
          </a:custGeom>
          <a:ln w="126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04819" y="5110581"/>
            <a:ext cx="86995" cy="74930"/>
          </a:xfrm>
          <a:custGeom>
            <a:avLst/>
            <a:gdLst/>
            <a:ahLst/>
            <a:cxnLst/>
            <a:rect l="l" t="t" r="r" b="b"/>
            <a:pathLst>
              <a:path w="86995" h="74929">
                <a:moveTo>
                  <a:pt x="86380" y="14447"/>
                </a:moveTo>
                <a:lnTo>
                  <a:pt x="0" y="0"/>
                </a:lnTo>
                <a:lnTo>
                  <a:pt x="22981" y="74843"/>
                </a:lnTo>
                <a:lnTo>
                  <a:pt x="86380" y="1444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8788" y="5422234"/>
            <a:ext cx="217804" cy="200660"/>
          </a:xfrm>
          <a:custGeom>
            <a:avLst/>
            <a:gdLst/>
            <a:ahLst/>
            <a:cxnLst/>
            <a:rect l="l" t="t" r="r" b="b"/>
            <a:pathLst>
              <a:path w="217804" h="200660">
                <a:moveTo>
                  <a:pt x="0" y="0"/>
                </a:moveTo>
                <a:lnTo>
                  <a:pt x="217291" y="200426"/>
                </a:lnTo>
              </a:path>
            </a:pathLst>
          </a:custGeom>
          <a:ln w="12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6507" y="5591129"/>
            <a:ext cx="84455" cy="81915"/>
          </a:xfrm>
          <a:custGeom>
            <a:avLst/>
            <a:gdLst/>
            <a:ahLst/>
            <a:cxnLst/>
            <a:rect l="l" t="t" r="r" b="b"/>
            <a:pathLst>
              <a:path w="84454" h="81914">
                <a:moveTo>
                  <a:pt x="84140" y="81854"/>
                </a:moveTo>
                <a:lnTo>
                  <a:pt x="53141" y="0"/>
                </a:lnTo>
                <a:lnTo>
                  <a:pt x="0" y="57530"/>
                </a:lnTo>
                <a:lnTo>
                  <a:pt x="84140" y="8185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92342" y="4162090"/>
            <a:ext cx="1399540" cy="330835"/>
          </a:xfrm>
          <a:prstGeom prst="rect">
            <a:avLst/>
          </a:prstGeom>
          <a:ln w="12686">
            <a:solidFill>
              <a:srgbClr val="231F2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65"/>
              </a:spcBef>
            </a:pPr>
            <a:r>
              <a:rPr sz="1600" spc="-5" dirty="0">
                <a:solidFill>
                  <a:srgbClr val="231F20"/>
                </a:solidFill>
                <a:latin typeface="Arial"/>
                <a:cs typeface="Arial"/>
              </a:rPr>
              <a:t>function_x()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01794" y="4804456"/>
            <a:ext cx="1399540" cy="330835"/>
          </a:xfrm>
          <a:prstGeom prst="rect">
            <a:avLst/>
          </a:prstGeom>
          <a:ln w="12686">
            <a:solidFill>
              <a:srgbClr val="231F2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65"/>
              </a:spcBef>
            </a:pPr>
            <a:r>
              <a:rPr sz="1600" spc="-5" dirty="0">
                <a:solidFill>
                  <a:srgbClr val="231F20"/>
                </a:solidFill>
                <a:latin typeface="Arial"/>
                <a:cs typeface="Arial"/>
              </a:rPr>
              <a:t>function_y()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17573" y="5437362"/>
            <a:ext cx="1399540" cy="330835"/>
          </a:xfrm>
          <a:prstGeom prst="rect">
            <a:avLst/>
          </a:prstGeom>
          <a:ln w="12686">
            <a:solidFill>
              <a:srgbClr val="231F2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65"/>
              </a:spcBef>
            </a:pPr>
            <a:r>
              <a:rPr sz="1600" spc="-5" dirty="0">
                <a:solidFill>
                  <a:srgbClr val="231F20"/>
                </a:solidFill>
                <a:latin typeface="Arial"/>
                <a:cs typeface="Arial"/>
              </a:rPr>
              <a:t>function_z()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46572" y="4558326"/>
            <a:ext cx="211454" cy="400050"/>
          </a:xfrm>
          <a:custGeom>
            <a:avLst/>
            <a:gdLst/>
            <a:ahLst/>
            <a:cxnLst/>
            <a:rect l="l" t="t" r="r" b="b"/>
            <a:pathLst>
              <a:path w="211454" h="400050">
                <a:moveTo>
                  <a:pt x="0" y="399588"/>
                </a:moveTo>
                <a:lnTo>
                  <a:pt x="211117" y="0"/>
                </a:lnTo>
              </a:path>
            </a:pathLst>
          </a:custGeom>
          <a:ln w="1269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21183" y="4492721"/>
            <a:ext cx="71755" cy="87630"/>
          </a:xfrm>
          <a:custGeom>
            <a:avLst/>
            <a:gdLst/>
            <a:ahLst/>
            <a:cxnLst/>
            <a:rect l="l" t="t" r="r" b="b"/>
            <a:pathLst>
              <a:path w="71754" h="87629">
                <a:moveTo>
                  <a:pt x="71201" y="0"/>
                </a:moveTo>
                <a:lnTo>
                  <a:pt x="0" y="50962"/>
                </a:lnTo>
                <a:lnTo>
                  <a:pt x="69281" y="87508"/>
                </a:lnTo>
                <a:lnTo>
                  <a:pt x="7120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2241" y="5403739"/>
            <a:ext cx="226695" cy="227329"/>
          </a:xfrm>
          <a:custGeom>
            <a:avLst/>
            <a:gdLst/>
            <a:ahLst/>
            <a:cxnLst/>
            <a:rect l="l" t="t" r="r" b="b"/>
            <a:pathLst>
              <a:path w="226695" h="227329">
                <a:moveTo>
                  <a:pt x="0" y="0"/>
                </a:moveTo>
                <a:lnTo>
                  <a:pt x="226560" y="226843"/>
                </a:lnTo>
              </a:path>
            </a:pathLst>
          </a:custGeom>
          <a:ln w="126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28223" y="5600044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83073" y="83057"/>
                </a:moveTo>
                <a:lnTo>
                  <a:pt x="55443" y="0"/>
                </a:lnTo>
                <a:lnTo>
                  <a:pt x="0" y="55305"/>
                </a:lnTo>
                <a:lnTo>
                  <a:pt x="83073" y="830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31143" y="5177658"/>
            <a:ext cx="252729" cy="923290"/>
          </a:xfrm>
          <a:custGeom>
            <a:avLst/>
            <a:gdLst/>
            <a:ahLst/>
            <a:cxnLst/>
            <a:rect l="l" t="t" r="r" b="b"/>
            <a:pathLst>
              <a:path w="252729" h="923289">
                <a:moveTo>
                  <a:pt x="0" y="0"/>
                </a:moveTo>
                <a:lnTo>
                  <a:pt x="252538" y="923094"/>
                </a:lnTo>
              </a:path>
            </a:pathLst>
          </a:custGeom>
          <a:ln w="12694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44835" y="6086490"/>
            <a:ext cx="75565" cy="86360"/>
          </a:xfrm>
          <a:custGeom>
            <a:avLst/>
            <a:gdLst/>
            <a:ahLst/>
            <a:cxnLst/>
            <a:rect l="l" t="t" r="r" b="b"/>
            <a:pathLst>
              <a:path w="75565" h="86360">
                <a:moveTo>
                  <a:pt x="75575" y="0"/>
                </a:moveTo>
                <a:lnTo>
                  <a:pt x="0" y="20634"/>
                </a:lnTo>
                <a:lnTo>
                  <a:pt x="58460" y="85831"/>
                </a:lnTo>
                <a:lnTo>
                  <a:pt x="7557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917573" y="5985381"/>
            <a:ext cx="1399540" cy="330835"/>
          </a:xfrm>
          <a:prstGeom prst="rect">
            <a:avLst/>
          </a:prstGeom>
          <a:ln w="25373">
            <a:solidFill>
              <a:srgbClr val="231F2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rgbClr val="231F20"/>
                </a:solidFill>
                <a:latin typeface="Arial"/>
                <a:cs typeface="Arial"/>
              </a:rPr>
              <a:t>rkfunction_y()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032499" y="4164519"/>
          <a:ext cx="2287655" cy="218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266">
                <a:tc gridSpan="2">
                  <a:txBody>
                    <a:bodyPr/>
                    <a:lstStyle/>
                    <a:p>
                      <a:pPr marL="459740" marR="424180" indent="-28575">
                        <a:lnSpc>
                          <a:spcPct val="1225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System</a:t>
                      </a:r>
                      <a:r>
                        <a:rPr sz="1600" spc="-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Service  Dispatch</a:t>
                      </a:r>
                      <a:r>
                        <a:rPr sz="1600" spc="-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0">
                      <a:solidFill>
                        <a:srgbClr val="231F20"/>
                      </a:solidFill>
                      <a:prstDash val="solid"/>
                    </a:lnL>
                    <a:lnR w="12690">
                      <a:solidFill>
                        <a:srgbClr val="231F20"/>
                      </a:solidFill>
                      <a:prstDash val="solid"/>
                    </a:lnR>
                    <a:lnT w="12690">
                      <a:solidFill>
                        <a:srgbClr val="231F20"/>
                      </a:solidFill>
                      <a:prstDash val="solid"/>
                    </a:lnT>
                    <a:lnB w="12686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23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system_call_x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0">
                      <a:solidFill>
                        <a:srgbClr val="231F20"/>
                      </a:solidFill>
                      <a:prstDash val="solid"/>
                    </a:lnL>
                    <a:lnR w="6347">
                      <a:solidFill>
                        <a:srgbClr val="231F20"/>
                      </a:solidFill>
                      <a:prstDash val="solid"/>
                    </a:lnR>
                    <a:lnT w="12686">
                      <a:solidFill>
                        <a:srgbClr val="231F20"/>
                      </a:solidFill>
                      <a:prstDash val="solid"/>
                    </a:lnT>
                    <a:lnB w="6343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0x10002000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7">
                      <a:solidFill>
                        <a:srgbClr val="231F20"/>
                      </a:solidFill>
                      <a:prstDash val="solid"/>
                    </a:lnL>
                    <a:lnR w="12690">
                      <a:solidFill>
                        <a:srgbClr val="231F20"/>
                      </a:solidFill>
                      <a:prstDash val="solid"/>
                    </a:lnR>
                    <a:lnT w="12686">
                      <a:solidFill>
                        <a:srgbClr val="231F20"/>
                      </a:solidFill>
                      <a:prstDash val="solid"/>
                    </a:lnT>
                    <a:lnB w="6343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8">
                <a:tc>
                  <a:txBody>
                    <a:bodyPr/>
                    <a:lstStyle/>
                    <a:p>
                      <a:pPr marL="90805">
                        <a:lnSpc>
                          <a:spcPts val="1395"/>
                        </a:lnSpc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system_call_y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0">
                      <a:solidFill>
                        <a:srgbClr val="231F20"/>
                      </a:solidFill>
                      <a:prstDash val="solid"/>
                    </a:lnL>
                    <a:lnR w="6347">
                      <a:solidFill>
                        <a:srgbClr val="231F20"/>
                      </a:solidFill>
                      <a:prstDash val="solid"/>
                    </a:lnR>
                    <a:lnT w="6343">
                      <a:solidFill>
                        <a:srgbClr val="231F20"/>
                      </a:solidFill>
                      <a:prstDash val="solid"/>
                    </a:lnT>
                    <a:lnB w="6343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0x10003000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7">
                      <a:solidFill>
                        <a:srgbClr val="231F20"/>
                      </a:solidFill>
                      <a:prstDash val="solid"/>
                    </a:lnL>
                    <a:lnR w="12690">
                      <a:solidFill>
                        <a:srgbClr val="231F20"/>
                      </a:solidFill>
                      <a:prstDash val="solid"/>
                    </a:lnR>
                    <a:lnT w="6343">
                      <a:solidFill>
                        <a:srgbClr val="231F20"/>
                      </a:solidFill>
                      <a:prstDash val="solid"/>
                    </a:lnT>
                    <a:lnB w="6343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20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system_call_z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0">
                      <a:solidFill>
                        <a:srgbClr val="231F20"/>
                      </a:solidFill>
                      <a:prstDash val="solid"/>
                    </a:lnL>
                    <a:lnR w="6347">
                      <a:solidFill>
                        <a:srgbClr val="231F20"/>
                      </a:solidFill>
                      <a:prstDash val="solid"/>
                    </a:lnR>
                    <a:lnT w="6343">
                      <a:solidFill>
                        <a:srgbClr val="231F20"/>
                      </a:solidFill>
                      <a:prstDash val="solid"/>
                    </a:lnT>
                    <a:lnB w="1269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0x10004000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7">
                      <a:solidFill>
                        <a:srgbClr val="231F20"/>
                      </a:solidFill>
                      <a:prstDash val="solid"/>
                    </a:lnL>
                    <a:lnR w="12690">
                      <a:solidFill>
                        <a:srgbClr val="231F20"/>
                      </a:solidFill>
                      <a:prstDash val="solid"/>
                    </a:lnR>
                    <a:lnT w="6343">
                      <a:solidFill>
                        <a:srgbClr val="231F20"/>
                      </a:solidFill>
                      <a:prstDash val="solid"/>
                    </a:lnT>
                    <a:lnB w="1269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343120" y="4174650"/>
          <a:ext cx="2287652" cy="2182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975">
                <a:tc gridSpan="2">
                  <a:txBody>
                    <a:bodyPr/>
                    <a:lstStyle/>
                    <a:p>
                      <a:pPr marL="93345" marR="85090" indent="304800">
                        <a:lnSpc>
                          <a:spcPct val="122600"/>
                        </a:lnSpc>
                        <a:spcBef>
                          <a:spcPts val="15"/>
                        </a:spcBef>
                      </a:pPr>
                      <a:r>
                        <a:rPr sz="16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Hooked </a:t>
                      </a:r>
                      <a:r>
                        <a:rPr sz="16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System  Service Dispatch Table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0">
                      <a:solidFill>
                        <a:srgbClr val="231F20"/>
                      </a:solidFill>
                      <a:prstDash val="solid"/>
                    </a:lnL>
                    <a:lnR w="12690">
                      <a:solidFill>
                        <a:srgbClr val="231F20"/>
                      </a:solidFill>
                      <a:prstDash val="solid"/>
                    </a:lnR>
                    <a:lnT w="12690">
                      <a:solidFill>
                        <a:srgbClr val="231F20"/>
                      </a:solidFill>
                      <a:prstDash val="solid"/>
                    </a:lnT>
                    <a:lnB w="12686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83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system_call_x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0">
                      <a:solidFill>
                        <a:srgbClr val="231F20"/>
                      </a:solidFill>
                      <a:prstDash val="solid"/>
                    </a:lnL>
                    <a:lnR w="6347">
                      <a:solidFill>
                        <a:srgbClr val="231F20"/>
                      </a:solidFill>
                      <a:prstDash val="solid"/>
                    </a:lnR>
                    <a:lnT w="12686">
                      <a:solidFill>
                        <a:srgbClr val="231F20"/>
                      </a:solidFill>
                      <a:prstDash val="solid"/>
                    </a:lnT>
                    <a:lnB w="6343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0x10002000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7">
                      <a:solidFill>
                        <a:srgbClr val="231F20"/>
                      </a:solidFill>
                      <a:prstDash val="solid"/>
                    </a:lnL>
                    <a:lnR w="12690">
                      <a:solidFill>
                        <a:srgbClr val="231F20"/>
                      </a:solidFill>
                      <a:prstDash val="solid"/>
                    </a:lnR>
                    <a:lnT w="12686">
                      <a:solidFill>
                        <a:srgbClr val="231F20"/>
                      </a:solidFill>
                      <a:prstDash val="solid"/>
                    </a:lnT>
                    <a:lnB w="6343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8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system_call_y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0">
                      <a:solidFill>
                        <a:srgbClr val="231F20"/>
                      </a:solidFill>
                      <a:prstDash val="solid"/>
                    </a:lnL>
                    <a:lnR w="6347">
                      <a:solidFill>
                        <a:srgbClr val="231F20"/>
                      </a:solidFill>
                      <a:prstDash val="solid"/>
                    </a:lnR>
                    <a:lnT w="6343">
                      <a:solidFill>
                        <a:srgbClr val="231F20"/>
                      </a:solidFill>
                      <a:prstDash val="solid"/>
                    </a:lnT>
                    <a:lnB w="6343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0xdeadbeef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7">
                      <a:solidFill>
                        <a:srgbClr val="231F20"/>
                      </a:solidFill>
                      <a:prstDash val="solid"/>
                    </a:lnL>
                    <a:lnR w="12690">
                      <a:solidFill>
                        <a:srgbClr val="231F20"/>
                      </a:solidFill>
                      <a:prstDash val="solid"/>
                    </a:lnR>
                    <a:lnT w="6343">
                      <a:solidFill>
                        <a:srgbClr val="231F20"/>
                      </a:solidFill>
                      <a:prstDash val="solid"/>
                    </a:lnT>
                    <a:lnB w="6343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93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system_call_z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0">
                      <a:solidFill>
                        <a:srgbClr val="231F20"/>
                      </a:solidFill>
                      <a:prstDash val="solid"/>
                    </a:lnL>
                    <a:lnR w="6347">
                      <a:solidFill>
                        <a:srgbClr val="231F20"/>
                      </a:solidFill>
                      <a:prstDash val="solid"/>
                    </a:lnR>
                    <a:lnT w="6343">
                      <a:solidFill>
                        <a:srgbClr val="231F20"/>
                      </a:solidFill>
                      <a:prstDash val="solid"/>
                    </a:lnT>
                    <a:lnB w="1269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0x10004000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47">
                      <a:solidFill>
                        <a:srgbClr val="231F20"/>
                      </a:solidFill>
                      <a:prstDash val="solid"/>
                    </a:lnL>
                    <a:lnR w="12690">
                      <a:solidFill>
                        <a:srgbClr val="231F20"/>
                      </a:solidFill>
                      <a:prstDash val="solid"/>
                    </a:lnR>
                    <a:lnT w="6343">
                      <a:solidFill>
                        <a:srgbClr val="231F20"/>
                      </a:solidFill>
                      <a:prstDash val="solid"/>
                    </a:lnT>
                    <a:lnB w="1269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pc="-5" dirty="0"/>
              <a:t>Rootkit Techniques:</a:t>
            </a:r>
            <a:r>
              <a:rPr spc="-60" dirty="0"/>
              <a:t> </a:t>
            </a:r>
            <a:r>
              <a:rPr dirty="0"/>
              <a:t>DKOM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92883"/>
            <a:ext cx="5912485" cy="940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„Direct Kernel Object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Manipulation“</a:t>
            </a:r>
            <a:endParaRPr sz="2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Alter in-memory list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processes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07957" y="3223659"/>
            <a:ext cx="1374140" cy="1392555"/>
          </a:xfrm>
          <a:custGeom>
            <a:avLst/>
            <a:gdLst/>
            <a:ahLst/>
            <a:cxnLst/>
            <a:rect l="l" t="t" r="r" b="b"/>
            <a:pathLst>
              <a:path w="1374139" h="1392554">
                <a:moveTo>
                  <a:pt x="0" y="0"/>
                </a:moveTo>
                <a:lnTo>
                  <a:pt x="1373867" y="0"/>
                </a:lnTo>
                <a:lnTo>
                  <a:pt x="1373867" y="1392263"/>
                </a:lnTo>
                <a:lnTo>
                  <a:pt x="0" y="1392263"/>
                </a:lnTo>
                <a:lnTo>
                  <a:pt x="0" y="0"/>
                </a:lnTo>
                <a:close/>
              </a:path>
            </a:pathLst>
          </a:custGeom>
          <a:ln w="84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98950" y="3264863"/>
            <a:ext cx="592455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EPROCESS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9730" y="3714989"/>
            <a:ext cx="110489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...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29130" y="3972964"/>
            <a:ext cx="1149350" cy="467359"/>
          </a:xfrm>
          <a:custGeom>
            <a:avLst/>
            <a:gdLst/>
            <a:ahLst/>
            <a:cxnLst/>
            <a:rect l="l" t="t" r="r" b="b"/>
            <a:pathLst>
              <a:path w="1149350" h="467360">
                <a:moveTo>
                  <a:pt x="0" y="0"/>
                </a:moveTo>
                <a:lnTo>
                  <a:pt x="1149050" y="0"/>
                </a:lnTo>
                <a:lnTo>
                  <a:pt x="1149050" y="466911"/>
                </a:lnTo>
                <a:lnTo>
                  <a:pt x="0" y="466911"/>
                </a:lnTo>
                <a:lnTo>
                  <a:pt x="0" y="0"/>
                </a:lnTo>
                <a:close/>
              </a:path>
            </a:pathLst>
          </a:custGeom>
          <a:ln w="84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30447" y="3989932"/>
            <a:ext cx="677545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LIST_ENTRY{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0447" y="4139969"/>
            <a:ext cx="314960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FLINK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0447" y="4290020"/>
            <a:ext cx="656590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9600" algn="l"/>
              </a:tabLst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BLINK	}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9130" y="4122800"/>
            <a:ext cx="1149350" cy="0"/>
          </a:xfrm>
          <a:custGeom>
            <a:avLst/>
            <a:gdLst/>
            <a:ahLst/>
            <a:cxnLst/>
            <a:rect l="l" t="t" r="r" b="b"/>
            <a:pathLst>
              <a:path w="1149350">
                <a:moveTo>
                  <a:pt x="0" y="0"/>
                </a:moveTo>
                <a:lnTo>
                  <a:pt x="1149050" y="0"/>
                </a:lnTo>
              </a:path>
            </a:pathLst>
          </a:custGeom>
          <a:ln w="42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9130" y="4275761"/>
            <a:ext cx="1149350" cy="0"/>
          </a:xfrm>
          <a:custGeom>
            <a:avLst/>
            <a:gdLst/>
            <a:ahLst/>
            <a:cxnLst/>
            <a:rect l="l" t="t" r="r" b="b"/>
            <a:pathLst>
              <a:path w="1149350">
                <a:moveTo>
                  <a:pt x="0" y="0"/>
                </a:moveTo>
                <a:lnTo>
                  <a:pt x="1149050" y="0"/>
                </a:lnTo>
              </a:path>
            </a:pathLst>
          </a:custGeom>
          <a:ln w="42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05017" y="3223659"/>
            <a:ext cx="1374140" cy="1392555"/>
          </a:xfrm>
          <a:custGeom>
            <a:avLst/>
            <a:gdLst/>
            <a:ahLst/>
            <a:cxnLst/>
            <a:rect l="l" t="t" r="r" b="b"/>
            <a:pathLst>
              <a:path w="1374139" h="1392554">
                <a:moveTo>
                  <a:pt x="0" y="0"/>
                </a:moveTo>
                <a:lnTo>
                  <a:pt x="1373867" y="0"/>
                </a:lnTo>
                <a:lnTo>
                  <a:pt x="1373867" y="1392263"/>
                </a:lnTo>
                <a:lnTo>
                  <a:pt x="0" y="1392263"/>
                </a:lnTo>
                <a:lnTo>
                  <a:pt x="0" y="0"/>
                </a:lnTo>
                <a:close/>
              </a:path>
            </a:pathLst>
          </a:custGeom>
          <a:ln w="84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96025" y="3264863"/>
            <a:ext cx="592455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EPROCESS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36804" y="3714989"/>
            <a:ext cx="110489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...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26204" y="3972964"/>
            <a:ext cx="1149350" cy="467359"/>
          </a:xfrm>
          <a:custGeom>
            <a:avLst/>
            <a:gdLst/>
            <a:ahLst/>
            <a:cxnLst/>
            <a:rect l="l" t="t" r="r" b="b"/>
            <a:pathLst>
              <a:path w="1149350" h="467360">
                <a:moveTo>
                  <a:pt x="0" y="0"/>
                </a:moveTo>
                <a:lnTo>
                  <a:pt x="1149050" y="0"/>
                </a:lnTo>
                <a:lnTo>
                  <a:pt x="1149050" y="466911"/>
                </a:lnTo>
                <a:lnTo>
                  <a:pt x="0" y="466911"/>
                </a:lnTo>
                <a:lnTo>
                  <a:pt x="0" y="0"/>
                </a:lnTo>
                <a:close/>
              </a:path>
            </a:pathLst>
          </a:custGeom>
          <a:ln w="84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27521" y="3989932"/>
            <a:ext cx="677545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LIST_ENTRY{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7521" y="4139969"/>
            <a:ext cx="314960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FLINK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7521" y="4290020"/>
            <a:ext cx="656590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9600" algn="l"/>
              </a:tabLst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BLINK	}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26204" y="4122800"/>
            <a:ext cx="1149350" cy="0"/>
          </a:xfrm>
          <a:custGeom>
            <a:avLst/>
            <a:gdLst/>
            <a:ahLst/>
            <a:cxnLst/>
            <a:rect l="l" t="t" r="r" b="b"/>
            <a:pathLst>
              <a:path w="1149350">
                <a:moveTo>
                  <a:pt x="0" y="0"/>
                </a:moveTo>
                <a:lnTo>
                  <a:pt x="1149050" y="0"/>
                </a:lnTo>
              </a:path>
            </a:pathLst>
          </a:custGeom>
          <a:ln w="42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6204" y="4275761"/>
            <a:ext cx="1149350" cy="0"/>
          </a:xfrm>
          <a:custGeom>
            <a:avLst/>
            <a:gdLst/>
            <a:ahLst/>
            <a:cxnLst/>
            <a:rect l="l" t="t" r="r" b="b"/>
            <a:pathLst>
              <a:path w="1149350">
                <a:moveTo>
                  <a:pt x="0" y="0"/>
                </a:moveTo>
                <a:lnTo>
                  <a:pt x="1149050" y="0"/>
                </a:lnTo>
              </a:path>
            </a:pathLst>
          </a:custGeom>
          <a:ln w="42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2090" y="3223659"/>
            <a:ext cx="1374140" cy="1392555"/>
          </a:xfrm>
          <a:custGeom>
            <a:avLst/>
            <a:gdLst/>
            <a:ahLst/>
            <a:cxnLst/>
            <a:rect l="l" t="t" r="r" b="b"/>
            <a:pathLst>
              <a:path w="1374140" h="1392554">
                <a:moveTo>
                  <a:pt x="0" y="0"/>
                </a:moveTo>
                <a:lnTo>
                  <a:pt x="1373867" y="0"/>
                </a:lnTo>
                <a:lnTo>
                  <a:pt x="1373867" y="1392263"/>
                </a:lnTo>
                <a:lnTo>
                  <a:pt x="0" y="1392263"/>
                </a:lnTo>
                <a:lnTo>
                  <a:pt x="0" y="0"/>
                </a:lnTo>
                <a:close/>
              </a:path>
            </a:pathLst>
          </a:custGeom>
          <a:ln w="84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93099" y="3264863"/>
            <a:ext cx="592455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EPROCESS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33878" y="3714989"/>
            <a:ext cx="110489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...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819014" y="3968715"/>
          <a:ext cx="1149050" cy="466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836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LIST_ENTRY{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98">
                      <a:solidFill>
                        <a:srgbClr val="231F20"/>
                      </a:solidFill>
                      <a:prstDash val="solid"/>
                    </a:lnL>
                    <a:lnR w="8498">
                      <a:solidFill>
                        <a:srgbClr val="231F20"/>
                      </a:solidFill>
                      <a:prstDash val="solid"/>
                    </a:lnR>
                    <a:lnT w="8498">
                      <a:solidFill>
                        <a:srgbClr val="231F20"/>
                      </a:solidFill>
                      <a:prstDash val="solid"/>
                    </a:lnT>
                    <a:lnB w="4248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96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FLINK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98">
                      <a:solidFill>
                        <a:srgbClr val="231F20"/>
                      </a:solidFill>
                      <a:prstDash val="solid"/>
                    </a:lnL>
                    <a:lnR w="8498">
                      <a:solidFill>
                        <a:srgbClr val="231F20"/>
                      </a:solidFill>
                      <a:prstDash val="solid"/>
                    </a:lnR>
                    <a:lnT w="4248">
                      <a:solidFill>
                        <a:srgbClr val="231F20"/>
                      </a:solidFill>
                      <a:prstDash val="solid"/>
                    </a:lnT>
                    <a:lnB w="4248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11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606425" algn="l"/>
                        </a:tabLst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BLINK	}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98">
                      <a:solidFill>
                        <a:srgbClr val="231F20"/>
                      </a:solidFill>
                      <a:prstDash val="solid"/>
                    </a:lnL>
                    <a:lnR w="8498">
                      <a:solidFill>
                        <a:srgbClr val="231F20"/>
                      </a:solidFill>
                      <a:prstDash val="solid"/>
                    </a:lnR>
                    <a:lnT w="4248">
                      <a:solidFill>
                        <a:srgbClr val="231F20"/>
                      </a:solidFill>
                      <a:prstDash val="solid"/>
                    </a:lnT>
                    <a:lnB w="8498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4181900" y="4177658"/>
            <a:ext cx="699770" cy="0"/>
          </a:xfrm>
          <a:custGeom>
            <a:avLst/>
            <a:gdLst/>
            <a:ahLst/>
            <a:cxnLst/>
            <a:rect l="l" t="t" r="r" b="b"/>
            <a:pathLst>
              <a:path w="699770">
                <a:moveTo>
                  <a:pt x="0" y="0"/>
                </a:moveTo>
                <a:lnTo>
                  <a:pt x="699676" y="0"/>
                </a:lnTo>
              </a:path>
            </a:pathLst>
          </a:custGeom>
          <a:ln w="849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78842" y="415145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52456" y="26212"/>
                </a:moveTo>
                <a:lnTo>
                  <a:pt x="0" y="0"/>
                </a:lnTo>
                <a:lnTo>
                  <a:pt x="0" y="52440"/>
                </a:lnTo>
                <a:lnTo>
                  <a:pt x="52456" y="2621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12871" y="4240088"/>
            <a:ext cx="712470" cy="112395"/>
          </a:xfrm>
          <a:custGeom>
            <a:avLst/>
            <a:gdLst/>
            <a:ahLst/>
            <a:cxnLst/>
            <a:rect l="l" t="t" r="r" b="b"/>
            <a:pathLst>
              <a:path w="712470" h="112395">
                <a:moveTo>
                  <a:pt x="712174" y="112396"/>
                </a:moveTo>
                <a:lnTo>
                  <a:pt x="337484" y="112396"/>
                </a:lnTo>
                <a:lnTo>
                  <a:pt x="337484" y="0"/>
                </a:lnTo>
                <a:lnTo>
                  <a:pt x="0" y="0"/>
                </a:lnTo>
              </a:path>
            </a:pathLst>
          </a:custGeom>
          <a:ln w="849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63186" y="421387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52440" y="52425"/>
                </a:moveTo>
                <a:lnTo>
                  <a:pt x="52440" y="0"/>
                </a:lnTo>
                <a:lnTo>
                  <a:pt x="0" y="26212"/>
                </a:lnTo>
                <a:lnTo>
                  <a:pt x="52440" y="524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09946" y="4240088"/>
            <a:ext cx="712470" cy="112395"/>
          </a:xfrm>
          <a:custGeom>
            <a:avLst/>
            <a:gdLst/>
            <a:ahLst/>
            <a:cxnLst/>
            <a:rect l="l" t="t" r="r" b="b"/>
            <a:pathLst>
              <a:path w="712470" h="112395">
                <a:moveTo>
                  <a:pt x="712159" y="112396"/>
                </a:moveTo>
                <a:lnTo>
                  <a:pt x="331220" y="112396"/>
                </a:lnTo>
                <a:lnTo>
                  <a:pt x="337469" y="0"/>
                </a:lnTo>
                <a:lnTo>
                  <a:pt x="0" y="0"/>
                </a:lnTo>
              </a:path>
            </a:pathLst>
          </a:custGeom>
          <a:ln w="849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60246" y="421387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52456" y="52425"/>
                </a:moveTo>
                <a:lnTo>
                  <a:pt x="52456" y="0"/>
                </a:lnTo>
                <a:lnTo>
                  <a:pt x="0" y="26212"/>
                </a:lnTo>
                <a:lnTo>
                  <a:pt x="52456" y="524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78974" y="4177658"/>
            <a:ext cx="699770" cy="0"/>
          </a:xfrm>
          <a:custGeom>
            <a:avLst/>
            <a:gdLst/>
            <a:ahLst/>
            <a:cxnLst/>
            <a:rect l="l" t="t" r="r" b="b"/>
            <a:pathLst>
              <a:path w="699770">
                <a:moveTo>
                  <a:pt x="0" y="0"/>
                </a:moveTo>
                <a:lnTo>
                  <a:pt x="699676" y="0"/>
                </a:lnTo>
              </a:path>
            </a:pathLst>
          </a:custGeom>
          <a:ln w="849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75917" y="415145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52456" y="26212"/>
                </a:moveTo>
                <a:lnTo>
                  <a:pt x="0" y="0"/>
                </a:lnTo>
                <a:lnTo>
                  <a:pt x="0" y="52440"/>
                </a:lnTo>
                <a:lnTo>
                  <a:pt x="52456" y="2621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07957" y="5303817"/>
            <a:ext cx="1374140" cy="1392555"/>
          </a:xfrm>
          <a:custGeom>
            <a:avLst/>
            <a:gdLst/>
            <a:ahLst/>
            <a:cxnLst/>
            <a:rect l="l" t="t" r="r" b="b"/>
            <a:pathLst>
              <a:path w="1374139" h="1392554">
                <a:moveTo>
                  <a:pt x="0" y="0"/>
                </a:moveTo>
                <a:lnTo>
                  <a:pt x="1373867" y="0"/>
                </a:lnTo>
                <a:lnTo>
                  <a:pt x="1373867" y="1392263"/>
                </a:lnTo>
                <a:lnTo>
                  <a:pt x="0" y="1392263"/>
                </a:lnTo>
                <a:lnTo>
                  <a:pt x="0" y="0"/>
                </a:lnTo>
                <a:close/>
              </a:path>
            </a:pathLst>
          </a:custGeom>
          <a:ln w="84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298950" y="5345008"/>
            <a:ext cx="592455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EPROCESS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39730" y="5795134"/>
            <a:ext cx="110489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...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29130" y="6053107"/>
            <a:ext cx="1149350" cy="467359"/>
          </a:xfrm>
          <a:custGeom>
            <a:avLst/>
            <a:gdLst/>
            <a:ahLst/>
            <a:cxnLst/>
            <a:rect l="l" t="t" r="r" b="b"/>
            <a:pathLst>
              <a:path w="1149350" h="467359">
                <a:moveTo>
                  <a:pt x="0" y="0"/>
                </a:moveTo>
                <a:lnTo>
                  <a:pt x="1149050" y="0"/>
                </a:lnTo>
                <a:lnTo>
                  <a:pt x="1149050" y="466927"/>
                </a:lnTo>
                <a:lnTo>
                  <a:pt x="0" y="466927"/>
                </a:lnTo>
                <a:lnTo>
                  <a:pt x="0" y="0"/>
                </a:lnTo>
                <a:close/>
              </a:path>
            </a:pathLst>
          </a:custGeom>
          <a:ln w="84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30447" y="6070076"/>
            <a:ext cx="677545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LIST_ENTRY{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30447" y="6371333"/>
            <a:ext cx="656590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9600" algn="l"/>
              </a:tabLst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BLINK	}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30447" y="6221130"/>
            <a:ext cx="807720" cy="13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231F20"/>
                </a:solidFill>
                <a:latin typeface="Arial"/>
                <a:cs typeface="Arial"/>
              </a:rPr>
              <a:t>FLINK_modified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029130" y="6202959"/>
            <a:ext cx="1149350" cy="0"/>
          </a:xfrm>
          <a:custGeom>
            <a:avLst/>
            <a:gdLst/>
            <a:ahLst/>
            <a:cxnLst/>
            <a:rect l="l" t="t" r="r" b="b"/>
            <a:pathLst>
              <a:path w="1149350">
                <a:moveTo>
                  <a:pt x="0" y="0"/>
                </a:moveTo>
                <a:lnTo>
                  <a:pt x="1149050" y="0"/>
                </a:lnTo>
              </a:path>
            </a:pathLst>
          </a:custGeom>
          <a:ln w="42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29130" y="6355904"/>
            <a:ext cx="1149350" cy="0"/>
          </a:xfrm>
          <a:custGeom>
            <a:avLst/>
            <a:gdLst/>
            <a:ahLst/>
            <a:cxnLst/>
            <a:rect l="l" t="t" r="r" b="b"/>
            <a:pathLst>
              <a:path w="1149350">
                <a:moveTo>
                  <a:pt x="0" y="0"/>
                </a:moveTo>
                <a:lnTo>
                  <a:pt x="1149050" y="0"/>
                </a:lnTo>
              </a:path>
            </a:pathLst>
          </a:custGeom>
          <a:ln w="42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05017" y="5303817"/>
            <a:ext cx="1374140" cy="1392555"/>
          </a:xfrm>
          <a:custGeom>
            <a:avLst/>
            <a:gdLst/>
            <a:ahLst/>
            <a:cxnLst/>
            <a:rect l="l" t="t" r="r" b="b"/>
            <a:pathLst>
              <a:path w="1374139" h="1392554">
                <a:moveTo>
                  <a:pt x="0" y="0"/>
                </a:moveTo>
                <a:lnTo>
                  <a:pt x="1373867" y="0"/>
                </a:lnTo>
                <a:lnTo>
                  <a:pt x="1373867" y="1392263"/>
                </a:lnTo>
                <a:lnTo>
                  <a:pt x="0" y="1392263"/>
                </a:lnTo>
                <a:lnTo>
                  <a:pt x="0" y="0"/>
                </a:lnTo>
                <a:close/>
              </a:path>
            </a:pathLst>
          </a:custGeom>
          <a:ln w="84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436804" y="5796302"/>
            <a:ext cx="110489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...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96025" y="5345008"/>
            <a:ext cx="592455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EPROCESS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800" b="1" dirty="0">
                <a:solidFill>
                  <a:srgbClr val="231F20"/>
                </a:solidFill>
                <a:latin typeface="Arial"/>
                <a:cs typeface="Arial"/>
              </a:rPr>
              <a:t>HIDDEN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926204" y="6053107"/>
            <a:ext cx="1149350" cy="467359"/>
          </a:xfrm>
          <a:custGeom>
            <a:avLst/>
            <a:gdLst/>
            <a:ahLst/>
            <a:cxnLst/>
            <a:rect l="l" t="t" r="r" b="b"/>
            <a:pathLst>
              <a:path w="1149350" h="467359">
                <a:moveTo>
                  <a:pt x="0" y="0"/>
                </a:moveTo>
                <a:lnTo>
                  <a:pt x="1149050" y="0"/>
                </a:lnTo>
                <a:lnTo>
                  <a:pt x="1149050" y="466927"/>
                </a:lnTo>
                <a:lnTo>
                  <a:pt x="0" y="466927"/>
                </a:lnTo>
                <a:lnTo>
                  <a:pt x="0" y="0"/>
                </a:lnTo>
                <a:close/>
              </a:path>
            </a:pathLst>
          </a:custGeom>
          <a:ln w="84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927521" y="6070076"/>
            <a:ext cx="677545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LIST_ENTRY{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27521" y="6220114"/>
            <a:ext cx="314960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FLINK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27521" y="6370165"/>
            <a:ext cx="656590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9600" algn="l"/>
              </a:tabLst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BLINK	}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926204" y="6202959"/>
            <a:ext cx="1149350" cy="0"/>
          </a:xfrm>
          <a:custGeom>
            <a:avLst/>
            <a:gdLst/>
            <a:ahLst/>
            <a:cxnLst/>
            <a:rect l="l" t="t" r="r" b="b"/>
            <a:pathLst>
              <a:path w="1149350">
                <a:moveTo>
                  <a:pt x="0" y="0"/>
                </a:moveTo>
                <a:lnTo>
                  <a:pt x="1149050" y="0"/>
                </a:lnTo>
              </a:path>
            </a:pathLst>
          </a:custGeom>
          <a:ln w="42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26204" y="6355904"/>
            <a:ext cx="1149350" cy="0"/>
          </a:xfrm>
          <a:custGeom>
            <a:avLst/>
            <a:gdLst/>
            <a:ahLst/>
            <a:cxnLst/>
            <a:rect l="l" t="t" r="r" b="b"/>
            <a:pathLst>
              <a:path w="1149350">
                <a:moveTo>
                  <a:pt x="0" y="0"/>
                </a:moveTo>
                <a:lnTo>
                  <a:pt x="1149050" y="0"/>
                </a:lnTo>
              </a:path>
            </a:pathLst>
          </a:custGeom>
          <a:ln w="42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02090" y="5303817"/>
            <a:ext cx="1374140" cy="1392555"/>
          </a:xfrm>
          <a:custGeom>
            <a:avLst/>
            <a:gdLst/>
            <a:ahLst/>
            <a:cxnLst/>
            <a:rect l="l" t="t" r="r" b="b"/>
            <a:pathLst>
              <a:path w="1374140" h="1392554">
                <a:moveTo>
                  <a:pt x="0" y="0"/>
                </a:moveTo>
                <a:lnTo>
                  <a:pt x="1373867" y="0"/>
                </a:lnTo>
                <a:lnTo>
                  <a:pt x="1373867" y="1392263"/>
                </a:lnTo>
                <a:lnTo>
                  <a:pt x="0" y="1392263"/>
                </a:lnTo>
                <a:lnTo>
                  <a:pt x="0" y="0"/>
                </a:lnTo>
                <a:close/>
              </a:path>
            </a:pathLst>
          </a:custGeom>
          <a:ln w="84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93099" y="5345008"/>
            <a:ext cx="592455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EPROCESS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333878" y="5795134"/>
            <a:ext cx="110489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...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823263" y="6053107"/>
            <a:ext cx="1149350" cy="467359"/>
          </a:xfrm>
          <a:custGeom>
            <a:avLst/>
            <a:gdLst/>
            <a:ahLst/>
            <a:cxnLst/>
            <a:rect l="l" t="t" r="r" b="b"/>
            <a:pathLst>
              <a:path w="1149350" h="467359">
                <a:moveTo>
                  <a:pt x="0" y="0"/>
                </a:moveTo>
                <a:lnTo>
                  <a:pt x="1149050" y="0"/>
                </a:lnTo>
                <a:lnTo>
                  <a:pt x="1149050" y="466927"/>
                </a:lnTo>
                <a:lnTo>
                  <a:pt x="0" y="466927"/>
                </a:lnTo>
                <a:lnTo>
                  <a:pt x="0" y="0"/>
                </a:lnTo>
                <a:close/>
              </a:path>
            </a:pathLst>
          </a:custGeom>
          <a:ln w="84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824583" y="6070076"/>
            <a:ext cx="677545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LIST_ENTRY{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24583" y="6220114"/>
            <a:ext cx="314960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FLINK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24583" y="6371180"/>
            <a:ext cx="962660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231F20"/>
                </a:solidFill>
                <a:latin typeface="Arial"/>
                <a:cs typeface="Arial"/>
              </a:rPr>
              <a:t>BLINK_modified  </a:t>
            </a:r>
            <a:r>
              <a:rPr sz="800" b="1" spc="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823263" y="6202959"/>
            <a:ext cx="1149350" cy="0"/>
          </a:xfrm>
          <a:custGeom>
            <a:avLst/>
            <a:gdLst/>
            <a:ahLst/>
            <a:cxnLst/>
            <a:rect l="l" t="t" r="r" b="b"/>
            <a:pathLst>
              <a:path w="1149350">
                <a:moveTo>
                  <a:pt x="0" y="0"/>
                </a:moveTo>
                <a:lnTo>
                  <a:pt x="1149050" y="0"/>
                </a:lnTo>
              </a:path>
            </a:pathLst>
          </a:custGeom>
          <a:ln w="42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23263" y="6355904"/>
            <a:ext cx="1149350" cy="0"/>
          </a:xfrm>
          <a:custGeom>
            <a:avLst/>
            <a:gdLst/>
            <a:ahLst/>
            <a:cxnLst/>
            <a:rect l="l" t="t" r="r" b="b"/>
            <a:pathLst>
              <a:path w="1149350">
                <a:moveTo>
                  <a:pt x="0" y="0"/>
                </a:moveTo>
                <a:lnTo>
                  <a:pt x="1149050" y="0"/>
                </a:lnTo>
              </a:path>
            </a:pathLst>
          </a:custGeom>
          <a:ln w="42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1900" y="5111679"/>
            <a:ext cx="2594610" cy="1146175"/>
          </a:xfrm>
          <a:custGeom>
            <a:avLst/>
            <a:gdLst/>
            <a:ahLst/>
            <a:cxnLst/>
            <a:rect l="l" t="t" r="r" b="b"/>
            <a:pathLst>
              <a:path w="2594609" h="1146175">
                <a:moveTo>
                  <a:pt x="0" y="1146136"/>
                </a:moveTo>
                <a:lnTo>
                  <a:pt x="473228" y="1146136"/>
                </a:lnTo>
                <a:lnTo>
                  <a:pt x="475285" y="0"/>
                </a:lnTo>
                <a:lnTo>
                  <a:pt x="2356630" y="0"/>
                </a:lnTo>
                <a:lnTo>
                  <a:pt x="2357941" y="1145359"/>
                </a:lnTo>
                <a:lnTo>
                  <a:pt x="2594586" y="1145359"/>
                </a:lnTo>
              </a:path>
            </a:pathLst>
          </a:custGeom>
          <a:ln w="84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73753" y="6230828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52456" y="26212"/>
                </a:moveTo>
                <a:lnTo>
                  <a:pt x="0" y="0"/>
                </a:lnTo>
                <a:lnTo>
                  <a:pt x="0" y="52440"/>
                </a:lnTo>
                <a:lnTo>
                  <a:pt x="52456" y="2621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26178" y="6315660"/>
            <a:ext cx="699135" cy="117475"/>
          </a:xfrm>
          <a:custGeom>
            <a:avLst/>
            <a:gdLst/>
            <a:ahLst/>
            <a:cxnLst/>
            <a:rect l="l" t="t" r="r" b="b"/>
            <a:pathLst>
              <a:path w="699135" h="117475">
                <a:moveTo>
                  <a:pt x="698868" y="116967"/>
                </a:moveTo>
                <a:lnTo>
                  <a:pt x="324178" y="116967"/>
                </a:lnTo>
                <a:lnTo>
                  <a:pt x="319590" y="0"/>
                </a:lnTo>
                <a:lnTo>
                  <a:pt x="0" y="0"/>
                </a:lnTo>
              </a:path>
            </a:pathLst>
          </a:custGeom>
          <a:ln w="8497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76491" y="628944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52440" y="52425"/>
                </a:moveTo>
                <a:lnTo>
                  <a:pt x="52440" y="0"/>
                </a:lnTo>
                <a:lnTo>
                  <a:pt x="0" y="26228"/>
                </a:lnTo>
                <a:lnTo>
                  <a:pt x="52440" y="524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78974" y="6257816"/>
            <a:ext cx="699770" cy="0"/>
          </a:xfrm>
          <a:custGeom>
            <a:avLst/>
            <a:gdLst/>
            <a:ahLst/>
            <a:cxnLst/>
            <a:rect l="l" t="t" r="r" b="b"/>
            <a:pathLst>
              <a:path w="699770">
                <a:moveTo>
                  <a:pt x="0" y="0"/>
                </a:moveTo>
                <a:lnTo>
                  <a:pt x="699676" y="0"/>
                </a:lnTo>
              </a:path>
            </a:pathLst>
          </a:custGeom>
          <a:ln w="8497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75917" y="62316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52456" y="26212"/>
                </a:moveTo>
                <a:lnTo>
                  <a:pt x="0" y="0"/>
                </a:lnTo>
                <a:lnTo>
                  <a:pt x="0" y="52440"/>
                </a:lnTo>
                <a:lnTo>
                  <a:pt x="52456" y="2621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29455" y="6316803"/>
            <a:ext cx="2590165" cy="588010"/>
          </a:xfrm>
          <a:custGeom>
            <a:avLst/>
            <a:gdLst/>
            <a:ahLst/>
            <a:cxnLst/>
            <a:rect l="l" t="t" r="r" b="b"/>
            <a:pathLst>
              <a:path w="2590165" h="588009">
                <a:moveTo>
                  <a:pt x="2589662" y="89676"/>
                </a:moveTo>
                <a:lnTo>
                  <a:pt x="2116449" y="89676"/>
                </a:lnTo>
                <a:lnTo>
                  <a:pt x="2114392" y="587567"/>
                </a:lnTo>
                <a:lnTo>
                  <a:pt x="228612" y="587567"/>
                </a:lnTo>
                <a:lnTo>
                  <a:pt x="227301" y="0"/>
                </a:lnTo>
                <a:lnTo>
                  <a:pt x="0" y="533"/>
                </a:lnTo>
              </a:path>
            </a:pathLst>
          </a:custGeom>
          <a:ln w="849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79752" y="629110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52501" y="52440"/>
                </a:moveTo>
                <a:lnTo>
                  <a:pt x="52395" y="0"/>
                </a:lnTo>
                <a:lnTo>
                  <a:pt x="0" y="26349"/>
                </a:lnTo>
                <a:lnTo>
                  <a:pt x="52501" y="5244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753</Words>
  <Application>Microsoft Office PowerPoint</Application>
  <PresentationFormat>Custom</PresentationFormat>
  <Paragraphs>182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KaiTi</vt:lpstr>
      <vt:lpstr>Arial</vt:lpstr>
      <vt:lpstr>Calibri</vt:lpstr>
      <vt:lpstr>Tahoma</vt:lpstr>
      <vt:lpstr>Times New Roman</vt:lpstr>
      <vt:lpstr>Office Theme</vt:lpstr>
      <vt:lpstr>Towards Reliable Rootkit Detection in Live Response</vt:lpstr>
      <vt:lpstr>Motivation</vt:lpstr>
      <vt:lpstr>Agenda</vt:lpstr>
      <vt:lpstr>Live Response</vt:lpstr>
      <vt:lpstr>Live Response Dilemma</vt:lpstr>
      <vt:lpstr>Windows Rootkits</vt:lpstr>
      <vt:lpstr>Windows Internals</vt:lpstr>
      <vt:lpstr>Rootkit Techniques: Hooking</vt:lpstr>
      <vt:lpstr>Rootkit Techniques: DKOM</vt:lpstr>
      <vt:lpstr>Detection Tools</vt:lpstr>
      <vt:lpstr>Agenda</vt:lpstr>
      <vt:lpstr>Experimental Setup (1/2)</vt:lpstr>
      <vt:lpstr>Experimental Setup (2/2)</vt:lpstr>
      <vt:lpstr>Results (1/3)</vt:lpstr>
      <vt:lpstr>Results (2/3)</vt:lpstr>
      <vt:lpstr>Results (3/3)</vt:lpstr>
      <vt:lpstr>Recommendations</vt:lpstr>
      <vt:lpstr>Methodology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rootkit_detection_presentation</dc:title>
  <dc:creator>freiling</dc:creator>
  <cp:lastModifiedBy>PDK</cp:lastModifiedBy>
  <cp:revision>2</cp:revision>
  <dcterms:created xsi:type="dcterms:W3CDTF">2016-06-12T12:12:38Z</dcterms:created>
  <dcterms:modified xsi:type="dcterms:W3CDTF">2016-06-12T11:19:58Z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2007-09-12T00:00:00Z</vt:filetime>
  </property>
  <property fmtid="{D5CDD505-2E9C-101B-9397-08002B2CF9AE}" pid="3" name="Creator">
    <vt:lpwstr>FreePDF XP 3.07 - http://shbox.de</vt:lpwstr>
  </property>
  <property fmtid="{D5CDD505-2E9C-101B-9397-08002B2CF9AE}" pid="4" name="LastSaved">
    <vt:filetime>2016-06-12T00:00:00Z</vt:filetime>
  </property>
</Properties>
</file>