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1" r:id="rId3"/>
    <p:sldId id="286" r:id="rId4"/>
    <p:sldId id="263" r:id="rId5"/>
    <p:sldId id="260" r:id="rId6"/>
    <p:sldId id="264" r:id="rId7"/>
    <p:sldId id="265" r:id="rId8"/>
    <p:sldId id="258" r:id="rId9"/>
    <p:sldId id="259" r:id="rId10"/>
    <p:sldId id="266" r:id="rId11"/>
    <p:sldId id="268" r:id="rId12"/>
    <p:sldId id="267" r:id="rId13"/>
    <p:sldId id="287" r:id="rId14"/>
    <p:sldId id="273" r:id="rId15"/>
    <p:sldId id="270" r:id="rId16"/>
    <p:sldId id="291" r:id="rId17"/>
    <p:sldId id="293" r:id="rId18"/>
    <p:sldId id="294" r:id="rId19"/>
    <p:sldId id="295" r:id="rId20"/>
    <p:sldId id="296" r:id="rId21"/>
    <p:sldId id="306" r:id="rId22"/>
    <p:sldId id="272" r:id="rId23"/>
    <p:sldId id="298" r:id="rId24"/>
    <p:sldId id="299" r:id="rId25"/>
    <p:sldId id="301" r:id="rId26"/>
    <p:sldId id="303" r:id="rId27"/>
    <p:sldId id="304" r:id="rId28"/>
    <p:sldId id="283" r:id="rId29"/>
    <p:sldId id="288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9B38"/>
    <a:srgbClr val="CC2D2D"/>
    <a:srgbClr val="363636"/>
    <a:srgbClr val="750000"/>
    <a:srgbClr val="C5C55B"/>
    <a:srgbClr val="E7EE9D"/>
    <a:srgbClr val="A8C0D8"/>
    <a:srgbClr val="BCBCBC"/>
    <a:srgbClr val="E9E9E9"/>
    <a:srgbClr val="F09A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018" autoAdjust="0"/>
  </p:normalViewPr>
  <p:slideViewPr>
    <p:cSldViewPr>
      <p:cViewPr varScale="1">
        <p:scale>
          <a:sx n="63" d="100"/>
          <a:sy n="63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B424D-602E-4DAD-BA31-89017396346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D7780-DB01-45C7-9633-CA7714548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408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등장하기 전에는 원하는 정보를 얻기 위해 해당 사이트를 직접 방문하여야 했으나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프로그램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서비스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자동 수집이 가능해졌기 때문에 사용자는 각각의 사이트 방문 없이 최신 정보들만 골라 한 자리에서 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7780-DB01-45C7-9633-CA77145484A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296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1200" dirty="0" smtClean="0"/>
              <a:t>언론사 홈페이지나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등의 업데이트 정보를 </a:t>
            </a:r>
            <a:endParaRPr lang="en-US" altLang="ko-KR" sz="1200" dirty="0" smtClean="0"/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한꺼번에 모아서 </a:t>
            </a:r>
            <a:r>
              <a:rPr lang="ko-KR" altLang="en-US" sz="1200" dirty="0" smtClean="0"/>
              <a:t>보내거나 받아 볼 수 있는 서비스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7780-DB01-45C7-9633-CA77145484A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435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7780-DB01-45C7-9633-CA77145484A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296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4CAF-78F3-47C0-8C6F-89FC0BBAB551}" type="datetimeFigureOut">
              <a:rPr lang="ko-KR" altLang="en-US" smtClean="0"/>
              <a:pPr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8D55-0C9F-465D-8710-B7499F5D99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3968" y="2105561"/>
            <a:ext cx="2664003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사이트 방문 없이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6804" y="32336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조 </a:t>
            </a:r>
            <a:r>
              <a:rPr lang="ko-KR" altLang="en-US" dirty="0" smtClean="0">
                <a:solidFill>
                  <a:srgbClr val="F99B38"/>
                </a:solidFill>
              </a:rPr>
              <a:t>연결 고리</a:t>
            </a:r>
            <a:endParaRPr lang="ko-KR" altLang="en-US" dirty="0">
              <a:solidFill>
                <a:srgbClr val="F99B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784" y="332656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20110548 </a:t>
            </a:r>
            <a:r>
              <a:rPr lang="ko-KR" altLang="en-US" dirty="0" smtClean="0">
                <a:solidFill>
                  <a:srgbClr val="F99B38"/>
                </a:solidFill>
              </a:rPr>
              <a:t>박정규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20130403 </a:t>
            </a:r>
            <a:r>
              <a:rPr lang="ko-KR" altLang="en-US" dirty="0" err="1" smtClean="0">
                <a:solidFill>
                  <a:srgbClr val="F99B38"/>
                </a:solidFill>
              </a:rPr>
              <a:t>김희람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20130846 </a:t>
            </a:r>
            <a:r>
              <a:rPr lang="ko-KR" altLang="en-US" dirty="0" smtClean="0">
                <a:solidFill>
                  <a:srgbClr val="F99B38"/>
                </a:solidFill>
              </a:rPr>
              <a:t>윤수빈</a:t>
            </a:r>
            <a:endParaRPr lang="ko-KR" altLang="en-US" dirty="0">
              <a:solidFill>
                <a:srgbClr val="F99B3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9779" y="3257689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F99B38"/>
                </a:solidFill>
              </a:rPr>
              <a:t>RSS</a:t>
            </a:r>
            <a:endParaRPr lang="ko-KR" altLang="en-US" sz="8000" b="1" dirty="0">
              <a:solidFill>
                <a:srgbClr val="F99B3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851" y="26816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최신 정보 보기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32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cxnSp>
        <p:nvCxnSpPr>
          <p:cNvPr id="39" name="직선 연결선 38"/>
          <p:cNvCxnSpPr/>
          <p:nvPr/>
        </p:nvCxnSpPr>
        <p:spPr>
          <a:xfrm>
            <a:off x="755576" y="260648"/>
            <a:ext cx="0" cy="360040"/>
          </a:xfrm>
          <a:prstGeom prst="line">
            <a:avLst/>
          </a:prstGeom>
          <a:ln>
            <a:solidFill>
              <a:srgbClr val="F99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388424" y="260648"/>
            <a:ext cx="0" cy="360040"/>
          </a:xfrm>
          <a:prstGeom prst="line">
            <a:avLst/>
          </a:prstGeom>
          <a:ln>
            <a:solidFill>
              <a:srgbClr val="F99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69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11560" y="188640"/>
            <a:ext cx="7858750" cy="5855526"/>
            <a:chOff x="611560" y="1000837"/>
            <a:chExt cx="7858750" cy="503790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806231"/>
              <a:ext cx="7786742" cy="4232511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11560" y="1000837"/>
              <a:ext cx="7776864" cy="71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Internet Explorer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에서 제공되는 </a:t>
              </a:r>
              <a:r>
                <a:rPr lang="en-US" altLang="ko-KR" sz="4800" dirty="0" smtClean="0">
                  <a:solidFill>
                    <a:srgbClr val="F99B38"/>
                  </a:solidFill>
                </a:rPr>
                <a:t>RSS</a:t>
              </a:r>
              <a:r>
                <a:rPr lang="ko-KR" altLang="en-US" sz="4800" dirty="0" smtClean="0">
                  <a:solidFill>
                    <a:srgbClr val="F99B38"/>
                  </a:solidFill>
                </a:rPr>
                <a:t> </a:t>
              </a:r>
              <a:r>
                <a:rPr lang="ko-KR" altLang="en-US" sz="4800" dirty="0" smtClean="0">
                  <a:solidFill>
                    <a:schemeClr val="bg1"/>
                  </a:solidFill>
                </a:rPr>
                <a:t>리더기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75492"/>
            <a:ext cx="7181850" cy="2219325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>
            <a:off x="3131840" y="5301208"/>
            <a:ext cx="216024" cy="0"/>
          </a:xfrm>
          <a:prstGeom prst="straightConnector1">
            <a:avLst/>
          </a:prstGeom>
          <a:ln>
            <a:solidFill>
              <a:srgbClr val="F99B3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548680"/>
            <a:ext cx="5748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99B38"/>
                </a:solidFill>
              </a:rPr>
              <a:t>RSS</a:t>
            </a:r>
            <a:r>
              <a:rPr lang="en-US" altLang="ko-KR" sz="4400" dirty="0" smtClean="0">
                <a:solidFill>
                  <a:schemeClr val="bg1"/>
                </a:solidFill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</a:rPr>
              <a:t>리더기가 없다면</a:t>
            </a:r>
            <a:r>
              <a:rPr lang="en-US" altLang="ko-KR" sz="4400" dirty="0" smtClean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51756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제공되는 </a:t>
            </a:r>
            <a:r>
              <a:rPr lang="en-US" altLang="ko-KR" dirty="0" smtClean="0">
                <a:solidFill>
                  <a:schemeClr val="bg1"/>
                </a:solidFill>
              </a:rPr>
              <a:t>RSS </a:t>
            </a:r>
            <a:r>
              <a:rPr lang="ko-KR" altLang="en-US" dirty="0" smtClean="0">
                <a:solidFill>
                  <a:schemeClr val="bg1"/>
                </a:solidFill>
              </a:rPr>
              <a:t>리더기가 없는 크롬에서 실행했을 때의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3570" y="468507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XML</a:t>
            </a:r>
            <a:r>
              <a:rPr lang="ko-KR" altLang="en-US" sz="2000" dirty="0" smtClean="0">
                <a:solidFill>
                  <a:schemeClr val="bg1"/>
                </a:solidFill>
              </a:rPr>
              <a:t>문서가 보여짐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15719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사용자가 보기에 불편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3832" y="4581128"/>
            <a:ext cx="3600400" cy="108012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808804"/>
            <a:ext cx="8480000" cy="4564412"/>
            <a:chOff x="447976" y="1916832"/>
            <a:chExt cx="8480000" cy="4564412"/>
          </a:xfrm>
        </p:grpSpPr>
        <p:sp>
          <p:nvSpPr>
            <p:cNvPr id="4" name="TextBox 3"/>
            <p:cNvSpPr txBox="1"/>
            <p:nvPr/>
          </p:nvSpPr>
          <p:spPr>
            <a:xfrm>
              <a:off x="5148064" y="4509120"/>
              <a:ext cx="37799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99B38"/>
                  </a:solidFill>
                </a:rPr>
                <a:t>RSS(XML)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를 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사용자가 볼 수 있는 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형태로 보여주는 </a:t>
              </a:r>
              <a:r>
                <a:rPr lang="ko-KR" altLang="en-US" sz="2400" dirty="0" smtClean="0">
                  <a:solidFill>
                    <a:srgbClr val="FFC000"/>
                  </a:solidFill>
                </a:rPr>
                <a:t>프로그램</a:t>
              </a:r>
              <a:endParaRPr lang="ko-KR" altLang="en-US" sz="2400" dirty="0">
                <a:solidFill>
                  <a:srgbClr val="FFC000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47976" y="1916832"/>
              <a:ext cx="6572296" cy="4564412"/>
              <a:chOff x="857224" y="1928802"/>
              <a:chExt cx="6572296" cy="4564412"/>
            </a:xfrm>
          </p:grpSpPr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7224" y="1928802"/>
                <a:ext cx="6572296" cy="205247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1857356" y="2143116"/>
                <a:ext cx="4357718" cy="2143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아래쪽 화살표 10"/>
              <p:cNvSpPr/>
              <p:nvPr/>
            </p:nvSpPr>
            <p:spPr>
              <a:xfrm>
                <a:off x="2357422" y="2357430"/>
                <a:ext cx="642942" cy="185738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34366" y="4635826"/>
                <a:ext cx="3643338" cy="1857388"/>
              </a:xfrm>
              <a:prstGeom prst="rect">
                <a:avLst/>
              </a:prstGeom>
              <a:noFill/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</a:rPr>
                  <a:t>사용자가 볼 수 있는 </a:t>
                </a:r>
                <a:endParaRPr lang="en-US" altLang="ko-KR" sz="20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</a:rPr>
                  <a:t>형태로 보여줌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34366" y="4214818"/>
                <a:ext cx="3643338" cy="419104"/>
              </a:xfrm>
              <a:prstGeom prst="rect">
                <a:avLst/>
              </a:prstGeom>
              <a:noFill/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RSS 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리더기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86050" y="2857496"/>
                <a:ext cx="4500594" cy="5232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/>
                  <a:t>RSS </a:t>
                </a:r>
                <a:r>
                  <a:rPr lang="ko-KR" altLang="en-US" sz="2800" dirty="0" smtClean="0"/>
                  <a:t>주소를 리더기에 입력</a:t>
                </a:r>
                <a:endParaRPr lang="ko-KR" altLang="en-US" sz="28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3968" y="2276872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solidFill>
                  <a:schemeClr val="bg1"/>
                </a:solidFill>
              </a:rPr>
              <a:t>예제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17668"/>
            <a:ext cx="8784976" cy="6515522"/>
            <a:chOff x="179512" y="188640"/>
            <a:chExt cx="8784976" cy="6515522"/>
          </a:xfrm>
        </p:grpSpPr>
        <p:sp>
          <p:nvSpPr>
            <p:cNvPr id="3" name="직사각형 2"/>
            <p:cNvSpPr/>
            <p:nvPr/>
          </p:nvSpPr>
          <p:spPr>
            <a:xfrm>
              <a:off x="179512" y="188640"/>
              <a:ext cx="8784976" cy="6480720"/>
            </a:xfrm>
            <a:prstGeom prst="rect">
              <a:avLst/>
            </a:prstGeom>
            <a:noFill/>
            <a:ln>
              <a:solidFill>
                <a:srgbClr val="F99B38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&lt;?xml version="1.0" encoding="UTF-8"?&gt;</a:t>
              </a:r>
            </a:p>
            <a:p>
              <a:r>
                <a:rPr lang="en-US" altLang="ko-KR" sz="1600" dirty="0" smtClean="0">
                  <a:solidFill>
                    <a:srgbClr val="FFC000"/>
                  </a:solidFill>
                </a:rPr>
                <a:t>&lt;</a:t>
              </a:r>
              <a:r>
                <a:rPr lang="en-US" altLang="ko-KR" sz="1600" dirty="0" err="1" smtClean="0">
                  <a:solidFill>
                    <a:srgbClr val="FFC000"/>
                  </a:solidFill>
                </a:rPr>
                <a:t>rss</a:t>
              </a:r>
              <a:r>
                <a:rPr lang="en-US" altLang="ko-KR" sz="1600" dirty="0" smtClean="0">
                  <a:solidFill>
                    <a:srgbClr val="FFC000"/>
                  </a:solidFill>
                </a:rPr>
                <a:t> version="2.0"&gt;</a:t>
              </a:r>
            </a:p>
            <a:p>
              <a:pPr lvl="1"/>
              <a:r>
                <a:rPr lang="en-US" altLang="ko-KR" sz="1600" dirty="0" smtClean="0">
                  <a:solidFill>
                    <a:srgbClr val="FFC000"/>
                  </a:solidFill>
                </a:rPr>
                <a:t>&lt;channel&gt;</a:t>
              </a:r>
            </a:p>
            <a:p>
              <a:r>
                <a:rPr lang="en-US" altLang="ko-KR" sz="1700" dirty="0" smtClean="0">
                  <a:solidFill>
                    <a:schemeClr val="bg1"/>
                  </a:solidFill>
                </a:rPr>
                <a:t>				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…</a:t>
              </a:r>
              <a:endParaRPr lang="en-US" altLang="ko-KR" sz="1700" dirty="0" smtClean="0">
                <a:solidFill>
                  <a:schemeClr val="bg1"/>
                </a:solidFill>
              </a:endParaRPr>
            </a:p>
            <a:p>
              <a:pPr lvl="2"/>
              <a:r>
                <a:rPr lang="en-US" altLang="ko-KR" sz="1700" dirty="0" smtClean="0">
                  <a:solidFill>
                    <a:srgbClr val="FFC000"/>
                  </a:solidFill>
                </a:rPr>
                <a:t>&lt;item&gt;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&lt;title&gt;</a:t>
              </a:r>
            </a:p>
            <a:p>
              <a:pPr lvl="4"/>
              <a:r>
                <a:rPr lang="en-US" altLang="ko-KR" sz="1600" spc="-150" dirty="0" smtClean="0">
                  <a:solidFill>
                    <a:schemeClr val="bg1"/>
                  </a:solidFill>
                </a:rPr>
                <a:t> &lt;![CDATA[</a:t>
              </a:r>
              <a:r>
                <a:rPr lang="ko-KR" altLang="en-US" sz="1600" spc="-150" dirty="0" smtClean="0">
                  <a:solidFill>
                    <a:schemeClr val="bg1"/>
                  </a:solidFill>
                </a:rPr>
                <a:t>남자친구가 괴물로 변해도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…</a:t>
              </a:r>
              <a:r>
                <a:rPr lang="ko-KR" altLang="en-US" sz="1600" spc="-150" dirty="0" smtClean="0">
                  <a:solidFill>
                    <a:schemeClr val="bg1"/>
                  </a:solidFill>
                </a:rPr>
                <a:t>경찰이 할 수 있는 건 경고뿐</a:t>
              </a:r>
              <a:r>
                <a:rPr lang="en-US" altLang="ko-KR" sz="1600" spc="-150" dirty="0" smtClean="0">
                  <a:solidFill>
                    <a:schemeClr val="bg1"/>
                  </a:solidFill>
                </a:rPr>
                <a:t>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&lt;/title&gt;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&lt;link&gt;</a:t>
              </a:r>
            </a:p>
            <a:p>
              <a:pPr lvl="4"/>
              <a:r>
                <a:rPr lang="en-US" altLang="ko-KR" sz="1600" spc="-150" dirty="0" smtClean="0">
                  <a:solidFill>
                    <a:schemeClr val="bg1"/>
                  </a:solidFill>
                </a:rPr>
                <a:t>&lt;![CDATA[http://www.hankyung.com/news/app/newsview.php?aid=2016042956711&amp;amp;sid=general&amp;amp;nid=000&amp;rss=r]]&gt;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&lt;/link&gt;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&lt;description&gt;</a:t>
              </a:r>
            </a:p>
            <a:p>
              <a:pPr lvl="4"/>
              <a:r>
                <a:rPr lang="en-US" altLang="ko-KR" sz="1600" spc="-300" dirty="0" smtClean="0">
                  <a:solidFill>
                    <a:schemeClr val="bg1"/>
                  </a:solidFill>
                </a:rPr>
                <a:t>&lt;![CDATA[“</a:t>
              </a:r>
              <a:r>
                <a:rPr lang="ko-KR" altLang="en-US" sz="1600" spc="-300" dirty="0" smtClean="0">
                  <a:solidFill>
                    <a:schemeClr val="bg1"/>
                  </a:solidFill>
                </a:rPr>
                <a:t>헤어진 남자 친구가 다시 만나주지 않으면 집에 불을 지르겠다고 협박해요</a:t>
              </a:r>
              <a:r>
                <a:rPr lang="en-US" altLang="ko-KR" sz="1600" spc="-300" dirty="0" smtClean="0">
                  <a:solidFill>
                    <a:schemeClr val="bg1"/>
                  </a:solidFill>
                </a:rPr>
                <a:t>.”2014</a:t>
              </a:r>
              <a:r>
                <a:rPr lang="ko-KR" altLang="en-US" sz="1600" spc="-300" dirty="0" smtClean="0">
                  <a:solidFill>
                    <a:schemeClr val="bg1"/>
                  </a:solidFill>
                </a:rPr>
                <a:t>년 말 대구에 사는 여성이 다급하게 </a:t>
              </a:r>
              <a:r>
                <a:rPr lang="en-US" altLang="ko-KR" sz="1600" spc="-300" dirty="0" smtClean="0">
                  <a:solidFill>
                    <a:schemeClr val="bg1"/>
                  </a:solidFill>
                </a:rPr>
                <a:t>112</a:t>
              </a:r>
              <a:r>
                <a:rPr lang="ko-KR" altLang="en-US" sz="1600" spc="-300" dirty="0" smtClean="0">
                  <a:solidFill>
                    <a:schemeClr val="bg1"/>
                  </a:solidFill>
                </a:rPr>
                <a:t>로 신고 전화를 </a:t>
              </a:r>
              <a:r>
                <a:rPr lang="ko-KR" altLang="en-US" sz="1600" spc="-300" dirty="0" err="1" smtClean="0">
                  <a:solidFill>
                    <a:schemeClr val="bg1"/>
                  </a:solidFill>
                </a:rPr>
                <a:t>걸었</a:t>
              </a:r>
              <a:r>
                <a:rPr lang="en-US" altLang="ko-KR" sz="1600" spc="-300" dirty="0" smtClean="0">
                  <a:solidFill>
                    <a:schemeClr val="bg1"/>
                  </a:solidFill>
                </a:rPr>
                <a:t>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&lt;/description&gt;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&lt;image&gt;</a:t>
              </a:r>
            </a:p>
            <a:p>
              <a:pPr lvl="4"/>
              <a:r>
                <a:rPr lang="en-US" altLang="ko-KR" sz="1600" spc="-150" dirty="0" smtClean="0">
                  <a:solidFill>
                    <a:schemeClr val="bg1"/>
                  </a:solidFill>
                </a:rPr>
                <a:t>&lt;![CDATA[http://news.hankyung.com/nas_photo/pubdata/ee311ef81fa08406f55efe5199b6aa04.jpg]]&gt;</a:t>
              </a:r>
            </a:p>
            <a:p>
              <a:pPr lvl="3"/>
              <a:r>
                <a:rPr lang="en-US" altLang="ko-KR" sz="1700" dirty="0" smtClean="0">
                  <a:solidFill>
                    <a:srgbClr val="FFC000"/>
                  </a:solidFill>
                </a:rPr>
                <a:t>&lt;/image&gt;</a:t>
              </a:r>
            </a:p>
            <a:p>
              <a:pPr lvl="1"/>
              <a:r>
                <a:rPr lang="en-US" altLang="ko-KR" sz="1700" dirty="0" smtClean="0">
                  <a:solidFill>
                    <a:srgbClr val="FFC000"/>
                  </a:solidFill>
                </a:rPr>
                <a:t>           &lt;author&gt;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&lt;![CDATA[]]&gt;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&lt;/author&gt;</a:t>
              </a:r>
            </a:p>
            <a:p>
              <a:pPr lvl="1"/>
              <a:r>
                <a:rPr lang="en-US" altLang="ko-KR" sz="1700" dirty="0" smtClean="0">
                  <a:solidFill>
                    <a:schemeClr val="bg1"/>
                  </a:solidFill>
                </a:rPr>
                <a:t>            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&lt;</a:t>
              </a:r>
              <a:r>
                <a:rPr lang="en-US" altLang="ko-KR" sz="1700" dirty="0" err="1" smtClean="0">
                  <a:solidFill>
                    <a:srgbClr val="FFC000"/>
                  </a:solidFill>
                </a:rPr>
                <a:t>pubDate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2016-04-30 09:02:01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1700" dirty="0" err="1" smtClean="0">
                  <a:solidFill>
                    <a:srgbClr val="FFC000"/>
                  </a:solidFill>
                </a:rPr>
                <a:t>pubDate</a:t>
              </a:r>
              <a:r>
                <a:rPr lang="en-US" altLang="ko-KR" sz="1700" dirty="0" smtClean="0">
                  <a:solidFill>
                    <a:srgbClr val="FFC000"/>
                  </a:solidFill>
                </a:rPr>
                <a:t>&gt;</a:t>
              </a:r>
            </a:p>
            <a:p>
              <a:r>
                <a:rPr lang="en-US" altLang="ko-KR" sz="1700" dirty="0" smtClean="0">
                  <a:solidFill>
                    <a:srgbClr val="FFC000"/>
                  </a:solidFill>
                </a:rPr>
                <a:t>        &lt;/item&gt;</a:t>
              </a:r>
            </a:p>
            <a:p>
              <a:r>
                <a:rPr lang="en-US" altLang="ko-KR" sz="1700" dirty="0" smtClean="0">
                  <a:solidFill>
                    <a:schemeClr val="bg1"/>
                  </a:solidFill>
                </a:rPr>
                <a:t>				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…</a:t>
              </a:r>
              <a:endParaRPr lang="en-US" altLang="ko-KR" sz="1700" dirty="0" smtClean="0">
                <a:solidFill>
                  <a:schemeClr val="bg1"/>
                </a:solidFill>
              </a:endParaRPr>
            </a:p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    </a:t>
              </a:r>
              <a:r>
                <a:rPr lang="en-US" altLang="ko-KR" sz="1600" dirty="0" smtClean="0">
                  <a:solidFill>
                    <a:srgbClr val="FFC000"/>
                  </a:solidFill>
                </a:rPr>
                <a:t>&lt;/channel&gt;</a:t>
              </a:r>
            </a:p>
            <a:p>
              <a:r>
                <a:rPr lang="en-US" altLang="ko-KR" sz="16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1600" dirty="0" err="1" smtClean="0">
                  <a:solidFill>
                    <a:srgbClr val="FFC000"/>
                  </a:solidFill>
                </a:rPr>
                <a:t>rss</a:t>
              </a:r>
              <a:r>
                <a:rPr lang="en-US" altLang="ko-KR" sz="1600" dirty="0" smtClean="0">
                  <a:solidFill>
                    <a:srgbClr val="FFC000"/>
                  </a:solidFill>
                </a:rPr>
                <a:t>&gt;</a:t>
              </a:r>
              <a:endParaRPr lang="en-US" altLang="ko-KR" sz="1600" dirty="0">
                <a:solidFill>
                  <a:srgbClr val="FFC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0200" y="6180942"/>
              <a:ext cx="568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FFC000"/>
                  </a:solidFill>
                </a:rPr>
                <a:t>한국경제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에서 제공되는 </a:t>
              </a:r>
              <a:r>
                <a:rPr lang="en-US" altLang="ko-KR" sz="2800" dirty="0" smtClean="0">
                  <a:solidFill>
                    <a:srgbClr val="FFC000"/>
                  </a:solidFill>
                </a:rPr>
                <a:t>XML </a:t>
              </a:r>
              <a:r>
                <a:rPr lang="ko-KR" altLang="en-US" sz="2800" dirty="0" smtClean="0">
                  <a:solidFill>
                    <a:srgbClr val="FFC000"/>
                  </a:solidFill>
                </a:rPr>
                <a:t>문서</a:t>
              </a:r>
              <a:r>
                <a:rPr lang="en-US" altLang="ko-KR" sz="2800" dirty="0" smtClean="0">
                  <a:solidFill>
                    <a:srgbClr val="FFC0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99B38"/>
                </a:solidFill>
              </a:rPr>
              <a:t>RSS(XML)</a:t>
            </a:r>
            <a:r>
              <a:rPr lang="ko-KR" altLang="en-US" sz="3200" dirty="0" smtClean="0">
                <a:solidFill>
                  <a:schemeClr val="bg1"/>
                </a:solidFill>
              </a:rPr>
              <a:t>문서를 </a:t>
            </a:r>
            <a:r>
              <a:rPr lang="en-US" altLang="ko-KR" sz="3200" dirty="0" err="1" smtClean="0">
                <a:solidFill>
                  <a:srgbClr val="F99B38"/>
                </a:solidFill>
              </a:rPr>
              <a:t>ListView</a:t>
            </a:r>
            <a:r>
              <a:rPr lang="ko-KR" altLang="en-US" sz="3200" dirty="0" smtClean="0">
                <a:solidFill>
                  <a:schemeClr val="bg1"/>
                </a:solidFill>
              </a:rPr>
              <a:t>로 출력하는 예제 </a:t>
            </a:r>
            <a:r>
              <a:rPr lang="en-US" altLang="ko-KR" sz="3200" dirty="0" smtClean="0">
                <a:solidFill>
                  <a:schemeClr val="bg1"/>
                </a:solidFill>
              </a:rPr>
              <a:t>( </a:t>
            </a:r>
            <a:r>
              <a:rPr lang="en-US" altLang="ko-KR" sz="3200" dirty="0" smtClean="0">
                <a:solidFill>
                  <a:srgbClr val="F99B38"/>
                </a:solidFill>
              </a:rPr>
              <a:t>RSS</a:t>
            </a:r>
            <a:r>
              <a:rPr lang="ko-KR" altLang="en-US" sz="3200" dirty="0" smtClean="0">
                <a:solidFill>
                  <a:srgbClr val="F99B38"/>
                </a:solidFill>
              </a:rPr>
              <a:t>리더기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subin\Desktop\KakaoTalk_20160430_1708295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286776" cy="5338596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916831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</a:rPr>
              <a:t>While</a:t>
            </a:r>
            <a:r>
              <a:rPr lang="ko-KR" altLang="en-US" sz="3200" dirty="0">
                <a:solidFill>
                  <a:schemeClr val="bg1"/>
                </a:solidFill>
              </a:rPr>
              <a:t>문으로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메인스레드를</a:t>
            </a:r>
            <a:r>
              <a:rPr lang="ko-KR" altLang="en-US" sz="3200" dirty="0" smtClean="0">
                <a:solidFill>
                  <a:schemeClr val="bg1"/>
                </a:solidFill>
              </a:rPr>
              <a:t> 멈춰 둔 점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 err="1" smtClean="0">
                <a:solidFill>
                  <a:schemeClr val="bg1"/>
                </a:solidFill>
              </a:rPr>
              <a:t>HttpURLConnection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사용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</a:rPr>
              <a:t>네트워크 연결을 위한 </a:t>
            </a:r>
            <a:r>
              <a:rPr lang="en-US" altLang="ko-KR" sz="3200" dirty="0" smtClean="0">
                <a:solidFill>
                  <a:schemeClr val="bg1"/>
                </a:solidFill>
              </a:rPr>
              <a:t>Thread</a:t>
            </a:r>
            <a:r>
              <a:rPr lang="ko-KR" altLang="en-US" sz="3200" dirty="0" smtClean="0">
                <a:solidFill>
                  <a:schemeClr val="bg1"/>
                </a:solidFill>
              </a:rPr>
              <a:t>사용</a:t>
            </a:r>
          </a:p>
          <a:p>
            <a:pPr marL="342900" indent="-342900">
              <a:buAutoNum type="arabicPeriod"/>
            </a:pPr>
            <a:endParaRPr lang="en-US" altLang="ko-KR" sz="32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134" y="323165"/>
            <a:ext cx="673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99B38"/>
                </a:solidFill>
              </a:rPr>
              <a:t>초</a:t>
            </a:r>
            <a:r>
              <a:rPr lang="ko-KR" altLang="en-US" sz="4000" b="1" dirty="0">
                <a:solidFill>
                  <a:srgbClr val="F99B38"/>
                </a:solidFill>
              </a:rPr>
              <a:t>기</a:t>
            </a:r>
            <a:r>
              <a:rPr lang="ko-KR" altLang="en-US" sz="4000" b="1" dirty="0" smtClean="0">
                <a:solidFill>
                  <a:srgbClr val="F99B38"/>
                </a:solidFill>
              </a:rPr>
              <a:t> </a:t>
            </a:r>
            <a:r>
              <a:rPr lang="ko-KR" altLang="en-US" sz="4000" b="1" dirty="0">
                <a:solidFill>
                  <a:srgbClr val="F99B38"/>
                </a:solidFill>
              </a:rPr>
              <a:t>코드의 </a:t>
            </a:r>
            <a:r>
              <a:rPr lang="ko-KR" altLang="en-US" sz="4000" b="1" dirty="0" smtClean="0">
                <a:solidFill>
                  <a:srgbClr val="F99B38"/>
                </a:solidFill>
              </a:rPr>
              <a:t>문제점</a:t>
            </a:r>
            <a:endParaRPr lang="en-US" altLang="ko-KR" sz="2800" b="1" dirty="0">
              <a:solidFill>
                <a:srgbClr val="F99B38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71600" y="5157192"/>
            <a:ext cx="1512168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5307595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</a:rPr>
              <a:t>Volley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이용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!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2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134" y="323165"/>
            <a:ext cx="673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99B38"/>
                </a:solidFill>
              </a:rPr>
              <a:t>Volley </a:t>
            </a:r>
            <a:r>
              <a:rPr lang="ko-KR" altLang="en-US" sz="4000" b="1" dirty="0" smtClean="0">
                <a:solidFill>
                  <a:srgbClr val="F99B38"/>
                </a:solidFill>
              </a:rPr>
              <a:t>사용</a:t>
            </a:r>
            <a:endParaRPr lang="en-US" altLang="ko-KR" sz="4000" b="1" dirty="0">
              <a:solidFill>
                <a:srgbClr val="F99B38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839097" y="2420888"/>
            <a:ext cx="1512168" cy="1224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81" y="489611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800" dirty="0" smtClean="0">
                <a:solidFill>
                  <a:schemeClr val="bg1"/>
                </a:solidFill>
              </a:rPr>
              <a:t>: volley</a:t>
            </a:r>
            <a:r>
              <a:rPr lang="ko-KR" altLang="en-US" sz="2800" dirty="0" smtClean="0">
                <a:solidFill>
                  <a:schemeClr val="bg1"/>
                </a:solidFill>
              </a:rPr>
              <a:t>의 </a:t>
            </a:r>
            <a:r>
              <a:rPr lang="en-US" altLang="ko-KR" sz="2800" dirty="0" smtClean="0">
                <a:solidFill>
                  <a:schemeClr val="bg1"/>
                </a:solidFill>
              </a:rPr>
              <a:t>Request</a:t>
            </a:r>
            <a:r>
              <a:rPr lang="ko-KR" altLang="en-US" sz="2800" dirty="0" smtClean="0">
                <a:solidFill>
                  <a:schemeClr val="bg1"/>
                </a:solidFill>
              </a:rPr>
              <a:t>형의 한계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JSON</a:t>
            </a:r>
            <a:r>
              <a:rPr lang="ko-KR" altLang="en-US" sz="2000" dirty="0">
                <a:solidFill>
                  <a:schemeClr val="bg1"/>
                </a:solidFill>
              </a:rPr>
              <a:t>형식 또는 </a:t>
            </a:r>
            <a:r>
              <a:rPr lang="en-US" altLang="ko-KR" sz="2000" dirty="0">
                <a:solidFill>
                  <a:schemeClr val="bg1"/>
                </a:solidFill>
              </a:rPr>
              <a:t>String</a:t>
            </a:r>
            <a:r>
              <a:rPr lang="ko-KR" altLang="en-US" sz="2000" dirty="0" smtClean="0">
                <a:solidFill>
                  <a:schemeClr val="bg1"/>
                </a:solidFill>
              </a:rPr>
              <a:t>형식</a:t>
            </a:r>
            <a:r>
              <a:rPr lang="en-US" altLang="ko-KR" sz="2000" dirty="0" smtClean="0">
                <a:solidFill>
                  <a:schemeClr val="bg1"/>
                </a:solidFill>
              </a:rPr>
              <a:t>, image</a:t>
            </a:r>
            <a:r>
              <a:rPr lang="ko-KR" altLang="en-US" sz="2000" dirty="0" smtClean="0">
                <a:solidFill>
                  <a:schemeClr val="bg1"/>
                </a:solidFill>
              </a:rPr>
              <a:t>형식으로 </a:t>
            </a:r>
            <a:r>
              <a:rPr lang="en-US" altLang="ko-KR" sz="2000" dirty="0">
                <a:solidFill>
                  <a:schemeClr val="bg1"/>
                </a:solidFill>
              </a:rPr>
              <a:t>Request</a:t>
            </a:r>
            <a:r>
              <a:rPr lang="ko-KR" altLang="en-US" sz="2000" dirty="0">
                <a:solidFill>
                  <a:schemeClr val="bg1"/>
                </a:solidFill>
              </a:rPr>
              <a:t>할 수 있음</a:t>
            </a:r>
          </a:p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3150" y="1844824"/>
            <a:ext cx="3058730" cy="2520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Volley</a:t>
            </a:r>
            <a:r>
              <a:rPr lang="ko-KR" altLang="en-US" sz="2400" dirty="0">
                <a:solidFill>
                  <a:schemeClr val="bg1"/>
                </a:solidFill>
              </a:rPr>
              <a:t>로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네트워크연결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</a:rPr>
              <a:t>RSS</a:t>
            </a:r>
            <a:r>
              <a:rPr lang="ko-KR" altLang="en-US" sz="2400" dirty="0">
                <a:solidFill>
                  <a:schemeClr val="bg1"/>
                </a:solidFill>
              </a:rPr>
              <a:t>로드</a:t>
            </a:r>
            <a:endParaRPr lang="ko-KR" altLang="en-US" sz="2400" dirty="0"/>
          </a:p>
        </p:txBody>
      </p:sp>
      <p:sp>
        <p:nvSpPr>
          <p:cNvPr id="11" name="타원 10"/>
          <p:cNvSpPr/>
          <p:nvPr/>
        </p:nvSpPr>
        <p:spPr>
          <a:xfrm>
            <a:off x="5724128" y="1772816"/>
            <a:ext cx="3058730" cy="2520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XMLPullparser</a:t>
            </a:r>
            <a:r>
              <a:rPr lang="ko-KR" altLang="en-US" sz="2400" dirty="0">
                <a:solidFill>
                  <a:schemeClr val="bg1"/>
                </a:solidFill>
              </a:rPr>
              <a:t>로 </a:t>
            </a:r>
            <a:r>
              <a:rPr lang="en-US" altLang="ko-KR" sz="2400" dirty="0">
                <a:solidFill>
                  <a:schemeClr val="bg1"/>
                </a:solidFill>
              </a:rPr>
              <a:t>RSS </a:t>
            </a:r>
            <a:r>
              <a:rPr lang="ko-KR" altLang="en-US" sz="2400" dirty="0" err="1">
                <a:solidFill>
                  <a:schemeClr val="bg1"/>
                </a:solidFill>
              </a:rPr>
              <a:t>파싱</a:t>
            </a:r>
            <a:endParaRPr lang="ko-KR" altLang="en-US" sz="2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938603" y="4905584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16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134" y="323165"/>
            <a:ext cx="673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solidFill>
                  <a:srgbClr val="F99B38"/>
                </a:solidFill>
              </a:rPr>
              <a:t>XMLPullparser</a:t>
            </a:r>
            <a:r>
              <a:rPr lang="ko-KR" altLang="en-US" sz="4000" b="1" dirty="0" smtClean="0">
                <a:solidFill>
                  <a:srgbClr val="F99B38"/>
                </a:solidFill>
              </a:rPr>
              <a:t>의 </a:t>
            </a:r>
            <a:r>
              <a:rPr lang="en-US" altLang="ko-KR" sz="4000" b="1" dirty="0" err="1" smtClean="0">
                <a:solidFill>
                  <a:srgbClr val="F99B38"/>
                </a:solidFill>
              </a:rPr>
              <a:t>setInput</a:t>
            </a:r>
            <a:r>
              <a:rPr lang="en-US" altLang="ko-KR" sz="4000" b="1" dirty="0" smtClean="0">
                <a:solidFill>
                  <a:srgbClr val="F99B38"/>
                </a:solidFill>
              </a:rPr>
              <a:t>()</a:t>
            </a:r>
            <a:endParaRPr lang="en-US" altLang="ko-KR" sz="4000" b="1" dirty="0">
              <a:solidFill>
                <a:srgbClr val="F99B3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78488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</a:rPr>
              <a:t>XMLPullparer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에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XML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문서를 넣는 함수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2800" dirty="0" smtClean="0">
                <a:solidFill>
                  <a:schemeClr val="bg1"/>
                </a:solidFill>
              </a:rPr>
              <a:t> 형식 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</a:rPr>
              <a:t>가지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   1.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InputStream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인코딩형식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   2. Reader</a:t>
            </a:r>
          </a:p>
          <a:p>
            <a:pPr marL="3086100" lvl="6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3304" y="4221088"/>
            <a:ext cx="3480624" cy="12007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volley</a:t>
            </a:r>
            <a:endParaRPr lang="ko-KR" altLang="en-US" sz="2400" dirty="0"/>
          </a:p>
        </p:txBody>
      </p:sp>
      <p:sp>
        <p:nvSpPr>
          <p:cNvPr id="10" name="타원 9"/>
          <p:cNvSpPr/>
          <p:nvPr/>
        </p:nvSpPr>
        <p:spPr>
          <a:xfrm>
            <a:off x="5408182" y="4147502"/>
            <a:ext cx="3447786" cy="12007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</a:rPr>
              <a:t>XMLPullparser</a:t>
            </a:r>
            <a:endParaRPr lang="ko-KR" altLang="en-US" sz="2400" dirty="0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6804249" y="5493870"/>
            <a:ext cx="648072" cy="59942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859580" y="5565879"/>
            <a:ext cx="648072" cy="59942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08778" y="6047595"/>
            <a:ext cx="325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StringRequest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4236283" y="6052608"/>
            <a:ext cx="648072" cy="59942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48064" y="6021288"/>
            <a:ext cx="325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StringReader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4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134" y="323165"/>
            <a:ext cx="673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F99B38"/>
                </a:solidFill>
              </a:rPr>
              <a:t>인코딩</a:t>
            </a:r>
            <a:r>
              <a:rPr lang="ko-KR" altLang="en-US" sz="4000" b="1" dirty="0" smtClean="0">
                <a:solidFill>
                  <a:srgbClr val="F99B38"/>
                </a:solidFill>
              </a:rPr>
              <a:t> 문제</a:t>
            </a:r>
            <a:endParaRPr lang="en-US" altLang="ko-KR" sz="2800" b="1" dirty="0">
              <a:solidFill>
                <a:srgbClr val="F99B3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3" t="7591" r="25806" b="24552"/>
          <a:stretch/>
        </p:blipFill>
        <p:spPr bwMode="auto">
          <a:xfrm>
            <a:off x="855057" y="1412776"/>
            <a:ext cx="7200800" cy="377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820" y="5373216"/>
            <a:ext cx="7955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string</a:t>
            </a:r>
            <a:r>
              <a:rPr lang="ko-KR" altLang="en-US" sz="3200" dirty="0">
                <a:solidFill>
                  <a:schemeClr val="bg1"/>
                </a:solidFill>
              </a:rPr>
              <a:t>으로 </a:t>
            </a:r>
            <a:r>
              <a:rPr lang="ko-KR" altLang="en-US" sz="3200" dirty="0" smtClean="0">
                <a:solidFill>
                  <a:schemeClr val="bg1"/>
                </a:solidFill>
              </a:rPr>
              <a:t>받아왔기 때문에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 err="1" smtClean="0">
                <a:solidFill>
                  <a:schemeClr val="bg1"/>
                </a:solidFill>
              </a:rPr>
              <a:t>인코딩이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안된 형태로 </a:t>
            </a:r>
            <a:r>
              <a:rPr lang="ko-KR" altLang="en-US" sz="3200" dirty="0" smtClean="0">
                <a:solidFill>
                  <a:schemeClr val="bg1"/>
                </a:solidFill>
              </a:rPr>
              <a:t>받아오게 됨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6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2736304" cy="100811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99B38"/>
                </a:solidFill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</a:rPr>
              <a:t>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619672" y="2348880"/>
            <a:ext cx="6048672" cy="3312368"/>
            <a:chOff x="1475656" y="2420888"/>
            <a:chExt cx="6048672" cy="3312368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356992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등장 배경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963" y="378904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963" y="4293096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구조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28963" y="47251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예시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963" y="5157192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리더기란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47664" y="2564904"/>
              <a:ext cx="16561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</a:rPr>
                <a:t>RSS?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475656" y="242088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475656" y="566124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04048" y="242088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6056" y="2659559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chemeClr val="bg1"/>
                  </a:solidFill>
                </a:rPr>
                <a:t>예제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04048" y="3573016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04048" y="4365104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8064" y="4653136"/>
              <a:ext cx="1503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chemeClr val="bg1"/>
                  </a:solidFill>
                </a:rPr>
                <a:t>Q&amp;A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04048" y="5661248"/>
              <a:ext cx="2520280" cy="72008"/>
            </a:xfrm>
            <a:prstGeom prst="rect">
              <a:avLst/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134" y="323165"/>
            <a:ext cx="673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F99B38"/>
                </a:solidFill>
              </a:rPr>
              <a:t>인코딩</a:t>
            </a:r>
            <a:r>
              <a:rPr lang="ko-KR" altLang="en-US" sz="4000" b="1" dirty="0" smtClean="0">
                <a:solidFill>
                  <a:srgbClr val="F99B38"/>
                </a:solidFill>
              </a:rPr>
              <a:t> 문제 해결</a:t>
            </a:r>
            <a:endParaRPr lang="en-US" altLang="ko-KR" sz="2800" b="1" dirty="0">
              <a:solidFill>
                <a:srgbClr val="F99B3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134" y="1340768"/>
            <a:ext cx="84593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bg1"/>
                </a:solidFill>
              </a:rPr>
              <a:t>StringRequest</a:t>
            </a:r>
            <a:r>
              <a:rPr lang="ko-KR" altLang="en-US" sz="3200" b="1" dirty="0">
                <a:solidFill>
                  <a:schemeClr val="bg1"/>
                </a:solidFill>
              </a:rPr>
              <a:t>를 상속받아 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 err="1" smtClean="0">
                <a:solidFill>
                  <a:schemeClr val="bg1"/>
                </a:solidFill>
              </a:rPr>
              <a:t>인코딩하는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함수를 추가한 클래스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만들</a:t>
            </a:r>
            <a:r>
              <a:rPr lang="ko-KR" altLang="en-US" sz="2800" dirty="0">
                <a:solidFill>
                  <a:schemeClr val="bg1"/>
                </a:solidFill>
              </a:rPr>
              <a:t>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</a:rPr>
              <a:t>ParseNetworkResponse</a:t>
            </a:r>
            <a:r>
              <a:rPr lang="ko-KR" altLang="en-US" sz="2800" dirty="0">
                <a:solidFill>
                  <a:schemeClr val="bg1"/>
                </a:solidFill>
              </a:rPr>
              <a:t>라는 함수를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오버라이딩</a:t>
            </a:r>
            <a:r>
              <a:rPr lang="ko-KR" altLang="en-US" sz="2800" dirty="0" smtClean="0">
                <a:solidFill>
                  <a:schemeClr val="bg1"/>
                </a:solidFill>
              </a:rPr>
              <a:t> 해 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그 함수 내의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인코딩</a:t>
            </a:r>
            <a:r>
              <a:rPr lang="ko-KR" altLang="en-US" sz="2800" dirty="0" smtClean="0">
                <a:solidFill>
                  <a:schemeClr val="bg1"/>
                </a:solidFill>
              </a:rPr>
              <a:t> 부분을 </a:t>
            </a:r>
            <a:r>
              <a:rPr lang="ko-KR" altLang="en-US" sz="2800" dirty="0" err="1">
                <a:solidFill>
                  <a:schemeClr val="bg1"/>
                </a:solidFill>
              </a:rPr>
              <a:t>추가하기위함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 flipH="1">
            <a:off x="3700110" y="2984038"/>
            <a:ext cx="1637378" cy="129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51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134" y="323165"/>
            <a:ext cx="814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99B38"/>
                </a:solidFill>
              </a:rPr>
              <a:t>모든 문제 해결 후 완성된 예제</a:t>
            </a:r>
            <a:endParaRPr lang="en-US" altLang="ko-KR" sz="2800" b="1" dirty="0">
              <a:solidFill>
                <a:srgbClr val="F99B3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97508"/>
            <a:ext cx="7691219" cy="493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70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MainActivity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선언부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및 </a:t>
            </a:r>
            <a:r>
              <a:rPr lang="en-US" altLang="ko-KR" sz="4000" b="1" dirty="0" err="1" smtClean="0">
                <a:solidFill>
                  <a:schemeClr val="bg1"/>
                </a:solidFill>
              </a:rPr>
              <a:t>onCreate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8596" y="1285860"/>
            <a:ext cx="8429684" cy="535785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public class </a:t>
            </a:r>
            <a:r>
              <a:rPr lang="en-US" altLang="ko-KR" sz="2000" dirty="0" err="1"/>
              <a:t>MainActivity</a:t>
            </a:r>
            <a:r>
              <a:rPr lang="en-US" altLang="ko-KR" sz="2000" dirty="0"/>
              <a:t> </a:t>
            </a:r>
            <a:r>
              <a:rPr lang="en-US" altLang="ko-KR" sz="2000" b="1" dirty="0"/>
              <a:t>extends </a:t>
            </a:r>
            <a:r>
              <a:rPr lang="en-US" altLang="ko-KR" sz="2000" dirty="0" err="1"/>
              <a:t>AppCompatActivity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// </a:t>
            </a:r>
            <a:r>
              <a:rPr lang="en-US" altLang="ko-KR" b="1" dirty="0" err="1" smtClean="0"/>
              <a:t>XmlPullParserFactory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, </a:t>
            </a:r>
          </a:p>
          <a:p>
            <a:r>
              <a:rPr lang="en-US" altLang="ko-KR" b="1" dirty="0" smtClean="0"/>
              <a:t>//</a:t>
            </a:r>
            <a:r>
              <a:rPr lang="en-US" altLang="ko-KR" b="1" dirty="0" err="1" smtClean="0"/>
              <a:t>ListView,NewsAdapter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RequestQueue</a:t>
            </a:r>
            <a:r>
              <a:rPr lang="en-US" altLang="ko-KR" b="1" dirty="0" smtClean="0"/>
              <a:t>  …. </a:t>
            </a:r>
            <a:r>
              <a:rPr lang="ko-KR" altLang="en-US" b="1" dirty="0" smtClean="0"/>
              <a:t>선언</a:t>
            </a:r>
            <a:endParaRPr lang="en-US" altLang="ko-KR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protected </a:t>
            </a:r>
            <a:r>
              <a:rPr lang="en-US" altLang="ko-KR" sz="2000" b="1" dirty="0"/>
              <a:t>void </a:t>
            </a:r>
            <a:r>
              <a:rPr lang="en-US" altLang="ko-KR" sz="2000" dirty="0" err="1"/>
              <a:t>onCreate</a:t>
            </a:r>
            <a:r>
              <a:rPr lang="en-US" altLang="ko-KR" sz="2000" dirty="0"/>
              <a:t>(Bundle </a:t>
            </a:r>
            <a:r>
              <a:rPr lang="en-US" altLang="ko-KR" sz="2000" dirty="0" err="1"/>
              <a:t>savedInstanceState</a:t>
            </a:r>
            <a:r>
              <a:rPr lang="en-US" altLang="ko-KR" sz="2000" dirty="0"/>
              <a:t>) {</a:t>
            </a:r>
            <a:br>
              <a:rPr lang="en-US" altLang="ko-KR" sz="2000" dirty="0"/>
            </a:br>
            <a:r>
              <a:rPr lang="en-US" altLang="ko-KR" sz="2000" dirty="0" smtClean="0"/>
              <a:t>…</a:t>
            </a:r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en-US" altLang="ko-KR" sz="2000" dirty="0" smtClean="0"/>
              <a:t>Cache </a:t>
            </a:r>
            <a:r>
              <a:rPr lang="en-US" altLang="ko-KR" sz="2000" dirty="0" err="1" smtClean="0"/>
              <a:t>cache</a:t>
            </a:r>
            <a:r>
              <a:rPr lang="en-US" altLang="ko-KR" sz="2000" dirty="0" smtClean="0"/>
              <a:t> = </a:t>
            </a:r>
            <a:r>
              <a:rPr lang="en-US" altLang="ko-KR" sz="2000" b="1" dirty="0" smtClean="0"/>
              <a:t>new </a:t>
            </a:r>
            <a:r>
              <a:rPr lang="en-US" altLang="ko-KR" sz="2000" dirty="0" err="1" smtClean="0"/>
              <a:t>DiskBasedCache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getCacheDir</a:t>
            </a:r>
            <a:r>
              <a:rPr lang="en-US" altLang="ko-KR" sz="2000" dirty="0" smtClean="0"/>
              <a:t>(), 1024 * 1024); </a:t>
            </a:r>
            <a:r>
              <a:rPr lang="en-US" altLang="ko-KR" sz="2000" i="1" dirty="0" smtClean="0"/>
              <a:t>// 1MB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    </a:t>
            </a:r>
            <a:r>
              <a:rPr lang="en-US" altLang="ko-KR" sz="2000" dirty="0" smtClean="0"/>
              <a:t>Network </a:t>
            </a:r>
            <a:r>
              <a:rPr lang="en-US" altLang="ko-KR" sz="2000" dirty="0" err="1" smtClean="0"/>
              <a:t>network</a:t>
            </a:r>
            <a:r>
              <a:rPr lang="en-US" altLang="ko-KR" sz="2000" dirty="0" smtClean="0"/>
              <a:t> = </a:t>
            </a:r>
            <a:r>
              <a:rPr lang="en-US" altLang="ko-KR" sz="2000" b="1" dirty="0" smtClean="0"/>
              <a:t>new </a:t>
            </a:r>
            <a:r>
              <a:rPr lang="en-US" altLang="ko-KR" sz="2000" dirty="0" err="1" smtClean="0"/>
              <a:t>BasicNetwork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/>
              <a:t>new </a:t>
            </a:r>
            <a:r>
              <a:rPr lang="en-US" altLang="ko-KR" sz="2000" dirty="0" err="1" smtClean="0"/>
              <a:t>HurlStack</a:t>
            </a:r>
            <a:r>
              <a:rPr lang="en-US" altLang="ko-KR" sz="2000" dirty="0" smtClean="0"/>
              <a:t>());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b="1" dirty="0" err="1" smtClean="0"/>
              <a:t>mQueue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b="1" dirty="0" smtClean="0"/>
              <a:t>new </a:t>
            </a:r>
            <a:r>
              <a:rPr lang="en-US" altLang="ko-KR" sz="2000" dirty="0" err="1" smtClean="0"/>
              <a:t>RequestQueue</a:t>
            </a:r>
            <a:r>
              <a:rPr lang="en-US" altLang="ko-KR" sz="2000" dirty="0" smtClean="0"/>
              <a:t>(cache, network);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b="1" dirty="0" err="1" smtClean="0"/>
              <a:t>mQueue</a:t>
            </a:r>
            <a:r>
              <a:rPr lang="en-US" altLang="ko-KR" sz="2000" dirty="0" err="1" smtClean="0"/>
              <a:t>.start</a:t>
            </a:r>
            <a:r>
              <a:rPr lang="en-US" altLang="ko-KR" sz="2000" dirty="0" smtClean="0"/>
              <a:t>();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requestNews</a:t>
            </a:r>
            <a:r>
              <a:rPr lang="en-US" altLang="ko-KR" sz="2000" dirty="0" smtClean="0"/>
              <a:t>();</a:t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1285860"/>
            <a:ext cx="8429684" cy="535785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protected void </a:t>
            </a:r>
            <a:r>
              <a:rPr lang="en-US" altLang="ko-KR" dirty="0" err="1">
                <a:solidFill>
                  <a:schemeClr val="bg1"/>
                </a:solidFill>
              </a:rPr>
              <a:t>requestNews</a:t>
            </a:r>
            <a:r>
              <a:rPr lang="en-US" altLang="ko-KR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String </a:t>
            </a:r>
            <a:r>
              <a:rPr lang="en-US" altLang="ko-KR" dirty="0" err="1">
                <a:solidFill>
                  <a:schemeClr val="bg1"/>
                </a:solidFill>
              </a:rPr>
              <a:t>url</a:t>
            </a:r>
            <a:r>
              <a:rPr lang="en-US" altLang="ko-KR" dirty="0">
                <a:solidFill>
                  <a:schemeClr val="bg1"/>
                </a:solidFill>
              </a:rPr>
              <a:t> = "http://rss.hankyung.com/new/news_main.xml";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StringRequest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stringRequest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= </a:t>
            </a:r>
            <a:r>
              <a:rPr lang="en-US" altLang="ko-KR" dirty="0">
                <a:solidFill>
                  <a:schemeClr val="bg1"/>
                </a:solidFill>
              </a:rPr>
              <a:t>new </a:t>
            </a:r>
            <a:r>
              <a:rPr lang="en-US" altLang="ko-KR" sz="2000" b="1" dirty="0">
                <a:solidFill>
                  <a:srgbClr val="F99B38"/>
                </a:solidFill>
              </a:rPr>
              <a:t>UTF8StringRequest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Request.Method.GET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url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	,new </a:t>
            </a:r>
            <a:r>
              <a:rPr lang="en-US" altLang="ko-KR" dirty="0" err="1">
                <a:solidFill>
                  <a:schemeClr val="bg1"/>
                </a:solidFill>
              </a:rPr>
              <a:t>Response.Listener</a:t>
            </a:r>
            <a:r>
              <a:rPr lang="en-US" altLang="ko-KR" dirty="0">
                <a:solidFill>
                  <a:schemeClr val="bg1"/>
                </a:solidFill>
              </a:rPr>
              <a:t>&lt;String&gt;()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		public </a:t>
            </a:r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onResponse</a:t>
            </a:r>
            <a:r>
              <a:rPr lang="en-US" altLang="ko-KR" dirty="0">
                <a:solidFill>
                  <a:schemeClr val="bg1"/>
                </a:solidFill>
              </a:rPr>
              <a:t>(String response) </a:t>
            </a:r>
            <a:r>
              <a:rPr lang="en-US" altLang="ko-KR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	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mResult</a:t>
            </a:r>
            <a:r>
              <a:rPr lang="en-US" altLang="ko-KR" dirty="0" smtClean="0">
                <a:solidFill>
                  <a:schemeClr val="bg1"/>
                </a:solidFill>
              </a:rPr>
              <a:t> = response; //</a:t>
            </a:r>
            <a:r>
              <a:rPr lang="ko-KR" altLang="en-US" dirty="0" err="1" smtClean="0">
                <a:solidFill>
                  <a:schemeClr val="bg1"/>
                </a:solidFill>
              </a:rPr>
              <a:t>인코딩된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xml 					</a:t>
            </a:r>
            <a:r>
              <a:rPr lang="en-US" altLang="ko-KR" dirty="0" err="1" smtClean="0"/>
              <a:t>parseXMLAndStoreIt</a:t>
            </a:r>
            <a:r>
              <a:rPr lang="en-US" altLang="ko-KR" dirty="0"/>
              <a:t>();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		, </a:t>
            </a:r>
            <a:r>
              <a:rPr lang="en-US" altLang="ko-KR" dirty="0">
                <a:solidFill>
                  <a:schemeClr val="bg1"/>
                </a:solidFill>
              </a:rPr>
              <a:t>new </a:t>
            </a:r>
            <a:r>
              <a:rPr lang="en-US" altLang="ko-KR" dirty="0" err="1">
                <a:solidFill>
                  <a:schemeClr val="bg1"/>
                </a:solidFill>
              </a:rPr>
              <a:t>Response.ErrorListener</a:t>
            </a:r>
            <a:r>
              <a:rPr lang="en-US" altLang="ko-KR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		@</a:t>
            </a:r>
            <a:r>
              <a:rPr lang="en-US" altLang="ko-KR" dirty="0">
                <a:solidFill>
                  <a:schemeClr val="bg1"/>
                </a:solidFill>
              </a:rPr>
              <a:t>Override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		public </a:t>
            </a:r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onErrorResponse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VolleyError</a:t>
            </a:r>
            <a:r>
              <a:rPr lang="en-US" altLang="ko-KR" dirty="0">
                <a:solidFill>
                  <a:schemeClr val="bg1"/>
                </a:solidFill>
              </a:rPr>
              <a:t> error)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		//… </a:t>
            </a:r>
            <a:r>
              <a:rPr lang="ko-KR" altLang="en-US" dirty="0">
                <a:solidFill>
                  <a:schemeClr val="bg1"/>
                </a:solidFill>
              </a:rPr>
              <a:t>서버에러 </a:t>
            </a:r>
            <a:r>
              <a:rPr lang="en-US" altLang="ko-KR" dirty="0">
                <a:solidFill>
                  <a:schemeClr val="bg1"/>
                </a:solidFill>
              </a:rPr>
              <a:t>Toast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	});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mQueue.add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stringRequest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606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requestNews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() – RSS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로드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9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1285860"/>
            <a:ext cx="8429684" cy="5357850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public </a:t>
            </a:r>
            <a:r>
              <a:rPr lang="en-US" altLang="ko-KR" b="1" dirty="0"/>
              <a:t>class </a:t>
            </a:r>
            <a:r>
              <a:rPr lang="en-US" altLang="ko-KR" dirty="0"/>
              <a:t>UTF8StringRequest </a:t>
            </a:r>
            <a:r>
              <a:rPr lang="en-US" altLang="ko-KR" b="1" dirty="0"/>
              <a:t>extends </a:t>
            </a:r>
            <a:r>
              <a:rPr lang="en-US" altLang="ko-KR" dirty="0" err="1"/>
              <a:t>StringRequest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public </a:t>
            </a:r>
            <a:r>
              <a:rPr lang="en-US" altLang="ko-KR" dirty="0"/>
              <a:t>UTF8StringRequest(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method, String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r>
              <a:rPr lang="en-US" altLang="ko-KR" dirty="0" smtClean="0"/>
              <a:t>    , </a:t>
            </a:r>
            <a:r>
              <a:rPr lang="en-US" altLang="ko-KR" dirty="0" err="1"/>
              <a:t>Response.Listener</a:t>
            </a:r>
            <a:r>
              <a:rPr lang="en-US" altLang="ko-KR" dirty="0"/>
              <a:t>&lt;String&gt; </a:t>
            </a:r>
            <a:r>
              <a:rPr lang="en-US" altLang="ko-KR" dirty="0" smtClean="0"/>
              <a:t>listener, </a:t>
            </a:r>
            <a:r>
              <a:rPr lang="en-US" altLang="ko-KR" dirty="0" err="1" smtClean="0"/>
              <a:t>Response.ErrorListener</a:t>
            </a:r>
            <a:r>
              <a:rPr lang="en-US" altLang="ko-KR" dirty="0" smtClean="0"/>
              <a:t> </a:t>
            </a:r>
            <a:r>
              <a:rPr lang="en-US" altLang="ko-KR" dirty="0" err="1"/>
              <a:t>errorListener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b="1" dirty="0"/>
              <a:t>super</a:t>
            </a:r>
            <a:r>
              <a:rPr lang="en-US" altLang="ko-KR" dirty="0"/>
              <a:t>(method, </a:t>
            </a:r>
            <a:r>
              <a:rPr lang="en-US" altLang="ko-KR" dirty="0" err="1"/>
              <a:t>url</a:t>
            </a:r>
            <a:r>
              <a:rPr lang="en-US" altLang="ko-KR" dirty="0"/>
              <a:t>, listener, </a:t>
            </a:r>
            <a:r>
              <a:rPr lang="en-US" altLang="ko-KR" dirty="0" err="1"/>
              <a:t>errorListener</a:t>
            </a:r>
            <a:r>
              <a:rPr lang="en-US" altLang="ko-KR" dirty="0" smtClean="0"/>
              <a:t>);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@Override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protected </a:t>
            </a:r>
            <a:r>
              <a:rPr lang="en-US" altLang="ko-KR" dirty="0"/>
              <a:t>Response&lt;String&gt;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parseNetworkResponse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NetworkResponse</a:t>
            </a:r>
            <a:r>
              <a:rPr lang="en-US" altLang="ko-KR" dirty="0" smtClean="0"/>
              <a:t> </a:t>
            </a:r>
            <a:r>
              <a:rPr lang="en-US" altLang="ko-KR" dirty="0"/>
              <a:t>response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String utf8String = </a:t>
            </a:r>
            <a:r>
              <a:rPr lang="en-US" altLang="ko-KR" b="1" dirty="0"/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b="1" dirty="0"/>
              <a:t>try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>
                <a:solidFill>
                  <a:srgbClr val="F99B38"/>
                </a:solidFill>
              </a:rPr>
              <a:t>            utf8String = </a:t>
            </a:r>
            <a:r>
              <a:rPr lang="en-US" altLang="ko-KR" b="1" dirty="0">
                <a:solidFill>
                  <a:srgbClr val="F99B38"/>
                </a:solidFill>
              </a:rPr>
              <a:t>new </a:t>
            </a:r>
            <a:r>
              <a:rPr lang="en-US" altLang="ko-KR" dirty="0">
                <a:solidFill>
                  <a:srgbClr val="F99B38"/>
                </a:solidFill>
              </a:rPr>
              <a:t>String(</a:t>
            </a:r>
            <a:r>
              <a:rPr lang="en-US" altLang="ko-KR" dirty="0" err="1">
                <a:solidFill>
                  <a:srgbClr val="F99B38"/>
                </a:solidFill>
              </a:rPr>
              <a:t>response.</a:t>
            </a:r>
            <a:r>
              <a:rPr lang="en-US" altLang="ko-KR" b="1" dirty="0" err="1">
                <a:solidFill>
                  <a:srgbClr val="F99B38"/>
                </a:solidFill>
              </a:rPr>
              <a:t>data</a:t>
            </a:r>
            <a:r>
              <a:rPr lang="en-US" altLang="ko-KR" dirty="0">
                <a:solidFill>
                  <a:srgbClr val="F99B38"/>
                </a:solidFill>
              </a:rPr>
              <a:t>, </a:t>
            </a:r>
            <a:r>
              <a:rPr lang="en-US" altLang="ko-KR" b="1" dirty="0">
                <a:solidFill>
                  <a:srgbClr val="F99B38"/>
                </a:solidFill>
              </a:rPr>
              <a:t>"UTF-8</a:t>
            </a:r>
            <a:r>
              <a:rPr lang="en-US" altLang="ko-KR" b="1" dirty="0" smtClean="0">
                <a:solidFill>
                  <a:srgbClr val="F99B38"/>
                </a:solidFill>
              </a:rPr>
              <a:t>"</a:t>
            </a:r>
            <a:r>
              <a:rPr lang="en-US" altLang="ko-KR" dirty="0" smtClean="0">
                <a:solidFill>
                  <a:srgbClr val="F99B38"/>
                </a:solidFill>
              </a:rPr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//</a:t>
            </a:r>
            <a:r>
              <a:rPr lang="ko-KR" altLang="en-US" dirty="0" err="1" smtClean="0"/>
              <a:t>인코딩한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b="1" dirty="0"/>
              <a:t>return </a:t>
            </a:r>
            <a:r>
              <a:rPr lang="en-US" altLang="ko-KR" dirty="0" err="1" smtClean="0"/>
              <a:t>Response.</a:t>
            </a:r>
            <a:r>
              <a:rPr lang="en-US" altLang="ko-KR" i="1" dirty="0" err="1" smtClean="0"/>
              <a:t>success</a:t>
            </a:r>
            <a:r>
              <a:rPr lang="en-US" altLang="ko-KR" dirty="0" smtClean="0"/>
              <a:t>(utf8String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, </a:t>
            </a:r>
            <a:r>
              <a:rPr lang="en-US" altLang="ko-KR" dirty="0" err="1"/>
              <a:t>HttpHeaderParser.</a:t>
            </a:r>
            <a:r>
              <a:rPr lang="en-US" altLang="ko-KR" i="1" dirty="0" err="1"/>
              <a:t>parseCacheHeaders</a:t>
            </a:r>
            <a:r>
              <a:rPr lang="en-US" altLang="ko-KR" dirty="0"/>
              <a:t>(response));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 smtClean="0"/>
              <a:t>  </a:t>
            </a:r>
            <a:r>
              <a:rPr lang="en-US" altLang="ko-KR" b="1" dirty="0"/>
              <a:t>catch </a:t>
            </a:r>
            <a:r>
              <a:rPr lang="en-US" altLang="ko-KR" dirty="0"/>
              <a:t>(</a:t>
            </a:r>
            <a:r>
              <a:rPr lang="en-US" altLang="ko-KR" dirty="0" err="1"/>
              <a:t>UnsupportedEncodingException</a:t>
            </a:r>
            <a:r>
              <a:rPr lang="en-US" altLang="ko-KR" dirty="0"/>
              <a:t> e)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smtClean="0"/>
              <a:t>{    </a:t>
            </a:r>
            <a:r>
              <a:rPr lang="en-US" altLang="ko-KR" b="1" dirty="0" smtClean="0"/>
              <a:t>return </a:t>
            </a:r>
            <a:r>
              <a:rPr lang="en-US" altLang="ko-KR" dirty="0" err="1"/>
              <a:t>Response.</a:t>
            </a:r>
            <a:r>
              <a:rPr lang="en-US" altLang="ko-KR" i="1" dirty="0" err="1"/>
              <a:t>error</a:t>
            </a:r>
            <a:r>
              <a:rPr lang="en-US" altLang="ko-KR" dirty="0"/>
              <a:t>(</a:t>
            </a:r>
            <a:r>
              <a:rPr lang="en-US" altLang="ko-KR" b="1" dirty="0"/>
              <a:t>new </a:t>
            </a:r>
            <a:r>
              <a:rPr lang="en-US" altLang="ko-KR" dirty="0" err="1"/>
              <a:t>ParseError</a:t>
            </a:r>
            <a:r>
              <a:rPr lang="en-US" altLang="ko-KR" dirty="0"/>
              <a:t>(e</a:t>
            </a:r>
            <a:r>
              <a:rPr lang="en-US" altLang="ko-KR" dirty="0" smtClean="0"/>
              <a:t>)); 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606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UTF8StringRequest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클래스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인코딩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7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1522532"/>
            <a:ext cx="8429684" cy="5121178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public void </a:t>
            </a:r>
            <a:r>
              <a:rPr lang="en-US" altLang="ko-KR" dirty="0" err="1"/>
              <a:t>parseXMLAndStoreIt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event;</a:t>
            </a:r>
            <a:br>
              <a:rPr lang="en-US" altLang="ko-KR" dirty="0"/>
            </a:br>
            <a:r>
              <a:rPr lang="en-US" altLang="ko-KR" dirty="0"/>
              <a:t>    String text = </a:t>
            </a:r>
            <a:r>
              <a:rPr lang="en-US" altLang="ko-KR" b="1" dirty="0"/>
              <a:t>null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</a:t>
            </a:r>
            <a:r>
              <a:rPr lang="en-US" altLang="ko-KR" dirty="0"/>
              <a:t>item = </a:t>
            </a:r>
            <a:r>
              <a:rPr lang="en-US" altLang="ko-KR" b="1" dirty="0"/>
              <a:t>false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try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    String </a:t>
            </a:r>
            <a:r>
              <a:rPr lang="en-US" altLang="ko-KR" dirty="0" err="1"/>
              <a:t>rssNews</a:t>
            </a:r>
            <a:r>
              <a:rPr lang="en-US" altLang="ko-KR" dirty="0"/>
              <a:t> = </a:t>
            </a:r>
            <a:r>
              <a:rPr lang="en-US" altLang="ko-KR" b="1" dirty="0" err="1"/>
              <a:t>mResult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b="1" dirty="0" err="1"/>
              <a:t>xmlFactoryObject</a:t>
            </a:r>
            <a:r>
              <a:rPr lang="en-US" altLang="ko-KR" b="1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XmlPullParserFactory.</a:t>
            </a:r>
            <a:r>
              <a:rPr lang="en-US" altLang="ko-KR" i="1" dirty="0" err="1"/>
              <a:t>newInstance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XmlPullParser</a:t>
            </a:r>
            <a:r>
              <a:rPr lang="en-US" altLang="ko-KR" dirty="0"/>
              <a:t> </a:t>
            </a:r>
            <a:r>
              <a:rPr lang="en-US" altLang="ko-KR" dirty="0" err="1"/>
              <a:t>myParser</a:t>
            </a:r>
            <a:r>
              <a:rPr lang="en-US" altLang="ko-KR" dirty="0"/>
              <a:t> = </a:t>
            </a:r>
            <a:r>
              <a:rPr lang="en-US" altLang="ko-KR" b="1" dirty="0" err="1"/>
              <a:t>xmlFactoryObject</a:t>
            </a:r>
            <a:r>
              <a:rPr lang="en-US" altLang="ko-KR" dirty="0" err="1"/>
              <a:t>.newPullParser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F99B38"/>
                </a:solidFill>
              </a:rPr>
              <a:t>myParser.setInput</a:t>
            </a:r>
            <a:r>
              <a:rPr lang="en-US" altLang="ko-KR" dirty="0">
                <a:solidFill>
                  <a:srgbClr val="F99B38"/>
                </a:solidFill>
              </a:rPr>
              <a:t>(</a:t>
            </a:r>
            <a:r>
              <a:rPr lang="en-US" altLang="ko-KR" b="1" dirty="0">
                <a:solidFill>
                  <a:srgbClr val="F99B38"/>
                </a:solidFill>
              </a:rPr>
              <a:t>new </a:t>
            </a:r>
            <a:r>
              <a:rPr lang="en-US" altLang="ko-KR" dirty="0" err="1">
                <a:solidFill>
                  <a:srgbClr val="F99B38"/>
                </a:solidFill>
              </a:rPr>
              <a:t>StringReader</a:t>
            </a:r>
            <a:r>
              <a:rPr lang="en-US" altLang="ko-KR" dirty="0">
                <a:solidFill>
                  <a:srgbClr val="F99B38"/>
                </a:solidFill>
              </a:rPr>
              <a:t>(</a:t>
            </a:r>
            <a:r>
              <a:rPr lang="en-US" altLang="ko-KR" dirty="0" err="1">
                <a:solidFill>
                  <a:srgbClr val="F99B38"/>
                </a:solidFill>
              </a:rPr>
              <a:t>rssNews</a:t>
            </a:r>
            <a:r>
              <a:rPr lang="en-US" altLang="ko-KR" dirty="0">
                <a:solidFill>
                  <a:srgbClr val="F99B38"/>
                </a:solidFill>
              </a:rPr>
              <a:t>));</a:t>
            </a:r>
            <a:br>
              <a:rPr lang="en-US" altLang="ko-KR" dirty="0">
                <a:solidFill>
                  <a:srgbClr val="F99B38"/>
                </a:solidFill>
              </a:rPr>
            </a:br>
            <a:endParaRPr lang="ko-KR" altLang="en-US" dirty="0">
              <a:solidFill>
                <a:srgbClr val="F99B3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60648"/>
            <a:ext cx="8640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parseXMLAndStoreIt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()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 Xml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파싱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및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ArrayList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저장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2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1522532"/>
            <a:ext cx="8429684" cy="5121178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event = </a:t>
            </a:r>
            <a:r>
              <a:rPr lang="en-US" altLang="ko-KR" dirty="0" err="1"/>
              <a:t>myParser.getEventType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b="1" dirty="0"/>
              <a:t>while </a:t>
            </a:r>
            <a:r>
              <a:rPr lang="en-US" altLang="ko-KR" dirty="0"/>
              <a:t>(event != </a:t>
            </a:r>
            <a:r>
              <a:rPr lang="en-US" altLang="ko-KR" dirty="0" err="1"/>
              <a:t>XmlPullParser.</a:t>
            </a:r>
            <a:r>
              <a:rPr lang="en-US" altLang="ko-KR" b="1" i="1" dirty="0" err="1"/>
              <a:t>END_DOCUMENT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    String name = </a:t>
            </a:r>
            <a:r>
              <a:rPr lang="en-US" altLang="ko-KR" dirty="0" err="1"/>
              <a:t>myParser.getName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b="1" dirty="0"/>
              <a:t>switch </a:t>
            </a:r>
            <a:r>
              <a:rPr lang="en-US" altLang="ko-KR" dirty="0"/>
              <a:t>(event) {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dirty="0" smtClean="0"/>
              <a:t>   </a:t>
            </a:r>
            <a:r>
              <a:rPr lang="en-US" altLang="ko-KR" b="1" dirty="0"/>
              <a:t>case </a:t>
            </a:r>
            <a:r>
              <a:rPr lang="en-US" altLang="ko-KR" dirty="0" err="1"/>
              <a:t>XmlPullParser.</a:t>
            </a:r>
            <a:r>
              <a:rPr lang="en-US" altLang="ko-KR" b="1" i="1" dirty="0" err="1"/>
              <a:t>START_TAG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b="1" dirty="0"/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smtClean="0"/>
              <a:t>  </a:t>
            </a:r>
            <a:r>
              <a:rPr lang="en-US" altLang="ko-KR" b="1" dirty="0"/>
              <a:t>case </a:t>
            </a:r>
            <a:r>
              <a:rPr lang="en-US" altLang="ko-KR" dirty="0" err="1"/>
              <a:t>XmlPullParser.</a:t>
            </a:r>
            <a:r>
              <a:rPr lang="en-US" altLang="ko-KR" b="1" i="1" dirty="0" err="1"/>
              <a:t>TEXT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            text = </a:t>
            </a:r>
            <a:r>
              <a:rPr lang="en-US" altLang="ko-KR" dirty="0" err="1"/>
              <a:t>myParser.getText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b="1" dirty="0"/>
              <a:t>break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    </a:t>
            </a:r>
            <a:r>
              <a:rPr lang="en-US" altLang="ko-KR" b="1" dirty="0"/>
              <a:t>case </a:t>
            </a:r>
            <a:r>
              <a:rPr lang="en-US" altLang="ko-KR" dirty="0" err="1"/>
              <a:t>XmlPullParser.</a:t>
            </a:r>
            <a:r>
              <a:rPr lang="en-US" altLang="ko-KR" b="1" i="1" dirty="0" err="1"/>
              <a:t>END_TAG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b="1" dirty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name.equals</a:t>
            </a:r>
            <a:r>
              <a:rPr lang="en-US" altLang="ko-KR" dirty="0"/>
              <a:t>(</a:t>
            </a:r>
            <a:r>
              <a:rPr lang="en-US" altLang="ko-KR" b="1" dirty="0"/>
              <a:t>"item"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>                        item = </a:t>
            </a:r>
            <a:r>
              <a:rPr lang="en-US" altLang="ko-KR" dirty="0" err="1" smtClean="0"/>
              <a:t>ture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60648"/>
            <a:ext cx="8640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parseXMLAndStoreIt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()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 Xml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파싱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및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ArrayList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저장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0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1522532"/>
            <a:ext cx="8429684" cy="5121178"/>
          </a:xfrm>
          <a:prstGeom prst="rect">
            <a:avLst/>
          </a:prstGeom>
          <a:noFill/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	        </a:t>
            </a:r>
            <a:r>
              <a:rPr lang="en-US" altLang="ko-KR" b="1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name.equals</a:t>
            </a:r>
            <a:r>
              <a:rPr lang="en-US" altLang="ko-KR" dirty="0"/>
              <a:t>(</a:t>
            </a:r>
            <a:r>
              <a:rPr lang="en-US" altLang="ko-KR" b="1" dirty="0"/>
              <a:t>"title"</a:t>
            </a:r>
            <a:r>
              <a:rPr lang="en-US" altLang="ko-KR" dirty="0"/>
              <a:t>)) {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b="1" dirty="0"/>
              <a:t>title </a:t>
            </a:r>
            <a:r>
              <a:rPr lang="en-US" altLang="ko-KR" dirty="0"/>
              <a:t>= text;</a:t>
            </a:r>
            <a:br>
              <a:rPr lang="en-US" altLang="ko-KR" dirty="0"/>
            </a:br>
            <a:r>
              <a:rPr lang="en-US" altLang="ko-KR" dirty="0"/>
              <a:t>                    } </a:t>
            </a:r>
            <a:r>
              <a:rPr lang="en-US" altLang="ko-KR" b="1" dirty="0"/>
              <a:t>else if </a:t>
            </a:r>
            <a:r>
              <a:rPr lang="en-US" altLang="ko-KR" dirty="0"/>
              <a:t>(</a:t>
            </a:r>
            <a:r>
              <a:rPr lang="en-US" altLang="ko-KR" dirty="0" err="1"/>
              <a:t>name.equals</a:t>
            </a:r>
            <a:r>
              <a:rPr lang="en-US" altLang="ko-KR" dirty="0"/>
              <a:t>(</a:t>
            </a:r>
            <a:r>
              <a:rPr lang="en-US" altLang="ko-KR" b="1" dirty="0"/>
              <a:t>"description"</a:t>
            </a:r>
            <a:r>
              <a:rPr lang="en-US" altLang="ko-KR" dirty="0"/>
              <a:t>)) {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b="1" dirty="0"/>
              <a:t>content </a:t>
            </a:r>
            <a:r>
              <a:rPr lang="en-US" altLang="ko-KR" dirty="0"/>
              <a:t>= text;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b="1" dirty="0"/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         }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b="1" dirty="0"/>
              <a:t>if </a:t>
            </a:r>
            <a:r>
              <a:rPr lang="en-US" altLang="ko-KR" dirty="0"/>
              <a:t>(</a:t>
            </a:r>
            <a:r>
              <a:rPr lang="en-US" altLang="ko-KR" b="1" dirty="0"/>
              <a:t>title </a:t>
            </a:r>
            <a:r>
              <a:rPr lang="en-US" altLang="ko-KR" dirty="0"/>
              <a:t>!= </a:t>
            </a:r>
            <a:r>
              <a:rPr lang="en-US" altLang="ko-KR" b="1" dirty="0"/>
              <a:t>"" </a:t>
            </a:r>
            <a:r>
              <a:rPr lang="en-US" altLang="ko-KR" dirty="0"/>
              <a:t>&amp;&amp; </a:t>
            </a:r>
            <a:r>
              <a:rPr lang="en-US" altLang="ko-KR" b="1" dirty="0"/>
              <a:t>content </a:t>
            </a:r>
            <a:r>
              <a:rPr lang="en-US" altLang="ko-KR" dirty="0"/>
              <a:t>!= </a:t>
            </a:r>
            <a:r>
              <a:rPr lang="en-US" altLang="ko-KR" b="1" dirty="0"/>
              <a:t>"" </a:t>
            </a:r>
            <a:r>
              <a:rPr lang="en-US" altLang="ko-KR" dirty="0"/>
              <a:t>&amp;&amp; </a:t>
            </a:r>
            <a:r>
              <a:rPr lang="en-US" altLang="ko-KR" dirty="0" smtClean="0"/>
              <a:t>item)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b="1" dirty="0" err="1"/>
              <a:t>mArray</a:t>
            </a:r>
            <a:r>
              <a:rPr lang="en-US" altLang="ko-KR" dirty="0" err="1"/>
              <a:t>.add</a:t>
            </a:r>
            <a:r>
              <a:rPr lang="en-US" altLang="ko-KR" dirty="0"/>
              <a:t>(</a:t>
            </a:r>
            <a:r>
              <a:rPr lang="en-US" altLang="ko-KR" b="1" dirty="0"/>
              <a:t>new </a:t>
            </a:r>
            <a:r>
              <a:rPr lang="en-US" altLang="ko-KR" dirty="0" err="1"/>
              <a:t>NewsInfo</a:t>
            </a:r>
            <a:r>
              <a:rPr lang="en-US" altLang="ko-KR" dirty="0"/>
              <a:t>(</a:t>
            </a:r>
            <a:r>
              <a:rPr lang="en-US" altLang="ko-KR" b="1" dirty="0"/>
              <a:t>title</a:t>
            </a:r>
            <a:r>
              <a:rPr lang="en-US" altLang="ko-KR" dirty="0"/>
              <a:t>, </a:t>
            </a:r>
            <a:r>
              <a:rPr lang="en-US" altLang="ko-KR" b="1" dirty="0"/>
              <a:t>content</a:t>
            </a:r>
            <a:r>
              <a:rPr lang="en-US" altLang="ko-KR" dirty="0"/>
              <a:t>));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b="1" dirty="0"/>
              <a:t>title </a:t>
            </a:r>
            <a:r>
              <a:rPr lang="en-US" altLang="ko-KR" dirty="0"/>
              <a:t>= </a:t>
            </a:r>
            <a:r>
              <a:rPr lang="en-US" altLang="ko-KR" b="1" dirty="0"/>
              <a:t>""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b="1" dirty="0"/>
              <a:t>content </a:t>
            </a:r>
            <a:r>
              <a:rPr lang="en-US" altLang="ko-KR" dirty="0"/>
              <a:t>= </a:t>
            </a:r>
            <a:r>
              <a:rPr lang="en-US" altLang="ko-KR" b="1" dirty="0" smtClean="0"/>
              <a:t>""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item = false;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}</a:t>
            </a:r>
            <a:br>
              <a:rPr lang="en-US" altLang="ko-KR" dirty="0"/>
            </a:br>
            <a:r>
              <a:rPr lang="en-US" altLang="ko-KR" dirty="0"/>
              <a:t>            event = </a:t>
            </a:r>
            <a:r>
              <a:rPr lang="en-US" altLang="ko-KR" dirty="0" err="1"/>
              <a:t>myParser.next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        }</a:t>
            </a:r>
            <a:br>
              <a:rPr lang="en-US" altLang="ko-KR" dirty="0"/>
            </a:br>
            <a:r>
              <a:rPr lang="en-US" altLang="ko-KR" dirty="0"/>
              <a:t>    } </a:t>
            </a:r>
            <a:r>
              <a:rPr lang="en-US" altLang="ko-KR" b="1" dirty="0"/>
              <a:t>catch </a:t>
            </a:r>
            <a:r>
              <a:rPr lang="en-US" altLang="ko-KR" dirty="0"/>
              <a:t>(Exception e) </a:t>
            </a:r>
            <a:r>
              <a:rPr lang="en-US" altLang="ko-KR" dirty="0" smtClean="0"/>
              <a:t>{</a:t>
            </a:r>
            <a:r>
              <a:rPr lang="en-US" altLang="ko-KR" dirty="0"/>
              <a:t>		</a:t>
            </a:r>
            <a:r>
              <a:rPr lang="en-US" altLang="ko-KR" dirty="0" err="1" smtClean="0"/>
              <a:t>e.printStackTrace</a:t>
            </a:r>
            <a:r>
              <a:rPr lang="en-US" altLang="ko-KR" dirty="0" smtClean="0"/>
              <a:t>(); 	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60648"/>
            <a:ext cx="8640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parseXMLAndStoreIt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()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- Xml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파싱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및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ArrayList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저장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09600" y="427038"/>
            <a:ext cx="6338664" cy="163381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전체 소스코드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01" y="2060848"/>
            <a:ext cx="8714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GIT Hub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- </a:t>
            </a:r>
            <a:r>
              <a:rPr lang="ko-KR" altLang="en-US" sz="2800" dirty="0" smtClean="0">
                <a:solidFill>
                  <a:srgbClr val="F99B38"/>
                </a:solidFill>
              </a:rPr>
              <a:t>소스코드 전체를 볼 수 있음</a:t>
            </a:r>
            <a:endParaRPr lang="en-US" altLang="ko-KR" sz="2800" dirty="0" smtClean="0">
              <a:solidFill>
                <a:srgbClr val="F99B38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 - </a:t>
            </a:r>
            <a:r>
              <a:rPr lang="en-US" altLang="ko-KR" sz="2800" dirty="0" smtClean="0">
                <a:solidFill>
                  <a:srgbClr val="FFC000"/>
                </a:solidFill>
              </a:rPr>
              <a:t>https://github.com/piaojeong92/connect_gory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3968" y="2276872"/>
            <a:ext cx="36295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www.clker.com/cliparts/n/K/7/e/Q/M/rss-feed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99792"/>
            <a:ext cx="4158208" cy="41582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3968" y="2276872"/>
            <a:ext cx="34868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</a:rPr>
              <a:t>RSS?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64868" y="2708920"/>
            <a:ext cx="4755404" cy="1224136"/>
            <a:chOff x="2195736" y="2708920"/>
            <a:chExt cx="4755404" cy="1224136"/>
          </a:xfrm>
        </p:grpSpPr>
        <p:sp>
          <p:nvSpPr>
            <p:cNvPr id="3" name="TextBox 2"/>
            <p:cNvSpPr txBox="1"/>
            <p:nvPr/>
          </p:nvSpPr>
          <p:spPr>
            <a:xfrm>
              <a:off x="2195736" y="2917393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THANK YOU</a:t>
              </a:r>
              <a:endPara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15816" y="2708920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67544" y="550928"/>
            <a:ext cx="8100392" cy="5185807"/>
            <a:chOff x="395536" y="1195521"/>
            <a:chExt cx="8100392" cy="5185807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1195521"/>
              <a:ext cx="54726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F99B38"/>
                  </a:solidFill>
                </a:rPr>
                <a:t>RSS</a:t>
              </a:r>
              <a:r>
                <a:rPr lang="ko-KR" altLang="en-US" sz="4400" dirty="0" smtClean="0">
                  <a:solidFill>
                    <a:schemeClr val="bg1"/>
                  </a:solidFill>
                </a:rPr>
                <a:t>가 등장하기 전</a:t>
              </a:r>
              <a:r>
                <a:rPr lang="en-US" altLang="ko-KR" sz="4400" dirty="0" smtClean="0">
                  <a:solidFill>
                    <a:schemeClr val="bg1"/>
                  </a:solidFill>
                </a:rPr>
                <a:t>..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511375" y="2180986"/>
              <a:ext cx="6156969" cy="2863791"/>
              <a:chOff x="1772617" y="2424573"/>
              <a:chExt cx="6156969" cy="286379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772617" y="2638887"/>
                <a:ext cx="962025" cy="2035935"/>
                <a:chOff x="1547664" y="3284984"/>
                <a:chExt cx="962025" cy="2035935"/>
              </a:xfrm>
            </p:grpSpPr>
            <p:sp>
              <p:nvSpPr>
                <p:cNvPr id="6" name="이등변 삼각형 5"/>
                <p:cNvSpPr/>
                <p:nvPr/>
              </p:nvSpPr>
              <p:spPr>
                <a:xfrm>
                  <a:off x="1608150" y="4096783"/>
                  <a:ext cx="841052" cy="1224136"/>
                </a:xfrm>
                <a:prstGeom prst="triangle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1547664" y="3284984"/>
                  <a:ext cx="962025" cy="1008112"/>
                </a:xfrm>
                <a:prstGeom prst="ellipse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3844319" y="2424573"/>
                <a:ext cx="3513763" cy="2006535"/>
                <a:chOff x="4357686" y="3143247"/>
                <a:chExt cx="3513763" cy="2006535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4357686" y="3143248"/>
                  <a:ext cx="3513763" cy="2006534"/>
                </a:xfrm>
                <a:prstGeom prst="rect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4357686" y="3143247"/>
                  <a:ext cx="3513763" cy="26916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572000" y="3578145"/>
                  <a:ext cx="3053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[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충격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] 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박정규☆윤수빈 열애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!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415823" y="3281829"/>
                <a:ext cx="3513763" cy="2006535"/>
                <a:chOff x="4357686" y="3143247"/>
                <a:chExt cx="3513763" cy="2006535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4357686" y="3143248"/>
                  <a:ext cx="3513763" cy="2006534"/>
                </a:xfrm>
                <a:prstGeom prst="rect">
                  <a:avLst/>
                </a:prstGeom>
                <a:solidFill>
                  <a:srgbClr val="363636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357686" y="3143247"/>
                  <a:ext cx="3513763" cy="26916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572000" y="3578145"/>
                  <a:ext cx="3053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[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긴급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]</a:t>
                  </a:r>
                  <a:r>
                    <a:rPr lang="ko-KR" altLang="en-US" dirty="0" err="1" smtClean="0">
                      <a:solidFill>
                        <a:schemeClr val="bg1"/>
                      </a:solidFill>
                    </a:rPr>
                    <a:t>김희람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 결석 잦아</a:t>
                  </a:r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….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395536" y="5304110"/>
              <a:ext cx="81003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</a:rPr>
                <a:t>원하는 정보를 얻기 위해 </a:t>
              </a:r>
              <a:endParaRPr lang="en-US" altLang="ko-KR" sz="3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200" dirty="0" smtClean="0">
                  <a:solidFill>
                    <a:srgbClr val="FFC000"/>
                  </a:solidFill>
                </a:rPr>
                <a:t>해당 사이트를 직접 방문하여야 </a:t>
              </a:r>
              <a:r>
                <a:rPr lang="ko-KR" altLang="en-US" sz="3200" dirty="0" smtClean="0">
                  <a:solidFill>
                    <a:schemeClr val="bg1"/>
                  </a:solidFill>
                </a:rPr>
                <a:t>했음</a:t>
              </a:r>
              <a:r>
                <a:rPr lang="en-US" altLang="ko-KR" sz="3200" dirty="0" smtClean="0">
                  <a:solidFill>
                    <a:schemeClr val="bg1"/>
                  </a:solidFill>
                </a:rPr>
                <a:t>.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등장 배경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571472" y="1032745"/>
            <a:ext cx="7761221" cy="4412479"/>
            <a:chOff x="571472" y="1986852"/>
            <a:chExt cx="7761221" cy="4412479"/>
          </a:xfrm>
        </p:grpSpPr>
        <p:grpSp>
          <p:nvGrpSpPr>
            <p:cNvPr id="26" name="그룹 25"/>
            <p:cNvGrpSpPr/>
            <p:nvPr/>
          </p:nvGrpSpPr>
          <p:grpSpPr>
            <a:xfrm>
              <a:off x="571472" y="1986852"/>
              <a:ext cx="7761221" cy="3085222"/>
              <a:chOff x="365092" y="2564904"/>
              <a:chExt cx="7761221" cy="308522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259632" y="2564904"/>
                <a:ext cx="2042145" cy="1296144"/>
                <a:chOff x="467544" y="3356992"/>
                <a:chExt cx="2042145" cy="1296144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467544" y="3356992"/>
                  <a:ext cx="2042145" cy="1296144"/>
                </a:xfrm>
                <a:prstGeom prst="rect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467544" y="3356992"/>
                  <a:ext cx="2042145" cy="28803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365092" y="3573016"/>
                <a:ext cx="2042145" cy="1296144"/>
                <a:chOff x="467544" y="3356992"/>
                <a:chExt cx="2042145" cy="1296144"/>
              </a:xfrm>
              <a:solidFill>
                <a:schemeClr val="bg1"/>
              </a:solid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467544" y="3356992"/>
                  <a:ext cx="2042145" cy="1296144"/>
                </a:xfrm>
                <a:prstGeom prst="rect">
                  <a:avLst/>
                </a:prstGeom>
                <a:solidFill>
                  <a:srgbClr val="363636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 smtClean="0">
                      <a:solidFill>
                        <a:schemeClr val="bg1"/>
                      </a:solidFill>
                    </a:rPr>
                    <a:t>김희람</a:t>
                  </a:r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ko-KR" altLang="en-US" dirty="0" err="1" smtClean="0">
                      <a:solidFill>
                        <a:schemeClr val="bg1"/>
                      </a:solidFill>
                    </a:rPr>
                    <a:t>블로그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467544" y="3356992"/>
                  <a:ext cx="2042145" cy="28803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1231613" y="4353982"/>
                <a:ext cx="2042145" cy="1296144"/>
                <a:chOff x="467544" y="3356992"/>
                <a:chExt cx="2042145" cy="1296144"/>
              </a:xfrm>
              <a:solidFill>
                <a:schemeClr val="bg1"/>
              </a:solidFill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67544" y="3356992"/>
                  <a:ext cx="2042145" cy="1296144"/>
                </a:xfrm>
                <a:prstGeom prst="rect">
                  <a:avLst/>
                </a:prstGeom>
                <a:solidFill>
                  <a:srgbClr val="363636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</a:rPr>
                    <a:t>박정규 뉴스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67544" y="3356992"/>
                  <a:ext cx="2042145" cy="288032"/>
                </a:xfrm>
                <a:prstGeom prst="rect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" name="직선 화살표 연결선 7"/>
              <p:cNvCxnSpPr/>
              <p:nvPr/>
            </p:nvCxnSpPr>
            <p:spPr>
              <a:xfrm>
                <a:off x="3059832" y="3356992"/>
                <a:ext cx="142445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2051720" y="4077072"/>
                <a:ext cx="2432562" cy="1440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509689" y="4353982"/>
                <a:ext cx="1974593" cy="9472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4636807" y="2708920"/>
                <a:ext cx="1663385" cy="2808312"/>
              </a:xfrm>
              <a:prstGeom prst="rect">
                <a:avLst/>
              </a:prstGeom>
              <a:solidFill>
                <a:srgbClr val="363636"/>
              </a:solidFill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636807" y="2708920"/>
                <a:ext cx="1663385" cy="360040"/>
              </a:xfrm>
              <a:prstGeom prst="rect">
                <a:avLst/>
              </a:prstGeom>
              <a:solidFill>
                <a:srgbClr val="F99B38"/>
              </a:solidFill>
              <a:ln>
                <a:solidFill>
                  <a:srgbClr val="F99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7164288" y="3480030"/>
                <a:ext cx="962025" cy="2035935"/>
                <a:chOff x="1547664" y="3284984"/>
                <a:chExt cx="962025" cy="2035935"/>
              </a:xfrm>
            </p:grpSpPr>
            <p:sp>
              <p:nvSpPr>
                <p:cNvPr id="24" name="이등변 삼각형 23"/>
                <p:cNvSpPr/>
                <p:nvPr/>
              </p:nvSpPr>
              <p:spPr>
                <a:xfrm>
                  <a:off x="1608150" y="4096783"/>
                  <a:ext cx="841052" cy="1224136"/>
                </a:xfrm>
                <a:prstGeom prst="triangle">
                  <a:avLst/>
                </a:prstGeom>
                <a:noFill/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1547664" y="3284984"/>
                  <a:ext cx="962025" cy="1008112"/>
                </a:xfrm>
                <a:prstGeom prst="ellipse">
                  <a:avLst/>
                </a:prstGeom>
                <a:solidFill>
                  <a:srgbClr val="F99B38"/>
                </a:solidFill>
                <a:ln>
                  <a:solidFill>
                    <a:srgbClr val="F99B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661377" y="2462621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윤수빈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43187" y="2490908"/>
              <a:ext cx="1663385" cy="504056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윤수빈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37626" y="2994964"/>
              <a:ext cx="1663200" cy="504056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김희람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37688" y="3499020"/>
              <a:ext cx="1663200" cy="504056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박정규 뉴스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5445224"/>
              <a:ext cx="734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각각의 </a:t>
              </a:r>
              <a:r>
                <a:rPr lang="ko-KR" altLang="en-US" sz="2800" dirty="0" smtClean="0">
                  <a:solidFill>
                    <a:srgbClr val="FFC000"/>
                  </a:solidFill>
                </a:rPr>
                <a:t>사이트 방문 없이 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최신 정보들만 골라 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한 자리에서 볼 수 있음</a:t>
              </a:r>
              <a:r>
                <a:rPr lang="en-US" altLang="ko-KR" sz="2800" dirty="0" smtClean="0">
                  <a:solidFill>
                    <a:schemeClr val="bg1"/>
                  </a:solidFill>
                </a:rPr>
                <a:t>.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등장 배경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27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07704" y="2060848"/>
            <a:ext cx="5400600" cy="3456384"/>
          </a:xfrm>
          <a:prstGeom prst="rect">
            <a:avLst/>
          </a:prstGeom>
          <a:solidFill>
            <a:srgbClr val="363636"/>
          </a:solidFill>
          <a:ln>
            <a:solidFill>
              <a:srgbClr val="F99B3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7864" y="980728"/>
            <a:ext cx="2602632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99B38"/>
                </a:solidFill>
              </a:rPr>
              <a:t>RSS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1988840"/>
            <a:ext cx="6192688" cy="338437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매우 간단한 배급</a:t>
            </a:r>
            <a:r>
              <a:rPr lang="en-US" altLang="ko-KR" dirty="0" smtClean="0">
                <a:solidFill>
                  <a:srgbClr val="FFC000"/>
                </a:solidFill>
              </a:rPr>
              <a:t>”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99B38"/>
                </a:solidFill>
              </a:rPr>
              <a:t>R</a:t>
            </a:r>
            <a:r>
              <a:rPr lang="en-US" i="1" dirty="0" smtClean="0">
                <a:solidFill>
                  <a:schemeClr val="bg1"/>
                </a:solidFill>
              </a:rPr>
              <a:t>eally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imple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yndication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i="1" dirty="0"/>
          </a:p>
          <a:p>
            <a:pPr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풍부한 사이트 요약</a:t>
            </a:r>
            <a:r>
              <a:rPr lang="en-US" altLang="ko-KR" dirty="0" smtClean="0">
                <a:solidFill>
                  <a:srgbClr val="FFC000"/>
                </a:solidFill>
              </a:rPr>
              <a:t>”</a:t>
            </a:r>
            <a:r>
              <a:rPr lang="en-US" altLang="ko-KR" dirty="0" smtClean="0"/>
              <a:t>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99B38"/>
                </a:solidFill>
              </a:rPr>
              <a:t>R</a:t>
            </a:r>
            <a:r>
              <a:rPr lang="en-US" i="1" dirty="0" smtClean="0">
                <a:solidFill>
                  <a:schemeClr val="bg1"/>
                </a:solidFill>
              </a:rPr>
              <a:t>ich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ite </a:t>
            </a:r>
            <a:r>
              <a:rPr lang="en-US" i="1" dirty="0" smtClean="0">
                <a:solidFill>
                  <a:srgbClr val="F99B38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ummary  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6512" y="846089"/>
            <a:ext cx="9144000" cy="4671143"/>
            <a:chOff x="0" y="1785926"/>
            <a:chExt cx="9144000" cy="4671143"/>
          </a:xfrm>
        </p:grpSpPr>
        <p:sp>
          <p:nvSpPr>
            <p:cNvPr id="6" name="타원 5"/>
            <p:cNvSpPr/>
            <p:nvPr/>
          </p:nvSpPr>
          <p:spPr>
            <a:xfrm>
              <a:off x="1000100" y="1785926"/>
              <a:ext cx="2214578" cy="1643074"/>
            </a:xfrm>
            <a:prstGeom prst="ellipse">
              <a:avLst/>
            </a:prstGeom>
            <a:noFill/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</a:rPr>
                <a:t>HTML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000760" y="1857364"/>
              <a:ext cx="2214578" cy="1643074"/>
            </a:xfrm>
            <a:prstGeom prst="ellipse">
              <a:avLst/>
            </a:prstGeom>
            <a:noFill/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</a:rPr>
                <a:t>E-MAIL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224" y="3500438"/>
              <a:ext cx="25003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온라인상에 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 err="1" smtClean="0">
                  <a:solidFill>
                    <a:schemeClr val="bg1"/>
                  </a:solidFill>
                </a:rPr>
                <a:t>콘텐츠를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 배열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29256" y="3571876"/>
              <a:ext cx="3000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이를 전송해주는</a:t>
              </a:r>
              <a:endParaRPr lang="en-US" altLang="ko-KR" sz="2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800" dirty="0" err="1" smtClean="0">
                  <a:solidFill>
                    <a:schemeClr val="bg1"/>
                  </a:solidFill>
                </a:rPr>
                <a:t>이메일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5072074"/>
              <a:ext cx="91440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언론사 홈페이지나 </a:t>
              </a:r>
              <a:r>
                <a:rPr lang="ko-KR" altLang="en-US" sz="2400" dirty="0" err="1" smtClean="0">
                  <a:solidFill>
                    <a:schemeClr val="bg1"/>
                  </a:solidFill>
                </a:rPr>
                <a:t>블로그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 등의 업데이트 정보를 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3600" dirty="0" smtClean="0">
                  <a:solidFill>
                    <a:srgbClr val="FFC000"/>
                  </a:solidFill>
                </a:rPr>
                <a:t>한꺼번에 모아서 </a:t>
              </a:r>
              <a:endParaRPr lang="en-US" altLang="ko-KR" sz="3600" dirty="0" smtClean="0">
                <a:solidFill>
                  <a:srgbClr val="FFC000"/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보내거나 받아 볼 수 있는 서비스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십자형 13"/>
            <p:cNvSpPr/>
            <p:nvPr/>
          </p:nvSpPr>
          <p:spPr>
            <a:xfrm>
              <a:off x="3786182" y="2285992"/>
              <a:ext cx="1428760" cy="1285884"/>
            </a:xfrm>
            <a:prstGeom prst="plus">
              <a:avLst>
                <a:gd name="adj" fmla="val 39815"/>
              </a:avLst>
            </a:prstGeom>
            <a:solidFill>
              <a:srgbClr val="F99B38"/>
            </a:solidFill>
            <a:ln>
              <a:solidFill>
                <a:srgbClr val="F99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란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?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1368" y="188640"/>
            <a:ext cx="8835548" cy="5878452"/>
            <a:chOff x="221368" y="693820"/>
            <a:chExt cx="8835548" cy="5878452"/>
          </a:xfrm>
        </p:grpSpPr>
        <p:sp>
          <p:nvSpPr>
            <p:cNvPr id="12" name="직사각형 11"/>
            <p:cNvSpPr/>
            <p:nvPr/>
          </p:nvSpPr>
          <p:spPr>
            <a:xfrm>
              <a:off x="357158" y="1928802"/>
              <a:ext cx="8215370" cy="464347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2000" dirty="0">
                  <a:solidFill>
                    <a:srgbClr val="FFC000"/>
                  </a:solidFill>
                </a:rPr>
                <a:t>&lt;</a:t>
              </a:r>
              <a:r>
                <a:rPr lang="en-US" altLang="ko-KR" sz="2000" dirty="0" err="1">
                  <a:solidFill>
                    <a:srgbClr val="FFC000"/>
                  </a:solidFill>
                </a:rPr>
                <a:t>rss</a:t>
              </a:r>
              <a:r>
                <a:rPr lang="en-US" altLang="ko-KR" sz="2000" dirty="0">
                  <a:solidFill>
                    <a:srgbClr val="FFC000"/>
                  </a:solidFill>
                </a:rPr>
                <a:t> version="2.0"&gt;</a:t>
              </a:r>
            </a:p>
            <a:p>
              <a:pPr fontAlgn="base"/>
              <a:r>
                <a:rPr lang="en-US" altLang="ko-KR" sz="2000" dirty="0">
                  <a:solidFill>
                    <a:srgbClr val="FFC000"/>
                  </a:solidFill>
                </a:rPr>
                <a:t>&lt;channel&gt;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&lt;title&gt;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국립금오공과대학교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&lt;/title&gt;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&lt;link&gt;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http://www.kumoh.ac.kr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&lt;/link&gt;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경상북도 구미시에 위치한 국립대학교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.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rgbClr val="FFC000"/>
                  </a:solidFill>
                </a:rPr>
                <a:t>	&lt;item&gt;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&lt;title&gt;[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단독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]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소식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! Title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이 필수요소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!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&lt;/title&gt;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	description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도 필수 요소 뉴스내용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&lt;/description&gt;</a:t>
              </a:r>
            </a:p>
            <a:p>
              <a:pPr fontAlgn="base"/>
              <a:r>
                <a:rPr lang="en-US" altLang="ko-KR" sz="2000" dirty="0" smtClean="0">
                  <a:solidFill>
                    <a:schemeClr val="bg1"/>
                  </a:solidFill>
                </a:rPr>
                <a:t>	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&lt;/item&gt;</a:t>
              </a:r>
            </a:p>
            <a:p>
              <a:pPr fontAlgn="base"/>
              <a:r>
                <a:rPr lang="en-US" altLang="ko-KR" sz="2000" dirty="0" smtClean="0">
                  <a:solidFill>
                    <a:srgbClr val="FFC000"/>
                  </a:solidFill>
                </a:rPr>
                <a:t>&lt;/</a:t>
              </a:r>
              <a:r>
                <a:rPr lang="en-US" altLang="ko-KR" sz="2000" dirty="0">
                  <a:solidFill>
                    <a:srgbClr val="FFC000"/>
                  </a:solidFill>
                </a:rPr>
                <a:t>channel&gt;</a:t>
              </a:r>
            </a:p>
            <a:p>
              <a:pPr fontAlgn="base"/>
              <a:r>
                <a:rPr lang="en-US" altLang="ko-KR" sz="2000" dirty="0">
                  <a:solidFill>
                    <a:srgbClr val="FFC000"/>
                  </a:solidFill>
                </a:rPr>
                <a:t>&lt;/</a:t>
              </a:r>
              <a:r>
                <a:rPr lang="en-US" altLang="ko-KR" sz="2000" dirty="0" err="1">
                  <a:solidFill>
                    <a:srgbClr val="FFC000"/>
                  </a:solidFill>
                </a:rPr>
                <a:t>rss</a:t>
              </a:r>
              <a:r>
                <a:rPr lang="en-US" altLang="ko-KR" sz="2000" dirty="0" smtClean="0">
                  <a:solidFill>
                    <a:srgbClr val="FFC000"/>
                  </a:solidFill>
                </a:rPr>
                <a:t>&gt;</a:t>
              </a:r>
              <a:endParaRPr lang="en-US" altLang="ko-KR" sz="2000" dirty="0">
                <a:solidFill>
                  <a:srgbClr val="FFC000"/>
                </a:solidFill>
              </a:endParaRPr>
            </a:p>
          </p:txBody>
        </p:sp>
        <p:sp>
          <p:nvSpPr>
            <p:cNvPr id="6" name="타원형 설명선 5"/>
            <p:cNvSpPr/>
            <p:nvPr/>
          </p:nvSpPr>
          <p:spPr>
            <a:xfrm>
              <a:off x="6141100" y="908720"/>
              <a:ext cx="2915816" cy="2088232"/>
            </a:xfrm>
            <a:prstGeom prst="wedgeEllipseCallout">
              <a:avLst>
                <a:gd name="adj1" fmla="val -55871"/>
                <a:gd name="adj2" fmla="val 56192"/>
              </a:avLst>
            </a:prstGeom>
            <a:solidFill>
              <a:srgbClr val="F09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&lt;image&gt;, &lt;</a:t>
              </a:r>
              <a:r>
                <a:rPr lang="en-US" altLang="ko-KR" b="1" dirty="0" err="1" smtClean="0"/>
                <a:t>pubdate</a:t>
              </a:r>
              <a:r>
                <a:rPr lang="en-US" altLang="ko-KR" b="1" dirty="0" smtClean="0"/>
                <a:t>&gt;, &lt;category&gt; </a:t>
              </a:r>
              <a:r>
                <a:rPr lang="ko-KR" altLang="en-US" b="1" dirty="0" smtClean="0"/>
                <a:t>등의 부수적인 태그도 사용가능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  <p:sp>
          <p:nvSpPr>
            <p:cNvPr id="7" name="제목 1"/>
            <p:cNvSpPr txBox="1">
              <a:spLocks/>
            </p:cNvSpPr>
            <p:nvPr/>
          </p:nvSpPr>
          <p:spPr>
            <a:xfrm>
              <a:off x="221368" y="693820"/>
              <a:ext cx="3098304" cy="841722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99B38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RSS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의 구조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1484784"/>
              <a:ext cx="516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확장자가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.xml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인 웹사이트에 의해 생성되는 문서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RSS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의 구조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164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3528" y="332656"/>
            <a:ext cx="8208590" cy="5112568"/>
            <a:chOff x="323528" y="1124744"/>
            <a:chExt cx="8208590" cy="511256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2492896"/>
              <a:ext cx="4429125" cy="2790825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1979712" y="4149080"/>
              <a:ext cx="1643074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5867980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Naver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블로그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rgbClr val="F99B38"/>
                  </a:solidFill>
                </a:rPr>
                <a:t>RSS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2204864"/>
              <a:ext cx="4248150" cy="3400425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</p:spPr>
        </p:pic>
        <p:sp>
          <p:nvSpPr>
            <p:cNvPr id="14" name="직사각형 13"/>
            <p:cNvSpPr/>
            <p:nvPr/>
          </p:nvSpPr>
          <p:spPr>
            <a:xfrm>
              <a:off x="4283968" y="4653136"/>
              <a:ext cx="714380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3570" y="5848806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Google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뉴스 </a:t>
              </a:r>
              <a:r>
                <a:rPr lang="en-US" altLang="ko-KR" dirty="0" smtClean="0">
                  <a:solidFill>
                    <a:srgbClr val="F99B38"/>
                  </a:solidFill>
                </a:rPr>
                <a:t>RSS</a:t>
              </a:r>
              <a:endParaRPr lang="ko-KR" altLang="en-US" dirty="0">
                <a:solidFill>
                  <a:srgbClr val="F99B38"/>
                </a:solidFill>
              </a:endParaRPr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323528" y="1124744"/>
              <a:ext cx="2522240" cy="841722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99B38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RSS</a:t>
              </a:r>
              <a:r>
                <a:rPr kumimoji="0" lang="ko-KR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</a:t>
              </a:r>
              <a:r>
                <a:rPr kumimoji="0" lang="ko-KR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예시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3070" y="6309320"/>
            <a:ext cx="7488832" cy="369332"/>
            <a:chOff x="755576" y="260648"/>
            <a:chExt cx="7488832" cy="36933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755576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0277" y="260648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등장 배경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718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92392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01302" y="26064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08104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053430" y="2606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의 구조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6372200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52120" y="2606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예시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6216" y="2606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RSS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리더기란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244408" y="260648"/>
              <a:ext cx="0" cy="360040"/>
            </a:xfrm>
            <a:prstGeom prst="line">
              <a:avLst/>
            </a:prstGeom>
            <a:ln w="38100">
              <a:solidFill>
                <a:srgbClr val="F99B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832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8480</TotalTime>
  <Words>648</Words>
  <Application>Microsoft Office PowerPoint</Application>
  <PresentationFormat>화면 슬라이드 쇼(4:3)</PresentationFormat>
  <Paragraphs>243</Paragraphs>
  <Slides>30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사이트 방문 없이 </vt:lpstr>
      <vt:lpstr>Contents</vt:lpstr>
      <vt:lpstr>슬라이드 3</vt:lpstr>
      <vt:lpstr>슬라이드 4</vt:lpstr>
      <vt:lpstr>슬라이드 5</vt:lpstr>
      <vt:lpstr>RSS 란?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방문 없이 최신 정보 보기! - RSS</dc:title>
  <dc:creator>heram</dc:creator>
  <cp:lastModifiedBy>윤수빈</cp:lastModifiedBy>
  <cp:revision>106</cp:revision>
  <dcterms:created xsi:type="dcterms:W3CDTF">2016-04-14T04:03:48Z</dcterms:created>
  <dcterms:modified xsi:type="dcterms:W3CDTF">2016-06-23T08:34:53Z</dcterms:modified>
</cp:coreProperties>
</file>