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3" r:id="rId5"/>
    <p:sldId id="272" r:id="rId6"/>
    <p:sldId id="271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3C1"/>
    <a:srgbClr val="D6DAE5"/>
    <a:srgbClr val="FF919C"/>
    <a:srgbClr val="928DA9"/>
    <a:srgbClr val="959AD2"/>
    <a:srgbClr val="A9A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7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9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5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8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0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4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tsexpresso.com/self-betterment/how-to-speak-english-like-a-native-speaker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slate.com/technology/2016/03/how-big-is-the-brain-who-knows-even-our-best-efforts-to-calculate-its-capacity-are-flawed-and-meaningless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041016" y="1161414"/>
            <a:ext cx="8109967" cy="4535172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49C167-1D01-4B1A-9E83-E3BC807E0116}"/>
              </a:ext>
            </a:extLst>
          </p:cNvPr>
          <p:cNvGrpSpPr/>
          <p:nvPr/>
        </p:nvGrpSpPr>
        <p:grpSpPr>
          <a:xfrm>
            <a:off x="3048762" y="2479593"/>
            <a:ext cx="6094476" cy="2026696"/>
            <a:chOff x="3048761" y="2479593"/>
            <a:chExt cx="6094476" cy="20266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49E43C-B637-AF63-8BE4-002E6B2A446F}"/>
                </a:ext>
              </a:extLst>
            </p:cNvPr>
            <p:cNvSpPr txBox="1"/>
            <p:nvPr/>
          </p:nvSpPr>
          <p:spPr>
            <a:xfrm>
              <a:off x="3048761" y="2479593"/>
              <a:ext cx="6094476" cy="1580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i="1" kern="0" dirty="0">
                  <a:ln w="9525">
                    <a:noFill/>
                  </a:ln>
                  <a:solidFill>
                    <a:srgbClr val="959AD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Bigram</a:t>
              </a:r>
              <a:r>
                <a:rPr lang="ko-KR" altLang="en-US" sz="3600" i="1" kern="0" dirty="0">
                  <a:ln w="9525">
                    <a:noFill/>
                  </a:ln>
                  <a:solidFill>
                    <a:srgbClr val="959AD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활용한 </a:t>
              </a:r>
              <a:endParaRPr lang="en-US" altLang="ko-KR" sz="3600" i="1" kern="0" dirty="0">
                <a:ln w="9525">
                  <a:noFill/>
                </a:ln>
                <a:solidFill>
                  <a:srgbClr val="959AD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defRPr/>
              </a:pPr>
              <a:r>
                <a:rPr lang="ko-KR" altLang="en-US" sz="3600" i="1" kern="0" dirty="0">
                  <a:ln w="9525">
                    <a:noFill/>
                  </a:ln>
                  <a:solidFill>
                    <a:srgbClr val="959AD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연어 학습 프로그램</a:t>
              </a:r>
              <a:endParaRPr lang="en-US" altLang="ko-KR" sz="3600" i="1" kern="0" dirty="0">
                <a:ln w="9525">
                  <a:noFill/>
                </a:ln>
                <a:solidFill>
                  <a:srgbClr val="959AD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250000"/>
                </a:lnSpc>
                <a:defRPr/>
              </a:pPr>
              <a:r>
                <a:rPr lang="ko-KR" altLang="en-US" sz="1200" kern="0" dirty="0" err="1">
                  <a:solidFill>
                    <a:schemeClr val="bg2">
                      <a:lumMod val="50000"/>
                    </a:schemeClr>
                  </a:solidFill>
                </a:rPr>
                <a:t>융합소프트웨어프로젝트</a:t>
              </a:r>
              <a:r>
                <a:rPr lang="ko-KR" altLang="en-US" sz="1200" kern="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200" kern="0" dirty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1200" b="1" kern="0" dirty="0">
                  <a:solidFill>
                    <a:schemeClr val="bg2">
                      <a:lumMod val="50000"/>
                    </a:schemeClr>
                  </a:solidFill>
                </a:rPr>
                <a:t>개인 프로젝트</a:t>
              </a:r>
              <a:endParaRPr lang="ko-KR" altLang="en-US" sz="3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E61BA3-9355-484D-834C-24CCBB528AFA}"/>
                </a:ext>
              </a:extLst>
            </p:cNvPr>
            <p:cNvSpPr/>
            <p:nvPr/>
          </p:nvSpPr>
          <p:spPr>
            <a:xfrm>
              <a:off x="4738495" y="3999932"/>
              <a:ext cx="2800767" cy="5063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1600" b="1" dirty="0">
                  <a:solidFill>
                    <a:srgbClr val="928DA9"/>
                  </a:solidFill>
                </a:rPr>
                <a:t>영어교육과 </a:t>
              </a:r>
              <a:r>
                <a:rPr lang="en-US" altLang="ko-KR" sz="1600" b="1" dirty="0">
                  <a:solidFill>
                    <a:srgbClr val="928DA9"/>
                  </a:solidFill>
                </a:rPr>
                <a:t>2140016 </a:t>
              </a:r>
              <a:r>
                <a:rPr lang="ko-KR" altLang="en-US" sz="1600" b="1" dirty="0" err="1">
                  <a:solidFill>
                    <a:srgbClr val="928DA9"/>
                  </a:solidFill>
                </a:rPr>
                <a:t>박연수</a:t>
              </a:r>
              <a:endParaRPr lang="ko-KR" altLang="en-US" sz="1600" b="1" dirty="0">
                <a:solidFill>
                  <a:srgbClr val="928D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1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307F628-080B-1312-A8A4-FC435C48528D}"/>
              </a:ext>
            </a:extLst>
          </p:cNvPr>
          <p:cNvSpPr/>
          <p:nvPr/>
        </p:nvSpPr>
        <p:spPr>
          <a:xfrm>
            <a:off x="5032423" y="1346111"/>
            <a:ext cx="2545491" cy="1043284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ko-KR" altLang="en-US" sz="2800" dirty="0">
                <a:solidFill>
                  <a:srgbClr val="FF919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연어 </a:t>
            </a:r>
            <a:r>
              <a:rPr lang="en-US" altLang="ko-KR" dirty="0">
                <a:solidFill>
                  <a:srgbClr val="FF919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Collocation</a:t>
            </a:r>
            <a:endParaRPr lang="en-US" altLang="ko-KR" sz="2800" dirty="0">
              <a:solidFill>
                <a:srgbClr val="FF919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1689734" y="2216654"/>
            <a:ext cx="9230870" cy="412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“a word or phrase that is often used with another word or phrase, in a way that sounds correct to people who have spoken the language all their lives…”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(Cambridge Dictionary)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6D73C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단어나 어구와 종종 함께 사용되는 단어 또는 어구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언어를 평생 사용해 온 사람에게는 옳은 말로 들림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“a combination of words in a language that happens very often and more frequently than would happen by chance”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(Oxford Learners’ Dictionary)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언어에서 많은 경우에</a:t>
            </a:r>
            <a:r>
              <a:rPr lang="en-US" altLang="ko-KR" sz="1400" dirty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 우연보다는 더 자주 발생하는 </a:t>
            </a:r>
            <a:r>
              <a:rPr lang="ko-KR" altLang="en-US" sz="1400" b="1" dirty="0">
                <a:solidFill>
                  <a:srgbClr val="6D73C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단어의 조합 </a:t>
            </a:r>
            <a:endParaRPr lang="en-US" altLang="ko-KR" sz="1400" b="1" i="0" dirty="0">
              <a:solidFill>
                <a:srgbClr val="6D73C1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srgbClr val="333333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 개 이상의 </a:t>
            </a:r>
            <a:r>
              <a:rPr lang="ko-KR" altLang="en-US" sz="1400" b="1" i="0" dirty="0">
                <a:solidFill>
                  <a:srgbClr val="6D73C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단어가 결합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 의미적으로 하나의 단위를 이루는 말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네이버 사전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120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A504C0F3-BF8F-E5A9-93B7-A922B201DE8B}"/>
              </a:ext>
            </a:extLst>
          </p:cNvPr>
          <p:cNvSpPr/>
          <p:nvPr/>
        </p:nvSpPr>
        <p:spPr>
          <a:xfrm>
            <a:off x="1418563" y="2666812"/>
            <a:ext cx="152399" cy="916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CF6BC193-E1F1-A8EE-87B3-CD70640614DD}"/>
              </a:ext>
            </a:extLst>
          </p:cNvPr>
          <p:cNvSpPr/>
          <p:nvPr/>
        </p:nvSpPr>
        <p:spPr>
          <a:xfrm>
            <a:off x="1438754" y="3993901"/>
            <a:ext cx="152399" cy="916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266A14A7-8461-280F-C740-2A576CC1B5B5}"/>
              </a:ext>
            </a:extLst>
          </p:cNvPr>
          <p:cNvSpPr/>
          <p:nvPr/>
        </p:nvSpPr>
        <p:spPr>
          <a:xfrm>
            <a:off x="1438754" y="5121452"/>
            <a:ext cx="152399" cy="411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70AD3781-D471-2995-FB91-66DA332DDC43}"/>
              </a:ext>
            </a:extLst>
          </p:cNvPr>
          <p:cNvSpPr/>
          <p:nvPr/>
        </p:nvSpPr>
        <p:spPr>
          <a:xfrm rot="10800000">
            <a:off x="11019185" y="5121452"/>
            <a:ext cx="152399" cy="411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E4F5A1F6-6BAD-406F-C972-D46A347B0CB3}"/>
              </a:ext>
            </a:extLst>
          </p:cNvPr>
          <p:cNvSpPr/>
          <p:nvPr/>
        </p:nvSpPr>
        <p:spPr>
          <a:xfrm rot="10800000">
            <a:off x="11019185" y="3993901"/>
            <a:ext cx="152399" cy="916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80CEF639-485E-BD95-57ED-7B2AB2EBDACE}"/>
              </a:ext>
            </a:extLst>
          </p:cNvPr>
          <p:cNvSpPr/>
          <p:nvPr/>
        </p:nvSpPr>
        <p:spPr>
          <a:xfrm rot="10800000">
            <a:off x="11015092" y="2744092"/>
            <a:ext cx="152399" cy="916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3380734" y="1196172"/>
            <a:ext cx="58230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6D73C1"/>
                </a:solidFill>
              </a:rPr>
              <a:t>영어교육에서 연어의 중요성</a:t>
            </a:r>
            <a:r>
              <a:rPr lang="en-US" altLang="ko-KR" b="1" dirty="0">
                <a:solidFill>
                  <a:srgbClr val="6D73C1"/>
                </a:solidFill>
              </a:rPr>
              <a:t>: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F61465-1068-1509-600B-FEFCBBC09340}"/>
              </a:ext>
            </a:extLst>
          </p:cNvPr>
          <p:cNvSpPr/>
          <p:nvPr/>
        </p:nvSpPr>
        <p:spPr>
          <a:xfrm>
            <a:off x="890077" y="3835342"/>
            <a:ext cx="3356003" cy="182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효율적인 언어 학습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연어는 학습자의 인지적 노력과 언어를 처리하는 과정을 단축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언어의 즉각적인 사용을 가능케 함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Glopper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2002; Nation 2001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80A209D2-833B-4AF5-A78E-BD46F79D3686}"/>
              </a:ext>
            </a:extLst>
          </p:cNvPr>
          <p:cNvSpPr/>
          <p:nvPr/>
        </p:nvSpPr>
        <p:spPr>
          <a:xfrm>
            <a:off x="1137306" y="2036402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118" t="-1882" r="-118" b="-21237"/>
            </a:stretch>
          </a:blip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6AD401FD-DBFC-160A-7C92-C518FE3CE173}"/>
              </a:ext>
            </a:extLst>
          </p:cNvPr>
          <p:cNvSpPr/>
          <p:nvPr/>
        </p:nvSpPr>
        <p:spPr>
          <a:xfrm flipH="1">
            <a:off x="3600222" y="3300506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5112F5-61F0-AD11-2AFE-5800C0EC7E51}"/>
              </a:ext>
            </a:extLst>
          </p:cNvPr>
          <p:cNvSpPr/>
          <p:nvPr/>
        </p:nvSpPr>
        <p:spPr>
          <a:xfrm>
            <a:off x="4416768" y="3815872"/>
            <a:ext cx="3356002" cy="261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 숙련도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(proficiency)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보여주는 척도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자연스러운 연어 사용은 원어민과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비원어민이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구분되는 특징 중 하나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원어민만큼의 언어를 구사할 수 있게 되기 위해 연어 학습이 필요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Micheal McCarthy, 2018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ECAC88FB-FB55-273E-8A0B-2D3BAAB42E9C}"/>
              </a:ext>
            </a:extLst>
          </p:cNvPr>
          <p:cNvSpPr/>
          <p:nvPr/>
        </p:nvSpPr>
        <p:spPr>
          <a:xfrm>
            <a:off x="4663995" y="2036402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 l="118" t="-1882" r="-118" b="-21237"/>
            </a:stretch>
          </a:blip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2C97E2CB-504A-C133-7752-C914F7461EC8}"/>
              </a:ext>
            </a:extLst>
          </p:cNvPr>
          <p:cNvSpPr/>
          <p:nvPr/>
        </p:nvSpPr>
        <p:spPr>
          <a:xfrm flipH="1">
            <a:off x="7126911" y="3300506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8B64CE-E2A7-8497-C8B5-C8738173F5DC}"/>
              </a:ext>
            </a:extLst>
          </p:cNvPr>
          <p:cNvSpPr/>
          <p:nvPr/>
        </p:nvSpPr>
        <p:spPr>
          <a:xfrm>
            <a:off x="8046840" y="3835342"/>
            <a:ext cx="3356002" cy="182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어휘를 덩어리로 인지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단어 각각을 개별적으로 암기하는 것보다 여러 단어를 연결 지어 학습하는 것이 더욱 효과적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Lewis, 2000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63FBB6A-FED0-06A5-AF45-666520722070}"/>
              </a:ext>
            </a:extLst>
          </p:cNvPr>
          <p:cNvSpPr/>
          <p:nvPr/>
        </p:nvSpPr>
        <p:spPr>
          <a:xfrm>
            <a:off x="8119577" y="2036402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blipFill>
            <a:blip r:embed="rId7"/>
            <a:stretch>
              <a:fillRect l="118" t="-1882" r="-118" b="-21237"/>
            </a:stretch>
          </a:blip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0DB98B0B-5C00-F5F1-883D-65732748FDB4}"/>
              </a:ext>
            </a:extLst>
          </p:cNvPr>
          <p:cNvSpPr/>
          <p:nvPr/>
        </p:nvSpPr>
        <p:spPr>
          <a:xfrm flipH="1">
            <a:off x="10582493" y="3300506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5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720F69C-E67E-4E2B-E59B-037282BA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14" y="899393"/>
            <a:ext cx="3308121" cy="143268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1AE2E31-69C8-BD4C-6664-C69B0F1E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5" y="3569729"/>
            <a:ext cx="2902849" cy="134913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D1A86B8-E256-8D93-5C74-5513D1B23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0" y="2130616"/>
            <a:ext cx="3003905" cy="107851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EBCDDB0-B24E-D980-9530-144401864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551" y="2492793"/>
            <a:ext cx="3260442" cy="1432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2985279" y="1433894"/>
            <a:ext cx="6221438" cy="418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  <a:defRPr/>
            </a:pPr>
            <a:r>
              <a:rPr lang="ko-KR" altLang="en-US" sz="2000" b="1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 사례</a:t>
            </a:r>
            <a:r>
              <a:rPr lang="en-US" altLang="ko-KR" sz="2000" b="1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</a:p>
          <a:p>
            <a:pPr algn="ctr">
              <a:lnSpc>
                <a:spcPct val="300000"/>
              </a:lnSpc>
              <a:defRPr/>
            </a:pPr>
            <a:r>
              <a:rPr lang="ko-KR" altLang="en-US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모국어의 연어가 제</a:t>
            </a:r>
            <a:r>
              <a:rPr lang="en-US" altLang="ko-KR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외국어 학습에 끼치는 영향</a:t>
            </a:r>
            <a:endParaRPr lang="en-US" altLang="ko-KR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  <a:defRPr/>
            </a:pPr>
            <a:r>
              <a:rPr lang="ko-KR" altLang="en-US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연어를 활용한 수업 지도 방안 및 효과</a:t>
            </a:r>
            <a:endParaRPr lang="en-US" altLang="ko-KR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  <a:defRPr/>
            </a:pPr>
            <a:r>
              <a:rPr lang="ko-KR" altLang="en-US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 단어의 연어 사례 연구</a:t>
            </a:r>
            <a:endParaRPr lang="en-US" altLang="ko-KR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  <a:defRPr/>
            </a:pPr>
            <a:r>
              <a:rPr lang="en-US" altLang="ko-KR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Corpus </a:t>
            </a:r>
            <a:r>
              <a:rPr lang="ko-KR" altLang="en-US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기반 연어 연구</a:t>
            </a:r>
            <a:endParaRPr lang="en-US" altLang="ko-KR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5467413-98D4-5257-D228-D90D9D8BE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839" y="5014875"/>
            <a:ext cx="2398128" cy="158241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CA9D98D-2123-C3D2-AEA1-F05D90217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4871" y="3984953"/>
            <a:ext cx="3353733" cy="12635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174BFA8-F252-B4A8-F28A-3CECFCEB23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3103" y="5336668"/>
            <a:ext cx="3177836" cy="12013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E77FEB3-56D6-1381-243A-07DD30975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348" y="1101178"/>
            <a:ext cx="3098137" cy="966755"/>
          </a:xfrm>
          <a:prstGeom prst="rect">
            <a:avLst/>
          </a:prstGeom>
        </p:spPr>
      </p:pic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1B6E6F2F-6CE5-7B5D-9046-F92369614DEA}"/>
              </a:ext>
            </a:extLst>
          </p:cNvPr>
          <p:cNvCxnSpPr/>
          <p:nvPr/>
        </p:nvCxnSpPr>
        <p:spPr>
          <a:xfrm rot="16200000" flipH="1">
            <a:off x="3761146" y="1760004"/>
            <a:ext cx="1046859" cy="690180"/>
          </a:xfrm>
          <a:prstGeom prst="curvedConnector3">
            <a:avLst>
              <a:gd name="adj1" fmla="val 28754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899BC2E8-F9BB-58C5-2C35-B9C40105497A}"/>
              </a:ext>
            </a:extLst>
          </p:cNvPr>
          <p:cNvCxnSpPr>
            <a:cxnSpLocks/>
          </p:cNvCxnSpPr>
          <p:nvPr/>
        </p:nvCxnSpPr>
        <p:spPr>
          <a:xfrm>
            <a:off x="2959350" y="2780265"/>
            <a:ext cx="802175" cy="178381"/>
          </a:xfrm>
          <a:prstGeom prst="curvedConnector3">
            <a:avLst>
              <a:gd name="adj1" fmla="val 50000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94F757DA-2F01-9345-B429-8631145130A9}"/>
              </a:ext>
            </a:extLst>
          </p:cNvPr>
          <p:cNvCxnSpPr>
            <a:cxnSpLocks/>
          </p:cNvCxnSpPr>
          <p:nvPr/>
        </p:nvCxnSpPr>
        <p:spPr>
          <a:xfrm rot="5400000">
            <a:off x="7377538" y="2205287"/>
            <a:ext cx="1649879" cy="1079006"/>
          </a:xfrm>
          <a:prstGeom prst="curvedConnector3">
            <a:avLst>
              <a:gd name="adj1" fmla="val 77462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8CB99CE7-4CC6-D15E-7609-B0EA314B26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7751" y="3125130"/>
            <a:ext cx="921390" cy="641702"/>
          </a:xfrm>
          <a:prstGeom prst="curvedConnector3">
            <a:avLst>
              <a:gd name="adj1" fmla="val 31225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1EC38042-7519-A9DA-7D81-09B95D0845FE}"/>
              </a:ext>
            </a:extLst>
          </p:cNvPr>
          <p:cNvCxnSpPr>
            <a:cxnSpLocks/>
          </p:cNvCxnSpPr>
          <p:nvPr/>
        </p:nvCxnSpPr>
        <p:spPr>
          <a:xfrm>
            <a:off x="3880284" y="4153844"/>
            <a:ext cx="823524" cy="387255"/>
          </a:xfrm>
          <a:prstGeom prst="curvedConnector3">
            <a:avLst>
              <a:gd name="adj1" fmla="val 50000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28FEB9FD-A272-34B1-9A7E-4467E55DBC2C}"/>
              </a:ext>
            </a:extLst>
          </p:cNvPr>
          <p:cNvCxnSpPr>
            <a:cxnSpLocks/>
          </p:cNvCxnSpPr>
          <p:nvPr/>
        </p:nvCxnSpPr>
        <p:spPr>
          <a:xfrm flipV="1">
            <a:off x="3628199" y="4659971"/>
            <a:ext cx="1075609" cy="453397"/>
          </a:xfrm>
          <a:prstGeom prst="curvedConnector3">
            <a:avLst>
              <a:gd name="adj1" fmla="val 50000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A112A960-A937-2847-3736-A5AEF79821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58681" y="4428601"/>
            <a:ext cx="1463198" cy="879381"/>
          </a:xfrm>
          <a:prstGeom prst="curvedConnector3">
            <a:avLst>
              <a:gd name="adj1" fmla="val 50000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F95C59F1-0458-39A3-2EF8-B98FA8A79A2B}"/>
              </a:ext>
            </a:extLst>
          </p:cNvPr>
          <p:cNvCxnSpPr>
            <a:cxnSpLocks/>
          </p:cNvCxnSpPr>
          <p:nvPr/>
        </p:nvCxnSpPr>
        <p:spPr>
          <a:xfrm rot="10800000">
            <a:off x="7158681" y="5485246"/>
            <a:ext cx="1919416" cy="425033"/>
          </a:xfrm>
          <a:prstGeom prst="curvedConnector3">
            <a:avLst>
              <a:gd name="adj1" fmla="val 50000"/>
            </a:avLst>
          </a:prstGeom>
          <a:ln>
            <a:solidFill>
              <a:srgbClr val="FF9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464866C-20F6-2793-6B3A-2E2C3C0B7F03}"/>
              </a:ext>
            </a:extLst>
          </p:cNvPr>
          <p:cNvSpPr/>
          <p:nvPr/>
        </p:nvSpPr>
        <p:spPr>
          <a:xfrm>
            <a:off x="7227341" y="987027"/>
            <a:ext cx="2913437" cy="916348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6754201" y="1109326"/>
            <a:ext cx="397212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6D73C1"/>
                </a:solidFill>
              </a:rPr>
              <a:t>english-corpora.org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5112F5-61F0-AD11-2AFE-5800C0EC7E51}"/>
              </a:ext>
            </a:extLst>
          </p:cNvPr>
          <p:cNvSpPr/>
          <p:nvPr/>
        </p:nvSpPr>
        <p:spPr>
          <a:xfrm>
            <a:off x="6219071" y="1775891"/>
            <a:ext cx="5222119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Corpus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 연구를 위해 텍스트를 컴퓨터가 읽을 수 있는 형태로 모아 놓은 언어 자료 매체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8B64CE-E2A7-8497-C8B5-C8738173F5DC}"/>
              </a:ext>
            </a:extLst>
          </p:cNvPr>
          <p:cNvSpPr/>
          <p:nvPr/>
        </p:nvSpPr>
        <p:spPr>
          <a:xfrm>
            <a:off x="6219071" y="3047850"/>
            <a:ext cx="5329614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장점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단어를 검색하여 사용되는 맥락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함께 사용되는 연어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문법적인 패턴 등을 파악할 수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방대한 양의 다양한 자료를 접할 수 있음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B52E94A-496C-72BE-0958-25664F9D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1" r="3590"/>
          <a:stretch/>
        </p:blipFill>
        <p:spPr>
          <a:xfrm>
            <a:off x="1137307" y="1109326"/>
            <a:ext cx="4693007" cy="5118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671ED9-5A6B-846D-C57F-1579087C74B6}"/>
              </a:ext>
            </a:extLst>
          </p:cNvPr>
          <p:cNvSpPr/>
          <p:nvPr/>
        </p:nvSpPr>
        <p:spPr>
          <a:xfrm>
            <a:off x="6219071" y="4666744"/>
            <a:ext cx="5273936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단점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결과물의 언어 난이도가 학생에게 적합하지 않음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모든 자료를 한 페이지에 담아 가독성이 떨어짐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하루에 검색할 수 있는 단어의 수가 한정적임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1294791" y="1346111"/>
            <a:ext cx="10020755" cy="3083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6D73C1"/>
                </a:solidFill>
              </a:rPr>
              <a:t>Bigram</a:t>
            </a:r>
            <a:r>
              <a:rPr lang="ko-KR" altLang="en-US" sz="2000" b="1" dirty="0">
                <a:solidFill>
                  <a:srgbClr val="6D73C1"/>
                </a:solidFill>
              </a:rPr>
              <a:t>을 활용한 연어 학습 프로그램</a:t>
            </a:r>
            <a:endParaRPr lang="en-US" altLang="ko-KR" sz="2000" b="1" dirty="0">
              <a:solidFill>
                <a:srgbClr val="6D73C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Corpus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보다 간단한 프로그램을 만들고자 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고등학생 맞춤형 영어 수준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 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영어 모의고사 데이터 활용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 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 데이터 경량화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도움이 되는 글들만 학습하도록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가공 과정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12F20E-D7F7-C6E4-0EC0-D311BD71259E}"/>
              </a:ext>
            </a:extLst>
          </p:cNvPr>
          <p:cNvSpPr/>
          <p:nvPr/>
        </p:nvSpPr>
        <p:spPr>
          <a:xfrm>
            <a:off x="1881379" y="4428604"/>
            <a:ext cx="2568754" cy="673060"/>
          </a:xfrm>
          <a:prstGeom prst="roundRect">
            <a:avLst>
              <a:gd name="adj" fmla="val 29912"/>
            </a:avLst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b="1">
                <a:solidFill>
                  <a:schemeClr val="bg1"/>
                </a:solidFill>
              </a:rPr>
              <a:t>2018~2023</a:t>
            </a:r>
            <a:r>
              <a:rPr lang="ko-KR" altLang="en-US" b="1" dirty="0">
                <a:solidFill>
                  <a:schemeClr val="bg1"/>
                </a:solidFill>
              </a:rPr>
              <a:t> 모의고사 </a:t>
            </a:r>
            <a:r>
              <a:rPr lang="en-US" altLang="ko-KR" b="1" dirty="0">
                <a:solidFill>
                  <a:schemeClr val="bg1"/>
                </a:solidFill>
              </a:rPr>
              <a:t>PDF </a:t>
            </a:r>
            <a:r>
              <a:rPr lang="ko-KR" altLang="en-US" b="1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982BBE1-AB97-1968-6E94-397F06FF95F2}"/>
              </a:ext>
            </a:extLst>
          </p:cNvPr>
          <p:cNvSpPr/>
          <p:nvPr/>
        </p:nvSpPr>
        <p:spPr>
          <a:xfrm>
            <a:off x="4860397" y="4428603"/>
            <a:ext cx="2568754" cy="673060"/>
          </a:xfrm>
          <a:prstGeom prst="roundRect">
            <a:avLst>
              <a:gd name="adj" fmla="val 29912"/>
            </a:avLst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b="1" dirty="0">
                <a:solidFill>
                  <a:schemeClr val="bg1"/>
                </a:solidFill>
              </a:rPr>
              <a:t>PDF </a:t>
            </a:r>
            <a:r>
              <a:rPr lang="ko-KR" altLang="en-US" b="1" dirty="0">
                <a:solidFill>
                  <a:schemeClr val="bg1"/>
                </a:solidFill>
              </a:rPr>
              <a:t>파일 병합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189CFC-C4BA-6BDF-1E47-BC6A098EC1D9}"/>
              </a:ext>
            </a:extLst>
          </p:cNvPr>
          <p:cNvSpPr/>
          <p:nvPr/>
        </p:nvSpPr>
        <p:spPr>
          <a:xfrm>
            <a:off x="7839415" y="4428603"/>
            <a:ext cx="2568754" cy="673060"/>
          </a:xfrm>
          <a:prstGeom prst="roundRect">
            <a:avLst>
              <a:gd name="adj" fmla="val 29912"/>
            </a:avLst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b="1" dirty="0">
                <a:solidFill>
                  <a:schemeClr val="bg1"/>
                </a:solidFill>
              </a:rPr>
              <a:t>워드 파일로 변환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046955B-832F-8E4E-CE21-CE9DC792CB7A}"/>
              </a:ext>
            </a:extLst>
          </p:cNvPr>
          <p:cNvSpPr/>
          <p:nvPr/>
        </p:nvSpPr>
        <p:spPr>
          <a:xfrm>
            <a:off x="2846049" y="5626687"/>
            <a:ext cx="2568754" cy="673060"/>
          </a:xfrm>
          <a:prstGeom prst="roundRect">
            <a:avLst>
              <a:gd name="adj" fmla="val 29912"/>
            </a:avLst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b="1" dirty="0">
                <a:solidFill>
                  <a:schemeClr val="bg1"/>
                </a:solidFill>
              </a:rPr>
              <a:t>텍스트 파일로 변환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7E145C1-5B60-17D2-1D72-CC4831CB90A8}"/>
              </a:ext>
            </a:extLst>
          </p:cNvPr>
          <p:cNvSpPr/>
          <p:nvPr/>
        </p:nvSpPr>
        <p:spPr>
          <a:xfrm>
            <a:off x="5796421" y="5622260"/>
            <a:ext cx="2568754" cy="673060"/>
          </a:xfrm>
          <a:prstGeom prst="roundRect">
            <a:avLst>
              <a:gd name="adj" fmla="val 29912"/>
            </a:avLst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b="1" dirty="0">
                <a:solidFill>
                  <a:schemeClr val="bg1"/>
                </a:solidFill>
              </a:rPr>
              <a:t>re</a:t>
            </a:r>
            <a:r>
              <a:rPr lang="ko-KR" altLang="en-US" b="1" dirty="0">
                <a:solidFill>
                  <a:schemeClr val="bg1"/>
                </a:solidFill>
              </a:rPr>
              <a:t>모듈로 영어와 마침표만 남김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FE09EF-B838-253F-5142-7B6E34976641}"/>
              </a:ext>
            </a:extLst>
          </p:cNvPr>
          <p:cNvSpPr/>
          <p:nvPr/>
        </p:nvSpPr>
        <p:spPr>
          <a:xfrm>
            <a:off x="8746793" y="5626687"/>
            <a:ext cx="2568754" cy="673060"/>
          </a:xfrm>
          <a:prstGeom prst="roundRect">
            <a:avLst>
              <a:gd name="adj" fmla="val 29912"/>
            </a:avLst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b="1" dirty="0">
                <a:solidFill>
                  <a:schemeClr val="bg1"/>
                </a:solidFill>
              </a:rPr>
              <a:t>마침표 기준으로 </a:t>
            </a:r>
            <a:r>
              <a:rPr lang="en-US" altLang="ko-KR" b="1" dirty="0">
                <a:solidFill>
                  <a:schemeClr val="bg1"/>
                </a:solidFill>
              </a:rPr>
              <a:t>split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91A1122-1932-FEBA-3EC6-8903A8207974}"/>
              </a:ext>
            </a:extLst>
          </p:cNvPr>
          <p:cNvSpPr/>
          <p:nvPr/>
        </p:nvSpPr>
        <p:spPr>
          <a:xfrm>
            <a:off x="4517249" y="4705820"/>
            <a:ext cx="341860" cy="123674"/>
          </a:xfrm>
          <a:prstGeom prst="rightArrow">
            <a:avLst/>
          </a:prstGeom>
          <a:solidFill>
            <a:srgbClr val="928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47484E2-3C10-BB72-9ED5-36C8FEA14F1D}"/>
              </a:ext>
            </a:extLst>
          </p:cNvPr>
          <p:cNvSpPr/>
          <p:nvPr/>
        </p:nvSpPr>
        <p:spPr>
          <a:xfrm>
            <a:off x="7470693" y="4705820"/>
            <a:ext cx="366147" cy="123674"/>
          </a:xfrm>
          <a:prstGeom prst="rightArrow">
            <a:avLst/>
          </a:prstGeom>
          <a:solidFill>
            <a:srgbClr val="928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781BD00-19DF-0441-6F59-74EC8C77A008}"/>
              </a:ext>
            </a:extLst>
          </p:cNvPr>
          <p:cNvSpPr/>
          <p:nvPr/>
        </p:nvSpPr>
        <p:spPr>
          <a:xfrm>
            <a:off x="5465464" y="5940305"/>
            <a:ext cx="341860" cy="123674"/>
          </a:xfrm>
          <a:prstGeom prst="rightArrow">
            <a:avLst/>
          </a:prstGeom>
          <a:solidFill>
            <a:srgbClr val="928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1CD7360-0D5E-57C1-8C36-08F074638DE6}"/>
              </a:ext>
            </a:extLst>
          </p:cNvPr>
          <p:cNvSpPr/>
          <p:nvPr/>
        </p:nvSpPr>
        <p:spPr>
          <a:xfrm>
            <a:off x="8415836" y="5909928"/>
            <a:ext cx="341860" cy="123674"/>
          </a:xfrm>
          <a:prstGeom prst="rightArrow">
            <a:avLst/>
          </a:prstGeom>
          <a:solidFill>
            <a:srgbClr val="928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53F1501-01DE-4894-8783-5FEB4C75A8DA}"/>
              </a:ext>
            </a:extLst>
          </p:cNvPr>
          <p:cNvSpPr/>
          <p:nvPr/>
        </p:nvSpPr>
        <p:spPr>
          <a:xfrm rot="20706508" flipH="1">
            <a:off x="5381712" y="5284159"/>
            <a:ext cx="2522004" cy="180642"/>
          </a:xfrm>
          <a:prstGeom prst="rightArrow">
            <a:avLst>
              <a:gd name="adj1" fmla="val 44223"/>
              <a:gd name="adj2" fmla="val 50000"/>
            </a:avLst>
          </a:prstGeom>
          <a:solidFill>
            <a:srgbClr val="928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6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1294791" y="1346111"/>
            <a:ext cx="10020755" cy="183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6D73C1"/>
                </a:solidFill>
              </a:rPr>
              <a:t>Bigram</a:t>
            </a:r>
            <a:r>
              <a:rPr lang="ko-KR" altLang="en-US" sz="2000" b="1" dirty="0">
                <a:solidFill>
                  <a:srgbClr val="6D73C1"/>
                </a:solidFill>
              </a:rPr>
              <a:t>을 활용한 연어 학습 프로그램</a:t>
            </a:r>
            <a:endParaRPr lang="en-US" altLang="ko-KR" sz="2000" b="1" dirty="0">
              <a:solidFill>
                <a:srgbClr val="6D73C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 영어 단어를 검색하면 함께 자주 쓰이는 단어들을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Bigram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 분석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검색한 단어의 연어를 네트워크로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시각화하여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A0DA1E-5409-00DA-A262-CF58F9F6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67" y="3153063"/>
            <a:ext cx="4592852" cy="33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Bigram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을 활용한 연어 학습 프로그램 </a:t>
              </a:r>
              <a:r>
                <a:rPr lang="ko-KR" altLang="en-US" sz="600" kern="0" dirty="0" err="1">
                  <a:solidFill>
                    <a:prstClr val="white">
                      <a:lumMod val="85000"/>
                    </a:prstClr>
                  </a:solidFill>
                </a:rPr>
                <a:t>융합소프트웨어프로젝트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1294791" y="1346111"/>
            <a:ext cx="4372841" cy="335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6D73C1"/>
                </a:solidFill>
              </a:rPr>
              <a:t>프로젝트 추진 계획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영어 모의고사 데이터 생성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전체적인 프로그램 구조 작성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정리 및 오류 검토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보고서 작성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804FF-736B-FCE8-556A-29AF351F0636}"/>
              </a:ext>
            </a:extLst>
          </p:cNvPr>
          <p:cNvSpPr/>
          <p:nvPr/>
        </p:nvSpPr>
        <p:spPr>
          <a:xfrm>
            <a:off x="6406010" y="1893315"/>
            <a:ext cx="1740861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FF919C"/>
                </a:solidFill>
              </a:rPr>
              <a:t>완료</a:t>
            </a:r>
            <a:endParaRPr lang="en-US" altLang="ko-KR" sz="2000" dirty="0">
              <a:solidFill>
                <a:srgbClr val="FF919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FF919C"/>
                </a:solidFill>
              </a:rPr>
              <a:t>11</a:t>
            </a:r>
            <a:r>
              <a:rPr lang="ko-KR" altLang="en-US" sz="2000" dirty="0">
                <a:solidFill>
                  <a:srgbClr val="FF919C"/>
                </a:solidFill>
              </a:rPr>
              <a:t>월 </a:t>
            </a:r>
            <a:r>
              <a:rPr lang="ko-KR" altLang="en-US" sz="2000" dirty="0" err="1">
                <a:solidFill>
                  <a:srgbClr val="FF919C"/>
                </a:solidFill>
              </a:rPr>
              <a:t>둘째주</a:t>
            </a:r>
            <a:endParaRPr lang="en-US" altLang="ko-KR" sz="2000" dirty="0">
              <a:solidFill>
                <a:srgbClr val="FF919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FF919C"/>
                </a:solidFill>
              </a:rPr>
              <a:t>11</a:t>
            </a:r>
            <a:r>
              <a:rPr lang="ko-KR" altLang="en-US" sz="2000" dirty="0">
                <a:solidFill>
                  <a:srgbClr val="FF919C"/>
                </a:solidFill>
              </a:rPr>
              <a:t>월 말</a:t>
            </a:r>
            <a:endParaRPr lang="en-US" altLang="ko-KR" sz="2000" dirty="0">
              <a:solidFill>
                <a:srgbClr val="FF919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FF919C"/>
                </a:solidFill>
              </a:rPr>
              <a:t>12</a:t>
            </a:r>
            <a:r>
              <a:rPr lang="ko-KR" altLang="en-US" sz="2000" dirty="0">
                <a:solidFill>
                  <a:srgbClr val="FF919C"/>
                </a:solidFill>
              </a:rPr>
              <a:t>월 </a:t>
            </a:r>
            <a:r>
              <a:rPr lang="ko-KR" altLang="en-US" sz="2000" dirty="0" err="1">
                <a:solidFill>
                  <a:srgbClr val="FF919C"/>
                </a:solidFill>
              </a:rPr>
              <a:t>둘째주</a:t>
            </a:r>
            <a:endParaRPr lang="en-US" altLang="ko-KR" sz="2000" dirty="0">
              <a:solidFill>
                <a:srgbClr val="FF919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FF919C"/>
                </a:solidFill>
              </a:rPr>
              <a:t>~ 12</a:t>
            </a:r>
            <a:r>
              <a:rPr lang="ko-KR" altLang="en-US" sz="2000" dirty="0">
                <a:solidFill>
                  <a:srgbClr val="FF919C"/>
                </a:solidFill>
              </a:rPr>
              <a:t>월 </a:t>
            </a:r>
            <a:r>
              <a:rPr lang="en-US" altLang="ko-KR" sz="2000" dirty="0">
                <a:solidFill>
                  <a:srgbClr val="FF919C"/>
                </a:solidFill>
              </a:rPr>
              <a:t>12</a:t>
            </a:r>
            <a:r>
              <a:rPr lang="ko-KR" altLang="en-US" sz="2000" dirty="0">
                <a:solidFill>
                  <a:srgbClr val="FF919C"/>
                </a:solidFill>
              </a:rPr>
              <a:t>일</a:t>
            </a:r>
            <a:endParaRPr lang="en-US" altLang="ko-KR" sz="2000" dirty="0">
              <a:solidFill>
                <a:srgbClr val="FF919C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1D456B8-1369-8D82-007E-41CE5895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801" y="1254507"/>
            <a:ext cx="2793486" cy="454100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0C7D4C-6ADC-91A3-B6C9-43E322B3EC56}"/>
              </a:ext>
            </a:extLst>
          </p:cNvPr>
          <p:cNvCxnSpPr/>
          <p:nvPr/>
        </p:nvCxnSpPr>
        <p:spPr>
          <a:xfrm>
            <a:off x="4827373" y="2158314"/>
            <a:ext cx="1578637" cy="0"/>
          </a:xfrm>
          <a:prstGeom prst="line">
            <a:avLst/>
          </a:prstGeom>
          <a:ln w="12700">
            <a:solidFill>
              <a:srgbClr val="D6DA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C212913-8DB5-8B15-8886-6C0A8CB66144}"/>
              </a:ext>
            </a:extLst>
          </p:cNvPr>
          <p:cNvCxnSpPr>
            <a:cxnSpLocks/>
          </p:cNvCxnSpPr>
          <p:nvPr/>
        </p:nvCxnSpPr>
        <p:spPr>
          <a:xfrm>
            <a:off x="3365156" y="2649119"/>
            <a:ext cx="3040854" cy="0"/>
          </a:xfrm>
          <a:prstGeom prst="line">
            <a:avLst/>
          </a:prstGeom>
          <a:ln w="12700">
            <a:solidFill>
              <a:srgbClr val="D6DA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6FABC88-AF26-003C-BACD-7AB0326F92D1}"/>
              </a:ext>
            </a:extLst>
          </p:cNvPr>
          <p:cNvCxnSpPr>
            <a:cxnSpLocks/>
          </p:cNvCxnSpPr>
          <p:nvPr/>
        </p:nvCxnSpPr>
        <p:spPr>
          <a:xfrm>
            <a:off x="5052223" y="3109308"/>
            <a:ext cx="1353787" cy="15822"/>
          </a:xfrm>
          <a:prstGeom prst="line">
            <a:avLst/>
          </a:prstGeom>
          <a:ln w="12700">
            <a:solidFill>
              <a:srgbClr val="D6DA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B156BE-0F38-8B0E-7B74-C7468D288889}"/>
              </a:ext>
            </a:extLst>
          </p:cNvPr>
          <p:cNvCxnSpPr>
            <a:cxnSpLocks/>
          </p:cNvCxnSpPr>
          <p:nvPr/>
        </p:nvCxnSpPr>
        <p:spPr>
          <a:xfrm>
            <a:off x="4882801" y="3577407"/>
            <a:ext cx="1523209" cy="7911"/>
          </a:xfrm>
          <a:prstGeom prst="line">
            <a:avLst/>
          </a:prstGeom>
          <a:ln w="12700">
            <a:solidFill>
              <a:srgbClr val="D6DA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616C1FF-43B7-A0F5-09F3-CA7A2278A038}"/>
              </a:ext>
            </a:extLst>
          </p:cNvPr>
          <p:cNvCxnSpPr>
            <a:cxnSpLocks/>
          </p:cNvCxnSpPr>
          <p:nvPr/>
        </p:nvCxnSpPr>
        <p:spPr>
          <a:xfrm>
            <a:off x="3074596" y="4026369"/>
            <a:ext cx="3331414" cy="0"/>
          </a:xfrm>
          <a:prstGeom prst="line">
            <a:avLst/>
          </a:prstGeom>
          <a:ln w="12700">
            <a:solidFill>
              <a:srgbClr val="D6DA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6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041016" y="1161414"/>
            <a:ext cx="8109967" cy="4535172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49C167-1D01-4B1A-9E83-E3BC807E0116}"/>
              </a:ext>
            </a:extLst>
          </p:cNvPr>
          <p:cNvGrpSpPr/>
          <p:nvPr/>
        </p:nvGrpSpPr>
        <p:grpSpPr>
          <a:xfrm>
            <a:off x="3048762" y="2479593"/>
            <a:ext cx="6094476" cy="2026696"/>
            <a:chOff x="3048761" y="2479593"/>
            <a:chExt cx="6094476" cy="20266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49E43C-B637-AF63-8BE4-002E6B2A446F}"/>
                </a:ext>
              </a:extLst>
            </p:cNvPr>
            <p:cNvSpPr txBox="1"/>
            <p:nvPr/>
          </p:nvSpPr>
          <p:spPr>
            <a:xfrm>
              <a:off x="3048761" y="2479593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600" i="1" kern="0" dirty="0">
                  <a:ln w="9525">
                    <a:noFill/>
                  </a:ln>
                  <a:solidFill>
                    <a:srgbClr val="959AD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감사합니다</a:t>
              </a:r>
              <a:endParaRPr lang="ko-KR" altLang="en-US" sz="3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E61BA3-9355-484D-834C-24CCBB528AFA}"/>
                </a:ext>
              </a:extLst>
            </p:cNvPr>
            <p:cNvSpPr/>
            <p:nvPr/>
          </p:nvSpPr>
          <p:spPr>
            <a:xfrm>
              <a:off x="4738495" y="3999932"/>
              <a:ext cx="2800767" cy="5063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1600" b="1" dirty="0">
                  <a:solidFill>
                    <a:srgbClr val="928DA9"/>
                  </a:solidFill>
                </a:rPr>
                <a:t>영어교육과 </a:t>
              </a:r>
              <a:r>
                <a:rPr lang="en-US" altLang="ko-KR" sz="1600" b="1" dirty="0">
                  <a:solidFill>
                    <a:srgbClr val="928DA9"/>
                  </a:solidFill>
                </a:rPr>
                <a:t>2140016 </a:t>
              </a:r>
              <a:r>
                <a:rPr lang="ko-KR" altLang="en-US" sz="1600" b="1" dirty="0" err="1">
                  <a:solidFill>
                    <a:srgbClr val="928DA9"/>
                  </a:solidFill>
                </a:rPr>
                <a:t>박연수</a:t>
              </a:r>
              <a:endParaRPr lang="ko-KR" altLang="en-US" sz="1600" b="1" dirty="0">
                <a:solidFill>
                  <a:srgbClr val="928D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7776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470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Tmon몬소리 Black</vt:lpstr>
      <vt:lpstr>맑은 고딕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연수 박</cp:lastModifiedBy>
  <cp:revision>18</cp:revision>
  <dcterms:created xsi:type="dcterms:W3CDTF">2023-08-21T00:33:21Z</dcterms:created>
  <dcterms:modified xsi:type="dcterms:W3CDTF">2023-11-10T02:35:36Z</dcterms:modified>
</cp:coreProperties>
</file>