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73" r:id="rId3"/>
    <p:sldId id="272" r:id="rId4"/>
    <p:sldId id="264" r:id="rId5"/>
    <p:sldId id="265" r:id="rId6"/>
    <p:sldId id="267" r:id="rId7"/>
    <p:sldId id="266" r:id="rId8"/>
    <p:sldId id="1127" r:id="rId9"/>
    <p:sldId id="274" r:id="rId10"/>
    <p:sldId id="275" r:id="rId11"/>
    <p:sldId id="276" r:id="rId12"/>
    <p:sldId id="1125" r:id="rId13"/>
    <p:sldId id="112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5BED288-C706-4C5E-9454-02EBF23567BD}">
          <p14:sldIdLst>
            <p14:sldId id="270"/>
            <p14:sldId id="273"/>
            <p14:sldId id="272"/>
          </p14:sldIdLst>
        </p14:section>
        <p14:section name="부록 - 실험" id="{9B375C5D-D767-4339-8471-D879C1ED6EFF}">
          <p14:sldIdLst>
            <p14:sldId id="264"/>
            <p14:sldId id="265"/>
            <p14:sldId id="267"/>
            <p14:sldId id="266"/>
          </p14:sldIdLst>
        </p14:section>
        <p14:section name="그림" id="{0ABB28A4-1490-4AD7-847D-65BE956B1BE4}">
          <p14:sldIdLst>
            <p14:sldId id="1127"/>
            <p14:sldId id="274"/>
            <p14:sldId id="275"/>
            <p14:sldId id="276"/>
            <p14:sldId id="1125"/>
            <p14:sldId id="11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28" y="852"/>
      </p:cViewPr>
      <p:guideLst>
        <p:guide orient="horz" pos="2154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BD33-8118-4B5F-A90F-BAA74B8CF4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0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BD33-8118-4B5F-A90F-BAA74B8CF4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D9C27-4CD2-0551-F859-CA8570CF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DB552C-00B2-8D20-B8E8-2FD1464C4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E6CBCB-13A5-46BA-DB8E-3A8C6C33E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7AC7A-F2DB-5EEC-0DDF-9CABAC8E1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7BD33-8118-4B5F-A90F-BAA74B8CF4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5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500668-C6F0-8D0B-4716-58F9F421B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6593"/>
              </p:ext>
            </p:extLst>
          </p:nvPr>
        </p:nvGraphicFramePr>
        <p:xfrm>
          <a:off x="94691" y="0"/>
          <a:ext cx="11583536" cy="704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모델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학습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테스트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label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Precision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Recaall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Acc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</a:t>
                      </a:r>
                      <a:r>
                        <a:rPr lang="en-US" altLang="ko-KR" sz="1200" dirty="0"/>
                        <a:t>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1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(32</a:t>
                      </a:r>
                      <a:r>
                        <a:rPr lang="ko-KR" altLang="en-US" sz="1200" dirty="0"/>
                        <a:t>명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데이터로 </a:t>
                      </a:r>
                      <a:r>
                        <a:rPr lang="en-US" altLang="ko-KR" sz="1200" dirty="0" err="1"/>
                        <a:t>Unet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데이터 증강 포함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서울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0.9787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sym typeface="+mn-ea"/>
                        </a:rPr>
                        <a:t>0.9756</a:t>
                      </a: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0.5417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0.8667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0.6667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>
                          <a:sym typeface="+mn-ea"/>
                        </a:rPr>
                        <a:t>0.9756</a:t>
                      </a: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성빈센트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0.2500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인천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성모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0.9838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0.9914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103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0.2593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0.9914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867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601408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실험 </a:t>
                      </a:r>
                      <a:r>
                        <a:rPr lang="en-US" altLang="ko-KR" sz="1200" dirty="0"/>
                        <a:t>2</a:t>
                      </a:r>
                    </a:p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(32</a:t>
                      </a:r>
                      <a:r>
                        <a:rPr lang="ko-KR" altLang="en-US" sz="1200" dirty="0"/>
                        <a:t>명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데이터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+ 43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명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N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데이터로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 err="1"/>
                        <a:t>UNet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 err="1"/>
                        <a:t>핛브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데이터 증강 포함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서울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0.9468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1725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0.8750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0.4667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0.6087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6652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성빈센트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>
                          <a:sym typeface="+mn-ea"/>
                        </a:rPr>
                        <a:t>0.9839</a:t>
                      </a: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233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0.1250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0.2222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>
                          <a:sym typeface="+mn-ea"/>
                        </a:rPr>
                        <a:t>0.9839</a:t>
                      </a: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4701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인천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성모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232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68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0.9843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0.9989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0.9916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0.9835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528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0.8889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0.3478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highlight>
                            <a:srgbClr val="FFFF00"/>
                          </a:highlight>
                        </a:rPr>
                        <a:t>0.9835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9851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541563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전에 성능이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좋은 모델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연구실에서 </a:t>
                      </a:r>
                      <a:r>
                        <a:rPr lang="en-US" altLang="ko-KR" sz="1200" dirty="0"/>
                        <a:t>segmentation</a:t>
                      </a:r>
                      <a:r>
                        <a:rPr lang="ko-KR" altLang="en-US" sz="1200" dirty="0"/>
                        <a:t>한 데이터 </a:t>
                      </a:r>
                      <a:r>
                        <a:rPr lang="en-US" altLang="ko-KR" sz="1200" dirty="0"/>
                        <a:t>61</a:t>
                      </a:r>
                      <a:r>
                        <a:rPr lang="ko-KR" altLang="en-US" sz="1200" dirty="0"/>
                        <a:t>명 환자로 </a:t>
                      </a:r>
                      <a:r>
                        <a:rPr lang="en-US" altLang="ko-KR" sz="1200" dirty="0" err="1"/>
                        <a:t>UNet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학습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서울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0.9052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0.9474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9509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0.1967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0.3158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208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성빈센트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0.9953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221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/>
                        <a:t>0.8333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0.7143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0.9908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5938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인천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성모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0.9851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/>
                        <a:t>0.9708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26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0.1667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0.9708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41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732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770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8108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31EA6BF-0084-A59A-24A5-D5BD067E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41" y="7048500"/>
            <a:ext cx="12192000" cy="31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5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1F1D6-FAC0-9690-A1EE-EF124BEE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412E4D-11ED-00A1-2753-2DEEA743F2F4}"/>
              </a:ext>
            </a:extLst>
          </p:cNvPr>
          <p:cNvSpPr/>
          <p:nvPr/>
        </p:nvSpPr>
        <p:spPr>
          <a:xfrm>
            <a:off x="184064" y="2947984"/>
            <a:ext cx="141922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 </a:t>
            </a:r>
            <a:r>
              <a:rPr lang="en-US" altLang="ko-KR" sz="1400" dirty="0">
                <a:solidFill>
                  <a:schemeClr val="tx1"/>
                </a:solidFill>
              </a:rPr>
              <a:t>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1E51BA-A66B-8AA9-9A59-46FFCFCFA9C5}"/>
              </a:ext>
            </a:extLst>
          </p:cNvPr>
          <p:cNvSpPr/>
          <p:nvPr/>
        </p:nvSpPr>
        <p:spPr>
          <a:xfrm>
            <a:off x="3919538" y="1200151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2D-Unet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4BB710-800D-C48A-A56A-849CB1D28750}"/>
              </a:ext>
            </a:extLst>
          </p:cNvPr>
          <p:cNvSpPr/>
          <p:nvPr/>
        </p:nvSpPr>
        <p:spPr>
          <a:xfrm>
            <a:off x="5767388" y="2667002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identify the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AIIS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766921-5B88-24F4-4D12-A0C7C7C25306}"/>
              </a:ext>
            </a:extLst>
          </p:cNvPr>
          <p:cNvSpPr/>
          <p:nvPr/>
        </p:nvSpPr>
        <p:spPr>
          <a:xfrm>
            <a:off x="1876427" y="347665"/>
            <a:ext cx="4219574" cy="290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identify the  AIIS </a:t>
            </a:r>
            <a:r>
              <a:rPr lang="ko-KR" altLang="en-US" sz="1400" dirty="0">
                <a:solidFill>
                  <a:schemeClr val="tx1"/>
                </a:solidFill>
              </a:rPr>
              <a:t>모듈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B899A4-AE16-6A56-1B11-CFF9F611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03" y="766765"/>
            <a:ext cx="1213728" cy="619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FAF1CA-DA82-E7CC-F793-E183432A9909}"/>
              </a:ext>
            </a:extLst>
          </p:cNvPr>
          <p:cNvSpPr/>
          <p:nvPr/>
        </p:nvSpPr>
        <p:spPr>
          <a:xfrm>
            <a:off x="1876427" y="642939"/>
            <a:ext cx="4219574" cy="148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1AD39B-AB27-E13C-3057-632BB327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03" y="1493081"/>
            <a:ext cx="1228263" cy="61912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4CC85B7-6917-31EF-6F81-3A37B4993F92}"/>
              </a:ext>
            </a:extLst>
          </p:cNvPr>
          <p:cNvSpPr/>
          <p:nvPr/>
        </p:nvSpPr>
        <p:spPr>
          <a:xfrm>
            <a:off x="3352800" y="1385889"/>
            <a:ext cx="447675" cy="107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CC7BE8-B1B8-CC4E-AA04-94CB89C852A1}"/>
              </a:ext>
            </a:extLst>
          </p:cNvPr>
          <p:cNvSpPr/>
          <p:nvPr/>
        </p:nvSpPr>
        <p:spPr>
          <a:xfrm>
            <a:off x="8801098" y="2667002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3D </a:t>
            </a:r>
            <a:r>
              <a:rPr lang="ko-KR" altLang="en-US" sz="1400" dirty="0">
                <a:solidFill>
                  <a:schemeClr val="tx1"/>
                </a:solidFill>
              </a:rPr>
              <a:t>이미지 생성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1C7E98-D912-A4CA-EAA6-9C98C5B3315C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281863" y="2924177"/>
            <a:ext cx="1519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1EDFC4-D869-56A3-04A7-EB4BBFB8AD5E}"/>
              </a:ext>
            </a:extLst>
          </p:cNvPr>
          <p:cNvSpPr/>
          <p:nvPr/>
        </p:nvSpPr>
        <p:spPr>
          <a:xfrm>
            <a:off x="8801097" y="3581402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B0C95B-73E1-A716-58D8-A2B56A2B8508}"/>
              </a:ext>
            </a:extLst>
          </p:cNvPr>
          <p:cNvSpPr/>
          <p:nvPr/>
        </p:nvSpPr>
        <p:spPr>
          <a:xfrm>
            <a:off x="2008103" y="2947984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</a:rPr>
              <a:t>전처리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03E0859-1BD8-8687-9787-51F73989122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1603289" y="3205159"/>
            <a:ext cx="40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EA08958-C0F3-6BFC-3E48-C1AF4FD78D36}"/>
              </a:ext>
            </a:extLst>
          </p:cNvPr>
          <p:cNvCxnSpPr>
            <a:cxnSpLocks/>
            <a:stCxn id="24" idx="0"/>
            <a:endCxn id="8" idx="1"/>
          </p:cNvCxnSpPr>
          <p:nvPr/>
        </p:nvCxnSpPr>
        <p:spPr>
          <a:xfrm rot="16200000" flipV="1">
            <a:off x="1539837" y="1722480"/>
            <a:ext cx="1562095" cy="888914"/>
          </a:xfrm>
          <a:prstGeom prst="bentConnector4">
            <a:avLst>
              <a:gd name="adj1" fmla="val 26219"/>
              <a:gd name="adj2" fmla="val 125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C4C1069-ADFB-B18B-CB39-4513AADB3348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6096001" y="1385889"/>
            <a:ext cx="428625" cy="128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549882-27A8-EA26-3ADF-C8729E50D687}"/>
              </a:ext>
            </a:extLst>
          </p:cNvPr>
          <p:cNvSpPr/>
          <p:nvPr/>
        </p:nvSpPr>
        <p:spPr>
          <a:xfrm>
            <a:off x="2008103" y="3700460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정규화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BB0A71-BE71-DFAF-062E-0CC627D7FDC7}"/>
              </a:ext>
            </a:extLst>
          </p:cNvPr>
          <p:cNvSpPr/>
          <p:nvPr/>
        </p:nvSpPr>
        <p:spPr>
          <a:xfrm>
            <a:off x="2008103" y="4471987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CT </a:t>
            </a:r>
            <a:r>
              <a:rPr lang="ko-KR" altLang="en-US" sz="1400" dirty="0">
                <a:solidFill>
                  <a:schemeClr val="tx1"/>
                </a:solidFill>
              </a:rPr>
              <a:t>영사 좌우 분리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487DF4-BE6E-24D5-B4D7-8FD430BA5417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9558335" y="3181352"/>
            <a:ext cx="1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20E196-43D6-EC3A-38C4-1A3002304ED7}"/>
              </a:ext>
            </a:extLst>
          </p:cNvPr>
          <p:cNvSpPr txBox="1"/>
          <p:nvPr/>
        </p:nvSpPr>
        <p:spPr>
          <a:xfrm>
            <a:off x="7455275" y="2451558"/>
            <a:ext cx="11724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AIIS </a:t>
            </a:r>
            <a:r>
              <a:rPr lang="ko-KR" altLang="en-US" sz="1100" dirty="0">
                <a:solidFill>
                  <a:schemeClr val="tx1"/>
                </a:solidFill>
              </a:rPr>
              <a:t>뒤로 </a:t>
            </a:r>
            <a:r>
              <a:rPr lang="en-US" altLang="ko-KR" sz="1100" dirty="0">
                <a:solidFill>
                  <a:schemeClr val="tx1"/>
                </a:solidFill>
              </a:rPr>
              <a:t>32</a:t>
            </a:r>
            <a:r>
              <a:rPr lang="ko-KR" altLang="en-US" sz="1100" dirty="0">
                <a:solidFill>
                  <a:schemeClr val="tx1"/>
                </a:solidFill>
              </a:rPr>
              <a:t>장 이미지 선택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2072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56">
            <a:extLst>
              <a:ext uri="{FF2B5EF4-FFF2-40B4-BE49-F238E27FC236}">
                <a16:creationId xmlns:a16="http://schemas.microsoft.com/office/drawing/2014/main" id="{FA1ABE39-AFB7-4379-AEEC-4C4D6B98E58F}"/>
              </a:ext>
            </a:extLst>
          </p:cNvPr>
          <p:cNvSpPr/>
          <p:nvPr/>
        </p:nvSpPr>
        <p:spPr>
          <a:xfrm>
            <a:off x="4152933" y="5936624"/>
            <a:ext cx="1486347" cy="425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1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矩形 156">
            <a:extLst>
              <a:ext uri="{FF2B5EF4-FFF2-40B4-BE49-F238E27FC236}">
                <a16:creationId xmlns:a16="http://schemas.microsoft.com/office/drawing/2014/main" id="{D9DB52CD-250B-4E75-AD88-4E79420AFFDE}"/>
              </a:ext>
            </a:extLst>
          </p:cNvPr>
          <p:cNvSpPr/>
          <p:nvPr/>
        </p:nvSpPr>
        <p:spPr>
          <a:xfrm>
            <a:off x="5927975" y="5936624"/>
            <a:ext cx="1486347" cy="425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1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96" name="直接箭头连接符 176">
            <a:extLst>
              <a:ext uri="{FF2B5EF4-FFF2-40B4-BE49-F238E27FC236}">
                <a16:creationId xmlns:a16="http://schemas.microsoft.com/office/drawing/2014/main" id="{640534C6-2113-4AB1-B5BE-4561FB2E6993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5639280" y="6149162"/>
            <a:ext cx="28869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矩形 156">
            <a:extLst>
              <a:ext uri="{FF2B5EF4-FFF2-40B4-BE49-F238E27FC236}">
                <a16:creationId xmlns:a16="http://schemas.microsoft.com/office/drawing/2014/main" id="{563A0059-CFFC-4EAF-A752-3B0A9D6D469E}"/>
              </a:ext>
            </a:extLst>
          </p:cNvPr>
          <p:cNvSpPr/>
          <p:nvPr/>
        </p:nvSpPr>
        <p:spPr>
          <a:xfrm>
            <a:off x="2180066" y="668704"/>
            <a:ext cx="1486347" cy="264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partition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5261168-55C6-4133-BAB2-3214E8D87EC1}"/>
              </a:ext>
            </a:extLst>
          </p:cNvPr>
          <p:cNvSpPr/>
          <p:nvPr/>
        </p:nvSpPr>
        <p:spPr>
          <a:xfrm>
            <a:off x="1912882" y="1073618"/>
            <a:ext cx="2060886" cy="468172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119C28A-A7E9-4935-8274-2358F2D31F71}"/>
              </a:ext>
            </a:extLst>
          </p:cNvPr>
          <p:cNvSpPr/>
          <p:nvPr/>
        </p:nvSpPr>
        <p:spPr>
          <a:xfrm>
            <a:off x="2058354" y="2569633"/>
            <a:ext cx="1756371" cy="1106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矩形 156">
            <a:extLst>
              <a:ext uri="{FF2B5EF4-FFF2-40B4-BE49-F238E27FC236}">
                <a16:creationId xmlns:a16="http://schemas.microsoft.com/office/drawing/2014/main" id="{B05E602B-72CC-49E7-9BE0-FF902DFDEB77}"/>
              </a:ext>
            </a:extLst>
          </p:cNvPr>
          <p:cNvSpPr/>
          <p:nvPr/>
        </p:nvSpPr>
        <p:spPr>
          <a:xfrm>
            <a:off x="2180887" y="3145859"/>
            <a:ext cx="1486347" cy="42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2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5" name="矩形 156">
            <a:extLst>
              <a:ext uri="{FF2B5EF4-FFF2-40B4-BE49-F238E27FC236}">
                <a16:creationId xmlns:a16="http://schemas.microsoft.com/office/drawing/2014/main" id="{0929FFA6-F2F6-4F2C-97A9-B1A764E55AC3}"/>
              </a:ext>
            </a:extLst>
          </p:cNvPr>
          <p:cNvSpPr/>
          <p:nvPr/>
        </p:nvSpPr>
        <p:spPr>
          <a:xfrm>
            <a:off x="2180887" y="2697402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Merging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26" name="直接箭头连接符 176">
            <a:extLst>
              <a:ext uri="{FF2B5EF4-FFF2-40B4-BE49-F238E27FC236}">
                <a16:creationId xmlns:a16="http://schemas.microsoft.com/office/drawing/2014/main" id="{4D7F6F6C-CC9B-4B09-8883-1632B84E6A25}"/>
              </a:ext>
            </a:extLst>
          </p:cNvPr>
          <p:cNvCxnSpPr>
            <a:cxnSpLocks/>
            <a:stCxn id="125" idx="2"/>
            <a:endCxn id="123" idx="0"/>
          </p:cNvCxnSpPr>
          <p:nvPr/>
        </p:nvCxnSpPr>
        <p:spPr>
          <a:xfrm>
            <a:off x="2924061" y="2962390"/>
            <a:ext cx="0" cy="18346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414803D-5CEC-4E89-9A22-83280BADD19D}"/>
              </a:ext>
            </a:extLst>
          </p:cNvPr>
          <p:cNvSpPr/>
          <p:nvPr/>
        </p:nvSpPr>
        <p:spPr>
          <a:xfrm>
            <a:off x="2057534" y="3928986"/>
            <a:ext cx="1756371" cy="1106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矩形 156">
            <a:extLst>
              <a:ext uri="{FF2B5EF4-FFF2-40B4-BE49-F238E27FC236}">
                <a16:creationId xmlns:a16="http://schemas.microsoft.com/office/drawing/2014/main" id="{57025CDC-E593-4D29-B935-111702B69BF8}"/>
              </a:ext>
            </a:extLst>
          </p:cNvPr>
          <p:cNvSpPr/>
          <p:nvPr/>
        </p:nvSpPr>
        <p:spPr>
          <a:xfrm>
            <a:off x="2180067" y="4505212"/>
            <a:ext cx="1486347" cy="42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2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2" name="矩形 156">
            <a:extLst>
              <a:ext uri="{FF2B5EF4-FFF2-40B4-BE49-F238E27FC236}">
                <a16:creationId xmlns:a16="http://schemas.microsoft.com/office/drawing/2014/main" id="{F7CE350F-E77E-4C25-BA05-04F909A5EB70}"/>
              </a:ext>
            </a:extLst>
          </p:cNvPr>
          <p:cNvSpPr/>
          <p:nvPr/>
        </p:nvSpPr>
        <p:spPr>
          <a:xfrm>
            <a:off x="2180067" y="4056755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Merging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35" name="直接箭头连接符 176">
            <a:extLst>
              <a:ext uri="{FF2B5EF4-FFF2-40B4-BE49-F238E27FC236}">
                <a16:creationId xmlns:a16="http://schemas.microsoft.com/office/drawing/2014/main" id="{94F85CB6-505C-46FB-B200-43F73EB4B978}"/>
              </a:ext>
            </a:extLst>
          </p:cNvPr>
          <p:cNvCxnSpPr>
            <a:cxnSpLocks/>
            <a:stCxn id="132" idx="2"/>
            <a:endCxn id="131" idx="0"/>
          </p:cNvCxnSpPr>
          <p:nvPr/>
        </p:nvCxnSpPr>
        <p:spPr>
          <a:xfrm>
            <a:off x="2923241" y="4321743"/>
            <a:ext cx="0" cy="18346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76">
            <a:extLst>
              <a:ext uri="{FF2B5EF4-FFF2-40B4-BE49-F238E27FC236}">
                <a16:creationId xmlns:a16="http://schemas.microsoft.com/office/drawing/2014/main" id="{3B05B9D8-A272-4984-89B9-19C675E702A4}"/>
              </a:ext>
            </a:extLst>
          </p:cNvPr>
          <p:cNvCxnSpPr>
            <a:cxnSpLocks/>
            <a:stCxn id="123" idx="2"/>
            <a:endCxn id="132" idx="0"/>
          </p:cNvCxnSpPr>
          <p:nvPr/>
        </p:nvCxnSpPr>
        <p:spPr>
          <a:xfrm flipH="1">
            <a:off x="2923241" y="3570934"/>
            <a:ext cx="820" cy="48582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F29967FB-C078-4B06-B754-5DB0E02CBB6B}"/>
              </a:ext>
            </a:extLst>
          </p:cNvPr>
          <p:cNvSpPr/>
          <p:nvPr/>
        </p:nvSpPr>
        <p:spPr>
          <a:xfrm>
            <a:off x="2058290" y="1210280"/>
            <a:ext cx="1756371" cy="1106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矩形 156">
            <a:extLst>
              <a:ext uri="{FF2B5EF4-FFF2-40B4-BE49-F238E27FC236}">
                <a16:creationId xmlns:a16="http://schemas.microsoft.com/office/drawing/2014/main" id="{7DF08D2E-AC94-4C82-BE47-F13B2E45D1C2}"/>
              </a:ext>
            </a:extLst>
          </p:cNvPr>
          <p:cNvSpPr/>
          <p:nvPr/>
        </p:nvSpPr>
        <p:spPr>
          <a:xfrm>
            <a:off x="2180526" y="1769225"/>
            <a:ext cx="1486347" cy="42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2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0" name="矩形 156">
            <a:extLst>
              <a:ext uri="{FF2B5EF4-FFF2-40B4-BE49-F238E27FC236}">
                <a16:creationId xmlns:a16="http://schemas.microsoft.com/office/drawing/2014/main" id="{FEE4598C-2995-4992-B1F8-4C9E2C162D10}"/>
              </a:ext>
            </a:extLst>
          </p:cNvPr>
          <p:cNvSpPr/>
          <p:nvPr/>
        </p:nvSpPr>
        <p:spPr>
          <a:xfrm>
            <a:off x="2180526" y="1320768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Linear Embedding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1" name="矩形 156">
            <a:extLst>
              <a:ext uri="{FF2B5EF4-FFF2-40B4-BE49-F238E27FC236}">
                <a16:creationId xmlns:a16="http://schemas.microsoft.com/office/drawing/2014/main" id="{B1CC417D-671B-4B9E-8644-57888EFE4CEA}"/>
              </a:ext>
            </a:extLst>
          </p:cNvPr>
          <p:cNvSpPr/>
          <p:nvPr/>
        </p:nvSpPr>
        <p:spPr>
          <a:xfrm>
            <a:off x="2180067" y="5300724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Merging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52" name="直接箭头连接符 176">
            <a:extLst>
              <a:ext uri="{FF2B5EF4-FFF2-40B4-BE49-F238E27FC236}">
                <a16:creationId xmlns:a16="http://schemas.microsoft.com/office/drawing/2014/main" id="{C11D36B5-64E0-4C83-A4B1-4EBCA50D2565}"/>
              </a:ext>
            </a:extLst>
          </p:cNvPr>
          <p:cNvCxnSpPr>
            <a:cxnSpLocks/>
            <a:stCxn id="149" idx="2"/>
            <a:endCxn id="125" idx="0"/>
          </p:cNvCxnSpPr>
          <p:nvPr/>
        </p:nvCxnSpPr>
        <p:spPr>
          <a:xfrm>
            <a:off x="2923700" y="2194300"/>
            <a:ext cx="361" cy="5031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直接箭头连接符 176">
            <a:extLst>
              <a:ext uri="{FF2B5EF4-FFF2-40B4-BE49-F238E27FC236}">
                <a16:creationId xmlns:a16="http://schemas.microsoft.com/office/drawing/2014/main" id="{5C852C46-CB32-41D7-B90D-CD6EC605FFE9}"/>
              </a:ext>
            </a:extLst>
          </p:cNvPr>
          <p:cNvCxnSpPr>
            <a:cxnSpLocks/>
            <a:stCxn id="150" idx="2"/>
            <a:endCxn id="149" idx="0"/>
          </p:cNvCxnSpPr>
          <p:nvPr/>
        </p:nvCxnSpPr>
        <p:spPr>
          <a:xfrm>
            <a:off x="2923700" y="1585756"/>
            <a:ext cx="0" cy="18346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矩形 156">
            <a:extLst>
              <a:ext uri="{FF2B5EF4-FFF2-40B4-BE49-F238E27FC236}">
                <a16:creationId xmlns:a16="http://schemas.microsoft.com/office/drawing/2014/main" id="{C74E0E28-B842-43F9-81A6-8A7E5E4F7784}"/>
              </a:ext>
            </a:extLst>
          </p:cNvPr>
          <p:cNvSpPr/>
          <p:nvPr/>
        </p:nvSpPr>
        <p:spPr>
          <a:xfrm>
            <a:off x="8071796" y="668704"/>
            <a:ext cx="1486347" cy="264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Linear Projection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50DFA7CD-3F82-4DB1-9473-05CD73400B23}"/>
              </a:ext>
            </a:extLst>
          </p:cNvPr>
          <p:cNvSpPr/>
          <p:nvPr/>
        </p:nvSpPr>
        <p:spPr>
          <a:xfrm>
            <a:off x="7774467" y="1073618"/>
            <a:ext cx="2040014" cy="468172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F9774B5D-54C1-45CB-B011-9BBC88EA4251}"/>
              </a:ext>
            </a:extLst>
          </p:cNvPr>
          <p:cNvSpPr/>
          <p:nvPr/>
        </p:nvSpPr>
        <p:spPr>
          <a:xfrm>
            <a:off x="7931546" y="4413477"/>
            <a:ext cx="1756371" cy="1106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矩形 156">
            <a:extLst>
              <a:ext uri="{FF2B5EF4-FFF2-40B4-BE49-F238E27FC236}">
                <a16:creationId xmlns:a16="http://schemas.microsoft.com/office/drawing/2014/main" id="{0D064D88-93F3-4566-AF36-A05C0E028874}"/>
              </a:ext>
            </a:extLst>
          </p:cNvPr>
          <p:cNvSpPr/>
          <p:nvPr/>
        </p:nvSpPr>
        <p:spPr>
          <a:xfrm>
            <a:off x="8071796" y="4501840"/>
            <a:ext cx="1486347" cy="42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2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9" name="矩形 156">
            <a:extLst>
              <a:ext uri="{FF2B5EF4-FFF2-40B4-BE49-F238E27FC236}">
                <a16:creationId xmlns:a16="http://schemas.microsoft.com/office/drawing/2014/main" id="{ABA0180F-00D4-4A24-BEC7-2A9305739891}"/>
              </a:ext>
            </a:extLst>
          </p:cNvPr>
          <p:cNvSpPr/>
          <p:nvPr/>
        </p:nvSpPr>
        <p:spPr>
          <a:xfrm>
            <a:off x="8074415" y="1212385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Expanding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0" name="矩形 156">
            <a:extLst>
              <a:ext uri="{FF2B5EF4-FFF2-40B4-BE49-F238E27FC236}">
                <a16:creationId xmlns:a16="http://schemas.microsoft.com/office/drawing/2014/main" id="{ECAA4A7C-C2B3-4B85-9E69-F9B30A7E6E5E}"/>
              </a:ext>
            </a:extLst>
          </p:cNvPr>
          <p:cNvSpPr/>
          <p:nvPr/>
        </p:nvSpPr>
        <p:spPr>
          <a:xfrm>
            <a:off x="8071796" y="5115505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Expanding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39F75FCB-7D42-4135-A764-2CA4335592CA}"/>
              </a:ext>
            </a:extLst>
          </p:cNvPr>
          <p:cNvSpPr/>
          <p:nvPr/>
        </p:nvSpPr>
        <p:spPr>
          <a:xfrm>
            <a:off x="3977761" y="5827416"/>
            <a:ext cx="3656461" cy="643642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直接箭头连接符 176">
            <a:extLst>
              <a:ext uri="{FF2B5EF4-FFF2-40B4-BE49-F238E27FC236}">
                <a16:creationId xmlns:a16="http://schemas.microsoft.com/office/drawing/2014/main" id="{1350B855-7F56-465F-B62B-1967C4A619CF}"/>
              </a:ext>
            </a:extLst>
          </p:cNvPr>
          <p:cNvCxnSpPr>
            <a:cxnSpLocks/>
            <a:stCxn id="131" idx="2"/>
            <a:endCxn id="151" idx="0"/>
          </p:cNvCxnSpPr>
          <p:nvPr/>
        </p:nvCxnSpPr>
        <p:spPr>
          <a:xfrm>
            <a:off x="2923241" y="4930287"/>
            <a:ext cx="0" cy="37043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5" name="直接箭头连接符 164">
            <a:extLst>
              <a:ext uri="{FF2B5EF4-FFF2-40B4-BE49-F238E27FC236}">
                <a16:creationId xmlns:a16="http://schemas.microsoft.com/office/drawing/2014/main" id="{7520CF41-85A5-462B-BC25-6E2BA2361E62}"/>
              </a:ext>
            </a:extLst>
          </p:cNvPr>
          <p:cNvCxnSpPr>
            <a:cxnSpLocks/>
            <a:stCxn id="131" idx="3"/>
            <a:endCxn id="161" idx="1"/>
          </p:cNvCxnSpPr>
          <p:nvPr/>
        </p:nvCxnSpPr>
        <p:spPr>
          <a:xfrm flipV="1">
            <a:off x="3666414" y="4714378"/>
            <a:ext cx="4405382" cy="33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76" name="直接箭头连接符 176">
            <a:extLst>
              <a:ext uri="{FF2B5EF4-FFF2-40B4-BE49-F238E27FC236}">
                <a16:creationId xmlns:a16="http://schemas.microsoft.com/office/drawing/2014/main" id="{BE0105F8-CEDB-4496-BCDA-8362F3363DEB}"/>
              </a:ext>
            </a:extLst>
          </p:cNvPr>
          <p:cNvCxnSpPr>
            <a:cxnSpLocks/>
            <a:stCxn id="170" idx="0"/>
            <a:endCxn id="161" idx="2"/>
          </p:cNvCxnSpPr>
          <p:nvPr/>
        </p:nvCxnSpPr>
        <p:spPr>
          <a:xfrm flipV="1">
            <a:off x="8814970" y="4926915"/>
            <a:ext cx="0" cy="18859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556A7812-6DDD-49E6-BD19-4C12FF6E3A5C}"/>
              </a:ext>
            </a:extLst>
          </p:cNvPr>
          <p:cNvSpPr/>
          <p:nvPr/>
        </p:nvSpPr>
        <p:spPr>
          <a:xfrm>
            <a:off x="7936784" y="3034074"/>
            <a:ext cx="1756371" cy="1106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矩形 156">
            <a:extLst>
              <a:ext uri="{FF2B5EF4-FFF2-40B4-BE49-F238E27FC236}">
                <a16:creationId xmlns:a16="http://schemas.microsoft.com/office/drawing/2014/main" id="{FDC7C10B-2F40-459D-B393-733E559CF78A}"/>
              </a:ext>
            </a:extLst>
          </p:cNvPr>
          <p:cNvSpPr/>
          <p:nvPr/>
        </p:nvSpPr>
        <p:spPr>
          <a:xfrm>
            <a:off x="8077034" y="3122437"/>
            <a:ext cx="1486347" cy="42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2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9" name="矩形 156">
            <a:extLst>
              <a:ext uri="{FF2B5EF4-FFF2-40B4-BE49-F238E27FC236}">
                <a16:creationId xmlns:a16="http://schemas.microsoft.com/office/drawing/2014/main" id="{16D93936-F03D-4B3B-B6AA-AEC7CC5B8333}"/>
              </a:ext>
            </a:extLst>
          </p:cNvPr>
          <p:cNvSpPr/>
          <p:nvPr/>
        </p:nvSpPr>
        <p:spPr>
          <a:xfrm>
            <a:off x="8077034" y="3736102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Expanding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0" name="直接箭头连接符 176">
            <a:extLst>
              <a:ext uri="{FF2B5EF4-FFF2-40B4-BE49-F238E27FC236}">
                <a16:creationId xmlns:a16="http://schemas.microsoft.com/office/drawing/2014/main" id="{3DFB3D62-C515-43EC-AEA6-C5F0F8764AC5}"/>
              </a:ext>
            </a:extLst>
          </p:cNvPr>
          <p:cNvCxnSpPr>
            <a:cxnSpLocks/>
            <a:stCxn id="179" idx="0"/>
            <a:endCxn id="178" idx="2"/>
          </p:cNvCxnSpPr>
          <p:nvPr/>
        </p:nvCxnSpPr>
        <p:spPr>
          <a:xfrm flipV="1">
            <a:off x="8820208" y="3547512"/>
            <a:ext cx="0" cy="18859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直接箭头连接符 164">
            <a:extLst>
              <a:ext uri="{FF2B5EF4-FFF2-40B4-BE49-F238E27FC236}">
                <a16:creationId xmlns:a16="http://schemas.microsoft.com/office/drawing/2014/main" id="{039A323A-4079-4EFF-9213-79A129667468}"/>
              </a:ext>
            </a:extLst>
          </p:cNvPr>
          <p:cNvCxnSpPr>
            <a:cxnSpLocks/>
            <a:stCxn id="123" idx="3"/>
            <a:endCxn id="178" idx="1"/>
          </p:cNvCxnSpPr>
          <p:nvPr/>
        </p:nvCxnSpPr>
        <p:spPr>
          <a:xfrm flipV="1">
            <a:off x="3667234" y="3334975"/>
            <a:ext cx="4409800" cy="234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miter lim="800000"/>
            <a:tailEnd type="triangle"/>
          </a:ln>
          <a:effectLst/>
        </p:spPr>
      </p:cxn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381E3F25-24B4-445D-B447-74A5D0C368E5}"/>
              </a:ext>
            </a:extLst>
          </p:cNvPr>
          <p:cNvSpPr/>
          <p:nvPr/>
        </p:nvSpPr>
        <p:spPr>
          <a:xfrm>
            <a:off x="7936784" y="1657830"/>
            <a:ext cx="1756371" cy="1106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矩形 156">
            <a:extLst>
              <a:ext uri="{FF2B5EF4-FFF2-40B4-BE49-F238E27FC236}">
                <a16:creationId xmlns:a16="http://schemas.microsoft.com/office/drawing/2014/main" id="{5F934953-5D17-42A9-879E-07237C35AAAA}"/>
              </a:ext>
            </a:extLst>
          </p:cNvPr>
          <p:cNvSpPr/>
          <p:nvPr/>
        </p:nvSpPr>
        <p:spPr>
          <a:xfrm>
            <a:off x="8077034" y="1746193"/>
            <a:ext cx="1486347" cy="425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 err="1">
                <a:latin typeface="맑은 고딕" panose="020F0502020204030204"/>
                <a:ea typeface="맑은 고딕" panose="020B0503020000020004" pitchFamily="50" charset="-127"/>
              </a:rPr>
              <a:t>Swin</a:t>
            </a: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 Transformer Block * 2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矩形 156">
            <a:extLst>
              <a:ext uri="{FF2B5EF4-FFF2-40B4-BE49-F238E27FC236}">
                <a16:creationId xmlns:a16="http://schemas.microsoft.com/office/drawing/2014/main" id="{F7366809-102F-466C-B027-91BE60EAC010}"/>
              </a:ext>
            </a:extLst>
          </p:cNvPr>
          <p:cNvSpPr/>
          <p:nvPr/>
        </p:nvSpPr>
        <p:spPr>
          <a:xfrm>
            <a:off x="8077034" y="2359858"/>
            <a:ext cx="1486347" cy="264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17" latinLnBrk="0">
              <a:defRPr/>
            </a:pPr>
            <a:r>
              <a:rPr lang="en-US" altLang="ko-KR" sz="1100" kern="0" dirty="0">
                <a:latin typeface="맑은 고딕" panose="020F0502020204030204"/>
                <a:ea typeface="맑은 고딕" panose="020B0503020000020004" pitchFamily="50" charset="-127"/>
              </a:rPr>
              <a:t>Patch Expanding</a:t>
            </a:r>
            <a:endParaRPr lang="ko-KR" altLang="en-US" sz="1100" kern="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5" name="直接箭头连接符 176">
            <a:extLst>
              <a:ext uri="{FF2B5EF4-FFF2-40B4-BE49-F238E27FC236}">
                <a16:creationId xmlns:a16="http://schemas.microsoft.com/office/drawing/2014/main" id="{9A2F7440-1FC8-4284-8131-4FF4D1AF3806}"/>
              </a:ext>
            </a:extLst>
          </p:cNvPr>
          <p:cNvCxnSpPr>
            <a:cxnSpLocks/>
            <a:stCxn id="184" idx="0"/>
            <a:endCxn id="183" idx="2"/>
          </p:cNvCxnSpPr>
          <p:nvPr/>
        </p:nvCxnSpPr>
        <p:spPr>
          <a:xfrm flipV="1">
            <a:off x="8820208" y="2171268"/>
            <a:ext cx="0" cy="18859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6" name="直接箭头连接符 164">
            <a:extLst>
              <a:ext uri="{FF2B5EF4-FFF2-40B4-BE49-F238E27FC236}">
                <a16:creationId xmlns:a16="http://schemas.microsoft.com/office/drawing/2014/main" id="{EF03577E-A6F9-428F-A16F-3C0F7E13D2D8}"/>
              </a:ext>
            </a:extLst>
          </p:cNvPr>
          <p:cNvCxnSpPr>
            <a:cxnSpLocks/>
            <a:stCxn id="149" idx="3"/>
            <a:endCxn id="183" idx="1"/>
          </p:cNvCxnSpPr>
          <p:nvPr/>
        </p:nvCxnSpPr>
        <p:spPr>
          <a:xfrm flipV="1">
            <a:off x="3666873" y="1958731"/>
            <a:ext cx="4410161" cy="23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87" name="直接箭头连接符 176">
            <a:extLst>
              <a:ext uri="{FF2B5EF4-FFF2-40B4-BE49-F238E27FC236}">
                <a16:creationId xmlns:a16="http://schemas.microsoft.com/office/drawing/2014/main" id="{716BDE53-BB37-4498-977B-373FFD649E24}"/>
              </a:ext>
            </a:extLst>
          </p:cNvPr>
          <p:cNvCxnSpPr>
            <a:cxnSpLocks/>
            <a:stCxn id="161" idx="0"/>
            <a:endCxn id="179" idx="2"/>
          </p:cNvCxnSpPr>
          <p:nvPr/>
        </p:nvCxnSpPr>
        <p:spPr>
          <a:xfrm flipV="1">
            <a:off x="8814970" y="4001090"/>
            <a:ext cx="5238" cy="50075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8" name="直接箭头连接符 176">
            <a:extLst>
              <a:ext uri="{FF2B5EF4-FFF2-40B4-BE49-F238E27FC236}">
                <a16:creationId xmlns:a16="http://schemas.microsoft.com/office/drawing/2014/main" id="{D7BB53A6-4250-4F83-B5C3-2CE84173BD55}"/>
              </a:ext>
            </a:extLst>
          </p:cNvPr>
          <p:cNvCxnSpPr>
            <a:cxnSpLocks/>
            <a:stCxn id="178" idx="0"/>
            <a:endCxn id="184" idx="2"/>
          </p:cNvCxnSpPr>
          <p:nvPr/>
        </p:nvCxnSpPr>
        <p:spPr>
          <a:xfrm flipV="1">
            <a:off x="8820208" y="2624846"/>
            <a:ext cx="0" cy="49759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76">
            <a:extLst>
              <a:ext uri="{FF2B5EF4-FFF2-40B4-BE49-F238E27FC236}">
                <a16:creationId xmlns:a16="http://schemas.microsoft.com/office/drawing/2014/main" id="{430A4E13-2836-49C9-BCF1-4E44B6E3BBF5}"/>
              </a:ext>
            </a:extLst>
          </p:cNvPr>
          <p:cNvCxnSpPr>
            <a:cxnSpLocks/>
            <a:stCxn id="183" idx="0"/>
            <a:endCxn id="169" idx="2"/>
          </p:cNvCxnSpPr>
          <p:nvPr/>
        </p:nvCxnSpPr>
        <p:spPr>
          <a:xfrm flipH="1" flipV="1">
            <a:off x="8817589" y="1477373"/>
            <a:ext cx="2619" cy="26882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连接符: 肘形 170">
            <a:extLst>
              <a:ext uri="{FF2B5EF4-FFF2-40B4-BE49-F238E27FC236}">
                <a16:creationId xmlns:a16="http://schemas.microsoft.com/office/drawing/2014/main" id="{169251CB-1972-4E97-B10B-1EDA7A88C96B}"/>
              </a:ext>
            </a:extLst>
          </p:cNvPr>
          <p:cNvCxnSpPr>
            <a:cxnSpLocks/>
            <a:stCxn id="151" idx="2"/>
            <a:endCxn id="53" idx="1"/>
          </p:cNvCxnSpPr>
          <p:nvPr/>
        </p:nvCxnSpPr>
        <p:spPr>
          <a:xfrm rot="16200000" flipH="1">
            <a:off x="3246362" y="5242591"/>
            <a:ext cx="583450" cy="122969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3" name="连接符: 肘形 170">
            <a:extLst>
              <a:ext uri="{FF2B5EF4-FFF2-40B4-BE49-F238E27FC236}">
                <a16:creationId xmlns:a16="http://schemas.microsoft.com/office/drawing/2014/main" id="{137C2E21-6D83-44A6-9FD3-35A3FD503F2D}"/>
              </a:ext>
            </a:extLst>
          </p:cNvPr>
          <p:cNvCxnSpPr>
            <a:cxnSpLocks/>
            <a:stCxn id="54" idx="3"/>
            <a:endCxn id="170" idx="2"/>
          </p:cNvCxnSpPr>
          <p:nvPr/>
        </p:nvCxnSpPr>
        <p:spPr>
          <a:xfrm flipV="1">
            <a:off x="7414322" y="5380493"/>
            <a:ext cx="1400648" cy="76866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518536D1-14E8-4414-A2DF-6FCBD991861D}"/>
              </a:ext>
            </a:extLst>
          </p:cNvPr>
          <p:cNvSpPr txBox="1"/>
          <p:nvPr/>
        </p:nvSpPr>
        <p:spPr>
          <a:xfrm>
            <a:off x="3654961" y="1657830"/>
            <a:ext cx="4416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Skip Connection     (1/4)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33DD73-FA8C-4545-A092-0DF9F635A075}"/>
              </a:ext>
            </a:extLst>
          </p:cNvPr>
          <p:cNvSpPr txBox="1"/>
          <p:nvPr/>
        </p:nvSpPr>
        <p:spPr>
          <a:xfrm>
            <a:off x="3692783" y="3032746"/>
            <a:ext cx="4378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Skip Connection     (1/8)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E2EA922-DCC8-4E9D-9B16-5536CFA05373}"/>
              </a:ext>
            </a:extLst>
          </p:cNvPr>
          <p:cNvSpPr txBox="1"/>
          <p:nvPr/>
        </p:nvSpPr>
        <p:spPr>
          <a:xfrm>
            <a:off x="3683086" y="4416635"/>
            <a:ext cx="4378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Skip Connection     (1/16)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3A3120-3948-4184-90F7-A86EBC432324}"/>
              </a:ext>
            </a:extLst>
          </p:cNvPr>
          <p:cNvSpPr txBox="1"/>
          <p:nvPr/>
        </p:nvSpPr>
        <p:spPr>
          <a:xfrm>
            <a:off x="950750" y="5676811"/>
            <a:ext cx="122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Encoder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0E0A6C-3A5F-4574-829B-09A81479333C}"/>
              </a:ext>
            </a:extLst>
          </p:cNvPr>
          <p:cNvSpPr txBox="1"/>
          <p:nvPr/>
        </p:nvSpPr>
        <p:spPr>
          <a:xfrm>
            <a:off x="9409264" y="5656735"/>
            <a:ext cx="122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Decoder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FCF1F-1F54-4B32-9325-E37237255EFB}"/>
              </a:ext>
            </a:extLst>
          </p:cNvPr>
          <p:cNvSpPr txBox="1"/>
          <p:nvPr/>
        </p:nvSpPr>
        <p:spPr>
          <a:xfrm>
            <a:off x="5168968" y="6478117"/>
            <a:ext cx="1229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Bottleneck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ED86FB-C769-4940-8328-44C0D8D3730D}"/>
                  </a:ext>
                </a:extLst>
              </p:cNvPr>
              <p:cNvSpPr txBox="1"/>
              <p:nvPr/>
            </p:nvSpPr>
            <p:spPr>
              <a:xfrm>
                <a:off x="781752" y="4515156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*4C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ED86FB-C769-4940-8328-44C0D8D3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52" y="4515156"/>
                <a:ext cx="1229318" cy="398442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4387C9-41F0-49EC-8972-00C0A0A506A0}"/>
                  </a:ext>
                </a:extLst>
              </p:cNvPr>
              <p:cNvSpPr txBox="1"/>
              <p:nvPr/>
            </p:nvSpPr>
            <p:spPr>
              <a:xfrm>
                <a:off x="817157" y="3149070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*2C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4387C9-41F0-49EC-8972-00C0A0A50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7" y="3149070"/>
                <a:ext cx="1229318" cy="398442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E17FFA-3119-4230-9146-4B0F8976C18C}"/>
                  </a:ext>
                </a:extLst>
              </p:cNvPr>
              <p:cNvSpPr txBox="1"/>
              <p:nvPr/>
            </p:nvSpPr>
            <p:spPr>
              <a:xfrm>
                <a:off x="828650" y="1772826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E17FFA-3119-4230-9146-4B0F8976C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0" y="1772826"/>
                <a:ext cx="1229318" cy="398442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65BE60-B5F7-4AA1-9565-E7422CF53001}"/>
                  </a:ext>
                </a:extLst>
              </p:cNvPr>
              <p:cNvSpPr txBox="1"/>
              <p:nvPr/>
            </p:nvSpPr>
            <p:spPr>
              <a:xfrm>
                <a:off x="950748" y="601789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*(4*4*c)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65BE60-B5F7-4AA1-9565-E7422CF5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48" y="601789"/>
                <a:ext cx="1229318" cy="398442"/>
              </a:xfrm>
              <a:prstGeom prst="rect">
                <a:avLst/>
              </a:prstGeom>
              <a:blipFill>
                <a:blip r:embed="rId6"/>
                <a:stretch>
                  <a:fillRect r="-3960"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03BBE6-93E2-4814-BC75-605509925213}"/>
                  </a:ext>
                </a:extLst>
              </p:cNvPr>
              <p:cNvSpPr txBox="1"/>
              <p:nvPr/>
            </p:nvSpPr>
            <p:spPr>
              <a:xfrm>
                <a:off x="9625666" y="4516437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*4C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03BBE6-93E2-4814-BC75-60550992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666" y="4516437"/>
                <a:ext cx="1229318" cy="398442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EE4694-C85D-4882-BABC-766DAC2A250C}"/>
                  </a:ext>
                </a:extLst>
              </p:cNvPr>
              <p:cNvSpPr txBox="1"/>
              <p:nvPr/>
            </p:nvSpPr>
            <p:spPr>
              <a:xfrm>
                <a:off x="9661071" y="3150351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*2C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EE4694-C85D-4882-BABC-766DAC2A2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071" y="3150351"/>
                <a:ext cx="1229318" cy="398442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2A854-6BB4-437D-89A1-F9C31299F19A}"/>
                  </a:ext>
                </a:extLst>
              </p:cNvPr>
              <p:cNvSpPr txBox="1"/>
              <p:nvPr/>
            </p:nvSpPr>
            <p:spPr>
              <a:xfrm>
                <a:off x="9672564" y="1774107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2A854-6BB4-437D-89A1-F9C31299F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564" y="1774107"/>
                <a:ext cx="1229318" cy="39844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FA4C68-7DD7-4448-8DFB-BA886CA28FC3}"/>
                  </a:ext>
                </a:extLst>
              </p:cNvPr>
              <p:cNvSpPr txBox="1"/>
              <p:nvPr/>
            </p:nvSpPr>
            <p:spPr>
              <a:xfrm>
                <a:off x="2835842" y="6257812"/>
                <a:ext cx="1229318" cy="3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32</m:t>
                        </m:r>
                      </m:den>
                    </m:f>
                    <m:r>
                      <a:rPr lang="en-US" altLang="ko-KR" sz="1400" b="0" i="1" kern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1400" b="0" i="1" kern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ko-KR" sz="1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*8C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1FA4C68-7DD7-4448-8DFB-BA886CA28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842" y="6257812"/>
                <a:ext cx="1229318" cy="398442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7DDBE6-68CF-4904-BF91-DE412C045B73}"/>
                  </a:ext>
                </a:extLst>
              </p:cNvPr>
              <p:cNvSpPr txBox="1"/>
              <p:nvPr/>
            </p:nvSpPr>
            <p:spPr>
              <a:xfrm>
                <a:off x="9816594" y="668704"/>
                <a:ext cx="14124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𝐶𝑙𝑎𝑠𝑠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7DDBE6-68CF-4904-BF91-DE412C045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594" y="668704"/>
                <a:ext cx="141247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15CD45-59A4-4D4D-9115-7FFA547A2144}"/>
                  </a:ext>
                </a:extLst>
              </p:cNvPr>
              <p:cNvSpPr txBox="1"/>
              <p:nvPr/>
            </p:nvSpPr>
            <p:spPr>
              <a:xfrm>
                <a:off x="9814481" y="1198205"/>
                <a:ext cx="14124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ko-KR" sz="1400" b="0" i="1" kern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A15CD45-59A4-4D4D-9115-7FFA547A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481" y="1198205"/>
                <a:ext cx="141247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F9731A2C-B1F7-4A6C-BE96-309B61CFEEB9}"/>
              </a:ext>
            </a:extLst>
          </p:cNvPr>
          <p:cNvGrpSpPr/>
          <p:nvPr/>
        </p:nvGrpSpPr>
        <p:grpSpPr>
          <a:xfrm>
            <a:off x="3558032" y="1319356"/>
            <a:ext cx="1551761" cy="3328439"/>
            <a:chOff x="253298" y="1396220"/>
            <a:chExt cx="1551761" cy="332843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52D68C-8E81-497C-8344-275912DD101B}"/>
                </a:ext>
              </a:extLst>
            </p:cNvPr>
            <p:cNvSpPr txBox="1"/>
            <p:nvPr/>
          </p:nvSpPr>
          <p:spPr>
            <a:xfrm>
              <a:off x="253298" y="2840706"/>
              <a:ext cx="1502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encoder</a:t>
              </a:r>
            </a:p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 2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44D2FE7-3B02-4CFC-936D-B6F3E04CDEE1}"/>
                </a:ext>
              </a:extLst>
            </p:cNvPr>
            <p:cNvSpPr txBox="1"/>
            <p:nvPr/>
          </p:nvSpPr>
          <p:spPr>
            <a:xfrm>
              <a:off x="302858" y="1396220"/>
              <a:ext cx="1502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encoder</a:t>
              </a:r>
            </a:p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A9244A-4E04-453E-A03C-12A0D9B9342F}"/>
                </a:ext>
              </a:extLst>
            </p:cNvPr>
            <p:cNvSpPr txBox="1"/>
            <p:nvPr/>
          </p:nvSpPr>
          <p:spPr>
            <a:xfrm>
              <a:off x="268762" y="4201439"/>
              <a:ext cx="1502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encoder</a:t>
              </a:r>
            </a:p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 3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B46C48F-1B8C-4CA7-83CB-2091C8D546BE}"/>
              </a:ext>
            </a:extLst>
          </p:cNvPr>
          <p:cNvGrpSpPr/>
          <p:nvPr/>
        </p:nvGrpSpPr>
        <p:grpSpPr>
          <a:xfrm>
            <a:off x="6642681" y="1985323"/>
            <a:ext cx="1551761" cy="3328439"/>
            <a:chOff x="253298" y="1396220"/>
            <a:chExt cx="1551761" cy="33284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CBCD319-5464-4209-B3D8-D0F18339525C}"/>
                </a:ext>
              </a:extLst>
            </p:cNvPr>
            <p:cNvSpPr txBox="1"/>
            <p:nvPr/>
          </p:nvSpPr>
          <p:spPr>
            <a:xfrm>
              <a:off x="253298" y="2840706"/>
              <a:ext cx="1502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decoder</a:t>
              </a:r>
            </a:p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 2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D74098-645F-4210-99EB-5B6692537A19}"/>
                </a:ext>
              </a:extLst>
            </p:cNvPr>
            <p:cNvSpPr txBox="1"/>
            <p:nvPr/>
          </p:nvSpPr>
          <p:spPr>
            <a:xfrm>
              <a:off x="302858" y="1396220"/>
              <a:ext cx="1502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decoder</a:t>
              </a:r>
            </a:p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B25F4C1-5F5D-4BC6-9BF6-342CB7B43721}"/>
                </a:ext>
              </a:extLst>
            </p:cNvPr>
            <p:cNvSpPr txBox="1"/>
            <p:nvPr/>
          </p:nvSpPr>
          <p:spPr>
            <a:xfrm>
              <a:off x="268762" y="4201439"/>
              <a:ext cx="1502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decoder</a:t>
              </a:r>
            </a:p>
            <a:p>
              <a:pPr algn="ctr"/>
              <a:r>
                <a:rPr lang="en-US" altLang="ko-KR" sz="1400" kern="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stage 3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9" name="直接箭头连接符 176">
            <a:extLst>
              <a:ext uri="{FF2B5EF4-FFF2-40B4-BE49-F238E27FC236}">
                <a16:creationId xmlns:a16="http://schemas.microsoft.com/office/drawing/2014/main" id="{E66A06AF-31C2-44AA-8BFC-F2E8D7ED3F48}"/>
              </a:ext>
            </a:extLst>
          </p:cNvPr>
          <p:cNvCxnSpPr>
            <a:cxnSpLocks/>
            <a:stCxn id="86" idx="2"/>
            <a:endCxn id="150" idx="0"/>
          </p:cNvCxnSpPr>
          <p:nvPr/>
        </p:nvCxnSpPr>
        <p:spPr>
          <a:xfrm>
            <a:off x="2923240" y="933692"/>
            <a:ext cx="460" cy="38707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" name="直接箭头连接符 176">
            <a:extLst>
              <a:ext uri="{FF2B5EF4-FFF2-40B4-BE49-F238E27FC236}">
                <a16:creationId xmlns:a16="http://schemas.microsoft.com/office/drawing/2014/main" id="{F629E448-8045-4AD9-82F8-ACA29F03E894}"/>
              </a:ext>
            </a:extLst>
          </p:cNvPr>
          <p:cNvCxnSpPr>
            <a:cxnSpLocks/>
            <a:stCxn id="169" idx="0"/>
            <a:endCxn id="154" idx="2"/>
          </p:cNvCxnSpPr>
          <p:nvPr/>
        </p:nvCxnSpPr>
        <p:spPr>
          <a:xfrm flipH="1" flipV="1">
            <a:off x="8814970" y="933692"/>
            <a:ext cx="2619" cy="27869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0745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8">
            <a:extLst>
              <a:ext uri="{FF2B5EF4-FFF2-40B4-BE49-F238E27FC236}">
                <a16:creationId xmlns:a16="http://schemas.microsoft.com/office/drawing/2014/main" id="{3224D86E-E8CE-46AF-8BF2-D0031F8D7D93}"/>
              </a:ext>
            </a:extLst>
          </p:cNvPr>
          <p:cNvSpPr/>
          <p:nvPr/>
        </p:nvSpPr>
        <p:spPr>
          <a:xfrm>
            <a:off x="1359196" y="892231"/>
            <a:ext cx="1872000" cy="1944000"/>
          </a:xfrm>
          <a:prstGeom prst="rect">
            <a:avLst/>
          </a:prstGeom>
          <a:solidFill>
            <a:srgbClr val="E3AEEE"/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165100" contourW="12700" prstMaterial="matte">
            <a:bevelT w="0" h="6350"/>
            <a:extrusionClr>
              <a:srgbClr val="E3AEEE"/>
            </a:extrusionClr>
            <a:contourClr>
              <a:srgbClr val="CD26D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05FEA39-86F0-46F8-9EA5-10B533435B1D}"/>
              </a:ext>
            </a:extLst>
          </p:cNvPr>
          <p:cNvSpPr txBox="1"/>
          <p:nvPr/>
        </p:nvSpPr>
        <p:spPr>
          <a:xfrm>
            <a:off x="2453873" y="3714312"/>
            <a:ext cx="232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 HarDNet Block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A72A2D-CDAA-4FE5-9F98-0ACF5DBF68D5}"/>
              </a:ext>
            </a:extLst>
          </p:cNvPr>
          <p:cNvSpPr/>
          <p:nvPr/>
        </p:nvSpPr>
        <p:spPr>
          <a:xfrm>
            <a:off x="1924873" y="3680282"/>
            <a:ext cx="391884" cy="406614"/>
          </a:xfrm>
          <a:prstGeom prst="rect">
            <a:avLst/>
          </a:prstGeom>
          <a:solidFill>
            <a:srgbClr val="B4C7E7"/>
          </a:solidFill>
          <a:scene3d>
            <a:camera prst="isometricOffAxis1Left">
              <a:rot lat="1079999" lon="6600000" rev="0"/>
            </a:camera>
            <a:lightRig rig="flat" dir="t"/>
          </a:scene3d>
          <a:sp3d extrusionH="120650" contourW="12700" prstMaterial="matte">
            <a:extrusionClr>
              <a:srgbClr val="B4C7E7"/>
            </a:extrusionClr>
            <a:contourClr>
              <a:srgbClr val="4062A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9BCF490-6530-4A7B-9064-EB257C91C337}"/>
              </a:ext>
            </a:extLst>
          </p:cNvPr>
          <p:cNvSpPr txBox="1"/>
          <p:nvPr/>
        </p:nvSpPr>
        <p:spPr>
          <a:xfrm>
            <a:off x="5165862" y="3717777"/>
            <a:ext cx="232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 HarDNet Block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4A415F5-778D-466B-ACE8-517857A53BB8}"/>
              </a:ext>
            </a:extLst>
          </p:cNvPr>
          <p:cNvSpPr/>
          <p:nvPr/>
        </p:nvSpPr>
        <p:spPr>
          <a:xfrm>
            <a:off x="4636862" y="3683747"/>
            <a:ext cx="391884" cy="406614"/>
          </a:xfrm>
          <a:prstGeom prst="rect">
            <a:avLst/>
          </a:prstGeom>
          <a:solidFill>
            <a:srgbClr val="C5E0B4"/>
          </a:solidFill>
          <a:scene3d>
            <a:camera prst="isometricOffAxis1Left">
              <a:rot lat="1079999" lon="6600000" rev="0"/>
            </a:camera>
            <a:lightRig rig="flat" dir="t"/>
          </a:scene3d>
          <a:sp3d extrusionH="120650" contourW="12700" prstMaterial="matte">
            <a:extrusionClr>
              <a:srgbClr val="C5E0B4"/>
            </a:extrusionClr>
            <a:contourClr>
              <a:srgbClr val="618D4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63">
            <a:extLst>
              <a:ext uri="{FF2B5EF4-FFF2-40B4-BE49-F238E27FC236}">
                <a16:creationId xmlns:a16="http://schemas.microsoft.com/office/drawing/2014/main" id="{5CF9C78C-E49A-485B-876F-B397E3C4A5CB}"/>
              </a:ext>
            </a:extLst>
          </p:cNvPr>
          <p:cNvSpPr txBox="1"/>
          <p:nvPr/>
        </p:nvSpPr>
        <p:spPr>
          <a:xfrm>
            <a:off x="2515716" y="4601479"/>
            <a:ext cx="1494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Down-Sample</a:t>
            </a: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3312EBE0-A261-4BD6-8584-52DD18CC6222}"/>
              </a:ext>
            </a:extLst>
          </p:cNvPr>
          <p:cNvSpPr/>
          <p:nvPr/>
        </p:nvSpPr>
        <p:spPr>
          <a:xfrm>
            <a:off x="2067076" y="4699856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文本框 63">
            <a:extLst>
              <a:ext uri="{FF2B5EF4-FFF2-40B4-BE49-F238E27FC236}">
                <a16:creationId xmlns:a16="http://schemas.microsoft.com/office/drawing/2014/main" id="{8286FEA5-587D-4566-B836-EF99AFDE4CD1}"/>
              </a:ext>
            </a:extLst>
          </p:cNvPr>
          <p:cNvSpPr txBox="1"/>
          <p:nvPr/>
        </p:nvSpPr>
        <p:spPr>
          <a:xfrm>
            <a:off x="4884886" y="4595529"/>
            <a:ext cx="161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Up-Sample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5BF5492F-0362-4CDE-B675-CEB4E08BB06B}"/>
              </a:ext>
            </a:extLst>
          </p:cNvPr>
          <p:cNvSpPr/>
          <p:nvPr/>
        </p:nvSpPr>
        <p:spPr>
          <a:xfrm>
            <a:off x="4436247" y="4693906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ABBFE10-F6A7-459B-B5D5-8AEEBE8D7243}"/>
              </a:ext>
            </a:extLst>
          </p:cNvPr>
          <p:cNvCxnSpPr>
            <a:cxnSpLocks/>
          </p:cNvCxnSpPr>
          <p:nvPr/>
        </p:nvCxnSpPr>
        <p:spPr>
          <a:xfrm>
            <a:off x="6753733" y="4797443"/>
            <a:ext cx="23135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63">
            <a:extLst>
              <a:ext uri="{FF2B5EF4-FFF2-40B4-BE49-F238E27FC236}">
                <a16:creationId xmlns:a16="http://schemas.microsoft.com/office/drawing/2014/main" id="{CD693F8D-74E8-4D9D-BA81-E581FC82953E}"/>
              </a:ext>
            </a:extLst>
          </p:cNvPr>
          <p:cNvSpPr txBox="1"/>
          <p:nvPr/>
        </p:nvSpPr>
        <p:spPr>
          <a:xfrm>
            <a:off x="7173001" y="4595529"/>
            <a:ext cx="161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Skip-Connection</a:t>
            </a:r>
          </a:p>
        </p:txBody>
      </p:sp>
      <p:sp>
        <p:nvSpPr>
          <p:cNvPr id="53" name="矩形 61">
            <a:extLst>
              <a:ext uri="{FF2B5EF4-FFF2-40B4-BE49-F238E27FC236}">
                <a16:creationId xmlns:a16="http://schemas.microsoft.com/office/drawing/2014/main" id="{488AFFCA-FD6C-4E21-B682-80DFF83267E6}"/>
              </a:ext>
            </a:extLst>
          </p:cNvPr>
          <p:cNvSpPr/>
          <p:nvPr/>
        </p:nvSpPr>
        <p:spPr>
          <a:xfrm>
            <a:off x="6592552" y="2485961"/>
            <a:ext cx="899098" cy="4366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330200" contourW="12700" prstMaterial="matte">
            <a:bevelT w="0" h="6350"/>
            <a:extrusionClr>
              <a:schemeClr val="accent6">
                <a:lumMod val="40000"/>
                <a:lumOff val="60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矩形 59">
            <a:extLst>
              <a:ext uri="{FF2B5EF4-FFF2-40B4-BE49-F238E27FC236}">
                <a16:creationId xmlns:a16="http://schemas.microsoft.com/office/drawing/2014/main" id="{4A7E9945-DCEA-41C1-8853-0F7B0D41330D}"/>
              </a:ext>
            </a:extLst>
          </p:cNvPr>
          <p:cNvSpPr/>
          <p:nvPr/>
        </p:nvSpPr>
        <p:spPr>
          <a:xfrm>
            <a:off x="7979937" y="1578670"/>
            <a:ext cx="1207892" cy="132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165100" contourW="12700" prstMaterial="matte">
            <a:bevelT w="0" h="6350"/>
            <a:extrusionClr>
              <a:schemeClr val="accent6">
                <a:lumMod val="40000"/>
                <a:lumOff val="60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矩形 62">
            <a:extLst>
              <a:ext uri="{FF2B5EF4-FFF2-40B4-BE49-F238E27FC236}">
                <a16:creationId xmlns:a16="http://schemas.microsoft.com/office/drawing/2014/main" id="{3E0CD01C-9449-4AFC-A042-7CA2C2AA4F09}"/>
              </a:ext>
            </a:extLst>
          </p:cNvPr>
          <p:cNvSpPr/>
          <p:nvPr/>
        </p:nvSpPr>
        <p:spPr>
          <a:xfrm>
            <a:off x="2158416" y="1284190"/>
            <a:ext cx="1695704" cy="1557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165100" contourW="12700" prstMaterial="matte">
            <a:bevelT w="0" h="6350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矩形 6">
            <a:extLst>
              <a:ext uri="{FF2B5EF4-FFF2-40B4-BE49-F238E27FC236}">
                <a16:creationId xmlns:a16="http://schemas.microsoft.com/office/drawing/2014/main" id="{8F795E27-88E1-4FAD-BC5B-9B95CE36DD70}"/>
              </a:ext>
            </a:extLst>
          </p:cNvPr>
          <p:cNvSpPr/>
          <p:nvPr/>
        </p:nvSpPr>
        <p:spPr>
          <a:xfrm>
            <a:off x="3072232" y="1562100"/>
            <a:ext cx="1207892" cy="1328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165100" contourW="12700" prstMaterial="matte">
            <a:bevelT w="0" h="6350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矩形 5">
            <a:extLst>
              <a:ext uri="{FF2B5EF4-FFF2-40B4-BE49-F238E27FC236}">
                <a16:creationId xmlns:a16="http://schemas.microsoft.com/office/drawing/2014/main" id="{6758E4CE-96AE-4F13-957D-0C2D676898C3}"/>
              </a:ext>
            </a:extLst>
          </p:cNvPr>
          <p:cNvSpPr/>
          <p:nvPr/>
        </p:nvSpPr>
        <p:spPr>
          <a:xfrm>
            <a:off x="4624315" y="2470660"/>
            <a:ext cx="899097" cy="436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330200" contourW="12700" prstMaterial="matte">
            <a:bevelT w="0" h="6350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矩形 11">
            <a:extLst>
              <a:ext uri="{FF2B5EF4-FFF2-40B4-BE49-F238E27FC236}">
                <a16:creationId xmlns:a16="http://schemas.microsoft.com/office/drawing/2014/main" id="{E5883A97-4BCC-44E2-9298-B13A5EA69D6E}"/>
              </a:ext>
            </a:extLst>
          </p:cNvPr>
          <p:cNvSpPr/>
          <p:nvPr/>
        </p:nvSpPr>
        <p:spPr>
          <a:xfrm>
            <a:off x="8616550" y="1344567"/>
            <a:ext cx="1332257" cy="15572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165100" contourW="12700" prstMaterial="matte">
            <a:bevelT w="0" h="6350"/>
            <a:extrusionClr>
              <a:schemeClr val="accent6">
                <a:lumMod val="40000"/>
                <a:lumOff val="60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矩形 13">
            <a:extLst>
              <a:ext uri="{FF2B5EF4-FFF2-40B4-BE49-F238E27FC236}">
                <a16:creationId xmlns:a16="http://schemas.microsoft.com/office/drawing/2014/main" id="{DD50D855-66EF-4019-931C-FA1A3A6CDC2A}"/>
              </a:ext>
            </a:extLst>
          </p:cNvPr>
          <p:cNvSpPr/>
          <p:nvPr/>
        </p:nvSpPr>
        <p:spPr>
          <a:xfrm>
            <a:off x="8957432" y="858328"/>
            <a:ext cx="2421094" cy="2014226"/>
          </a:xfrm>
          <a:prstGeom prst="rect">
            <a:avLst/>
          </a:prstGeom>
          <a:solidFill>
            <a:srgbClr val="E3AEEE"/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31750" contourW="12700" prstMaterial="matte">
            <a:bevelT w="0" h="6350"/>
            <a:extrusionClr>
              <a:srgbClr val="E3AEEE"/>
            </a:extrusionClr>
            <a:contourClr>
              <a:srgbClr val="CD26D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连接符: 肘形 17">
            <a:extLst>
              <a:ext uri="{FF2B5EF4-FFF2-40B4-BE49-F238E27FC236}">
                <a16:creationId xmlns:a16="http://schemas.microsoft.com/office/drawing/2014/main" id="{2B36D318-96F2-49FD-BA5B-E7BD48ED33F7}"/>
              </a:ext>
            </a:extLst>
          </p:cNvPr>
          <p:cNvCxnSpPr>
            <a:cxnSpLocks/>
            <a:stCxn id="70" idx="0"/>
            <a:endCxn id="79" idx="0"/>
          </p:cNvCxnSpPr>
          <p:nvPr/>
        </p:nvCxnSpPr>
        <p:spPr>
          <a:xfrm rot="16200000" flipH="1">
            <a:off x="6114284" y="-1823827"/>
            <a:ext cx="60377" cy="6276411"/>
          </a:xfrm>
          <a:prstGeom prst="bentConnector3">
            <a:avLst>
              <a:gd name="adj1" fmla="val -157758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21">
            <a:extLst>
              <a:ext uri="{FF2B5EF4-FFF2-40B4-BE49-F238E27FC236}">
                <a16:creationId xmlns:a16="http://schemas.microsoft.com/office/drawing/2014/main" id="{4BDE7A6D-3B6B-4E9E-817B-D363331EEF49}"/>
              </a:ext>
            </a:extLst>
          </p:cNvPr>
          <p:cNvCxnSpPr>
            <a:cxnSpLocks/>
            <a:stCxn id="75" idx="0"/>
            <a:endCxn id="68" idx="0"/>
          </p:cNvCxnSpPr>
          <p:nvPr/>
        </p:nvCxnSpPr>
        <p:spPr>
          <a:xfrm rot="16200000" flipH="1">
            <a:off x="6121745" y="-883467"/>
            <a:ext cx="16570" cy="4907705"/>
          </a:xfrm>
          <a:prstGeom prst="bentConnector3">
            <a:avLst>
              <a:gd name="adj1" fmla="val -425377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25">
            <a:extLst>
              <a:ext uri="{FF2B5EF4-FFF2-40B4-BE49-F238E27FC236}">
                <a16:creationId xmlns:a16="http://schemas.microsoft.com/office/drawing/2014/main" id="{C5FD8D2A-20DA-4F11-854F-BBEE64CAB0F2}"/>
              </a:ext>
            </a:extLst>
          </p:cNvPr>
          <p:cNvCxnSpPr>
            <a:cxnSpLocks/>
            <a:stCxn id="102" idx="0"/>
            <a:endCxn id="104" idx="0"/>
          </p:cNvCxnSpPr>
          <p:nvPr/>
        </p:nvCxnSpPr>
        <p:spPr>
          <a:xfrm rot="5400000" flipH="1" flipV="1">
            <a:off x="6004954" y="333344"/>
            <a:ext cx="1303" cy="3505705"/>
          </a:xfrm>
          <a:prstGeom prst="bentConnector3">
            <a:avLst>
              <a:gd name="adj1" fmla="val 52732387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29">
            <a:extLst>
              <a:ext uri="{FF2B5EF4-FFF2-40B4-BE49-F238E27FC236}">
                <a16:creationId xmlns:a16="http://schemas.microsoft.com/office/drawing/2014/main" id="{67F6213D-4107-4EE3-A465-C7427AECE4F4}"/>
              </a:ext>
            </a:extLst>
          </p:cNvPr>
          <p:cNvCxnSpPr>
            <a:cxnSpLocks/>
            <a:stCxn id="76" idx="0"/>
            <a:endCxn id="53" idx="0"/>
          </p:cNvCxnSpPr>
          <p:nvPr/>
        </p:nvCxnSpPr>
        <p:spPr>
          <a:xfrm rot="16200000" flipH="1">
            <a:off x="6050331" y="1494192"/>
            <a:ext cx="15301" cy="1968237"/>
          </a:xfrm>
          <a:prstGeom prst="bentConnector3">
            <a:avLst>
              <a:gd name="adj1" fmla="val -3839069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58">
            <a:extLst>
              <a:ext uri="{FF2B5EF4-FFF2-40B4-BE49-F238E27FC236}">
                <a16:creationId xmlns:a16="http://schemas.microsoft.com/office/drawing/2014/main" id="{7D5B6C22-6DD6-4261-B76E-D7FDBE17F951}"/>
              </a:ext>
            </a:extLst>
          </p:cNvPr>
          <p:cNvSpPr txBox="1"/>
          <p:nvPr/>
        </p:nvSpPr>
        <p:spPr>
          <a:xfrm>
            <a:off x="2316757" y="65122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(H/4, W/4, 48)</a:t>
            </a:r>
          </a:p>
        </p:txBody>
      </p:sp>
      <p:sp>
        <p:nvSpPr>
          <p:cNvPr id="92" name="文本框 58">
            <a:extLst>
              <a:ext uri="{FF2B5EF4-FFF2-40B4-BE49-F238E27FC236}">
                <a16:creationId xmlns:a16="http://schemas.microsoft.com/office/drawing/2014/main" id="{6C494F68-1102-47AB-BD8D-3B57C78410E3}"/>
              </a:ext>
            </a:extLst>
          </p:cNvPr>
          <p:cNvSpPr txBox="1"/>
          <p:nvPr/>
        </p:nvSpPr>
        <p:spPr>
          <a:xfrm>
            <a:off x="3010689" y="557614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(H/8, W/8, 96)</a:t>
            </a:r>
          </a:p>
        </p:txBody>
      </p:sp>
      <p:sp>
        <p:nvSpPr>
          <p:cNvPr id="93" name="文本框 58">
            <a:extLst>
              <a:ext uri="{FF2B5EF4-FFF2-40B4-BE49-F238E27FC236}">
                <a16:creationId xmlns:a16="http://schemas.microsoft.com/office/drawing/2014/main" id="{44ECAB09-0585-47E7-B94F-98B90E6022D5}"/>
              </a:ext>
            </a:extLst>
          </p:cNvPr>
          <p:cNvSpPr txBox="1"/>
          <p:nvPr/>
        </p:nvSpPr>
        <p:spPr>
          <a:xfrm>
            <a:off x="3605177" y="1162457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(H/16, W/16, 160)</a:t>
            </a:r>
          </a:p>
        </p:txBody>
      </p:sp>
      <p:sp>
        <p:nvSpPr>
          <p:cNvPr id="94" name="文本框 58">
            <a:extLst>
              <a:ext uri="{FF2B5EF4-FFF2-40B4-BE49-F238E27FC236}">
                <a16:creationId xmlns:a16="http://schemas.microsoft.com/office/drawing/2014/main" id="{023B6139-4B1D-41C4-83F0-CA5CD606A6D7}"/>
              </a:ext>
            </a:extLst>
          </p:cNvPr>
          <p:cNvSpPr txBox="1"/>
          <p:nvPr/>
        </p:nvSpPr>
        <p:spPr>
          <a:xfrm>
            <a:off x="4438880" y="1624109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(H/32, W/32, 214)</a:t>
            </a: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2E92827B-30D3-498E-A58F-EF62F730E51D}"/>
              </a:ext>
            </a:extLst>
          </p:cNvPr>
          <p:cNvSpPr/>
          <p:nvPr/>
        </p:nvSpPr>
        <p:spPr>
          <a:xfrm>
            <a:off x="3858778" y="2645586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C693C931-28A8-4B91-AD1A-8490E91E3195}"/>
              </a:ext>
            </a:extLst>
          </p:cNvPr>
          <p:cNvSpPr/>
          <p:nvPr/>
        </p:nvSpPr>
        <p:spPr>
          <a:xfrm>
            <a:off x="3200911" y="2645585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4351432E-B66C-4843-9671-130075521E8A}"/>
              </a:ext>
            </a:extLst>
          </p:cNvPr>
          <p:cNvSpPr/>
          <p:nvPr/>
        </p:nvSpPr>
        <p:spPr>
          <a:xfrm>
            <a:off x="9496459" y="2664068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ECF353AD-F840-43DD-98E1-2E2A60259D62}"/>
              </a:ext>
            </a:extLst>
          </p:cNvPr>
          <p:cNvSpPr/>
          <p:nvPr/>
        </p:nvSpPr>
        <p:spPr>
          <a:xfrm>
            <a:off x="8810409" y="2653008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77BBD987-0A8C-4D00-BF00-0C2A3A2F9377}"/>
              </a:ext>
            </a:extLst>
          </p:cNvPr>
          <p:cNvSpPr/>
          <p:nvPr/>
        </p:nvSpPr>
        <p:spPr>
          <a:xfrm>
            <a:off x="7350525" y="2640346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矩形 5">
            <a:extLst>
              <a:ext uri="{FF2B5EF4-FFF2-40B4-BE49-F238E27FC236}">
                <a16:creationId xmlns:a16="http://schemas.microsoft.com/office/drawing/2014/main" id="{EE645AC8-150F-4967-8835-58CF1DE5F197}"/>
              </a:ext>
            </a:extLst>
          </p:cNvPr>
          <p:cNvSpPr/>
          <p:nvPr/>
        </p:nvSpPr>
        <p:spPr>
          <a:xfrm>
            <a:off x="3803204" y="2086847"/>
            <a:ext cx="899097" cy="8294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330200" contourW="12700" prstMaterial="matte">
            <a:bevelT w="0" h="6350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矩形 61">
            <a:extLst>
              <a:ext uri="{FF2B5EF4-FFF2-40B4-BE49-F238E27FC236}">
                <a16:creationId xmlns:a16="http://schemas.microsoft.com/office/drawing/2014/main" id="{B47913A0-E889-4643-9D3D-80A00179C6CC}"/>
              </a:ext>
            </a:extLst>
          </p:cNvPr>
          <p:cNvSpPr/>
          <p:nvPr/>
        </p:nvSpPr>
        <p:spPr>
          <a:xfrm>
            <a:off x="7308909" y="2085544"/>
            <a:ext cx="899098" cy="82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330200" contourW="12700" prstMaterial="matte">
            <a:bevelT w="0" h="6350"/>
            <a:extrusionClr>
              <a:schemeClr val="accent6">
                <a:lumMod val="40000"/>
                <a:lumOff val="60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화살표: 오른쪽 104">
            <a:extLst>
              <a:ext uri="{FF2B5EF4-FFF2-40B4-BE49-F238E27FC236}">
                <a16:creationId xmlns:a16="http://schemas.microsoft.com/office/drawing/2014/main" id="{96EBCE90-11CE-420D-A70C-11E18AC665C3}"/>
              </a:ext>
            </a:extLst>
          </p:cNvPr>
          <p:cNvSpPr/>
          <p:nvPr/>
        </p:nvSpPr>
        <p:spPr>
          <a:xfrm>
            <a:off x="8142448" y="2648686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0976F1ED-9D90-4DA6-A0AE-C651C209E753}"/>
              </a:ext>
            </a:extLst>
          </p:cNvPr>
          <p:cNvSpPr/>
          <p:nvPr/>
        </p:nvSpPr>
        <p:spPr>
          <a:xfrm>
            <a:off x="2455402" y="2642879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文本框 56">
            <a:extLst>
              <a:ext uri="{FF2B5EF4-FFF2-40B4-BE49-F238E27FC236}">
                <a16:creationId xmlns:a16="http://schemas.microsoft.com/office/drawing/2014/main" id="{7415D741-0654-4C28-AF8B-5F820E03D3CA}"/>
              </a:ext>
            </a:extLst>
          </p:cNvPr>
          <p:cNvSpPr txBox="1"/>
          <p:nvPr/>
        </p:nvSpPr>
        <p:spPr>
          <a:xfrm>
            <a:off x="8081535" y="3714312"/>
            <a:ext cx="1765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7">
            <a:extLst>
              <a:ext uri="{FF2B5EF4-FFF2-40B4-BE49-F238E27FC236}">
                <a16:creationId xmlns:a16="http://schemas.microsoft.com/office/drawing/2014/main" id="{41B580A0-C6E4-44C8-A479-1E1D8C834799}"/>
              </a:ext>
            </a:extLst>
          </p:cNvPr>
          <p:cNvSpPr/>
          <p:nvPr/>
        </p:nvSpPr>
        <p:spPr>
          <a:xfrm>
            <a:off x="7552535" y="3680282"/>
            <a:ext cx="391884" cy="406614"/>
          </a:xfrm>
          <a:prstGeom prst="rect">
            <a:avLst/>
          </a:prstGeom>
          <a:solidFill>
            <a:srgbClr val="E3AEEE"/>
          </a:solidFill>
          <a:scene3d>
            <a:camera prst="isometricOffAxis1Left">
              <a:rot lat="1079999" lon="6600000" rev="0"/>
            </a:camera>
            <a:lightRig rig="flat" dir="t"/>
          </a:scene3d>
          <a:sp3d extrusionH="120650" contourW="12700" prstMaterial="matte">
            <a:extrusionClr>
              <a:srgbClr val="E3AEEE"/>
            </a:extrusionClr>
            <a:contourClr>
              <a:srgbClr val="CD26D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ACE65203-1CB1-4692-92C4-F32F80DD3BF2}"/>
              </a:ext>
            </a:extLst>
          </p:cNvPr>
          <p:cNvSpPr/>
          <p:nvPr/>
        </p:nvSpPr>
        <p:spPr>
          <a:xfrm>
            <a:off x="4645387" y="2674749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文本框 58">
            <a:extLst>
              <a:ext uri="{FF2B5EF4-FFF2-40B4-BE49-F238E27FC236}">
                <a16:creationId xmlns:a16="http://schemas.microsoft.com/office/drawing/2014/main" id="{340304B4-0FCD-4D2A-846F-CEA18D53345E}"/>
              </a:ext>
            </a:extLst>
          </p:cNvPr>
          <p:cNvSpPr txBox="1"/>
          <p:nvPr/>
        </p:nvSpPr>
        <p:spPr>
          <a:xfrm>
            <a:off x="2488797" y="3077080"/>
            <a:ext cx="7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</a:p>
        </p:txBody>
      </p:sp>
      <p:sp>
        <p:nvSpPr>
          <p:cNvPr id="49" name="文本框 58">
            <a:extLst>
              <a:ext uri="{FF2B5EF4-FFF2-40B4-BE49-F238E27FC236}">
                <a16:creationId xmlns:a16="http://schemas.microsoft.com/office/drawing/2014/main" id="{E03CD6A7-7796-4730-8295-820D3C0868B0}"/>
              </a:ext>
            </a:extLst>
          </p:cNvPr>
          <p:cNvSpPr txBox="1"/>
          <p:nvPr/>
        </p:nvSpPr>
        <p:spPr>
          <a:xfrm>
            <a:off x="3231196" y="3081663"/>
            <a:ext cx="7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52" name="文本框 58">
            <a:extLst>
              <a:ext uri="{FF2B5EF4-FFF2-40B4-BE49-F238E27FC236}">
                <a16:creationId xmlns:a16="http://schemas.microsoft.com/office/drawing/2014/main" id="{A9179DCD-6B0C-496C-9F94-1CBB55A61BFE}"/>
              </a:ext>
            </a:extLst>
          </p:cNvPr>
          <p:cNvSpPr txBox="1"/>
          <p:nvPr/>
        </p:nvSpPr>
        <p:spPr>
          <a:xfrm>
            <a:off x="3933273" y="3081663"/>
            <a:ext cx="7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54" name="文本框 58">
            <a:extLst>
              <a:ext uri="{FF2B5EF4-FFF2-40B4-BE49-F238E27FC236}">
                <a16:creationId xmlns:a16="http://schemas.microsoft.com/office/drawing/2014/main" id="{58215DD7-788F-4FBC-B16E-62EBEE7B0940}"/>
              </a:ext>
            </a:extLst>
          </p:cNvPr>
          <p:cNvSpPr txBox="1"/>
          <p:nvPr/>
        </p:nvSpPr>
        <p:spPr>
          <a:xfrm>
            <a:off x="4718673" y="3081662"/>
            <a:ext cx="7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55" name="文本框 58">
            <a:extLst>
              <a:ext uri="{FF2B5EF4-FFF2-40B4-BE49-F238E27FC236}">
                <a16:creationId xmlns:a16="http://schemas.microsoft.com/office/drawing/2014/main" id="{16C055C5-6CC3-4F99-9A39-341AD2487CEE}"/>
              </a:ext>
            </a:extLst>
          </p:cNvPr>
          <p:cNvSpPr txBox="1"/>
          <p:nvPr/>
        </p:nvSpPr>
        <p:spPr>
          <a:xfrm>
            <a:off x="5850093" y="3086316"/>
            <a:ext cx="7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6" name="矩形 10">
            <a:extLst>
              <a:ext uri="{FF2B5EF4-FFF2-40B4-BE49-F238E27FC236}">
                <a16:creationId xmlns:a16="http://schemas.microsoft.com/office/drawing/2014/main" id="{5395FD79-F63C-4CAE-979B-5FD6FFBCD1F7}"/>
              </a:ext>
            </a:extLst>
          </p:cNvPr>
          <p:cNvSpPr/>
          <p:nvPr/>
        </p:nvSpPr>
        <p:spPr>
          <a:xfrm>
            <a:off x="5448615" y="2542464"/>
            <a:ext cx="558137" cy="349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  <a:effectLst>
            <a:glow>
              <a:schemeClr val="accent1">
                <a:alpha val="40000"/>
              </a:schemeClr>
            </a:glow>
          </a:effectLst>
          <a:scene3d>
            <a:camera prst="isometricOffAxis1Left">
              <a:rot lat="900000" lon="6600000" rev="0"/>
            </a:camera>
            <a:lightRig rig="flat" dir="t"/>
          </a:scene3d>
          <a:sp3d extrusionH="882650" contourW="12700" prstMaterial="matte">
            <a:bevelT w="0" h="0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3044B767-454E-4DD8-8B2E-114692C7018D}"/>
              </a:ext>
            </a:extLst>
          </p:cNvPr>
          <p:cNvSpPr/>
          <p:nvPr/>
        </p:nvSpPr>
        <p:spPr>
          <a:xfrm>
            <a:off x="5414022" y="2702179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A95F3C8C-5459-452C-B48A-FF9A69C3BDF6}"/>
              </a:ext>
            </a:extLst>
          </p:cNvPr>
          <p:cNvSpPr/>
          <p:nvPr/>
        </p:nvSpPr>
        <p:spPr>
          <a:xfrm>
            <a:off x="6634168" y="2675651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文本框 58">
            <a:extLst>
              <a:ext uri="{FF2B5EF4-FFF2-40B4-BE49-F238E27FC236}">
                <a16:creationId xmlns:a16="http://schemas.microsoft.com/office/drawing/2014/main" id="{E067AFFB-DF3C-4FB1-9E37-E2DAB54F689B}"/>
              </a:ext>
            </a:extLst>
          </p:cNvPr>
          <p:cNvSpPr txBox="1"/>
          <p:nvPr/>
        </p:nvSpPr>
        <p:spPr>
          <a:xfrm>
            <a:off x="5086628" y="2134708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(H/64, W/64, 320)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03020E-3649-4473-8E5F-73365DA5C13E}"/>
              </a:ext>
            </a:extLst>
          </p:cNvPr>
          <p:cNvSpPr/>
          <p:nvPr/>
        </p:nvSpPr>
        <p:spPr>
          <a:xfrm>
            <a:off x="4507455" y="118720"/>
            <a:ext cx="3274033" cy="436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Transoformer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58">
            <a:extLst>
              <a:ext uri="{FF2B5EF4-FFF2-40B4-BE49-F238E27FC236}">
                <a16:creationId xmlns:a16="http://schemas.microsoft.com/office/drawing/2014/main" id="{B292EAE4-5AF8-47CF-B432-23029B05C117}"/>
              </a:ext>
            </a:extLst>
          </p:cNvPr>
          <p:cNvSpPr txBox="1"/>
          <p:nvPr/>
        </p:nvSpPr>
        <p:spPr>
          <a:xfrm>
            <a:off x="7660192" y="65121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(H/4, W/4, 48)</a:t>
            </a:r>
          </a:p>
        </p:txBody>
      </p:sp>
    </p:spTree>
    <p:extLst>
      <p:ext uri="{BB962C8B-B14F-4D97-AF65-F5344CB8AC3E}">
        <p14:creationId xmlns:p14="http://schemas.microsoft.com/office/powerpoint/2010/main" val="137499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C6B67-63F9-6348-DFD9-456FEC055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8">
            <a:extLst>
              <a:ext uri="{FF2B5EF4-FFF2-40B4-BE49-F238E27FC236}">
                <a16:creationId xmlns:a16="http://schemas.microsoft.com/office/drawing/2014/main" id="{414EADBD-600F-8FBB-8795-31B675F9217A}"/>
              </a:ext>
            </a:extLst>
          </p:cNvPr>
          <p:cNvSpPr/>
          <p:nvPr/>
        </p:nvSpPr>
        <p:spPr>
          <a:xfrm>
            <a:off x="-271491" y="1014666"/>
            <a:ext cx="1872000" cy="1944000"/>
          </a:xfrm>
          <a:prstGeom prst="rect">
            <a:avLst/>
          </a:prstGeom>
          <a:solidFill>
            <a:srgbClr val="E3AEEE"/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165100" contourW="12700" prstMaterial="matte">
            <a:bevelT w="0" h="6350"/>
            <a:extrusionClr>
              <a:srgbClr val="E3AEEE"/>
            </a:extrusionClr>
            <a:contourClr>
              <a:srgbClr val="CD26D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B3B892D-3CB5-2841-9236-69E8B6A9968C}"/>
              </a:ext>
            </a:extLst>
          </p:cNvPr>
          <p:cNvSpPr txBox="1"/>
          <p:nvPr/>
        </p:nvSpPr>
        <p:spPr>
          <a:xfrm>
            <a:off x="2477410" y="5084552"/>
            <a:ext cx="2328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7519B93-7FB9-23A0-086D-198E7AA7DC23}"/>
              </a:ext>
            </a:extLst>
          </p:cNvPr>
          <p:cNvSpPr/>
          <p:nvPr/>
        </p:nvSpPr>
        <p:spPr>
          <a:xfrm>
            <a:off x="1948410" y="5050522"/>
            <a:ext cx="391884" cy="406614"/>
          </a:xfrm>
          <a:prstGeom prst="rect">
            <a:avLst/>
          </a:prstGeom>
          <a:solidFill>
            <a:srgbClr val="B4C7E7"/>
          </a:solidFill>
          <a:scene3d>
            <a:camera prst="isometricOffAxis1Left">
              <a:rot lat="1079999" lon="6600000" rev="0"/>
            </a:camera>
            <a:lightRig rig="flat" dir="t"/>
          </a:scene3d>
          <a:sp3d extrusionH="120650" contourW="12700" prstMaterial="matte">
            <a:extrusionClr>
              <a:srgbClr val="B4C7E7"/>
            </a:extrusionClr>
            <a:contourClr>
              <a:srgbClr val="4062A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73377F7-9F9E-EA28-3F51-A5A1F938FF9D}"/>
              </a:ext>
            </a:extLst>
          </p:cNvPr>
          <p:cNvSpPr txBox="1"/>
          <p:nvPr/>
        </p:nvSpPr>
        <p:spPr>
          <a:xfrm>
            <a:off x="5189399" y="5088017"/>
            <a:ext cx="232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C228186-838F-3166-5AC7-858415B0DE73}"/>
              </a:ext>
            </a:extLst>
          </p:cNvPr>
          <p:cNvSpPr/>
          <p:nvPr/>
        </p:nvSpPr>
        <p:spPr>
          <a:xfrm>
            <a:off x="4660399" y="5053987"/>
            <a:ext cx="391884" cy="406614"/>
          </a:xfrm>
          <a:prstGeom prst="rect">
            <a:avLst/>
          </a:prstGeom>
          <a:solidFill>
            <a:srgbClr val="C5E0B4"/>
          </a:solidFill>
          <a:scene3d>
            <a:camera prst="isometricOffAxis1Left">
              <a:rot lat="1079999" lon="6600000" rev="0"/>
            </a:camera>
            <a:lightRig rig="flat" dir="t"/>
          </a:scene3d>
          <a:sp3d extrusionH="120650" contourW="12700" prstMaterial="matte">
            <a:extrusionClr>
              <a:srgbClr val="C5E0B4"/>
            </a:extrusionClr>
            <a:contourClr>
              <a:srgbClr val="618D4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63">
            <a:extLst>
              <a:ext uri="{FF2B5EF4-FFF2-40B4-BE49-F238E27FC236}">
                <a16:creationId xmlns:a16="http://schemas.microsoft.com/office/drawing/2014/main" id="{A98A3F1E-B84E-F4E3-607A-8C27D713A72A}"/>
              </a:ext>
            </a:extLst>
          </p:cNvPr>
          <p:cNvSpPr txBox="1"/>
          <p:nvPr/>
        </p:nvSpPr>
        <p:spPr>
          <a:xfrm>
            <a:off x="2539253" y="5971719"/>
            <a:ext cx="1494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Down-Sample</a:t>
            </a: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27CC793A-5632-C7C1-DAE0-3EA41A8731E7}"/>
              </a:ext>
            </a:extLst>
          </p:cNvPr>
          <p:cNvSpPr/>
          <p:nvPr/>
        </p:nvSpPr>
        <p:spPr>
          <a:xfrm>
            <a:off x="2090613" y="6070096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文本框 63">
            <a:extLst>
              <a:ext uri="{FF2B5EF4-FFF2-40B4-BE49-F238E27FC236}">
                <a16:creationId xmlns:a16="http://schemas.microsoft.com/office/drawing/2014/main" id="{662C411E-C68F-9339-E0B2-621C48213809}"/>
              </a:ext>
            </a:extLst>
          </p:cNvPr>
          <p:cNvSpPr txBox="1"/>
          <p:nvPr/>
        </p:nvSpPr>
        <p:spPr>
          <a:xfrm>
            <a:off x="4908423" y="5965769"/>
            <a:ext cx="161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Up-Sample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194488DE-86D8-CE99-CBBC-D3AD47095637}"/>
              </a:ext>
            </a:extLst>
          </p:cNvPr>
          <p:cNvSpPr/>
          <p:nvPr/>
        </p:nvSpPr>
        <p:spPr>
          <a:xfrm>
            <a:off x="4459784" y="6064146"/>
            <a:ext cx="231162" cy="154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66D4F1E-5C7E-B1A1-8D67-892DA6470335}"/>
              </a:ext>
            </a:extLst>
          </p:cNvPr>
          <p:cNvCxnSpPr>
            <a:cxnSpLocks/>
          </p:cNvCxnSpPr>
          <p:nvPr/>
        </p:nvCxnSpPr>
        <p:spPr>
          <a:xfrm>
            <a:off x="6777270" y="6167683"/>
            <a:ext cx="23135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63">
            <a:extLst>
              <a:ext uri="{FF2B5EF4-FFF2-40B4-BE49-F238E27FC236}">
                <a16:creationId xmlns:a16="http://schemas.microsoft.com/office/drawing/2014/main" id="{A01C455A-CD51-A105-CA46-00E76E2339AB}"/>
              </a:ext>
            </a:extLst>
          </p:cNvPr>
          <p:cNvSpPr txBox="1"/>
          <p:nvPr/>
        </p:nvSpPr>
        <p:spPr>
          <a:xfrm>
            <a:off x="7196538" y="5965769"/>
            <a:ext cx="161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Skip-Connection</a:t>
            </a:r>
          </a:p>
        </p:txBody>
      </p:sp>
      <p:sp>
        <p:nvSpPr>
          <p:cNvPr id="85" name="矩形 13">
            <a:extLst>
              <a:ext uri="{FF2B5EF4-FFF2-40B4-BE49-F238E27FC236}">
                <a16:creationId xmlns:a16="http://schemas.microsoft.com/office/drawing/2014/main" id="{9735C942-E256-9FC9-8795-C1DA7CDD32C2}"/>
              </a:ext>
            </a:extLst>
          </p:cNvPr>
          <p:cNvSpPr/>
          <p:nvPr/>
        </p:nvSpPr>
        <p:spPr>
          <a:xfrm>
            <a:off x="8957432" y="858328"/>
            <a:ext cx="2421094" cy="2014226"/>
          </a:xfrm>
          <a:prstGeom prst="rect">
            <a:avLst/>
          </a:prstGeom>
          <a:solidFill>
            <a:srgbClr val="E3AEEE"/>
          </a:solidFill>
          <a:ln w="0">
            <a:solidFill>
              <a:schemeClr val="bg1"/>
            </a:solidFill>
          </a:ln>
          <a:scene3d>
            <a:camera prst="isometricOffAxis1Left">
              <a:rot lat="900000" lon="6600000" rev="0"/>
            </a:camera>
            <a:lightRig rig="flat" dir="t"/>
          </a:scene3d>
          <a:sp3d extrusionH="31750" contourW="12700" prstMaterial="matte">
            <a:bevelT w="0" h="6350"/>
            <a:extrusionClr>
              <a:srgbClr val="E3AEEE"/>
            </a:extrusionClr>
            <a:contourClr>
              <a:srgbClr val="CD26DA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连接符: 肘形 29">
            <a:extLst>
              <a:ext uri="{FF2B5EF4-FFF2-40B4-BE49-F238E27FC236}">
                <a16:creationId xmlns:a16="http://schemas.microsoft.com/office/drawing/2014/main" id="{092A0465-C702-65C5-D972-C3BD67D59A4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9702" y="92863"/>
            <a:ext cx="1932215" cy="4693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58">
            <a:extLst>
              <a:ext uri="{FF2B5EF4-FFF2-40B4-BE49-F238E27FC236}">
                <a16:creationId xmlns:a16="http://schemas.microsoft.com/office/drawing/2014/main" id="{A9E22627-5DFA-2E81-76D6-B01CEBEFF78C}"/>
              </a:ext>
            </a:extLst>
          </p:cNvPr>
          <p:cNvSpPr txBox="1"/>
          <p:nvPr/>
        </p:nvSpPr>
        <p:spPr>
          <a:xfrm>
            <a:off x="263359" y="285168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(H/2, W/2, D/2, 1)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17CBDB68-23AE-3AC5-9B18-A430EEDA3250}"/>
              </a:ext>
            </a:extLst>
          </p:cNvPr>
          <p:cNvSpPr/>
          <p:nvPr/>
        </p:nvSpPr>
        <p:spPr>
          <a:xfrm>
            <a:off x="5788600" y="1513360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EB4C56-00FE-E93D-33BE-DC9B7F8F0AB1}"/>
              </a:ext>
            </a:extLst>
          </p:cNvPr>
          <p:cNvSpPr/>
          <p:nvPr/>
        </p:nvSpPr>
        <p:spPr>
          <a:xfrm>
            <a:off x="97652" y="3191392"/>
            <a:ext cx="11996696" cy="431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AA401E-FB2D-785B-7760-E56F90767F03}"/>
              </a:ext>
            </a:extLst>
          </p:cNvPr>
          <p:cNvGrpSpPr/>
          <p:nvPr/>
        </p:nvGrpSpPr>
        <p:grpSpPr>
          <a:xfrm>
            <a:off x="498490" y="1401426"/>
            <a:ext cx="2246961" cy="1563072"/>
            <a:chOff x="500057" y="1372813"/>
            <a:chExt cx="2246961" cy="1563072"/>
          </a:xfrm>
        </p:grpSpPr>
        <p:sp>
          <p:nvSpPr>
            <p:cNvPr id="70" name="矩形 62">
              <a:extLst>
                <a:ext uri="{FF2B5EF4-FFF2-40B4-BE49-F238E27FC236}">
                  <a16:creationId xmlns:a16="http://schemas.microsoft.com/office/drawing/2014/main" id="{298E4BB8-7AD6-1D57-84B3-D05038BDD121}"/>
                </a:ext>
              </a:extLst>
            </p:cNvPr>
            <p:cNvSpPr/>
            <p:nvPr/>
          </p:nvSpPr>
          <p:spPr>
            <a:xfrm>
              <a:off x="500057" y="1372813"/>
              <a:ext cx="1695704" cy="1557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6460389-40C5-6D55-C102-A6B256E68869}"/>
                </a:ext>
              </a:extLst>
            </p:cNvPr>
            <p:cNvGrpSpPr/>
            <p:nvPr/>
          </p:nvGrpSpPr>
          <p:grpSpPr>
            <a:xfrm>
              <a:off x="788385" y="1375274"/>
              <a:ext cx="1958633" cy="1560611"/>
              <a:chOff x="788385" y="1375274"/>
              <a:chExt cx="1958633" cy="1560611"/>
            </a:xfrm>
          </p:grpSpPr>
          <p:sp>
            <p:nvSpPr>
              <p:cNvPr id="4" name="矩形 62">
                <a:extLst>
                  <a:ext uri="{FF2B5EF4-FFF2-40B4-BE49-F238E27FC236}">
                    <a16:creationId xmlns:a16="http://schemas.microsoft.com/office/drawing/2014/main" id="{AABB7597-4055-0E5C-5D77-021C2C409EE6}"/>
                  </a:ext>
                </a:extLst>
              </p:cNvPr>
              <p:cNvSpPr/>
              <p:nvPr/>
            </p:nvSpPr>
            <p:spPr>
              <a:xfrm>
                <a:off x="788385" y="1378645"/>
                <a:ext cx="1695704" cy="1557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bg1"/>
                </a:solidFill>
              </a:ln>
              <a:scene3d>
                <a:camera prst="isometricOffAxis1Left">
                  <a:rot lat="900000" lon="6600000" rev="0"/>
                </a:camera>
                <a:lightRig rig="flat" dir="t"/>
              </a:scene3d>
              <a:sp3d extrusionH="165100" contourW="12700" prstMaterial="matte">
                <a:bevelT w="0" h="6350"/>
                <a:extrusionClr>
                  <a:schemeClr val="accent1">
                    <a:lumMod val="40000"/>
                    <a:lumOff val="60000"/>
                  </a:schemeClr>
                </a:extrusionClr>
                <a:contourClr>
                  <a:schemeClr val="accent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矩形 62">
                <a:extLst>
                  <a:ext uri="{FF2B5EF4-FFF2-40B4-BE49-F238E27FC236}">
                    <a16:creationId xmlns:a16="http://schemas.microsoft.com/office/drawing/2014/main" id="{CA70F8BF-BA23-C498-61CB-B3E657C78358}"/>
                  </a:ext>
                </a:extLst>
              </p:cNvPr>
              <p:cNvSpPr/>
              <p:nvPr/>
            </p:nvSpPr>
            <p:spPr>
              <a:xfrm>
                <a:off x="1051314" y="1375274"/>
                <a:ext cx="1695704" cy="15572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bg1"/>
                </a:solidFill>
              </a:ln>
              <a:scene3d>
                <a:camera prst="isometricOffAxis1Left">
                  <a:rot lat="900000" lon="6600000" rev="0"/>
                </a:camera>
                <a:lightRig rig="flat" dir="t"/>
              </a:scene3d>
              <a:sp3d extrusionH="165100" contourW="12700" prstMaterial="matte">
                <a:bevelT w="0" h="6350"/>
                <a:extrusionClr>
                  <a:schemeClr val="accent1">
                    <a:lumMod val="40000"/>
                    <a:lumOff val="60000"/>
                  </a:schemeClr>
                </a:extrusionClr>
                <a:contourClr>
                  <a:schemeClr val="accent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6129B88-001D-AAAB-E0EC-EADACB58B197}"/>
              </a:ext>
            </a:extLst>
          </p:cNvPr>
          <p:cNvSpPr/>
          <p:nvPr/>
        </p:nvSpPr>
        <p:spPr>
          <a:xfrm>
            <a:off x="1957840" y="2905381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F88670-5444-EFB4-F2B5-EEEC7E553EFC}"/>
              </a:ext>
            </a:extLst>
          </p:cNvPr>
          <p:cNvGrpSpPr/>
          <p:nvPr/>
        </p:nvGrpSpPr>
        <p:grpSpPr>
          <a:xfrm>
            <a:off x="1843449" y="1901108"/>
            <a:ext cx="1695704" cy="1123007"/>
            <a:chOff x="1910458" y="1724688"/>
            <a:chExt cx="1777339" cy="1357477"/>
          </a:xfrm>
        </p:grpSpPr>
        <p:sp>
          <p:nvSpPr>
            <p:cNvPr id="32" name="矩形 6">
              <a:extLst>
                <a:ext uri="{FF2B5EF4-FFF2-40B4-BE49-F238E27FC236}">
                  <a16:creationId xmlns:a16="http://schemas.microsoft.com/office/drawing/2014/main" id="{8F3C45F8-A253-56BE-6A4A-FDE51A1A7C6E}"/>
                </a:ext>
              </a:extLst>
            </p:cNvPr>
            <p:cNvSpPr/>
            <p:nvPr/>
          </p:nvSpPr>
          <p:spPr>
            <a:xfrm>
              <a:off x="1910458" y="1724688"/>
              <a:ext cx="1207892" cy="13286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CDF18C0-6E7E-DB0F-71C5-FF661B2DFFB0}"/>
                </a:ext>
              </a:extLst>
            </p:cNvPr>
            <p:cNvGrpSpPr/>
            <p:nvPr/>
          </p:nvGrpSpPr>
          <p:grpSpPr>
            <a:xfrm>
              <a:off x="2186938" y="1732554"/>
              <a:ext cx="1500859" cy="1349611"/>
              <a:chOff x="2558728" y="1608837"/>
              <a:chExt cx="1500859" cy="1349611"/>
            </a:xfrm>
          </p:grpSpPr>
          <p:sp>
            <p:nvSpPr>
              <p:cNvPr id="34" name="矩形 6">
                <a:extLst>
                  <a:ext uri="{FF2B5EF4-FFF2-40B4-BE49-F238E27FC236}">
                    <a16:creationId xmlns:a16="http://schemas.microsoft.com/office/drawing/2014/main" id="{8E94FF0F-B59A-EB79-B954-CDCE6F0B043C}"/>
                  </a:ext>
                </a:extLst>
              </p:cNvPr>
              <p:cNvSpPr/>
              <p:nvPr/>
            </p:nvSpPr>
            <p:spPr>
              <a:xfrm>
                <a:off x="2558728" y="1608837"/>
                <a:ext cx="1207892" cy="132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bg1"/>
                </a:solidFill>
              </a:ln>
              <a:scene3d>
                <a:camera prst="isometricOffAxis1Left">
                  <a:rot lat="900000" lon="6600000" rev="0"/>
                </a:camera>
                <a:lightRig rig="flat" dir="t"/>
              </a:scene3d>
              <a:sp3d extrusionH="165100" contourW="12700" prstMaterial="matte">
                <a:bevelT w="0" h="6350"/>
                <a:extrusionClr>
                  <a:schemeClr val="accent1">
                    <a:lumMod val="40000"/>
                    <a:lumOff val="60000"/>
                  </a:schemeClr>
                </a:extrusionClr>
                <a:contourClr>
                  <a:schemeClr val="accent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矩形 6">
                <a:extLst>
                  <a:ext uri="{FF2B5EF4-FFF2-40B4-BE49-F238E27FC236}">
                    <a16:creationId xmlns:a16="http://schemas.microsoft.com/office/drawing/2014/main" id="{C2C5E378-383E-8BB1-F026-AEB63C6A393B}"/>
                  </a:ext>
                </a:extLst>
              </p:cNvPr>
              <p:cNvSpPr/>
              <p:nvPr/>
            </p:nvSpPr>
            <p:spPr>
              <a:xfrm>
                <a:off x="2851695" y="1629808"/>
                <a:ext cx="1207892" cy="13286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bg1"/>
                </a:solidFill>
              </a:ln>
              <a:scene3d>
                <a:camera prst="isometricOffAxis1Left">
                  <a:rot lat="900000" lon="6600000" rev="0"/>
                </a:camera>
                <a:lightRig rig="flat" dir="t"/>
              </a:scene3d>
              <a:sp3d extrusionH="165100" contourW="12700" prstMaterial="matte">
                <a:bevelT w="0" h="6350"/>
                <a:extrusionClr>
                  <a:schemeClr val="accent1">
                    <a:lumMod val="40000"/>
                    <a:lumOff val="60000"/>
                  </a:schemeClr>
                </a:extrusionClr>
                <a:contourClr>
                  <a:schemeClr val="accent1">
                    <a:lumMod val="7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A1E709E-128A-B4A7-D453-D6EA8F0EAB88}"/>
              </a:ext>
            </a:extLst>
          </p:cNvPr>
          <p:cNvSpPr/>
          <p:nvPr/>
        </p:nvSpPr>
        <p:spPr>
          <a:xfrm>
            <a:off x="3065520" y="2915474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文本框 58">
            <a:extLst>
              <a:ext uri="{FF2B5EF4-FFF2-40B4-BE49-F238E27FC236}">
                <a16:creationId xmlns:a16="http://schemas.microsoft.com/office/drawing/2014/main" id="{24E23A32-0C00-1F39-7C36-B157AE621885}"/>
              </a:ext>
            </a:extLst>
          </p:cNvPr>
          <p:cNvSpPr txBox="1"/>
          <p:nvPr/>
        </p:nvSpPr>
        <p:spPr>
          <a:xfrm>
            <a:off x="-140648" y="3662815"/>
            <a:ext cx="104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256*256*32</a:t>
            </a:r>
          </a:p>
        </p:txBody>
      </p:sp>
      <p:sp>
        <p:nvSpPr>
          <p:cNvPr id="42" name="文本框 58">
            <a:extLst>
              <a:ext uri="{FF2B5EF4-FFF2-40B4-BE49-F238E27FC236}">
                <a16:creationId xmlns:a16="http://schemas.microsoft.com/office/drawing/2014/main" id="{57D51F50-5388-2197-FBA0-C941BD127A6E}"/>
              </a:ext>
            </a:extLst>
          </p:cNvPr>
          <p:cNvSpPr txBox="1"/>
          <p:nvPr/>
        </p:nvSpPr>
        <p:spPr>
          <a:xfrm>
            <a:off x="966386" y="3658929"/>
            <a:ext cx="104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128*128*16</a:t>
            </a:r>
          </a:p>
        </p:txBody>
      </p:sp>
      <p:sp>
        <p:nvSpPr>
          <p:cNvPr id="43" name="文本框 58">
            <a:extLst>
              <a:ext uri="{FF2B5EF4-FFF2-40B4-BE49-F238E27FC236}">
                <a16:creationId xmlns:a16="http://schemas.microsoft.com/office/drawing/2014/main" id="{63856ECD-C417-49DF-2A70-4929B9CF4F59}"/>
              </a:ext>
            </a:extLst>
          </p:cNvPr>
          <p:cNvSpPr txBox="1"/>
          <p:nvPr/>
        </p:nvSpPr>
        <p:spPr>
          <a:xfrm>
            <a:off x="2075671" y="3668681"/>
            <a:ext cx="104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32*32*4</a:t>
            </a:r>
          </a:p>
        </p:txBody>
      </p:sp>
      <p:sp>
        <p:nvSpPr>
          <p:cNvPr id="44" name="文本框 58">
            <a:extLst>
              <a:ext uri="{FF2B5EF4-FFF2-40B4-BE49-F238E27FC236}">
                <a16:creationId xmlns:a16="http://schemas.microsoft.com/office/drawing/2014/main" id="{894C5151-FF0B-2B52-B632-938F47841DF5}"/>
              </a:ext>
            </a:extLst>
          </p:cNvPr>
          <p:cNvSpPr txBox="1"/>
          <p:nvPr/>
        </p:nvSpPr>
        <p:spPr>
          <a:xfrm>
            <a:off x="3030601" y="3661908"/>
            <a:ext cx="1049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16*16*2</a:t>
            </a: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1A9BE662-E97D-5AAE-C313-A2CB2ED7A5C5}"/>
              </a:ext>
            </a:extLst>
          </p:cNvPr>
          <p:cNvSpPr/>
          <p:nvPr/>
        </p:nvSpPr>
        <p:spPr>
          <a:xfrm>
            <a:off x="805393" y="2792449"/>
            <a:ext cx="231162" cy="15433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文本框 58">
            <a:extLst>
              <a:ext uri="{FF2B5EF4-FFF2-40B4-BE49-F238E27FC236}">
                <a16:creationId xmlns:a16="http://schemas.microsoft.com/office/drawing/2014/main" id="{D85D8A7D-6569-6DCB-2992-83580631DE2F}"/>
              </a:ext>
            </a:extLst>
          </p:cNvPr>
          <p:cNvSpPr txBox="1"/>
          <p:nvPr/>
        </p:nvSpPr>
        <p:spPr>
          <a:xfrm>
            <a:off x="1404320" y="788466"/>
            <a:ext cx="2328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(H/4, W/4, D/4, 16)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ABC62E7-6345-8D86-9890-6757A9889562}"/>
              </a:ext>
            </a:extLst>
          </p:cNvPr>
          <p:cNvGrpSpPr/>
          <p:nvPr/>
        </p:nvGrpSpPr>
        <p:grpSpPr>
          <a:xfrm>
            <a:off x="3080462" y="2516263"/>
            <a:ext cx="1025683" cy="592318"/>
            <a:chOff x="3762276" y="2366222"/>
            <a:chExt cx="1134115" cy="717639"/>
          </a:xfrm>
        </p:grpSpPr>
        <p:sp>
          <p:nvSpPr>
            <p:cNvPr id="77" name="矩形 6">
              <a:extLst>
                <a:ext uri="{FF2B5EF4-FFF2-40B4-BE49-F238E27FC236}">
                  <a16:creationId xmlns:a16="http://schemas.microsoft.com/office/drawing/2014/main" id="{56635846-3F2B-0834-4497-AEC3A3FD4DE8}"/>
                </a:ext>
              </a:extLst>
            </p:cNvPr>
            <p:cNvSpPr/>
            <p:nvPr/>
          </p:nvSpPr>
          <p:spPr>
            <a:xfrm>
              <a:off x="3762276" y="2366222"/>
              <a:ext cx="637423" cy="698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矩形 6">
              <a:extLst>
                <a:ext uri="{FF2B5EF4-FFF2-40B4-BE49-F238E27FC236}">
                  <a16:creationId xmlns:a16="http://schemas.microsoft.com/office/drawing/2014/main" id="{43A88F9F-F692-652C-49CA-02891C36FB8B}"/>
                </a:ext>
              </a:extLst>
            </p:cNvPr>
            <p:cNvSpPr/>
            <p:nvPr/>
          </p:nvSpPr>
          <p:spPr>
            <a:xfrm>
              <a:off x="4021154" y="2366223"/>
              <a:ext cx="637423" cy="698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矩形 6">
              <a:extLst>
                <a:ext uri="{FF2B5EF4-FFF2-40B4-BE49-F238E27FC236}">
                  <a16:creationId xmlns:a16="http://schemas.microsoft.com/office/drawing/2014/main" id="{711988F1-FCD8-15C6-1D82-37528F2C3364}"/>
                </a:ext>
              </a:extLst>
            </p:cNvPr>
            <p:cNvSpPr/>
            <p:nvPr/>
          </p:nvSpPr>
          <p:spPr>
            <a:xfrm>
              <a:off x="4258968" y="2385512"/>
              <a:ext cx="637423" cy="698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39CF4740-1C85-DD10-FA57-D18CF4395115}"/>
              </a:ext>
            </a:extLst>
          </p:cNvPr>
          <p:cNvGrpSpPr/>
          <p:nvPr/>
        </p:nvGrpSpPr>
        <p:grpSpPr>
          <a:xfrm>
            <a:off x="4274501" y="2503508"/>
            <a:ext cx="1025683" cy="592318"/>
            <a:chOff x="3762276" y="2366222"/>
            <a:chExt cx="1134115" cy="717639"/>
          </a:xfrm>
        </p:grpSpPr>
        <p:sp>
          <p:nvSpPr>
            <p:cNvPr id="103" name="矩形 6">
              <a:extLst>
                <a:ext uri="{FF2B5EF4-FFF2-40B4-BE49-F238E27FC236}">
                  <a16:creationId xmlns:a16="http://schemas.microsoft.com/office/drawing/2014/main" id="{F332B40C-46D0-AB1F-B5B6-41C8BCE102E3}"/>
                </a:ext>
              </a:extLst>
            </p:cNvPr>
            <p:cNvSpPr/>
            <p:nvPr/>
          </p:nvSpPr>
          <p:spPr>
            <a:xfrm>
              <a:off x="3762276" y="2366222"/>
              <a:ext cx="637423" cy="698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矩形 6">
              <a:extLst>
                <a:ext uri="{FF2B5EF4-FFF2-40B4-BE49-F238E27FC236}">
                  <a16:creationId xmlns:a16="http://schemas.microsoft.com/office/drawing/2014/main" id="{E9316B83-5160-C9F6-E087-0F081EE61FDC}"/>
                </a:ext>
              </a:extLst>
            </p:cNvPr>
            <p:cNvSpPr/>
            <p:nvPr/>
          </p:nvSpPr>
          <p:spPr>
            <a:xfrm>
              <a:off x="4021154" y="2366223"/>
              <a:ext cx="637423" cy="698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矩形 6">
              <a:extLst>
                <a:ext uri="{FF2B5EF4-FFF2-40B4-BE49-F238E27FC236}">
                  <a16:creationId xmlns:a16="http://schemas.microsoft.com/office/drawing/2014/main" id="{526CFC74-5564-98F0-A7C7-29D556856ACC}"/>
                </a:ext>
              </a:extLst>
            </p:cNvPr>
            <p:cNvSpPr/>
            <p:nvPr/>
          </p:nvSpPr>
          <p:spPr>
            <a:xfrm>
              <a:off x="4258968" y="2385512"/>
              <a:ext cx="637423" cy="698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bg1"/>
              </a:solidFill>
            </a:ln>
            <a:scene3d>
              <a:camera prst="isometricOffAxis1Left">
                <a:rot lat="900000" lon="6600000" rev="0"/>
              </a:camera>
              <a:lightRig rig="flat" dir="t"/>
            </a:scene3d>
            <a:sp3d extrusionH="165100" contourW="12700" prstMaterial="matte">
              <a:bevelT w="0" h="6350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16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"/>
          <p:cNvGraphicFramePr>
            <a:graphicFrameLocks noGrp="1"/>
          </p:cNvGraphicFramePr>
          <p:nvPr/>
        </p:nvGraphicFramePr>
        <p:xfrm>
          <a:off x="94691" y="2195830"/>
          <a:ext cx="11583536" cy="22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9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200" dirty="0">
                          <a:sym typeface="+mn-ea"/>
                        </a:rPr>
                        <a:t>모델</a:t>
                      </a:r>
                      <a:r>
                        <a:rPr lang="en-US" altLang="ko-KR" sz="1200" dirty="0">
                          <a:sym typeface="+mn-ea"/>
                        </a:rPr>
                        <a:t> 4</a:t>
                      </a:r>
                      <a:endParaRPr lang="en-US" altLang="ko-KR" sz="1200" dirty="0"/>
                    </a:p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ym typeface="+mn-ea"/>
                        </a:rPr>
                        <a:t>실험 </a:t>
                      </a:r>
                      <a:r>
                        <a:rPr lang="en-US" altLang="ko-KR" sz="1200" dirty="0">
                          <a:sym typeface="+mn-ea"/>
                        </a:rPr>
                        <a:t>4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>
                          <a:sym typeface="+mn-ea"/>
                        </a:rPr>
                        <a:t>(</a:t>
                      </a:r>
                      <a:r>
                        <a:rPr lang="ko-KR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병원에서</a:t>
                      </a:r>
                      <a:r>
                        <a:rPr lang="en-US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 </a:t>
                      </a:r>
                      <a:r>
                        <a:rPr lang="ko-KR" altLang="en-US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제공한</a:t>
                      </a:r>
                      <a:r>
                        <a:rPr lang="en-US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 32</a:t>
                      </a:r>
                      <a:r>
                        <a:rPr lang="ko-KR" altLang="en-US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장</a:t>
                      </a:r>
                      <a:r>
                        <a:rPr lang="en-US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 F</a:t>
                      </a:r>
                      <a:r>
                        <a:rPr lang="ko-KR" altLang="en-US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데이터</a:t>
                      </a:r>
                      <a:r>
                        <a:rPr lang="en-US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, 42</a:t>
                      </a:r>
                      <a:r>
                        <a:rPr lang="ko-KR" altLang="en-US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장</a:t>
                      </a:r>
                      <a:r>
                        <a:rPr lang="en-US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 N</a:t>
                      </a:r>
                      <a:r>
                        <a:rPr lang="ko-KR" altLang="en-US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데이터로</a:t>
                      </a:r>
                      <a:r>
                        <a:rPr lang="en-US" altLang="ko-KR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 UNet </a:t>
                      </a:r>
                      <a:r>
                        <a:rPr lang="ko-KR" altLang="en-US" sz="1200" b="0" dirty="0">
                          <a:latin typeface="나눔스퀘어" panose="020B0600000101010101" charset="-127"/>
                          <a:ea typeface="나눔스퀘어" panose="020B0600000101010101" charset="-127"/>
                          <a:cs typeface="나눔스퀘어" panose="020B0600000101010101" charset="-127"/>
                          <a:sym typeface="+mn-ea"/>
                        </a:rPr>
                        <a:t>학습</a:t>
                      </a:r>
                      <a:r>
                        <a:rPr lang="en-US" altLang="ko-KR" sz="1200" dirty="0">
                          <a:sym typeface="+mn-ea"/>
                        </a:rPr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ym typeface="+mn-ea"/>
                        </a:rPr>
                        <a:t>서울</a:t>
                      </a:r>
                      <a:r>
                        <a:rPr lang="en-US" altLang="ko-KR" sz="1200" dirty="0">
                          <a:sym typeface="+mn-ea"/>
                        </a:rPr>
                        <a:t> </a:t>
                      </a:r>
                      <a:r>
                        <a:rPr lang="ko-KR" altLang="en-US" sz="1200" dirty="0">
                          <a:sym typeface="+mn-ea"/>
                        </a:rPr>
                        <a:t>성모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b="0">
                          <a:solidFill>
                            <a:schemeClr val="tx1"/>
                          </a:solidFill>
                        </a:rPr>
                        <a:t>0.9941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b="0">
                          <a:solidFill>
                            <a:schemeClr val="tx1"/>
                          </a:solidFill>
                        </a:rPr>
                        <a:t>0.9710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</a:rPr>
                        <a:t>0.9824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</a:rPr>
                        <a:t>0.9662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0.4444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0.8000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0.5714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성빈센트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0.9907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0.3750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0.4286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인천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성모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0.9925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0.9852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0.9781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0.3333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0.4000</a:t>
                      </a:r>
                      <a:endParaRPr lang="zh-CN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0.9781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0.9917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  <a:sym typeface="+mn-ea"/>
                        </a:rPr>
                        <a:t>0.9819</a:t>
                      </a: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0.9742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0.4359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0.6296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0.5152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0.9742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0.9742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94691" y="1936750"/>
          <a:ext cx="1158353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공체 Medium" panose="00000600000000000000" charset="-127"/>
                          <a:ea typeface="공체 Medium" panose="00000600000000000000" charset="-127"/>
                        </a:rPr>
                        <a:t>모델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공체 Medium" panose="00000600000000000000" charset="-127"/>
                          <a:ea typeface="공체 Medium" panose="00000600000000000000" charset="-127"/>
                          <a:cs typeface="공체 Medium" panose="00000600000000000000" charset="-127"/>
                        </a:rPr>
                        <a:t>학습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atin typeface="공체 Medium" panose="00000600000000000000" charset="-127"/>
                          <a:ea typeface="공체 Medium" panose="00000600000000000000" charset="-127"/>
                          <a:cs typeface="공체 Medium" panose="00000600000000000000" charset="-127"/>
                        </a:rPr>
                        <a:t>테스트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공체 Medium" panose="00000600000000000000" charset="-127"/>
                          <a:ea typeface="공체 Medium" panose="00000600000000000000" charset="-127"/>
                        </a:rPr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공체 Medium" panose="00000600000000000000" charset="-127"/>
                          <a:ea typeface="공체 Medium" panose="00000600000000000000" charset="-127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latin typeface="공체 Medium" panose="00000600000000000000" charset="-127"/>
                          <a:ea typeface="공체 Medium" panose="00000600000000000000" charset="-127"/>
                        </a:rPr>
                        <a:t>Recaall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공체 Medium" panose="00000600000000000000" charset="-127"/>
                          <a:ea typeface="공체 Medium" panose="00000600000000000000" charset="-127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공체 Medium" panose="00000600000000000000" charset="-127"/>
                          <a:ea typeface="공체 Medium" panose="00000600000000000000" charset="-127"/>
                        </a:rPr>
                        <a:t>Acc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6FFE1A-6791-236A-4552-3E6C3551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80886"/>
              </p:ext>
            </p:extLst>
          </p:nvPr>
        </p:nvGraphicFramePr>
        <p:xfrm>
          <a:off x="94691" y="0"/>
          <a:ext cx="11583536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02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모델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학습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테스트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label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Precision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Recaall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Acc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모델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+mn-ea"/>
                        </a:rPr>
                        <a:t> 2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(32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데이터로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Unet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학습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성모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증강 포함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0.9914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0.8750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0.2593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ym typeface="+mn-ea"/>
                        </a:rPr>
                        <a:t>모델</a:t>
                      </a:r>
                      <a:r>
                        <a:rPr lang="en-US" altLang="ko-KR" sz="1200" dirty="0">
                          <a:sym typeface="+mn-ea"/>
                        </a:rPr>
                        <a:t> 2</a:t>
                      </a:r>
                      <a:endParaRPr lang="en-US" altLang="ko-KR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실험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(32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+ 43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명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데이터로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UNet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학습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성모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증강 포함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>
                          <a:solidFill>
                            <a:srgbClr val="FF0000"/>
                          </a:solidFill>
                        </a:rPr>
                        <a:t>0.9989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0.9916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>
                          <a:solidFill>
                            <a:srgbClr val="FF0000"/>
                          </a:solidFill>
                        </a:rPr>
                        <a:t>0.8889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0.3478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200" dirty="0">
                          <a:sym typeface="+mn-ea"/>
                        </a:rPr>
                        <a:t>모델</a:t>
                      </a:r>
                      <a:r>
                        <a:rPr lang="en-US" altLang="ko-KR" sz="1200" dirty="0">
                          <a:sym typeface="+mn-ea"/>
                        </a:rPr>
                        <a:t> 2</a:t>
                      </a:r>
                      <a:endParaRPr lang="en-US" altLang="ko-KR" sz="1200" dirty="0"/>
                    </a:p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ym typeface="+mn-ea"/>
                        </a:rPr>
                        <a:t>실험 </a:t>
                      </a:r>
                      <a:r>
                        <a:rPr lang="en-US" altLang="ko-KR" sz="1200" dirty="0">
                          <a:sym typeface="+mn-ea"/>
                        </a:rPr>
                        <a:t>3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>
                          <a:sym typeface="+mn-ea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sym typeface="+mn-ea"/>
                        </a:rPr>
                        <a:t>18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sym typeface="+mn-ea"/>
                        </a:rPr>
                        <a:t>명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  <a:sym typeface="+mn-ea"/>
                        </a:rPr>
                        <a:t> F 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  <a:sym typeface="+mn-ea"/>
                        </a:rPr>
                        <a:t>데이터</a:t>
                      </a:r>
                      <a:r>
                        <a:rPr lang="en-US" altLang="ko-KR" sz="1200" dirty="0">
                          <a:sym typeface="+mn-ea"/>
                        </a:rPr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데이터 증강 포함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서울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0.9921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0.9729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0.7333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0.9662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성빈센트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0.9861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0.9930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인천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성모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0.9925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/>
                        <a:t>0.9852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0.9781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0.3333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/>
                        <a:t>0.9781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050" dirty="0"/>
                        <a:t>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0.9901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0.9758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0.4545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0.5556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0.9758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050" dirty="0"/>
                        <a:t>N+F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en-US" altLang="zh-CN" sz="105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050" dirty="0">
                          <a:solidFill>
                            <a:srgbClr val="FF0000"/>
                          </a:solidFill>
                        </a:rPr>
                        <a:t>0.9758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96E681-DAFA-9833-1F56-31ABAAC743A0}"/>
              </a:ext>
            </a:extLst>
          </p:cNvPr>
          <p:cNvSpPr txBox="1"/>
          <p:nvPr/>
        </p:nvSpPr>
        <p:spPr>
          <a:xfrm>
            <a:off x="94691" y="4630994"/>
            <a:ext cx="10308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실험 </a:t>
            </a:r>
            <a:r>
              <a:rPr lang="en-US" altLang="ko-KR" dirty="0"/>
              <a:t>3</a:t>
            </a:r>
            <a:r>
              <a:rPr lang="ko-KR" altLang="en-US" dirty="0"/>
              <a:t>은 연구실에서 </a:t>
            </a:r>
            <a:r>
              <a:rPr lang="en-US" altLang="ko-KR" dirty="0"/>
              <a:t>segmentation</a:t>
            </a:r>
            <a:r>
              <a:rPr lang="ko-KR" altLang="en-US" dirty="0"/>
              <a:t>한 서울성모 병원 </a:t>
            </a:r>
            <a:r>
              <a:rPr lang="en-US" altLang="ko-KR" dirty="0"/>
              <a:t>18</a:t>
            </a:r>
            <a:r>
              <a:rPr lang="ko-KR" altLang="en-US" dirty="0"/>
              <a:t>명 </a:t>
            </a:r>
            <a:r>
              <a:rPr lang="en-US" altLang="ko-KR" dirty="0"/>
              <a:t>F CT </a:t>
            </a:r>
            <a:r>
              <a:rPr lang="ko-KR" altLang="en-US" dirty="0"/>
              <a:t>데이터로 </a:t>
            </a:r>
            <a:r>
              <a:rPr lang="en-US" altLang="ko-KR" dirty="0" err="1"/>
              <a:t>UNet</a:t>
            </a:r>
            <a:r>
              <a:rPr lang="ko-KR" altLang="en-US" dirty="0"/>
              <a:t>을 학습함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실험 </a:t>
            </a:r>
            <a:r>
              <a:rPr lang="en-US" altLang="ko-KR" dirty="0"/>
              <a:t>3</a:t>
            </a:r>
            <a:r>
              <a:rPr lang="ko-KR" altLang="en-US" dirty="0"/>
              <a:t>의 목적은 연구실에서 </a:t>
            </a:r>
            <a:r>
              <a:rPr lang="en-US" altLang="ko-KR" dirty="0"/>
              <a:t>segmentation </a:t>
            </a:r>
            <a:r>
              <a:rPr lang="ko-KR" altLang="en-US" dirty="0"/>
              <a:t>한 데이터가 정확한지 판단하고자 실험을 진행함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실험 </a:t>
            </a:r>
            <a:r>
              <a:rPr lang="en-US" altLang="ko-KR" dirty="0"/>
              <a:t>3</a:t>
            </a:r>
            <a:r>
              <a:rPr lang="ko-KR" altLang="en-US" dirty="0"/>
              <a:t>의 결과를 보았을 때 성능이 실험 </a:t>
            </a:r>
            <a:r>
              <a:rPr lang="en-US" altLang="ko-KR" dirty="0"/>
              <a:t>1</a:t>
            </a:r>
            <a:r>
              <a:rPr lang="ko-KR" altLang="en-US" dirty="0"/>
              <a:t>과 유사해</a:t>
            </a:r>
            <a:r>
              <a:rPr lang="en-US" altLang="ko-KR" dirty="0"/>
              <a:t>, </a:t>
            </a:r>
            <a:r>
              <a:rPr lang="ko-KR" altLang="en-US" dirty="0"/>
              <a:t>연구실에서 </a:t>
            </a:r>
            <a:r>
              <a:rPr lang="en-US" altLang="ko-KR" dirty="0"/>
              <a:t>segmentation</a:t>
            </a:r>
            <a:r>
              <a:rPr lang="ko-KR" altLang="en-US" dirty="0"/>
              <a:t>한 데이터도 사용 가능하다고 판단됨 </a:t>
            </a:r>
            <a:r>
              <a:rPr lang="en-US" altLang="ko-KR" dirty="0"/>
              <a:t>(</a:t>
            </a:r>
            <a:r>
              <a:rPr lang="ko-KR" altLang="en-US" dirty="0"/>
              <a:t>전반 결론에 큰 의미는 없음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8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26614" y="0"/>
            <a:ext cx="10515600" cy="5291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/>
              <a:t>UNet  Segmentation </a:t>
            </a:r>
            <a:r>
              <a:rPr lang="ko-KR" altLang="en-US" sz="2400" dirty="0" err="1"/>
              <a:t>모델</a:t>
            </a:r>
            <a:r>
              <a:rPr lang="en-US" altLang="ko-KR" sz="2400" dirty="0" err="1"/>
              <a:t> </a:t>
            </a:r>
            <a:r>
              <a:rPr lang="ko-KR" altLang="en-US" sz="2400" dirty="0" err="1"/>
              <a:t>학습</a:t>
            </a:r>
            <a:r>
              <a:rPr lang="en-US" altLang="ko-KR" sz="2400" dirty="0" err="1"/>
              <a:t> </a:t>
            </a:r>
            <a:r>
              <a:rPr lang="ko-KR" altLang="en-US" sz="2400" dirty="0" err="1"/>
              <a:t>방법</a:t>
            </a:r>
            <a:r>
              <a:rPr lang="en-US" altLang="ko-KR" sz="2400" dirty="0" err="1"/>
              <a:t>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" y="833755"/>
            <a:ext cx="116757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모델 학습 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 데이터</a:t>
            </a:r>
            <a:r>
              <a:rPr lang="en-US" altLang="ko-KR" dirty="0"/>
              <a:t>: </a:t>
            </a:r>
            <a:r>
              <a:rPr lang="ko-KR" altLang="en-US" dirty="0"/>
              <a:t>전문가가 </a:t>
            </a:r>
            <a:r>
              <a:rPr lang="en-US" altLang="ko-KR" dirty="0"/>
              <a:t>segmentation </a:t>
            </a:r>
            <a:r>
              <a:rPr lang="ko-KR" altLang="en-US" dirty="0"/>
              <a:t>한</a:t>
            </a:r>
            <a:r>
              <a:rPr lang="en-US" altLang="ko-KR" dirty="0"/>
              <a:t> 32</a:t>
            </a:r>
            <a:r>
              <a:rPr lang="ko-KR" altLang="en-US" dirty="0"/>
              <a:t>명 </a:t>
            </a:r>
            <a:r>
              <a:rPr lang="en-US" altLang="ko-KR" dirty="0"/>
              <a:t>F </a:t>
            </a:r>
            <a:r>
              <a:rPr lang="ko-KR" altLang="en-US" dirty="0"/>
              <a:t>데이터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3D </a:t>
            </a:r>
            <a:r>
              <a:rPr lang="en-US" altLang="ko-KR" dirty="0" err="1"/>
              <a:t>UNet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Depth 32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Epoch: 300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마지막</a:t>
            </a:r>
            <a:r>
              <a:rPr lang="en-US" altLang="ko-KR" dirty="0"/>
              <a:t> Epoch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가중치를</a:t>
            </a:r>
            <a:r>
              <a:rPr lang="en-US" altLang="ko-KR" dirty="0"/>
              <a:t> </a:t>
            </a:r>
            <a:r>
              <a:rPr lang="ko-KR" altLang="en-US" dirty="0"/>
              <a:t>저장하여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 Encoder </a:t>
            </a:r>
            <a:r>
              <a:rPr lang="ko-KR" altLang="en-US" dirty="0"/>
              <a:t>부분에</a:t>
            </a:r>
            <a:r>
              <a:rPr lang="en-US" altLang="ko-KR" dirty="0"/>
              <a:t> </a:t>
            </a:r>
            <a:r>
              <a:rPr lang="ko-KR" altLang="en-US" dirty="0"/>
              <a:t>사용하였음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4930" y="3609174"/>
          <a:ext cx="11583517" cy="312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9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14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학습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label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Precision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Recaall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F1-score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</a:t>
                      </a:r>
                      <a:r>
                        <a:rPr lang="en-US" altLang="ko-KR" sz="1200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0.9774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0.2667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0.9774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성빈센트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>
                          <a:sym typeface="+mn-ea"/>
                        </a:rPr>
                        <a:t>0.9839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latinLnBrk="1"/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성빈센트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>
                          <a:sym typeface="+mn-ea"/>
                        </a:rPr>
                        <a:t>0.9839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0.9963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200" dirty="0"/>
                        <a:t>인천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2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 dirty="0"/>
                        <a:t>0.6667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 dirty="0"/>
                        <a:t>0.9927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/>
          <p:nvPr/>
        </p:nvSpPr>
        <p:spPr>
          <a:xfrm>
            <a:off x="26614" y="0"/>
            <a:ext cx="10515600" cy="5291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/>
              <a:t>UNet</a:t>
            </a:r>
            <a:r>
              <a:rPr lang="en-US" altLang="ko-KR" sz="2400" dirty="0"/>
              <a:t>-encoder </a:t>
            </a:r>
            <a:r>
              <a:rPr lang="ko-KR" altLang="en-US" sz="2400" dirty="0"/>
              <a:t>기반 분류 모델</a:t>
            </a:r>
            <a:r>
              <a:rPr lang="en-US" altLang="ko-KR" sz="2400" dirty="0"/>
              <a:t> </a:t>
            </a:r>
            <a:r>
              <a:rPr lang="en-US" sz="2400" dirty="0"/>
              <a:t>1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51" y="1186141"/>
            <a:ext cx="5096149" cy="21265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5017" y="834013"/>
            <a:ext cx="6760834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모델 학습 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 데이터</a:t>
            </a:r>
            <a:r>
              <a:rPr lang="en-US" altLang="ko-KR" dirty="0"/>
              <a:t>: </a:t>
            </a:r>
            <a:r>
              <a:rPr lang="ko-KR" altLang="en-US" dirty="0"/>
              <a:t>서울</a:t>
            </a:r>
            <a:r>
              <a:rPr lang="en-US" altLang="ko-KR" dirty="0"/>
              <a:t> </a:t>
            </a:r>
            <a:r>
              <a:rPr lang="ko-KR" altLang="en-US" dirty="0"/>
              <a:t>성모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- N 1885</a:t>
            </a:r>
            <a:r>
              <a:rPr lang="ko-KR" altLang="en-US" dirty="0"/>
              <a:t>개</a:t>
            </a:r>
            <a:r>
              <a:rPr lang="en-US" altLang="ko-KR" dirty="0"/>
              <a:t>, F 264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증강</a:t>
            </a:r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en-US" altLang="ko-KR" dirty="0"/>
              <a:t> F </a:t>
            </a:r>
            <a:r>
              <a:rPr lang="ko-KR" altLang="en-US" dirty="0"/>
              <a:t>데이터</a:t>
            </a:r>
            <a:r>
              <a:rPr lang="en-US" altLang="ko-KR" dirty="0"/>
              <a:t> 20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검증 데이터</a:t>
            </a:r>
            <a:r>
              <a:rPr lang="en-US" altLang="ko-KR" dirty="0"/>
              <a:t>: N 471</a:t>
            </a:r>
            <a:r>
              <a:rPr lang="ko-KR" altLang="en-US" dirty="0"/>
              <a:t>개</a:t>
            </a:r>
            <a:r>
              <a:rPr lang="en-US" altLang="ko-KR" dirty="0"/>
              <a:t>, F 264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Depth 32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서울</a:t>
            </a:r>
            <a:r>
              <a:rPr lang="en-US" altLang="ko-KR" dirty="0"/>
              <a:t>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성빈센트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 </a:t>
            </a:r>
            <a:r>
              <a:rPr lang="ko-KR" altLang="en-US" dirty="0"/>
              <a:t>성모</a:t>
            </a: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Epoch: 300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</a:t>
            </a:r>
            <a:r>
              <a:rPr lang="en-US" altLang="ko-KR" dirty="0"/>
              <a:t> layer : UNet Encoder </a:t>
            </a:r>
            <a:r>
              <a:rPr lang="ko-KR" altLang="en-US" dirty="0"/>
              <a:t>마지막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r>
              <a:rPr lang="en-US" altLang="ko-KR" dirty="0"/>
              <a:t> layer</a:t>
            </a:r>
            <a:r>
              <a:rPr lang="ko-KR" altLang="en-US" dirty="0"/>
              <a:t>와</a:t>
            </a:r>
            <a:r>
              <a:rPr lang="en-US" altLang="ko-KR" dirty="0"/>
              <a:t> 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/>
          <p:nvPr/>
        </p:nvSpPr>
        <p:spPr>
          <a:xfrm>
            <a:off x="26614" y="0"/>
            <a:ext cx="10515600" cy="5291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/>
              <a:t>UNet  Segmentation </a:t>
            </a:r>
            <a:r>
              <a:rPr lang="ko-KR" altLang="en-US" sz="2400" dirty="0" err="1"/>
              <a:t>모델</a:t>
            </a:r>
            <a:r>
              <a:rPr lang="en-US" altLang="ko-KR" sz="2400" dirty="0" err="1"/>
              <a:t> </a:t>
            </a:r>
            <a:r>
              <a:rPr lang="ko-KR" altLang="en-US" sz="2400" dirty="0" err="1"/>
              <a:t>학습</a:t>
            </a:r>
            <a:r>
              <a:rPr lang="en-US" altLang="ko-KR" sz="2400" dirty="0" err="1"/>
              <a:t> </a:t>
            </a:r>
            <a:r>
              <a:rPr lang="ko-KR" altLang="en-US" sz="2400" dirty="0" err="1"/>
              <a:t>방법</a:t>
            </a:r>
            <a:r>
              <a:rPr lang="en-US" altLang="ko-KR" sz="2400" dirty="0" err="1"/>
              <a:t>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" y="833755"/>
            <a:ext cx="11675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모델 학습 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 데이터</a:t>
            </a:r>
            <a:r>
              <a:rPr lang="en-US" altLang="ko-KR" dirty="0"/>
              <a:t>: </a:t>
            </a:r>
            <a:r>
              <a:rPr lang="ko-KR" altLang="en-US" dirty="0"/>
              <a:t>전문가가 </a:t>
            </a:r>
            <a:r>
              <a:rPr lang="en-US" altLang="ko-KR" dirty="0"/>
              <a:t>segmentation </a:t>
            </a:r>
            <a:r>
              <a:rPr lang="ko-KR" altLang="en-US" dirty="0"/>
              <a:t>한</a:t>
            </a:r>
            <a:r>
              <a:rPr lang="en-US" altLang="ko-KR" dirty="0"/>
              <a:t> 32</a:t>
            </a:r>
            <a:r>
              <a:rPr lang="ko-KR" altLang="en-US" dirty="0"/>
              <a:t>명 </a:t>
            </a:r>
            <a:r>
              <a:rPr lang="en-US" altLang="ko-KR" dirty="0"/>
              <a:t>F </a:t>
            </a:r>
            <a:r>
              <a:rPr lang="ko-KR" altLang="en-US" dirty="0"/>
              <a:t>데이터 </a:t>
            </a:r>
            <a:r>
              <a:rPr lang="en-US" altLang="ko-KR" dirty="0"/>
              <a:t>+ </a:t>
            </a:r>
            <a:r>
              <a:rPr lang="ko-KR" altLang="en-US" dirty="0"/>
              <a:t>연구실에서 </a:t>
            </a:r>
            <a:r>
              <a:rPr lang="en-US" altLang="ko-KR" dirty="0"/>
              <a:t>segmentation</a:t>
            </a:r>
            <a:r>
              <a:rPr lang="ko-KR" altLang="en-US" dirty="0"/>
              <a:t>한 </a:t>
            </a:r>
            <a:r>
              <a:rPr lang="en-US" altLang="ko-KR" dirty="0"/>
              <a:t>43</a:t>
            </a:r>
            <a:r>
              <a:rPr lang="ko-KR" altLang="en-US" dirty="0"/>
              <a:t>명 </a:t>
            </a:r>
            <a:r>
              <a:rPr lang="en-US" altLang="ko-KR" dirty="0"/>
              <a:t>N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3D UNet </a:t>
            </a:r>
            <a:r>
              <a:rPr lang="ko-KR" altLang="en-US" dirty="0"/>
              <a:t>사용함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Depth 32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Epoch: 300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마지막</a:t>
            </a:r>
            <a:r>
              <a:rPr lang="en-US" altLang="ko-KR" dirty="0"/>
              <a:t> Epoch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가중치를</a:t>
            </a:r>
            <a:r>
              <a:rPr lang="en-US" altLang="ko-KR" dirty="0"/>
              <a:t> </a:t>
            </a:r>
            <a:r>
              <a:rPr lang="ko-KR" altLang="en-US" dirty="0"/>
              <a:t>저장하여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 Encoder </a:t>
            </a:r>
            <a:r>
              <a:rPr lang="ko-KR" altLang="en-US" dirty="0"/>
              <a:t>부분에</a:t>
            </a:r>
            <a:r>
              <a:rPr lang="en-US" altLang="ko-KR" dirty="0"/>
              <a:t> </a:t>
            </a:r>
            <a:r>
              <a:rPr lang="ko-KR" altLang="en-US" dirty="0"/>
              <a:t>사용하였음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4930" y="3609174"/>
          <a:ext cx="9543776" cy="312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1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학습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테스트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label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Precision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Recaall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F1-score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모델</a:t>
                      </a:r>
                      <a:r>
                        <a:rPr lang="en-US" altLang="ko-KR" sz="1200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0.9468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0.8750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0.4667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0.6087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zh-C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성빈센트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>
                          <a:sym typeface="+mn-ea"/>
                        </a:rPr>
                        <a:t>0.9839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latinLnBrk="1"/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zh-C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성빈센트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0.2222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>
                          <a:sym typeface="+mn-ea"/>
                        </a:rPr>
                        <a:t>0.9839</a:t>
                      </a:r>
                      <a:endParaRPr lang="en-US" altLang="zh-C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/>
                        <a:t>0.9926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dirty="0"/>
                        <a:t>0.9854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ko-KR" altLang="en-US" sz="1200" dirty="0"/>
                        <a:t>인천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성모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ko-KR" sz="120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buNone/>
                      </a:pPr>
                      <a:r>
                        <a:rPr lang="en-US" altLang="zh-CN" sz="1200" dirty="0"/>
                        <a:t>0.9854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/>
          <p:nvPr/>
        </p:nvSpPr>
        <p:spPr>
          <a:xfrm>
            <a:off x="26614" y="0"/>
            <a:ext cx="10515600" cy="5291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err="1"/>
              <a:t>UNet</a:t>
            </a:r>
            <a:r>
              <a:rPr lang="en-US" altLang="ko-KR" sz="2400" dirty="0"/>
              <a:t>-encoder </a:t>
            </a:r>
            <a:r>
              <a:rPr lang="ko-KR" altLang="en-US" sz="2400" dirty="0"/>
              <a:t>기반 분류 모델</a:t>
            </a:r>
            <a:r>
              <a:rPr lang="en-US" altLang="ko-KR" sz="2400" dirty="0"/>
              <a:t> </a:t>
            </a:r>
            <a:r>
              <a:rPr lang="en-US" sz="2400" dirty="0"/>
              <a:t>2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51" y="1186141"/>
            <a:ext cx="5096149" cy="21265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5017" y="834013"/>
            <a:ext cx="6760834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모델 학습 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 데이터</a:t>
            </a:r>
            <a:r>
              <a:rPr lang="en-US" altLang="ko-KR" dirty="0"/>
              <a:t>: </a:t>
            </a:r>
            <a:r>
              <a:rPr lang="ko-KR" altLang="en-US" dirty="0"/>
              <a:t>서울</a:t>
            </a:r>
            <a:r>
              <a:rPr lang="en-US" altLang="ko-KR" dirty="0"/>
              <a:t> </a:t>
            </a:r>
            <a:r>
              <a:rPr lang="ko-KR" altLang="en-US" dirty="0"/>
              <a:t>성모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- N 1885</a:t>
            </a:r>
            <a:r>
              <a:rPr lang="ko-KR" altLang="en-US" dirty="0"/>
              <a:t>개</a:t>
            </a:r>
            <a:r>
              <a:rPr lang="en-US" altLang="ko-KR" dirty="0"/>
              <a:t>, F 264</a:t>
            </a:r>
            <a:r>
              <a:rPr lang="ko-KR" altLang="en-US" dirty="0"/>
              <a:t>개</a:t>
            </a:r>
            <a:r>
              <a:rPr lang="en-US" altLang="ko-KR" dirty="0"/>
              <a:t> (</a:t>
            </a:r>
            <a:r>
              <a:rPr lang="ko-KR" altLang="en-US" dirty="0"/>
              <a:t>증강</a:t>
            </a:r>
            <a:r>
              <a:rPr lang="en-US" altLang="ko-KR" dirty="0"/>
              <a:t> </a:t>
            </a:r>
            <a:r>
              <a:rPr lang="ko-KR" altLang="en-US" dirty="0"/>
              <a:t>각</a:t>
            </a:r>
            <a:r>
              <a:rPr lang="en-US" altLang="ko-KR" dirty="0"/>
              <a:t> F </a:t>
            </a:r>
            <a:r>
              <a:rPr lang="ko-KR" altLang="en-US" dirty="0"/>
              <a:t>데이터</a:t>
            </a:r>
            <a:r>
              <a:rPr lang="en-US" altLang="ko-KR" dirty="0"/>
              <a:t> 20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검증 데이터</a:t>
            </a:r>
            <a:r>
              <a:rPr lang="en-US" altLang="ko-KR" dirty="0"/>
              <a:t>: N 471</a:t>
            </a:r>
            <a:r>
              <a:rPr lang="ko-KR" altLang="en-US" dirty="0"/>
              <a:t>개</a:t>
            </a:r>
            <a:r>
              <a:rPr lang="en-US" altLang="ko-KR" dirty="0"/>
              <a:t>, F 264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Depth 32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서울</a:t>
            </a:r>
            <a:r>
              <a:rPr lang="en-US" altLang="ko-KR" dirty="0"/>
              <a:t>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성빈센트</a:t>
            </a:r>
            <a:r>
              <a:rPr lang="en-US" altLang="ko-KR" dirty="0"/>
              <a:t>, </a:t>
            </a:r>
            <a:r>
              <a:rPr lang="ko-KR" altLang="en-US" dirty="0"/>
              <a:t>인천</a:t>
            </a:r>
            <a:r>
              <a:rPr lang="en-US" altLang="ko-KR" dirty="0"/>
              <a:t> </a:t>
            </a:r>
            <a:r>
              <a:rPr lang="ko-KR" altLang="en-US" dirty="0"/>
              <a:t>성모</a:t>
            </a:r>
            <a:r>
              <a:rPr lang="en-US" altLang="ko-KR" dirty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Epoch: 300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학습</a:t>
            </a:r>
            <a:r>
              <a:rPr lang="en-US" altLang="ko-KR" dirty="0"/>
              <a:t> layer : UNet Encoder </a:t>
            </a:r>
            <a:r>
              <a:rPr lang="ko-KR" altLang="en-US" dirty="0"/>
              <a:t>마지막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r>
              <a:rPr lang="en-US" altLang="ko-KR" dirty="0"/>
              <a:t> layer</a:t>
            </a:r>
            <a:r>
              <a:rPr lang="ko-KR" altLang="en-US" dirty="0"/>
              <a:t>와</a:t>
            </a:r>
            <a:r>
              <a:rPr lang="en-US" altLang="ko-KR" dirty="0"/>
              <a:t> 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5411A-0A92-9BB3-CBF2-7BFA23DF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53A500-BA1B-3973-05E2-82E97E05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7" y="-1162979"/>
            <a:ext cx="5453918" cy="1316463"/>
          </a:xfrm>
          <a:prstGeom prst="rect">
            <a:avLst/>
          </a:prstGeom>
        </p:spPr>
      </p:pic>
      <p:pic>
        <p:nvPicPr>
          <p:cNvPr id="12" name="그림 1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C5332F-2BEB-9181-A236-BE9F3BB2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32" y="2762835"/>
            <a:ext cx="8514286" cy="46761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277295-AAC3-5CCB-A05C-EEFCABB23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832" y="548515"/>
            <a:ext cx="2257845" cy="22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3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8AECFF-C894-BF21-4F02-3B2B3247641C}"/>
              </a:ext>
            </a:extLst>
          </p:cNvPr>
          <p:cNvSpPr/>
          <p:nvPr/>
        </p:nvSpPr>
        <p:spPr>
          <a:xfrm>
            <a:off x="1066800" y="2686051"/>
            <a:ext cx="141922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 </a:t>
            </a:r>
            <a:r>
              <a:rPr lang="en-US" altLang="ko-KR" sz="1400" dirty="0">
                <a:solidFill>
                  <a:schemeClr val="tx1"/>
                </a:solidFill>
              </a:rPr>
              <a:t>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9B4D3D-FB0F-A67F-7E77-ED731F68701C}"/>
              </a:ext>
            </a:extLst>
          </p:cNvPr>
          <p:cNvSpPr/>
          <p:nvPr/>
        </p:nvSpPr>
        <p:spPr>
          <a:xfrm>
            <a:off x="3919538" y="1200151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2D-Unet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8B8B96-6779-E966-9952-561B337B8425}"/>
              </a:ext>
            </a:extLst>
          </p:cNvPr>
          <p:cNvSpPr/>
          <p:nvPr/>
        </p:nvSpPr>
        <p:spPr>
          <a:xfrm>
            <a:off x="5767388" y="2667002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identify the 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AIIS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C0E604-7CDA-482F-C4C5-32527D151A71}"/>
              </a:ext>
            </a:extLst>
          </p:cNvPr>
          <p:cNvSpPr/>
          <p:nvPr/>
        </p:nvSpPr>
        <p:spPr>
          <a:xfrm>
            <a:off x="1876426" y="414339"/>
            <a:ext cx="4219574" cy="290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identify the  AIIS </a:t>
            </a:r>
            <a:r>
              <a:rPr lang="ko-KR" altLang="en-US" sz="1400" dirty="0">
                <a:solidFill>
                  <a:schemeClr val="tx1"/>
                </a:solidFill>
              </a:rPr>
              <a:t>모듈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60F8E-AE8D-9F15-454A-372CF3633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03" y="766765"/>
            <a:ext cx="1213728" cy="619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8CAF3C-7347-8606-AB57-DE1ECA731A43}"/>
              </a:ext>
            </a:extLst>
          </p:cNvPr>
          <p:cNvSpPr/>
          <p:nvPr/>
        </p:nvSpPr>
        <p:spPr>
          <a:xfrm>
            <a:off x="1876427" y="642939"/>
            <a:ext cx="4219574" cy="1485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534B22-F163-B8ED-866C-CFB33175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03" y="1493081"/>
            <a:ext cx="1228263" cy="619124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0392099-D2EC-8963-6FF8-BAA0D8D48CA5}"/>
              </a:ext>
            </a:extLst>
          </p:cNvPr>
          <p:cNvSpPr/>
          <p:nvPr/>
        </p:nvSpPr>
        <p:spPr>
          <a:xfrm>
            <a:off x="3352800" y="1385889"/>
            <a:ext cx="447675" cy="107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AF7BFF-8ADF-D52C-094A-0F65C3C26B34}"/>
              </a:ext>
            </a:extLst>
          </p:cNvPr>
          <p:cNvSpPr/>
          <p:nvPr/>
        </p:nvSpPr>
        <p:spPr>
          <a:xfrm>
            <a:off x="8215313" y="2667002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32</a:t>
            </a:r>
            <a:r>
              <a:rPr lang="ko-KR" altLang="en-US" sz="1400" dirty="0">
                <a:solidFill>
                  <a:schemeClr val="tx1"/>
                </a:solidFill>
              </a:rPr>
              <a:t>장 </a:t>
            </a:r>
            <a:r>
              <a:rPr lang="en-US" altLang="ko-KR" sz="1400" dirty="0">
                <a:solidFill>
                  <a:schemeClr val="tx1"/>
                </a:solidFill>
              </a:rPr>
              <a:t>CT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B455B3-9360-465C-6CB6-332CCE14EA80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281863" y="2924177"/>
            <a:ext cx="933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53F828-BB72-DF4C-EAA6-3DFB046F398A}"/>
              </a:ext>
            </a:extLst>
          </p:cNvPr>
          <p:cNvSpPr/>
          <p:nvPr/>
        </p:nvSpPr>
        <p:spPr>
          <a:xfrm>
            <a:off x="8215313" y="3752852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3D </a:t>
            </a:r>
            <a:r>
              <a:rPr lang="ko-KR" altLang="en-US" sz="1400" dirty="0">
                <a:solidFill>
                  <a:schemeClr val="tx1"/>
                </a:solidFill>
              </a:rPr>
              <a:t>이미지 생성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3AFA9E-0877-CF5B-8989-67AA5D485A1F}"/>
              </a:ext>
            </a:extLst>
          </p:cNvPr>
          <p:cNvSpPr/>
          <p:nvPr/>
        </p:nvSpPr>
        <p:spPr>
          <a:xfrm>
            <a:off x="2890839" y="2686051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</a:rPr>
              <a:t>전처리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B5FB666-A47E-378D-0158-3E6DCD1B833C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2486025" y="2943226"/>
            <a:ext cx="404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0298239-5A3B-B885-724C-E457EB4AE30E}"/>
              </a:ext>
            </a:extLst>
          </p:cNvPr>
          <p:cNvCxnSpPr>
            <a:cxnSpLocks/>
            <a:stCxn id="24" idx="0"/>
            <a:endCxn id="8" idx="1"/>
          </p:cNvCxnSpPr>
          <p:nvPr/>
        </p:nvCxnSpPr>
        <p:spPr>
          <a:xfrm rot="16200000" flipV="1">
            <a:off x="2112171" y="1150145"/>
            <a:ext cx="1300162" cy="1771650"/>
          </a:xfrm>
          <a:prstGeom prst="bentConnector4">
            <a:avLst>
              <a:gd name="adj1" fmla="val 21429"/>
              <a:gd name="adj2" fmla="val 112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AB96066-36D0-8754-ADC2-C35240EEB470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6096001" y="1385889"/>
            <a:ext cx="428625" cy="1281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BBFD90-E2D1-828D-0D56-063C47E57771}"/>
              </a:ext>
            </a:extLst>
          </p:cNvPr>
          <p:cNvSpPr/>
          <p:nvPr/>
        </p:nvSpPr>
        <p:spPr>
          <a:xfrm>
            <a:off x="2890839" y="3438527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정규화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73FF12-D45E-C32D-A0A8-78EEE487227F}"/>
              </a:ext>
            </a:extLst>
          </p:cNvPr>
          <p:cNvSpPr/>
          <p:nvPr/>
        </p:nvSpPr>
        <p:spPr>
          <a:xfrm>
            <a:off x="2890839" y="4210054"/>
            <a:ext cx="1514475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CT </a:t>
            </a:r>
            <a:r>
              <a:rPr lang="ko-KR" altLang="en-US" sz="1400" dirty="0">
                <a:solidFill>
                  <a:schemeClr val="tx1"/>
                </a:solidFill>
              </a:rPr>
              <a:t>영사 좌우 분리</a:t>
            </a:r>
          </a:p>
        </p:txBody>
      </p:sp>
    </p:spTree>
    <p:extLst>
      <p:ext uri="{BB962C8B-B14F-4D97-AF65-F5344CB8AC3E}">
        <p14:creationId xmlns:p14="http://schemas.microsoft.com/office/powerpoint/2010/main" val="3821724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1157</Words>
  <Application>Microsoft Office PowerPoint</Application>
  <PresentationFormat>와이드스크린</PresentationFormat>
  <Paragraphs>527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공체 Medium</vt:lpstr>
      <vt:lpstr>나눔스퀘어</vt:lpstr>
      <vt:lpstr>맑은 고딕</vt:lpstr>
      <vt:lpstr>Arial</vt:lpstr>
      <vt:lpstr>Calibri</vt:lpstr>
      <vt:lpstr>Cambria Math</vt:lpstr>
      <vt:lpstr>Times New Roman</vt:lpstr>
      <vt:lpstr>Wingdings</vt:lpstr>
      <vt:lpstr>WPS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PIAO ZHEGAO</cp:lastModifiedBy>
  <cp:revision>367</cp:revision>
  <dcterms:created xsi:type="dcterms:W3CDTF">2019-06-19T02:08:00Z</dcterms:created>
  <dcterms:modified xsi:type="dcterms:W3CDTF">2025-09-12T09:58:10Z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FB3E187DC46E4E22B3A0639505B1C5F3_13</vt:lpwstr>
  </property>
</Properties>
</file>