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6"/>
    <p:sldMasterId id="2147483693" r:id="rId7"/>
    <p:sldMasterId id="2147483694" r:id="rId8"/>
    <p:sldMasterId id="214748369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bidur Rah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6F1F4-7A50-411D-90F7-3B9B65846EE2}">
  <a:tblStyle styleId="{A776F1F4-7A50-411D-90F7-3B9B65846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0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2.xml"/><Relationship Id="rId44" Type="http://schemas.openxmlformats.org/officeDocument/2006/relationships/font" Target="fonts/Lato-italic.fntdata"/><Relationship Id="rId21" Type="http://schemas.openxmlformats.org/officeDocument/2006/relationships/slide" Target="slides/slide11.xml"/><Relationship Id="rId43" Type="http://schemas.openxmlformats.org/officeDocument/2006/relationships/font" Target="fonts/Lato-bold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4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Montserrat-bold.fntdata"/><Relationship Id="rId16" Type="http://schemas.openxmlformats.org/officeDocument/2006/relationships/slide" Target="slides/slide6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31T19:57:21.763">
    <p:pos x="872" y="823"/>
    <p:text>The pic should b smaller.
a border around it would b nicer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de218f62ef_1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de218f62ef_1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e218f62ef_1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de218f62ef_1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e218f62ef_1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de218f62ef_1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d67f654b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d67f654b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e218f62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e218f62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d78b816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d78b816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e218f62ef_1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e218f62ef_1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6a1d2db4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6a1d2db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6a1d2db4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6a1d2db4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d8669e6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d8669e6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6a1d2db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6a1d2db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6a1d2db4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6a1d2db4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d8669e6e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d8669e6e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d8669e6e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d8669e6e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e218f62ef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e218f62ef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e218f62ef_1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e218f62ef_1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e218f62ef_1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e218f62ef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e218f62ef_1_10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de218f62ef_1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e218f62e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e218f62e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6a1d2db4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6a1d2db4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6a1d2db4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b6a1d2db4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6a1d2db4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6a1d2db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e218f62e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e218f62e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6a1d2db4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6a1d2db4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e218f62e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e218f62e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e218f62ef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e218f62ef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262" name="Google Shape;262;p2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67" name="Google Shape;267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71" name="Google Shape;27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9" name="Google Shape;279;p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01" name="Google Shape;301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10" name="Google Shape;310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316" name="Google Shape;316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19" name="Google Shape;3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22" name="Google Shape;322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329" name="Google Shape;329;p3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51" name="Google Shape;351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4" name="Google Shape;354;p3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55" name="Google Shape;355;p3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59" name="Google Shape;359;p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78" name="Google Shape;378;p3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87" name="Google Shape;387;p3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2" name="Google Shape;392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93" name="Google Shape;3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3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96" name="Google Shape;396;p3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1" name="Google Shape;4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4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04" name="Google Shape;404;p4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3" name="Google Shape;4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26" name="Google Shape;426;p4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4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5" name="Google Shape;435;p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441" name="Google Shape;441;p4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4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44" name="Google Shape;4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47" name="Google Shape;447;p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4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1" name="Google Shape;4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454" name="Google Shape;454;p4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4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76" name="Google Shape;476;p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4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9" name="Google Shape;479;p4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80" name="Google Shape;480;p4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84" name="Google Shape;484;p4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4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4" name="Google Shape;5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/>
          <p:nvPr>
            <p:ph type="ctrTitle"/>
          </p:nvPr>
        </p:nvSpPr>
        <p:spPr>
          <a:xfrm>
            <a:off x="3537150" y="1578400"/>
            <a:ext cx="50175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500"/>
              <a:t>Fake News Detection Using MACHINE LEARNING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"/>
          <p:cNvSpPr txBox="1"/>
          <p:nvPr>
            <p:ph idx="4294967295" type="title"/>
          </p:nvPr>
        </p:nvSpPr>
        <p:spPr>
          <a:xfrm>
            <a:off x="0" y="9910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en"/>
              <a:t>[1] Event Adversarial Neural Networks for Multi-Modal Fake News Detection</a:t>
            </a:r>
            <a:endParaRPr/>
          </a:p>
        </p:txBody>
      </p:sp>
      <p:sp>
        <p:nvSpPr>
          <p:cNvPr id="609" name="Google Shape;609;p58"/>
          <p:cNvSpPr txBox="1"/>
          <p:nvPr/>
        </p:nvSpPr>
        <p:spPr>
          <a:xfrm>
            <a:off x="5175300" y="2265150"/>
            <a:ext cx="3968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❖"/>
            </a:pP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 &amp; FUTURE WORKS 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Wang, Yaqing and Ma, Fenglong and Jin, Zhiwei and Yuan, Ye and Xun, Guangxu and Jha, Kishlay and Su, Lu and Gao, Jing”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at 2018, further future development can be done by using a using a larger dataset. Accuracy can be improved by  implementing  some  hybrid-classifiers.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58"/>
          <p:cNvSpPr txBox="1"/>
          <p:nvPr/>
        </p:nvSpPr>
        <p:spPr>
          <a:xfrm>
            <a:off x="0" y="2157300"/>
            <a:ext cx="457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Real-life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Twitter, Weibo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Attributes:  10805(real),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12647(fake)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Algorithms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Neural Networks : (RNN, CNN)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 Metrics Used: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 : Twitter-71.5%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Weibo-82.7%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58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9"/>
          <p:cNvSpPr txBox="1"/>
          <p:nvPr>
            <p:ph idx="4294967295" type="title"/>
          </p:nvPr>
        </p:nvSpPr>
        <p:spPr>
          <a:xfrm>
            <a:off x="0" y="7873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en"/>
              <a:t>[2] Fake News Detection on Social Media A Data Mining Perspective</a:t>
            </a:r>
            <a:endParaRPr/>
          </a:p>
        </p:txBody>
      </p:sp>
      <p:sp>
        <p:nvSpPr>
          <p:cNvPr id="617" name="Google Shape;617;p59"/>
          <p:cNvSpPr txBox="1"/>
          <p:nvPr/>
        </p:nvSpPr>
        <p:spPr>
          <a:xfrm>
            <a:off x="5175300" y="2244550"/>
            <a:ext cx="3968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 &amp; FUTURE WORKS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paper according to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Shu, Kai and Sliva, Amy and Wang, Suhang and Tang, Jiliang and Liu, Huan”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at 2017 one of the major challenges for fake news detection is the fact that each feature  has some limitations to directly predict fake news on its own. Obtaining a reliable fake news dataset is very time and labor-intensive.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59"/>
          <p:cNvSpPr txBox="1"/>
          <p:nvPr/>
        </p:nvSpPr>
        <p:spPr>
          <a:xfrm>
            <a:off x="0" y="2047800"/>
            <a:ext cx="45720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Real-life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BuzzFeedNews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LIAR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BS Detector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”,  “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CREDBANK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Algorithms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Learning,  Data Mining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 Metrics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Precision, Recall ,  F1 Score,  Accuracy, ROC and AUC curve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59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0"/>
          <p:cNvSpPr txBox="1"/>
          <p:nvPr>
            <p:ph idx="4294967295" type="title"/>
          </p:nvPr>
        </p:nvSpPr>
        <p:spPr>
          <a:xfrm>
            <a:off x="0" y="5781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en"/>
              <a:t>[6] Detection of Bangla Fake News using MNB and SVM 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 txBox="1"/>
          <p:nvPr/>
        </p:nvSpPr>
        <p:spPr>
          <a:xfrm>
            <a:off x="4648925" y="1628250"/>
            <a:ext cx="4495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 &amp; FUTURE WORKS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to </a:t>
            </a: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“Hussain, Md Gulzar and Hasan, Md Rashidul and Rahman, Mahmuda and   Protim, Joy and Al Hasan, Sakib”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at 2020, future work can be done using a larger dataset. A stemmer can be applied to minimize Dataset size and enhance model efficiency. Rate of success can be improved by  utilizing hybrid-classifiers.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60"/>
          <p:cNvSpPr txBox="1"/>
          <p:nvPr/>
        </p:nvSpPr>
        <p:spPr>
          <a:xfrm>
            <a:off x="0" y="1492200"/>
            <a:ext cx="45720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Type: Real-life + Manually created news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Online News Portal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Attributes:  1548(real),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993(fake)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Algorithms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 (MNB, SVM)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Evaluation Metrics Used: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 : SVM-0.98,  MNB-0.95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: SVM-0.97,  MNB-0.91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: SVM-0.97,  MNB-0.93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Accuracy :  SVM-96.64%,  MNB-93.32%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60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1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</a:t>
            </a: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33" name="Google Shape;633;p61"/>
          <p:cNvGraphicFramePr/>
          <p:nvPr/>
        </p:nvGraphicFramePr>
        <p:xfrm>
          <a:off x="1259425" y="1154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{A776F1F4-7A50-411D-90F7-3B9B65846EE2}</a:tableStyleId>
              </a:tblPr>
              <a:tblGrid>
                <a:gridCol w="847900"/>
                <a:gridCol w="1402100"/>
                <a:gridCol w="1525250"/>
                <a:gridCol w="1283275"/>
                <a:gridCol w="2567700"/>
              </a:tblGrid>
              <a:tr h="48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Ref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No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Data Set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Limitations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DL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(RNN, CNN)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Twitter +Weibo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10805 (real),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12647(fake)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Twitter -71.5%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Weibo - 82.7%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Can be improved by implementing some hybrid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classifiers.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5]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Data Mining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BuzzFeedNews,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LIAR,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CREDBANK,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BS Detector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Obtaining a reliable fake news dataset is very time and labor intensive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6]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Geometric Deep Learning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Twitter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Size:1080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92.7%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Graph-based approaches require social network manipulations which is difficult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7]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NLP (BERT,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Transformer)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CommonCrawl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5000 articles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92%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Discriminator depends on leveraged distributional features rather than evidence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4" name="Google Shape;634;p61"/>
          <p:cNvSpPr txBox="1"/>
          <p:nvPr/>
        </p:nvSpPr>
        <p:spPr>
          <a:xfrm>
            <a:off x="1144775" y="527000"/>
            <a:ext cx="3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Comparison Table</a:t>
            </a: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2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40" name="Google Shape;640;p62"/>
          <p:cNvGraphicFramePr/>
          <p:nvPr/>
        </p:nvGraphicFramePr>
        <p:xfrm>
          <a:off x="1211525" y="16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{A776F1F4-7A50-411D-90F7-3B9B65846EE2}</a:tableStyleId>
              </a:tblPr>
              <a:tblGrid>
                <a:gridCol w="718075"/>
                <a:gridCol w="1258325"/>
                <a:gridCol w="1483125"/>
                <a:gridCol w="1650875"/>
                <a:gridCol w="2523100"/>
              </a:tblGrid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Ref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No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Data Set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Limitations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[8]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RNN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Twitter + Weibo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2845(real),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2811(fake)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Twitter - 89.2%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Weibo - 95.4%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Model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can be built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that include concepts from crowdsourcing.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[9]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Ban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SVM,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MNB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Online news portal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1548(real),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993(fake)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SVM - 96.64%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MNB - 93.32%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Various feature extraction technique and Hybrid classifier can be used. 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[10]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Eng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Linear SVM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1627(Fake+Real)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240(Fake)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78%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1" name="Google Shape;641;p62"/>
          <p:cNvSpPr txBox="1"/>
          <p:nvPr/>
        </p:nvSpPr>
        <p:spPr>
          <a:xfrm>
            <a:off x="1152025" y="527250"/>
            <a:ext cx="327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Comparison Table: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3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Gap Analysis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3"/>
          <p:cNvSpPr txBox="1"/>
          <p:nvPr/>
        </p:nvSpPr>
        <p:spPr>
          <a:xfrm>
            <a:off x="2140200" y="189687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Language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63"/>
          <p:cNvSpPr txBox="1"/>
          <p:nvPr/>
        </p:nvSpPr>
        <p:spPr>
          <a:xfrm>
            <a:off x="2140200" y="232545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63"/>
          <p:cNvSpPr txBox="1"/>
          <p:nvPr/>
        </p:nvSpPr>
        <p:spPr>
          <a:xfrm>
            <a:off x="2140200" y="274027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4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Requirements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64"/>
          <p:cNvSpPr txBox="1"/>
          <p:nvPr/>
        </p:nvSpPr>
        <p:spPr>
          <a:xfrm>
            <a:off x="1131900" y="1264600"/>
            <a:ext cx="700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 Requirements 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2140200" y="189687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Interface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4"/>
          <p:cNvSpPr txBox="1"/>
          <p:nvPr/>
        </p:nvSpPr>
        <p:spPr>
          <a:xfrm>
            <a:off x="2140200" y="232545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Network Interface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4"/>
          <p:cNvSpPr txBox="1"/>
          <p:nvPr/>
        </p:nvSpPr>
        <p:spPr>
          <a:xfrm>
            <a:off x="2140200" y="274510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Interface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4"/>
          <p:cNvSpPr txBox="1"/>
          <p:nvPr/>
        </p:nvSpPr>
        <p:spPr>
          <a:xfrm>
            <a:off x="2140200" y="317690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Protocol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5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Requirements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65"/>
          <p:cNvSpPr txBox="1"/>
          <p:nvPr/>
        </p:nvSpPr>
        <p:spPr>
          <a:xfrm>
            <a:off x="1131900" y="1264600"/>
            <a:ext cx="700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Non-functional </a:t>
            </a: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Requirements :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65"/>
          <p:cNvSpPr txBox="1"/>
          <p:nvPr/>
        </p:nvSpPr>
        <p:spPr>
          <a:xfrm>
            <a:off x="2140200" y="189687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65"/>
          <p:cNvSpPr txBox="1"/>
          <p:nvPr/>
        </p:nvSpPr>
        <p:spPr>
          <a:xfrm>
            <a:off x="2140200" y="232545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Ease of Use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65"/>
          <p:cNvSpPr txBox="1"/>
          <p:nvPr/>
        </p:nvSpPr>
        <p:spPr>
          <a:xfrm>
            <a:off x="2140200" y="2745100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Reliability / Information Security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Software Standards</a:t>
            </a:r>
            <a:endParaRPr b="1" sz="2900"/>
          </a:p>
        </p:txBody>
      </p:sp>
      <p:sp>
        <p:nvSpPr>
          <p:cNvPr id="674" name="Google Shape;674;p66"/>
          <p:cNvSpPr txBox="1"/>
          <p:nvPr/>
        </p:nvSpPr>
        <p:spPr>
          <a:xfrm>
            <a:off x="642550" y="1606375"/>
            <a:ext cx="711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66"/>
          <p:cNvSpPr txBox="1"/>
          <p:nvPr/>
        </p:nvSpPr>
        <p:spPr>
          <a:xfrm>
            <a:off x="569500" y="1587925"/>
            <a:ext cx="4062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Language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Controller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Standard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UML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Management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JIRA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66"/>
          <p:cNvSpPr txBox="1"/>
          <p:nvPr/>
        </p:nvSpPr>
        <p:spPr>
          <a:xfrm>
            <a:off x="4819125" y="1606375"/>
            <a:ext cx="4324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Markup Language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Latex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Formats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PyCharm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Colaboratory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7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Flow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2" name="Google Shape;6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87" y="886650"/>
            <a:ext cx="7384025" cy="3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0"/>
              <a:buFont typeface="Arial"/>
              <a:buNone/>
            </a:pPr>
            <a:r>
              <a:rPr b="1" lang="en"/>
              <a:t>Final Year Design Project - 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0"/>
              <a:buFont typeface="Arial"/>
              <a:buNone/>
            </a:pPr>
            <a:r>
              <a:rPr b="1" lang="en"/>
              <a:t>Course Title : CSE 4000A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0"/>
              <a:buFont typeface="Arial"/>
              <a:buNone/>
            </a:pPr>
            <a:r>
              <a:rPr b="1" lang="en"/>
              <a:t>Sec : 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5" name="Google Shape;515;p50"/>
          <p:cNvSpPr txBox="1"/>
          <p:nvPr/>
        </p:nvSpPr>
        <p:spPr>
          <a:xfrm>
            <a:off x="5239275" y="2030625"/>
            <a:ext cx="39048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Supervised By: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Dr. Mohammad Nurul Huda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Professor &amp; Director - MSCSE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Dept. Of CSE,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United International University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1116225" y="2030625"/>
            <a:ext cx="3876000" cy="2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Submitted To: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Dr. Salekul Islam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Professor &amp; Head of the Dept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Dept. Of CSE, 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United International University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8" name="Google Shape;6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9" y="1001775"/>
            <a:ext cx="7950202" cy="36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9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Cost Analysis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69"/>
          <p:cNvSpPr txBox="1"/>
          <p:nvPr/>
        </p:nvSpPr>
        <p:spPr>
          <a:xfrm>
            <a:off x="593125" y="1470475"/>
            <a:ext cx="36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69"/>
          <p:cNvSpPr txBox="1"/>
          <p:nvPr/>
        </p:nvSpPr>
        <p:spPr>
          <a:xfrm>
            <a:off x="4856200" y="2111300"/>
            <a:ext cx="3865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Domain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 10000 BDT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Hosting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&gt; 5000 BDT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Virtual GPU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&gt; 7000 BDT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69"/>
          <p:cNvSpPr txBox="1"/>
          <p:nvPr/>
        </p:nvSpPr>
        <p:spPr>
          <a:xfrm>
            <a:off x="4856200" y="1485775"/>
            <a:ext cx="71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69"/>
          <p:cNvSpPr txBox="1"/>
          <p:nvPr/>
        </p:nvSpPr>
        <p:spPr>
          <a:xfrm>
            <a:off x="1075050" y="2258300"/>
            <a:ext cx="349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Management Tool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&gt; 7000 BDT/Year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End Desktop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&gt; 120000 BDT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Allocation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" y="1082125"/>
            <a:ext cx="7854549" cy="35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 txBox="1"/>
          <p:nvPr>
            <p:ph type="title"/>
          </p:nvPr>
        </p:nvSpPr>
        <p:spPr>
          <a:xfrm>
            <a:off x="1124500" y="145125"/>
            <a:ext cx="76242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P’s that are addressed through this project</a:t>
            </a:r>
            <a:endParaRPr b="1" sz="2500"/>
          </a:p>
        </p:txBody>
      </p:sp>
      <p:sp>
        <p:nvSpPr>
          <p:cNvPr id="709" name="Google Shape;709;p71"/>
          <p:cNvSpPr txBox="1"/>
          <p:nvPr/>
        </p:nvSpPr>
        <p:spPr>
          <a:xfrm>
            <a:off x="918900" y="13487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: Depth of knowledge required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71"/>
          <p:cNvSpPr txBox="1"/>
          <p:nvPr/>
        </p:nvSpPr>
        <p:spPr>
          <a:xfrm>
            <a:off x="918900" y="25413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P3 : Depth of analysis required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71"/>
          <p:cNvSpPr txBox="1"/>
          <p:nvPr/>
        </p:nvSpPr>
        <p:spPr>
          <a:xfrm>
            <a:off x="918900" y="195668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 : Range of conflicting requirements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71"/>
          <p:cNvSpPr txBox="1"/>
          <p:nvPr/>
        </p:nvSpPr>
        <p:spPr>
          <a:xfrm>
            <a:off x="918900" y="3126063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P4 : Familiarity of issues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71"/>
          <p:cNvSpPr txBox="1"/>
          <p:nvPr/>
        </p:nvSpPr>
        <p:spPr>
          <a:xfrm>
            <a:off x="918900" y="37804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P7 : Interdependence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4" name="Google Shape;71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00" y="818025"/>
            <a:ext cx="2838876" cy="1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775" y="2356900"/>
            <a:ext cx="4112300" cy="2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71"/>
          <p:cNvSpPr/>
          <p:nvPr/>
        </p:nvSpPr>
        <p:spPr>
          <a:xfrm>
            <a:off x="5828000" y="2165000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1"/>
          <p:cNvSpPr/>
          <p:nvPr/>
        </p:nvSpPr>
        <p:spPr>
          <a:xfrm>
            <a:off x="5828000" y="1487975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1"/>
          <p:cNvSpPr/>
          <p:nvPr/>
        </p:nvSpPr>
        <p:spPr>
          <a:xfrm>
            <a:off x="5828000" y="1348775"/>
            <a:ext cx="382200" cy="12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1"/>
          <p:cNvSpPr/>
          <p:nvPr/>
        </p:nvSpPr>
        <p:spPr>
          <a:xfrm>
            <a:off x="5828000" y="1658188"/>
            <a:ext cx="382200" cy="31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1"/>
          <p:cNvSpPr/>
          <p:nvPr/>
        </p:nvSpPr>
        <p:spPr>
          <a:xfrm>
            <a:off x="5828000" y="1348763"/>
            <a:ext cx="382200" cy="319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2"/>
          <p:cNvSpPr txBox="1"/>
          <p:nvPr>
            <p:ph type="title"/>
          </p:nvPr>
        </p:nvSpPr>
        <p:spPr>
          <a:xfrm>
            <a:off x="1161575" y="208400"/>
            <a:ext cx="7512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A’s that are addressed through this project</a:t>
            </a:r>
            <a:endParaRPr b="1" sz="2500"/>
          </a:p>
        </p:txBody>
      </p:sp>
      <p:sp>
        <p:nvSpPr>
          <p:cNvPr id="726" name="Google Shape;726;p72"/>
          <p:cNvSpPr txBox="1"/>
          <p:nvPr/>
        </p:nvSpPr>
        <p:spPr>
          <a:xfrm>
            <a:off x="918900" y="1348775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A1 : Range of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72"/>
          <p:cNvSpPr txBox="1"/>
          <p:nvPr/>
        </p:nvSpPr>
        <p:spPr>
          <a:xfrm>
            <a:off x="918900" y="195668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A2 : Level of interaction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2"/>
          <p:cNvSpPr txBox="1"/>
          <p:nvPr/>
        </p:nvSpPr>
        <p:spPr>
          <a:xfrm>
            <a:off x="918900" y="3246938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A5 : Familiarity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9" name="Google Shape;72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7325"/>
            <a:ext cx="4572000" cy="39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2"/>
          <p:cNvSpPr txBox="1"/>
          <p:nvPr/>
        </p:nvSpPr>
        <p:spPr>
          <a:xfrm>
            <a:off x="884925" y="2564625"/>
            <a:ext cx="36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A4 : Consequences for society and the   environment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3"/>
          <p:cNvSpPr txBox="1"/>
          <p:nvPr>
            <p:ph type="title"/>
          </p:nvPr>
        </p:nvSpPr>
        <p:spPr>
          <a:xfrm>
            <a:off x="1272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5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4"/>
          <p:cNvSpPr txBox="1"/>
          <p:nvPr>
            <p:ph idx="4294967295" type="title"/>
          </p:nvPr>
        </p:nvSpPr>
        <p:spPr>
          <a:xfrm>
            <a:off x="0" y="1453125"/>
            <a:ext cx="91440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Members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3286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Susmita Debnath - 011 171 105</a:t>
            </a:r>
            <a:endParaRPr sz="1750"/>
          </a:p>
          <a:p>
            <a:pPr indent="-3286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Asif Ahammed - 011 171 183</a:t>
            </a:r>
            <a:endParaRPr sz="1750"/>
          </a:p>
          <a:p>
            <a:pPr indent="-3286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Abidur Rahman - 011 171 275</a:t>
            </a:r>
            <a:endParaRPr sz="1750"/>
          </a:p>
          <a:p>
            <a:pPr indent="-3286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Ranabir Devnath - 011 171 288</a:t>
            </a:r>
            <a:endParaRPr sz="1750"/>
          </a:p>
          <a:p>
            <a:pPr indent="-3286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50"/>
              <a:t>Shubhradev Chakrabarty - 011 171 301 </a:t>
            </a:r>
            <a:endParaRPr sz="17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1" name="Google Shape;741;p74"/>
          <p:cNvSpPr txBox="1"/>
          <p:nvPr/>
        </p:nvSpPr>
        <p:spPr>
          <a:xfrm>
            <a:off x="0" y="2571750"/>
            <a:ext cx="73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74"/>
          <p:cNvSpPr txBox="1"/>
          <p:nvPr/>
        </p:nvSpPr>
        <p:spPr>
          <a:xfrm>
            <a:off x="3860450" y="2442375"/>
            <a:ext cx="52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3" name="Google Shape;7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25" y="1556950"/>
            <a:ext cx="2628500" cy="22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5"/>
          <p:cNvSpPr txBox="1"/>
          <p:nvPr/>
        </p:nvSpPr>
        <p:spPr>
          <a:xfrm>
            <a:off x="1075050" y="61800"/>
            <a:ext cx="711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Contributions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75"/>
          <p:cNvSpPr txBox="1"/>
          <p:nvPr/>
        </p:nvSpPr>
        <p:spPr>
          <a:xfrm>
            <a:off x="2050600" y="1472800"/>
            <a:ext cx="567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Abidur Rahman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Ranabir Devnath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Shubhradev Chakrabarty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Asif Ahmed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Susmita Debnath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3200"/>
              <a:t>INTRODUCTION</a:t>
            </a:r>
            <a:endParaRPr b="1" sz="2800"/>
          </a:p>
        </p:txBody>
      </p:sp>
      <p:sp>
        <p:nvSpPr>
          <p:cNvPr id="522" name="Google Shape;522;p51"/>
          <p:cNvSpPr txBox="1"/>
          <p:nvPr/>
        </p:nvSpPr>
        <p:spPr>
          <a:xfrm>
            <a:off x="1297500" y="15492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1"/>
          <p:cNvSpPr txBox="1"/>
          <p:nvPr/>
        </p:nvSpPr>
        <p:spPr>
          <a:xfrm>
            <a:off x="1947200" y="2325100"/>
            <a:ext cx="438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Background of this problem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51"/>
          <p:cNvSpPr txBox="1"/>
          <p:nvPr/>
        </p:nvSpPr>
        <p:spPr>
          <a:xfrm>
            <a:off x="1947200" y="2704738"/>
            <a:ext cx="626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Where does the problem arise?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51"/>
          <p:cNvSpPr txBox="1"/>
          <p:nvPr/>
        </p:nvSpPr>
        <p:spPr>
          <a:xfrm>
            <a:off x="1919150" y="3095300"/>
            <a:ext cx="632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will happen if the problem is not solved or it’s affect!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6" name="Google Shape;5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50" y="1307850"/>
            <a:ext cx="5373750" cy="2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1"/>
          <p:cNvSpPr txBox="1"/>
          <p:nvPr/>
        </p:nvSpPr>
        <p:spPr>
          <a:xfrm>
            <a:off x="1809950" y="4590850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MOTIVATION</a:t>
            </a:r>
            <a:endParaRPr/>
          </a:p>
        </p:txBody>
      </p:sp>
      <p:sp>
        <p:nvSpPr>
          <p:cNvPr id="533" name="Google Shape;533;p52"/>
          <p:cNvSpPr txBox="1"/>
          <p:nvPr/>
        </p:nvSpPr>
        <p:spPr>
          <a:xfrm>
            <a:off x="1947200" y="2956650"/>
            <a:ext cx="494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society can get violated by spreading Fake News?</a:t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52"/>
          <p:cNvSpPr txBox="1"/>
          <p:nvPr/>
        </p:nvSpPr>
        <p:spPr>
          <a:xfrm>
            <a:off x="1947200" y="2204263"/>
            <a:ext cx="626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“Fake News” </a:t>
            </a: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is challenging to control?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1947200" y="2571750"/>
            <a:ext cx="632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kind of people may get affected by Fake News?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1947200" y="3341538"/>
            <a:ext cx="494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Why solving this problem will benefit?</a:t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392150"/>
            <a:ext cx="7038901" cy="292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2"/>
          <p:cNvSpPr txBox="1"/>
          <p:nvPr/>
        </p:nvSpPr>
        <p:spPr>
          <a:xfrm>
            <a:off x="3253200" y="4404025"/>
            <a:ext cx="25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Padma Bridge Rumor 2019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9" name="Google Shape;5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50" y="1392150"/>
            <a:ext cx="7038901" cy="29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2"/>
          <p:cNvSpPr txBox="1"/>
          <p:nvPr/>
        </p:nvSpPr>
        <p:spPr>
          <a:xfrm>
            <a:off x="2418275" y="4404025"/>
            <a:ext cx="351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Ramu Tragedy 2012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OBJECTIVES</a:t>
            </a:r>
            <a:endParaRPr b="1" sz="2800"/>
          </a:p>
        </p:txBody>
      </p:sp>
      <p:sp>
        <p:nvSpPr>
          <p:cNvPr id="546" name="Google Shape;546;p53"/>
          <p:cNvSpPr txBox="1"/>
          <p:nvPr/>
        </p:nvSpPr>
        <p:spPr>
          <a:xfrm>
            <a:off x="1410600" y="2571750"/>
            <a:ext cx="7117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can save time for people. Online news readers would be more benefited by using this project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1410600" y="1598125"/>
            <a:ext cx="7117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aim of this project is to provide a systematic evaluation of the machine learning algorithm for fake news prediction.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>
            <p:ph type="title"/>
          </p:nvPr>
        </p:nvSpPr>
        <p:spPr>
          <a:xfrm>
            <a:off x="11616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Methodology</a:t>
            </a:r>
            <a:endParaRPr b="1" sz="2700"/>
          </a:p>
        </p:txBody>
      </p:sp>
      <p:sp>
        <p:nvSpPr>
          <p:cNvPr id="553" name="Google Shape;553;p54"/>
          <p:cNvSpPr txBox="1"/>
          <p:nvPr/>
        </p:nvSpPr>
        <p:spPr>
          <a:xfrm>
            <a:off x="1594025" y="1519875"/>
            <a:ext cx="711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Curate data from different social media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54"/>
          <p:cNvSpPr txBox="1"/>
          <p:nvPr/>
        </p:nvSpPr>
        <p:spPr>
          <a:xfrm>
            <a:off x="1594025" y="1519863"/>
            <a:ext cx="711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Preprocess &amp; Label the data as “Real” or “Fake”.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1594025" y="1519875"/>
            <a:ext cx="711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 the dataset to the NLP based machine learning algorithms.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1594025" y="1519863"/>
            <a:ext cx="711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test any news post collected from social media to find the output.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765975" y="2234000"/>
            <a:ext cx="976200" cy="107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Bangla Text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558" name="Google Shape;558;p54"/>
          <p:cNvSpPr/>
          <p:nvPr/>
        </p:nvSpPr>
        <p:spPr>
          <a:xfrm>
            <a:off x="1841050" y="2785175"/>
            <a:ext cx="5808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4"/>
          <p:cNvSpPr/>
          <p:nvPr/>
        </p:nvSpPr>
        <p:spPr>
          <a:xfrm>
            <a:off x="2508500" y="2435150"/>
            <a:ext cx="1186200" cy="864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sz="1600">
                <a:solidFill>
                  <a:schemeClr val="lt1"/>
                </a:solidFill>
              </a:rPr>
              <a:t>Corpus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560" name="Google Shape;560;p54"/>
          <p:cNvSpPr/>
          <p:nvPr/>
        </p:nvSpPr>
        <p:spPr>
          <a:xfrm>
            <a:off x="3793475" y="2785175"/>
            <a:ext cx="6456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4"/>
          <p:cNvSpPr/>
          <p:nvPr/>
        </p:nvSpPr>
        <p:spPr>
          <a:xfrm>
            <a:off x="4541125" y="2385950"/>
            <a:ext cx="1062675" cy="914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Pre-pro cessed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5770650" y="2785175"/>
            <a:ext cx="9237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/>
          <p:nvPr/>
        </p:nvSpPr>
        <p:spPr>
          <a:xfrm>
            <a:off x="6899850" y="2337475"/>
            <a:ext cx="1062600" cy="1041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SVM / MNB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4" name="Google Shape;564;p54"/>
          <p:cNvSpPr/>
          <p:nvPr/>
        </p:nvSpPr>
        <p:spPr>
          <a:xfrm flipH="1" rot="-5400000">
            <a:off x="6595875" y="3416275"/>
            <a:ext cx="807000" cy="996000"/>
          </a:xfrm>
          <a:prstGeom prst="bentUpArrow">
            <a:avLst>
              <a:gd fmla="val 11797" name="adj1"/>
              <a:gd fmla="val 9268" name="adj2"/>
              <a:gd fmla="val 1222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4"/>
          <p:cNvSpPr/>
          <p:nvPr/>
        </p:nvSpPr>
        <p:spPr>
          <a:xfrm flipH="1">
            <a:off x="5204650" y="3993250"/>
            <a:ext cx="1186200" cy="107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Build Logical Model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6" name="Google Shape;566;p54"/>
          <p:cNvSpPr/>
          <p:nvPr/>
        </p:nvSpPr>
        <p:spPr>
          <a:xfrm>
            <a:off x="2976725" y="4427350"/>
            <a:ext cx="21027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4"/>
          <p:cNvSpPr/>
          <p:nvPr/>
        </p:nvSpPr>
        <p:spPr>
          <a:xfrm>
            <a:off x="899100" y="4133650"/>
            <a:ext cx="1952400" cy="7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Output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568" name="Google Shape;568;p54"/>
          <p:cNvSpPr/>
          <p:nvPr/>
        </p:nvSpPr>
        <p:spPr>
          <a:xfrm flipH="1">
            <a:off x="7962450" y="4006450"/>
            <a:ext cx="976200" cy="107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New Text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6516075" y="4594450"/>
            <a:ext cx="13425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PRELIMINARIES</a:t>
            </a:r>
            <a:endParaRPr/>
          </a:p>
        </p:txBody>
      </p:sp>
      <p:sp>
        <p:nvSpPr>
          <p:cNvPr id="575" name="Google Shape;575;p55"/>
          <p:cNvSpPr txBox="1"/>
          <p:nvPr/>
        </p:nvSpPr>
        <p:spPr>
          <a:xfrm>
            <a:off x="1594025" y="1238975"/>
            <a:ext cx="553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Machine Learning?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55"/>
          <p:cNvSpPr txBox="1"/>
          <p:nvPr/>
        </p:nvSpPr>
        <p:spPr>
          <a:xfrm>
            <a:off x="1652850" y="1238975"/>
            <a:ext cx="439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Supervised Learning.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55"/>
          <p:cNvSpPr txBox="1"/>
          <p:nvPr/>
        </p:nvSpPr>
        <p:spPr>
          <a:xfrm>
            <a:off x="1652850" y="1238975"/>
            <a:ext cx="650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 of Machine Learning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8" name="Google Shape;5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985975"/>
            <a:ext cx="4981575" cy="26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808225"/>
            <a:ext cx="6791727" cy="30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/>
          </a:p>
        </p:txBody>
      </p:sp>
      <p:sp>
        <p:nvSpPr>
          <p:cNvPr id="585" name="Google Shape;585;p56"/>
          <p:cNvSpPr txBox="1"/>
          <p:nvPr/>
        </p:nvSpPr>
        <p:spPr>
          <a:xfrm>
            <a:off x="1594025" y="1238975"/>
            <a:ext cx="362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NLP?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75" y="1921775"/>
            <a:ext cx="7183153" cy="3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6"/>
          <p:cNvSpPr/>
          <p:nvPr/>
        </p:nvSpPr>
        <p:spPr>
          <a:xfrm>
            <a:off x="2308050" y="2263950"/>
            <a:ext cx="382200" cy="22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3768825" y="4400975"/>
            <a:ext cx="382200" cy="22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/>
          <p:nvPr/>
        </p:nvSpPr>
        <p:spPr>
          <a:xfrm>
            <a:off x="5218925" y="3289100"/>
            <a:ext cx="382200" cy="22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6"/>
          <p:cNvSpPr/>
          <p:nvPr/>
        </p:nvSpPr>
        <p:spPr>
          <a:xfrm>
            <a:off x="6674225" y="3289100"/>
            <a:ext cx="514500" cy="227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Evaluation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/>
          </a:p>
        </p:txBody>
      </p:sp>
      <p:sp>
        <p:nvSpPr>
          <p:cNvPr id="596" name="Google Shape;596;p57"/>
          <p:cNvSpPr txBox="1"/>
          <p:nvPr>
            <p:ph type="title"/>
          </p:nvPr>
        </p:nvSpPr>
        <p:spPr>
          <a:xfrm>
            <a:off x="846325" y="1397613"/>
            <a:ext cx="3129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b="1" lang="en" sz="1280"/>
              <a:t>Accuracy</a:t>
            </a:r>
            <a:endParaRPr b="1" sz="1280"/>
          </a:p>
        </p:txBody>
      </p:sp>
      <p:sp>
        <p:nvSpPr>
          <p:cNvPr id="597" name="Google Shape;597;p57"/>
          <p:cNvSpPr txBox="1"/>
          <p:nvPr>
            <p:ph type="title"/>
          </p:nvPr>
        </p:nvSpPr>
        <p:spPr>
          <a:xfrm>
            <a:off x="846325" y="2058975"/>
            <a:ext cx="3129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b="1" lang="en" sz="1280"/>
              <a:t>Precision</a:t>
            </a:r>
            <a:endParaRPr b="1" sz="1280"/>
          </a:p>
        </p:txBody>
      </p:sp>
      <p:sp>
        <p:nvSpPr>
          <p:cNvPr id="598" name="Google Shape;598;p57"/>
          <p:cNvSpPr txBox="1"/>
          <p:nvPr>
            <p:ph type="title"/>
          </p:nvPr>
        </p:nvSpPr>
        <p:spPr>
          <a:xfrm>
            <a:off x="846325" y="2836375"/>
            <a:ext cx="3129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b="1" lang="en" sz="1280"/>
              <a:t>Recall</a:t>
            </a:r>
            <a:endParaRPr b="1" sz="1280"/>
          </a:p>
        </p:txBody>
      </p:sp>
      <p:sp>
        <p:nvSpPr>
          <p:cNvPr id="599" name="Google Shape;599;p57"/>
          <p:cNvSpPr txBox="1"/>
          <p:nvPr>
            <p:ph type="title"/>
          </p:nvPr>
        </p:nvSpPr>
        <p:spPr>
          <a:xfrm>
            <a:off x="846325" y="3609613"/>
            <a:ext cx="31293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b="1" lang="en" sz="1280"/>
              <a:t>F1 Score</a:t>
            </a:r>
            <a:endParaRPr b="1" sz="1280"/>
          </a:p>
        </p:txBody>
      </p:sp>
      <p:pic>
        <p:nvPicPr>
          <p:cNvPr id="600" name="Google Shape;6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25" y="1307847"/>
            <a:ext cx="4371975" cy="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825" y="1963050"/>
            <a:ext cx="4371975" cy="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825" y="2728675"/>
            <a:ext cx="4371975" cy="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825" y="3568900"/>
            <a:ext cx="4371975" cy="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