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swald"/>
      <p:regular r:id="rId24"/>
      <p:bold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hB8xfpQV611CYsaSaP/6qUX3bf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Oswald-bold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9a703fe40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9a703fe4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d0d88ab45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d0d88ab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d0d88ab45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d0d88ab4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bd0d88ab45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bd0d88ab4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bd0d88ab45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bd0d88ab4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d0d88ab45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bd0d88ab4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bd0d88ab45_1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bd0d88ab4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d0d88ab45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bd0d88ab4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d0d88ab45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d0d88ab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0d88ab45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0d88ab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d0d88ab45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d0d88ab4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d0d88ab45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d0d88ab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bd0d88ab45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bd0d88ab4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bd0d88ab45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bd0d88ab4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0d88ab45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0d88ab4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5" name="Google Shape;35;p26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6" name="Google Shape;36;p2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6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26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" name="Google Shape;41;p2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" name="Google Shape;42;p2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3" name="Google Shape;43;p26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6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6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6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419" name="Google Shape;419;p35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420" name="Google Shape;420;p35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5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5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35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3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5" name="Google Shape;425;p3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6" name="Google Shape;426;p3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27" name="Google Shape;427;p35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3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Google Shape;453;p35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5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5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76" name="Google Shape;76;p2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77" name="Google Shape;77;p2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1" name="Google Shape;81;p2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" name="Google Shape;82;p2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" name="Google Shape;83;p2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4" name="Google Shape;84;p2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5" name="Google Shape;85;p2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2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9" name="Google Shape;119;p2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120" name="Google Shape;120;p2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21" name="Google Shape;121;p2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2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5" name="Google Shape;125;p2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6" name="Google Shape;126;p2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7" name="Google Shape;127;p2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28" name="Google Shape;128;p2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9" name="Google Shape;129;p2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161" name="Google Shape;161;p29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62" name="Google Shape;162;p29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9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2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66" name="Google Shape;166;p2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7" name="Google Shape;167;p2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8" name="Google Shape;168;p2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69" name="Google Shape;169;p29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170" name="Google Shape;170;p2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0" name="Google Shape;200;p29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04" name="Google Shape;204;p30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00CEF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9600" u="none" cap="none" strike="noStrike">
              <a:solidFill>
                <a:srgbClr val="00CE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206" name="Google Shape;206;p3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07" name="Google Shape;207;p3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3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1" name="Google Shape;211;p3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2" name="Google Shape;212;p3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3" name="Google Shape;213;p3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14" name="Google Shape;214;p3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5" name="Google Shape;215;p3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3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8" name="Google Shape;248;p31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249" name="Google Shape;249;p31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50" name="Google Shape;250;p3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31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3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5" name="Google Shape;255;p3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6" name="Google Shape;256;p3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57" name="Google Shape;257;p31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8" name="Google Shape;258;p3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31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32"/>
          <p:cNvSpPr txBox="1"/>
          <p:nvPr>
            <p:ph idx="2" type="body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2" name="Google Shape;292;p32"/>
          <p:cNvSpPr txBox="1"/>
          <p:nvPr>
            <p:ph idx="3" type="body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3" name="Google Shape;293;p32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294" name="Google Shape;294;p32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95" name="Google Shape;295;p3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3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3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0" name="Google Shape;300;p3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1" name="Google Shape;301;p3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02" name="Google Shape;302;p3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3" name="Google Shape;303;p3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3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5" name="Google Shape;335;p33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36" name="Google Shape;336;p33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37" name="Google Shape;337;p3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3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3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2" name="Google Shape;342;p3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3" name="Google Shape;343;p3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44" name="Google Shape;344;p33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5" name="Google Shape;345;p3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0" name="Google Shape;370;p3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77" name="Google Shape;377;p3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78" name="Google Shape;378;p3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79" name="Google Shape;379;p3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3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4" name="Google Shape;384;p3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5" name="Google Shape;385;p3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386" name="Google Shape;386;p3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3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3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25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5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25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25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25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5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5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5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25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5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5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5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5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5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5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5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5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5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5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25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5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" name="Google Shape;30;p2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"/>
          <p:cNvSpPr txBox="1"/>
          <p:nvPr>
            <p:ph type="ctrTitle"/>
          </p:nvPr>
        </p:nvSpPr>
        <p:spPr>
          <a:xfrm>
            <a:off x="103325" y="3363425"/>
            <a:ext cx="8355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DESAFÍO FINAL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LEXICON APLICADO A </a:t>
            </a:r>
            <a:r>
              <a:rPr lang="en"/>
              <a:t>MÚSICA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2"/>
                </a:solidFill>
              </a:rPr>
              <a:t>Grupo 6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9a703fe40_2_1"/>
          <p:cNvSpPr txBox="1"/>
          <p:nvPr>
            <p:ph type="title"/>
          </p:nvPr>
        </p:nvSpPr>
        <p:spPr>
          <a:xfrm>
            <a:off x="971550" y="253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Palabras Tristes por Género</a:t>
            </a:r>
            <a:endParaRPr/>
          </a:p>
        </p:txBody>
      </p:sp>
      <p:sp>
        <p:nvSpPr>
          <p:cNvPr id="527" name="Google Shape;527;g79a703fe40_2_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8" name="Google Shape;528;g79a703fe40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0" y="1399150"/>
            <a:ext cx="8839201" cy="143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bd0d88ab45_1_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4" name="Google Shape;534;gbd0d88ab45_1_0"/>
          <p:cNvSpPr txBox="1"/>
          <p:nvPr>
            <p:ph type="title"/>
          </p:nvPr>
        </p:nvSpPr>
        <p:spPr>
          <a:xfrm>
            <a:off x="543475" y="1460525"/>
            <a:ext cx="7857600" cy="13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Implementación de Modelos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Predicción de Valence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bd0d88ab45_0_8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gbd0d88ab45_0_87"/>
          <p:cNvSpPr txBox="1"/>
          <p:nvPr/>
        </p:nvSpPr>
        <p:spPr>
          <a:xfrm>
            <a:off x="643200" y="997350"/>
            <a:ext cx="7857600" cy="3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5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41" name="Google Shape;541;gbd0d88ab45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875" y="1140450"/>
            <a:ext cx="45434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bd0d88ab45_0_10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gbd0d88ab45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25" y="557675"/>
            <a:ext cx="4111925" cy="211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gbd0d88ab45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824" y="2729623"/>
            <a:ext cx="4111926" cy="21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gbd0d88ab45_0_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413" y="672425"/>
            <a:ext cx="4059024" cy="39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bd0d88ab45_0_107"/>
          <p:cNvSpPr txBox="1"/>
          <p:nvPr>
            <p:ph type="title"/>
          </p:nvPr>
        </p:nvSpPr>
        <p:spPr>
          <a:xfrm>
            <a:off x="5412350" y="136025"/>
            <a:ext cx="28929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Predicciones con Lasso</a:t>
            </a:r>
            <a:endParaRPr/>
          </a:p>
        </p:txBody>
      </p:sp>
      <p:sp>
        <p:nvSpPr>
          <p:cNvPr id="551" name="Google Shape;551;gbd0d88ab45_0_107"/>
          <p:cNvSpPr txBox="1"/>
          <p:nvPr>
            <p:ph type="title"/>
          </p:nvPr>
        </p:nvSpPr>
        <p:spPr>
          <a:xfrm>
            <a:off x="1377200" y="76200"/>
            <a:ext cx="24270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regresión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d0d88ab45_0_1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7" name="Google Shape;557;gbd0d88ab45_0_120"/>
          <p:cNvSpPr txBox="1"/>
          <p:nvPr>
            <p:ph type="title"/>
          </p:nvPr>
        </p:nvSpPr>
        <p:spPr>
          <a:xfrm>
            <a:off x="543475" y="1460525"/>
            <a:ext cx="7857600" cy="13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Implementación de Modelos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Predicción de Género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d0d88ab45_0_9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gbd0d88ab45_0_99"/>
          <p:cNvSpPr txBox="1"/>
          <p:nvPr/>
        </p:nvSpPr>
        <p:spPr>
          <a:xfrm>
            <a:off x="643200" y="997350"/>
            <a:ext cx="7857600" cy="3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5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64" name="Google Shape;564;gbd0d88ab45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88" y="569613"/>
            <a:ext cx="81057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bd0d88ab45_1_50"/>
          <p:cNvSpPr txBox="1"/>
          <p:nvPr>
            <p:ph type="title"/>
          </p:nvPr>
        </p:nvSpPr>
        <p:spPr>
          <a:xfrm>
            <a:off x="441700" y="178000"/>
            <a:ext cx="83493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modelos de clasificación (accuracy y precision)</a:t>
            </a:r>
            <a:endParaRPr/>
          </a:p>
        </p:txBody>
      </p:sp>
      <p:sp>
        <p:nvSpPr>
          <p:cNvPr id="570" name="Google Shape;570;gbd0d88ab45_1_5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1" name="Google Shape;571;gbd0d88ab45_1_50"/>
          <p:cNvPicPr preferRelativeResize="0"/>
          <p:nvPr/>
        </p:nvPicPr>
        <p:blipFill rotWithShape="1">
          <a:blip r:embed="rId3">
            <a:alphaModFix/>
          </a:blip>
          <a:srcRect b="0" l="566" r="0" t="0"/>
          <a:stretch/>
        </p:blipFill>
        <p:spPr>
          <a:xfrm>
            <a:off x="808525" y="602800"/>
            <a:ext cx="7526963" cy="20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gbd0d88ab45_1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313" y="2648287"/>
            <a:ext cx="7571376" cy="20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bd0d88ab45_1_28"/>
          <p:cNvSpPr txBox="1"/>
          <p:nvPr>
            <p:ph type="title"/>
          </p:nvPr>
        </p:nvSpPr>
        <p:spPr>
          <a:xfrm>
            <a:off x="708900" y="238575"/>
            <a:ext cx="7726200" cy="5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modelos de clasificación (recall)</a:t>
            </a:r>
            <a:endParaRPr/>
          </a:p>
        </p:txBody>
      </p:sp>
      <p:sp>
        <p:nvSpPr>
          <p:cNvPr id="578" name="Google Shape;578;gbd0d88ab45_1_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9" name="Google Shape;579;gbd0d88ab45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00" y="1244550"/>
            <a:ext cx="8112175" cy="21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/>
          <p:nvPr>
            <p:ph idx="4294967295" type="ctrTitle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0" lang="en" sz="79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MUCHAS GRACIAS</a:t>
            </a:r>
            <a:endParaRPr b="1" i="0" sz="7900" u="none" cap="none" strike="noStrik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5" name="Google Shape;585;p24"/>
          <p:cNvGrpSpPr/>
          <p:nvPr/>
        </p:nvGrpSpPr>
        <p:grpSpPr>
          <a:xfrm>
            <a:off x="4146172" y="640688"/>
            <a:ext cx="1166508" cy="1166538"/>
            <a:chOff x="6654650" y="3665275"/>
            <a:chExt cx="409100" cy="409125"/>
          </a:xfrm>
        </p:grpSpPr>
        <p:sp>
          <p:nvSpPr>
            <p:cNvPr id="586" name="Google Shape;586;p24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24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89" name="Google Shape;589;p2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3" name="Google Shape;593;p24"/>
          <p:cNvSpPr/>
          <p:nvPr/>
        </p:nvSpPr>
        <p:spPr>
          <a:xfrm>
            <a:off x="3829676" y="64070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4"/>
          <p:cNvSpPr/>
          <p:nvPr/>
        </p:nvSpPr>
        <p:spPr>
          <a:xfrm rot="1793658">
            <a:off x="5318500" y="1302383"/>
            <a:ext cx="225078" cy="2149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"/>
          <p:cNvSpPr txBox="1"/>
          <p:nvPr>
            <p:ph idx="4294967295" type="ctrTitle"/>
          </p:nvPr>
        </p:nvSpPr>
        <p:spPr>
          <a:xfrm>
            <a:off x="749550" y="188700"/>
            <a:ext cx="76449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0" lang="en" sz="5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GRUPO 6</a:t>
            </a:r>
            <a:endParaRPr b="1" i="0" sz="5000" u="none" cap="none" strike="noStrik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0" name="Google Shape;470;p2"/>
          <p:cNvSpPr txBox="1"/>
          <p:nvPr>
            <p:ph idx="4294967295" type="subTitle"/>
          </p:nvPr>
        </p:nvSpPr>
        <p:spPr>
          <a:xfrm>
            <a:off x="1275150" y="1200599"/>
            <a:ext cx="65937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INTEGRANTES:</a:t>
            </a:r>
            <a:endParaRPr b="1" i="0" sz="3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2"/>
          <p:cNvSpPr txBox="1"/>
          <p:nvPr/>
        </p:nvSpPr>
        <p:spPr>
          <a:xfrm>
            <a:off x="2159875" y="1989000"/>
            <a:ext cx="49728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-"/>
            </a:pPr>
            <a:r>
              <a:rPr b="0" i="0" lang="en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Nicol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á</a:t>
            </a:r>
            <a:r>
              <a:rPr b="0" i="0" lang="en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 Piazza</a:t>
            </a:r>
            <a:endParaRPr b="0" i="0" sz="2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-"/>
            </a:pPr>
            <a:r>
              <a:rPr b="0" i="0" lang="en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Andrés Bustos</a:t>
            </a:r>
            <a:endParaRPr b="0" i="0" sz="2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-"/>
            </a:pPr>
            <a:r>
              <a:rPr b="0" i="0" lang="en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Dante Ferrari</a:t>
            </a:r>
            <a:endParaRPr b="0" i="0" sz="2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-"/>
            </a:pPr>
            <a:r>
              <a:rPr b="0" i="0" lang="en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Claudia Bussola</a:t>
            </a:r>
            <a:endParaRPr b="0" i="0" sz="2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Sans Pro"/>
              <a:buChar char="-"/>
            </a:pPr>
            <a:r>
              <a:rPr b="0" i="0" lang="en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 Vera Sivila</a:t>
            </a:r>
            <a:endParaRPr b="0" i="0" sz="2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bd0d88ab45_0_2"/>
          <p:cNvSpPr txBox="1"/>
          <p:nvPr>
            <p:ph type="title"/>
          </p:nvPr>
        </p:nvSpPr>
        <p:spPr>
          <a:xfrm>
            <a:off x="643200" y="252225"/>
            <a:ext cx="7913700" cy="5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400"/>
              <a:t>SITUACIÓN INICIAL</a:t>
            </a:r>
            <a:endParaRPr/>
          </a:p>
        </p:txBody>
      </p:sp>
      <p:sp>
        <p:nvSpPr>
          <p:cNvPr id="478" name="Google Shape;478;gbd0d88ab45_0_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gbd0d88ab45_0_2"/>
          <p:cNvSpPr txBox="1"/>
          <p:nvPr/>
        </p:nvSpPr>
        <p:spPr>
          <a:xfrm>
            <a:off x="643200" y="951000"/>
            <a:ext cx="7857600" cy="3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el desafío anterior usamos un dataset con los atributos de 4500 pistas de 5 géneros musicales, esta información la descargamos con la API de Spotify.</a:t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Dentro de estos atributos, algunos son: </a:t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danceability: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cuán adecuada es una pista para bailar</a:t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energy: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una medida perceptiva de intensidad y actividad</a:t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speechiness: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presencia de palabras habladas en una pista</a:t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instrumentalness: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cantidad de voces en la canción</a:t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valence: 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describe la positividad musical que transmite una pista</a:t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acousticness: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describe qué tan acústica es una canción</a:t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5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d0d88ab45_0_19"/>
          <p:cNvSpPr txBox="1"/>
          <p:nvPr>
            <p:ph type="title"/>
          </p:nvPr>
        </p:nvSpPr>
        <p:spPr>
          <a:xfrm>
            <a:off x="643200" y="277925"/>
            <a:ext cx="78576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485" name="Google Shape;485;gbd0d88ab45_0_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gbd0d88ab45_0_19"/>
          <p:cNvSpPr txBox="1"/>
          <p:nvPr/>
        </p:nvSpPr>
        <p:spPr>
          <a:xfrm>
            <a:off x="643200" y="890500"/>
            <a:ext cx="78576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 los atributos de Spotify nos 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pareció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interesante la descripción de </a:t>
            </a:r>
            <a:r>
              <a:rPr b="1" lang="en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valence</a:t>
            </a:r>
            <a:endParaRPr b="1"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valence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describe la positividad musical que transmite una pista. Las pistas con valencia alta suenan más </a:t>
            </a:r>
            <a:r>
              <a:rPr b="1" lang="en">
                <a:solidFill>
                  <a:srgbClr val="6AA8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positivas 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(p. Ej., Feliz, alegre, eufórico), mientras que las pistas con valencia baja suenan más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negativas 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(p. Ej., Triste, deprimido, enojado) ”.</a:t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Entonces decidimos intentar predecir el valence, para esto implementamos Lexicon a las pistas de las canciones 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habíamos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descargado de Spotify. Para esto tuvimos 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descargar los lyric de todas las pistas 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teníamos, esto lo hicimos con la API de Genius, 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</a:t>
            </a:r>
            <a:r>
              <a:rPr b="1" lang="en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provee un servicio para esto.</a:t>
            </a:r>
            <a:endParaRPr b="1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5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5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5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bd0d88ab45_0_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gbd0d88ab45_0_29"/>
          <p:cNvSpPr txBox="1"/>
          <p:nvPr/>
        </p:nvSpPr>
        <p:spPr>
          <a:xfrm>
            <a:off x="643200" y="1129650"/>
            <a:ext cx="78576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Luego de realizar varias limpieza de datos de Spotify, descargar los lyrics de Genius, volver a limpiar datos e implementar Lexicon, llegamos a un dataset de 3446 pistas con 78 features. </a:t>
            </a:r>
            <a:endParaRPr b="1" sz="13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15 features de las pistas</a:t>
            </a:r>
            <a:endParaRPr b="1" sz="1300"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 features de sentimientos  (</a:t>
            </a:r>
            <a:r>
              <a:rPr b="1" lang="en" sz="13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clasificación</a:t>
            </a:r>
            <a:r>
              <a:rPr b="1" lang="en" sz="13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Tokens con Lexicon)</a:t>
            </a:r>
            <a:endParaRPr b="1" sz="1300"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   features de cantidad de palabras por sentimiento</a:t>
            </a:r>
            <a:endParaRPr b="1" sz="1300"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 features de palabras asociadas a sentimientos </a:t>
            </a:r>
            <a:r>
              <a:rPr b="1" lang="en" sz="1300">
                <a:solidFill>
                  <a:srgbClr val="6AA8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positivos </a:t>
            </a:r>
            <a:r>
              <a:rPr b="1" lang="en" sz="13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(en lugar de “felicidad”)</a:t>
            </a:r>
            <a:endParaRPr b="1" sz="1300"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16 </a:t>
            </a:r>
            <a:r>
              <a:rPr b="1" lang="en" sz="13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features de palabras asociadas a sentimientos </a:t>
            </a:r>
            <a:r>
              <a:rPr b="1" lang="en" sz="13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tristes </a:t>
            </a:r>
            <a:r>
              <a:rPr b="1" lang="en" sz="13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(en lugar de “negatividad”)</a:t>
            </a:r>
            <a:endParaRPr b="1" sz="1300">
              <a:solidFill>
                <a:srgbClr val="4A86E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5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5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gbd0d88ab45_0_29"/>
          <p:cNvSpPr txBox="1"/>
          <p:nvPr>
            <p:ph type="title"/>
          </p:nvPr>
        </p:nvSpPr>
        <p:spPr>
          <a:xfrm>
            <a:off x="643200" y="292175"/>
            <a:ext cx="78576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d0d88ab45_0_5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gbd0d88ab45_0_58"/>
          <p:cNvSpPr txBox="1"/>
          <p:nvPr/>
        </p:nvSpPr>
        <p:spPr>
          <a:xfrm>
            <a:off x="643200" y="755075"/>
            <a:ext cx="7857600" cy="3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implementar Lexicon usamos py-lex para la busqueda de sentimientos, nltk para las stopwords y como diccionario de sentimientos usamos un listado de palabras de NRC (https://saifmohammad.com/WebPages/NRC-Emotion-Lexicon.htm)</a:t>
            </a:r>
            <a:endParaRPr b="1" sz="13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Este diccionario provee la clasificación de 14000 palabras en sentimientos, por ejemplo:</a:t>
            </a:r>
            <a:endParaRPr b="1" sz="13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abundant    anger   		 0  			</a:t>
            </a:r>
            <a:r>
              <a:rPr b="1" lang="en" sz="13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abuse    	anger   	 	1</a:t>
            </a:r>
            <a:endParaRPr b="1" sz="13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abundant    anticipation    0  			abuse    	anticipation		0</a:t>
            </a:r>
            <a:endParaRPr b="1" sz="13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abundant    disgust   	 0  			</a:t>
            </a:r>
            <a:r>
              <a:rPr b="1" lang="en" sz="13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abuse    	disgust   		1</a:t>
            </a:r>
            <a:endParaRPr b="1" sz="13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abundant    fear   		 0  			</a:t>
            </a:r>
            <a:r>
              <a:rPr b="1" lang="en" sz="13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abuse    	fear   		 	1</a:t>
            </a:r>
            <a:endParaRPr b="1" sz="13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AA8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abundant    joy   		 1 </a:t>
            </a:r>
            <a:r>
              <a:rPr b="1" lang="en" sz="13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3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	abuse    	joy   			0</a:t>
            </a:r>
            <a:endParaRPr b="1" sz="13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abundant    negative   	 0  			</a:t>
            </a:r>
            <a:r>
              <a:rPr b="1" lang="en" sz="13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abuse    	negative   	 	1</a:t>
            </a:r>
            <a:endParaRPr b="1" sz="13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AA8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abundant    positive   	 1 </a:t>
            </a:r>
            <a:r>
              <a:rPr b="1" lang="en" sz="13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			abuse    	positive   	 	0</a:t>
            </a:r>
            <a:endParaRPr b="1" sz="13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abundant    sadness   	 0  			</a:t>
            </a:r>
            <a:r>
              <a:rPr b="1" lang="en" sz="13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abuse    	sadness   		1</a:t>
            </a:r>
            <a:endParaRPr b="1" sz="13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abundant    surprise   	 0  			abuse    	surprise   	 	0</a:t>
            </a:r>
            <a:endParaRPr b="1" sz="13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abundant    trust   		 0  			abuse    	trust   		 	0</a:t>
            </a:r>
            <a:endParaRPr b="1" sz="13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5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5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0" name="Google Shape;500;gbd0d88ab45_0_58"/>
          <p:cNvSpPr txBox="1"/>
          <p:nvPr>
            <p:ph type="title"/>
          </p:nvPr>
        </p:nvSpPr>
        <p:spPr>
          <a:xfrm>
            <a:off x="643200" y="206600"/>
            <a:ext cx="7857600" cy="5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Lexicon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d0d88ab45_0_7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gbd0d88ab45_0_73"/>
          <p:cNvSpPr txBox="1"/>
          <p:nvPr/>
        </p:nvSpPr>
        <p:spPr>
          <a:xfrm>
            <a:off x="643200" y="726575"/>
            <a:ext cx="7857600" cy="3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 implementar lexicon clasificamos los token en los siguientes sentimientos </a:t>
            </a:r>
            <a:endParaRPr b="1" sz="12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fear</a:t>
            </a:r>
            <a:r>
              <a:rPr b="1" lang="en" sz="11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100">
                <a:solidFill>
                  <a:srgbClr val="E691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positive</a:t>
            </a:r>
            <a:r>
              <a:rPr b="1" lang="en" sz="11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100">
                <a:solidFill>
                  <a:srgbClr val="6D9EE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joy</a:t>
            </a:r>
            <a:r>
              <a:rPr b="1" lang="en" sz="11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100">
                <a:solidFill>
                  <a:srgbClr val="F6B26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trust</a:t>
            </a:r>
            <a:r>
              <a:rPr b="1" lang="en" sz="11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100">
                <a:solidFill>
                  <a:srgbClr val="B4A7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surprise</a:t>
            </a:r>
            <a:r>
              <a:rPr b="1" lang="en" sz="11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100">
                <a:solidFill>
                  <a:srgbClr val="E6B8A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anticipation</a:t>
            </a:r>
            <a:r>
              <a:rPr b="1" lang="en" sz="11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1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negative</a:t>
            </a:r>
            <a:r>
              <a:rPr b="1" lang="en" sz="11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1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sadness</a:t>
            </a:r>
            <a:r>
              <a:rPr b="1" lang="en" sz="11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100">
                <a:solidFill>
                  <a:srgbClr val="B45F0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disgust</a:t>
            </a:r>
            <a:r>
              <a:rPr b="1" lang="en" sz="11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 lang="en" sz="1100">
                <a:solidFill>
                  <a:srgbClr val="CC412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anger</a:t>
            </a:r>
            <a:endParaRPr b="1" sz="1100">
              <a:solidFill>
                <a:srgbClr val="CC412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 otro lado para las </a:t>
            </a:r>
            <a:r>
              <a:rPr b="1" lang="en" sz="1200">
                <a:solidFill>
                  <a:srgbClr val="4A86E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palabras</a:t>
            </a:r>
            <a:r>
              <a:rPr b="1"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nos quedamos con las más comunes asociadas a emociones </a:t>
            </a:r>
            <a:r>
              <a:rPr b="1" lang="en" sz="1200">
                <a:solidFill>
                  <a:srgbClr val="6AA8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positivas </a:t>
            </a:r>
            <a:r>
              <a:rPr b="1" lang="en" sz="12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 </a:t>
            </a:r>
            <a:r>
              <a:rPr b="1" lang="en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tristes</a:t>
            </a:r>
            <a:endParaRPr b="1"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AA8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Positivas:</a:t>
            </a:r>
            <a:endParaRPr b="1" sz="13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aid, ally, art, ay, baby, dance, eat, gain, god, good, king, love, real, rock, sing, star, sun, top, wit</a:t>
            </a:r>
            <a:endParaRPr b="1" sz="11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(ayuda, aliado, arte, ay, bebé, danza, comer,  ganancia, dios, </a:t>
            </a:r>
            <a:endParaRPr b="1" sz="11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bueno, rey, amor, real, rock, cantar, estrella, sol, top, ingenio)</a:t>
            </a:r>
            <a:endParaRPr b="1" sz="11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Tristeza:</a:t>
            </a:r>
            <a:endParaRPr b="1" sz="13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blue, cry, die, fall, hell, ill, kill,leave, lie, lone, lose, mad, sin, sing, urn, wan </a:t>
            </a:r>
            <a:endParaRPr b="1" sz="11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(azul, llorar, morir, caer, infierno, enfermo, matar, salir, mentir, solitario, </a:t>
            </a:r>
            <a:endParaRPr b="1" sz="11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perder, enojado, pecado, cantar, urna, pálido)</a:t>
            </a:r>
            <a:endParaRPr b="1" sz="11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AA84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5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7" name="Google Shape;507;gbd0d88ab45_0_73"/>
          <p:cNvSpPr txBox="1"/>
          <p:nvPr>
            <p:ph type="title"/>
          </p:nvPr>
        </p:nvSpPr>
        <p:spPr>
          <a:xfrm>
            <a:off x="643200" y="292175"/>
            <a:ext cx="7857600" cy="4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</a:t>
            </a:r>
            <a:r>
              <a:rPr lang="en"/>
              <a:t>Lexicon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d0d88ab45_0_127"/>
          <p:cNvSpPr txBox="1"/>
          <p:nvPr>
            <p:ph type="title"/>
          </p:nvPr>
        </p:nvSpPr>
        <p:spPr>
          <a:xfrm>
            <a:off x="1073700" y="242325"/>
            <a:ext cx="6996600" cy="4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Sentimientos por género</a:t>
            </a:r>
            <a:endParaRPr/>
          </a:p>
        </p:txBody>
      </p:sp>
      <p:sp>
        <p:nvSpPr>
          <p:cNvPr id="513" name="Google Shape;513;gbd0d88ab45_0_1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4" name="Google Shape;514;gbd0d88ab45_0_127"/>
          <p:cNvPicPr preferRelativeResize="0"/>
          <p:nvPr/>
        </p:nvPicPr>
        <p:blipFill rotWithShape="1">
          <a:blip r:embed="rId3">
            <a:alphaModFix/>
          </a:blip>
          <a:srcRect b="1503" l="472" r="1073" t="5680"/>
          <a:stretch/>
        </p:blipFill>
        <p:spPr>
          <a:xfrm>
            <a:off x="327700" y="669525"/>
            <a:ext cx="8364424" cy="3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d0d88ab45_0_134"/>
          <p:cNvSpPr txBox="1"/>
          <p:nvPr>
            <p:ph type="title"/>
          </p:nvPr>
        </p:nvSpPr>
        <p:spPr>
          <a:xfrm>
            <a:off x="1073700" y="2401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Palabras Positivas por </a:t>
            </a:r>
            <a:r>
              <a:rPr lang="en"/>
              <a:t>Género</a:t>
            </a:r>
            <a:endParaRPr/>
          </a:p>
        </p:txBody>
      </p:sp>
      <p:sp>
        <p:nvSpPr>
          <p:cNvPr id="520" name="Google Shape;520;gbd0d88ab45_0_13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1" name="Google Shape;521;gbd0d88ab45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9725"/>
            <a:ext cx="8839199" cy="15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468BC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