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6" r:id="rId10"/>
    <p:sldId id="268" r:id="rId11"/>
    <p:sldId id="267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1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2770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018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7583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6129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3564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5538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970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8715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3458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0166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372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3381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1239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173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9544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740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3106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F74CD0-C49A-4BF9-AEEA-81A68B417723}" type="datetimeFigureOut">
              <a:rPr lang="fr-FR" smtClean="0"/>
              <a:pPr/>
              <a:t>17/03/2018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7753D2F-51FA-4EE8-BA45-78EAD51405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9762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fr.wikipedia.org/wiki/Syst%C3%A8me_de_gestion_de_base_de_donn%C3%A9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3409626"/>
            <a:ext cx="8915400" cy="1534333"/>
          </a:xfrm>
        </p:spPr>
        <p:txBody>
          <a:bodyPr>
            <a:normAutofit fontScale="90000"/>
          </a:bodyPr>
          <a:lstStyle/>
          <a:p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/>
              <a:t/>
            </a:r>
            <a:br>
              <a:rPr lang="fr-FR" sz="2800" b="1" dirty="0"/>
            </a:br>
            <a:r>
              <a:rPr lang="fr-FR" sz="2800" b="1" dirty="0" smtClean="0"/>
              <a:t>Projet </a:t>
            </a:r>
            <a:r>
              <a:rPr lang="fr-FR" sz="2800" b="1" dirty="0"/>
              <a:t>4 : Analysez les besoins de votre client pour son groupe de pizzerias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89214" y="4761353"/>
            <a:ext cx="35481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Spécifications fonctionnelles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 descr="C:\Users\user\Desktop\Logo_OpenClassrooms.pn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22" y="1122363"/>
            <a:ext cx="5151755" cy="2085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6695268" y="5859150"/>
            <a:ext cx="48093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Préparé et présenté par : Youssef ENNACIRI</a:t>
            </a: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86000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206171"/>
            <a:ext cx="9643675" cy="428171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30000"/>
              </a:lnSpc>
            </a:pPr>
            <a:r>
              <a:rPr lang="fr-FR" sz="1900" b="1" dirty="0" smtClean="0"/>
              <a:t>Etape n° 6: Le client doit confirmer la commande pour le mode de  paiement à la réception et celui en ligne s’il est réussi afin de valider la commande</a:t>
            </a:r>
            <a:endParaRPr lang="en-US" sz="1900" b="1" dirty="0" smtClean="0"/>
          </a:p>
          <a:p>
            <a:pPr>
              <a:lnSpc>
                <a:spcPct val="230000"/>
              </a:lnSpc>
            </a:pPr>
            <a:r>
              <a:rPr lang="fr-FR" sz="1900" b="1" dirty="0" smtClean="0"/>
              <a:t>Etape n° 7 : La commande est validée et passe à l’étape préparation</a:t>
            </a:r>
            <a:endParaRPr lang="en-US" sz="1900" b="1" dirty="0" smtClean="0"/>
          </a:p>
          <a:p>
            <a:pPr>
              <a:lnSpc>
                <a:spcPct val="230000"/>
              </a:lnSpc>
            </a:pPr>
            <a:r>
              <a:rPr lang="fr-FR" sz="1900" b="1" dirty="0" smtClean="0"/>
              <a:t>Etape n° 8 : La commande est validée par le système</a:t>
            </a:r>
            <a:endParaRPr lang="en-US" sz="1900" b="1" dirty="0" smtClean="0"/>
          </a:p>
          <a:p>
            <a:pPr>
              <a:lnSpc>
                <a:spcPct val="230000"/>
              </a:lnSpc>
            </a:pPr>
            <a:r>
              <a:rPr lang="fr-FR" sz="1900" b="1" dirty="0" smtClean="0"/>
              <a:t>Etape n° 9 : La commande est ajoutée à la liste des commandes destinées à être livrer</a:t>
            </a:r>
            <a:endParaRPr lang="en-US" sz="1900" b="1" dirty="0" smtClean="0"/>
          </a:p>
          <a:p>
            <a:pPr>
              <a:lnSpc>
                <a:spcPct val="230000"/>
              </a:lnSpc>
            </a:pPr>
            <a:r>
              <a:rPr lang="fr-FR" sz="1900" b="1" dirty="0" smtClean="0"/>
              <a:t>Etape n° 10 : La livraison de la commande est activée</a:t>
            </a:r>
            <a:endParaRPr lang="en-US" sz="19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6280" y="2603500"/>
            <a:ext cx="11049000" cy="3416300"/>
          </a:xfrm>
        </p:spPr>
        <p:txBody>
          <a:bodyPr/>
          <a:lstStyle/>
          <a:p>
            <a:endParaRPr lang="fr-FR" dirty="0" smtClean="0"/>
          </a:p>
          <a:p>
            <a:pPr hangingPunct="0"/>
            <a:r>
              <a:rPr lang="fr-FR" dirty="0" smtClean="0"/>
              <a:t>             </a:t>
            </a:r>
            <a:r>
              <a:rPr lang="fr-FR" b="1" dirty="0" smtClean="0"/>
              <a:t>Python est un langage de programmation polyvalent et idéal pour la création de logiciels</a:t>
            </a:r>
          </a:p>
          <a:p>
            <a:pPr hangingPunct="0">
              <a:buNone/>
            </a:pPr>
            <a:endParaRPr lang="fr-FR" b="1" dirty="0" smtClean="0"/>
          </a:p>
          <a:p>
            <a:pPr hangingPunct="0"/>
            <a:r>
              <a:rPr lang="fr-FR" b="1" dirty="0" smtClean="0"/>
              <a:t>              Framework utilisant le langage Python, il facilite la conception des  applications Web</a:t>
            </a:r>
          </a:p>
          <a:p>
            <a:pPr hangingPunct="0"/>
            <a:endParaRPr lang="fr-FR" b="1" dirty="0" smtClean="0"/>
          </a:p>
          <a:p>
            <a:pPr hangingPunct="0"/>
            <a:r>
              <a:rPr lang="fr-FR" b="1" dirty="0" smtClean="0"/>
              <a:t>           </a:t>
            </a:r>
            <a:r>
              <a:rPr lang="fr-FR" b="1" dirty="0" err="1" smtClean="0"/>
              <a:t>Bootstrap</a:t>
            </a:r>
            <a:r>
              <a:rPr lang="fr-FR" b="1" dirty="0" smtClean="0"/>
              <a:t> est un </a:t>
            </a:r>
            <a:r>
              <a:rPr lang="fr-FR" b="1" dirty="0" err="1" smtClean="0"/>
              <a:t>framework</a:t>
            </a:r>
            <a:r>
              <a:rPr lang="fr-FR" b="1" dirty="0" smtClean="0"/>
              <a:t> facilitant grandement la création du design d'un site</a:t>
            </a:r>
            <a:endParaRPr lang="en-US" b="1" dirty="0" smtClean="0"/>
          </a:p>
          <a:p>
            <a:pPr hangingPunct="0">
              <a:buNone/>
            </a:pPr>
            <a:endParaRPr lang="fr-FR" dirty="0" smtClean="0"/>
          </a:p>
          <a:p>
            <a:pPr hangingPunct="0"/>
            <a:endParaRPr lang="fr-FR" dirty="0" smtClean="0"/>
          </a:p>
          <a:p>
            <a:pPr hangingPunct="0">
              <a:buNone/>
            </a:pPr>
            <a:endParaRPr lang="en-US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Technologies choisies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343" y="2644253"/>
            <a:ext cx="656514" cy="655093"/>
          </a:xfrm>
          <a:prstGeom prst="rect">
            <a:avLst/>
          </a:prstGeom>
          <a:noFill/>
        </p:spPr>
      </p:pic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487" y="3962400"/>
            <a:ext cx="711105" cy="585261"/>
          </a:xfrm>
          <a:prstGeom prst="rect">
            <a:avLst/>
          </a:prstGeom>
          <a:noFill/>
        </p:spPr>
      </p:pic>
      <p:pic>
        <p:nvPicPr>
          <p:cNvPr id="7" name="Image 6" descr="téléchargé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658678"/>
            <a:ext cx="762000" cy="765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       </a:t>
            </a:r>
          </a:p>
          <a:p>
            <a:r>
              <a:rPr lang="fr-FR" dirty="0" smtClean="0"/>
              <a:t>        </a:t>
            </a:r>
            <a:r>
              <a:rPr lang="fr-FR" b="1" dirty="0" smtClean="0"/>
              <a:t>Grâce au système de balises HTML gère la manière dont le contenu </a:t>
            </a:r>
          </a:p>
          <a:p>
            <a:pPr>
              <a:buNone/>
            </a:pPr>
            <a:r>
              <a:rPr lang="fr-FR" b="1" dirty="0" smtClean="0"/>
              <a:t>sera affichée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    </a:t>
            </a:r>
            <a:r>
              <a:rPr lang="fr-FR" b="1" dirty="0" smtClean="0"/>
              <a:t>CSS s'occupe la mise en forme du contenu HTML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             </a:t>
            </a:r>
            <a:r>
              <a:rPr lang="fr-FR" b="1" dirty="0" smtClean="0"/>
              <a:t>JavaScript rendra vos pages interactives</a:t>
            </a:r>
            <a:endParaRPr lang="en-US" b="1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 3" descr="ht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4936" y="2510584"/>
            <a:ext cx="677224" cy="936255"/>
          </a:xfrm>
          <a:prstGeom prst="rect">
            <a:avLst/>
          </a:prstGeom>
        </p:spPr>
      </p:pic>
      <p:pic>
        <p:nvPicPr>
          <p:cNvPr id="5" name="Image 4" descr="cs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6999" y="3962567"/>
            <a:ext cx="680881" cy="955098"/>
          </a:xfrm>
          <a:prstGeom prst="rect">
            <a:avLst/>
          </a:prstGeom>
        </p:spPr>
      </p:pic>
      <p:pic>
        <p:nvPicPr>
          <p:cNvPr id="6" name="Image 5" descr="1200px-Unofficial_JavaScript_logo_2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4440" y="515112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37886" cy="3416300"/>
          </a:xfrm>
        </p:spPr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                       </a:t>
            </a:r>
            <a:r>
              <a:rPr lang="fr-FR" b="1" dirty="0" err="1" smtClean="0"/>
              <a:t>jQuery</a:t>
            </a:r>
            <a:r>
              <a:rPr lang="fr-FR" b="1" dirty="0" smtClean="0"/>
              <a:t> est une librairie JS qui facilitera la création de pages dynamique</a:t>
            </a:r>
          </a:p>
          <a:p>
            <a:pPr algn="just">
              <a:lnSpc>
                <a:spcPct val="300000"/>
              </a:lnSpc>
            </a:pPr>
            <a:r>
              <a:rPr lang="fr-FR" b="1" dirty="0" smtClean="0"/>
              <a:t>                       est un</a:t>
            </a:r>
            <a:r>
              <a:rPr lang="fr-FR" b="1" dirty="0" smtClean="0">
                <a:solidFill>
                  <a:schemeClr val="tx1"/>
                </a:solidFill>
              </a:rPr>
              <a:t> </a:t>
            </a:r>
            <a:r>
              <a:rPr lang="fr-FR" b="1" u="sng" dirty="0" smtClean="0">
                <a:solidFill>
                  <a:schemeClr val="tx1"/>
                </a:solidFill>
                <a:hlinkClick r:id="rId2" tooltip="Système de gestion de base de données"/>
              </a:rPr>
              <a:t>système de g</a:t>
            </a:r>
            <a:r>
              <a:rPr lang="fr-FR" b="1" dirty="0" smtClean="0">
                <a:solidFill>
                  <a:schemeClr val="tx1"/>
                </a:solidFill>
                <a:hlinkClick r:id="rId2" tooltip="Système de gestion de base de données"/>
              </a:rPr>
              <a:t>estion de bases de données</a:t>
            </a:r>
            <a:r>
              <a:rPr lang="fr-FR" b="1" dirty="0" smtClean="0"/>
              <a:t> relationnelles</a:t>
            </a:r>
          </a:p>
          <a:p>
            <a:endParaRPr lang="en-US" dirty="0" smtClean="0"/>
          </a:p>
          <a:p>
            <a:pPr>
              <a:buNone/>
            </a:pPr>
            <a:r>
              <a:rPr lang="fr-FR" dirty="0" smtClean="0"/>
              <a:t>        </a:t>
            </a:r>
            <a:endParaRPr lang="en-US" dirty="0"/>
          </a:p>
        </p:txBody>
      </p:sp>
      <p:pic>
        <p:nvPicPr>
          <p:cNvPr id="4" name="Imag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9116" y="2803756"/>
            <a:ext cx="1240407" cy="64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C:\Users\Administrator\Desktop\MySQL.svg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3819" y="3723315"/>
            <a:ext cx="1161481" cy="6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4505" y="2700883"/>
            <a:ext cx="8911687" cy="1280890"/>
          </a:xfrm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dirty="0"/>
              <a:t>Merci pour votre attention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1831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6738" y="2186552"/>
            <a:ext cx="8915400" cy="110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« </a:t>
            </a:r>
            <a:r>
              <a:rPr lang="fr-FR" b="1" dirty="0" smtClean="0"/>
              <a:t>OC Pizza » est une boite en plein essor spécialisée dans la vente de pizzas livrées ou à emporter. </a:t>
            </a:r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0280" y="3895241"/>
            <a:ext cx="8915400" cy="109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dirty="0" smtClean="0"/>
              <a:t>Pour être une entreprise organisée et pour faciliter la productivité et la compétitivité. Ils ont décidé de mettre en place un système d’information adapté à leurs services et leurs besoins.</a:t>
            </a:r>
          </a:p>
          <a:p>
            <a:pPr marL="0" indent="0" algn="just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3619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Besoins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b="1" dirty="0" smtClean="0"/>
              <a:t>Le </a:t>
            </a:r>
            <a:r>
              <a:rPr lang="fr-FR" b="1" dirty="0"/>
              <a:t>suivi en temps réel les commandes passées et en préparation </a:t>
            </a:r>
            <a:r>
              <a:rPr lang="fr-FR" b="1" dirty="0" smtClean="0"/>
              <a:t>;</a:t>
            </a:r>
          </a:p>
          <a:p>
            <a:pPr marL="0" lvl="0" indent="0">
              <a:buNone/>
            </a:pPr>
            <a:endParaRPr lang="fr-FR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b="1" dirty="0"/>
              <a:t>Le suivi en temps réel le stock d’ingrédients restants pour savoir quelles pizzas sont encore réalisables </a:t>
            </a:r>
            <a:r>
              <a:rPr lang="fr-FR" b="1" dirty="0" smtClean="0"/>
              <a:t>;</a:t>
            </a:r>
          </a:p>
          <a:p>
            <a:pPr marL="0" lvl="0" indent="0">
              <a:buNone/>
            </a:pPr>
            <a:endParaRPr lang="fr-FR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b="1" dirty="0"/>
              <a:t>La possibilité de commander des pizzas via un site web de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OC PIZZA</a:t>
            </a:r>
            <a:r>
              <a:rPr lang="fr-FR" b="1" dirty="0"/>
              <a:t>, et leur proposer le paiement en ligne s’ils le souhaitent, ou bien de payer à la livraison. </a:t>
            </a:r>
          </a:p>
        </p:txBody>
      </p:sp>
    </p:spTree>
    <p:extLst>
      <p:ext uri="{BB962C8B-B14F-4D97-AF65-F5344CB8AC3E}">
        <p14:creationId xmlns="" xmlns:p14="http://schemas.microsoft.com/office/powerpoint/2010/main" val="7846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La solution  sera découpée en deux packages, à savoir : 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b="1" dirty="0"/>
              <a:t>Un domaine fonctionnel pour la </a:t>
            </a:r>
            <a:r>
              <a:rPr lang="fr-FR" b="1" dirty="0" smtClean="0"/>
              <a:t>production</a:t>
            </a:r>
          </a:p>
          <a:p>
            <a:pPr marL="0" lvl="0" indent="0">
              <a:buNone/>
            </a:pPr>
            <a:endParaRPr lang="fr-FR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b="1" dirty="0"/>
              <a:t>Un domaine fonctionnel pour la vente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06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3775" y="250286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Le domaine fonctionnel pour la production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807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528355"/>
            <a:ext cx="10384972" cy="51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91523" y="658562"/>
            <a:ext cx="10058400" cy="752227"/>
          </a:xfrm>
        </p:spPr>
        <p:txBody>
          <a:bodyPr>
            <a:normAutofit fontScale="90000"/>
          </a:bodyPr>
          <a:lstStyle/>
          <a:p>
            <a:pPr lvl="2" algn="l" defTabSz="457200" rtl="0">
              <a:spcBef>
                <a:spcPct val="0"/>
              </a:spcBef>
            </a:pPr>
            <a:r>
              <a:rPr lang="fr-FR" sz="3600" b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La préparation des commandes</a:t>
            </a:r>
            <a:r>
              <a:rPr lang="fr-FR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fr-FR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fr-FR" sz="36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256" y="587048"/>
            <a:ext cx="10058400" cy="1450757"/>
          </a:xfrm>
        </p:spPr>
        <p:txBody>
          <a:bodyPr>
            <a:normAutofit/>
          </a:bodyPr>
          <a:lstStyle/>
          <a:p>
            <a:pPr lvl="2" algn="l" defTabSz="457200" rtl="0">
              <a:spcBef>
                <a:spcPct val="0"/>
              </a:spcBef>
            </a:pPr>
            <a:r>
              <a:rPr lang="fr-FR" sz="3200" b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La livraison des commandes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 bwMode="gray">
          <a:xfrm>
            <a:off x="1326285" y="273806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b="1" dirty="0" smtClean="0"/>
              <a:t>Processus de livraison</a:t>
            </a:r>
          </a:p>
          <a:p>
            <a:pPr lvl="0"/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b="1" dirty="0" smtClean="0"/>
              <a:t>Mode de paiement</a:t>
            </a:r>
          </a:p>
        </p:txBody>
      </p:sp>
    </p:spTree>
    <p:extLst>
      <p:ext uri="{BB962C8B-B14F-4D97-AF65-F5344CB8AC3E}">
        <p14:creationId xmlns="" xmlns:p14="http://schemas.microsoft.com/office/powerpoint/2010/main" val="228953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4363" y="64062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Le domaine fonctionnel pour la vente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906" y="1909483"/>
            <a:ext cx="10919780" cy="4444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9073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198497" y="959154"/>
            <a:ext cx="8743789" cy="88416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chemeClr val="bg2">
                    <a:lumMod val="50000"/>
                  </a:schemeClr>
                </a:solidFill>
              </a:rPr>
              <a:t>PROCCESSUS DE PREPARATION ET DE VENTE DES COMMANDES OC PIZZAS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69468" y="2148114"/>
            <a:ext cx="9730760" cy="44849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fr-FR" sz="2100" b="1" dirty="0" smtClean="0"/>
              <a:t>Etape n° 1 : Le client accède au site de « OC PIZZA »</a:t>
            </a:r>
            <a:endParaRPr lang="en-US" sz="2100" b="1" dirty="0" smtClean="0"/>
          </a:p>
          <a:p>
            <a:pPr>
              <a:lnSpc>
                <a:spcPct val="250000"/>
              </a:lnSpc>
            </a:pPr>
            <a:r>
              <a:rPr lang="fr-FR" sz="2100" b="1" dirty="0" smtClean="0"/>
              <a:t>Etape n° 2 : Le vendeur enregistre les informations sur le client sur le site</a:t>
            </a:r>
            <a:endParaRPr lang="en-US" sz="2100" b="1" dirty="0" smtClean="0"/>
          </a:p>
          <a:p>
            <a:pPr>
              <a:lnSpc>
                <a:spcPct val="250000"/>
              </a:lnSpc>
            </a:pPr>
            <a:r>
              <a:rPr lang="fr-FR" sz="2100" b="1" dirty="0" smtClean="0"/>
              <a:t>Etape n° 3 : le système Authentifie le client</a:t>
            </a:r>
            <a:endParaRPr lang="en-US" sz="2100" b="1" dirty="0" smtClean="0"/>
          </a:p>
          <a:p>
            <a:pPr>
              <a:lnSpc>
                <a:spcPct val="250000"/>
              </a:lnSpc>
            </a:pPr>
            <a:r>
              <a:rPr lang="fr-FR" sz="2100" b="1" dirty="0" smtClean="0"/>
              <a:t>Etape n°4 : Le client choisi sa commande parmi le menu présenté sur le site</a:t>
            </a:r>
            <a:endParaRPr lang="en-US" sz="2100" b="1" dirty="0" smtClean="0"/>
          </a:p>
          <a:p>
            <a:pPr>
              <a:lnSpc>
                <a:spcPct val="250000"/>
              </a:lnSpc>
            </a:pPr>
            <a:r>
              <a:rPr lang="fr-FR" sz="2100" b="1" dirty="0" smtClean="0"/>
              <a:t>Etape n°5 : Le client choisi son mode de paiement soit en ligne ou bien à la réception de la commande</a:t>
            </a:r>
            <a:endParaRPr lang="en-US" sz="2100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250</TotalTime>
  <Words>276</Words>
  <Application>Microsoft Office PowerPoint</Application>
  <PresentationFormat>Personnalisé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Direction Ion</vt:lpstr>
      <vt:lpstr>  Projet 4 : Analysez les besoins de votre client pour son groupe de pizzerias </vt:lpstr>
      <vt:lpstr>Introduction</vt:lpstr>
      <vt:lpstr>Besoins</vt:lpstr>
      <vt:lpstr>Fonctionnalités</vt:lpstr>
      <vt:lpstr>Le domaine fonctionnel pour la production</vt:lpstr>
      <vt:lpstr>La préparation des commandes </vt:lpstr>
      <vt:lpstr>La livraison des commandes</vt:lpstr>
      <vt:lpstr>Le domaine fonctionnel pour la vente</vt:lpstr>
      <vt:lpstr>PROCCESSUS DE PREPARATION ET DE VENTE DES COMMANDES OC PIZZAS</vt:lpstr>
      <vt:lpstr>Diapositive 10</vt:lpstr>
      <vt:lpstr>Technologies choisies</vt:lpstr>
      <vt:lpstr>Diapositive 12</vt:lpstr>
      <vt:lpstr>Diapositive 13</vt:lpstr>
      <vt:lpstr>Merci pour votre 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 : Analysez les besoins de votre client pour son groupe de pizzerias</dc:title>
  <dc:creator>ZAHRA</dc:creator>
  <cp:lastModifiedBy>Adminpc</cp:lastModifiedBy>
  <cp:revision>43</cp:revision>
  <dcterms:created xsi:type="dcterms:W3CDTF">2018-02-21T14:21:26Z</dcterms:created>
  <dcterms:modified xsi:type="dcterms:W3CDTF">2018-03-17T00:36:10Z</dcterms:modified>
</cp:coreProperties>
</file>