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9"/>
  </p:handoutMasterIdLst>
  <p:sldIdLst>
    <p:sldId id="504" r:id="rId3"/>
    <p:sldId id="505" r:id="rId5"/>
    <p:sldId id="506" r:id="rId6"/>
    <p:sldId id="507" r:id="rId7"/>
    <p:sldId id="508" r:id="rId8"/>
    <p:sldId id="509" r:id="rId9"/>
    <p:sldId id="511" r:id="rId10"/>
    <p:sldId id="256" r:id="rId11"/>
    <p:sldId id="257" r:id="rId12"/>
    <p:sldId id="258" r:id="rId13"/>
    <p:sldId id="336" r:id="rId14"/>
    <p:sldId id="380" r:id="rId15"/>
    <p:sldId id="332" r:id="rId16"/>
    <p:sldId id="333" r:id="rId17"/>
    <p:sldId id="335" r:id="rId18"/>
    <p:sldId id="266" r:id="rId19"/>
    <p:sldId id="262" r:id="rId20"/>
    <p:sldId id="259" r:id="rId21"/>
    <p:sldId id="261" r:id="rId22"/>
    <p:sldId id="263" r:id="rId23"/>
    <p:sldId id="268" r:id="rId24"/>
    <p:sldId id="269" r:id="rId25"/>
    <p:sldId id="381" r:id="rId26"/>
    <p:sldId id="271" r:id="rId27"/>
    <p:sldId id="272" r:id="rId28"/>
    <p:sldId id="340" r:id="rId29"/>
    <p:sldId id="273" r:id="rId30"/>
    <p:sldId id="339" r:id="rId31"/>
    <p:sldId id="270" r:id="rId32"/>
    <p:sldId id="264" r:id="rId33"/>
    <p:sldId id="338" r:id="rId34"/>
    <p:sldId id="382" r:id="rId35"/>
    <p:sldId id="265" r:id="rId36"/>
    <p:sldId id="267" r:id="rId37"/>
    <p:sldId id="274" r:id="rId38"/>
    <p:sldId id="275" r:id="rId39"/>
    <p:sldId id="276" r:id="rId40"/>
    <p:sldId id="278" r:id="rId41"/>
    <p:sldId id="279" r:id="rId42"/>
    <p:sldId id="280" r:id="rId43"/>
    <p:sldId id="281" r:id="rId44"/>
    <p:sldId id="282" r:id="rId45"/>
    <p:sldId id="277" r:id="rId46"/>
    <p:sldId id="341" r:id="rId47"/>
    <p:sldId id="383" r:id="rId48"/>
    <p:sldId id="379" r:id="rId49"/>
    <p:sldId id="384" r:id="rId50"/>
    <p:sldId id="284" r:id="rId51"/>
    <p:sldId id="413" r:id="rId52"/>
    <p:sldId id="385" r:id="rId53"/>
    <p:sldId id="285" r:id="rId54"/>
    <p:sldId id="386" r:id="rId55"/>
    <p:sldId id="287" r:id="rId56"/>
    <p:sldId id="342" r:id="rId57"/>
    <p:sldId id="288" r:id="rId58"/>
    <p:sldId id="289" r:id="rId59"/>
    <p:sldId id="290" r:id="rId60"/>
    <p:sldId id="291" r:id="rId61"/>
    <p:sldId id="292" r:id="rId62"/>
    <p:sldId id="295" r:id="rId63"/>
    <p:sldId id="294" r:id="rId64"/>
    <p:sldId id="293" r:id="rId65"/>
    <p:sldId id="296" r:id="rId66"/>
    <p:sldId id="297" r:id="rId67"/>
    <p:sldId id="387" r:id="rId68"/>
    <p:sldId id="298" r:id="rId69"/>
    <p:sldId id="299" r:id="rId70"/>
    <p:sldId id="301" r:id="rId71"/>
    <p:sldId id="300" r:id="rId72"/>
    <p:sldId id="302" r:id="rId73"/>
    <p:sldId id="303" r:id="rId74"/>
    <p:sldId id="304" r:id="rId75"/>
    <p:sldId id="305" r:id="rId76"/>
    <p:sldId id="310" r:id="rId77"/>
    <p:sldId id="306" r:id="rId78"/>
    <p:sldId id="394" r:id="rId79"/>
    <p:sldId id="312" r:id="rId80"/>
    <p:sldId id="313" r:id="rId81"/>
    <p:sldId id="307" r:id="rId82"/>
    <p:sldId id="309" r:id="rId83"/>
    <p:sldId id="308" r:id="rId84"/>
    <p:sldId id="311" r:id="rId85"/>
    <p:sldId id="314" r:id="rId86"/>
    <p:sldId id="390" r:id="rId87"/>
    <p:sldId id="414" r:id="rId88"/>
    <p:sldId id="343" r:id="rId89"/>
    <p:sldId id="315" r:id="rId90"/>
    <p:sldId id="316" r:id="rId91"/>
    <p:sldId id="317" r:id="rId92"/>
    <p:sldId id="318" r:id="rId93"/>
    <p:sldId id="319" r:id="rId94"/>
    <p:sldId id="320" r:id="rId95"/>
    <p:sldId id="321" r:id="rId96"/>
    <p:sldId id="415" r:id="rId97"/>
    <p:sldId id="388" r:id="rId98"/>
    <p:sldId id="389" r:id="rId99"/>
    <p:sldId id="417" r:id="rId100"/>
    <p:sldId id="393" r:id="rId101"/>
    <p:sldId id="391" r:id="rId102"/>
    <p:sldId id="392" r:id="rId103"/>
    <p:sldId id="416" r:id="rId104"/>
    <p:sldId id="345" r:id="rId105"/>
    <p:sldId id="346" r:id="rId106"/>
    <p:sldId id="397" r:id="rId107"/>
    <p:sldId id="399" r:id="rId108"/>
    <p:sldId id="398" r:id="rId109"/>
    <p:sldId id="400" r:id="rId110"/>
    <p:sldId id="401" r:id="rId111"/>
    <p:sldId id="351" r:id="rId112"/>
    <p:sldId id="329" r:id="rId113"/>
    <p:sldId id="353" r:id="rId114"/>
    <p:sldId id="402" r:id="rId115"/>
    <p:sldId id="355" r:id="rId116"/>
    <p:sldId id="356" r:id="rId117"/>
    <p:sldId id="359" r:id="rId118"/>
    <p:sldId id="362" r:id="rId119"/>
    <p:sldId id="357" r:id="rId120"/>
    <p:sldId id="396" r:id="rId121"/>
    <p:sldId id="363" r:id="rId122"/>
    <p:sldId id="360" r:id="rId123"/>
    <p:sldId id="365" r:id="rId124"/>
    <p:sldId id="366" r:id="rId125"/>
    <p:sldId id="404" r:id="rId126"/>
    <p:sldId id="405" r:id="rId127"/>
    <p:sldId id="369" r:id="rId128"/>
    <p:sldId id="412" r:id="rId129"/>
    <p:sldId id="371" r:id="rId130"/>
    <p:sldId id="372" r:id="rId131"/>
    <p:sldId id="373" r:id="rId132"/>
    <p:sldId id="407" r:id="rId133"/>
    <p:sldId id="408" r:id="rId134"/>
    <p:sldId id="409" r:id="rId135"/>
    <p:sldId id="410" r:id="rId136"/>
    <p:sldId id="411" r:id="rId137"/>
    <p:sldId id="331" r:id="rId138"/>
  </p:sldIdLst>
  <p:sldSz cx="9144000" cy="6858000" type="screen4x3"/>
  <p:notesSz cx="6834505" cy="9979025"/>
  <p:custDataLst>
    <p:tags r:id="rId14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66"/>
    <a:srgbClr val="00FF00"/>
    <a:srgbClr val="CC0066"/>
    <a:srgbClr val="990000"/>
    <a:srgbClr val="800080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50"/>
    <p:restoredTop sz="93250"/>
  </p:normalViewPr>
  <p:slideViewPr>
    <p:cSldViewPr showGuides="1">
      <p:cViewPr varScale="1">
        <p:scale>
          <a:sx n="103" d="100"/>
          <a:sy n="103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3" Type="http://schemas.openxmlformats.org/officeDocument/2006/relationships/tags" Target="tags/tag1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1.xml"/><Relationship Id="rId139" Type="http://schemas.openxmlformats.org/officeDocument/2006/relationships/handoutMaster" Target="handoutMasters/handoutMaster1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emf"/><Relationship Id="rId8" Type="http://schemas.openxmlformats.org/officeDocument/2006/relationships/image" Target="../media/image72.emf"/><Relationship Id="rId7" Type="http://schemas.openxmlformats.org/officeDocument/2006/relationships/image" Target="../media/image71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2.e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emf"/><Relationship Id="rId5" Type="http://schemas.openxmlformats.org/officeDocument/2006/relationships/image" Target="../media/image128.wmf"/><Relationship Id="rId4" Type="http://schemas.openxmlformats.org/officeDocument/2006/relationships/image" Target="../media/image127.e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1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30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e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204A53-6665-4B60-9705-77DA7B1B564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0290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1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9E70F5-90C6-4E86-A365-342593670939}" type="datetimeFigureOut"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0293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0294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5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EC4F67-9CFF-4FE5-920A-FB1B70036CF7}" type="slidenum"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/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i="1" dirty="0">
                <a:latin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i="1" dirty="0">
                <a:latin typeface="Times New Roman" panose="02020603050405020304" pitchFamily="18" charset="0"/>
              </a:rPr>
            </a:fld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b="1" dirty="0"/>
              <a:t>一般化学反应为等温、等压与周围环境有能量交换的情况下进行的，如果用</a:t>
            </a:r>
            <a:r>
              <a:rPr lang="en-US" altLang="zh-CN" b="1" dirty="0"/>
              <a:t>S</a:t>
            </a:r>
            <a:r>
              <a:rPr lang="zh-CN" altLang="en-US" b="1" dirty="0"/>
              <a:t>来判断反应的方向和限度，既要考虑系统的熵变又要考虑环境的熵变，应用起来很不方便，</a:t>
            </a:r>
            <a:r>
              <a:rPr lang="zh-CN" altLang="en-US" b="1" dirty="0">
                <a:solidFill>
                  <a:srgbClr val="000099"/>
                </a:solidFill>
              </a:rPr>
              <a:t>有否更方便的判据？可否不考虑环境？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1876</a:t>
            </a:r>
            <a:r>
              <a:rPr lang="zh-CN" altLang="en-US" dirty="0"/>
              <a:t>年，美国化学家</a:t>
            </a:r>
            <a:r>
              <a:rPr lang="en-US" altLang="zh-CN" dirty="0"/>
              <a:t>Gibbs</a:t>
            </a:r>
            <a:r>
              <a:rPr lang="zh-CN" altLang="en-US" dirty="0"/>
              <a:t>在前人研究的基础上引入新的热力学函数，以作为在一般条件下过程或者反应自发方向的判断依据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i="1" dirty="0">
                <a:latin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sz="3200" b="1" i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i="1" dirty="0">
                <a:latin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b="1" i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i="1" dirty="0">
                <a:latin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i="1" dirty="0">
                <a:latin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i="1" dirty="0">
                <a:latin typeface="Times New Roman" panose="02020603050405020304" pitchFamily="18" charset="0"/>
              </a:rPr>
            </a:fld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chemeClr val="tx2"/>
              </a:solidFill>
            </a:endParaRP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1D69B0-282D-463F-B262-B0EF8E39C1B5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213"/>
            <a:ext cx="5873750" cy="579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3D2176-697E-4DE6-86B3-C8F1AE9CBEE6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9A99CF-BB8C-4691-8AD2-FA84D36C54D5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91A91-BC4E-4FB0-BE33-96ACC7C7250A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直接连接符 16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1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2678A4-BC4F-4591-AA6B-327842085BF3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直接连接符 16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4" name="直接连接符 18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6" name="直接连接符 20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FF5A92-37AD-46FE-BF40-955704D8FA40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10/23/2013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CF945-19DE-401D-8BE2-E5D0950945FB}" type="slidenum"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107.emf"/><Relationship Id="rId1" Type="http://schemas.openxmlformats.org/officeDocument/2006/relationships/oleObject" Target="../embeddings/oleObject67.bin"/></Relationships>
</file>

<file path=ppt/slides/_rels/slide10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69.bin"/></Relationships>
</file>

<file path=ppt/slides/_rels/slide10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1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110.jpeg"/><Relationship Id="rId1" Type="http://schemas.openxmlformats.org/officeDocument/2006/relationships/hyperlink" Target="http://www-gap.dcs.st-and.ac.uk/~history/PictDisplay/Gibbs.html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2.emf"/><Relationship Id="rId1" Type="http://schemas.openxmlformats.org/officeDocument/2006/relationships/oleObject" Target="../embeddings/oleObject71.bin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72.bin"/></Relationships>
</file>

<file path=ppt/slides/_rels/slide1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5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114.emf"/><Relationship Id="rId1" Type="http://schemas.openxmlformats.org/officeDocument/2006/relationships/oleObject" Target="../embeddings/oleObject73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116.emf"/><Relationship Id="rId1" Type="http://schemas.openxmlformats.org/officeDocument/2006/relationships/oleObject" Target="../embeddings/oleObject75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77.bin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78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GIF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23.wmf"/><Relationship Id="rId3" Type="http://schemas.openxmlformats.org/officeDocument/2006/relationships/image" Target="../media/image122.emf"/><Relationship Id="rId2" Type="http://schemas.openxmlformats.org/officeDocument/2006/relationships/oleObject" Target="../embeddings/oleObject80.bin"/><Relationship Id="rId1" Type="http://schemas.openxmlformats.org/officeDocument/2006/relationships/image" Target="../media/image121.wmf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127.e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118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9.e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82.bin"/></Relationships>
</file>

<file path=ppt/slides/_rels/slide1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88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4.e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131.wmf"/><Relationship Id="rId11" Type="http://schemas.openxmlformats.org/officeDocument/2006/relationships/notesSlide" Target="../notesSlides/notesSlide16.xml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90.bin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5.emf"/><Relationship Id="rId1" Type="http://schemas.openxmlformats.org/officeDocument/2006/relationships/oleObject" Target="../embeddings/oleObject94.bin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6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6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6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vmlDrawing" Target="../drawings/vmlDrawing6.v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vmlDrawing" Target="../drawings/vmlDrawing7.v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2.png"/><Relationship Id="rId1" Type="http://schemas.openxmlformats.org/officeDocument/2006/relationships/image" Target="../media/image29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GIF"/><Relationship Id="rId1" Type="http://schemas.openxmlformats.org/officeDocument/2006/relationships/image" Target="../media/image29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GIF"/><Relationship Id="rId1" Type="http://schemas.openxmlformats.org/officeDocument/2006/relationships/image" Target="../media/image37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GIF"/><Relationship Id="rId1" Type="http://schemas.openxmlformats.org/officeDocument/2006/relationships/image" Target="../media/image34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Document1.doc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GIF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42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2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24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9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27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30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68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6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6.emf"/><Relationship Id="rId3" Type="http://schemas.openxmlformats.org/officeDocument/2006/relationships/oleObject" Target="../embeddings/oleObject34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65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3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72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71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70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33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42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80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7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77.e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2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81.emf"/><Relationship Id="rId1" Type="http://schemas.openxmlformats.org/officeDocument/2006/relationships/oleObject" Target="../embeddings/oleObject45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83.e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51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88.emf"/><Relationship Id="rId1" Type="http://schemas.openxmlformats.org/officeDocument/2006/relationships/oleObject" Target="../embeddings/oleObject56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3.jpeg"/><Relationship Id="rId1" Type="http://schemas.openxmlformats.org/officeDocument/2006/relationships/image" Target="../media/image9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5.jpeg"/><Relationship Id="rId1" Type="http://schemas.openxmlformats.org/officeDocument/2006/relationships/image" Target="../media/image94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6.jpeg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0.jpeg"/><Relationship Id="rId6" Type="http://schemas.openxmlformats.org/officeDocument/2006/relationships/image" Target="../media/image99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8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97.emf"/><Relationship Id="rId1" Type="http://schemas.openxmlformats.org/officeDocument/2006/relationships/oleObject" Target="../embeddings/oleObject59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101.e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62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microsoft.com/office/2007/relationships/media" Target="file:///D:\cai&#21152;&#24037;\&#26412;&#31185;&#37197;&#22871;&#20809;&#30424;\&#22522;&#30784;&#21270;&#23398;\&#22522;&#30784;&#21270;&#23398;&#20809;&#30424;%5b1%5d\&#22522;&#30784;&#21270;&#23398;&#20809;&#30424;\txdh\td6\06-Entropy.avi" TargetMode="External"/><Relationship Id="rId3" Type="http://schemas.openxmlformats.org/officeDocument/2006/relationships/video" Target="file:///D:\cai&#21152;&#24037;\&#26412;&#31185;&#37197;&#22871;&#20809;&#30424;\&#22522;&#30784;&#21270;&#23398;\&#22522;&#30784;&#21270;&#23398;&#20809;&#30424;%5b1%5d\&#22522;&#30784;&#21270;&#23398;&#20809;&#30424;\txdh\td6\06-Entropy.avi" TargetMode="External"/><Relationship Id="rId2" Type="http://schemas.openxmlformats.org/officeDocument/2006/relationships/image" Target="../media/image105.emf"/><Relationship Id="rId1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260" y="116840"/>
            <a:ext cx="7772400" cy="918210"/>
          </a:xfr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§14.1</a:t>
            </a:r>
            <a:r>
              <a:rPr kumimoji="0" lang="en-US" altLang="zh-CN" sz="4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zh-CN" altLang="en-US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光</a:t>
            </a:r>
            <a:r>
              <a:rPr kumimoji="0" lang="zh-CN" altLang="en-US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度分析法</a:t>
            </a:r>
            <a:endParaRPr kumimoji="0" lang="en-US" altLang="zh-CN" sz="4000" b="0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7437" name="Group 29"/>
          <p:cNvGrpSpPr/>
          <p:nvPr/>
        </p:nvGrpSpPr>
        <p:grpSpPr>
          <a:xfrm>
            <a:off x="457200" y="1716088"/>
            <a:ext cx="8458200" cy="3319462"/>
            <a:chOff x="288" y="1081"/>
            <a:chExt cx="5328" cy="2091"/>
          </a:xfrm>
        </p:grpSpPr>
        <p:grpSp>
          <p:nvGrpSpPr>
            <p:cNvPr id="73739" name="Group 28"/>
            <p:cNvGrpSpPr/>
            <p:nvPr/>
          </p:nvGrpSpPr>
          <p:grpSpPr>
            <a:xfrm>
              <a:off x="3312" y="1081"/>
              <a:ext cx="2304" cy="1799"/>
              <a:chOff x="3312" y="1081"/>
              <a:chExt cx="2304" cy="1799"/>
            </a:xfrm>
          </p:grpSpPr>
          <p:pic>
            <p:nvPicPr>
              <p:cNvPr id="73741" name="Picture 17" descr="仪-35’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12" y="1081"/>
                <a:ext cx="2016" cy="179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3742" name="Rectangle 18"/>
              <p:cNvSpPr/>
              <p:nvPr/>
            </p:nvSpPr>
            <p:spPr>
              <a:xfrm>
                <a:off x="5328" y="1248"/>
                <a:ext cx="288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/>
              <a:p>
                <a:pPr eaLnBrk="1" hangingPunct="1"/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分子能级跃迁示意图 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3740" name="Rectangle 5"/>
            <p:cNvSpPr/>
            <p:nvPr/>
          </p:nvSpPr>
          <p:spPr>
            <a:xfrm>
              <a:off x="288" y="2500"/>
              <a:ext cx="2400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990033"/>
                  </a:solidFill>
                  <a:latin typeface="Times New Roman" panose="02020603050405020304" pitchFamily="18" charset="0"/>
                </a:rPr>
                <a:t>选择性吸收：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ΔE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hc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λ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max</a:t>
              </a:r>
              <a:endParaRPr lang="en-US" altLang="zh-CN" sz="32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3732" name="Group 19"/>
          <p:cNvGrpSpPr/>
          <p:nvPr/>
        </p:nvGrpSpPr>
        <p:grpSpPr>
          <a:xfrm>
            <a:off x="5334000" y="4514850"/>
            <a:ext cx="3581400" cy="2335213"/>
            <a:chOff x="3168" y="2878"/>
            <a:chExt cx="2256" cy="1471"/>
          </a:xfrm>
        </p:grpSpPr>
        <p:graphicFrame>
          <p:nvGraphicFramePr>
            <p:cNvPr id="73737" name="Object 20"/>
            <p:cNvGraphicFramePr>
              <a:graphicFrameLocks noChangeAspect="1"/>
            </p:cNvGraphicFramePr>
            <p:nvPr/>
          </p:nvGraphicFramePr>
          <p:xfrm>
            <a:off x="3168" y="2976"/>
            <a:ext cx="196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" imgW="2847975" imgH="2019300" progId="Paint.Picture">
                    <p:embed/>
                  </p:oleObj>
                </mc:Choice>
                <mc:Fallback>
                  <p:oleObj name="" r:id="rId2" imgW="2847975" imgH="2019300" progId="Paint.Picture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68" y="2976"/>
                          <a:ext cx="1968" cy="1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8" name="Text Box 21"/>
            <p:cNvSpPr txBox="1"/>
            <p:nvPr/>
          </p:nvSpPr>
          <p:spPr>
            <a:xfrm>
              <a:off x="5116" y="2878"/>
              <a:ext cx="308" cy="147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algn="ctr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四氮杂苯的吸收光谱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3733" name="Rectangle 22"/>
          <p:cNvSpPr/>
          <p:nvPr/>
        </p:nvSpPr>
        <p:spPr>
          <a:xfrm>
            <a:off x="609600" y="5897563"/>
            <a:ext cx="40338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带状光谱与线状光谱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73734" name="AutoShape 23"/>
          <p:cNvSpPr/>
          <p:nvPr/>
        </p:nvSpPr>
        <p:spPr>
          <a:xfrm>
            <a:off x="1447800" y="5021263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735" name="Rectangle 24"/>
          <p:cNvSpPr/>
          <p:nvPr/>
        </p:nvSpPr>
        <p:spPr>
          <a:xfrm>
            <a:off x="381000" y="2133600"/>
            <a:ext cx="4730750" cy="15541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电磁辐射：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= h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 =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hc/λ</a:t>
            </a:r>
            <a:endParaRPr lang="en-US" altLang="zh-CN" sz="3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近紫外：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200~400nm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可见光：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400~760nm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36" name="Rectangle 25"/>
          <p:cNvSpPr/>
          <p:nvPr/>
        </p:nvSpPr>
        <p:spPr>
          <a:xfrm>
            <a:off x="334963" y="1554163"/>
            <a:ext cx="477043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 </a:t>
            </a:r>
            <a:r>
              <a:rPr lang="zh-CN" altLang="en-US" sz="3200" b="1" dirty="0">
                <a:latin typeface="Times New Roman" panose="02020603050405020304" pitchFamily="18" charset="0"/>
              </a:rPr>
              <a:t>光度分析的基本原理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1214438"/>
            <a:ext cx="8393113" cy="5113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是研究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热与其他形式的能量之间转化规律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的一门科学。热力学的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热力学第一定律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热力学第二定律。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热力学定律、原理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方法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研究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化学反应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以及伴随这些化学反应而发生的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物理变化过程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就形成了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化学热力学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88975" y="188913"/>
            <a:ext cx="7416800" cy="881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热力学与化学热力学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Thermodynamics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Chemical Thermodynamics 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0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charRg st="5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303">
                                            <p:txEl>
                                              <p:charRg st="56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build="p"/>
      <p:bldP spid="1230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81000" y="381000"/>
            <a:ext cx="8439150" cy="3765550"/>
            <a:chOff x="240" y="1920"/>
            <a:chExt cx="5184" cy="2372"/>
          </a:xfrm>
        </p:grpSpPr>
        <p:sp>
          <p:nvSpPr>
            <p:cNvPr id="110601" name="Rectangle 3"/>
            <p:cNvSpPr/>
            <p:nvPr/>
          </p:nvSpPr>
          <p:spPr>
            <a:xfrm>
              <a:off x="336" y="3436"/>
              <a:ext cx="5088" cy="8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3200" b="1" i="1" dirty="0">
                  <a:latin typeface="楷体_GB2312" pitchFamily="49" charset="-122"/>
                  <a:ea typeface="楷体_GB2312" pitchFamily="49" charset="-122"/>
                </a:rPr>
                <a:t>孤立体系中的任何自发过程都引起熵增大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endParaRPr lang="zh-CN" altLang="en-US" sz="3200" b="1" i="1" dirty="0">
                <a:latin typeface="楷体_GB2312" pitchFamily="49" charset="-122"/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lang="zh-CN" altLang="en-US" sz="3200" b="1" i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熵增大原理</a:t>
              </a:r>
              <a:r>
                <a:rPr lang="zh-CN" altLang="en-US" sz="3200" b="1" i="1" dirty="0"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3200" b="1" i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10602" name="Group 4"/>
            <p:cNvGrpSpPr/>
            <p:nvPr/>
          </p:nvGrpSpPr>
          <p:grpSpPr>
            <a:xfrm>
              <a:off x="808" y="2447"/>
              <a:ext cx="3176" cy="865"/>
              <a:chOff x="384" y="1581"/>
              <a:chExt cx="3176" cy="865"/>
            </a:xfrm>
          </p:grpSpPr>
          <p:sp>
            <p:nvSpPr>
              <p:cNvPr id="110604" name="Rectangle 5"/>
              <p:cNvSpPr/>
              <p:nvPr/>
            </p:nvSpPr>
            <p:spPr>
              <a:xfrm>
                <a:off x="384" y="1581"/>
                <a:ext cx="2304" cy="8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ΔS &gt;0     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自发过程</a:t>
                </a:r>
                <a:endPara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ΔS =0     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平衡状态</a:t>
                </a:r>
                <a:endPara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ΔS&lt;0   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非自发过程</a:t>
                </a:r>
                <a:endPara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0605" name="Text Box 6"/>
              <p:cNvSpPr txBox="1"/>
              <p:nvPr/>
            </p:nvSpPr>
            <p:spPr>
              <a:xfrm>
                <a:off x="2544" y="1872"/>
                <a:ext cx="10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孤立体系</a:t>
                </a:r>
                <a:endParaRPr lang="zh-CN" altLang="en-US" sz="2800" b="1" i="1" dirty="0">
                  <a:solidFill>
                    <a:srgbClr val="8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0606" name="AutoShape 7"/>
              <p:cNvSpPr/>
              <p:nvPr/>
            </p:nvSpPr>
            <p:spPr>
              <a:xfrm>
                <a:off x="2352" y="1680"/>
                <a:ext cx="144" cy="705"/>
              </a:xfrm>
              <a:prstGeom prst="rightBrace">
                <a:avLst>
                  <a:gd name="adj1" fmla="val 40798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0603" name="Rectangle 8"/>
            <p:cNvSpPr/>
            <p:nvPr/>
          </p:nvSpPr>
          <p:spPr>
            <a:xfrm>
              <a:off x="240" y="1920"/>
              <a:ext cx="489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rgbClr val="990033"/>
                  </a:solidFill>
                  <a:latin typeface="楷体_GB2312" pitchFamily="49" charset="-122"/>
                  <a:ea typeface="楷体_GB2312" pitchFamily="49" charset="-122"/>
                </a:rPr>
                <a:t>自发过程的熵判据</a:t>
              </a:r>
              <a:endParaRPr lang="zh-CN" altLang="en-US" sz="3200" b="1" i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611188" y="4292600"/>
            <a:ext cx="7261225" cy="1373188"/>
            <a:chOff x="432" y="2573"/>
            <a:chExt cx="4574" cy="865"/>
          </a:xfrm>
        </p:grpSpPr>
        <p:sp>
          <p:nvSpPr>
            <p:cNvPr id="110596" name="Rectangle 10"/>
            <p:cNvSpPr/>
            <p:nvPr/>
          </p:nvSpPr>
          <p:spPr>
            <a:xfrm>
              <a:off x="432" y="2823"/>
              <a:ext cx="15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ΔS</a:t>
              </a:r>
              <a:r>
                <a:rPr lang="zh-CN" altLang="en-US" sz="2800" b="1" i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系</a:t>
              </a:r>
              <a:r>
                <a:rPr lang="en-US" altLang="zh-CN" sz="28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 ΔS</a:t>
              </a:r>
              <a:r>
                <a:rPr lang="zh-CN" altLang="en-US" sz="2800" b="1" i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环</a:t>
              </a:r>
              <a:endParaRPr lang="zh-CN" altLang="en-US" sz="28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597" name="Rectangle 11"/>
            <p:cNvSpPr/>
            <p:nvPr/>
          </p:nvSpPr>
          <p:spPr>
            <a:xfrm>
              <a:off x="2016" y="2573"/>
              <a:ext cx="2880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&gt;0     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自发过程</a:t>
              </a:r>
              <a:endParaRPr lang="zh-CN" altLang="en-US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=0     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平衡状态</a:t>
              </a:r>
              <a:endParaRPr lang="zh-CN" altLang="en-US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&lt;0   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非自发过程</a:t>
              </a:r>
              <a:endParaRPr lang="zh-CN" altLang="en-US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598" name="AutoShape 12"/>
            <p:cNvSpPr/>
            <p:nvPr/>
          </p:nvSpPr>
          <p:spPr>
            <a:xfrm>
              <a:off x="1920" y="2726"/>
              <a:ext cx="48" cy="586"/>
            </a:xfrm>
            <a:prstGeom prst="leftBrace">
              <a:avLst>
                <a:gd name="adj1" fmla="val 10173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10599" name="AutoShape 13"/>
            <p:cNvSpPr/>
            <p:nvPr/>
          </p:nvSpPr>
          <p:spPr>
            <a:xfrm flipH="1">
              <a:off x="3696" y="2736"/>
              <a:ext cx="48" cy="586"/>
            </a:xfrm>
            <a:prstGeom prst="leftBrace">
              <a:avLst>
                <a:gd name="adj1" fmla="val 10173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10600" name="Rectangle 14"/>
            <p:cNvSpPr/>
            <p:nvPr/>
          </p:nvSpPr>
          <p:spPr>
            <a:xfrm>
              <a:off x="3770" y="2841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i="1" dirty="0">
                  <a:solidFill>
                    <a:srgbClr val="8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非孤立体系</a:t>
              </a:r>
              <a:endParaRPr lang="zh-CN" altLang="en-US" sz="2800" b="1" i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28625" y="642938"/>
            <a:ext cx="3889375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热力学第三定律</a:t>
            </a:r>
            <a:endParaRPr kumimoji="1" lang="zh-CN" altLang="en-US" sz="3600" b="1" i="0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00063" y="1643063"/>
            <a:ext cx="7993063" cy="126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“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热力学温度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0K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时，任何纯物质的完整晶体的熵值为零”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571500" y="3143250"/>
            <a:ext cx="8135938" cy="2625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一纯净物质的完整晶体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质点完全排列有序，无任何缺陷和杂质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，在绝对零度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时，热运动几乎停止，系统的混乱度最低，热力学规定其熵值为零。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1621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5479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71500" y="642938"/>
            <a:ext cx="28194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标准摩尔熵 </a:t>
            </a:r>
            <a:endParaRPr kumimoji="1" lang="zh-CN" altLang="en-US" sz="3600" b="1" i="0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71500" y="3429000"/>
            <a:ext cx="3886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单位：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J·mol</a:t>
            </a:r>
            <a:r>
              <a:rPr kumimoji="1" lang="en-US" altLang="zh-CN" sz="3200" b="1" i="0" kern="1200" cap="none" spc="0" normalizeH="0" baseline="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·K</a:t>
            </a:r>
            <a:r>
              <a:rPr kumimoji="1" lang="en-US" altLang="zh-CN" sz="3200" b="1" i="0" kern="1200" cap="none" spc="0" normalizeH="0" baseline="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endParaRPr kumimoji="1" lang="en-US" altLang="zh-CN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71500" y="1357313"/>
            <a:ext cx="8153400" cy="126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标准状况下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1mol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纯物质的规定熵称为标准摩尔熵。</a:t>
            </a:r>
            <a:endParaRPr kumimoji="1" lang="zh-CN" altLang="en-US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71500" y="2714625"/>
            <a:ext cx="2819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符号：</a:t>
            </a:r>
            <a:r>
              <a:rPr kumimoji="1" lang="en-US" altLang="zh-CN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 </a:t>
            </a:r>
            <a:r>
              <a:rPr kumimoji="1" lang="en-US" altLang="zh-CN" sz="3200" b="1" i="0" kern="1200" cap="none" spc="0" normalizeH="0" baseline="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endParaRPr kumimoji="1" lang="en-US" altLang="zh-CN" sz="3200" b="1" i="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500563" y="3429000"/>
            <a:ext cx="3810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注意是</a:t>
            </a:r>
            <a:r>
              <a:rPr kumimoji="1" lang="en-US" altLang="zh-CN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+mn-cs"/>
              </a:rPr>
              <a:t>J</a:t>
            </a:r>
            <a:r>
              <a:rPr kumimoji="1" lang="zh-CN" altLang="en-US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不是</a:t>
            </a:r>
            <a:r>
              <a:rPr kumimoji="1" lang="en-US" altLang="zh-CN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kJ</a:t>
            </a:r>
            <a:r>
              <a:rPr kumimoji="1" lang="en-US" altLang="zh-CN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200" b="1" i="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71500" y="5643563"/>
            <a:ext cx="7632700" cy="77470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200" b="1" kern="1200" cap="none" spc="0" normalizeH="0" baseline="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kern="1200" cap="none" spc="0" normalizeH="0" baseline="3000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 </a:t>
            </a: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=∑</a:t>
            </a:r>
            <a:r>
              <a:rPr kumimoji="1" lang="en-US" altLang="zh-CN" sz="3200" b="1" kern="1200" cap="none" spc="0" normalizeH="0" baseline="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200" b="1" i="0" kern="1200" cap="none" spc="0" normalizeH="0" baseline="3000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(</a:t>
            </a:r>
            <a:r>
              <a:rPr kumimoji="1" lang="zh-CN" altLang="en-US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生成物</a:t>
            </a: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 -∑</a:t>
            </a:r>
            <a:r>
              <a:rPr kumimoji="1" lang="en-US" altLang="zh-CN" sz="3200" b="1" kern="1200" cap="none" spc="0" normalizeH="0" baseline="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200" b="1" i="0" kern="1200" cap="none" spc="0" normalizeH="0" baseline="3000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(</a:t>
            </a:r>
            <a:r>
              <a:rPr kumimoji="1" lang="zh-CN" altLang="en-US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反应物</a:t>
            </a: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200" b="1" i="0" kern="1200" cap="none" spc="0" normalizeH="0" baseline="0" noProof="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500063" y="4143375"/>
            <a:ext cx="28194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熵变的计算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35" name="Rectangle 11"/>
          <p:cNvSpPr/>
          <p:nvPr/>
        </p:nvSpPr>
        <p:spPr>
          <a:xfrm>
            <a:off x="500063" y="4929188"/>
            <a:ext cx="75279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化学反应的标准摩尔熵变可按下式计算：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50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30" grpId="0"/>
      <p:bldP spid="103431" grpId="0"/>
      <p:bldP spid="103432" grpId="0"/>
      <p:bldP spid="103433" grpId="0" animBg="1"/>
      <p:bldP spid="103434" grpId="0" animBg="1"/>
      <p:bldP spid="10343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71500" y="928688"/>
            <a:ext cx="8280400" cy="274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稳定单质的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为零，稳定单质的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不为零。水溶液中离子的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，是在水合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离子的标准摩尔熵值为零的规定基础上求得的相对值。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57188" y="285750"/>
            <a:ext cx="1871663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 意 </a:t>
            </a:r>
            <a:endParaRPr kumimoji="1" lang="zh-CN" altLang="en-US" sz="3600" b="1" i="0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571500" y="3714750"/>
            <a:ext cx="6662738" cy="838200"/>
            <a:chOff x="385" y="3339"/>
            <a:chExt cx="4197" cy="528"/>
          </a:xfrm>
        </p:grpSpPr>
        <p:grpSp>
          <p:nvGrpSpPr>
            <p:cNvPr id="113671" name="Group 10"/>
            <p:cNvGrpSpPr/>
            <p:nvPr/>
          </p:nvGrpSpPr>
          <p:grpSpPr>
            <a:xfrm>
              <a:off x="1474" y="3430"/>
              <a:ext cx="3108" cy="437"/>
              <a:chOff x="1474" y="3430"/>
              <a:chExt cx="3108" cy="437"/>
            </a:xfrm>
          </p:grpSpPr>
          <p:graphicFrame>
            <p:nvGraphicFramePr>
              <p:cNvPr id="113673" name="Object 7"/>
              <p:cNvGraphicFramePr>
                <a:graphicFrameLocks noChangeAspect="1"/>
              </p:cNvGraphicFramePr>
              <p:nvPr/>
            </p:nvGraphicFramePr>
            <p:xfrm>
              <a:off x="2835" y="3430"/>
              <a:ext cx="771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" imgW="457200" imgH="266700" progId="">
                      <p:embed/>
                    </p:oleObj>
                  </mc:Choice>
                  <mc:Fallback>
                    <p:oleObj name="" r:id="rId1" imgW="457200" imgH="266700" progId="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35" y="3430"/>
                            <a:ext cx="771" cy="4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674" name="Object 8"/>
              <p:cNvGraphicFramePr>
                <a:graphicFrameLocks noChangeAspect="1"/>
              </p:cNvGraphicFramePr>
              <p:nvPr/>
            </p:nvGraphicFramePr>
            <p:xfrm>
              <a:off x="1474" y="3430"/>
              <a:ext cx="669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3" imgW="457200" imgH="266700" progId="">
                      <p:embed/>
                    </p:oleObj>
                  </mc:Choice>
                  <mc:Fallback>
                    <p:oleObj name="" r:id="rId3" imgW="457200" imgH="266700" progId="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74" y="3430"/>
                            <a:ext cx="669" cy="4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57" name="Rectangle 9"/>
              <p:cNvSpPr>
                <a:spLocks noChangeArrowheads="1"/>
              </p:cNvSpPr>
              <p:nvPr/>
            </p:nvSpPr>
            <p:spPr bwMode="auto">
              <a:xfrm>
                <a:off x="2109" y="3521"/>
                <a:ext cx="247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  ≈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(298.15K)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385" y="3339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2.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13669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428625" y="4786313"/>
            <a:ext cx="79248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一般化学反应为等温、等压的封闭体系，用熵判据时需考虑环境熵变，计算麻烦。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有否更方便的判据？可否不考虑环境？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54" grpId="0" animBg="1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14313" y="214313"/>
            <a:ext cx="8715375" cy="75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三、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Gibbs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自由能与化学反应方向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1143000"/>
            <a:ext cx="86407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（一）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Gibbs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自由能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5716" name="灯片编号占位符 1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857250" y="2071688"/>
          <a:ext cx="7539038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311400" imgH="1397000" progId="Equation.3">
                  <p:embed/>
                </p:oleObj>
              </mc:Choice>
              <mc:Fallback>
                <p:oleObj name="" r:id="rId1" imgW="2311400" imgH="1397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50" y="2071688"/>
                        <a:ext cx="7539038" cy="357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" descr="Gibb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1571625"/>
            <a:ext cx="2062163" cy="25193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7764" name="Object 13"/>
          <p:cNvGraphicFramePr>
            <a:graphicFrameLocks noChangeAspect="1"/>
          </p:cNvGraphicFramePr>
          <p:nvPr/>
        </p:nvGraphicFramePr>
        <p:xfrm>
          <a:off x="357188" y="500063"/>
          <a:ext cx="7143750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3683000" imgH="1828800" progId="Equation.3">
                  <p:embed/>
                </p:oleObj>
              </mc:Choice>
              <mc:Fallback>
                <p:oleObj name="" r:id="rId3" imgW="3683000" imgH="1828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188" y="500063"/>
                        <a:ext cx="7143750" cy="321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2"/>
          <p:cNvSpPr txBox="1"/>
          <p:nvPr/>
        </p:nvSpPr>
        <p:spPr>
          <a:xfrm>
            <a:off x="357188" y="4500563"/>
            <a:ext cx="8077200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等温等压的可逆过程中，系统所能做的最大非体积功等于其自由能的减少。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9"/>
          <p:cNvGrpSpPr/>
          <p:nvPr/>
        </p:nvGrpSpPr>
        <p:grpSpPr>
          <a:xfrm>
            <a:off x="571500" y="500063"/>
            <a:ext cx="8153400" cy="3802062"/>
            <a:chOff x="336" y="1589"/>
            <a:chExt cx="5136" cy="2395"/>
          </a:xfrm>
        </p:grpSpPr>
        <p:sp>
          <p:nvSpPr>
            <p:cNvPr id="118787" name="Rectangle 4"/>
            <p:cNvSpPr/>
            <p:nvPr/>
          </p:nvSpPr>
          <p:spPr>
            <a:xfrm>
              <a:off x="2152" y="1996"/>
              <a:ext cx="1187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rgbClr val="990033"/>
                  </a:solidFill>
                  <a:latin typeface="Times New Roman" panose="02020603050405020304" pitchFamily="18" charset="0"/>
                </a:rPr>
                <a:t>G=H-TS</a:t>
              </a:r>
              <a:endParaRPr lang="zh-CN" altLang="en-US" sz="36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88" name="Text Box 5"/>
            <p:cNvSpPr txBox="1"/>
            <p:nvPr/>
          </p:nvSpPr>
          <p:spPr>
            <a:xfrm>
              <a:off x="336" y="2390"/>
              <a:ext cx="5136" cy="1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Blip>
                  <a:blip r:embed="rId1"/>
                </a:buBlip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自由能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G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是状态函数。绝对值不知，变化值可求。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Blip>
                  <a:blip r:embed="rId1"/>
                </a:buBlip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自由能表示体系做功能力。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Blip>
                  <a:blip r:embed="rId1"/>
                </a:buBlip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自由能具有能量单位。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8789" name="Rectangle 7"/>
            <p:cNvSpPr/>
            <p:nvPr/>
          </p:nvSpPr>
          <p:spPr>
            <a:xfrm>
              <a:off x="384" y="1589"/>
              <a:ext cx="308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>
                  <a:latin typeface="Times New Roman" panose="02020603050405020304" pitchFamily="18" charset="0"/>
                </a:rPr>
                <a:t>关于自由能的说明</a:t>
              </a:r>
              <a:endParaRPr lang="zh-CN" altLang="en-US" sz="36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Text Box 2"/>
          <p:cNvSpPr txBox="1"/>
          <p:nvPr/>
        </p:nvSpPr>
        <p:spPr>
          <a:xfrm>
            <a:off x="214313" y="571500"/>
            <a:ext cx="7696200" cy="191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             &lt;0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反应自发进行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ΔG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T,p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= 0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反应处于平衡状态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              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&gt;0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反应不能自发进行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811" name="AutoShape 3"/>
          <p:cNvSpPr/>
          <p:nvPr/>
        </p:nvSpPr>
        <p:spPr>
          <a:xfrm>
            <a:off x="2514600" y="685800"/>
            <a:ext cx="381000" cy="1447800"/>
          </a:xfrm>
          <a:prstGeom prst="leftBrace">
            <a:avLst>
              <a:gd name="adj1" fmla="val 31666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2643188" y="5072063"/>
            <a:ext cx="40655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ΔG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T,P </a:t>
            </a:r>
            <a:r>
              <a:rPr lang="zh-CN" altLang="en-US" sz="3200" b="1" dirty="0">
                <a:latin typeface="Times New Roman" panose="02020603050405020304" pitchFamily="18" charset="0"/>
              </a:rPr>
              <a:t>＝</a:t>
            </a:r>
            <a:r>
              <a:rPr lang="en-US" altLang="zh-CN" sz="3200" b="1" dirty="0">
                <a:latin typeface="宋体" panose="02010600030101010101" pitchFamily="2" charset="-122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</a:rPr>
              <a:t>W</a:t>
            </a:r>
            <a:r>
              <a:rPr lang="zh-CN" altLang="en-US" sz="3200" b="1" baseline="-30000" dirty="0">
                <a:latin typeface="Times New Roman" panose="02020603050405020304" pitchFamily="18" charset="0"/>
              </a:rPr>
              <a:t>最大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/>
          <p:nvPr/>
        </p:nvSpPr>
        <p:spPr>
          <a:xfrm>
            <a:off x="0" y="2500313"/>
            <a:ext cx="8382000" cy="1238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1.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△G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是自发过程的动力，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越负，化学反应自发的趋势就越大，作功的潜能也越大。 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285750" y="3929063"/>
            <a:ext cx="84582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恒温、恒压下体系自由能的变化在数值上等于体系能做的最大非体积功（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3200" b="1" baseline="-30000" dirty="0">
                <a:latin typeface="Times New Roman" panose="02020603050405020304" pitchFamily="18" charset="0"/>
                <a:ea typeface="楷体_GB2312" pitchFamily="49" charset="-122"/>
              </a:rPr>
              <a:t>最大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′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357188" y="5786438"/>
            <a:ext cx="861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热力学上能自发进行的反应不一定能实现。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6" name="Rectangle 6"/>
          <p:cNvSpPr/>
          <p:nvPr/>
        </p:nvSpPr>
        <p:spPr>
          <a:xfrm>
            <a:off x="214313" y="0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恒温、恒压、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不做非体积功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时：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1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772400" cy="609600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自由能的计算</a:t>
            </a:r>
            <a:endParaRPr kumimoji="0" lang="zh-CN" altLang="en-US" sz="3600" b="1" i="0" u="none" strike="noStrike" kern="1200" cap="small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0835" name="Rectangle 13"/>
          <p:cNvSpPr/>
          <p:nvPr/>
        </p:nvSpPr>
        <p:spPr>
          <a:xfrm>
            <a:off x="381000" y="914400"/>
            <a:ext cx="56308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Blip>
                <a:blip r:embed="rId1"/>
              </a:buBlip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利用状态函数特性计算</a:t>
            </a:r>
            <a:endParaRPr lang="zh-CN" altLang="en-US" sz="32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838" name="Rectangle 14"/>
          <p:cNvSpPr/>
          <p:nvPr/>
        </p:nvSpPr>
        <p:spPr>
          <a:xfrm>
            <a:off x="228600" y="1447800"/>
            <a:ext cx="8686800" cy="281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例：已知298.15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时：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石墨)+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(g) </a:t>
            </a:r>
            <a:r>
              <a:rPr lang="en-US" altLang="zh-CN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rPr>
              <a:t>m1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=-394.36kJ· mol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b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(2)CO(g)+1/2O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 </a:t>
            </a:r>
            <a:r>
              <a:rPr lang="en-US" altLang="zh-CN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rPr>
              <a:t>m2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=-257.19kJ· mol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b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求反应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石墨)+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 ＝2CO(g)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的△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rPr>
              <a:t>m3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81000" y="4357688"/>
            <a:ext cx="5708650" cy="1743075"/>
            <a:chOff x="240" y="2745"/>
            <a:chExt cx="3596" cy="1098"/>
          </a:xfrm>
        </p:grpSpPr>
        <p:sp>
          <p:nvSpPr>
            <p:cNvPr id="120838" name="Text Box 15"/>
            <p:cNvSpPr txBox="1"/>
            <p:nvPr/>
          </p:nvSpPr>
          <p:spPr>
            <a:xfrm>
              <a:off x="240" y="2745"/>
              <a:ext cx="18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解：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(1)</a:t>
              </a:r>
              <a:r>
                <a:rPr lang="zh-CN" altLang="en-US" sz="2800" b="1" dirty="0">
                  <a:latin typeface="宋体" panose="02010600030101010101" pitchFamily="2" charset="-122"/>
                  <a:sym typeface="Wingdings" panose="05000000000000000000" pitchFamily="2" charset="2"/>
                </a:rPr>
                <a:t>-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2(2)=(3)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839" name="Rectangle 16"/>
            <p:cNvSpPr/>
            <p:nvPr/>
          </p:nvSpPr>
          <p:spPr>
            <a:xfrm>
              <a:off x="886" y="3022"/>
              <a:ext cx="2950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△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m3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△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m1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-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2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△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m2</a:t>
              </a:r>
              <a:endParaRPr lang="en-US" altLang="zh-CN" sz="2800" b="1" baseline="-30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              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＝121.02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kJ· mol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楷体_GB2312" pitchFamily="49" charset="-122"/>
                </a:rPr>
                <a:t>-1</a:t>
              </a:r>
              <a:endParaRPr lang="zh-CN" altLang="en-US" sz="2800" b="1" baseline="30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42938" y="0"/>
            <a:ext cx="7715250" cy="2233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根据 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</a:t>
            </a:r>
            <a:r>
              <a:rPr kumimoji="1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 </a:t>
            </a:r>
            <a:r>
              <a:rPr kumimoji="1" lang="zh-CN" altLang="en-US" sz="40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 </a:t>
            </a:r>
            <a:r>
              <a:rPr kumimoji="1" lang="en-US" altLang="zh-CN" sz="40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–</a:t>
            </a:r>
            <a:r>
              <a:rPr kumimoji="1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TS</a:t>
            </a:r>
            <a:endParaRPr kumimoji="1" lang="en-US" altLang="zh-CN" sz="4000" b="1" i="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在恒温、恒压下可写成：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428875" y="2357438"/>
            <a:ext cx="4895850" cy="7112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50000">
                <a:schemeClr val="bg1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4000" b="1" i="0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△</a:t>
            </a:r>
            <a:r>
              <a:rPr kumimoji="1" lang="en-US" altLang="zh-CN" sz="4000" b="1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4000" b="1" i="0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＝△</a:t>
            </a:r>
            <a:r>
              <a:rPr kumimoji="1" lang="en-US" altLang="zh-CN" sz="4000" b="1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zh-CN" altLang="en-US" sz="4000" b="1" i="0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4000" b="1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4000" b="1" i="0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△</a:t>
            </a:r>
            <a:r>
              <a:rPr kumimoji="1" lang="en-US" altLang="zh-CN" sz="4000" b="1" kern="1200" cap="none" spc="0" normalizeH="0" baseline="0" noProof="0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endParaRPr kumimoji="1" lang="en-US" altLang="zh-CN" sz="4000" b="1" kern="1200" cap="none" spc="0" normalizeH="0" baseline="0" noProof="0" dirty="0">
              <a:solidFill>
                <a:srgbClr val="66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3857625" y="3286125"/>
            <a:ext cx="410368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 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Gibbs</a:t>
            </a:r>
            <a:r>
              <a:rPr kumimoji="1" lang="zh-CN" altLang="en-US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方程式</a:t>
            </a:r>
            <a:endParaRPr kumimoji="1" lang="zh-CN" altLang="en-US" sz="3600" b="1" i="0" kern="1200" cap="none" spc="0" normalizeH="0" baseline="0" noProof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14313" y="4786313"/>
            <a:ext cx="8064500" cy="173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它把影响化学反应自发性的两个因素：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能量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(ΔH )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及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混乱度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(ΔS )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完美地统一起来了。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88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1428750" y="4143375"/>
            <a:ext cx="64325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</a:t>
            </a:r>
            <a:r>
              <a:rPr lang="zh-CN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△</a:t>
            </a:r>
            <a:r>
              <a:rPr lang="en-US" altLang="zh-CN" sz="3200" b="1" baseline="-25000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="1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 </a:t>
            </a:r>
            <a:r>
              <a:rPr lang="zh-CN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、△</a:t>
            </a:r>
            <a:r>
              <a:rPr lang="en-US" altLang="zh-CN" sz="3200" b="1" baseline="-25000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="1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32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随温度变化不大。</a:t>
            </a:r>
            <a:endParaRPr lang="zh-CN" altLang="en-US" sz="32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9572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9572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uild="p"/>
      <p:bldP spid="109573" grpId="0" animBg="1"/>
      <p:bldP spid="109579" grpId="0"/>
      <p:bldP spid="109580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95605" y="116523"/>
            <a:ext cx="4608513" cy="304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zh-CN" altLang="en-US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热力学第一定律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1850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年，</a:t>
            </a:r>
            <a:r>
              <a: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Joule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提出，主要研究热和其他形式能量在变化过程中相互转化的守恒关系。</a:t>
            </a:r>
            <a:r>
              <a:rPr kumimoji="1" lang="zh-CN" altLang="en-US" sz="2800" b="1" i="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800" b="1" i="0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51460" y="3285490"/>
            <a:ext cx="4535488" cy="3634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zh-CN" altLang="en-US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热力学第二定律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1848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年和</a:t>
            </a:r>
            <a:r>
              <a: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1850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年分别由</a:t>
            </a:r>
            <a:r>
              <a:rPr kumimoji="1" lang="zh-CN" altLang="en-US" sz="32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开尔文和克劳修斯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建立</a:t>
            </a:r>
            <a:r>
              <a: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主要研究热和其他形式能量</a:t>
            </a:r>
            <a:r>
              <a:rPr kumimoji="1" lang="zh-CN" altLang="en-US" sz="32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相互转化的方向性问题。</a:t>
            </a:r>
            <a:r>
              <a:rPr kumimoji="1" lang="zh-CN" altLang="en-US" sz="3200" b="1" i="0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200" b="1" i="0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3193" name="Picture 9" descr="开尔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683" y="3560445"/>
            <a:ext cx="1798637" cy="230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4" name="Picture 10" descr="克劳修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3500755"/>
            <a:ext cx="1806575" cy="2303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476885"/>
            <a:ext cx="1862138" cy="237648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4343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5000" name="Group 8"/>
          <p:cNvGraphicFramePr>
            <a:graphicFrameLocks noGrp="1"/>
          </p:cNvGraphicFramePr>
          <p:nvPr/>
        </p:nvGraphicFramePr>
        <p:xfrm>
          <a:off x="369888" y="1933575"/>
          <a:ext cx="8064500" cy="4321176"/>
        </p:xfrm>
        <a:graphic>
          <a:graphicData uri="http://schemas.openxmlformats.org/drawingml/2006/table">
            <a:tbl>
              <a:tblPr/>
              <a:tblGrid>
                <a:gridCol w="1060450"/>
                <a:gridCol w="990600"/>
                <a:gridCol w="1414462"/>
                <a:gridCol w="1627188"/>
                <a:gridCol w="2971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△H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△S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△G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自发性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△G &lt; 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的条件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 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任何温度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不存在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  - 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低温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 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 +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高温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 -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576388" y="1030288"/>
            <a:ext cx="56515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温度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对反应自发性的影响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2339975" y="322263"/>
            <a:ext cx="3600450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ΔG = ΔH – TΔS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58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506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1714500"/>
            <a:ext cx="8351838" cy="273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ΔG = 0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时的温度，即化学反应已到达平衡的温度。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通过改变温度，来改变反应自发进行的自发方向。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060700" y="5373688"/>
            <a:ext cx="2628900" cy="1223962"/>
            <a:chOff x="1928" y="3158"/>
            <a:chExt cx="1656" cy="771"/>
          </a:xfrm>
        </p:grpSpPr>
        <p:graphicFrame>
          <p:nvGraphicFramePr>
            <p:cNvPr id="124935" name="Object 6"/>
            <p:cNvGraphicFramePr>
              <a:graphicFrameLocks noChangeAspect="1"/>
            </p:cNvGraphicFramePr>
            <p:nvPr/>
          </p:nvGraphicFramePr>
          <p:xfrm>
            <a:off x="3066" y="3158"/>
            <a:ext cx="51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368300" imgH="482600" progId="Equation.3">
                    <p:embed/>
                  </p:oleObj>
                </mc:Choice>
                <mc:Fallback>
                  <p:oleObj name="" r:id="rId1" imgW="368300" imgH="4826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6" y="3158"/>
                          <a:ext cx="518" cy="7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1928" y="3339"/>
              <a:ext cx="1406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0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zh-CN" altLang="en-US" sz="4000" b="1" i="0" u="none" strike="noStrike" kern="1200" cap="none" spc="0" normalizeH="0" baseline="-30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转向</a:t>
              </a:r>
              <a:r>
                <a:rPr kumimoji="1" lang="zh-CN" altLang="en-US" sz="3700" b="1" i="0" u="none" strike="noStrike" kern="1200" cap="none" spc="0" normalizeH="0" baseline="-30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50825" y="588963"/>
            <a:ext cx="316865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转向温度 </a:t>
            </a:r>
            <a:endParaRPr kumimoji="1" lang="zh-CN" altLang="en-US" sz="3600" b="1" i="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2051050" y="4581525"/>
            <a:ext cx="4405313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ΔG = ΔH – TΔS = 0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4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uild="p"/>
      <p:bldP spid="111624" grpId="0" animBg="1"/>
      <p:bldP spid="11162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2"/>
          <p:cNvSpPr/>
          <p:nvPr/>
        </p:nvSpPr>
        <p:spPr>
          <a:xfrm>
            <a:off x="609600" y="457200"/>
            <a:ext cx="8077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3200" i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402435" name="Rectangle 3"/>
          <p:cNvSpPr/>
          <p:nvPr/>
        </p:nvSpPr>
        <p:spPr>
          <a:xfrm>
            <a:off x="357188" y="1828800"/>
            <a:ext cx="8558212" cy="2947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＝178.3 kJ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＞0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Δ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＝160.4×10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＞0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＝Δ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-TΔ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＝114.5 kJ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298</a:t>
            </a:r>
            <a:r>
              <a:rPr lang="en-US" altLang="zh-CN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K、100kPa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下不自发。</a:t>
            </a:r>
            <a:endParaRPr lang="en-US" altLang="zh-CN" sz="2800" b="1" dirty="0">
              <a:solidFill>
                <a:srgbClr val="9900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14313" y="4714875"/>
            <a:ext cx="8686800" cy="1693863"/>
            <a:chOff x="240" y="2969"/>
            <a:chExt cx="5472" cy="1067"/>
          </a:xfrm>
        </p:grpSpPr>
        <p:sp>
          <p:nvSpPr>
            <p:cNvPr id="125958" name="Rectangle 5"/>
            <p:cNvSpPr/>
            <p:nvPr/>
          </p:nvSpPr>
          <p:spPr>
            <a:xfrm>
              <a:off x="240" y="3606"/>
              <a:ext cx="5472" cy="4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latin typeface="Times New Roman" panose="02020603050405020304" pitchFamily="18" charset="0"/>
                </a:rPr>
                <a:t>即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T＞1112K</a:t>
              </a:r>
              <a:r>
                <a:rPr lang="en-US" altLang="zh-CN" sz="32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en-US" sz="32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分解温度）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时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CaCO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3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自行分解。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959" name="Object 2"/>
            <p:cNvGraphicFramePr>
              <a:graphicFrameLocks noChangeAspect="1"/>
            </p:cNvGraphicFramePr>
            <p:nvPr/>
          </p:nvGraphicFramePr>
          <p:xfrm>
            <a:off x="1056" y="2969"/>
            <a:ext cx="1962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" imgW="1282700" imgH="444500" progId="Equation.3">
                    <p:embed/>
                  </p:oleObj>
                </mc:Choice>
                <mc:Fallback>
                  <p:oleObj name="" r:id="rId1" imgW="1282700" imgH="4445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6" y="2969"/>
                          <a:ext cx="1962" cy="6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57" name="矩形 7"/>
          <p:cNvSpPr/>
          <p:nvPr/>
        </p:nvSpPr>
        <p:spPr>
          <a:xfrm>
            <a:off x="214313" y="0"/>
            <a:ext cx="8501062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298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K、100kPa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下反应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CaCO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(s)=CaO(s)+CO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能否自发进行？自发进行的转变温度为多少？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14313" y="1071563"/>
            <a:ext cx="6481763" cy="6413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标准摩尔生成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Gibbs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自由能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214313" y="1714500"/>
            <a:ext cx="8102600" cy="273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在标准状态下由最稳定单质生成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1mol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物质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时的自由能变化。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符号：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△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ru-RU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Ө</a:t>
            </a:r>
            <a:endParaRPr kumimoji="1" lang="ru-RU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单位：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kJ﹒mol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698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14313" y="4643438"/>
            <a:ext cx="8686800" cy="1347787"/>
            <a:chOff x="288" y="2175"/>
            <a:chExt cx="5472" cy="849"/>
          </a:xfrm>
        </p:grpSpPr>
        <p:grpSp>
          <p:nvGrpSpPr>
            <p:cNvPr id="126983" name="Group 24"/>
            <p:cNvGrpSpPr/>
            <p:nvPr/>
          </p:nvGrpSpPr>
          <p:grpSpPr>
            <a:xfrm>
              <a:off x="288" y="2175"/>
              <a:ext cx="5472" cy="830"/>
              <a:chOff x="288" y="2175"/>
              <a:chExt cx="5472" cy="830"/>
            </a:xfrm>
          </p:grpSpPr>
          <p:sp>
            <p:nvSpPr>
              <p:cNvPr id="126985" name="Rectangle 4"/>
              <p:cNvSpPr/>
              <p:nvPr/>
            </p:nvSpPr>
            <p:spPr>
              <a:xfrm>
                <a:off x="288" y="2640"/>
                <a:ext cx="526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zh-CN" altLang="en-US" sz="3200" b="1" dirty="0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在标准状态下，最稳定单质的        为零</a:t>
                </a:r>
                <a:endParaRPr lang="zh-CN" altLang="en-US" sz="32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26986" name="Group 23"/>
              <p:cNvGrpSpPr/>
              <p:nvPr/>
            </p:nvGrpSpPr>
            <p:grpSpPr>
              <a:xfrm>
                <a:off x="308" y="2175"/>
                <a:ext cx="5452" cy="417"/>
                <a:chOff x="308" y="2175"/>
                <a:chExt cx="5452" cy="417"/>
              </a:xfrm>
            </p:grpSpPr>
            <p:sp>
              <p:nvSpPr>
                <p:cNvPr id="126987" name="Text Box 13"/>
                <p:cNvSpPr txBox="1"/>
                <p:nvPr/>
              </p:nvSpPr>
              <p:spPr>
                <a:xfrm>
                  <a:off x="308" y="2210"/>
                  <a:ext cx="54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 i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indent="-2730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8745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62405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3200" b="1" dirty="0">
                      <a:solidFill>
                        <a:srgbClr val="000066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相同条件下，</a:t>
                  </a:r>
                  <a:r>
                    <a:rPr lang="zh-CN" altLang="en-US" sz="3200" b="1" dirty="0">
                      <a:solidFill>
                        <a:srgbClr val="990099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</a:t>
                  </a:r>
                  <a:r>
                    <a:rPr lang="zh-CN" altLang="en-US" sz="3200" b="1" dirty="0">
                      <a:solidFill>
                        <a:srgbClr val="000066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越小，化合物越稳定。</a:t>
                  </a:r>
                  <a:endParaRPr lang="zh-CN" altLang="en-US" sz="3200" b="1" dirty="0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126988" name="Object 1"/>
                <p:cNvGraphicFramePr>
                  <a:graphicFrameLocks noChangeAspect="1"/>
                </p:cNvGraphicFramePr>
                <p:nvPr/>
              </p:nvGraphicFramePr>
              <p:xfrm>
                <a:off x="2062" y="2175"/>
                <a:ext cx="672" cy="4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3" name="" r:id="rId1" imgW="457200" imgH="266700" progId="Equation.3">
                        <p:embed/>
                      </p:oleObj>
                    </mc:Choice>
                    <mc:Fallback>
                      <p:oleObj name="" r:id="rId1" imgW="457200" imgH="266700" progId="Equation.3">
                        <p:embed/>
                        <p:pic>
                          <p:nvPicPr>
                            <p:cNvPr id="0" name="图片 3142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990099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2" y="2175"/>
                              <a:ext cx="672" cy="4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26984" name="Object 2"/>
            <p:cNvGraphicFramePr>
              <a:graphicFrameLocks noChangeAspect="1"/>
            </p:cNvGraphicFramePr>
            <p:nvPr/>
          </p:nvGraphicFramePr>
          <p:xfrm>
            <a:off x="3696" y="2607"/>
            <a:ext cx="108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762000" imgH="266700" progId="Equation.3">
                    <p:embed/>
                  </p:oleObj>
                </mc:Choice>
                <mc:Fallback>
                  <p:oleObj name="" r:id="rId3" imgW="762000" imgH="2667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9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2607"/>
                          <a:ext cx="1089" cy="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8891588" cy="812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（二）标准状态下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Gibbs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自由能变化的计算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66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3669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3669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  <p:bldP spid="113669" grpId="0" build="p"/>
      <p:bldP spid="1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495300"/>
            <a:ext cx="7308850" cy="6413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标准态下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Gibbs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自由能变的计算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31763" y="3044825"/>
            <a:ext cx="8607425" cy="5842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200" b="1" kern="1200" cap="none" spc="0" normalizeH="0" baseline="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1" i="0" kern="1200" cap="none" spc="0" normalizeH="0" baseline="-2500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ru-RU" altLang="zh-CN" sz="3200" b="1" i="0" kern="1200" cap="none" spc="0" normalizeH="0" baseline="3000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Ө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＝∑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/>
              </a:rPr>
              <a:t></a:t>
            </a:r>
            <a:r>
              <a:rPr kumimoji="1" lang="en-US" altLang="zh-CN" sz="3200" b="1" i="0" kern="1200" cap="none" spc="0" normalizeH="0" baseline="-2500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/>
              </a:rPr>
              <a:t>B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1" i="0" kern="1200" cap="none" spc="0" normalizeH="0" baseline="-2500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ru-RU" altLang="zh-CN" sz="3200" b="1" i="0" kern="1200" cap="none" spc="0" normalizeH="0" baseline="3000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Ө</a:t>
            </a:r>
            <a:r>
              <a:rPr kumimoji="1" lang="en-US" altLang="zh-CN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产物</a:t>
            </a:r>
            <a:r>
              <a:rPr kumimoji="1" lang="en-US" altLang="zh-CN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－∑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/>
              </a:rPr>
              <a:t></a:t>
            </a:r>
            <a:r>
              <a:rPr kumimoji="1" lang="en-US" altLang="zh-CN" sz="3200" b="1" i="0" kern="1200" cap="none" spc="0" normalizeH="0" baseline="-2500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/>
              </a:rPr>
              <a:t>B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1" i="0" kern="1200" cap="none" spc="0" normalizeH="0" baseline="-25000" noProof="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ru-RU" altLang="zh-CN" sz="3200" b="1" i="0" kern="1200" cap="none" spc="0" normalizeH="0" baseline="3000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Ө</a:t>
            </a:r>
            <a:r>
              <a:rPr kumimoji="1" lang="en-US" altLang="zh-CN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反应物</a:t>
            </a:r>
            <a:r>
              <a:rPr kumimoji="1" lang="en-US" altLang="zh-CN" sz="3200" b="1" i="0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200" b="1" i="0" kern="1200" cap="none" spc="0" normalizeH="0" baseline="0" noProof="0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79388" y="1500188"/>
            <a:ext cx="8208963" cy="1347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在标准状态下，化学反应（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298.15K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Gibbs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自由能变为：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9388" y="3860800"/>
            <a:ext cx="8208963" cy="1292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在其它温度下，化学反应的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Gibbs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自由能变为：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146175" y="5260975"/>
            <a:ext cx="6983413" cy="146526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0" kern="1200" cap="none" spc="0" normalizeH="0" baseline="-3000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kern="1200" cap="none" spc="0" normalizeH="0" baseline="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600" b="1" i="0" kern="1200" cap="none" spc="0" normalizeH="0" baseline="-2500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3600" b="1" i="0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600" b="1" i="0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ru-RU" altLang="zh-CN" sz="3600" b="1" i="0" kern="1200" cap="none" spc="0" normalizeH="0" baseline="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Ө</a:t>
            </a:r>
            <a:r>
              <a:rPr kumimoji="1" lang="en-US" altLang="zh-CN" sz="3600" b="1" i="0" kern="1200" cap="none" spc="0" normalizeH="0" baseline="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 △</a:t>
            </a:r>
            <a:r>
              <a:rPr kumimoji="1" lang="en-US" altLang="zh-CN" sz="3600" b="1" i="0" kern="1200" cap="none" spc="0" normalizeH="0" baseline="-3000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kern="1200" cap="none" spc="0" normalizeH="0" baseline="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600" b="1" i="0" kern="1200" cap="none" spc="0" normalizeH="0" baseline="-2500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m,T</a:t>
            </a:r>
            <a:r>
              <a:rPr kumimoji="1" lang="ru-RU" altLang="zh-CN" sz="3600" b="1" i="0" kern="1200" cap="none" spc="0" normalizeH="0" baseline="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Ө</a:t>
            </a: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</a:t>
            </a:r>
            <a:r>
              <a:rPr kumimoji="1" lang="en-US" altLang="zh-CN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 </a:t>
            </a:r>
            <a:r>
              <a:rPr kumimoji="1" lang="en-US" altLang="zh-CN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0" kern="1200" cap="none" spc="0" normalizeH="0" baseline="-3000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kern="1200" cap="none" spc="0" normalizeH="0" baseline="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600" b="1" i="0" kern="1200" cap="none" spc="0" normalizeH="0" baseline="-2500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ru-RU" altLang="zh-CN" sz="3600" b="1" i="0" kern="1200" cap="none" spc="0" normalizeH="0" baseline="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Ө</a:t>
            </a:r>
            <a:endParaRPr kumimoji="1" lang="en-US" altLang="zh-CN" sz="3600" b="1" i="0" kern="1200" cap="none" spc="0" normalizeH="0" baseline="3000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3600" b="1" i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≈ △</a:t>
            </a:r>
            <a:r>
              <a:rPr kumimoji="1" lang="en-US" altLang="zh-CN" sz="3600" b="1" i="0" kern="1200" cap="none" spc="0" normalizeH="0" baseline="-30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600" b="1" i="0" kern="1200" cap="none" spc="0" normalizeH="0" baseline="-25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m,298.15</a:t>
            </a:r>
            <a:r>
              <a:rPr kumimoji="1" lang="ru-RU" altLang="zh-CN" sz="3600" b="1" i="0" kern="1200" cap="none" spc="0" normalizeH="0" baseline="30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Ө</a:t>
            </a:r>
            <a:r>
              <a:rPr kumimoji="1" lang="zh-CN" altLang="en-US" sz="3600" b="1" i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</a:t>
            </a:r>
            <a:r>
              <a:rPr kumimoji="1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 </a:t>
            </a:r>
            <a:r>
              <a:rPr kumimoji="1" lang="en-US" altLang="zh-CN" sz="3600" b="1" i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0" kern="1200" cap="none" spc="0" normalizeH="0" baseline="-30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600" b="1" i="0" kern="1200" cap="none" spc="0" normalizeH="0" baseline="-25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m,298.15</a:t>
            </a:r>
            <a:r>
              <a:rPr kumimoji="1" lang="ru-RU" altLang="zh-CN" sz="3600" b="1" i="0" kern="1200" cap="none" spc="0" normalizeH="0" baseline="30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Ө</a:t>
            </a:r>
            <a:endParaRPr kumimoji="1" lang="en-US" altLang="zh-CN" sz="3600" b="1" i="0" kern="1200" cap="none" spc="0" normalizeH="0" baseline="30000" noProof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007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46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6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696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6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  <p:bldP spid="114694" grpId="0"/>
      <p:bldP spid="114695" grpId="0"/>
      <p:bldP spid="114696" grpId="0" animBg="1" build="allAtOnce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214313" y="549275"/>
            <a:ext cx="7308850" cy="6413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非标准态下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Gibbs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自由能变的计算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214313" y="1500188"/>
            <a:ext cx="8532813" cy="405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对于任意的等温反应 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6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+ 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RT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lnQ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       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等温方程式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（反应商）：产物浓度（压力）的幂乘积与反应物浓度（压力）的幂乘积之比。</a:t>
            </a:r>
            <a:r>
              <a:rPr kumimoji="1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无单位。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902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7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charRg st="1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772">
                                            <p:txEl>
                                              <p:charRg st="1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charRg st="5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7772">
                                            <p:txEl>
                                              <p:charRg st="5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charRg st="8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7772">
                                            <p:txEl>
                                              <p:charRg st="8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charRg st="13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7772">
                                            <p:txEl>
                                              <p:charRg st="13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/>
      <p:bldP spid="117772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23850" y="1120775"/>
            <a:ext cx="2863850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溶液反应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1403350" y="1844675"/>
          <a:ext cx="48958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892300" imgH="571500" progId="Equation.3">
                  <p:embed/>
                </p:oleObj>
              </mc:Choice>
              <mc:Fallback>
                <p:oleObj name="" r:id="rId1" imgW="1892300" imgH="5715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1844675"/>
                        <a:ext cx="4895850" cy="15446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23850" y="3500438"/>
            <a:ext cx="2825750" cy="65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气体反应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6502400" y="2417763"/>
            <a:ext cx="27495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= 1 mol.L</a:t>
            </a:r>
            <a:r>
              <a:rPr kumimoji="1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-1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</a:t>
            </a:r>
            <a:endParaRPr kumimoji="1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1116013" y="4437063"/>
          <a:ext cx="532447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2057400" imgH="571500" progId="Equation.3">
                  <p:embed/>
                </p:oleObj>
              </mc:Choice>
              <mc:Fallback>
                <p:oleObj name="" r:id="rId3" imgW="2057400" imgH="571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4437063"/>
                        <a:ext cx="5324475" cy="15446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6594475" y="5013325"/>
            <a:ext cx="2514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= 100 kPa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</a:t>
            </a:r>
            <a:endParaRPr kumimoji="1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30056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083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9" grpId="0"/>
      <p:bldP spid="12084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642938"/>
            <a:ext cx="7705725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计算</a:t>
            </a:r>
            <a:r>
              <a: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298.15K</a:t>
            </a:r>
            <a:r>
              <a:rPr kumimoji="1" lang="zh-CN" altLang="en-US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时下列反应的△</a:t>
            </a:r>
            <a:r>
              <a:rPr kumimoji="1" lang="en-US" altLang="zh-CN" sz="3200" b="1" i="0" kern="1200" cap="none" spc="0" normalizeH="0" baseline="-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2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 </a:t>
            </a:r>
            <a:r>
              <a:rPr kumimoji="1" lang="ru-RU" altLang="zh-CN" sz="3200" b="1" i="0" kern="1200" cap="none" spc="0" normalizeH="0" baseline="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Ө</a:t>
            </a:r>
            <a:r>
              <a:rPr kumimoji="1" lang="en-US" altLang="zh-CN" sz="3200" b="1" i="0" kern="1200" cap="none" spc="0" normalizeH="0" baseline="-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endParaRPr kumimoji="1" lang="en-US" altLang="zh-CN" sz="3200" b="1" i="0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5717" name="Text Box 5"/>
          <p:cNvSpPr txBox="1"/>
          <p:nvPr/>
        </p:nvSpPr>
        <p:spPr>
          <a:xfrm>
            <a:off x="1143000" y="4429125"/>
            <a:ext cx="8001000" cy="48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30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[6Δ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30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(CO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,g) + 6Δ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30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(H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O,l)]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8" name="Text Box 6"/>
          <p:cNvSpPr txBox="1"/>
          <p:nvPr/>
        </p:nvSpPr>
        <p:spPr>
          <a:xfrm>
            <a:off x="2857500" y="5000625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[Δ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30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(C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,s)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9" name="Text Box 7"/>
          <p:cNvSpPr txBox="1"/>
          <p:nvPr/>
        </p:nvSpPr>
        <p:spPr>
          <a:xfrm>
            <a:off x="2286000" y="5715000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-2878.4 (kJ·mol</a:t>
            </a:r>
            <a:r>
              <a:rPr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785813" y="1428750"/>
            <a:ext cx="7948613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12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(s)+6O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(g)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6CO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(g)+6H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O(1)</a:t>
            </a:r>
            <a:endParaRPr kumimoji="1" lang="en-US" altLang="zh-CN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1071563" y="2214563"/>
            <a:ext cx="7543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查表：</a:t>
            </a:r>
            <a:r>
              <a: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1" lang="en-US" altLang="zh-CN" sz="3200" b="1" i="0" kern="1200" cap="none" spc="0" normalizeH="0" baseline="-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1" i="0" kern="1200" cap="none" spc="0" normalizeH="0" baseline="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kern="1200" cap="none" spc="0" normalizeH="0" baseline="-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(CO</a:t>
            </a:r>
            <a:r>
              <a:rPr kumimoji="1" lang="en-US" altLang="zh-CN" sz="3200" b="1" i="0" kern="1200" cap="none" spc="0" normalizeH="0" baseline="-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,g) = -394.4 kJ·mol</a:t>
            </a:r>
            <a:r>
              <a:rPr kumimoji="1" lang="en-US" altLang="zh-CN" sz="3200" b="1" i="0" kern="1200" cap="none" spc="0" normalizeH="0" baseline="3000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3200" b="1" i="0" kern="1200" cap="none" spc="0" normalizeH="0" baseline="3000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5" name="Text Box 13"/>
          <p:cNvSpPr txBox="1"/>
          <p:nvPr/>
        </p:nvSpPr>
        <p:spPr>
          <a:xfrm>
            <a:off x="2214563" y="2928938"/>
            <a:ext cx="62642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30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(H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O,l) = -237.1 kJ·mol</a:t>
            </a:r>
            <a:r>
              <a:rPr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214563" y="3643313"/>
            <a:ext cx="66960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1" i="0" kern="1200" cap="none" spc="0" normalizeH="0" baseline="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3200" b="1" i="0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32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,s) = -910.6 kJ·mol</a:t>
            </a:r>
            <a:r>
              <a:rPr kumimoji="1" lang="en-US" altLang="zh-CN" sz="3200" b="1" i="0" kern="1200" cap="none" spc="0" normalizeH="0" baseline="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3200" b="1" i="0" kern="1200" cap="none" spc="0" normalizeH="0" baseline="3000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214313" y="2214563"/>
            <a:ext cx="1000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83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57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/>
      <p:bldP spid="115718" grpId="0"/>
      <p:bldP spid="115719" grpId="0"/>
      <p:bldP spid="115720" grpId="0"/>
      <p:bldP spid="115724" grpId="0"/>
      <p:bldP spid="115725" grpId="0"/>
      <p:bldP spid="11572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Text Box 2"/>
          <p:cNvSpPr txBox="1"/>
          <p:nvPr/>
        </p:nvSpPr>
        <p:spPr>
          <a:xfrm>
            <a:off x="0" y="212725"/>
            <a:ext cx="9296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第四节 化学平衡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5635625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一、可逆反应与化学平衡</a:t>
            </a:r>
            <a:endParaRPr kumimoji="1" lang="zh-CN" altLang="en-US" sz="3600" i="0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2823" name="Text Box 7"/>
          <p:cNvSpPr txBox="1"/>
          <p:nvPr/>
        </p:nvSpPr>
        <p:spPr>
          <a:xfrm>
            <a:off x="539750" y="2924175"/>
            <a:ext cx="771525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可逆反应（</a:t>
            </a:r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irreversible reaction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200" b="1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化学平衡 （</a:t>
            </a:r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chenmical equilibrium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200" b="1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2824" name="Text Box 8"/>
          <p:cNvSpPr txBox="1"/>
          <p:nvPr/>
        </p:nvSpPr>
        <p:spPr>
          <a:xfrm>
            <a:off x="468313" y="4581525"/>
            <a:ext cx="8208962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sym typeface="Symbol" panose="05050102010706020507" pitchFamily="18" charset="2"/>
              </a:rPr>
              <a:t>化学平衡时动态平衡，从表面上看，反应似乎处于静止状态，实际上，正、逆反应仍在进行，只不过正、逆反应速率相等</a:t>
            </a:r>
            <a:endParaRPr lang="zh-CN" altLang="en-US" sz="32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32102" name="Group 11"/>
          <p:cNvGrpSpPr/>
          <p:nvPr/>
        </p:nvGrpSpPr>
        <p:grpSpPr>
          <a:xfrm>
            <a:off x="1524000" y="2025650"/>
            <a:ext cx="6000750" cy="641350"/>
            <a:chOff x="960" y="1276"/>
            <a:chExt cx="3780" cy="404"/>
          </a:xfrm>
        </p:grpSpPr>
        <p:sp>
          <p:nvSpPr>
            <p:cNvPr id="132103" name="Rectangle 9"/>
            <p:cNvSpPr/>
            <p:nvPr/>
          </p:nvSpPr>
          <p:spPr>
            <a:xfrm>
              <a:off x="960" y="1276"/>
              <a:ext cx="37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latin typeface="Times New Roman" panose="02020603050405020304" pitchFamily="18" charset="0"/>
                </a:rPr>
                <a:t>aA ＋ bB          fF ＋ gG</a:t>
              </a:r>
              <a:endParaRPr lang="zh-CN" altLang="en-US" sz="3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2104" name="Object 1"/>
            <p:cNvGraphicFramePr>
              <a:graphicFrameLocks noChangeAspect="1"/>
            </p:cNvGraphicFramePr>
            <p:nvPr/>
          </p:nvGraphicFramePr>
          <p:xfrm>
            <a:off x="2235" y="1384"/>
            <a:ext cx="6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" imgW="904240" imgH="165100" progId="ChemDraw.Document.6.0">
                    <p:embed/>
                  </p:oleObj>
                </mc:Choice>
                <mc:Fallback>
                  <p:oleObj name="" r:id="rId1" imgW="904240" imgH="165100" progId="ChemDraw.Document.6.0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35" y="1384"/>
                          <a:ext cx="62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/>
      <p:bldP spid="16282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42844" y="571480"/>
            <a:ext cx="8713788" cy="750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二、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化学反应的限度和标准平衡常数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2286000" y="2214563"/>
            <a:ext cx="4600575" cy="774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+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RT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lnQ</a:t>
            </a:r>
            <a:endParaRPr kumimoji="1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357188" y="1571625"/>
            <a:ext cx="3856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对于任意的等温反应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323850" y="3309938"/>
            <a:ext cx="868045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当反应达到平衡时，</a:t>
            </a:r>
            <a:r>
              <a:rPr kumimoji="1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=0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代替：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2195513" y="4005263"/>
            <a:ext cx="4464050" cy="774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=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+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RT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2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endParaRPr kumimoji="1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1866" name="AutoShape 10"/>
          <p:cNvSpPr>
            <a:spLocks noChangeArrowheads="1"/>
          </p:cNvSpPr>
          <p:nvPr/>
        </p:nvSpPr>
        <p:spPr bwMode="auto">
          <a:xfrm>
            <a:off x="971550" y="5084763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2627313" y="4797425"/>
            <a:ext cx="3889375" cy="774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-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RT ln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endParaRPr kumimoji="1" lang="en-US" altLang="zh-CN" sz="3200" b="1" i="1" u="none" strike="noStrike" kern="1200" cap="none" spc="0" normalizeH="0" baseline="30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2555875" y="5876925"/>
            <a:ext cx="403542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称为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标准平衡常数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33132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6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  <p:bldP spid="121864" grpId="0"/>
      <p:bldP spid="121865" grpId="0"/>
      <p:bldP spid="121866" grpId="0" animBg="1"/>
      <p:bldP spid="1218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4313" y="0"/>
            <a:ext cx="8643938" cy="1000125"/>
          </a:xfrm>
          <a:solidFill>
            <a:srgbClr val="FFFFFF"/>
          </a:solidFill>
          <a:ln>
            <a:noFill/>
            <a:miter lim="800000"/>
          </a:ln>
        </p:spPr>
        <p:txBody>
          <a:bodyPr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化学热力学主要研究和解决的问题有：</a:t>
            </a:r>
            <a:endParaRPr kumimoji="0" lang="zh-CN" altLang="en-US" sz="4000" b="1" i="0" u="none" strike="noStrike" kern="1200" cap="small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08232" name="Rectangle 8"/>
          <p:cNvSpPr/>
          <p:nvPr/>
        </p:nvSpPr>
        <p:spPr>
          <a:xfrm>
            <a:off x="214313" y="1357313"/>
            <a:ext cx="8358187" cy="5078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3130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1、利用热力学第一定律解决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化学变化的热效应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313055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3130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2、利用热力学第二律解决指定的化学及物理变化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实现的可能性、方向和限度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问题，以及相平衡、化学平衡问题。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313055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31305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3、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利用热力学第三律可以从热力学的数据解决有关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化学平衡的计算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问题。 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>
                                            <p:txEl>
                                              <p:charRg st="2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32">
                                            <p:txEl>
                                              <p:charRg st="2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32">
                                            <p:txEl>
                                              <p:charRg st="2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32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32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941513" y="1509713"/>
          <a:ext cx="4824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044700" imgH="571500" progId="Equation.3">
                  <p:embed/>
                </p:oleObj>
              </mc:Choice>
              <mc:Fallback>
                <p:oleObj name="" r:id="rId1" imgW="2044700" imgH="571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1513" y="1509713"/>
                        <a:ext cx="4824412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14313" y="357188"/>
            <a:ext cx="6624638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对于溶液反应  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+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 =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 +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214313" y="3238500"/>
            <a:ext cx="2836863" cy="65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对于气体反应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949575" y="3813175"/>
          <a:ext cx="431958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184400" imgH="571500" progId="Equation.3">
                  <p:embed/>
                </p:oleObj>
              </mc:Choice>
              <mc:Fallback>
                <p:oleObj name="" r:id="rId3" imgW="2184400" imgH="571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9575" y="3813175"/>
                        <a:ext cx="4319588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2085975" y="2662238"/>
            <a:ext cx="64738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[A]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[B]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[D]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[E]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是平衡时的浓度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293813" y="5249863"/>
            <a:ext cx="72088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是平衡时的各气体分压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4152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charRg st="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8789">
                                            <p:txEl>
                                              <p:charRg st="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879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build="p"/>
      <p:bldP spid="118792" grpId="0"/>
      <p:bldP spid="118793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390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916113"/>
            <a:ext cx="6335712" cy="593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916238" y="2492375"/>
          <a:ext cx="26098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" imgW="1181100" imgH="304800" progId="Equation.3">
                  <p:embed/>
                </p:oleObj>
              </mc:Choice>
              <mc:Fallback>
                <p:oleObj name="" r:id="rId2" imgW="1181100" imgH="304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2492375"/>
                        <a:ext cx="2609850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914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4437063"/>
            <a:ext cx="6264275" cy="6270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1979613" y="5300663"/>
          <a:ext cx="45354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2413000" imgH="571500" progId="Equation.3">
                  <p:embed/>
                </p:oleObj>
              </mc:Choice>
              <mc:Fallback>
                <p:oleObj name="" r:id="rId5" imgW="2413000" imgH="571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5300663"/>
                        <a:ext cx="4535487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285750" y="285750"/>
            <a:ext cx="75247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书写标准平衡常数表达式时应注意：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620713" y="1193800"/>
            <a:ext cx="71199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固体或纯液体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不写入平衡常数表达式；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3920" name="Picture 16" descr="GL_0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88" y="1268413"/>
            <a:ext cx="431800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649288" y="3141663"/>
            <a:ext cx="8170863" cy="1165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在稀溶液中，若溶剂参与反应，其浓度可以看成常数，也不写入表达式中；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3922" name="Picture 18" descr="GL_0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25" y="3284538"/>
            <a:ext cx="431800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9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/>
      <p:bldP spid="123917" grpId="0"/>
      <p:bldP spid="12392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955675" y="844550"/>
            <a:ext cx="7416800" cy="1457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反应方程式的写法不同，则 </a:t>
            </a: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不同。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方程式系数扩大一倍，则 </a:t>
            </a: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平方。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36195" name="Picture 5" descr="GL_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981075"/>
            <a:ext cx="431800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971550" y="2925763"/>
            <a:ext cx="6389688" cy="155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正、逆反应的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互为倒数，即：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zh-CN" altLang="en-US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θ</a:t>
            </a:r>
            <a:r>
              <a:rPr kumimoji="1" lang="zh-CN" altLang="en-US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逆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6197" name="Picture 7" descr="GL_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078163"/>
            <a:ext cx="431800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619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0063" y="214313"/>
            <a:ext cx="7772400" cy="1143000"/>
          </a:xfrm>
          <a:solidFill>
            <a:schemeClr val="bg1"/>
          </a:solidFill>
          <a:ln>
            <a:solidFill>
              <a:srgbClr val="000066"/>
            </a:solidFill>
            <a:miter lim="800000"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</a:t>
            </a:r>
            <a:r>
              <a:rPr kumimoji="0" lang="zh-CN" alt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、标准平衡常数与化学反应方向</a:t>
            </a:r>
            <a:endParaRPr kumimoji="0" lang="zh-CN" altLang="en-US" sz="36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137219" name="Group 18"/>
          <p:cNvGrpSpPr/>
          <p:nvPr/>
        </p:nvGrpSpPr>
        <p:grpSpPr>
          <a:xfrm>
            <a:off x="1666875" y="1371600"/>
            <a:ext cx="5784850" cy="641350"/>
            <a:chOff x="1050" y="864"/>
            <a:chExt cx="3644" cy="404"/>
          </a:xfrm>
        </p:grpSpPr>
        <p:sp>
          <p:nvSpPr>
            <p:cNvPr id="137229" name="Rectangle 4"/>
            <p:cNvSpPr/>
            <p:nvPr/>
          </p:nvSpPr>
          <p:spPr>
            <a:xfrm>
              <a:off x="1050" y="864"/>
              <a:ext cx="364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latin typeface="Times New Roman" panose="02020603050405020304" pitchFamily="18" charset="0"/>
                </a:rPr>
                <a:t>aA ＋ bB          fF ＋ gG</a:t>
              </a:r>
              <a:endParaRPr lang="zh-CN" altLang="en-US" sz="3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7230" name="Object 7"/>
            <p:cNvGraphicFramePr>
              <a:graphicFrameLocks noChangeAspect="1"/>
            </p:cNvGraphicFramePr>
            <p:nvPr/>
          </p:nvGraphicFramePr>
          <p:xfrm>
            <a:off x="2325" y="972"/>
            <a:ext cx="6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" imgW="904240" imgH="165100" progId="ChemDraw.Document.6.0">
                    <p:embed/>
                  </p:oleObj>
                </mc:Choice>
                <mc:Fallback>
                  <p:oleObj name="" r:id="rId1" imgW="904240" imgH="165100" progId="ChemDraw.Document.6.0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25" y="972"/>
                          <a:ext cx="62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0" name="Object 2"/>
          <p:cNvGraphicFramePr>
            <a:graphicFrameLocks noChangeAspect="1"/>
          </p:cNvGraphicFramePr>
          <p:nvPr/>
        </p:nvGraphicFramePr>
        <p:xfrm>
          <a:off x="395288" y="2979738"/>
          <a:ext cx="44513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1524000" imgH="228600" progId="Equation.3">
                  <p:embed/>
                </p:oleObj>
              </mc:Choice>
              <mc:Fallback>
                <p:oleObj name="" r:id="rId3" imgW="15240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2979738"/>
                        <a:ext cx="4451350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3"/>
          <p:cNvGraphicFramePr>
            <a:graphicFrameLocks noChangeAspect="1"/>
          </p:cNvGraphicFramePr>
          <p:nvPr/>
        </p:nvGraphicFramePr>
        <p:xfrm>
          <a:off x="4846638" y="2012950"/>
          <a:ext cx="3505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1168400" imgH="457200" progId="Equation.3">
                  <p:embed/>
                </p:oleObj>
              </mc:Choice>
              <mc:Fallback>
                <p:oleObj name="" r:id="rId5" imgW="1168400" imgH="457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6638" y="2012950"/>
                        <a:ext cx="3505200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1905000" y="3886200"/>
            <a:ext cx="5067300" cy="1524000"/>
            <a:chOff x="1200" y="2448"/>
            <a:chExt cx="3192" cy="960"/>
          </a:xfrm>
        </p:grpSpPr>
        <p:sp>
          <p:nvSpPr>
            <p:cNvPr id="137226" name="Rectangle 9"/>
            <p:cNvSpPr/>
            <p:nvPr/>
          </p:nvSpPr>
          <p:spPr>
            <a:xfrm>
              <a:off x="1392" y="2781"/>
              <a:ext cx="19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平衡时：</a:t>
              </a:r>
              <a:endPara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7227" name="Object 6"/>
            <p:cNvGraphicFramePr>
              <a:graphicFrameLocks noChangeAspect="1"/>
            </p:cNvGraphicFramePr>
            <p:nvPr/>
          </p:nvGraphicFramePr>
          <p:xfrm>
            <a:off x="2290" y="2750"/>
            <a:ext cx="2102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1447800" imgH="266700" progId="Equation.3">
                    <p:embed/>
                  </p:oleObj>
                </mc:Choice>
                <mc:Fallback>
                  <p:oleObj name="" r:id="rId7" imgW="1447800" imgH="2667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7598D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0" y="2750"/>
                          <a:ext cx="2102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28" name="AutoShape 13"/>
            <p:cNvSpPr/>
            <p:nvPr/>
          </p:nvSpPr>
          <p:spPr>
            <a:xfrm>
              <a:off x="1200" y="2448"/>
              <a:ext cx="192" cy="96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611188" y="5029200"/>
            <a:ext cx="7626350" cy="1341438"/>
            <a:chOff x="385" y="3168"/>
            <a:chExt cx="4804" cy="845"/>
          </a:xfrm>
        </p:grpSpPr>
        <p:graphicFrame>
          <p:nvGraphicFramePr>
            <p:cNvPr id="137224" name="Object 4"/>
            <p:cNvGraphicFramePr>
              <a:graphicFrameLocks noChangeAspect="1"/>
            </p:cNvGraphicFramePr>
            <p:nvPr/>
          </p:nvGraphicFramePr>
          <p:xfrm>
            <a:off x="385" y="3408"/>
            <a:ext cx="229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9" imgW="1219200" imgH="228600" progId="Equation.3">
                    <p:embed/>
                  </p:oleObj>
                </mc:Choice>
                <mc:Fallback>
                  <p:oleObj name="" r:id="rId9" imgW="1219200" imgH="2286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5" y="3408"/>
                          <a:ext cx="2293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5" name="Object 5"/>
            <p:cNvGraphicFramePr>
              <a:graphicFrameLocks noChangeAspect="1"/>
            </p:cNvGraphicFramePr>
            <p:nvPr/>
          </p:nvGraphicFramePr>
          <p:xfrm>
            <a:off x="2912" y="3168"/>
            <a:ext cx="2277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1" imgW="1473200" imgH="520700" progId="Equation.3">
                    <p:embed/>
                  </p:oleObj>
                </mc:Choice>
                <mc:Fallback>
                  <p:oleObj name="" r:id="rId11" imgW="1473200" imgH="5207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66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12" y="3168"/>
                          <a:ext cx="2277" cy="8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772400" cy="762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非标准态下反应方向的判断：</a:t>
            </a: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36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8243" name="Object 2"/>
          <p:cNvGraphicFramePr>
            <a:graphicFrameLocks noChangeAspect="1"/>
          </p:cNvGraphicFramePr>
          <p:nvPr/>
        </p:nvGraphicFramePr>
        <p:xfrm>
          <a:off x="323850" y="2133600"/>
          <a:ext cx="7886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2628900" imgH="406400" progId="Equation.3">
                  <p:embed/>
                </p:oleObj>
              </mc:Choice>
              <mc:Fallback>
                <p:oleObj name="" r:id="rId1" imgW="2628900" imgH="4064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2133600"/>
                        <a:ext cx="78867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3"/>
          <p:cNvGraphicFramePr>
            <a:graphicFrameLocks noChangeAspect="1"/>
          </p:cNvGraphicFramePr>
          <p:nvPr/>
        </p:nvGraphicFramePr>
        <p:xfrm>
          <a:off x="1720850" y="1392238"/>
          <a:ext cx="44513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1524000" imgH="228600" progId="Equation.3">
                  <p:embed/>
                </p:oleObj>
              </mc:Choice>
              <mc:Fallback>
                <p:oleObj name="" r:id="rId3" imgW="1524000" imgH="228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850" y="1392238"/>
                        <a:ext cx="4451350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8" name="Rectangle 12"/>
          <p:cNvSpPr/>
          <p:nvPr/>
        </p:nvSpPr>
        <p:spPr>
          <a:xfrm>
            <a:off x="357188" y="3714750"/>
            <a:ext cx="8175625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Q&lt; K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θ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Δ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＜0，</a:t>
            </a:r>
            <a:r>
              <a:rPr lang="zh-CN" altLang="en-US" sz="3200" b="1" dirty="0">
                <a:latin typeface="Times New Roman" panose="02020603050405020304" pitchFamily="18" charset="0"/>
              </a:rPr>
              <a:t>正向自发；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Q = K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θ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Δ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 ＝0，</a:t>
            </a:r>
            <a:r>
              <a:rPr lang="zh-CN" altLang="en-US" sz="3200" b="1" dirty="0">
                <a:latin typeface="Times New Roman" panose="02020603050405020304" pitchFamily="18" charset="0"/>
              </a:rPr>
              <a:t>平衡状态；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Q&gt; K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θ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Δ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 ＞0，</a:t>
            </a:r>
            <a:r>
              <a:rPr lang="zh-CN" altLang="en-US" sz="3200" b="1" dirty="0">
                <a:latin typeface="Times New Roman" panose="02020603050405020304" pitchFamily="18" charset="0"/>
              </a:rPr>
              <a:t>正向不自发，逆向自发。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85750" y="357188"/>
            <a:ext cx="342899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四、多重平衡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0293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1143000"/>
            <a:ext cx="814387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在一定条件下，反应体系中有一个或多个物质同时参与两个或两个以上的化学反应，共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同达到化学平衡。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3" y="3643313"/>
            <a:ext cx="8429625" cy="2554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若某反应是由</a:t>
            </a:r>
            <a:r>
              <a:rPr lang="zh-CN" altLang="en-US" sz="32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几个反应相加而成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则该反应的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标准平衡常数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各反应的平衡常数之积</a:t>
            </a:r>
            <a:endParaRPr lang="en-US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若是</a:t>
            </a:r>
            <a:r>
              <a:rPr lang="zh-CN" altLang="en-US" sz="32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相减而成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，则该反应的标准平衡常数等于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各分反应的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标准平衡常数之商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20" y="2928934"/>
            <a:ext cx="389241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在多重平衡系统中，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8" y="0"/>
            <a:ext cx="8143875" cy="3754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楷体_GB2312"/>
                <a:cs typeface="+mn-cs"/>
              </a:rPr>
              <a:t>例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楷体_GB2312"/>
                <a:cs typeface="+mn-cs"/>
              </a:rPr>
              <a:t>: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楷体_GB2312"/>
                <a:cs typeface="+mn-cs"/>
              </a:rPr>
              <a:t>已知在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973K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楷体_GB2312"/>
                <a:cs typeface="+mn-cs"/>
              </a:rPr>
              <a:t>时有下列两个反应平衡常数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 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2SO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2NO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＋O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0.012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求反应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＋NO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＋NO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的平衡常数。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2988" y="3933825"/>
            <a:ext cx="7543800" cy="2287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  <a:r>
              <a:rPr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(1)+(2)=(3)</a:t>
            </a:r>
            <a:endParaRPr lang="zh-CN" altLang="en-US" sz="3200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K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</a:rPr>
              <a:t> ＝ K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</a:rPr>
              <a:t>·K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θ</a:t>
            </a:r>
            <a:endParaRPr lang="en-US" altLang="zh-CN" sz="3200" b="1" baseline="300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＝ 20×0.012＝0.24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14313" y="571500"/>
            <a:ext cx="389255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五、化学平衡的移动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042988" y="2852738"/>
            <a:ext cx="7345363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化学平衡移动直到建立新的平衡。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影响因素：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浓度、压力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温度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285750" y="1428750"/>
            <a:ext cx="8280400" cy="1165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由于化学平衡的条件变化导致化学平衡 移动的过程。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1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005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0053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3" grpId="0" build="p"/>
      <p:bldP spid="130054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14313" y="428625"/>
            <a:ext cx="5256213" cy="6413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浓度对化学平衡的影响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214313" y="1285875"/>
            <a:ext cx="87518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对于任意一化学反应，在等温下其自由能变为：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0" y="3071813"/>
            <a:ext cx="8929688" cy="3311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如果反应商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，反应达到平衡。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增加反应物的浓度或减少生成物的浓度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，将使 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＜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 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，原有平衡被破坏，反应自发正向进行，直到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，反应建立 新的平衡为止。反之，平衡逆向移动。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2214563" y="2000250"/>
            <a:ext cx="4679950" cy="7493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△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＝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RT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Q/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0" lang="en-US" altLang="zh-CN" sz="32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36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2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/>
      <p:bldP spid="131078" grpId="0" build="p"/>
      <p:bldP spid="13107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14313" y="285750"/>
            <a:ext cx="5256213" cy="6413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压力对化学平衡的影响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14313" y="642938"/>
            <a:ext cx="8358188" cy="4608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对于气体参与的任意一反应：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         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增加反应物的分压或减小产物的分压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，将使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＜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 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平衡正向移动。反之，平衡逆向移动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其影响与浓度对化学平衡的影响完全相同。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71500" y="5000625"/>
            <a:ext cx="7286625" cy="171767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增加总压力，平衡将向气体分子总数减少的方向移动。减小总压力，平衡将向气体分子总数增加的方向移动。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4389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charRg st="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charRg st="1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charRg st="6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charRg st="12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1" grpId="0" build="p"/>
      <p:bldP spid="132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23850" y="3429000"/>
            <a:ext cx="8820150" cy="253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反应的方向：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sz="36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ru-RU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Ө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﹤0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指定条件下，正反应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可否自发进行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反应的限度：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能，正反应能否进行到底（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大小？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23850" y="207963"/>
            <a:ext cx="5429250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Thermodynamics</a:t>
            </a:r>
            <a:endParaRPr kumimoji="0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04788" y="1131888"/>
            <a:ext cx="55911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能量变化：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放热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吸热？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348038" y="1800225"/>
            <a:ext cx="4464050" cy="1628775"/>
            <a:chOff x="2154" y="1196"/>
            <a:chExt cx="2593" cy="1026"/>
          </a:xfrm>
        </p:grpSpPr>
        <p:sp>
          <p:nvSpPr>
            <p:cNvPr id="89092" name="Rectangle 4"/>
            <p:cNvSpPr>
              <a:spLocks noChangeArrowheads="1"/>
            </p:cNvSpPr>
            <p:nvPr/>
          </p:nvSpPr>
          <p:spPr bwMode="auto">
            <a:xfrm>
              <a:off x="2290" y="1196"/>
              <a:ext cx="2457" cy="1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△</a:t>
              </a:r>
              <a:r>
                <a:rPr kumimoji="0" lang="en-US" altLang="zh-CN" sz="3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 </a:t>
              </a:r>
              <a:r>
                <a:rPr kumimoji="0" lang="en-US" altLang="zh-CN" sz="3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0" lang="ru-RU" altLang="zh-CN" sz="3600" b="1" i="1" u="none" strike="noStrike" kern="1200" cap="none" spc="0" normalizeH="0" baseline="3000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Ө</a:t>
              </a: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﹤0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放热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△</a:t>
              </a:r>
              <a:r>
                <a:rPr kumimoji="0" lang="en-US" altLang="zh-CN" sz="36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36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3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0" lang="ru-RU" altLang="zh-CN" sz="3600" b="1" i="1" u="none" strike="noStrike" kern="1200" cap="none" spc="0" normalizeH="0" baseline="3000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Ө</a:t>
              </a:r>
              <a:r>
                <a:rPr kumimoji="0" lang="en-US" altLang="zh-CN" sz="3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﹥0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吸热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096" name="AutoShape 8"/>
            <p:cNvSpPr/>
            <p:nvPr/>
          </p:nvSpPr>
          <p:spPr bwMode="auto">
            <a:xfrm>
              <a:off x="2154" y="1389"/>
              <a:ext cx="91" cy="726"/>
            </a:xfrm>
            <a:prstGeom prst="leftBrace">
              <a:avLst>
                <a:gd name="adj1" fmla="val 66484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90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09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909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4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9093">
                                            <p:txEl>
                                              <p:charRg st="4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9093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p"/>
      <p:bldP spid="89094" grpId="0"/>
      <p:bldP spid="8909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011238" y="2286000"/>
          <a:ext cx="67151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2514600" imgH="419100" progId="Equation.3">
                  <p:embed/>
                </p:oleObj>
              </mc:Choice>
              <mc:Fallback>
                <p:oleObj name="" r:id="rId1" imgW="2514600" imgH="4191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1238" y="2286000"/>
                        <a:ext cx="671512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1" name="Rectangle 5"/>
          <p:cNvSpPr/>
          <p:nvPr/>
        </p:nvSpPr>
        <p:spPr>
          <a:xfrm>
            <a:off x="228600" y="914400"/>
            <a:ext cx="8118475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            △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i="1" dirty="0">
                <a:latin typeface="Times New Roman" panose="02020603050405020304" pitchFamily="18" charset="0"/>
              </a:rPr>
              <a:t>G</a:t>
            </a:r>
            <a:r>
              <a:rPr lang="en-US" altLang="zh-CN" sz="3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i="1" dirty="0">
                <a:latin typeface="Times New Roman" panose="02020603050405020304" pitchFamily="18" charset="0"/>
              </a:rPr>
              <a:t>＝–RTlnK</a:t>
            </a:r>
            <a:r>
              <a:rPr lang="en-US" altLang="zh-CN" sz="3200" i="1" baseline="30000" dirty="0">
                <a:latin typeface="Times New Roman" panose="02020603050405020304" pitchFamily="18" charset="0"/>
              </a:rPr>
              <a:t>θ</a:t>
            </a:r>
            <a:endParaRPr lang="en-US" altLang="zh-CN" sz="3200" i="1" baseline="30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             △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i="1" dirty="0">
                <a:latin typeface="Times New Roman" panose="02020603050405020304" pitchFamily="18" charset="0"/>
              </a:rPr>
              <a:t>G</a:t>
            </a:r>
            <a:r>
              <a:rPr lang="en-US" altLang="zh-CN" sz="3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i="1" dirty="0">
                <a:latin typeface="Times New Roman" panose="02020603050405020304" pitchFamily="18" charset="0"/>
              </a:rPr>
              <a:t>＝△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i="1" dirty="0">
                <a:latin typeface="Times New Roman" panose="02020603050405020304" pitchFamily="18" charset="0"/>
              </a:rPr>
              <a:t>H</a:t>
            </a:r>
            <a:r>
              <a:rPr lang="en-US" altLang="zh-CN" sz="3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i="1" dirty="0">
                <a:latin typeface="Times New Roman" panose="02020603050405020304" pitchFamily="18" charset="0"/>
              </a:rPr>
              <a:t>－T△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zh-CN" altLang="en-US" sz="3200" i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5412" name="Object 3"/>
          <p:cNvGraphicFramePr>
            <a:graphicFrameLocks noChangeAspect="1"/>
          </p:cNvGraphicFramePr>
          <p:nvPr/>
        </p:nvGraphicFramePr>
        <p:xfrm>
          <a:off x="4937125" y="3581400"/>
          <a:ext cx="38385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1435100" imgH="457200" progId="Equation.3">
                  <p:embed/>
                </p:oleObj>
              </mc:Choice>
              <mc:Fallback>
                <p:oleObj name="" r:id="rId3" imgW="1435100" imgH="457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7125" y="3581400"/>
                        <a:ext cx="3838575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4"/>
          <p:cNvGraphicFramePr>
            <a:graphicFrameLocks noChangeAspect="1"/>
          </p:cNvGraphicFramePr>
          <p:nvPr/>
        </p:nvGraphicFramePr>
        <p:xfrm>
          <a:off x="652463" y="3625850"/>
          <a:ext cx="37401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422400" imgH="457200" progId="Equation.3">
                  <p:embed/>
                </p:oleObj>
              </mc:Choice>
              <mc:Fallback>
                <p:oleObj name="" r:id="rId5" imgW="1422400" imgH="457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463" y="3625850"/>
                        <a:ext cx="3740150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5"/>
          <p:cNvGraphicFramePr>
            <a:graphicFrameLocks noChangeAspect="1"/>
          </p:cNvGraphicFramePr>
          <p:nvPr/>
        </p:nvGraphicFramePr>
        <p:xfrm>
          <a:off x="2374900" y="5081588"/>
          <a:ext cx="39385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854200" imgH="571500" progId="Equation.3">
                  <p:embed/>
                </p:oleObj>
              </mc:Choice>
              <mc:Fallback>
                <p:oleObj name="" r:id="rId7" imgW="1854200" imgH="5715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900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74900" y="5081588"/>
                        <a:ext cx="3938588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5750" y="285750"/>
            <a:ext cx="5256213" cy="6413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温度对化学平衡的影响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3"/>
          <p:cNvSpPr/>
          <p:nvPr/>
        </p:nvSpPr>
        <p:spPr>
          <a:xfrm>
            <a:off x="1447800" y="1828800"/>
            <a:ext cx="715645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∆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&lt;0（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放热反应），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T↑、K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∆H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&gt;0（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吸热反应），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T↑ 、K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4724" name="Rectangle 4"/>
          <p:cNvSpPr/>
          <p:nvPr/>
        </p:nvSpPr>
        <p:spPr>
          <a:xfrm>
            <a:off x="714375" y="4357688"/>
            <a:ext cx="7772400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任何已达平衡的体系，若改变平衡体系的条件之一，则平衡将向削弱这个改变的方向移动。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733800"/>
            <a:ext cx="7772400" cy="533400"/>
          </a:xfrm>
          <a:ln>
            <a:noFill/>
            <a:miter lim="800000"/>
          </a:ln>
        </p:spPr>
        <p:txBody>
          <a:bodyPr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吕</a:t>
            </a: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+mj-cs"/>
              </a:rPr>
              <a:t>·</a:t>
            </a:r>
            <a:r>
              <a:rPr kumimoji="0" lang="zh-CN" alt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查德里原理</a:t>
            </a:r>
            <a:r>
              <a:rPr kumimoji="0" lang="zh-CN" altLang="en-US" sz="3600" b="1" i="0" u="none" strike="noStrike" kern="1200" cap="small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：</a:t>
            </a:r>
            <a:endParaRPr kumimoji="0" lang="zh-CN" altLang="en-US" sz="3600" b="1" i="0" u="none" strike="noStrike" kern="1200" cap="small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graphicFrame>
        <p:nvGraphicFramePr>
          <p:cNvPr id="147461" name="Object 2"/>
          <p:cNvGraphicFramePr>
            <a:graphicFrameLocks noChangeAspect="1"/>
          </p:cNvGraphicFramePr>
          <p:nvPr/>
        </p:nvGraphicFramePr>
        <p:xfrm>
          <a:off x="2287588" y="404813"/>
          <a:ext cx="41132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943100" imgH="571500" progId="Equation.3">
                  <p:embed/>
                </p:oleObj>
              </mc:Choice>
              <mc:Fallback>
                <p:oleObj name="" r:id="rId1" imgW="1943100" imgH="5715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00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7588" y="404813"/>
                        <a:ext cx="4113212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/>
      <p:bldP spid="41472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0" y="0"/>
            <a:ext cx="7620000" cy="1295400"/>
          </a:xfrm>
          <a:prstGeom prst="rect">
            <a:avLst/>
          </a:prstGeom>
          <a:solidFill>
            <a:schemeClr val="tx1"/>
          </a:solidFill>
          <a:ln w="9525">
            <a:solidFill>
              <a:srgbClr val="FF1717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000" b="1" i="1" u="none" strike="noStrike" kern="1200" cap="none" spc="0" normalizeH="0" baseline="0" noProof="0">
                <a:ln>
                  <a:noFill/>
                </a:ln>
                <a:solidFill>
                  <a:srgbClr val="FF1717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本章小结</a:t>
            </a:r>
            <a:endParaRPr kumimoji="1" lang="zh-CN" altLang="en-US" sz="8000" b="1" i="1" u="none" strike="noStrike" kern="1200" cap="none" spc="0" normalizeH="0" baseline="0" noProof="0">
              <a:ln>
                <a:noFill/>
              </a:ln>
              <a:solidFill>
                <a:srgbClr val="FF1717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8483" name="Line 3"/>
          <p:cNvSpPr/>
          <p:nvPr/>
        </p:nvSpPr>
        <p:spPr>
          <a:xfrm>
            <a:off x="0" y="1295400"/>
            <a:ext cx="9144000" cy="1588"/>
          </a:xfrm>
          <a:prstGeom prst="line">
            <a:avLst/>
          </a:prstGeom>
          <a:ln w="57150" cap="flat" cmpd="sng">
            <a:solidFill>
              <a:srgbClr val="FF1717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48484" name="Picture 4" descr="0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600"/>
            <a:ext cx="1447800" cy="1143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8485" name="Group 5"/>
          <p:cNvGrpSpPr/>
          <p:nvPr/>
        </p:nvGrpSpPr>
        <p:grpSpPr>
          <a:xfrm>
            <a:off x="304800" y="1676400"/>
            <a:ext cx="8610600" cy="4294188"/>
            <a:chOff x="192" y="1056"/>
            <a:chExt cx="5424" cy="2705"/>
          </a:xfrm>
        </p:grpSpPr>
        <p:sp>
          <p:nvSpPr>
            <p:cNvPr id="148486" name="Text Box 6"/>
            <p:cNvSpPr txBox="1"/>
            <p:nvPr/>
          </p:nvSpPr>
          <p:spPr>
            <a:xfrm>
              <a:off x="192" y="1872"/>
              <a:ext cx="2304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热力学研究的问题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87" name="Line 7"/>
            <p:cNvSpPr/>
            <p:nvPr/>
          </p:nvSpPr>
          <p:spPr>
            <a:xfrm>
              <a:off x="1296" y="2256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488" name="Text Box 8"/>
            <p:cNvSpPr txBox="1"/>
            <p:nvPr/>
          </p:nvSpPr>
          <p:spPr>
            <a:xfrm>
              <a:off x="240" y="2640"/>
              <a:ext cx="2208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热    效    应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89" name="Text Box 9"/>
            <p:cNvSpPr txBox="1"/>
            <p:nvPr/>
          </p:nvSpPr>
          <p:spPr>
            <a:xfrm>
              <a:off x="240" y="3360"/>
              <a:ext cx="2256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反应的方向和限度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90" name="Text Box 10"/>
            <p:cNvSpPr txBox="1"/>
            <p:nvPr/>
          </p:nvSpPr>
          <p:spPr>
            <a:xfrm>
              <a:off x="2976" y="1872"/>
              <a:ext cx="2640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求状态函数的变化值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91" name="Line 11"/>
            <p:cNvSpPr/>
            <p:nvPr/>
          </p:nvSpPr>
          <p:spPr>
            <a:xfrm>
              <a:off x="4272" y="2256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492" name="Text Box 12"/>
            <p:cNvSpPr txBox="1"/>
            <p:nvPr/>
          </p:nvSpPr>
          <p:spPr>
            <a:xfrm>
              <a:off x="2976" y="2640"/>
              <a:ext cx="2640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Δ</a:t>
              </a:r>
              <a:r>
                <a:rPr lang="en-US" altLang="zh-CN" sz="32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8493" name="Line 13"/>
            <p:cNvSpPr/>
            <p:nvPr/>
          </p:nvSpPr>
          <p:spPr>
            <a:xfrm>
              <a:off x="2496" y="2064"/>
              <a:ext cx="4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494" name="Text Box 14"/>
            <p:cNvSpPr txBox="1"/>
            <p:nvPr/>
          </p:nvSpPr>
          <p:spPr>
            <a:xfrm>
              <a:off x="1488" y="1056"/>
              <a:ext cx="2640" cy="478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4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关键：状态函数</a:t>
              </a:r>
              <a:endParaRPr lang="zh-CN" altLang="en-US" sz="4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95" name="Text Box 15"/>
            <p:cNvSpPr txBox="1"/>
            <p:nvPr/>
          </p:nvSpPr>
          <p:spPr>
            <a:xfrm>
              <a:off x="2976" y="3312"/>
              <a:ext cx="2640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Δ</a:t>
              </a:r>
              <a:r>
                <a:rPr lang="en-US" altLang="zh-CN" sz="32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  <a:endParaRPr lang="en-US" altLang="zh-CN" sz="32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8496" name="Line 16"/>
            <p:cNvSpPr/>
            <p:nvPr/>
          </p:nvSpPr>
          <p:spPr>
            <a:xfrm>
              <a:off x="2496" y="2880"/>
              <a:ext cx="4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497" name="Line 17"/>
            <p:cNvSpPr/>
            <p:nvPr/>
          </p:nvSpPr>
          <p:spPr>
            <a:xfrm>
              <a:off x="2496" y="3552"/>
              <a:ext cx="4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0" y="0"/>
            <a:ext cx="7620000" cy="1295400"/>
          </a:xfrm>
          <a:prstGeom prst="rect">
            <a:avLst/>
          </a:prstGeom>
          <a:solidFill>
            <a:schemeClr val="tx1"/>
          </a:solidFill>
          <a:ln w="9525">
            <a:solidFill>
              <a:srgbClr val="FF1717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000" b="1" i="1" u="none" strike="noStrike" kern="1200" cap="none" spc="0" normalizeH="0" baseline="0" noProof="0">
                <a:ln>
                  <a:noFill/>
                </a:ln>
                <a:solidFill>
                  <a:srgbClr val="FF1717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本章小结</a:t>
            </a:r>
            <a:endParaRPr kumimoji="1" lang="zh-CN" altLang="en-US" sz="8000" b="1" i="1" u="none" strike="noStrike" kern="1200" cap="none" spc="0" normalizeH="0" baseline="0" noProof="0">
              <a:ln>
                <a:noFill/>
              </a:ln>
              <a:solidFill>
                <a:srgbClr val="FF1717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9507" name="Line 3"/>
          <p:cNvSpPr/>
          <p:nvPr/>
        </p:nvSpPr>
        <p:spPr>
          <a:xfrm>
            <a:off x="0" y="1295400"/>
            <a:ext cx="9144000" cy="1588"/>
          </a:xfrm>
          <a:prstGeom prst="line">
            <a:avLst/>
          </a:prstGeom>
          <a:ln w="57150" cap="flat" cmpd="sng">
            <a:solidFill>
              <a:srgbClr val="FF1717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49508" name="Picture 4" descr="0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600"/>
            <a:ext cx="1447800" cy="1143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9509" name="Group 5"/>
          <p:cNvGrpSpPr/>
          <p:nvPr/>
        </p:nvGrpSpPr>
        <p:grpSpPr>
          <a:xfrm>
            <a:off x="304800" y="2971800"/>
            <a:ext cx="8610600" cy="2343150"/>
            <a:chOff x="192" y="1872"/>
            <a:chExt cx="5424" cy="1476"/>
          </a:xfrm>
        </p:grpSpPr>
        <p:sp>
          <p:nvSpPr>
            <p:cNvPr id="149510" name="Text Box 6"/>
            <p:cNvSpPr txBox="1"/>
            <p:nvPr/>
          </p:nvSpPr>
          <p:spPr>
            <a:xfrm>
              <a:off x="192" y="1872"/>
              <a:ext cx="2304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状态函数的特点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1" name="Line 7"/>
            <p:cNvSpPr/>
            <p:nvPr/>
          </p:nvSpPr>
          <p:spPr>
            <a:xfrm>
              <a:off x="1296" y="2256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512" name="Text Box 8"/>
            <p:cNvSpPr txBox="1"/>
            <p:nvPr/>
          </p:nvSpPr>
          <p:spPr>
            <a:xfrm>
              <a:off x="288" y="2640"/>
              <a:ext cx="5232" cy="708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状态函数的变化只取决于始态和终态，与变化的途径无关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3" name="Text Box 9"/>
            <p:cNvSpPr txBox="1"/>
            <p:nvPr/>
          </p:nvSpPr>
          <p:spPr>
            <a:xfrm>
              <a:off x="2976" y="1872"/>
              <a:ext cx="2640" cy="401"/>
            </a:xfrm>
            <a:prstGeom prst="rect">
              <a:avLst/>
            </a:prstGeom>
            <a:solidFill>
              <a:schemeClr val="tx1"/>
            </a:solidFill>
            <a:ln w="57150" cap="flat" cmpd="sng">
              <a:solidFill>
                <a:srgbClr val="FF17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热力学研究方法特点</a:t>
              </a:r>
              <a:endPara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4" name="Line 10"/>
            <p:cNvSpPr/>
            <p:nvPr/>
          </p:nvSpPr>
          <p:spPr>
            <a:xfrm>
              <a:off x="2496" y="2064"/>
              <a:ext cx="4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515" name="Line 11"/>
            <p:cNvSpPr/>
            <p:nvPr/>
          </p:nvSpPr>
          <p:spPr>
            <a:xfrm flipV="1">
              <a:off x="4320" y="2256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0" y="0"/>
            <a:ext cx="7620000" cy="1295400"/>
          </a:xfrm>
          <a:prstGeom prst="rect">
            <a:avLst/>
          </a:prstGeom>
          <a:solidFill>
            <a:schemeClr val="tx1"/>
          </a:solidFill>
          <a:ln w="9525">
            <a:solidFill>
              <a:srgbClr val="FF1717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000" b="1" i="1" u="none" strike="noStrike" kern="1200" cap="none" spc="0" normalizeH="0" baseline="0" noProof="0">
                <a:ln>
                  <a:noFill/>
                </a:ln>
                <a:solidFill>
                  <a:srgbClr val="FF1717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本章小结</a:t>
            </a:r>
            <a:endParaRPr kumimoji="1" lang="zh-CN" altLang="en-US" sz="8000" b="1" i="1" u="none" strike="noStrike" kern="1200" cap="none" spc="0" normalizeH="0" baseline="0" noProof="0">
              <a:ln>
                <a:noFill/>
              </a:ln>
              <a:solidFill>
                <a:srgbClr val="FF1717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50531" name="Line 3"/>
          <p:cNvSpPr/>
          <p:nvPr/>
        </p:nvSpPr>
        <p:spPr>
          <a:xfrm>
            <a:off x="0" y="1295400"/>
            <a:ext cx="9144000" cy="1588"/>
          </a:xfrm>
          <a:prstGeom prst="line">
            <a:avLst/>
          </a:prstGeom>
          <a:ln w="57150" cap="flat" cmpd="sng">
            <a:solidFill>
              <a:srgbClr val="FF1717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50532" name="Picture 4" descr="0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600"/>
            <a:ext cx="1447800" cy="1143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0533" name="Group 5"/>
          <p:cNvGrpSpPr/>
          <p:nvPr/>
        </p:nvGrpSpPr>
        <p:grpSpPr>
          <a:xfrm>
            <a:off x="0" y="1782763"/>
            <a:ext cx="8991600" cy="3948112"/>
            <a:chOff x="0" y="1123"/>
            <a:chExt cx="5664" cy="2487"/>
          </a:xfrm>
        </p:grpSpPr>
        <p:sp>
          <p:nvSpPr>
            <p:cNvPr id="150534" name="Text Box 6"/>
            <p:cNvSpPr txBox="1"/>
            <p:nvPr/>
          </p:nvSpPr>
          <p:spPr>
            <a:xfrm>
              <a:off x="336" y="1123"/>
              <a:ext cx="96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535" name="Text Box 7"/>
            <p:cNvSpPr txBox="1"/>
            <p:nvPr/>
          </p:nvSpPr>
          <p:spPr>
            <a:xfrm>
              <a:off x="2496" y="1123"/>
              <a:ext cx="86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焓</a:t>
              </a:r>
              <a:endParaRPr lang="zh-CN" altLang="en-US" sz="3200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36" name="Line 8"/>
            <p:cNvSpPr/>
            <p:nvPr/>
          </p:nvSpPr>
          <p:spPr>
            <a:xfrm>
              <a:off x="1200" y="134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0537" name="Text Box 9"/>
            <p:cNvSpPr txBox="1"/>
            <p:nvPr/>
          </p:nvSpPr>
          <p:spPr>
            <a:xfrm>
              <a:off x="384" y="1699"/>
              <a:ext cx="96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△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538" name="Text Box 10"/>
            <p:cNvSpPr txBox="1"/>
            <p:nvPr/>
          </p:nvSpPr>
          <p:spPr>
            <a:xfrm>
              <a:off x="2544" y="1699"/>
              <a:ext cx="134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焓变</a:t>
              </a:r>
              <a:endParaRPr lang="zh-CN" altLang="en-US" sz="3200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39" name="Line 11"/>
            <p:cNvSpPr/>
            <p:nvPr/>
          </p:nvSpPr>
          <p:spPr>
            <a:xfrm>
              <a:off x="1248" y="1872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0540" name="Text Box 12"/>
            <p:cNvSpPr txBox="1"/>
            <p:nvPr/>
          </p:nvSpPr>
          <p:spPr>
            <a:xfrm>
              <a:off x="144" y="2160"/>
              <a:ext cx="134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△</a:t>
              </a:r>
              <a:r>
                <a:rPr lang="en-US" altLang="zh-CN" sz="3200" i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541" name="Text Box 13"/>
            <p:cNvSpPr txBox="1"/>
            <p:nvPr/>
          </p:nvSpPr>
          <p:spPr>
            <a:xfrm>
              <a:off x="2448" y="2189"/>
              <a:ext cx="302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化学反应的焓变</a:t>
              </a:r>
              <a:endParaRPr lang="zh-CN" altLang="en-US" sz="3200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2" name="Line 14"/>
            <p:cNvSpPr/>
            <p:nvPr/>
          </p:nvSpPr>
          <p:spPr>
            <a:xfrm>
              <a:off x="1392" y="2381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0543" name="Text Box 15"/>
            <p:cNvSpPr txBox="1"/>
            <p:nvPr/>
          </p:nvSpPr>
          <p:spPr>
            <a:xfrm>
              <a:off x="144" y="2669"/>
              <a:ext cx="134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△</a:t>
              </a:r>
              <a:r>
                <a:rPr lang="en-US" altLang="zh-CN" sz="3200" i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ru-RU" altLang="zh-CN" sz="3200" i="1" baseline="30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Ө</a:t>
              </a:r>
              <a:endParaRPr lang="ru-RU" altLang="zh-CN" sz="3200" i="1" baseline="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544" name="Text Box 16"/>
            <p:cNvSpPr txBox="1"/>
            <p:nvPr/>
          </p:nvSpPr>
          <p:spPr>
            <a:xfrm>
              <a:off x="2592" y="2746"/>
              <a:ext cx="302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化学反应的标准焓变</a:t>
              </a:r>
              <a:endParaRPr lang="zh-CN" altLang="en-US" sz="3200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5" name="Line 17"/>
            <p:cNvSpPr/>
            <p:nvPr/>
          </p:nvSpPr>
          <p:spPr>
            <a:xfrm>
              <a:off x="1392" y="2890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0546" name="Text Box 18"/>
            <p:cNvSpPr txBox="1"/>
            <p:nvPr/>
          </p:nvSpPr>
          <p:spPr>
            <a:xfrm>
              <a:off x="0" y="3245"/>
              <a:ext cx="148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△</a:t>
              </a:r>
              <a:r>
                <a:rPr lang="en-US" altLang="zh-CN" sz="3200" i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ru-RU" altLang="zh-CN" sz="3200" i="1" baseline="30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Ө</a:t>
              </a:r>
              <a:r>
                <a:rPr lang="en-US" altLang="zh-CN" sz="3200" i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 sz="3200" i="1" baseline="-25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547" name="Text Box 19"/>
            <p:cNvSpPr txBox="1"/>
            <p:nvPr/>
          </p:nvSpPr>
          <p:spPr>
            <a:xfrm>
              <a:off x="2640" y="3245"/>
              <a:ext cx="302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化学反应的标准摩尔焓变</a:t>
              </a:r>
              <a:endParaRPr lang="zh-CN" altLang="en-US" sz="3200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8" name="Line 20"/>
            <p:cNvSpPr/>
            <p:nvPr/>
          </p:nvSpPr>
          <p:spPr>
            <a:xfrm>
              <a:off x="1248" y="3418"/>
              <a:ext cx="13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979613" y="0"/>
            <a:ext cx="446405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95288" y="2205038"/>
            <a:ext cx="8320088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155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92600"/>
            <a:ext cx="914400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1557" name="WordArt 9"/>
          <p:cNvSpPr>
            <a:spLocks noTextEdit="1"/>
          </p:cNvSpPr>
          <p:nvPr/>
        </p:nvSpPr>
        <p:spPr>
          <a:xfrm>
            <a:off x="2714625" y="1785938"/>
            <a:ext cx="403225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i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Thank you!</a:t>
            </a:r>
            <a:endParaRPr lang="zh-CN" altLang="en-US" sz="3600" i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155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6"/>
          <p:cNvGrpSpPr/>
          <p:nvPr/>
        </p:nvGrpSpPr>
        <p:grpSpPr>
          <a:xfrm>
            <a:off x="179388" y="1230313"/>
            <a:ext cx="8678862" cy="5511800"/>
            <a:chOff x="671" y="576"/>
            <a:chExt cx="4987" cy="3472"/>
          </a:xfrm>
        </p:grpSpPr>
        <p:sp>
          <p:nvSpPr>
            <p:cNvPr id="17413" name="Text Box 47"/>
            <p:cNvSpPr txBox="1"/>
            <p:nvPr/>
          </p:nvSpPr>
          <p:spPr>
            <a:xfrm>
              <a:off x="671" y="912"/>
              <a:ext cx="489" cy="2160"/>
            </a:xfrm>
            <a:prstGeom prst="rect">
              <a:avLst/>
            </a:prstGeom>
            <a:solidFill>
              <a:srgbClr val="FF1717"/>
            </a:solidFill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40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</a:t>
              </a:r>
              <a:r>
                <a:rPr lang="zh-CN" altLang="en-US" sz="40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化学反应</a:t>
              </a:r>
              <a:endParaRPr lang="zh-CN" alt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0160" name="AutoShape 48"/>
            <p:cNvSpPr/>
            <p:nvPr/>
          </p:nvSpPr>
          <p:spPr bwMode="auto">
            <a:xfrm>
              <a:off x="1200" y="720"/>
              <a:ext cx="480" cy="2592"/>
            </a:xfrm>
            <a:prstGeom prst="leftBrace">
              <a:avLst>
                <a:gd name="adj1" fmla="val 45000"/>
                <a:gd name="adj2" fmla="val 50000"/>
              </a:avLst>
            </a:prstGeom>
            <a:noFill/>
            <a:ln w="762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5" name="Text Box 49"/>
            <p:cNvSpPr txBox="1"/>
            <p:nvPr/>
          </p:nvSpPr>
          <p:spPr>
            <a:xfrm>
              <a:off x="1632" y="624"/>
              <a:ext cx="2544" cy="389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能否发生（反应方向）</a:t>
              </a:r>
              <a:endPara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50"/>
            <p:cNvSpPr txBox="1"/>
            <p:nvPr/>
          </p:nvSpPr>
          <p:spPr>
            <a:xfrm>
              <a:off x="1632" y="1248"/>
              <a:ext cx="2592" cy="389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能量转换（热效应）</a:t>
              </a:r>
              <a:endPara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51"/>
            <p:cNvSpPr txBox="1"/>
            <p:nvPr/>
          </p:nvSpPr>
          <p:spPr>
            <a:xfrm>
              <a:off x="1632" y="1824"/>
              <a:ext cx="2592" cy="389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反应限度（化学平衡）</a:t>
              </a:r>
              <a:endPara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52"/>
            <p:cNvSpPr txBox="1"/>
            <p:nvPr/>
          </p:nvSpPr>
          <p:spPr>
            <a:xfrm>
              <a:off x="1632" y="2496"/>
              <a:ext cx="1968" cy="428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反应速率</a:t>
              </a:r>
              <a:endParaRPr lang="zh-CN" altLang="en-US" sz="36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53"/>
            <p:cNvSpPr txBox="1"/>
            <p:nvPr/>
          </p:nvSpPr>
          <p:spPr>
            <a:xfrm>
              <a:off x="1632" y="3072"/>
              <a:ext cx="1968" cy="389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反应机理</a:t>
              </a:r>
              <a:endPara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66" name="AutoShape 54"/>
            <p:cNvSpPr/>
            <p:nvPr/>
          </p:nvSpPr>
          <p:spPr bwMode="auto">
            <a:xfrm>
              <a:off x="4320" y="864"/>
              <a:ext cx="144" cy="1248"/>
            </a:xfrm>
            <a:prstGeom prst="rightBrace">
              <a:avLst>
                <a:gd name="adj1" fmla="val 72222"/>
                <a:gd name="adj2" fmla="val 50000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1" name="Text Box 55"/>
            <p:cNvSpPr txBox="1"/>
            <p:nvPr/>
          </p:nvSpPr>
          <p:spPr>
            <a:xfrm>
              <a:off x="4560" y="624"/>
              <a:ext cx="336" cy="1617"/>
            </a:xfrm>
            <a:prstGeom prst="rect">
              <a:avLst/>
            </a:prstGeom>
            <a:solidFill>
              <a:srgbClr val="FF1717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化学热力学</a:t>
              </a:r>
              <a:endPara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68" name="AutoShape 56"/>
            <p:cNvSpPr/>
            <p:nvPr/>
          </p:nvSpPr>
          <p:spPr bwMode="auto">
            <a:xfrm>
              <a:off x="3648" y="2592"/>
              <a:ext cx="192" cy="720"/>
            </a:xfrm>
            <a:prstGeom prst="rightBrace">
              <a:avLst>
                <a:gd name="adj1" fmla="val 31250"/>
                <a:gd name="adj2" fmla="val 50000"/>
              </a:avLst>
            </a:prstGeom>
            <a:noFill/>
            <a:ln w="57150">
              <a:solidFill>
                <a:schemeClr val="accent6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3" name="Text Box 57"/>
            <p:cNvSpPr txBox="1"/>
            <p:nvPr/>
          </p:nvSpPr>
          <p:spPr>
            <a:xfrm>
              <a:off x="3888" y="2352"/>
              <a:ext cx="432" cy="1617"/>
            </a:xfrm>
            <a:prstGeom prst="rect">
              <a:avLst/>
            </a:prstGeom>
            <a:solidFill>
              <a:srgbClr val="FF1717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化学动力学</a:t>
              </a:r>
              <a:endPara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70" name="Line 58"/>
            <p:cNvSpPr>
              <a:spLocks noChangeShapeType="1"/>
            </p:cNvSpPr>
            <p:nvPr/>
          </p:nvSpPr>
          <p:spPr bwMode="auto">
            <a:xfrm>
              <a:off x="1488" y="1392"/>
              <a:ext cx="1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71" name="Line 59"/>
            <p:cNvSpPr>
              <a:spLocks noChangeShapeType="1"/>
            </p:cNvSpPr>
            <p:nvPr/>
          </p:nvSpPr>
          <p:spPr bwMode="auto">
            <a:xfrm>
              <a:off x="1152" y="2016"/>
              <a:ext cx="52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72" name="Line 60"/>
            <p:cNvSpPr>
              <a:spLocks noChangeShapeType="1"/>
            </p:cNvSpPr>
            <p:nvPr/>
          </p:nvSpPr>
          <p:spPr bwMode="auto">
            <a:xfrm>
              <a:off x="1680" y="1584"/>
              <a:ext cx="14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>
              <a:off x="1488" y="2688"/>
              <a:ext cx="1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7428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2" y="960"/>
              <a:ext cx="480" cy="5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29" name="Text Box 63"/>
            <p:cNvSpPr txBox="1"/>
            <p:nvPr/>
          </p:nvSpPr>
          <p:spPr>
            <a:xfrm>
              <a:off x="5274" y="576"/>
              <a:ext cx="384" cy="1696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反应的可能性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30" name="Text Box 64"/>
            <p:cNvSpPr txBox="1"/>
            <p:nvPr/>
          </p:nvSpPr>
          <p:spPr>
            <a:xfrm>
              <a:off x="4652" y="2352"/>
              <a:ext cx="432" cy="1696"/>
            </a:xfrm>
            <a:prstGeom prst="rect">
              <a:avLst/>
            </a:prstGeom>
            <a:solidFill>
              <a:srgbClr val="0000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反应的现实性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0177" name="AutoShape 65"/>
            <p:cNvSpPr>
              <a:spLocks noChangeArrowheads="1"/>
            </p:cNvSpPr>
            <p:nvPr/>
          </p:nvSpPr>
          <p:spPr bwMode="auto">
            <a:xfrm>
              <a:off x="4944" y="1296"/>
              <a:ext cx="240" cy="48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00FF"/>
            </a:solidFill>
            <a:ln w="57150">
              <a:solidFill>
                <a:srgbClr val="CC00F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78" name="AutoShape 66"/>
            <p:cNvSpPr>
              <a:spLocks noChangeArrowheads="1"/>
            </p:cNvSpPr>
            <p:nvPr/>
          </p:nvSpPr>
          <p:spPr bwMode="auto">
            <a:xfrm>
              <a:off x="4351" y="3024"/>
              <a:ext cx="240" cy="48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00FF"/>
            </a:solidFill>
            <a:ln w="57150">
              <a:solidFill>
                <a:srgbClr val="CC00F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0179" name="Rectangle 67"/>
          <p:cNvSpPr>
            <a:spLocks noChangeArrowheads="1"/>
          </p:cNvSpPr>
          <p:nvPr/>
        </p:nvSpPr>
        <p:spPr bwMode="auto">
          <a:xfrm>
            <a:off x="34925" y="115888"/>
            <a:ext cx="7345363" cy="76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Thermodynamics and Chemical Kinetics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2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79705" y="476885"/>
            <a:ext cx="41767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热力学研究的</a:t>
            </a:r>
            <a:r>
              <a:rPr kumimoji="1" lang="zh-CN" altLang="en-US" sz="36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特点</a:t>
            </a:r>
            <a:r>
              <a:rPr kumimoji="1" lang="zh-CN" altLang="en-US" sz="3200" b="1" i="0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1" lang="zh-CN" altLang="en-US" sz="3200" b="1" i="0" kern="1200" cap="none" spc="0" normalizeH="0" baseline="0" noProof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65100" y="1234123"/>
            <a:ext cx="8507413" cy="1863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3200" b="1" i="0" kern="1200" cap="none" spc="0" normalizeH="0" baseline="0" noProof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研究对象：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大量粒子组成的宏观体系（热力学的结论不适用于微观体系中单独粒子或少量粒子的行为）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14313" y="3357563"/>
            <a:ext cx="8397875" cy="1863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3200" b="1" i="0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研究方法：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在经验定律的基础上，通过演绎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的方法，得出一般性的规律。（高度的普适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性和可靠性）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14313" y="5373053"/>
            <a:ext cx="8458200" cy="1272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32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局限性：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只考虑过程的初、末态，不考虑过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程的细节。（知其然，不知其所以然）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39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dvAuto="1000" build="p"/>
      <p:bldP spid="92165" grpId="0" bldLvl="0" animBg="1"/>
      <p:bldP spid="92166" grpId="0" bldLvl="0" animBg="1"/>
      <p:bldP spid="9216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07950" y="-26987"/>
            <a:ext cx="7164388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第一节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热力学基本概念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50825" y="1052513"/>
            <a:ext cx="55451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一、系统和环境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9388" y="1593850"/>
            <a:ext cx="62706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System and Surroundings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7188" y="2286000"/>
            <a:ext cx="73453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作为研究对象的那一部分物质；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547813" y="4292600"/>
            <a:ext cx="2543175" cy="1619250"/>
            <a:chOff x="975" y="2704"/>
            <a:chExt cx="1602" cy="1020"/>
          </a:xfrm>
        </p:grpSpPr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975" y="2704"/>
              <a:ext cx="1602" cy="10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1111" y="3002"/>
              <a:ext cx="1352" cy="5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</a:t>
              </a:r>
              <a:endParaRPr kumimoji="1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R="0" algn="ctr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The System</a:t>
              </a:r>
              <a:endParaRPr kumimoji="1" lang="en-US" altLang="zh-CN" sz="24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0497" name="WordArt 17"/>
          <p:cNvSpPr>
            <a:spLocks noChangeArrowheads="1" noChangeShapeType="1" noTextEdit="1"/>
          </p:cNvSpPr>
          <p:nvPr/>
        </p:nvSpPr>
        <p:spPr bwMode="auto">
          <a:xfrm>
            <a:off x="906463" y="4084242"/>
            <a:ext cx="3810000" cy="2171945"/>
          </a:xfrm>
          <a:prstGeom prst="rect">
            <a:avLst/>
          </a:prstGeom>
        </p:spPr>
        <p:txBody>
          <a:bodyPr spcFirstLastPara="1" wrap="none" numCol="1" fromWordArt="1">
            <a:prstTxWarp prst="textArchDown">
              <a:avLst>
                <a:gd name="adj" fmla="val 21535883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10" cap="none" spc="0" normalizeH="0" baseline="0" noProof="0" dirty="0">
                <a:ln w="9525">
                  <a:solidFill>
                    <a:srgbClr val="FF6600"/>
                  </a:solidFill>
                  <a:miter lim="800000"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环境 </a:t>
            </a:r>
            <a:r>
              <a:rPr kumimoji="0" lang="en-US" altLang="zh-CN" sz="2000" b="1" i="1" u="none" strike="noStrike" kern="10" cap="none" spc="0" normalizeH="0" baseline="0" noProof="0" dirty="0" err="1">
                <a:ln w="9525">
                  <a:solidFill>
                    <a:srgbClr val="FF6600"/>
                  </a:solidFill>
                  <a:miter lim="800000"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TheSurroundings</a:t>
            </a:r>
            <a:endParaRPr kumimoji="0" lang="zh-CN" altLang="en-US" sz="2000" b="1" i="1" u="none" strike="noStrike" kern="10" cap="none" spc="0" normalizeH="0" baseline="0" noProof="0" dirty="0">
              <a:ln w="9525">
                <a:solidFill>
                  <a:srgbClr val="FF6600"/>
                </a:solidFill>
                <a:miter lim="800000"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57188" y="3071813"/>
            <a:ext cx="907256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环境：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系统之外，与其密切联系的其它物质。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0503" name="Picture 23" descr="1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938" y="3670300"/>
            <a:ext cx="3357562" cy="318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6" name="灯片编号占位符 1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8" grpId="0"/>
      <p:bldP spid="20489" grpId="0"/>
      <p:bldP spid="20491" grpId="0"/>
      <p:bldP spid="204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9" descr="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773238"/>
            <a:ext cx="5543550" cy="40147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FFFF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-36512" y="242888"/>
            <a:ext cx="73374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System and State Function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572125" y="1285875"/>
            <a:ext cx="3240088" cy="448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系统可以是</a:t>
            </a:r>
            <a:r>
              <a:rPr kumimoji="1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实际存在的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，也可以是</a:t>
            </a: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想象的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。系统与环境间的界面可以是</a:t>
            </a:r>
            <a:r>
              <a:rPr kumimoji="1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真实的界面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，也可以是</a:t>
            </a:r>
            <a:r>
              <a:rPr kumimoji="1" lang="zh-CN" altLang="en-US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虚构的界面。 </a:t>
            </a:r>
            <a:endParaRPr kumimoji="1" lang="zh-CN" altLang="en-US" sz="3600" b="1" i="0" kern="1200" cap="none" spc="0" normalizeH="0" baseline="0" noProof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485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-36512" y="242888"/>
            <a:ext cx="73374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System and State Function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1857375"/>
            <a:ext cx="8786813" cy="4652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根据系统与环境之间物质和能量的交换情况的不同，把系统分为三类：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敞开系统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系统与环境之间既有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能量交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，又有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物质交换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封闭系统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系统与环境之间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只有能量交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，没有物质交换。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孤立系统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系统与环境之间既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没有能量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交换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没有物质交换。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642938" y="928688"/>
            <a:ext cx="3810000" cy="64135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CC00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三种热力学系统</a:t>
            </a:r>
            <a:endParaRPr kumimoji="1" lang="zh-CN" altLang="en-US" sz="3600" b="1" i="0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09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3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30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30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30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30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13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330">
                                            <p:txEl>
                                              <p:charRg st="139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16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30">
                                            <p:txEl>
                                              <p:charRg st="163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3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124075" y="5949950"/>
            <a:ext cx="4032250" cy="650875"/>
          </a:xfrm>
          <a:prstGeom prst="rect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rgbClr val="33CC33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系统分类示意图</a:t>
            </a:r>
            <a:endParaRPr kumimoji="0" lang="zh-CN" altLang="en-US" sz="3600" b="1" i="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-36512" y="242888"/>
            <a:ext cx="73374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System and State Function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controls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153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778" name="Group 2"/>
          <p:cNvGrpSpPr/>
          <p:nvPr/>
        </p:nvGrpSpPr>
        <p:grpSpPr>
          <a:xfrm>
            <a:off x="6215063" y="609600"/>
            <a:ext cx="2319337" cy="2895600"/>
            <a:chOff x="3255" y="1104"/>
            <a:chExt cx="1461" cy="1824"/>
          </a:xfrm>
        </p:grpSpPr>
        <p:sp>
          <p:nvSpPr>
            <p:cNvPr id="75795" name="Line 3"/>
            <p:cNvSpPr/>
            <p:nvPr/>
          </p:nvSpPr>
          <p:spPr>
            <a:xfrm>
              <a:off x="3255" y="2016"/>
              <a:ext cx="4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6" name="Line 4"/>
            <p:cNvSpPr/>
            <p:nvPr/>
          </p:nvSpPr>
          <p:spPr>
            <a:xfrm>
              <a:off x="4272" y="2016"/>
              <a:ext cx="4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7" name="Text Box 5"/>
            <p:cNvSpPr txBox="1"/>
            <p:nvPr/>
          </p:nvSpPr>
          <p:spPr>
            <a:xfrm>
              <a:off x="3315" y="1728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I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o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5798" name="Text Box 6"/>
            <p:cNvSpPr txBox="1"/>
            <p:nvPr/>
          </p:nvSpPr>
          <p:spPr>
            <a:xfrm>
              <a:off x="4416" y="1728"/>
              <a:ext cx="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I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75799" name="Group 7"/>
            <p:cNvGrpSpPr/>
            <p:nvPr/>
          </p:nvGrpSpPr>
          <p:grpSpPr>
            <a:xfrm>
              <a:off x="3744" y="1104"/>
              <a:ext cx="624" cy="1536"/>
              <a:chOff x="3744" y="1104"/>
              <a:chExt cx="624" cy="1536"/>
            </a:xfrm>
          </p:grpSpPr>
          <p:sp>
            <p:nvSpPr>
              <p:cNvPr id="75806" name="AutoShape 8"/>
              <p:cNvSpPr/>
              <p:nvPr/>
            </p:nvSpPr>
            <p:spPr>
              <a:xfrm>
                <a:off x="3744" y="1104"/>
                <a:ext cx="624" cy="1536"/>
              </a:xfrm>
              <a:prstGeom prst="cube">
                <a:avLst>
                  <a:gd name="adj" fmla="val 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7" name="Line 9"/>
              <p:cNvSpPr/>
              <p:nvPr/>
            </p:nvSpPr>
            <p:spPr>
              <a:xfrm>
                <a:off x="3888" y="1104"/>
                <a:ext cx="0" cy="13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75808" name="Line 10"/>
              <p:cNvSpPr/>
              <p:nvPr/>
            </p:nvSpPr>
            <p:spPr>
              <a:xfrm>
                <a:off x="3888" y="2496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75809" name="Line 11"/>
              <p:cNvSpPr/>
              <p:nvPr/>
            </p:nvSpPr>
            <p:spPr>
              <a:xfrm flipH="1">
                <a:off x="3744" y="2496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grpSp>
          <p:nvGrpSpPr>
            <p:cNvPr id="75800" name="Group 12"/>
            <p:cNvGrpSpPr/>
            <p:nvPr/>
          </p:nvGrpSpPr>
          <p:grpSpPr>
            <a:xfrm>
              <a:off x="3732" y="2640"/>
              <a:ext cx="480" cy="288"/>
              <a:chOff x="3744" y="2937"/>
              <a:chExt cx="480" cy="288"/>
            </a:xfrm>
          </p:grpSpPr>
          <p:sp>
            <p:nvSpPr>
              <p:cNvPr id="75801" name="Line 13"/>
              <p:cNvSpPr/>
              <p:nvPr/>
            </p:nvSpPr>
            <p:spPr>
              <a:xfrm>
                <a:off x="3744" y="2987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02" name="Line 14"/>
              <p:cNvSpPr/>
              <p:nvPr/>
            </p:nvSpPr>
            <p:spPr>
              <a:xfrm>
                <a:off x="4224" y="2994"/>
                <a:ext cx="0" cy="1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03" name="Text Box 15"/>
              <p:cNvSpPr txBox="1"/>
              <p:nvPr/>
            </p:nvSpPr>
            <p:spPr>
              <a:xfrm>
                <a:off x="3888" y="2937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i="1" dirty="0">
                    <a:latin typeface="Arial" panose="020B0604020202020204" pitchFamily="34" charset="0"/>
                  </a:rPr>
                  <a:t>b</a:t>
                </a:r>
                <a:endParaRPr lang="en-US" altLang="zh-CN" sz="2400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4" name="Line 16"/>
              <p:cNvSpPr/>
              <p:nvPr/>
            </p:nvSpPr>
            <p:spPr>
              <a:xfrm flipH="1">
                <a:off x="3756" y="307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5805" name="Line 17"/>
              <p:cNvSpPr/>
              <p:nvPr/>
            </p:nvSpPr>
            <p:spPr>
              <a:xfrm>
                <a:off x="4080" y="307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60114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6705600" cy="762000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small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朗伯－比尔（</a:t>
            </a:r>
            <a:r>
              <a:rPr kumimoji="0" lang="en-US" altLang="zh-CN" sz="3200" b="1" i="0" u="none" strike="noStrike" kern="1200" cap="small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Lambert--Beer</a:t>
            </a:r>
            <a:r>
              <a:rPr kumimoji="0" lang="zh-CN" altLang="en-US" sz="3200" b="1" i="0" u="none" strike="noStrike" kern="1200" cap="small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）定律</a:t>
            </a:r>
            <a:endParaRPr kumimoji="0" lang="zh-CN" altLang="en-US" sz="3000" b="0" i="0" u="none" strike="noStrike" kern="1200" cap="small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0115" name="Group 19"/>
          <p:cNvGrpSpPr/>
          <p:nvPr/>
        </p:nvGrpSpPr>
        <p:grpSpPr>
          <a:xfrm>
            <a:off x="990600" y="2514600"/>
            <a:ext cx="3873500" cy="1752600"/>
            <a:chOff x="624" y="1584"/>
            <a:chExt cx="2440" cy="1104"/>
          </a:xfrm>
        </p:grpSpPr>
        <p:sp>
          <p:nvSpPr>
            <p:cNvPr id="75791" name="Rectangle 20"/>
            <p:cNvSpPr/>
            <p:nvPr/>
          </p:nvSpPr>
          <p:spPr>
            <a:xfrm>
              <a:off x="624" y="2304"/>
              <a:ext cx="1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32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= kbc</a:t>
              </a:r>
              <a:endParaRPr lang="en-US" altLang="zh-CN" sz="3200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5792" name="Group 21"/>
            <p:cNvGrpSpPr/>
            <p:nvPr/>
          </p:nvGrpSpPr>
          <p:grpSpPr>
            <a:xfrm>
              <a:off x="960" y="1584"/>
              <a:ext cx="2104" cy="768"/>
              <a:chOff x="960" y="1584"/>
              <a:chExt cx="2104" cy="768"/>
            </a:xfrm>
          </p:grpSpPr>
          <p:sp>
            <p:nvSpPr>
              <p:cNvPr id="75793" name="AutoShape 22"/>
              <p:cNvSpPr/>
              <p:nvPr/>
            </p:nvSpPr>
            <p:spPr>
              <a:xfrm>
                <a:off x="960" y="1584"/>
                <a:ext cx="192" cy="768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0119" name="Rectangle 23"/>
              <p:cNvSpPr>
                <a:spLocks noChangeArrowheads="1"/>
              </p:cNvSpPr>
              <p:nvPr/>
            </p:nvSpPr>
            <p:spPr bwMode="auto">
              <a:xfrm>
                <a:off x="1104" y="1777"/>
                <a:ext cx="19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lg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A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吸光度）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</p:grpSp>
      </p:grpSp>
      <p:sp>
        <p:nvSpPr>
          <p:cNvPr id="75781" name="Oval 24"/>
          <p:cNvSpPr/>
          <p:nvPr/>
        </p:nvSpPr>
        <p:spPr>
          <a:xfrm>
            <a:off x="1447800" y="1371600"/>
            <a:ext cx="533400" cy="1066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5782" name="Group 25"/>
          <p:cNvGrpSpPr/>
          <p:nvPr/>
        </p:nvGrpSpPr>
        <p:grpSpPr>
          <a:xfrm>
            <a:off x="752475" y="1277938"/>
            <a:ext cx="3209925" cy="1450975"/>
            <a:chOff x="474" y="805"/>
            <a:chExt cx="2022" cy="914"/>
          </a:xfrm>
        </p:grpSpPr>
        <p:graphicFrame>
          <p:nvGraphicFramePr>
            <p:cNvPr id="75789" name="Object 26"/>
            <p:cNvGraphicFramePr>
              <a:graphicFrameLocks noChangeAspect="1"/>
            </p:cNvGraphicFramePr>
            <p:nvPr/>
          </p:nvGraphicFramePr>
          <p:xfrm>
            <a:off x="474" y="805"/>
            <a:ext cx="1489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850265" imgH="444500" progId="Equation.3">
                    <p:embed/>
                  </p:oleObj>
                </mc:Choice>
                <mc:Fallback>
                  <p:oleObj name="" r:id="rId1" imgW="850265" imgH="444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4" y="805"/>
                          <a:ext cx="1489" cy="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0" name="Rectangle 27"/>
            <p:cNvSpPr/>
            <p:nvPr/>
          </p:nvSpPr>
          <p:spPr>
            <a:xfrm>
              <a:off x="1480" y="1392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solidFill>
                    <a:srgbClr val="002060"/>
                  </a:solidFill>
                  <a:latin typeface="楷体_GB2312" pitchFamily="49" charset="-122"/>
                  <a:ea typeface="楷体_GB2312" pitchFamily="49" charset="-122"/>
                </a:rPr>
                <a:t>吸光系数</a:t>
              </a:r>
              <a:endPara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75783" name="Line 28"/>
          <p:cNvSpPr/>
          <p:nvPr/>
        </p:nvSpPr>
        <p:spPr>
          <a:xfrm flipH="1" flipV="1">
            <a:off x="2438400" y="1981200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60125" name="Group 29"/>
          <p:cNvGrpSpPr/>
          <p:nvPr/>
        </p:nvGrpSpPr>
        <p:grpSpPr>
          <a:xfrm>
            <a:off x="468313" y="4267200"/>
            <a:ext cx="8534400" cy="2160588"/>
            <a:chOff x="295" y="2688"/>
            <a:chExt cx="5376" cy="1361"/>
          </a:xfrm>
        </p:grpSpPr>
        <p:sp>
          <p:nvSpPr>
            <p:cNvPr id="260126" name="Rectangle 30"/>
            <p:cNvSpPr>
              <a:spLocks noChangeArrowheads="1"/>
            </p:cNvSpPr>
            <p:nvPr/>
          </p:nvSpPr>
          <p:spPr bwMode="auto">
            <a:xfrm>
              <a:off x="295" y="2688"/>
              <a:ext cx="5376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：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与吸光物质的种类和入射光的波长有关。</a:t>
              </a:r>
              <a:endPara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Blip>
                  <a:blip r:embed="rId3"/>
                </a:buBlip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越大，表示溶液对入射光越容易吸收。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Blip>
                  <a:blip r:embed="rId3"/>
                </a:buBlip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以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g·100mL</a:t>
              </a: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为单位时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——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比吸光系数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Blip>
                  <a:blip r:embed="rId3"/>
                </a:buBlip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以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mol·L</a:t>
              </a: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为单位时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——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摩尔吸光系数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ε</a:t>
              </a:r>
              <a:endPara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75788" name="Object 31"/>
            <p:cNvGraphicFramePr>
              <a:graphicFrameLocks noChangeAspect="1"/>
            </p:cNvGraphicFramePr>
            <p:nvPr/>
          </p:nvGraphicFramePr>
          <p:xfrm>
            <a:off x="4322" y="3330"/>
            <a:ext cx="48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4" imgW="381000" imgH="279400" progId="Equation.3">
                    <p:embed/>
                  </p:oleObj>
                </mc:Choice>
                <mc:Fallback>
                  <p:oleObj name="" r:id="rId4" imgW="381000" imgH="2794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7598D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2" y="3330"/>
                          <a:ext cx="48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5" name="AutoShape 32"/>
          <p:cNvSpPr/>
          <p:nvPr/>
        </p:nvSpPr>
        <p:spPr>
          <a:xfrm>
            <a:off x="3563938" y="1125538"/>
            <a:ext cx="914400" cy="6096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noFill/>
          </a:ln>
        </p:spPr>
        <p:txBody>
          <a:bodyPr/>
          <a:p>
            <a:pPr marL="342900" indent="-342900" algn="ctr">
              <a:spcBef>
                <a:spcPct val="20000"/>
              </a:spcBef>
            </a:pP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60129" name="AutoShape 33"/>
          <p:cNvSpPr/>
          <p:nvPr/>
        </p:nvSpPr>
        <p:spPr>
          <a:xfrm>
            <a:off x="1979613" y="836613"/>
            <a:ext cx="2376487" cy="609600"/>
          </a:xfrm>
          <a:prstGeom prst="wedgeEllipseCallout">
            <a:avLst>
              <a:gd name="adj1" fmla="val -47597"/>
              <a:gd name="adj2" fmla="val 70051"/>
            </a:avLst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ctr"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透光率</a:t>
            </a:r>
            <a:r>
              <a:rPr lang="en-US" altLang="zh-CN" sz="32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9"/>
          <p:cNvGrpSpPr/>
          <p:nvPr/>
        </p:nvGrpSpPr>
        <p:grpSpPr>
          <a:xfrm>
            <a:off x="0" y="2924175"/>
            <a:ext cx="2967038" cy="3151188"/>
            <a:chOff x="0" y="1827"/>
            <a:chExt cx="1920" cy="2201"/>
          </a:xfrm>
        </p:grpSpPr>
        <p:pic>
          <p:nvPicPr>
            <p:cNvPr id="23567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1827"/>
              <a:ext cx="1920" cy="18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84" y="3663"/>
              <a:ext cx="125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8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敞开体系</a:t>
              </a:r>
              <a:endParaRPr kumimoji="1" lang="zh-CN" altLang="en-US" sz="28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132138" y="2924175"/>
            <a:ext cx="2909887" cy="3241675"/>
            <a:chOff x="1968" y="1824"/>
            <a:chExt cx="1932" cy="2166"/>
          </a:xfrm>
        </p:grpSpPr>
        <p:pic>
          <p:nvPicPr>
            <p:cNvPr id="23565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8" y="1824"/>
              <a:ext cx="1932" cy="18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2496" y="3663"/>
              <a:ext cx="98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8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封闭体系</a:t>
              </a:r>
              <a:endParaRPr kumimoji="1" lang="zh-CN" altLang="en-US" sz="28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5940425" y="2997200"/>
            <a:ext cx="3024188" cy="3168650"/>
            <a:chOff x="3936" y="1824"/>
            <a:chExt cx="1848" cy="2193"/>
          </a:xfrm>
        </p:grpSpPr>
        <p:pic>
          <p:nvPicPr>
            <p:cNvPr id="23563" name="Picture 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3936" y="1824"/>
              <a:ext cx="1848" cy="18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6332" name="Text Box 17"/>
            <p:cNvSpPr txBox="1">
              <a:spLocks noChangeArrowheads="1"/>
            </p:cNvSpPr>
            <p:nvPr/>
          </p:nvSpPr>
          <p:spPr bwMode="auto">
            <a:xfrm>
              <a:off x="4367" y="3663"/>
              <a:ext cx="1017" cy="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8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孤立体系</a:t>
              </a:r>
              <a:endParaRPr kumimoji="1" lang="zh-CN" altLang="en-US" sz="28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-36512" y="242888"/>
            <a:ext cx="73374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System and State Function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619250" y="1538288"/>
            <a:ext cx="5257800" cy="64135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CC00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三种热力学体系的特点</a:t>
            </a:r>
            <a:endParaRPr kumimoji="1" lang="zh-CN" altLang="en-US" sz="3600" b="1" i="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3559" name="Picture 21" descr="0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963" y="5783263"/>
            <a:ext cx="33337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Picture 22" descr="00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5675313"/>
            <a:ext cx="33337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1" name="Picture 23" descr="0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0" y="5753100"/>
            <a:ext cx="3333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2" name="灯片编号占位符 15"/>
          <p:cNvSpPr txBox="1">
            <a:spLocks noGrp="1"/>
          </p:cNvSpPr>
          <p:nvPr>
            <p:ph type="sldNum" sz="quarter" idx="12"/>
          </p:nvPr>
        </p:nvSpPr>
        <p:spPr>
          <a:xfrm>
            <a:off x="8101013" y="5734050"/>
            <a:ext cx="609600" cy="520700"/>
          </a:xfrm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7"/>
          <p:cNvGrpSpPr/>
          <p:nvPr/>
        </p:nvGrpSpPr>
        <p:grpSpPr>
          <a:xfrm>
            <a:off x="214313" y="285750"/>
            <a:ext cx="8120062" cy="1230313"/>
            <a:chOff x="214" y="709"/>
            <a:chExt cx="3727" cy="364"/>
          </a:xfrm>
        </p:grpSpPr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14" y="709"/>
              <a:ext cx="2743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二、状态和状态函数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554" y="883"/>
              <a:ext cx="3387" cy="1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State and State  Function</a:t>
              </a: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076325" y="2560638"/>
            <a:ext cx="7848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体系所有物理性质和化学性质的综合表现</a:t>
            </a:r>
            <a:endParaRPr kumimoji="1" lang="zh-CN" altLang="en-US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57188" y="4143375"/>
            <a:ext cx="8247063" cy="2259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可用物质的一些宏观物理量</a:t>
            </a:r>
            <a:r>
              <a:rPr kumimoji="1" lang="en-US" altLang="zh-CN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如温度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压力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、体积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、物质的量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endParaRPr kumimoji="1" lang="en-US" altLang="zh-CN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密度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ρ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、粘度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η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等来描述。</a:t>
            </a:r>
            <a:endParaRPr kumimoji="1" lang="zh-CN" altLang="en-US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77825" y="1727200"/>
            <a:ext cx="1603375" cy="64135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</a:t>
            </a:r>
            <a:endParaRPr kumimoji="1" lang="zh-CN" altLang="en-US" sz="3600" b="1" i="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327025" y="3282950"/>
            <a:ext cx="3395663" cy="64135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状态的描述方式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7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0" grpId="0"/>
      <p:bldP spid="22551" grpId="0"/>
      <p:bldP spid="22549" grpId="0" animBg="1"/>
      <p:bldP spid="225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23850" y="1125538"/>
            <a:ext cx="4824413" cy="5373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在热力学中，把用于确定系统状态的物理量（性质）称为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状态函数。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状态函数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量值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取决于系统所处的状态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其改变量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取决于系统的始态和终态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与实现变化的途径无关。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3565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8925" y="2000250"/>
            <a:ext cx="3340100" cy="394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79388" y="404813"/>
            <a:ext cx="2232025" cy="646113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状态函数</a:t>
            </a:r>
            <a:endParaRPr kumimoji="1" lang="zh-CN" altLang="en-US" sz="3600" b="1" i="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56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563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4" name="Rectangle 10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7772400" cy="990600"/>
          </a:xfrm>
          <a:solidFill>
            <a:srgbClr val="FFFFFF"/>
          </a:solidFill>
          <a:ln>
            <a:noFill/>
            <a:miter lim="800000"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4000" b="1" i="0" u="none" strike="noStrike" kern="1200" cap="small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状态函数的特征</a:t>
            </a:r>
            <a:endParaRPr kumimoji="0" lang="zh-CN" altLang="en-US" sz="4000" b="0" i="0" u="none" strike="noStrike" kern="1200" cap="small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1027"/>
          <p:cNvSpPr/>
          <p:nvPr/>
        </p:nvSpPr>
        <p:spPr>
          <a:xfrm>
            <a:off x="381000" y="1462088"/>
            <a:ext cx="8077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（1）</a:t>
            </a:r>
            <a:r>
              <a:rPr lang="zh-CN" altLang="en-US" sz="3200" b="1" dirty="0">
                <a:latin typeface="Times New Roman" panose="02020603050405020304" pitchFamily="18" charset="0"/>
              </a:rPr>
              <a:t>状态函数与体系状态</a:t>
            </a:r>
            <a:r>
              <a:rPr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一一对应</a:t>
            </a:r>
            <a:r>
              <a:rPr lang="zh-CN" altLang="en-US" sz="3200" b="1" dirty="0">
                <a:latin typeface="Times New Roman" panose="02020603050405020304" pitchFamily="18" charset="0"/>
              </a:rPr>
              <a:t>；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10304" name="Rectangle 1056"/>
          <p:cNvSpPr/>
          <p:nvPr/>
        </p:nvSpPr>
        <p:spPr>
          <a:xfrm>
            <a:off x="381000" y="3581400"/>
            <a:ext cx="83581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（2）状态改变时，状态函数的</a:t>
            </a:r>
            <a:r>
              <a:rPr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改变量</a:t>
            </a:r>
            <a:r>
              <a:rPr lang="zh-CN" altLang="en-US" sz="3200" b="1" dirty="0">
                <a:latin typeface="Times New Roman" panose="02020603050405020304" pitchFamily="18" charset="0"/>
              </a:rPr>
              <a:t>只与体系的始终态有关，而</a:t>
            </a:r>
            <a:r>
              <a:rPr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与变化的途径无关</a:t>
            </a:r>
            <a:r>
              <a:rPr lang="zh-CN" altLang="en-US" sz="3200" b="1" dirty="0">
                <a:latin typeface="Times New Roman" panose="02020603050405020304" pitchFamily="18" charset="0"/>
              </a:rPr>
              <a:t>；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10305" name="Rectangle 1057"/>
          <p:cNvSpPr/>
          <p:nvPr/>
        </p:nvSpPr>
        <p:spPr>
          <a:xfrm>
            <a:off x="361950" y="5135563"/>
            <a:ext cx="77311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（3）体系复原状态，状态函数恢复原值。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7654" name="Text Box 1058"/>
          <p:cNvSpPr txBox="1"/>
          <p:nvPr/>
        </p:nvSpPr>
        <p:spPr>
          <a:xfrm>
            <a:off x="1866900" y="2087563"/>
            <a:ext cx="4360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状态函数变→状态变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7655" name="Text Box 1059"/>
          <p:cNvSpPr txBox="1"/>
          <p:nvPr/>
        </p:nvSpPr>
        <p:spPr>
          <a:xfrm>
            <a:off x="1828800" y="2743200"/>
            <a:ext cx="48307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状态变→状态函数变？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4" grpId="0"/>
      <p:bldP spid="3103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50838" y="142875"/>
            <a:ext cx="30416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State Function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71550" y="981075"/>
            <a:ext cx="3743325" cy="64135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状态函数的分类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187450" y="1949450"/>
            <a:ext cx="7380288" cy="4044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广度性质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extensive property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体积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、物质的量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、质量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具有加和性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强度性质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intensive property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密度</a:t>
            </a:r>
            <a:r>
              <a:rPr kumimoji="1" lang="el-GR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ρ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、压力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、温度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等，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不具有加和性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15" name="AutoShape 15"/>
          <p:cNvSpPr/>
          <p:nvPr/>
        </p:nvSpPr>
        <p:spPr bwMode="auto">
          <a:xfrm>
            <a:off x="800100" y="2181225"/>
            <a:ext cx="206375" cy="3795713"/>
          </a:xfrm>
          <a:prstGeom prst="leftBrace">
            <a:avLst>
              <a:gd name="adj1" fmla="val 153269"/>
              <a:gd name="adj2" fmla="val 50000"/>
            </a:avLst>
          </a:prstGeom>
          <a:noFill/>
          <a:ln w="38100">
            <a:solidFill>
              <a:srgbClr val="0099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61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charRg st="2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614">
                                            <p:txEl>
                                              <p:charRg st="2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614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5614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14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2" grpId="0" animBg="1"/>
      <p:bldP spid="25614" grpId="0" build="p"/>
      <p:bldP spid="256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833438" y="4073525"/>
            <a:ext cx="3090863" cy="711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zh-CN" altLang="en-US" sz="4000" b="1" i="0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总</a:t>
            </a: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 V</a:t>
            </a:r>
            <a:r>
              <a:rPr kumimoji="1" lang="en-US" altLang="zh-CN" sz="4000" b="1" i="0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V</a:t>
            </a:r>
            <a:r>
              <a:rPr kumimoji="1" lang="en-US" altLang="zh-CN" sz="4000" b="1" i="0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4000" b="1" i="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100638" y="4073525"/>
            <a:ext cx="3000375" cy="711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zh-CN" altLang="en-US" sz="4000" b="1" i="0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总</a:t>
            </a:r>
            <a:r>
              <a:rPr kumimoji="1" lang="zh-CN" altLang="en-US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≠ </a:t>
            </a: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1" lang="en-US" altLang="zh-CN" sz="4000" b="1" i="0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40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p</a:t>
            </a:r>
            <a:r>
              <a:rPr kumimoji="1" lang="en-US" altLang="zh-CN" sz="4000" b="1" i="0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4000" b="1" i="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132138" y="2492375"/>
            <a:ext cx="2876550" cy="1295400"/>
            <a:chOff x="1973" y="1570"/>
            <a:chExt cx="1812" cy="816"/>
          </a:xfrm>
        </p:grpSpPr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973" y="1570"/>
              <a:ext cx="1776" cy="816"/>
            </a:xfrm>
            <a:prstGeom prst="rect">
              <a:avLst/>
            </a:prstGeom>
            <a:gradFill rotWithShape="1">
              <a:gsLst>
                <a:gs pos="0">
                  <a:srgbClr val="66FFFF"/>
                </a:gs>
                <a:gs pos="50000">
                  <a:schemeClr val="bg1"/>
                </a:gs>
                <a:gs pos="100000">
                  <a:srgbClr val="66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885" y="1570"/>
              <a:ext cx="0" cy="816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2117" y="1762"/>
              <a:ext cx="1668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sz="3600" b="1" i="0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1" lang="en-US" altLang="zh-CN" sz="3600" b="1" i="0" kern="1200" cap="none" spc="0" normalizeH="0" baseline="-2500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3600" b="1" i="0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,V</a:t>
              </a:r>
              <a:r>
                <a:rPr kumimoji="1" lang="en-US" altLang="zh-CN" sz="3600" b="1" i="0" kern="1200" cap="none" spc="0" normalizeH="0" baseline="-2500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3600" b="1" i="0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p</a:t>
              </a:r>
              <a:r>
                <a:rPr kumimoji="1" lang="en-US" altLang="zh-CN" sz="3600" b="1" i="0" kern="1200" cap="none" spc="0" normalizeH="0" baseline="-2500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3600" b="1" i="0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, V</a:t>
              </a:r>
              <a:r>
                <a:rPr kumimoji="1" lang="en-US" altLang="zh-CN" sz="3600" b="1" i="0" kern="1200" cap="none" spc="0" normalizeH="0" baseline="-2500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3600" b="1" i="0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0" y="1571625"/>
            <a:ext cx="9361488" cy="641350"/>
            <a:chOff x="113" y="981"/>
            <a:chExt cx="5897" cy="404"/>
          </a:xfrm>
        </p:grpSpPr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63" y="981"/>
              <a:ext cx="5647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广度性质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具有加和性，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强度性质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无加和性。</a:t>
              </a:r>
              <a:endPara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29707" name="Picture 18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3" y="1071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702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27"/>
          <p:cNvGrpSpPr/>
          <p:nvPr/>
        </p:nvGrpSpPr>
        <p:grpSpPr>
          <a:xfrm>
            <a:off x="215900" y="169863"/>
            <a:ext cx="8120063" cy="1230312"/>
            <a:chOff x="214" y="709"/>
            <a:chExt cx="3727" cy="364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14" y="709"/>
              <a:ext cx="2743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二、状态和状态函数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554" y="883"/>
              <a:ext cx="3387" cy="1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State and State  Function</a:t>
              </a: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187450" y="115888"/>
            <a:ext cx="60483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广度性质和强度性质示意图</a:t>
            </a:r>
            <a:endParaRPr kumimoji="0" lang="zh-CN" altLang="en-US" sz="3600" b="1" i="0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23" name="灯片编号占位符 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controls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9"/>
          <p:cNvGrpSpPr/>
          <p:nvPr/>
        </p:nvGrpSpPr>
        <p:grpSpPr>
          <a:xfrm>
            <a:off x="214313" y="1450975"/>
            <a:ext cx="8678862" cy="1906588"/>
            <a:chOff x="135" y="914"/>
            <a:chExt cx="5467" cy="1201"/>
          </a:xfrm>
        </p:grpSpPr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135" y="914"/>
              <a:ext cx="5467" cy="12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广度性质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的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数值与系统所含的物质的量有关，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强度性质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与系统的数量无关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，其数值取决于系统自身的性质。</a:t>
              </a:r>
              <a:endPara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31758" name="Picture 11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" y="1026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30"/>
          <p:cNvGrpSpPr/>
          <p:nvPr/>
        </p:nvGrpSpPr>
        <p:grpSpPr>
          <a:xfrm>
            <a:off x="250825" y="3452813"/>
            <a:ext cx="8678863" cy="696912"/>
            <a:chOff x="158" y="2175"/>
            <a:chExt cx="5467" cy="439"/>
          </a:xfrm>
        </p:grpSpPr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158" y="2175"/>
              <a:ext cx="5467" cy="4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两种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广度性质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相除得到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强度性质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。</a:t>
              </a:r>
              <a:endPara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31756" name="Picture 14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" y="2276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1230313" y="5013325"/>
            <a:ext cx="247808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强度性质：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749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4508500"/>
            <a:ext cx="3981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3492500" y="4708525"/>
          <a:ext cx="27368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787400" imgH="419100" progId="Equation.3">
                  <p:embed/>
                </p:oleObj>
              </mc:Choice>
              <mc:Fallback>
                <p:oleObj name="" r:id="rId3" imgW="787400" imgH="419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4708525"/>
                        <a:ext cx="2736850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7"/>
          <p:cNvGrpSpPr/>
          <p:nvPr/>
        </p:nvGrpSpPr>
        <p:grpSpPr>
          <a:xfrm>
            <a:off x="576263" y="3175"/>
            <a:ext cx="8074025" cy="1271588"/>
            <a:chOff x="235" y="697"/>
            <a:chExt cx="3706" cy="376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35" y="697"/>
              <a:ext cx="3090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            二、状态和状态函数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554" y="883"/>
              <a:ext cx="3387" cy="1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State and State  Function</a:t>
              </a: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7"/>
          <p:cNvGrpSpPr/>
          <p:nvPr/>
        </p:nvGrpSpPr>
        <p:grpSpPr>
          <a:xfrm>
            <a:off x="395288" y="714375"/>
            <a:ext cx="7881937" cy="1347788"/>
            <a:chOff x="249" y="450"/>
            <a:chExt cx="4965" cy="84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60" y="450"/>
              <a:ext cx="4854" cy="8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系统的状态常由几个相互独立的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状态函数来描述。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32793" name="Picture 5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1037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803400" y="2216150"/>
            <a:ext cx="47720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理想气体所处的状态：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885825" y="3429000"/>
            <a:ext cx="3241675" cy="2016125"/>
            <a:chOff x="1429" y="2478"/>
            <a:chExt cx="2042" cy="1270"/>
          </a:xfrm>
        </p:grpSpPr>
        <p:sp>
          <p:nvSpPr>
            <p:cNvPr id="96263" name="AutoShape 7"/>
            <p:cNvSpPr>
              <a:spLocks noChangeArrowheads="1"/>
            </p:cNvSpPr>
            <p:nvPr/>
          </p:nvSpPr>
          <p:spPr bwMode="auto">
            <a:xfrm>
              <a:off x="1429" y="2478"/>
              <a:ext cx="2042" cy="127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FF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0" lang="zh-CN" alt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1565" y="3158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66" name="Oval 10"/>
            <p:cNvSpPr>
              <a:spLocks noChangeArrowheads="1"/>
            </p:cNvSpPr>
            <p:nvPr/>
          </p:nvSpPr>
          <p:spPr bwMode="auto">
            <a:xfrm>
              <a:off x="1701" y="3430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2109" y="3521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1655" y="2931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69" name="Oval 13"/>
            <p:cNvSpPr>
              <a:spLocks noChangeArrowheads="1"/>
            </p:cNvSpPr>
            <p:nvPr/>
          </p:nvSpPr>
          <p:spPr bwMode="auto">
            <a:xfrm>
              <a:off x="2789" y="3022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0" name="Oval 14"/>
            <p:cNvSpPr>
              <a:spLocks noChangeArrowheads="1"/>
            </p:cNvSpPr>
            <p:nvPr/>
          </p:nvSpPr>
          <p:spPr bwMode="auto">
            <a:xfrm>
              <a:off x="2381" y="3430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1" name="Oval 15"/>
            <p:cNvSpPr>
              <a:spLocks noChangeArrowheads="1"/>
            </p:cNvSpPr>
            <p:nvPr/>
          </p:nvSpPr>
          <p:spPr bwMode="auto">
            <a:xfrm>
              <a:off x="2018" y="2976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2" name="Oval 16"/>
            <p:cNvSpPr>
              <a:spLocks noChangeArrowheads="1"/>
            </p:cNvSpPr>
            <p:nvPr/>
          </p:nvSpPr>
          <p:spPr bwMode="auto">
            <a:xfrm>
              <a:off x="2562" y="2885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2426" y="3067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2834" y="3430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6143625" y="3500438"/>
            <a:ext cx="2447925" cy="1949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系统所含物质的量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4127500" y="3794125"/>
            <a:ext cx="2016125" cy="949325"/>
            <a:chOff x="2925" y="2696"/>
            <a:chExt cx="1134" cy="598"/>
          </a:xfrm>
        </p:grpSpPr>
        <p:sp>
          <p:nvSpPr>
            <p:cNvPr id="96276" name="AutoShape 20"/>
            <p:cNvSpPr>
              <a:spLocks noChangeArrowheads="1"/>
            </p:cNvSpPr>
            <p:nvPr/>
          </p:nvSpPr>
          <p:spPr bwMode="auto">
            <a:xfrm>
              <a:off x="2925" y="2976"/>
              <a:ext cx="1134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009900"/>
                </a:gs>
                <a:gs pos="50000">
                  <a:schemeClr val="hlink"/>
                </a:gs>
                <a:gs pos="100000">
                  <a:srgbClr val="009900"/>
                </a:gs>
              </a:gsLst>
              <a:lin ang="5400000" scaled="1"/>
            </a:gradFill>
            <a:ln w="9525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3061" y="2696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决定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76225" y="2209800"/>
            <a:ext cx="1619250" cy="647700"/>
            <a:chOff x="240" y="220"/>
            <a:chExt cx="962" cy="383"/>
          </a:xfrm>
        </p:grpSpPr>
        <p:pic>
          <p:nvPicPr>
            <p:cNvPr id="32777" name="Picture 25" descr="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" y="241"/>
              <a:ext cx="816" cy="3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434" y="220"/>
              <a:ext cx="768" cy="37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例如</a:t>
              </a:r>
              <a:endParaRPr kumimoji="1" lang="zh-CN" altLang="en-US" sz="3600" b="1" i="0" kern="1200" cap="none" spc="0" normalizeH="0" baseline="0" noProof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2776" name="灯片编号占位符 2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/>
      <p:bldP spid="962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36963" y="1042988"/>
            <a:ext cx="341312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即：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40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4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-X</a:t>
            </a:r>
            <a:r>
              <a:rPr kumimoji="1" lang="en-US" altLang="zh-CN" sz="4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1" lang="en-US" altLang="zh-CN" sz="4000" b="1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381000" y="3937000"/>
            <a:ext cx="2822575" cy="1276350"/>
            <a:chOff x="240" y="2218"/>
            <a:chExt cx="1778" cy="804"/>
          </a:xfrm>
        </p:grpSpPr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40" y="2218"/>
              <a:ext cx="1778" cy="410"/>
            </a:xfrm>
            <a:prstGeom prst="rect">
              <a:avLst/>
            </a:prstGeom>
            <a:gradFill rotWithShape="0">
              <a:gsLst>
                <a:gs pos="0">
                  <a:srgbClr val="00FFFF"/>
                </a:gs>
                <a:gs pos="50000">
                  <a:srgbClr val="FFFFFF"/>
                </a:gs>
                <a:gs pos="100000">
                  <a:srgbClr val="00FFFF"/>
                </a:gs>
              </a:gsLst>
              <a:lin ang="5400000" scaled="1"/>
            </a:gradFill>
            <a:ln w="9525">
              <a:solidFill>
                <a:srgbClr val="00FF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50g</a:t>
              </a:r>
              <a:r>
                <a:rPr kumimoji="1" lang="zh-CN" altLang="en-US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</a:t>
              </a:r>
              <a:r>
                <a:rPr kumimoji="1" lang="en-US" altLang="zh-CN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水</a:t>
              </a:r>
              <a:endParaRPr kumimoji="1" lang="zh-CN" altLang="en-US" sz="3600" b="1" i="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703" y="2657"/>
              <a:ext cx="86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状态</a:t>
              </a:r>
              <a:r>
                <a:rPr kumimoji="1" lang="en-US" altLang="zh-CN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5508625" y="4637088"/>
            <a:ext cx="1173163" cy="7683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339975" y="4781550"/>
            <a:ext cx="1143000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679825" y="5011738"/>
            <a:ext cx="16129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途 径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3132138" y="5573713"/>
            <a:ext cx="2971800" cy="1239837"/>
            <a:chOff x="1968" y="3466"/>
            <a:chExt cx="1872" cy="781"/>
          </a:xfrm>
        </p:grpSpPr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1968" y="3466"/>
              <a:ext cx="1872" cy="41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chemeClr val="bg1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rgbClr val="CC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50g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  <a:r>
                <a:rPr kumimoji="1" lang="en-US" altLang="zh-CN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3600" b="1" i="0" kern="1200" cap="none" spc="0" normalizeH="0" baseline="0" noProof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水</a:t>
              </a:r>
              <a:endParaRPr kumimoji="1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2464" y="3882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状态</a:t>
              </a:r>
              <a:r>
                <a:rPr kumimoji="1" lang="en-US" altLang="zh-CN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3281363" y="3694113"/>
            <a:ext cx="2514600" cy="655637"/>
            <a:chOff x="2064" y="2054"/>
            <a:chExt cx="1584" cy="413"/>
          </a:xfrm>
        </p:grpSpPr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2064" y="2467"/>
              <a:ext cx="158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352" y="2054"/>
              <a:ext cx="101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途 径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6019800" y="3917950"/>
            <a:ext cx="2819400" cy="1262063"/>
            <a:chOff x="3792" y="2227"/>
            <a:chExt cx="1776" cy="795"/>
          </a:xfrm>
        </p:grpSpPr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3792" y="2227"/>
              <a:ext cx="1776" cy="410"/>
            </a:xfrm>
            <a:prstGeom prst="rect">
              <a:avLst/>
            </a:prstGeom>
            <a:gradFill rotWithShape="1">
              <a:gsLst>
                <a:gs pos="0">
                  <a:srgbClr val="66FFFF"/>
                </a:gs>
                <a:gs pos="50000">
                  <a:srgbClr val="FFFFFF"/>
                </a:gs>
                <a:gs pos="100000">
                  <a:srgbClr val="66FFFF"/>
                </a:gs>
              </a:gsLst>
              <a:lin ang="5400000" scaled="1"/>
            </a:gradFill>
            <a:ln w="9525">
              <a:solidFill>
                <a:srgbClr val="66FF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50g</a:t>
              </a:r>
              <a:r>
                <a:rPr kumimoji="1" lang="zh-CN" altLang="en-US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80</a:t>
              </a:r>
              <a:r>
                <a:rPr kumimoji="1" lang="en-US" altLang="zh-CN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3600" b="1" i="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水</a:t>
              </a:r>
              <a:endParaRPr kumimoji="1" lang="zh-CN" altLang="en-US" sz="3600" b="1" i="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4272" y="26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状态</a:t>
              </a:r>
              <a:r>
                <a:rPr kumimoji="1" lang="en-US" altLang="zh-CN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50838" y="142875"/>
            <a:ext cx="30416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State Function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2014538"/>
            <a:ext cx="8569325" cy="170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状态一定时，状态函数有一个相应的确定值。始终态一定时，状态函数的改变量就只有一个唯一数值。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" name="Group 45"/>
          <p:cNvGrpSpPr/>
          <p:nvPr/>
        </p:nvGrpSpPr>
        <p:grpSpPr>
          <a:xfrm>
            <a:off x="250825" y="1268413"/>
            <a:ext cx="2881313" cy="641350"/>
            <a:chOff x="158" y="799"/>
            <a:chExt cx="1815" cy="404"/>
          </a:xfrm>
        </p:grpSpPr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437" y="799"/>
              <a:ext cx="153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状态函数 </a:t>
              </a:r>
              <a:r>
                <a:rPr kumimoji="0" lang="en-US" altLang="zh-CN" sz="36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33807" name="Picture 44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" y="845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805" name="灯片编号占位符 2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5" grpId="0"/>
      <p:bldP spid="24602" grpId="0"/>
      <p:bldP spid="24616" grpId="0"/>
      <p:bldP spid="246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994025" y="3970338"/>
          <a:ext cx="22637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761365" imgH="406400" progId="Equation.3">
                  <p:embed/>
                </p:oleObj>
              </mc:Choice>
              <mc:Fallback>
                <p:oleObj name="" r:id="rId1" imgW="761365" imgH="406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4025" y="3970338"/>
                        <a:ext cx="2263775" cy="1211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/>
          <p:cNvSpPr/>
          <p:nvPr/>
        </p:nvSpPr>
        <p:spPr>
          <a:xfrm>
            <a:off x="3200400" y="1339850"/>
            <a:ext cx="16398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i="1" dirty="0">
                <a:latin typeface="Arial" panose="020B0604020202020204" pitchFamily="34" charset="0"/>
                <a:cs typeface="Times New Roman" panose="02020603050405020304" pitchFamily="18" charset="0"/>
              </a:rPr>
              <a:t>A=</a:t>
            </a:r>
            <a:r>
              <a:rPr lang="en-US" altLang="zh-CN" sz="3600" i="1" dirty="0">
                <a:latin typeface="Arial" panose="020B0604020202020204" pitchFamily="34" charset="0"/>
              </a:rPr>
              <a:t>ε</a:t>
            </a:r>
            <a:r>
              <a:rPr lang="en-US" altLang="zh-CN" sz="3600" i="1" dirty="0">
                <a:latin typeface="Arial" panose="020B0604020202020204" pitchFamily="34" charset="0"/>
                <a:cs typeface="Times New Roman" panose="02020603050405020304" pitchFamily="18" charset="0"/>
              </a:rPr>
              <a:t>bc</a:t>
            </a:r>
            <a:endParaRPr lang="en-US" altLang="zh-CN" sz="3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763838" y="2646363"/>
          <a:ext cx="2473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761365" imgH="241300" progId="Equation.3">
                  <p:embed/>
                </p:oleObj>
              </mc:Choice>
              <mc:Fallback>
                <p:oleObj name="" r:id="rId3" imgW="761365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3838" y="2646363"/>
                        <a:ext cx="2473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214313"/>
            <a:ext cx="4732338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</a:t>
            </a:r>
            <a:r>
              <a:rPr kumimoji="0" lang="en-US" altLang="zh-CN" sz="3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Precess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85750" y="928688"/>
            <a:ext cx="3802063" cy="64135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CC00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三、过程和途径 </a:t>
            </a:r>
            <a:endParaRPr kumimoji="1" lang="zh-CN" altLang="en-US" sz="3600" b="1" i="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785813" y="1928813"/>
            <a:ext cx="79930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过程：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热力学系统中发生的一切变化。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1509713" y="2786063"/>
            <a:ext cx="763428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途径：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某一过程的具体方式。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285750" y="3582988"/>
            <a:ext cx="8245475" cy="2528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完成一个过程，可以经过不同的具体路线，具体步骤，这些所经历的</a:t>
            </a:r>
            <a:r>
              <a:rPr kumimoji="1" lang="zh-CN" altLang="en-US" sz="3200" b="1" i="0" kern="1200" cap="none" spc="0" normalizeH="0" baseline="0" noProof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具体路线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3200" b="1" i="0" kern="1200" cap="none" spc="0" normalizeH="0" baseline="0" noProof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具体步骤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就叫做不同的途径，所以说</a:t>
            </a:r>
            <a:r>
              <a:rPr kumimoji="1" lang="zh-CN" altLang="en-US" sz="32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途径就是完成一个过程的具体步骤。 </a:t>
            </a:r>
            <a:endParaRPr kumimoji="1" lang="zh-CN" altLang="en-US" sz="3200" b="1" i="0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3" name="灯片编号占位符 1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6" grpId="0"/>
      <p:bldP spid="184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23850" y="1268413"/>
            <a:ext cx="36004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例：一化学反应</a:t>
            </a:r>
            <a:r>
              <a:rPr kumimoji="1" lang="zh-CN" altLang="en-US" sz="3200" b="1" i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200" b="1" i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39750" y="2133600"/>
            <a:ext cx="1828800" cy="641350"/>
          </a:xfrm>
          <a:prstGeom prst="rect">
            <a:avLst/>
          </a:prstGeom>
          <a:gradFill rotWithShape="1">
            <a:gsLst>
              <a:gs pos="0">
                <a:srgbClr val="FFBF00"/>
              </a:gs>
              <a:gs pos="5001">
                <a:srgbClr val="F27300"/>
              </a:gs>
              <a:gs pos="12500">
                <a:srgbClr val="8F0040"/>
              </a:gs>
              <a:gs pos="25000">
                <a:srgbClr val="400040"/>
              </a:gs>
              <a:gs pos="40000">
                <a:srgbClr val="000040"/>
              </a:gs>
              <a:gs pos="50000">
                <a:srgbClr val="000000"/>
              </a:gs>
              <a:gs pos="60000">
                <a:srgbClr val="000040"/>
              </a:gs>
              <a:gs pos="75000">
                <a:srgbClr val="400040"/>
              </a:gs>
              <a:gs pos="87500">
                <a:srgbClr val="8F0040"/>
              </a:gs>
              <a:gs pos="95000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6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途径</a:t>
            </a:r>
            <a:r>
              <a:rPr kumimoji="1" lang="en-US" altLang="zh-CN" sz="36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Ⅰ</a:t>
            </a:r>
            <a:r>
              <a:rPr kumimoji="1" lang="en-US" altLang="zh-CN" sz="32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200" b="1" i="0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B2B2B2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203575" y="2924175"/>
          <a:ext cx="51117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181100" imgH="266700" progId="">
                  <p:embed/>
                </p:oleObj>
              </mc:Choice>
              <mc:Fallback>
                <p:oleObj name="" r:id="rId1" imgW="1181100" imgH="2667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99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2924175"/>
                        <a:ext cx="5111750" cy="9223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50000">
                            <a:schemeClr val="bg1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FF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979613" y="5013325"/>
          <a:ext cx="669766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2590800" imgH="482600" progId="">
                  <p:embed/>
                </p:oleObj>
              </mc:Choice>
              <mc:Fallback>
                <p:oleObj name="" r:id="rId3" imgW="2590800" imgH="4826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5013325"/>
                        <a:ext cx="6697662" cy="13255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FF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11188" y="4005263"/>
            <a:ext cx="1800225" cy="641350"/>
          </a:xfrm>
          <a:prstGeom prst="rect">
            <a:avLst/>
          </a:prstGeom>
          <a:gradFill rotWithShape="1">
            <a:gsLst>
              <a:gs pos="0">
                <a:srgbClr val="FFBF00"/>
              </a:gs>
              <a:gs pos="5001">
                <a:srgbClr val="F27300"/>
              </a:gs>
              <a:gs pos="12500">
                <a:srgbClr val="8F0040"/>
              </a:gs>
              <a:gs pos="25000">
                <a:srgbClr val="400040"/>
              </a:gs>
              <a:gs pos="40000">
                <a:srgbClr val="000040"/>
              </a:gs>
              <a:gs pos="50000">
                <a:srgbClr val="000000"/>
              </a:gs>
              <a:gs pos="60000">
                <a:srgbClr val="000040"/>
              </a:gs>
              <a:gs pos="75000">
                <a:srgbClr val="400040"/>
              </a:gs>
              <a:gs pos="87500">
                <a:srgbClr val="8F0040"/>
              </a:gs>
              <a:gs pos="95000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途径</a:t>
            </a:r>
            <a:r>
              <a:rPr kumimoji="1" lang="en-US" altLang="zh-CN" sz="36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Ⅱ</a:t>
            </a:r>
            <a:r>
              <a:rPr kumimoji="1" lang="en-US" altLang="zh-CN" sz="3200" b="1" i="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200" b="1" i="0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B2B2B2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344488" y="227013"/>
            <a:ext cx="4732338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</a:t>
            </a:r>
            <a:r>
              <a:rPr kumimoji="0" lang="en-US" altLang="zh-CN" sz="3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Precess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848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5238" grpId="0" animBg="1"/>
      <p:bldP spid="95241" grpId="0" animBg="1"/>
      <p:bldP spid="952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04800"/>
            <a:ext cx="7772400" cy="609600"/>
          </a:xfrm>
          <a:ln>
            <a:noFill/>
            <a:miter lim="800000"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44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过程与途径的关系</a:t>
            </a:r>
            <a:endParaRPr kumimoji="0" lang="zh-CN" altLang="en-US" sz="4400" b="1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6867" name="Group 32"/>
          <p:cNvGrpSpPr/>
          <p:nvPr/>
        </p:nvGrpSpPr>
        <p:grpSpPr>
          <a:xfrm>
            <a:off x="1219200" y="1758950"/>
            <a:ext cx="6891338" cy="3551238"/>
            <a:chOff x="768" y="1091"/>
            <a:chExt cx="3972" cy="2071"/>
          </a:xfrm>
        </p:grpSpPr>
        <p:sp>
          <p:nvSpPr>
            <p:cNvPr id="36869" name="Rectangle 6"/>
            <p:cNvSpPr/>
            <p:nvPr/>
          </p:nvSpPr>
          <p:spPr>
            <a:xfrm>
              <a:off x="3696" y="1392"/>
              <a:ext cx="864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n   p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V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800" b="1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6870" name="Rectangle 8"/>
            <p:cNvSpPr/>
            <p:nvPr/>
          </p:nvSpPr>
          <p:spPr>
            <a:xfrm>
              <a:off x="2208" y="2160"/>
              <a:ext cx="864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n    p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V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800" b="1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6871" name="Rectangle 9"/>
            <p:cNvSpPr/>
            <p:nvPr/>
          </p:nvSpPr>
          <p:spPr>
            <a:xfrm>
              <a:off x="768" y="1440"/>
              <a:ext cx="912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n   p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V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72" name="Line 10"/>
            <p:cNvSpPr/>
            <p:nvPr/>
          </p:nvSpPr>
          <p:spPr>
            <a:xfrm>
              <a:off x="1872" y="1728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3" name="Line 11"/>
            <p:cNvSpPr/>
            <p:nvPr/>
          </p:nvSpPr>
          <p:spPr>
            <a:xfrm>
              <a:off x="1296" y="2016"/>
              <a:ext cx="9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4" name="Line 14"/>
            <p:cNvSpPr/>
            <p:nvPr/>
          </p:nvSpPr>
          <p:spPr>
            <a:xfrm flipV="1">
              <a:off x="3168" y="2064"/>
              <a:ext cx="86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5" name="Text Box 15"/>
            <p:cNvSpPr txBox="1"/>
            <p:nvPr/>
          </p:nvSpPr>
          <p:spPr>
            <a:xfrm>
              <a:off x="2208" y="1392"/>
              <a:ext cx="10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恒容过程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76" name="Text Box 16"/>
            <p:cNvSpPr txBox="1"/>
            <p:nvPr/>
          </p:nvSpPr>
          <p:spPr>
            <a:xfrm>
              <a:off x="2304" y="2832"/>
              <a:ext cx="84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990033"/>
                  </a:solidFill>
                  <a:latin typeface="Times New Roman" panose="02020603050405020304" pitchFamily="18" charset="0"/>
                </a:rPr>
                <a:t>途径 </a:t>
              </a:r>
              <a:r>
                <a:rPr lang="en-US" altLang="zh-CN" sz="2800" b="1" dirty="0">
                  <a:solidFill>
                    <a:srgbClr val="990033"/>
                  </a:solidFill>
                  <a:latin typeface="Times New Roman" panose="02020603050405020304" pitchFamily="18" charset="0"/>
                </a:rPr>
                <a:t>II</a:t>
              </a:r>
              <a:endParaRPr lang="en-US" altLang="zh-CN" sz="28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7" name="Text Box 18"/>
            <p:cNvSpPr txBox="1"/>
            <p:nvPr/>
          </p:nvSpPr>
          <p:spPr>
            <a:xfrm>
              <a:off x="986" y="1139"/>
              <a:ext cx="715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始态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78" name="Text Box 19"/>
            <p:cNvSpPr txBox="1"/>
            <p:nvPr/>
          </p:nvSpPr>
          <p:spPr>
            <a:xfrm>
              <a:off x="3866" y="1091"/>
              <a:ext cx="73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终态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79" name="Text Box 20"/>
            <p:cNvSpPr txBox="1"/>
            <p:nvPr/>
          </p:nvSpPr>
          <p:spPr>
            <a:xfrm>
              <a:off x="912" y="2256"/>
              <a:ext cx="110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恒温过程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0" name="Text Box 22"/>
            <p:cNvSpPr txBox="1"/>
            <p:nvPr/>
          </p:nvSpPr>
          <p:spPr>
            <a:xfrm>
              <a:off x="3552" y="2256"/>
              <a:ext cx="118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恒压过程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1" name="Text Box 30"/>
            <p:cNvSpPr txBox="1"/>
            <p:nvPr/>
          </p:nvSpPr>
          <p:spPr>
            <a:xfrm>
              <a:off x="2304" y="1715"/>
              <a:ext cx="89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990033"/>
                  </a:solidFill>
                  <a:latin typeface="Times New Roman" panose="02020603050405020304" pitchFamily="18" charset="0"/>
                </a:rPr>
                <a:t>途径</a:t>
              </a:r>
              <a:r>
                <a:rPr lang="en-US" altLang="zh-CN" sz="2800" b="1" dirty="0">
                  <a:solidFill>
                    <a:srgbClr val="990033"/>
                  </a:solidFill>
                  <a:latin typeface="Times New Roman" panose="02020603050405020304" pitchFamily="18" charset="0"/>
                </a:rPr>
                <a:t>Ⅰ</a:t>
              </a:r>
              <a:endParaRPr lang="en-US" altLang="zh-CN" sz="28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868" name="灯片编号占位符 1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14375" y="4714875"/>
            <a:ext cx="7742238" cy="142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在环境压力恒定下，体系的始态、终态压力相同，并且等于环境的压力。 </a:t>
            </a:r>
            <a:endParaRPr kumimoji="1" lang="zh-CN" altLang="en-US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39725" y="1155700"/>
            <a:ext cx="6248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热力学过程分为以下几类：</a:t>
            </a:r>
            <a:endParaRPr kumimoji="0" lang="zh-CN" altLang="en-US" sz="3600" b="1" i="0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85813" y="2524125"/>
            <a:ext cx="8001000" cy="142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在环境温度恒定下，体系的始态、终态温度相同，并且等于环境的温度。 </a:t>
            </a:r>
            <a:endParaRPr kumimoji="1" lang="zh-CN" altLang="en-US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71463" y="212725"/>
            <a:ext cx="4732338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</a:t>
            </a:r>
            <a:r>
              <a:rPr kumimoji="0" lang="en-US" altLang="zh-CN" sz="3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Precess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042988" y="1924050"/>
            <a:ext cx="7777162" cy="641350"/>
            <a:chOff x="657" y="1212"/>
            <a:chExt cx="4899" cy="404"/>
          </a:xfrm>
        </p:grpSpPr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065" y="1212"/>
              <a:ext cx="4491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等温过程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isothermal process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8924" name="Picture 22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" y="1253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25"/>
          <p:cNvGrpSpPr/>
          <p:nvPr/>
        </p:nvGrpSpPr>
        <p:grpSpPr>
          <a:xfrm>
            <a:off x="1042988" y="4076700"/>
            <a:ext cx="7488237" cy="641350"/>
            <a:chOff x="657" y="2568"/>
            <a:chExt cx="4717" cy="404"/>
          </a:xfrm>
        </p:grpSpPr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020" y="2568"/>
              <a:ext cx="4354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等压过程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isobaric process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8922" name="Picture 23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" y="2614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8920" name="灯片编号占位符 1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/>
      <p:bldP spid="19472" grpId="0"/>
      <p:bldP spid="19473" grpId="0"/>
      <p:bldP spid="194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71463" y="212725"/>
            <a:ext cx="4732338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 </a:t>
            </a:r>
            <a:r>
              <a:rPr kumimoji="0" lang="en-US" altLang="zh-CN" sz="3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Precess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257300" y="1870075"/>
            <a:ext cx="5435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体系的容积不发生变化。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320800" y="3470275"/>
            <a:ext cx="68119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体系与环境间不存在热量传递。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1255713" y="5103813"/>
            <a:ext cx="7488238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体系由某一状态出发，经过一系列的变化又回到原来的状态。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571500" y="1214438"/>
            <a:ext cx="7345363" cy="533400"/>
            <a:chOff x="612" y="799"/>
            <a:chExt cx="4627" cy="336"/>
          </a:xfrm>
        </p:grpSpPr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1066" y="799"/>
              <a:ext cx="4173" cy="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恒容过程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isochoric process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 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39951" name="Picture 33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2" y="845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37"/>
          <p:cNvGrpSpPr/>
          <p:nvPr/>
        </p:nvGrpSpPr>
        <p:grpSpPr>
          <a:xfrm>
            <a:off x="571500" y="2628900"/>
            <a:ext cx="7129463" cy="641350"/>
            <a:chOff x="612" y="1690"/>
            <a:chExt cx="4491" cy="404"/>
          </a:xfrm>
        </p:grpSpPr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1069" y="1690"/>
              <a:ext cx="4034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绝热过程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adiabatic process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9949" name="Picture 34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2" y="1752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38"/>
          <p:cNvGrpSpPr/>
          <p:nvPr/>
        </p:nvGrpSpPr>
        <p:grpSpPr>
          <a:xfrm>
            <a:off x="571500" y="4318000"/>
            <a:ext cx="6337300" cy="641350"/>
            <a:chOff x="657" y="2754"/>
            <a:chExt cx="3992" cy="404"/>
          </a:xfrm>
        </p:grpSpPr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1063" y="2754"/>
              <a:ext cx="358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循环过程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cyclic process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3200" b="1" i="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9947" name="Picture 35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" y="2805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945" name="灯片编号占位符 14"/>
          <p:cNvSpPr txBox="1">
            <a:spLocks noGrp="1"/>
          </p:cNvSpPr>
          <p:nvPr>
            <p:ph type="sldNum" sz="quarter" idx="12"/>
          </p:nvPr>
        </p:nvSpPr>
        <p:spPr>
          <a:xfrm>
            <a:off x="7729538" y="5680075"/>
            <a:ext cx="609600" cy="520700"/>
          </a:xfrm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0" grpId="0"/>
      <p:bldP spid="21532" grpId="0"/>
      <p:bldP spid="21534" grpId="0"/>
      <p:bldP spid="215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9"/>
          <p:cNvGrpSpPr/>
          <p:nvPr/>
        </p:nvGrpSpPr>
        <p:grpSpPr>
          <a:xfrm>
            <a:off x="285750" y="785813"/>
            <a:ext cx="6983413" cy="658812"/>
            <a:chOff x="158" y="799"/>
            <a:chExt cx="4213" cy="415"/>
          </a:xfrm>
        </p:grpSpPr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158" y="799"/>
              <a:ext cx="1561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四、热和功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0" y="810"/>
              <a:ext cx="2641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</a:t>
              </a: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Heat  and  Work</a:t>
              </a: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1500" y="2428875"/>
            <a:ext cx="8367713" cy="1409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由于温度不同而在体系和环境之间传递的能量叫</a:t>
            </a: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</a:t>
            </a:r>
            <a:r>
              <a:rPr kumimoji="1" lang="en-US" altLang="zh-CN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 </a:t>
            </a:r>
            <a:endParaRPr kumimoji="1" lang="zh-CN" altLang="en-US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428750" y="5214938"/>
            <a:ext cx="7127875" cy="806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W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两者有相同的单位：</a:t>
            </a:r>
            <a:r>
              <a:rPr kumimoji="1" lang="en-US" altLang="zh-CN" sz="3600" b="1" i="0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J,kJ</a:t>
            </a:r>
            <a:r>
              <a:rPr kumimoji="1" lang="en-US" altLang="zh-CN" sz="3600" b="1" i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600" b="1" i="0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71500" y="3786188"/>
            <a:ext cx="7848600" cy="146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除热以外，其它一切能量交换的形式都叫做功</a:t>
            </a:r>
            <a:r>
              <a:rPr kumimoji="1" lang="en-US" altLang="zh-CN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W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1857375"/>
            <a:ext cx="33686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（一）热和功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967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  <p:bldP spid="28688" grpId="0"/>
      <p:bldP spid="28689" grpId="0"/>
      <p:bldP spid="286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66725" y="1327150"/>
            <a:ext cx="5473700" cy="735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体系从环境吸热：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 0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6725" y="2119313"/>
            <a:ext cx="5040313" cy="735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体系向环境放热：</a:t>
            </a:r>
            <a:r>
              <a:rPr kumimoji="1" lang="en-US" altLang="zh-CN" sz="36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 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0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3600" b="1" i="0" kern="1200" cap="none" spc="0" normalizeH="0" baseline="0" noProof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66725" y="3559175"/>
            <a:ext cx="5400675" cy="735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体系对环境作功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W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68313" y="4351338"/>
            <a:ext cx="5543550" cy="735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环境对体系作功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1" lang="en-US" altLang="zh-CN" sz="36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W 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36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600" b="1" i="0" kern="1200" cap="none" spc="0" normalizeH="0" baseline="0" noProof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20" name="AutoShape 24"/>
          <p:cNvSpPr/>
          <p:nvPr/>
        </p:nvSpPr>
        <p:spPr bwMode="auto">
          <a:xfrm>
            <a:off x="322263" y="1630363"/>
            <a:ext cx="144463" cy="1150938"/>
          </a:xfrm>
          <a:prstGeom prst="leftBrace">
            <a:avLst>
              <a:gd name="adj1" fmla="val 66392"/>
              <a:gd name="adj2" fmla="val 50000"/>
            </a:avLst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1" name="AutoShape 25"/>
          <p:cNvSpPr/>
          <p:nvPr/>
        </p:nvSpPr>
        <p:spPr bwMode="auto">
          <a:xfrm>
            <a:off x="322263" y="3863975"/>
            <a:ext cx="144463" cy="1150938"/>
          </a:xfrm>
          <a:prstGeom prst="leftBrace">
            <a:avLst>
              <a:gd name="adj1" fmla="val 66392"/>
              <a:gd name="adj2" fmla="val 50000"/>
            </a:avLst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722" name="Picture 26" descr="to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763" y="1341438"/>
            <a:ext cx="1825625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23" name="Picture 27" descr="cylin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8" y="3860800"/>
            <a:ext cx="1309687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4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/>
      <p:bldP spid="29713" grpId="0"/>
      <p:bldP spid="29714" grpId="0"/>
      <p:bldP spid="29719" grpId="0"/>
      <p:bldP spid="29720" grpId="0" animBg="1"/>
      <p:bldP spid="297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50825" y="1560513"/>
            <a:ext cx="2514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功分为：</a:t>
            </a:r>
            <a:endParaRPr kumimoji="1" lang="zh-CN" altLang="en-US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943100" y="2071688"/>
            <a:ext cx="7200900" cy="152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体积功 </a:t>
            </a:r>
            <a:r>
              <a:rPr kumimoji="1" lang="en-US" altLang="zh-CN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W</a:t>
            </a:r>
            <a:r>
              <a:rPr kumimoji="1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1" lang="zh-CN" altLang="en-US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膨胀功</a:t>
            </a: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非体积功 </a:t>
            </a:r>
            <a:r>
              <a:rPr kumimoji="1" lang="en-US" altLang="zh-CN" sz="3600" b="1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W′</a:t>
            </a:r>
            <a:r>
              <a:rPr kumimoji="1" lang="zh-CN" altLang="en-US" sz="36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（如电功、机械功）</a:t>
            </a:r>
            <a:endParaRPr kumimoji="1" lang="zh-CN" altLang="en-US" sz="3600" b="1" i="0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4" name="AutoShape 24"/>
          <p:cNvSpPr/>
          <p:nvPr/>
        </p:nvSpPr>
        <p:spPr bwMode="auto">
          <a:xfrm>
            <a:off x="1692275" y="2352675"/>
            <a:ext cx="144463" cy="1081088"/>
          </a:xfrm>
          <a:prstGeom prst="leftBrace">
            <a:avLst>
              <a:gd name="adj1" fmla="val 62362"/>
              <a:gd name="adj2" fmla="val 50000"/>
            </a:avLst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285875" y="5572125"/>
            <a:ext cx="6481763" cy="806450"/>
            <a:chOff x="793" y="3602"/>
            <a:chExt cx="4083" cy="508"/>
          </a:xfrm>
        </p:grpSpPr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1247" y="3602"/>
              <a:ext cx="3629" cy="50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rgbClr val="FFFFFF"/>
                </a:gs>
                <a:gs pos="100000">
                  <a:srgbClr val="66FF33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sz="3600" b="1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600" b="1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和</a:t>
              </a:r>
              <a:r>
                <a:rPr kumimoji="1" lang="en-US" altLang="zh-CN" sz="3600" b="1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W</a:t>
              </a:r>
              <a:r>
                <a:rPr kumimoji="1" lang="en-US" altLang="zh-CN" sz="3600" b="1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3600" b="1" i="0" kern="1200" cap="none" spc="0" normalizeH="0" baseline="0" noProof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都不是状态函数</a:t>
              </a:r>
              <a:endParaRPr kumimoji="1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43018" name="Picture 25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3" y="3738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4000500"/>
            <a:ext cx="8872855" cy="13093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体积功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膨胀功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):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体系在反抗外界压强发生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体积变化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所产生的功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785813"/>
            <a:ext cx="55721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（二）可逆过程与最大功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016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30742" grpId="0"/>
      <p:bldP spid="30744" grpId="0" animBg="1"/>
      <p:bldP spid="30746" grpId="0" bldLvl="0" animBg="1"/>
      <p:bldP spid="307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268538" y="123825"/>
            <a:ext cx="42481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体积功做功示意图</a:t>
            </a:r>
            <a:endParaRPr kumimoji="0" lang="zh-CN" altLang="en-US" sz="36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/>
        </p:nvGraphicFramePr>
        <p:xfrm>
          <a:off x="357188" y="5000625"/>
          <a:ext cx="83407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13100" imgH="266700" progId="Equation.3">
                  <p:embed/>
                </p:oleObj>
              </mc:Choice>
              <mc:Fallback>
                <p:oleObj name="" r:id="rId1" imgW="3213100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188" y="5000625"/>
                        <a:ext cx="8340725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controls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12" name="Text Box 20"/>
          <p:cNvSpPr txBox="1"/>
          <p:nvPr/>
        </p:nvSpPr>
        <p:spPr>
          <a:xfrm>
            <a:off x="285750" y="1071563"/>
            <a:ext cx="8424863" cy="245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假设有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mol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的理想气体，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32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405.2 kPa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altLang="en-US" sz="32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始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1.00dm</a:t>
            </a:r>
            <a:r>
              <a:rPr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32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始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273 K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经过不同途径等温膨胀到终态：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32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终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101.3 kPa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altLang="en-US" sz="32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终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4.00dm</a:t>
            </a:r>
            <a:r>
              <a:rPr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32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终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273K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179388" y="115888"/>
            <a:ext cx="1619250" cy="647700"/>
            <a:chOff x="240" y="220"/>
            <a:chExt cx="962" cy="383"/>
          </a:xfrm>
        </p:grpSpPr>
        <p:pic>
          <p:nvPicPr>
            <p:cNvPr id="45087" name="Picture 22" descr="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" y="241"/>
              <a:ext cx="816" cy="3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434" y="220"/>
              <a:ext cx="768" cy="37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例如</a:t>
              </a:r>
              <a:endParaRPr kumimoji="1" lang="zh-CN" altLang="en-US" sz="3600" b="1" i="0" kern="1200" cap="none" spc="0" normalizeH="0" baseline="0" noProof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4716463" y="3860800"/>
            <a:ext cx="4032250" cy="2997200"/>
            <a:chOff x="576" y="1824"/>
            <a:chExt cx="2496" cy="2232"/>
          </a:xfrm>
        </p:grpSpPr>
        <p:sp>
          <p:nvSpPr>
            <p:cNvPr id="33865" name="AutoShape 73"/>
            <p:cNvSpPr>
              <a:spLocks noChangeArrowheads="1"/>
            </p:cNvSpPr>
            <p:nvPr/>
          </p:nvSpPr>
          <p:spPr bwMode="auto">
            <a:xfrm>
              <a:off x="1152" y="292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077" name="Group 74"/>
            <p:cNvGrpSpPr/>
            <p:nvPr/>
          </p:nvGrpSpPr>
          <p:grpSpPr>
            <a:xfrm rot="-5400000">
              <a:off x="1524" y="2148"/>
              <a:ext cx="504" cy="2208"/>
              <a:chOff x="4608" y="2256"/>
              <a:chExt cx="336" cy="864"/>
            </a:xfrm>
          </p:grpSpPr>
          <p:sp>
            <p:nvSpPr>
              <p:cNvPr id="33867" name="Rectangle 75"/>
              <p:cNvSpPr>
                <a:spLocks noChangeArrowheads="1"/>
              </p:cNvSpPr>
              <p:nvPr/>
            </p:nvSpPr>
            <p:spPr bwMode="auto">
              <a:xfrm>
                <a:off x="4608" y="2256"/>
                <a:ext cx="96" cy="86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8" name="Rectangle 76"/>
              <p:cNvSpPr>
                <a:spLocks noChangeArrowheads="1"/>
              </p:cNvSpPr>
              <p:nvPr/>
            </p:nvSpPr>
            <p:spPr bwMode="auto">
              <a:xfrm>
                <a:off x="4704" y="2616"/>
                <a:ext cx="240" cy="144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869" name="Freeform 77"/>
            <p:cNvSpPr/>
            <p:nvPr/>
          </p:nvSpPr>
          <p:spPr bwMode="auto">
            <a:xfrm rot="-5400000">
              <a:off x="708" y="1692"/>
              <a:ext cx="2232" cy="2496"/>
            </a:xfrm>
            <a:custGeom>
              <a:avLst/>
              <a:gdLst>
                <a:gd name="T0" fmla="*/ 1488 w 1488"/>
                <a:gd name="T1" fmla="*/ 0 h 1056"/>
                <a:gd name="T2" fmla="*/ 0 w 1488"/>
                <a:gd name="T3" fmla="*/ 0 h 1056"/>
                <a:gd name="T4" fmla="*/ 0 w 1488"/>
                <a:gd name="T5" fmla="*/ 1056 h 1056"/>
                <a:gd name="T6" fmla="*/ 1488 w 1488"/>
                <a:gd name="T7" fmla="*/ 1056 h 1056"/>
                <a:gd name="T8" fmla="*/ 1488 w 1488"/>
                <a:gd name="T9" fmla="*/ 960 h 1056"/>
                <a:gd name="T10" fmla="*/ 96 w 1488"/>
                <a:gd name="T11" fmla="*/ 960 h 1056"/>
                <a:gd name="T12" fmla="*/ 96 w 1488"/>
                <a:gd name="T13" fmla="*/ 96 h 1056"/>
                <a:gd name="T14" fmla="*/ 1488 w 1488"/>
                <a:gd name="T15" fmla="*/ 96 h 1056"/>
                <a:gd name="T16" fmla="*/ 1488 w 1488"/>
                <a:gd name="T17" fmla="*/ 0 h 1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8"/>
                <a:gd name="T28" fmla="*/ 0 h 1056"/>
                <a:gd name="T29" fmla="*/ 1488 w 1488"/>
                <a:gd name="T30" fmla="*/ 1056 h 10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8" h="1056">
                  <a:moveTo>
                    <a:pt x="1488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488" y="1056"/>
                  </a:lnTo>
                  <a:lnTo>
                    <a:pt x="1488" y="960"/>
                  </a:lnTo>
                  <a:lnTo>
                    <a:pt x="96" y="960"/>
                  </a:lnTo>
                  <a:lnTo>
                    <a:pt x="96" y="96"/>
                  </a:lnTo>
                  <a:lnTo>
                    <a:pt x="1488" y="96"/>
                  </a:lnTo>
                  <a:lnTo>
                    <a:pt x="1488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5000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tailEnd type="none" w="med" len="lg"/>
            </a:ln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79" name="Text Box 78"/>
            <p:cNvSpPr txBox="1"/>
            <p:nvPr/>
          </p:nvSpPr>
          <p:spPr>
            <a:xfrm>
              <a:off x="912" y="2516"/>
              <a:ext cx="1728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5080" name="Group 79"/>
            <p:cNvGrpSpPr/>
            <p:nvPr/>
          </p:nvGrpSpPr>
          <p:grpSpPr>
            <a:xfrm>
              <a:off x="805" y="3460"/>
              <a:ext cx="2076" cy="443"/>
              <a:chOff x="4212" y="3844"/>
              <a:chExt cx="2124" cy="443"/>
            </a:xfrm>
          </p:grpSpPr>
          <p:sp>
            <p:nvSpPr>
              <p:cNvPr id="33872" name="Rectangle 80" descr="5%"/>
              <p:cNvSpPr>
                <a:spLocks noChangeArrowheads="1"/>
              </p:cNvSpPr>
              <p:nvPr/>
            </p:nvSpPr>
            <p:spPr bwMode="auto">
              <a:xfrm rot="16200000">
                <a:off x="5032" y="3025"/>
                <a:ext cx="443" cy="2082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tailEnd type="none" w="med" len="lg"/>
              </a:ln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5082" name="Group 81"/>
              <p:cNvGrpSpPr/>
              <p:nvPr/>
            </p:nvGrpSpPr>
            <p:grpSpPr>
              <a:xfrm>
                <a:off x="4224" y="3935"/>
                <a:ext cx="2112" cy="296"/>
                <a:chOff x="4272" y="3935"/>
                <a:chExt cx="2112" cy="296"/>
              </a:xfrm>
            </p:grpSpPr>
            <p:sp>
              <p:nvSpPr>
                <p:cNvPr id="45083" name="Text Box 82"/>
                <p:cNvSpPr txBox="1"/>
                <p:nvPr/>
              </p:nvSpPr>
              <p:spPr>
                <a:xfrm>
                  <a:off x="5137" y="3935"/>
                  <a:ext cx="1247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 i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indent="-2730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8745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62405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P</a:t>
                  </a:r>
                  <a:r>
                    <a:rPr lang="zh-CN" altLang="en-US" sz="2000" b="1" baseline="-30000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始</a:t>
                  </a:r>
                  <a:r>
                    <a:rPr lang="zh-CN" altLang="en-US" sz="2000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＝</a:t>
                  </a:r>
                  <a:r>
                    <a:rPr lang="en-US" altLang="zh-CN" sz="2000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405.2kPa</a:t>
                  </a:r>
                  <a:endParaRPr lang="en-US" altLang="zh-CN" sz="2000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45084" name="Text Box 83"/>
                <p:cNvSpPr txBox="1"/>
                <p:nvPr/>
              </p:nvSpPr>
              <p:spPr>
                <a:xfrm>
                  <a:off x="4272" y="3935"/>
                  <a:ext cx="1057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 i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indent="-2730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8745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62405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V</a:t>
                  </a:r>
                  <a:r>
                    <a:rPr lang="zh-CN" altLang="en-US" sz="2000" b="1" baseline="-30000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始</a:t>
                  </a:r>
                  <a:r>
                    <a:rPr lang="zh-CN" altLang="en-US" sz="2000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＝</a:t>
                  </a:r>
                  <a:r>
                    <a:rPr lang="en-US" altLang="zh-CN" sz="2000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1.0dm</a:t>
                  </a:r>
                  <a:r>
                    <a:rPr lang="en-US" altLang="zh-CN" sz="2000" b="1" baseline="30000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  <a:endParaRPr lang="en-US" altLang="zh-CN" sz="2000" b="1" baseline="300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7" name="Group 84"/>
          <p:cNvGrpSpPr/>
          <p:nvPr/>
        </p:nvGrpSpPr>
        <p:grpSpPr>
          <a:xfrm>
            <a:off x="5076825" y="3268663"/>
            <a:ext cx="3311525" cy="3384550"/>
            <a:chOff x="672" y="451"/>
            <a:chExt cx="2082" cy="2933"/>
          </a:xfrm>
        </p:grpSpPr>
        <p:sp>
          <p:nvSpPr>
            <p:cNvPr id="33877" name="AutoShape 85"/>
            <p:cNvSpPr>
              <a:spLocks noChangeArrowheads="1"/>
            </p:cNvSpPr>
            <p:nvPr/>
          </p:nvSpPr>
          <p:spPr bwMode="auto">
            <a:xfrm>
              <a:off x="1104" y="864"/>
              <a:ext cx="271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69" name="Text Box 86"/>
            <p:cNvSpPr txBox="1"/>
            <p:nvPr/>
          </p:nvSpPr>
          <p:spPr>
            <a:xfrm>
              <a:off x="768" y="451"/>
              <a:ext cx="1728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2800" b="1" baseline="-30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外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101.3kPa</a:t>
              </a:r>
              <a:endPara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5070" name="Group 87"/>
            <p:cNvGrpSpPr/>
            <p:nvPr/>
          </p:nvGrpSpPr>
          <p:grpSpPr>
            <a:xfrm>
              <a:off x="672" y="960"/>
              <a:ext cx="2082" cy="2424"/>
              <a:chOff x="864" y="1032"/>
              <a:chExt cx="2082" cy="2424"/>
            </a:xfrm>
          </p:grpSpPr>
          <p:sp>
            <p:nvSpPr>
              <p:cNvPr id="33880" name="Rectangle 88" descr="5%"/>
              <p:cNvSpPr>
                <a:spLocks noChangeArrowheads="1"/>
              </p:cNvSpPr>
              <p:nvPr/>
            </p:nvSpPr>
            <p:spPr bwMode="auto">
              <a:xfrm rot="-5400000">
                <a:off x="945" y="1455"/>
                <a:ext cx="1920" cy="2082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1" name="Rectangle 89"/>
              <p:cNvSpPr>
                <a:spLocks noChangeArrowheads="1"/>
              </p:cNvSpPr>
              <p:nvPr/>
            </p:nvSpPr>
            <p:spPr bwMode="auto">
              <a:xfrm rot="-5400000">
                <a:off x="1825" y="431"/>
                <a:ext cx="143" cy="20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2" name="Rectangle 90"/>
              <p:cNvSpPr>
                <a:spLocks noChangeArrowheads="1"/>
              </p:cNvSpPr>
              <p:nvPr/>
            </p:nvSpPr>
            <p:spPr bwMode="auto">
              <a:xfrm rot="-5400000">
                <a:off x="1739" y="1045"/>
                <a:ext cx="359" cy="335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74" name="Text Box 91"/>
              <p:cNvSpPr txBox="1"/>
              <p:nvPr/>
            </p:nvSpPr>
            <p:spPr>
              <a:xfrm>
                <a:off x="1295" y="2497"/>
                <a:ext cx="1250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i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P</a:t>
                </a:r>
                <a:r>
                  <a:rPr lang="zh-CN" altLang="en-US" sz="2000" b="1" baseline="-300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终</a:t>
                </a:r>
                <a:r>
                  <a:rPr lang="zh-CN" altLang="en-US" sz="2000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＝</a:t>
                </a:r>
                <a:r>
                  <a:rPr lang="en-US" altLang="zh-CN" sz="2000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101.3kPa</a:t>
                </a:r>
                <a:endParaRPr lang="en-US" altLang="zh-CN" sz="2000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5075" name="Text Box 92"/>
              <p:cNvSpPr txBox="1"/>
              <p:nvPr/>
            </p:nvSpPr>
            <p:spPr>
              <a:xfrm>
                <a:off x="1295" y="2208"/>
                <a:ext cx="1057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zh-CN" altLang="en-US" sz="2000" b="1" baseline="-300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终</a:t>
                </a:r>
                <a:r>
                  <a:rPr lang="zh-CN" altLang="en-US" sz="2000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＝</a:t>
                </a:r>
                <a:r>
                  <a:rPr lang="en-US" altLang="zh-CN" sz="2000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4.0dm</a:t>
                </a:r>
                <a:r>
                  <a:rPr lang="en-US" altLang="zh-CN" sz="2000" b="1" baseline="300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2000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33886" name="Text Box 94"/>
          <p:cNvSpPr txBox="1"/>
          <p:nvPr/>
        </p:nvSpPr>
        <p:spPr>
          <a:xfrm>
            <a:off x="468313" y="4797425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32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b="1" baseline="-30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    </a:t>
            </a:r>
            <a:endParaRPr lang="en-US" altLang="zh-CN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87" name="Text Box 95"/>
          <p:cNvSpPr txBox="1"/>
          <p:nvPr/>
        </p:nvSpPr>
        <p:spPr>
          <a:xfrm>
            <a:off x="395288" y="5578475"/>
            <a:ext cx="4321175" cy="101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-101.3× (4.0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1.0)</a:t>
            </a:r>
            <a:endParaRPr lang="en-US" altLang="zh-CN" sz="3200" b="1" baseline="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-303.9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97"/>
          <p:cNvGrpSpPr/>
          <p:nvPr/>
        </p:nvGrpSpPr>
        <p:grpSpPr>
          <a:xfrm>
            <a:off x="323850" y="4005263"/>
            <a:ext cx="3743325" cy="588962"/>
            <a:chOff x="204" y="2523"/>
            <a:chExt cx="2358" cy="371"/>
          </a:xfrm>
        </p:grpSpPr>
        <p:sp>
          <p:nvSpPr>
            <p:cNvPr id="33885" name="Text Box 93"/>
            <p:cNvSpPr txBox="1">
              <a:spLocks noChangeArrowheads="1"/>
            </p:cNvSpPr>
            <p:nvPr/>
          </p:nvSpPr>
          <p:spPr bwMode="auto">
            <a:xfrm>
              <a:off x="612" y="2523"/>
              <a:ext cx="1950" cy="371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just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200" b="1" i="0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一步恒外压膨胀</a:t>
              </a:r>
              <a:endParaRPr kumimoji="1" lang="zh-CN" altLang="en-US" sz="32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45067" name="Picture 96" descr="GL_0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" y="2568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5065" name="灯片编号占位符 3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/>
      <p:bldP spid="33886" grpId="0"/>
      <p:bldP spid="338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 紫外</a:t>
            </a:r>
            <a:r>
              <a:rPr kumimoji="0" lang="en-US" altLang="zh-CN" sz="36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-</a:t>
            </a:r>
            <a:r>
              <a:rPr kumimoji="0" lang="zh-CN" altLang="en-US" sz="36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可见分光光度计</a:t>
            </a:r>
            <a:endParaRPr kumimoji="0" lang="zh-CN" altLang="en-US" sz="3600" b="1" i="0" u="none" strike="noStrike" kern="1200" cap="sm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81000" y="1600200"/>
          <a:ext cx="914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3400425" imgH="190500" progId="Word.Document.8">
                  <p:embed/>
                </p:oleObj>
              </mc:Choice>
              <mc:Fallback>
                <p:oleObj name="" r:id="rId1" imgW="3400425" imgH="19050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600200"/>
                        <a:ext cx="9144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/>
          <p:nvPr/>
        </p:nvSpPr>
        <p:spPr>
          <a:xfrm>
            <a:off x="304800" y="2362200"/>
            <a:ext cx="7010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光源 </a:t>
            </a:r>
            <a:r>
              <a:rPr lang="zh-CN" altLang="en-US" sz="2800" dirty="0">
                <a:latin typeface="宋体" panose="02010600030101010101" pitchFamily="2" charset="-122"/>
              </a:rPr>
              <a:t> 可见区：钨灯（</a:t>
            </a:r>
            <a:r>
              <a:rPr lang="en-US" altLang="zh-CN" sz="2800" dirty="0">
                <a:latin typeface="Times New Roman" panose="02020603050405020304" pitchFamily="18" charset="0"/>
              </a:rPr>
              <a:t>360~1000nm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457200" indent="-457200"/>
            <a:r>
              <a:rPr lang="zh-CN" altLang="en-US" sz="2800" dirty="0">
                <a:latin typeface="宋体" panose="02010600030101010101" pitchFamily="2" charset="-122"/>
              </a:rPr>
              <a:t>      紫外区：氢灯（</a:t>
            </a:r>
            <a:r>
              <a:rPr lang="en-US" altLang="zh-CN" sz="2800" dirty="0">
                <a:latin typeface="Times New Roman" panose="02020603050405020304" pitchFamily="18" charset="0"/>
              </a:rPr>
              <a:t>200</a:t>
            </a:r>
            <a:r>
              <a:rPr lang="zh-CN" altLang="en-US" sz="2800" dirty="0">
                <a:latin typeface="宋体" panose="02010600030101010101" pitchFamily="2" charset="-122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</a:rPr>
              <a:t>400nm</a:t>
            </a:r>
            <a:r>
              <a:rPr lang="zh-CN" altLang="en-US" sz="2800" dirty="0">
                <a:latin typeface="Times New Roman" panose="02020603050405020304" pitchFamily="18" charset="0"/>
              </a:rPr>
              <a:t>）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8853" name="Rectangle 5"/>
          <p:cNvSpPr/>
          <p:nvPr/>
        </p:nvSpPr>
        <p:spPr>
          <a:xfrm>
            <a:off x="533400" y="91440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990033"/>
                </a:solidFill>
                <a:latin typeface="Arial" panose="020B0604020202020204" pitchFamily="34" charset="0"/>
              </a:rPr>
              <a:t>主要部件</a:t>
            </a:r>
            <a:endParaRPr lang="zh-CN" altLang="en-US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  <p:grpSp>
        <p:nvGrpSpPr>
          <p:cNvPr id="264198" name="Group 6"/>
          <p:cNvGrpSpPr/>
          <p:nvPr/>
        </p:nvGrpSpPr>
        <p:grpSpPr>
          <a:xfrm>
            <a:off x="152400" y="3505200"/>
            <a:ext cx="8382000" cy="3200400"/>
            <a:chOff x="96" y="2208"/>
            <a:chExt cx="5280" cy="2016"/>
          </a:xfrm>
        </p:grpSpPr>
        <p:sp>
          <p:nvSpPr>
            <p:cNvPr id="78855" name="Rectangle 7"/>
            <p:cNvSpPr/>
            <p:nvPr/>
          </p:nvSpPr>
          <p:spPr>
            <a:xfrm>
              <a:off x="96" y="2208"/>
              <a:ext cx="5280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 </a:t>
              </a:r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单色器</a:t>
              </a:r>
              <a:r>
                <a:rPr lang="zh-CN" altLang="en-US" sz="2800" dirty="0">
                  <a:latin typeface="宋体" panose="02010600030101010101" pitchFamily="2" charset="-122"/>
                </a:rPr>
                <a:t>（控制入射光波长）</a:t>
              </a:r>
              <a:endPara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       </a:t>
              </a:r>
              <a:r>
                <a:rPr lang="zh-CN" altLang="en-US" sz="2800" dirty="0">
                  <a:latin typeface="宋体" panose="02010600030101010101" pitchFamily="2" charset="-122"/>
                </a:rPr>
                <a:t>棱镜或光栅、准直镜、狭缝等组成。 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grpSp>
          <p:nvGrpSpPr>
            <p:cNvPr id="78856" name="Group 8"/>
            <p:cNvGrpSpPr/>
            <p:nvPr/>
          </p:nvGrpSpPr>
          <p:grpSpPr>
            <a:xfrm>
              <a:off x="363" y="2952"/>
              <a:ext cx="4725" cy="1272"/>
              <a:chOff x="27" y="1629"/>
              <a:chExt cx="5493" cy="1924"/>
            </a:xfrm>
          </p:grpSpPr>
          <p:grpSp>
            <p:nvGrpSpPr>
              <p:cNvPr id="78857" name="Group 9"/>
              <p:cNvGrpSpPr>
                <a:grpSpLocks noChangeAspect="1"/>
              </p:cNvGrpSpPr>
              <p:nvPr/>
            </p:nvGrpSpPr>
            <p:grpSpPr>
              <a:xfrm>
                <a:off x="27" y="1632"/>
                <a:ext cx="3017" cy="1729"/>
                <a:chOff x="187" y="1536"/>
                <a:chExt cx="2512" cy="1440"/>
              </a:xfrm>
            </p:grpSpPr>
            <p:graphicFrame>
              <p:nvGraphicFramePr>
                <p:cNvPr id="78868" name="Object 10"/>
                <p:cNvGraphicFramePr>
                  <a:graphicFrameLocks noChangeAspect="1"/>
                </p:cNvGraphicFramePr>
                <p:nvPr/>
              </p:nvGraphicFramePr>
              <p:xfrm>
                <a:off x="432" y="1536"/>
                <a:ext cx="1956" cy="1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0" name="" r:id="rId3" imgW="3105150" imgH="1543050" progId="Paint.Picture">
                        <p:embed/>
                      </p:oleObj>
                    </mc:Choice>
                    <mc:Fallback>
                      <p:oleObj name="" r:id="rId3" imgW="3105150" imgH="1543050" progId="Paint.Picture">
                        <p:embed/>
                        <p:pic>
                          <p:nvPicPr>
                            <p:cNvPr id="0" name="图片 310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" y="1536"/>
                              <a:ext cx="1956" cy="14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8869" name="Rectangle 11"/>
                <p:cNvSpPr>
                  <a:spLocks noChangeAspect="1"/>
                </p:cNvSpPr>
                <p:nvPr/>
              </p:nvSpPr>
              <p:spPr>
                <a:xfrm>
                  <a:off x="187" y="1573"/>
                  <a:ext cx="260" cy="7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eaVert"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入射狭缝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70" name="Rectangle 12"/>
                <p:cNvSpPr>
                  <a:spLocks noChangeAspect="1"/>
                </p:cNvSpPr>
                <p:nvPr/>
              </p:nvSpPr>
              <p:spPr>
                <a:xfrm>
                  <a:off x="2087" y="2581"/>
                  <a:ext cx="612" cy="2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出射狭缝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71" name="Rectangle 13"/>
                <p:cNvSpPr>
                  <a:spLocks noChangeAspect="1"/>
                </p:cNvSpPr>
                <p:nvPr/>
              </p:nvSpPr>
              <p:spPr>
                <a:xfrm>
                  <a:off x="633" y="2246"/>
                  <a:ext cx="486" cy="2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准直镜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72" name="Rectangle 14"/>
                <p:cNvSpPr>
                  <a:spLocks noChangeAspect="1"/>
                </p:cNvSpPr>
                <p:nvPr/>
              </p:nvSpPr>
              <p:spPr>
                <a:xfrm>
                  <a:off x="1191" y="2342"/>
                  <a:ext cx="362" cy="2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Arial" panose="020B0604020202020204" pitchFamily="34" charset="0"/>
                    </a:rPr>
                    <a:t>棱镜</a:t>
                  </a:r>
                  <a:endParaRPr lang="zh-CN" altLang="en-US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8873" name="Rectangle 15"/>
                <p:cNvSpPr>
                  <a:spLocks noChangeAspect="1"/>
                </p:cNvSpPr>
                <p:nvPr/>
              </p:nvSpPr>
              <p:spPr>
                <a:xfrm>
                  <a:off x="1476" y="2524"/>
                  <a:ext cx="487" cy="2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聚光镜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8858" name="Group 16"/>
              <p:cNvGrpSpPr>
                <a:grpSpLocks noChangeAspect="1"/>
              </p:cNvGrpSpPr>
              <p:nvPr/>
            </p:nvGrpSpPr>
            <p:grpSpPr>
              <a:xfrm>
                <a:off x="3253" y="1629"/>
                <a:ext cx="2267" cy="1924"/>
                <a:chOff x="3055" y="1526"/>
                <a:chExt cx="1889" cy="1603"/>
              </a:xfrm>
            </p:grpSpPr>
            <p:graphicFrame>
              <p:nvGraphicFramePr>
                <p:cNvPr id="78862" name="Object 17"/>
                <p:cNvGraphicFramePr>
                  <a:graphicFrameLocks noChangeAspect="1"/>
                </p:cNvGraphicFramePr>
                <p:nvPr/>
              </p:nvGraphicFramePr>
              <p:xfrm>
                <a:off x="3072" y="1530"/>
                <a:ext cx="1872" cy="14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1" name="" r:id="rId5" imgW="2390775" imgH="2295525" progId="Paint.Picture">
                        <p:embed/>
                      </p:oleObj>
                    </mc:Choice>
                    <mc:Fallback>
                      <p:oleObj name="" r:id="rId5" imgW="2390775" imgH="2295525" progId="Paint.Picture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72" y="1530"/>
                              <a:ext cx="1872" cy="144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8863" name="Rectangle 18"/>
                <p:cNvSpPr>
                  <a:spLocks noChangeAspect="1"/>
                </p:cNvSpPr>
                <p:nvPr/>
              </p:nvSpPr>
              <p:spPr>
                <a:xfrm>
                  <a:off x="3107" y="2862"/>
                  <a:ext cx="612" cy="2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入射狭缝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64" name="Rectangle 19"/>
                <p:cNvSpPr>
                  <a:spLocks noChangeAspect="1"/>
                </p:cNvSpPr>
                <p:nvPr/>
              </p:nvSpPr>
              <p:spPr>
                <a:xfrm>
                  <a:off x="4212" y="2862"/>
                  <a:ext cx="612" cy="2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出射狭缝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65" name="Rectangle 20"/>
                <p:cNvSpPr>
                  <a:spLocks noChangeAspect="1"/>
                </p:cNvSpPr>
                <p:nvPr/>
              </p:nvSpPr>
              <p:spPr>
                <a:xfrm>
                  <a:off x="3055" y="1526"/>
                  <a:ext cx="488" cy="2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准直镜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66" name="Rectangle 21"/>
                <p:cNvSpPr>
                  <a:spLocks noChangeAspect="1"/>
                </p:cNvSpPr>
                <p:nvPr/>
              </p:nvSpPr>
              <p:spPr>
                <a:xfrm>
                  <a:off x="4421" y="1526"/>
                  <a:ext cx="488" cy="2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宋体" panose="02010600030101010101" pitchFamily="2" charset="-122"/>
                    </a:rPr>
                    <a:t>聚光镜</a:t>
                  </a:r>
                  <a:endParaRPr lang="zh-CN" altLang="en-US" sz="16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67" name="Rectangle 22"/>
                <p:cNvSpPr>
                  <a:spLocks noChangeAspect="1"/>
                </p:cNvSpPr>
                <p:nvPr/>
              </p:nvSpPr>
              <p:spPr>
                <a:xfrm>
                  <a:off x="3775" y="2699"/>
                  <a:ext cx="362" cy="2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/>
                  <a:r>
                    <a:rPr lang="zh-CN" altLang="en-US" sz="1600" dirty="0">
                      <a:latin typeface="Arial" panose="020B0604020202020204" pitchFamily="34" charset="0"/>
                    </a:rPr>
                    <a:t>光栅</a:t>
                  </a:r>
                  <a:endParaRPr lang="zh-CN" altLang="en-US" sz="16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8859" name="Rectangle 23"/>
              <p:cNvSpPr/>
              <p:nvPr/>
            </p:nvSpPr>
            <p:spPr>
              <a:xfrm>
                <a:off x="2738" y="1903"/>
                <a:ext cx="314" cy="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>
                <a:spAutoFit/>
              </a:bodyPr>
              <a:p>
                <a:pPr algn="ctr"/>
                <a:r>
                  <a:rPr lang="zh-CN" altLang="en-US" sz="1600" dirty="0">
                    <a:solidFill>
                      <a:srgbClr val="990033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色散元件</a:t>
                </a:r>
                <a:endParaRPr lang="zh-CN" altLang="en-US" sz="1600" dirty="0">
                  <a:solidFill>
                    <a:srgbClr val="990033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8860" name="Line 24"/>
              <p:cNvSpPr/>
              <p:nvPr/>
            </p:nvSpPr>
            <p:spPr>
              <a:xfrm flipH="1">
                <a:off x="1536" y="2112"/>
                <a:ext cx="1344" cy="384"/>
              </a:xfrm>
              <a:prstGeom prst="line">
                <a:avLst/>
              </a:prstGeom>
              <a:ln w="9525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8861" name="Line 25"/>
              <p:cNvSpPr/>
              <p:nvPr/>
            </p:nvSpPr>
            <p:spPr>
              <a:xfrm>
                <a:off x="3024" y="2592"/>
                <a:ext cx="1296" cy="384"/>
              </a:xfrm>
              <a:prstGeom prst="line">
                <a:avLst/>
              </a:prstGeom>
              <a:ln w="9525" cap="flat" cmpd="sng">
                <a:solidFill>
                  <a:srgbClr val="990033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"/>
          <p:cNvGrpSpPr/>
          <p:nvPr/>
        </p:nvGrpSpPr>
        <p:grpSpPr>
          <a:xfrm>
            <a:off x="4500563" y="3028950"/>
            <a:ext cx="4500562" cy="3568700"/>
            <a:chOff x="576" y="1824"/>
            <a:chExt cx="2496" cy="2232"/>
          </a:xfrm>
        </p:grpSpPr>
        <p:sp>
          <p:nvSpPr>
            <p:cNvPr id="34827" name="AutoShape 11"/>
            <p:cNvSpPr>
              <a:spLocks noChangeArrowheads="1"/>
            </p:cNvSpPr>
            <p:nvPr/>
          </p:nvSpPr>
          <p:spPr bwMode="auto">
            <a:xfrm>
              <a:off x="1152" y="292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111" name="Group 12"/>
            <p:cNvGrpSpPr/>
            <p:nvPr/>
          </p:nvGrpSpPr>
          <p:grpSpPr>
            <a:xfrm rot="-5400000">
              <a:off x="1524" y="2148"/>
              <a:ext cx="504" cy="2208"/>
              <a:chOff x="4608" y="2256"/>
              <a:chExt cx="336" cy="864"/>
            </a:xfrm>
          </p:grpSpPr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4625" y="2256"/>
                <a:ext cx="96" cy="86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4721" y="2616"/>
                <a:ext cx="240" cy="14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831" name="Freeform 15"/>
            <p:cNvSpPr/>
            <p:nvPr/>
          </p:nvSpPr>
          <p:spPr bwMode="auto">
            <a:xfrm rot="-5400000">
              <a:off x="708" y="1692"/>
              <a:ext cx="2232" cy="2496"/>
            </a:xfrm>
            <a:custGeom>
              <a:avLst/>
              <a:gdLst/>
              <a:ahLst/>
              <a:cxnLst>
                <a:cxn ang="0">
                  <a:pos x="1488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488" y="1056"/>
                </a:cxn>
                <a:cxn ang="0">
                  <a:pos x="1488" y="960"/>
                </a:cxn>
                <a:cxn ang="0">
                  <a:pos x="96" y="960"/>
                </a:cxn>
                <a:cxn ang="0">
                  <a:pos x="96" y="96"/>
                </a:cxn>
                <a:cxn ang="0">
                  <a:pos x="1488" y="96"/>
                </a:cxn>
                <a:cxn ang="0">
                  <a:pos x="1488" y="0"/>
                </a:cxn>
              </a:cxnLst>
              <a:rect l="0" t="0" r="r" b="b"/>
              <a:pathLst>
                <a:path w="1488" h="1056">
                  <a:moveTo>
                    <a:pt x="1488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488" y="1056"/>
                  </a:lnTo>
                  <a:lnTo>
                    <a:pt x="1488" y="960"/>
                  </a:lnTo>
                  <a:lnTo>
                    <a:pt x="96" y="960"/>
                  </a:lnTo>
                  <a:lnTo>
                    <a:pt x="96" y="96"/>
                  </a:lnTo>
                  <a:lnTo>
                    <a:pt x="1488" y="96"/>
                  </a:lnTo>
                  <a:lnTo>
                    <a:pt x="1488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50000">
                  <a:srgbClr val="FFCC00">
                    <a:gamma/>
                    <a:shade val="46275"/>
                    <a:invGamma/>
                  </a:srgbClr>
                </a:gs>
                <a:gs pos="100000">
                  <a:srgbClr val="FFCC00"/>
                </a:gs>
              </a:gsLst>
              <a:lin ang="5400000" scaled="1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3" name="Text Box 16"/>
            <p:cNvSpPr txBox="1"/>
            <p:nvPr/>
          </p:nvSpPr>
          <p:spPr>
            <a:xfrm>
              <a:off x="912" y="2515"/>
              <a:ext cx="1728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6114" name="Group 17"/>
            <p:cNvGrpSpPr/>
            <p:nvPr/>
          </p:nvGrpSpPr>
          <p:grpSpPr>
            <a:xfrm>
              <a:off x="816" y="3475"/>
              <a:ext cx="2064" cy="461"/>
              <a:chOff x="4224" y="3859"/>
              <a:chExt cx="2112" cy="461"/>
            </a:xfrm>
          </p:grpSpPr>
          <p:sp>
            <p:nvSpPr>
              <p:cNvPr id="34834" name="Rectangle 18" descr="5%"/>
              <p:cNvSpPr>
                <a:spLocks noChangeArrowheads="1"/>
              </p:cNvSpPr>
              <p:nvPr/>
            </p:nvSpPr>
            <p:spPr bwMode="auto">
              <a:xfrm rot="-5400000">
                <a:off x="5042" y="3049"/>
                <a:ext cx="461" cy="2077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6116" name="Group 19"/>
              <p:cNvGrpSpPr/>
              <p:nvPr/>
            </p:nvGrpSpPr>
            <p:grpSpPr>
              <a:xfrm>
                <a:off x="4224" y="3936"/>
                <a:ext cx="2112" cy="288"/>
                <a:chOff x="4272" y="3936"/>
                <a:chExt cx="2112" cy="288"/>
              </a:xfrm>
            </p:grpSpPr>
            <p:sp>
              <p:nvSpPr>
                <p:cNvPr id="46117" name="Text Box 20"/>
                <p:cNvSpPr txBox="1"/>
                <p:nvPr/>
              </p:nvSpPr>
              <p:spPr>
                <a:xfrm>
                  <a:off x="5136" y="3936"/>
                  <a:ext cx="124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 i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indent="-2730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8745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62405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P</a:t>
                  </a:r>
                  <a:r>
                    <a:rPr lang="zh-CN" altLang="en-US" b="1" baseline="-30000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始</a:t>
                  </a:r>
                  <a:r>
                    <a:rPr lang="zh-CN" altLang="en-US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＝</a:t>
                  </a:r>
                  <a:r>
                    <a:rPr lang="en-US" altLang="zh-CN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405.6kPa</a:t>
                  </a:r>
                  <a:endParaRPr lang="en-US" altLang="zh-CN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46118" name="Text Box 21"/>
                <p:cNvSpPr txBox="1"/>
                <p:nvPr/>
              </p:nvSpPr>
              <p:spPr>
                <a:xfrm>
                  <a:off x="4272" y="3936"/>
                  <a:ext cx="105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73050" indent="-273050" algn="l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 i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40080" indent="-2730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87450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62405" indent="-1828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V</a:t>
                  </a:r>
                  <a:r>
                    <a:rPr lang="zh-CN" altLang="en-US" b="1" baseline="-30000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始</a:t>
                  </a:r>
                  <a:r>
                    <a:rPr lang="zh-CN" altLang="en-US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＝</a:t>
                  </a:r>
                  <a:r>
                    <a:rPr lang="en-US" altLang="zh-CN" b="1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1.0dm</a:t>
                  </a:r>
                  <a:r>
                    <a:rPr lang="en-US" altLang="zh-CN" b="1" baseline="30000" dirty="0">
                      <a:solidFill>
                        <a:srgbClr val="3333CC"/>
                      </a:solidFill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  <a:endParaRPr lang="en-US" altLang="zh-CN" b="1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6" name="Group 22"/>
          <p:cNvGrpSpPr/>
          <p:nvPr/>
        </p:nvGrpSpPr>
        <p:grpSpPr>
          <a:xfrm>
            <a:off x="4921250" y="3408363"/>
            <a:ext cx="3686175" cy="3000375"/>
            <a:chOff x="624" y="139"/>
            <a:chExt cx="2082" cy="1877"/>
          </a:xfrm>
        </p:grpSpPr>
        <p:sp>
          <p:nvSpPr>
            <p:cNvPr id="34839" name="AutoShape 23"/>
            <p:cNvSpPr>
              <a:spLocks noChangeArrowheads="1"/>
            </p:cNvSpPr>
            <p:nvPr/>
          </p:nvSpPr>
          <p:spPr bwMode="auto">
            <a:xfrm>
              <a:off x="1056" y="538"/>
              <a:ext cx="288" cy="418"/>
            </a:xfrm>
            <a:prstGeom prst="downArrow">
              <a:avLst>
                <a:gd name="adj1" fmla="val 50000"/>
                <a:gd name="adj2" fmla="val 36285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4" name="Text Box 24"/>
            <p:cNvSpPr txBox="1"/>
            <p:nvPr/>
          </p:nvSpPr>
          <p:spPr>
            <a:xfrm>
              <a:off x="720" y="139"/>
              <a:ext cx="1728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200" b="1" baseline="-30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外</a:t>
              </a:r>
              <a:r>
                <a:rPr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202.6kPa</a:t>
              </a:r>
              <a:endPara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41" name="Rectangle 25" descr="5%"/>
            <p:cNvSpPr>
              <a:spLocks noChangeArrowheads="1"/>
            </p:cNvSpPr>
            <p:nvPr/>
          </p:nvSpPr>
          <p:spPr bwMode="auto">
            <a:xfrm rot="-5400000">
              <a:off x="1219" y="527"/>
              <a:ext cx="897" cy="2082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 rot="-5400000">
              <a:off x="1586" y="34"/>
              <a:ext cx="140" cy="206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 rot="-5400000">
              <a:off x="1480" y="681"/>
              <a:ext cx="336" cy="351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8" name="Text Box 28"/>
            <p:cNvSpPr txBox="1"/>
            <p:nvPr/>
          </p:nvSpPr>
          <p:spPr>
            <a:xfrm>
              <a:off x="1104" y="1488"/>
              <a:ext cx="1248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202.6kPa</a:t>
              </a:r>
              <a:endParaRPr lang="en-US" altLang="zh-CN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109" name="Text Box 29"/>
            <p:cNvSpPr txBox="1"/>
            <p:nvPr/>
          </p:nvSpPr>
          <p:spPr>
            <a:xfrm>
              <a:off x="1152" y="1200"/>
              <a:ext cx="1056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zh-CN" altLang="en-US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2.0dm</a:t>
              </a:r>
              <a:r>
                <a:rPr lang="en-US" altLang="zh-CN" b="1" baseline="300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4919663" y="1966913"/>
            <a:ext cx="3694112" cy="4440237"/>
            <a:chOff x="672" y="451"/>
            <a:chExt cx="2082" cy="2933"/>
          </a:xfrm>
        </p:grpSpPr>
        <p:sp>
          <p:nvSpPr>
            <p:cNvPr id="34847" name="AutoShape 31"/>
            <p:cNvSpPr>
              <a:spLocks noChangeArrowheads="1"/>
            </p:cNvSpPr>
            <p:nvPr/>
          </p:nvSpPr>
          <p:spPr bwMode="auto">
            <a:xfrm>
              <a:off x="1104" y="864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6" name="Text Box 32"/>
            <p:cNvSpPr txBox="1"/>
            <p:nvPr/>
          </p:nvSpPr>
          <p:spPr>
            <a:xfrm>
              <a:off x="768" y="451"/>
              <a:ext cx="1728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200" b="1" baseline="-30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外</a:t>
              </a:r>
              <a:r>
                <a:rPr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101.3kPa</a:t>
              </a:r>
              <a:endPara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6097" name="Group 33"/>
            <p:cNvGrpSpPr/>
            <p:nvPr/>
          </p:nvGrpSpPr>
          <p:grpSpPr>
            <a:xfrm>
              <a:off x="672" y="960"/>
              <a:ext cx="2082" cy="2424"/>
              <a:chOff x="864" y="1032"/>
              <a:chExt cx="2082" cy="2424"/>
            </a:xfrm>
          </p:grpSpPr>
          <p:sp>
            <p:nvSpPr>
              <p:cNvPr id="34850" name="Rectangle 34" descr="5%"/>
              <p:cNvSpPr>
                <a:spLocks noChangeArrowheads="1"/>
              </p:cNvSpPr>
              <p:nvPr/>
            </p:nvSpPr>
            <p:spPr bwMode="auto">
              <a:xfrm rot="-5400000">
                <a:off x="945" y="1455"/>
                <a:ext cx="1920" cy="2082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51" name="Rectangle 35"/>
              <p:cNvSpPr>
                <a:spLocks noChangeArrowheads="1"/>
              </p:cNvSpPr>
              <p:nvPr/>
            </p:nvSpPr>
            <p:spPr bwMode="auto">
              <a:xfrm rot="-5400000">
                <a:off x="1822" y="431"/>
                <a:ext cx="149" cy="20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52" name="Rectangle 36"/>
              <p:cNvSpPr>
                <a:spLocks noChangeArrowheads="1"/>
              </p:cNvSpPr>
              <p:nvPr/>
            </p:nvSpPr>
            <p:spPr bwMode="auto">
              <a:xfrm rot="-5400000">
                <a:off x="1739" y="1036"/>
                <a:ext cx="360" cy="353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Text Box 37"/>
              <p:cNvSpPr txBox="1"/>
              <p:nvPr/>
            </p:nvSpPr>
            <p:spPr>
              <a:xfrm>
                <a:off x="1296" y="2496"/>
                <a:ext cx="1248" cy="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r>
                  <a:rPr lang="zh-CN" altLang="en-US" b="1" baseline="-30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终</a:t>
                </a:r>
                <a:r>
                  <a:rPr lang="zh-CN" altLang="en-US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＝</a:t>
                </a:r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101.3kPa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6102" name="Text Box 38"/>
              <p:cNvSpPr txBox="1"/>
              <p:nvPr/>
            </p:nvSpPr>
            <p:spPr>
              <a:xfrm>
                <a:off x="1296" y="2208"/>
                <a:ext cx="1056" cy="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zh-CN" altLang="en-US" b="1" baseline="-30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终</a:t>
                </a:r>
                <a:r>
                  <a:rPr lang="zh-CN" altLang="en-US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＝</a:t>
                </a:r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4.0dm</a:t>
                </a:r>
                <a:r>
                  <a:rPr lang="en-US" altLang="zh-CN" b="1" baseline="30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9" name="Group 47"/>
          <p:cNvGrpSpPr/>
          <p:nvPr/>
        </p:nvGrpSpPr>
        <p:grpSpPr>
          <a:xfrm>
            <a:off x="250825" y="1196975"/>
            <a:ext cx="3960813" cy="588963"/>
            <a:chOff x="158" y="754"/>
            <a:chExt cx="2495" cy="371"/>
          </a:xfrm>
        </p:grpSpPr>
        <p:sp>
          <p:nvSpPr>
            <p:cNvPr id="34855" name="Text Box 39"/>
            <p:cNvSpPr txBox="1">
              <a:spLocks noChangeArrowheads="1"/>
            </p:cNvSpPr>
            <p:nvPr/>
          </p:nvSpPr>
          <p:spPr bwMode="auto">
            <a:xfrm>
              <a:off x="566" y="754"/>
              <a:ext cx="2087" cy="371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200" b="1" i="0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二步恒外压膨胀</a:t>
              </a:r>
              <a:endParaRPr kumimoji="1" lang="zh-CN" altLang="en-US" sz="3200" b="1" i="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46094" name="Picture 40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" y="799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4857" name="Text Box 41"/>
          <p:cNvSpPr txBox="1"/>
          <p:nvPr/>
        </p:nvSpPr>
        <p:spPr>
          <a:xfrm>
            <a:off x="395288" y="5553075"/>
            <a:ext cx="3581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W</a:t>
            </a:r>
            <a:r>
              <a:rPr lang="en-US" altLang="zh-CN" sz="3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＋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W</a:t>
            </a:r>
            <a:r>
              <a:rPr lang="en-US" altLang="zh-CN" sz="3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4858" name="Text Box 42"/>
          <p:cNvSpPr txBox="1"/>
          <p:nvPr/>
        </p:nvSpPr>
        <p:spPr>
          <a:xfrm>
            <a:off x="769938" y="2698750"/>
            <a:ext cx="3657600" cy="101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 -202.6×(2.0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1.0)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 -202.6 J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4859" name="Text Box 43"/>
          <p:cNvSpPr txBox="1"/>
          <p:nvPr/>
        </p:nvSpPr>
        <p:spPr>
          <a:xfrm>
            <a:off x="838200" y="6162675"/>
            <a:ext cx="2667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-405.2 J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60" name="Text Box 44"/>
          <p:cNvSpPr txBox="1"/>
          <p:nvPr/>
        </p:nvSpPr>
        <p:spPr>
          <a:xfrm>
            <a:off x="769938" y="4437063"/>
            <a:ext cx="3810000" cy="92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=-101.3×(4.0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2.0)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=-202.6 J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250825" y="1844675"/>
            <a:ext cx="2943225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W</a:t>
            </a:r>
            <a:r>
              <a:rPr kumimoji="1" lang="en-US" altLang="zh-CN" sz="36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-</a:t>
            </a:r>
            <a:r>
              <a:rPr kumimoji="1" lang="en-US" altLang="zh-CN" sz="36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600" b="1" i="0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36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</a:t>
            </a:r>
            <a:r>
              <a:rPr kumimoji="1" lang="en-US" altLang="zh-CN" sz="3600" b="1" i="0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3600" b="1" i="0" kern="1200" cap="none" spc="0" normalizeH="0" baseline="-2500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2" name="Text Box 46"/>
          <p:cNvSpPr txBox="1"/>
          <p:nvPr/>
        </p:nvSpPr>
        <p:spPr>
          <a:xfrm>
            <a:off x="250825" y="364490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W</a:t>
            </a:r>
            <a:r>
              <a:rPr lang="en-US" altLang="zh-CN" sz="3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-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sz="36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36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2" name="灯片编号占位符 3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7" grpId="0"/>
      <p:bldP spid="34858" grpId="0"/>
      <p:bldP spid="34859" grpId="0"/>
      <p:bldP spid="34860" grpId="0"/>
      <p:bldP spid="34861" grpId="0"/>
      <p:bldP spid="348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54" name="Picture 14" descr="FG05_010"/>
          <p:cNvPicPr>
            <a:picLocks noChangeAspect="1"/>
          </p:cNvPicPr>
          <p:nvPr/>
        </p:nvPicPr>
        <p:blipFill>
          <a:blip r:embed="rId1"/>
          <a:srcRect l="12430" r="12994"/>
          <a:stretch>
            <a:fillRect/>
          </a:stretch>
        </p:blipFill>
        <p:spPr>
          <a:xfrm>
            <a:off x="5472113" y="1428750"/>
            <a:ext cx="3671887" cy="483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55" name="Text Box 15"/>
          <p:cNvSpPr txBox="1"/>
          <p:nvPr/>
        </p:nvSpPr>
        <p:spPr>
          <a:xfrm>
            <a:off x="0" y="1857375"/>
            <a:ext cx="5256213" cy="3386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设想用相当于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405.2kPa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的极细砂粒一粒粒地减少，经过无穷个步骤达到终态</a:t>
            </a: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3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终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101.3kPa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3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终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4.0dm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3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终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273K</a:t>
            </a: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3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0" y="714375"/>
            <a:ext cx="6321425" cy="584200"/>
            <a:chOff x="158" y="799"/>
            <a:chExt cx="3029" cy="368"/>
          </a:xfrm>
        </p:grpSpPr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380" y="799"/>
              <a:ext cx="2807" cy="36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无穷多步恒外压膨胀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--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可逆膨胀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7111" name="Picture 17" descr="GL_0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" y="845"/>
              <a:ext cx="188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7109" name="灯片编号占位符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252413" y="1268413"/>
          <a:ext cx="374173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295400" imgH="406400" progId="Equation.3">
                  <p:embed/>
                </p:oleObj>
              </mc:Choice>
              <mc:Fallback>
                <p:oleObj name="" r:id="rId1" imgW="1295400" imgH="4064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2413" y="1268413"/>
                        <a:ext cx="3741737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7"/>
          <p:cNvSpPr txBox="1"/>
          <p:nvPr/>
        </p:nvSpPr>
        <p:spPr>
          <a:xfrm>
            <a:off x="827088" y="5373688"/>
            <a:ext cx="78486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- 405.0×1.0×2.303×lg4/1</a:t>
            </a:r>
            <a:endParaRPr lang="en-US" altLang="zh-CN" sz="4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-561.0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 </a:t>
            </a:r>
            <a:endParaRPr lang="zh-CN" altLang="en-US" sz="4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17488" y="3789363"/>
          <a:ext cx="3957637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536700" imgH="571500" progId="Equation.3">
                  <p:embed/>
                </p:oleObj>
              </mc:Choice>
              <mc:Fallback>
                <p:oleObj name="" r:id="rId3" imgW="1536700" imgH="571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488" y="3789363"/>
                        <a:ext cx="3957637" cy="153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4005263" y="2565400"/>
          <a:ext cx="286226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1130300" imgH="571500" progId="Equation.3">
                  <p:embed/>
                </p:oleObj>
              </mc:Choice>
              <mc:Fallback>
                <p:oleObj name="" r:id="rId5" imgW="1130300" imgH="571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5263" y="2565400"/>
                        <a:ext cx="2862262" cy="1497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957263" y="2587625"/>
          <a:ext cx="312578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181100" imgH="482600" progId="Equation.3">
                  <p:embed/>
                </p:oleObj>
              </mc:Choice>
              <mc:Fallback>
                <p:oleObj name="" r:id="rId7" imgW="1181100" imgH="482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7263" y="2587625"/>
                        <a:ext cx="3125787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3659188" y="1268413"/>
          <a:ext cx="319405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1079500" imgH="406400" progId="Equation.3">
                  <p:embed/>
                </p:oleObj>
              </mc:Choice>
              <mc:Fallback>
                <p:oleObj name="" r:id="rId9" imgW="1079500" imgH="406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9188" y="1268413"/>
                        <a:ext cx="3194050" cy="1262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154" name="Group 21"/>
          <p:cNvGrpSpPr/>
          <p:nvPr/>
        </p:nvGrpSpPr>
        <p:grpSpPr>
          <a:xfrm>
            <a:off x="395288" y="1052513"/>
            <a:ext cx="8280400" cy="3825875"/>
            <a:chOff x="249" y="663"/>
            <a:chExt cx="5216" cy="2410"/>
          </a:xfrm>
        </p:grpSpPr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49" y="663"/>
              <a:ext cx="5216" cy="24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结论：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功不是状态函数，它的数值与所经历的过程有关。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等温可逆过程系统对外作功最大。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9157" name="Picture 19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" y="1525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9158" name="Picture 20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" y="2669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34290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可逆过程的特征</a:t>
            </a:r>
            <a:endParaRPr kumimoji="1" lang="zh-CN" altLang="en-US" sz="3600" b="1" i="0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50825" y="5949950"/>
            <a:ext cx="78930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可逆过程是一种理想的极限过程。 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50825" y="5235575"/>
            <a:ext cx="88931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4.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在恒温可逆过程中，做最大功膨胀功。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323850" y="1335088"/>
            <a:ext cx="7704138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经过无限多次的微小变化步骤和无限长的时间完成。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23850" y="2559050"/>
            <a:ext cx="8229600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在每一微小变化步骤中，体系与环境基本上处于平衡状态。     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290513" y="3856038"/>
            <a:ext cx="8458200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36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过程可以逆向进行，且使体系和环境都能恢复原状。</a:t>
            </a:r>
            <a:endParaRPr kumimoji="1" lang="zh-CN" altLang="en-US" sz="3600" b="1" i="0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184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  <p:bldP spid="98309" grpId="0"/>
      <p:bldP spid="98310" grpId="0"/>
      <p:bldP spid="98311" grpId="0"/>
      <p:bldP spid="98312" grpId="0"/>
      <p:bldP spid="983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4"/>
          <p:cNvSpPr txBox="1"/>
          <p:nvPr/>
        </p:nvSpPr>
        <p:spPr>
          <a:xfrm>
            <a:off x="428625" y="785813"/>
            <a:ext cx="8382000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液体在沸点时的蒸发；固体在熔点时的熔化；可逆电池在电流无限小时的充电与放电；平衡条件下的化学反应等。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57200" y="2849563"/>
            <a:ext cx="8153400" cy="3351212"/>
            <a:chOff x="288" y="1795"/>
            <a:chExt cx="5136" cy="2111"/>
          </a:xfrm>
        </p:grpSpPr>
        <p:sp>
          <p:nvSpPr>
            <p:cNvPr id="51206" name="Rectangle 2"/>
            <p:cNvSpPr/>
            <p:nvPr/>
          </p:nvSpPr>
          <p:spPr>
            <a:xfrm>
              <a:off x="288" y="2173"/>
              <a:ext cx="5136" cy="1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Tx/>
                <a:buSzTx/>
                <a:buFontTx/>
                <a:buBlip>
                  <a:blip r:embed="rId1"/>
                </a:buBlip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某些状态函数的增量，只有通过可逆过程求得；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20000"/>
                </a:spcBef>
                <a:buClrTx/>
                <a:buSzTx/>
                <a:buFontTx/>
                <a:buBlip>
                  <a:blip r:embed="rId1"/>
                </a:buBlip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过程方向与限度的判断以可逆过程为参考标准；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20000"/>
                </a:spcBef>
                <a:buClrTx/>
                <a:buSzTx/>
                <a:buFontTx/>
                <a:buBlip>
                  <a:blip r:embed="rId1"/>
                </a:buBlip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可逆过程最经济。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07" name="Rectangle 5"/>
            <p:cNvSpPr/>
            <p:nvPr/>
          </p:nvSpPr>
          <p:spPr>
            <a:xfrm>
              <a:off x="288" y="1795"/>
              <a:ext cx="21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可逆过程的意义：</a:t>
              </a:r>
              <a:endPara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677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0063" y="214313"/>
            <a:ext cx="7772400" cy="533400"/>
          </a:xfrm>
          <a:ln>
            <a:noFill/>
            <a:miter lim="800000"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常见近似可逆过程：</a:t>
            </a:r>
            <a:endParaRPr kumimoji="0" lang="zh-CN" altLang="en-US" sz="4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5" name="灯片编号占位符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20650" y="209550"/>
            <a:ext cx="8618538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五、热力学能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内能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thermodynamic energy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971550" y="2365375"/>
            <a:ext cx="6553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符号：</a:t>
            </a:r>
            <a:r>
              <a:rPr kumimoji="1" lang="en-US" altLang="zh-CN" sz="36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   </a:t>
            </a:r>
            <a:r>
              <a:rPr kumimoji="1" lang="en-US" altLang="zh-CN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zh-CN" altLang="en-US" sz="36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单位：</a:t>
            </a: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J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kJ</a:t>
            </a:r>
            <a:endParaRPr kumimoji="1" lang="en-US" altLang="zh-CN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-828675" y="1516063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是体系内物质各种形式能量的总和。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120650" y="3033713"/>
            <a:ext cx="8640763" cy="301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说明：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内能是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状态函数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，原因：状态一定，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内能属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广度性质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，原因：能量都具有加和性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内能的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绝对值无法确定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。原因：微观粒子运动的复杂性。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223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9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912">
                                            <p:txEl>
                                              <p:charRg st="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912">
                                            <p:txEl>
                                              <p:charRg st="2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4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912">
                                            <p:txEl>
                                              <p:charRg st="4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  <p:bldP spid="37907" grpId="0"/>
      <p:bldP spid="37909" grpId="0"/>
      <p:bldP spid="379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4964" name="Text Box 4"/>
          <p:cNvSpPr txBox="1"/>
          <p:nvPr/>
        </p:nvSpPr>
        <p:spPr>
          <a:xfrm>
            <a:off x="428625" y="4143375"/>
            <a:ext cx="792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Tx/>
              <a:buSzTx/>
              <a:buFontTx/>
              <a:buBlip>
                <a:blip r:embed="rId1"/>
              </a:buBlip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孤立体系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=0    W =0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ΔU=0 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251" name="Text Box 8"/>
          <p:cNvSpPr txBox="1"/>
          <p:nvPr/>
        </p:nvSpPr>
        <p:spPr>
          <a:xfrm>
            <a:off x="2679700" y="40481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50" y="2024063"/>
            <a:ext cx="82867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1"/>
              </a:buBlip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只要始态和终态一定，不同过程的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的数值可以不同，但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△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一样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" y="1285875"/>
            <a:ext cx="72358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理想气体内能仅为温度的函数</a:t>
            </a:r>
            <a:r>
              <a:rPr lang="en-US" altLang="zh-CN" sz="3200" b="1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U=</a:t>
            </a:r>
            <a:r>
              <a:rPr lang="en-US" altLang="zh-CN" sz="3200" b="1" i="1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（T）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254" name="灯片编号占位符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b="1" i="1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8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714625" y="285750"/>
            <a:ext cx="3671888" cy="650875"/>
          </a:xfrm>
          <a:prstGeom prst="rect">
            <a:avLst/>
          </a:prstGeom>
          <a:gradFill rotWithShape="1">
            <a:gsLst>
              <a:gs pos="0">
                <a:srgbClr val="66FFFF"/>
              </a:gs>
              <a:gs pos="50000">
                <a:schemeClr val="bg1"/>
              </a:gs>
              <a:gs pos="100000">
                <a:srgbClr val="66FFFF"/>
              </a:gs>
            </a:gsLst>
            <a:lin ang="5400000" scaled="1"/>
          </a:gradFill>
          <a:ln w="9525">
            <a:solidFill>
              <a:srgbClr val="CC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体系的内能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43188" y="2214563"/>
            <a:ext cx="3240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平动能、转动能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643188" y="3286125"/>
            <a:ext cx="5832475" cy="65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分子间互相吸引和排斥的能量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268288" y="1422400"/>
            <a:ext cx="4032250" cy="723900"/>
            <a:chOff x="295" y="1207"/>
            <a:chExt cx="2540" cy="456"/>
          </a:xfrm>
        </p:grpSpPr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613" y="1207"/>
              <a:ext cx="2222" cy="4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115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600" b="1" i="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分子运动的动能</a:t>
              </a:r>
              <a:endPara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54289" name="Picture 21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" y="1308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27"/>
          <p:cNvGrpSpPr/>
          <p:nvPr/>
        </p:nvGrpSpPr>
        <p:grpSpPr>
          <a:xfrm>
            <a:off x="195263" y="2709863"/>
            <a:ext cx="3887787" cy="641350"/>
            <a:chOff x="340" y="2028"/>
            <a:chExt cx="2177" cy="404"/>
          </a:xfrm>
        </p:grpSpPr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667" y="2028"/>
              <a:ext cx="1850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分子间的势能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54287" name="Picture 22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2074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28"/>
          <p:cNvGrpSpPr/>
          <p:nvPr/>
        </p:nvGrpSpPr>
        <p:grpSpPr>
          <a:xfrm>
            <a:off x="223838" y="4648200"/>
            <a:ext cx="3455987" cy="641350"/>
            <a:chOff x="295" y="3253"/>
            <a:chExt cx="2177" cy="404"/>
          </a:xfrm>
        </p:grpSpPr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622" y="3253"/>
              <a:ext cx="1850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分子内的能量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54285" name="Picture 23" descr="GL_0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" y="3339"/>
              <a:ext cx="272" cy="2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" name="Group 29"/>
          <p:cNvGrpSpPr/>
          <p:nvPr/>
        </p:nvGrpSpPr>
        <p:grpSpPr>
          <a:xfrm>
            <a:off x="3714750" y="4143375"/>
            <a:ext cx="5184775" cy="1824038"/>
            <a:chOff x="2472" y="2916"/>
            <a:chExt cx="3266" cy="1149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2538" y="2916"/>
              <a:ext cx="3200" cy="11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电子与原子核的作用能</a:t>
              </a: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原子核与原子核间的作用能</a:t>
              </a: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电子与电子间的作用能</a:t>
              </a:r>
              <a:endPara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6" name="AutoShape 24"/>
            <p:cNvSpPr/>
            <p:nvPr/>
          </p:nvSpPr>
          <p:spPr bwMode="auto">
            <a:xfrm>
              <a:off x="2472" y="2976"/>
              <a:ext cx="90" cy="1044"/>
            </a:xfrm>
            <a:prstGeom prst="leftBrace">
              <a:avLst>
                <a:gd name="adj1" fmla="val 96667"/>
                <a:gd name="adj2" fmla="val 50000"/>
              </a:avLst>
            </a:prstGeom>
            <a:noFill/>
            <a:ln w="381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4281" name="灯片编号占位符 1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nimBg="1"/>
      <p:bldP spid="38927" grpId="0"/>
      <p:bldP spid="389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/>
          <p:nvPr/>
        </p:nvSpPr>
        <p:spPr>
          <a:xfrm>
            <a:off x="0" y="44450"/>
            <a:ext cx="9144000" cy="503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6"/>
          <p:cNvSpPr/>
          <p:nvPr/>
        </p:nvSpPr>
        <p:spPr>
          <a:xfrm>
            <a:off x="7596188" y="44450"/>
            <a:ext cx="1547812" cy="503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55300" name="Text Box 10"/>
          <p:cNvSpPr txBox="1"/>
          <p:nvPr/>
        </p:nvSpPr>
        <p:spPr>
          <a:xfrm>
            <a:off x="900113" y="2565400"/>
            <a:ext cx="6731000" cy="66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下次课内容：第二节 </a:t>
            </a:r>
            <a:endParaRPr lang="zh-CN" altLang="en-US" sz="54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/>
          <p:nvPr/>
        </p:nvSpPr>
        <p:spPr>
          <a:xfrm>
            <a:off x="381000" y="638175"/>
            <a:ext cx="8153400" cy="223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吸收池或比色皿</a:t>
            </a:r>
            <a:endParaRPr lang="zh-CN" altLang="en-US" sz="32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zh-CN" altLang="en-US" sz="2800" i="0" dirty="0">
                <a:latin typeface="Arial" panose="020B0604020202020204" pitchFamily="34" charset="0"/>
                <a:ea typeface="楷体_GB2312" pitchFamily="49" charset="-122"/>
              </a:rPr>
              <a:t>材质：光学玻璃（可见区）或石英玻璃（紫外区）</a:t>
            </a:r>
            <a:endParaRPr lang="zh-CN" altLang="en-US" sz="2800" i="0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800" i="0" dirty="0">
                <a:latin typeface="Arial" panose="020B0604020202020204" pitchFamily="34" charset="0"/>
                <a:ea typeface="楷体_GB2312" pitchFamily="49" charset="-122"/>
              </a:rPr>
              <a:t> 规格：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2.0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3.0cm</a:t>
            </a:r>
            <a:r>
              <a:rPr lang="zh-CN" altLang="en-US" sz="2800" i="0" dirty="0">
                <a:latin typeface="Arial" panose="020B0604020202020204" pitchFamily="34" charset="0"/>
                <a:ea typeface="楷体_GB2312" pitchFamily="49" charset="-122"/>
              </a:rPr>
              <a:t>等</a:t>
            </a:r>
            <a:endParaRPr lang="zh-CN" altLang="en-US" sz="2800" i="0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800" i="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注意事项：</a:t>
            </a:r>
            <a:r>
              <a:rPr lang="zh-CN" altLang="en-US" sz="2800" i="0" dirty="0">
                <a:latin typeface="Arial" panose="020B0604020202020204" pitchFamily="34" charset="0"/>
                <a:ea typeface="楷体_GB2312" pitchFamily="49" charset="-122"/>
              </a:rPr>
              <a:t>保护，配套。</a:t>
            </a:r>
            <a:endParaRPr lang="zh-CN" altLang="en-US" sz="2800" i="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66246" name="Group 6"/>
          <p:cNvGrpSpPr/>
          <p:nvPr/>
        </p:nvGrpSpPr>
        <p:grpSpPr>
          <a:xfrm>
            <a:off x="457200" y="3713163"/>
            <a:ext cx="4613275" cy="1228725"/>
            <a:chOff x="288" y="2339"/>
            <a:chExt cx="2906" cy="774"/>
          </a:xfrm>
        </p:grpSpPr>
        <p:sp>
          <p:nvSpPr>
            <p:cNvPr id="80900" name="Rectangle 4"/>
            <p:cNvSpPr/>
            <p:nvPr/>
          </p:nvSpPr>
          <p:spPr>
            <a:xfrm>
              <a:off x="288" y="2339"/>
              <a:ext cx="290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rgbClr val="990033"/>
                  </a:solidFill>
                  <a:latin typeface="Arial" panose="020B0604020202020204" pitchFamily="34" charset="0"/>
                </a:rPr>
                <a:t>紫外</a:t>
              </a:r>
              <a:r>
                <a:rPr lang="en-US" altLang="zh-CN" sz="2800" b="1" dirty="0">
                  <a:solidFill>
                    <a:srgbClr val="990033"/>
                  </a:solidFill>
                  <a:latin typeface="Arial" panose="020B0604020202020204" pitchFamily="34" charset="0"/>
                </a:rPr>
                <a:t>-</a:t>
              </a:r>
              <a:r>
                <a:rPr lang="zh-CN" altLang="en-US" sz="2800" b="1" dirty="0">
                  <a:solidFill>
                    <a:srgbClr val="990033"/>
                  </a:solidFill>
                  <a:latin typeface="Arial" panose="020B0604020202020204" pitchFamily="34" charset="0"/>
                </a:rPr>
                <a:t>可见分光光度计的类型</a:t>
              </a:r>
              <a:endParaRPr lang="zh-CN" altLang="en-US" sz="2800" b="1" dirty="0">
                <a:solidFill>
                  <a:srgbClr val="99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901" name="Text Box 5"/>
            <p:cNvSpPr txBox="1"/>
            <p:nvPr/>
          </p:nvSpPr>
          <p:spPr>
            <a:xfrm>
              <a:off x="288" y="2786"/>
              <a:ext cx="25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i="0" dirty="0">
                  <a:latin typeface="Arial" panose="020B0604020202020204" pitchFamily="34" charset="0"/>
                  <a:ea typeface="楷体_GB2312" pitchFamily="49" charset="-122"/>
                </a:rPr>
                <a:t>单光束、双光束、双波长</a:t>
              </a:r>
              <a:endParaRPr lang="zh-CN" altLang="en-US" sz="2800" i="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8"/>
          <p:cNvSpPr/>
          <p:nvPr/>
        </p:nvSpPr>
        <p:spPr>
          <a:xfrm>
            <a:off x="500063" y="1143000"/>
            <a:ext cx="7958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一、热力学第一定律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10"/>
          <p:cNvSpPr/>
          <p:nvPr/>
        </p:nvSpPr>
        <p:spPr>
          <a:xfrm>
            <a:off x="357188" y="4357688"/>
            <a:ext cx="8229600" cy="2062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热力学第一定律：</a:t>
            </a:r>
            <a:r>
              <a:rPr lang="zh-CN" altLang="en-US" sz="3200" b="1" dirty="0">
                <a:latin typeface="Times New Roman" panose="02020603050405020304" pitchFamily="18" charset="0"/>
              </a:rPr>
              <a:t>在任何热力学过程中，能量既不能创造，也不能消灭， 只能从一种形式转化为另一种形式。”</a:t>
            </a:r>
            <a:r>
              <a:rPr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（第一类永动机是不可能造成的）</a:t>
            </a:r>
            <a:endParaRPr lang="zh-CN" altLang="en-US" sz="3200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Text Box 14"/>
          <p:cNvSpPr txBox="1"/>
          <p:nvPr/>
        </p:nvSpPr>
        <p:spPr>
          <a:xfrm>
            <a:off x="357188" y="1714500"/>
            <a:ext cx="822960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能量守恒与转化定律：</a:t>
            </a:r>
            <a:r>
              <a:rPr lang="zh-CN" altLang="en-US" sz="3200" b="1" dirty="0">
                <a:latin typeface="Times New Roman" panose="02020603050405020304" pitchFamily="18" charset="0"/>
              </a:rPr>
              <a:t>自然界的一切物质都具有能量，能量有各种不同形式，能够从一种形式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转化</a:t>
            </a:r>
            <a:r>
              <a:rPr lang="zh-CN" altLang="en-US" sz="3200" b="1" dirty="0">
                <a:latin typeface="Times New Roman" panose="02020603050405020304" pitchFamily="18" charset="0"/>
              </a:rPr>
              <a:t>为另一种形式，从一个物体传递给另外一个物体，但在转化和传递过程中，能量的总数量不变。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85750" y="214313"/>
            <a:ext cx="8280400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第二节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能量守恒和化学反应热效应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b="1" i="1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52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-36512" y="1196975"/>
            <a:ext cx="5113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（一）热力学第一定律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916238" y="1844675"/>
            <a:ext cx="554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----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能量守恒与转化定律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571500" y="3357563"/>
            <a:ext cx="66976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热力学第一定律的数学表达式：</a:t>
            </a:r>
            <a:endParaRPr kumimoji="1" lang="zh-CN" altLang="en-US" sz="3600" b="1" i="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500188" y="4714875"/>
            <a:ext cx="5184775" cy="935038"/>
            <a:chOff x="884" y="3385"/>
            <a:chExt cx="3266" cy="589"/>
          </a:xfrm>
        </p:grpSpPr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884" y="3385"/>
              <a:ext cx="3266" cy="58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930" y="3480"/>
              <a:ext cx="3130" cy="4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△U =  Q + W</a:t>
              </a:r>
              <a:endPara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9957" name="AutoShape 21"/>
          <p:cNvSpPr>
            <a:spLocks noChangeArrowheads="1"/>
          </p:cNvSpPr>
          <p:nvPr/>
        </p:nvSpPr>
        <p:spPr bwMode="auto">
          <a:xfrm>
            <a:off x="6715125" y="3857625"/>
            <a:ext cx="2195513" cy="935038"/>
          </a:xfrm>
          <a:prstGeom prst="cloudCallout">
            <a:avLst>
              <a:gd name="adj1" fmla="val -66051"/>
              <a:gd name="adj2" fmla="val 80731"/>
            </a:avLst>
          </a:prstGeom>
          <a:gradFill rotWithShape="1">
            <a:gsLst>
              <a:gs pos="0">
                <a:schemeClr val="bg1"/>
              </a:gs>
              <a:gs pos="100000">
                <a:srgbClr val="66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0066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体积功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07950" y="-26987"/>
            <a:ext cx="8280400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第二节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能量守恒和化学反应热效应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6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7813" y="6000750"/>
            <a:ext cx="26558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（封闭系统）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/>
      <p:bldP spid="39949" grpId="0"/>
      <p:bldP spid="39953" grpId="0"/>
      <p:bldP spid="39957" grpId="0" animBg="1"/>
      <p:bldP spid="37904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10"/>
          <p:cNvSpPr/>
          <p:nvPr/>
        </p:nvSpPr>
        <p:spPr>
          <a:xfrm>
            <a:off x="428625" y="6429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例1：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体系放热300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kJ，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并对外做功700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kJ，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求体系内能变化值。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5035" name="Rectangle 11"/>
          <p:cNvSpPr/>
          <p:nvPr/>
        </p:nvSpPr>
        <p:spPr>
          <a:xfrm>
            <a:off x="428625" y="2571750"/>
            <a:ext cx="820896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例2：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理想气体由200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kPa、1.0L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恒温可逆膨胀至100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kPa、2.0L。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计算此过程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W、Q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ΔU。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5036" name="Rectangle 12"/>
          <p:cNvSpPr/>
          <p:nvPr/>
        </p:nvSpPr>
        <p:spPr>
          <a:xfrm>
            <a:off x="1214438" y="1714500"/>
            <a:ext cx="6191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ΔU=Q+W=-300-700=-1000kJ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500063" y="3714750"/>
            <a:ext cx="8142287" cy="1065213"/>
            <a:chOff x="336" y="2449"/>
            <a:chExt cx="5129" cy="671"/>
          </a:xfrm>
        </p:grpSpPr>
        <p:graphicFrame>
          <p:nvGraphicFramePr>
            <p:cNvPr id="59402" name="Object 2"/>
            <p:cNvGraphicFramePr>
              <a:graphicFrameLocks noChangeAspect="1"/>
            </p:cNvGraphicFramePr>
            <p:nvPr/>
          </p:nvGraphicFramePr>
          <p:xfrm>
            <a:off x="904" y="2449"/>
            <a:ext cx="4561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" imgW="3022600" imgH="444500" progId="Equation.3">
                    <p:embed/>
                  </p:oleObj>
                </mc:Choice>
                <mc:Fallback>
                  <p:oleObj name="" r:id="rId1" imgW="3022600" imgH="4445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04" y="2449"/>
                          <a:ext cx="4561" cy="6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Rectangle 15"/>
            <p:cNvSpPr/>
            <p:nvPr/>
          </p:nvSpPr>
          <p:spPr>
            <a:xfrm>
              <a:off x="336" y="2544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解：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85040" name="Rectangle 16"/>
          <p:cNvSpPr/>
          <p:nvPr/>
        </p:nvSpPr>
        <p:spPr>
          <a:xfrm>
            <a:off x="1285875" y="4572000"/>
            <a:ext cx="16240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ΔU=0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41" name="Rectangle 17"/>
          <p:cNvSpPr/>
          <p:nvPr/>
        </p:nvSpPr>
        <p:spPr>
          <a:xfrm>
            <a:off x="1238250" y="5135563"/>
            <a:ext cx="2320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ΔU=Q+W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42" name="Rectangle 18"/>
          <p:cNvSpPr/>
          <p:nvPr/>
        </p:nvSpPr>
        <p:spPr>
          <a:xfrm>
            <a:off x="1562100" y="5762625"/>
            <a:ext cx="3873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Q= -W=138.6J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吸热）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01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5" grpId="0"/>
      <p:bldP spid="385036" grpId="0"/>
      <p:bldP spid="385040" grpId="0"/>
      <p:bldP spid="385041" grpId="0"/>
      <p:bldP spid="3850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214313"/>
            <a:ext cx="7134225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二、热力学能的变化与等容反应热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96938" y="1143000"/>
            <a:ext cx="75279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许多化学反应是在等容的条件下进行的。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728788" y="1870075"/>
            <a:ext cx="69865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ΔU =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W =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W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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)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0" y="2652713"/>
            <a:ext cx="51212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式中，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表示等容反应热。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66725" y="3417888"/>
            <a:ext cx="22240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等容过程：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698750" y="4076700"/>
            <a:ext cx="18002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ΔV = 0</a:t>
            </a:r>
            <a:endParaRPr kumimoji="1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1" name="AutoShape 17"/>
          <p:cNvSpPr>
            <a:spLocks noChangeArrowheads="1"/>
          </p:cNvSpPr>
          <p:nvPr/>
        </p:nvSpPr>
        <p:spPr bwMode="auto">
          <a:xfrm>
            <a:off x="4643438" y="4286250"/>
            <a:ext cx="1295400" cy="287338"/>
          </a:xfrm>
          <a:prstGeom prst="rightArrow">
            <a:avLst>
              <a:gd name="adj1" fmla="val 50000"/>
              <a:gd name="adj2" fmla="val 112707"/>
            </a:avLst>
          </a:prstGeom>
          <a:gradFill rotWithShape="1">
            <a:gsLst>
              <a:gs pos="0">
                <a:srgbClr val="008000"/>
              </a:gs>
              <a:gs pos="50000">
                <a:srgbClr val="FF0066"/>
              </a:gs>
              <a:gs pos="100000">
                <a:srgbClr val="008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273800" y="4070350"/>
            <a:ext cx="218598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ΔU</a:t>
            </a:r>
            <a:endParaRPr kumimoji="1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95313" y="4859338"/>
            <a:ext cx="760095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即：等容反应热等于系统的热力学能变化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427" name="灯片编号占位符 1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214313" y="5572125"/>
            <a:ext cx="8077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恒容，不做非体积功时，吸收的热量全部用于增加体系内能；</a:t>
            </a:r>
            <a:r>
              <a:rPr lang="zh-CN" altLang="en-US" sz="3200" b="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恒容热效应与途径无关。 </a:t>
            </a:r>
            <a:endParaRPr lang="zh-CN" altLang="en-US" sz="3200" b="1" dirty="0">
              <a:solidFill>
                <a:srgbClr val="99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/>
      <p:bldP spid="41996" grpId="0"/>
      <p:bldP spid="41997" grpId="0"/>
      <p:bldP spid="41998" grpId="0"/>
      <p:bldP spid="41999" grpId="0"/>
      <p:bldP spid="42000" grpId="0"/>
      <p:bldP spid="42001" grpId="0" animBg="1"/>
      <p:bldP spid="42002" grpId="0"/>
      <p:bldP spid="42003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9332" name="Picture 4" descr="弹式量热"/>
          <p:cNvPicPr>
            <a:picLocks noChangeAspect="1"/>
          </p:cNvPicPr>
          <p:nvPr/>
        </p:nvPicPr>
        <p:blipFill>
          <a:blip r:embed="rId1">
            <a:lum bright="-1999" contrast="16000"/>
          </a:blip>
          <a:stretch>
            <a:fillRect/>
          </a:stretch>
        </p:blipFill>
        <p:spPr>
          <a:xfrm>
            <a:off x="5072063" y="1457325"/>
            <a:ext cx="3883025" cy="540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214313" y="714375"/>
            <a:ext cx="6929438" cy="171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系统热力学能的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绝对值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是无法确定的，但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它的改变量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可以用一可测定的量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等容反应热来量度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933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2714625"/>
            <a:ext cx="3656012" cy="381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4067175" y="5988050"/>
            <a:ext cx="2224088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弹式量热计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46" name="灯片编号占位符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250825" y="0"/>
            <a:ext cx="6848475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三、系统的焓和等压反应热效应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95288" y="1916113"/>
            <a:ext cx="8501063" cy="1165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在等压、不做非体积功的条件下系统发生化学变化，按热力学第一定律：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1331913" y="3213100"/>
            <a:ext cx="7632700" cy="152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ΔU = U</a:t>
            </a:r>
            <a:r>
              <a:rPr kumimoji="1" lang="en-US" altLang="zh-CN" sz="3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-U</a:t>
            </a:r>
            <a:r>
              <a:rPr kumimoji="1" lang="en-US" altLang="zh-CN" sz="3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W </a:t>
            </a:r>
            <a:endParaRPr kumimoji="1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=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p</a:t>
            </a:r>
            <a:r>
              <a:rPr kumimoji="1" lang="zh-CN" altLang="en-US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ΔV =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p</a:t>
            </a:r>
            <a:r>
              <a:rPr kumimoji="1" lang="zh-CN" altLang="en-US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</a:t>
            </a:r>
            <a:r>
              <a:rPr kumimoji="1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V</a:t>
            </a:r>
            <a:r>
              <a:rPr kumimoji="1" lang="en-US" altLang="zh-CN" sz="3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116013" y="4868863"/>
            <a:ext cx="65039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在等压过程：    </a:t>
            </a:r>
            <a:r>
              <a:rPr kumimoji="1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4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=  </a:t>
            </a:r>
            <a:r>
              <a:rPr kumimoji="1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4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=  </a:t>
            </a:r>
            <a:r>
              <a:rPr kumimoji="1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zh-CN" altLang="en-US" sz="4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外</a:t>
            </a:r>
            <a:endParaRPr kumimoji="1" lang="zh-CN" altLang="en-US" sz="4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323850" y="5722938"/>
            <a:ext cx="8351838" cy="1135062"/>
            <a:chOff x="700" y="3587"/>
            <a:chExt cx="4441" cy="668"/>
          </a:xfrm>
        </p:grpSpPr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794" y="3612"/>
              <a:ext cx="4309" cy="5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839" y="3706"/>
              <a:ext cx="4082" cy="3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6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 + p</a:t>
              </a:r>
              <a:r>
                <a:rPr kumimoji="1" lang="zh-CN" altLang="en-US" sz="3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外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36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）</a:t>
              </a: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- </a:t>
              </a: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6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+ p</a:t>
              </a:r>
              <a:r>
                <a:rPr kumimoji="1" lang="zh-CN" altLang="en-US" sz="3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外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36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）</a:t>
              </a:r>
              <a:r>
                <a:rPr kumimoji="1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36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36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Times New Roman" panose="02020603050405020304" pitchFamily="18" charset="0"/>
                </a:rPr>
                <a:t>p</a:t>
              </a:r>
              <a:endParaRPr kumimoji="1" lang="en-US" altLang="zh-CN" sz="36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3850" y="1052513"/>
            <a:ext cx="410368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（一）系统的焓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2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02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>
                                            <p:txEl>
                                              <p:charRg st="2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24">
                                            <p:txEl>
                                              <p:charRg st="2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/>
      <p:bldP spid="43023" grpId="0"/>
      <p:bldP spid="43024" grpId="0" build="p"/>
      <p:bldP spid="430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928688" y="1506538"/>
            <a:ext cx="489743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则有：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– H</a:t>
            </a:r>
            <a:r>
              <a:rPr kumimoji="1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endParaRPr kumimoji="1" lang="en-US" altLang="zh-CN" sz="36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930275" y="2211388"/>
            <a:ext cx="4679950" cy="80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即：       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 = Q</a:t>
            </a:r>
            <a:r>
              <a: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endParaRPr kumimoji="1" lang="en-US" altLang="zh-CN" sz="36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928688" y="642938"/>
            <a:ext cx="4824412" cy="785812"/>
            <a:chOff x="884" y="799"/>
            <a:chExt cx="3039" cy="495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884" y="890"/>
              <a:ext cx="3039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令：</a:t>
              </a:r>
              <a:r>
                <a:rPr kumimoji="1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</a:t>
              </a: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       U + </a:t>
              </a:r>
              <a:r>
                <a:rPr kumimoji="1" lang="en-US" altLang="zh-CN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pV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63497" name="Object 12"/>
            <p:cNvGraphicFramePr>
              <a:graphicFrameLocks noChangeAspect="1"/>
            </p:cNvGraphicFramePr>
            <p:nvPr/>
          </p:nvGraphicFramePr>
          <p:xfrm>
            <a:off x="2245" y="799"/>
            <a:ext cx="40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266700" imgH="241300" progId="">
                    <p:embed/>
                  </p:oleObj>
                </mc:Choice>
                <mc:Fallback>
                  <p:oleObj name="" r:id="rId1" imgW="266700" imgH="24130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45" y="799"/>
                          <a:ext cx="408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0063" y="4214813"/>
            <a:ext cx="8135938" cy="20685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焓（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：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状态函数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等压反应热就是体系的焓变，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即：在等压过程中，体系吸收的热量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3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用于增加体系的焓。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930275" y="3241675"/>
            <a:ext cx="6985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焓（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H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）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—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一个新的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热力学函数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3495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  <p:bldP spid="44043" grpId="0"/>
      <p:bldP spid="44046" grpId="0"/>
      <p:bldP spid="4404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95288" y="1428750"/>
            <a:ext cx="8748713" cy="2160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常用 </a:t>
            </a:r>
            <a:r>
              <a:rPr kumimoji="0" lang="zh-CN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来表示等压反应热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 &gt; 0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表示反应是吸热反应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 &lt; 0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表示反应是放热反应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285750" y="3643313"/>
            <a:ext cx="705643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★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△H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</a:t>
            </a:r>
            <a:r>
              <a:rPr kumimoji="1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3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的关系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3635375" y="5448300"/>
            <a:ext cx="4752975" cy="1409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△H = △U + p△V      </a:t>
            </a:r>
            <a:endParaRPr kumimoji="1" lang="en-US" altLang="zh-CN" sz="36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Q</a:t>
            </a:r>
            <a:r>
              <a: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Q</a:t>
            </a:r>
            <a:r>
              <a: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+  p△V</a:t>
            </a:r>
            <a:endParaRPr kumimoji="1" lang="en-US" altLang="zh-CN" sz="36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971550" y="4716463"/>
            <a:ext cx="2317750" cy="64135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 = U +</a:t>
            </a:r>
            <a:r>
              <a:rPr kumimoji="1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pV</a:t>
            </a:r>
            <a:endParaRPr kumimoji="1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579938" y="4711700"/>
            <a:ext cx="4143375" cy="64611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△H = △U+ △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PV</a:t>
            </a:r>
            <a:r>
              <a:rPr kumimoji="1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492500" y="5075238"/>
            <a:ext cx="8636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611188" y="5502275"/>
            <a:ext cx="29368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等压反应中：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313" y="642938"/>
            <a:ext cx="51435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（二）等压反应热效应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2" name="灯片编号占位符 10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charRg st="1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charRg st="4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507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5073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build="p"/>
      <p:bldP spid="45072" grpId="0"/>
      <p:bldP spid="45073" grpId="0" build="p"/>
      <p:bldP spid="45074" grpId="0" animBg="1"/>
      <p:bldP spid="45075" grpId="0" animBg="1"/>
      <p:bldP spid="4507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68313" y="1196975"/>
            <a:ext cx="7056438" cy="3386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  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涉及气体反应，理想气体等温等压条件下，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∵  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p△V = △n(RT)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∴  △H = △U + △n(RT)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Q</a:t>
            </a:r>
            <a:r>
              <a: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Q</a:t>
            </a:r>
            <a:r>
              <a: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△n(RT)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68313" y="4581525"/>
            <a:ext cx="8459788" cy="77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仅涉及液体和固体的反应，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△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V≈0</a:t>
            </a:r>
            <a:endParaRPr kumimoji="1" lang="en-US" altLang="zh-CN" sz="36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258888" y="5589588"/>
            <a:ext cx="6049962" cy="860425"/>
            <a:chOff x="884" y="3521"/>
            <a:chExt cx="3811" cy="542"/>
          </a:xfrm>
        </p:grpSpPr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884" y="3521"/>
              <a:ext cx="3811" cy="5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△H = △U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      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en-US" altLang="zh-CN" sz="3600" b="1" i="1" u="none" strike="noStrike" kern="1200" cap="none" spc="0" normalizeH="0" baseline="-25000" noProof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</a:t>
              </a:r>
              <a:r>
                <a:rPr kumimoji="1" lang="en-US" altLang="zh-CN" sz="3600" b="1" i="0" u="none" strike="noStrike" kern="1200" cap="none" spc="0" normalizeH="0" baseline="-25000" noProof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   Q</a:t>
              </a:r>
              <a:r>
                <a:rPr kumimoji="1" lang="en-US" altLang="zh-CN" sz="3600" b="1" i="1" u="none" strike="noStrike" kern="1200" cap="none" spc="0" normalizeH="0" baseline="-25000" noProof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endParaRPr kumimoji="1" lang="en-US" altLang="zh-CN" sz="3600" b="1" i="1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2608" y="3838"/>
              <a:ext cx="499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6092" name="Picture 12" descr="FG07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1773238"/>
            <a:ext cx="1620838" cy="2735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2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7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charRg st="4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7">
                                            <p:txEl>
                                              <p:charRg st="4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build="p"/>
      <p:bldP spid="4608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0" y="357188"/>
            <a:ext cx="8107363" cy="75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三、反应进度、热化学方程式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215900" y="2470150"/>
            <a:ext cx="8101013" cy="148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化学反应：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 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 + 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F = 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G + 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H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定义：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555875" y="3213100"/>
          <a:ext cx="36591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447800" imgH="533400" progId="Equation.3">
                  <p:embed/>
                </p:oleObj>
              </mc:Choice>
              <mc:Fallback>
                <p:oleObj name="" r:id="rId1" imgW="1447800" imgH="533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213100"/>
                        <a:ext cx="3659188" cy="12557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142875" y="4500563"/>
            <a:ext cx="72691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(0)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－反应开始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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的物质的量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71438" y="5072063"/>
            <a:ext cx="90725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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－反应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时刻，反应进度为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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的物质的量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323850" y="5499100"/>
            <a:ext cx="8820150" cy="1358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υ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－反应式中物质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的化学计量数，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反应物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υ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（如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υ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-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）；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产物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υ</a:t>
            </a:r>
            <a:r>
              <a:rPr kumimoji="1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&gt;0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443663" y="3592513"/>
            <a:ext cx="22701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单位：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mol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214313" y="1428750"/>
            <a:ext cx="38512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（一）反应进度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570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19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71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charRg st="1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7123">
                                            <p:txEl>
                                              <p:charRg st="1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/>
      <p:bldP spid="47119" grpId="0" build="p"/>
      <p:bldP spid="47121" grpId="0"/>
      <p:bldP spid="47122" grpId="0"/>
      <p:bldP spid="47123" grpId="0" build="p"/>
      <p:bldP spid="47124" grpId="0"/>
      <p:bldP spid="47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 vert="horz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 测量方法</a:t>
            </a:r>
            <a:endParaRPr kumimoji="0" lang="zh-CN" altLang="en-US" sz="4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609600"/>
          </a:xfrm>
        </p:spPr>
        <p:txBody>
          <a:bodyPr vert="horz" wrap="square" lIns="91440" tIns="45720" rIns="91440" bIns="45720" anchor="t" anchorCtr="0"/>
          <a:p>
            <a:pPr algn="just"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1</a:t>
            </a:r>
            <a:r>
              <a:rPr lang="zh-CN" altLang="en-US" sz="3200" b="1" dirty="0">
                <a:solidFill>
                  <a:srgbClr val="000099"/>
                </a:solidFill>
              </a:rPr>
              <a:t>、测量条件的选择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609600" y="1744663"/>
            <a:ext cx="82105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显色条件的选择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显色剂选择：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选择吸收系数较大的物质测定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波长选择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作吸收曲线，找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浓度范围选择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=0.15~1.00(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=70-10%)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293" name="Rectangle 5"/>
          <p:cNvSpPr/>
          <p:nvPr/>
        </p:nvSpPr>
        <p:spPr>
          <a:xfrm>
            <a:off x="609600" y="4724400"/>
            <a:ext cx="7848600" cy="117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</a:rPr>
              <a:t>参比溶液的选择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溶剂空白、试剂空白、试样空白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50825" y="1196975"/>
            <a:ext cx="8137525" cy="1409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如果选择的始态其反应进度不为零，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则应表示为反应进度的变化。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331913" y="3213100"/>
            <a:ext cx="6624637" cy="1655763"/>
            <a:chOff x="975" y="2432"/>
            <a:chExt cx="4173" cy="1043"/>
          </a:xfrm>
        </p:grpSpPr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975" y="2432"/>
              <a:ext cx="4173" cy="10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7592" name="Group 12"/>
            <p:cNvGrpSpPr/>
            <p:nvPr/>
          </p:nvGrpSpPr>
          <p:grpSpPr>
            <a:xfrm>
              <a:off x="1020" y="2478"/>
              <a:ext cx="4037" cy="901"/>
              <a:chOff x="930" y="2251"/>
              <a:chExt cx="4037" cy="901"/>
            </a:xfrm>
          </p:grpSpPr>
          <p:graphicFrame>
            <p:nvGraphicFramePr>
              <p:cNvPr id="67593" name="Object 13"/>
              <p:cNvGraphicFramePr>
                <a:graphicFrameLocks noChangeAspect="1"/>
              </p:cNvGraphicFramePr>
              <p:nvPr/>
            </p:nvGraphicFramePr>
            <p:xfrm>
              <a:off x="930" y="2251"/>
              <a:ext cx="1361" cy="9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" imgW="863600" imgH="558800" progId="Equation.3">
                      <p:embed/>
                    </p:oleObj>
                  </mc:Choice>
                  <mc:Fallback>
                    <p:oleObj name="" r:id="rId1" imgW="863600" imgH="5588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30" y="2251"/>
                            <a:ext cx="1361" cy="9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4" name="Object 14"/>
              <p:cNvGraphicFramePr>
                <a:graphicFrameLocks noChangeAspect="1"/>
              </p:cNvGraphicFramePr>
              <p:nvPr/>
            </p:nvGraphicFramePr>
            <p:xfrm>
              <a:off x="2290" y="2296"/>
              <a:ext cx="2677" cy="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3" imgW="1371600" imgH="533400" progId="Equation.3">
                      <p:embed/>
                    </p:oleObj>
                  </mc:Choice>
                  <mc:Fallback>
                    <p:oleObj name="" r:id="rId3" imgW="1371600" imgH="5334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90" y="2296"/>
                            <a:ext cx="2677" cy="8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7588" name="灯片编号占位符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395288" y="1196975"/>
            <a:ext cx="8359775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例题：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10.0mol H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5.0mol N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在合成塔中混合后经过一定时间，反应生成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2.0mol NH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，反应式可写成如下两种形式：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(1)  N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+ 3H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2NH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            </a:t>
            </a:r>
            <a:endParaRPr kumimoji="0" lang="en-US" altLang="zh-CN" sz="33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(2) 1/2 N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  3/2H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 NH</a:t>
            </a:r>
            <a:r>
              <a:rPr kumimoji="0" lang="en-US" altLang="zh-CN" sz="33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分别按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(2)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两种方程式求算此反应的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。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8611" name="灯片编号占位符 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charRg st="7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charRg st="11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charRg st="14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50825" y="549275"/>
            <a:ext cx="8588375" cy="278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解：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反应在不同时刻各物质的量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 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n(N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   n(H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   n(NH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t=0  ξ= 0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   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5.0      10.0          0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t=t  ξ=ξ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   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4.0       7.0	  2.0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按方程式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求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ξ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331913" y="3284538"/>
          <a:ext cx="6624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775200" imgH="774700" progId="Equation.3">
                  <p:embed/>
                </p:oleObj>
              </mc:Choice>
              <mc:Fallback>
                <p:oleObj name="" r:id="rId1" imgW="4775200" imgH="774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3284538"/>
                        <a:ext cx="6624637" cy="9826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331913" y="4508500"/>
          <a:ext cx="65674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3251200" imgH="533400" progId="Equation.3">
                  <p:embed/>
                </p:oleObj>
              </mc:Choice>
              <mc:Fallback>
                <p:oleObj name="" r:id="rId3" imgW="3251200" imgH="533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508500"/>
                        <a:ext cx="6567487" cy="9302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1331913" y="5661025"/>
          <a:ext cx="65008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3162300" imgH="533400" progId="Equation.3">
                  <p:embed/>
                </p:oleObj>
              </mc:Choice>
              <mc:Fallback>
                <p:oleObj name="" r:id="rId5" imgW="3162300" imgH="533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5661025"/>
                        <a:ext cx="6500812" cy="9509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2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7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11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15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323850" y="692150"/>
            <a:ext cx="39290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按方程式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ξ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827088" y="1628775"/>
          <a:ext cx="74882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4787900" imgH="774700" progId="Equation.3">
                  <p:embed/>
                </p:oleObj>
              </mc:Choice>
              <mc:Fallback>
                <p:oleObj name="" r:id="rId1" imgW="4787900" imgH="774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628775"/>
                        <a:ext cx="7488237" cy="1016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827088" y="2852738"/>
          <a:ext cx="74882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4800600" imgH="774700" progId="Equation.3">
                  <p:embed/>
                </p:oleObj>
              </mc:Choice>
              <mc:Fallback>
                <p:oleObj name="" r:id="rId3" imgW="4800600" imgH="774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852738"/>
                        <a:ext cx="7488237" cy="9128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827088" y="4221163"/>
          <a:ext cx="7632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4724400" imgH="774700" progId="Equation.3">
                  <p:embed/>
                </p:oleObj>
              </mc:Choice>
              <mc:Fallback>
                <p:oleObj name="" r:id="rId5" imgW="4724400" imgH="774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221163"/>
                        <a:ext cx="7632700" cy="9493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250825" y="476250"/>
            <a:ext cx="8281988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结论：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★对于同一反应方程式，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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的值与选择何种物质来求算无关。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★反应式写法不同，或者说化学反应的基本单元定义不同，反应进度也不同。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求算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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必须写出具体的反应方程式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3" name="灯片编号占位符 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charRg st="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charRg st="3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charRg st="6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228600"/>
            <a:ext cx="7772400" cy="685800"/>
          </a:xfrm>
          <a:solidFill>
            <a:srgbClr val="FFFFFF"/>
          </a:solidFill>
        </p:spPr>
        <p:txBody>
          <a:bodyPr wrap="square" lIns="91440" tIns="45720" rIns="91440" bIns="45720" numCol="1" anchor="t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化学反应的热效应</a:t>
            </a: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2707" name="Rectangle 4"/>
          <p:cNvSpPr/>
          <p:nvPr/>
        </p:nvSpPr>
        <p:spPr>
          <a:xfrm>
            <a:off x="214313" y="2428875"/>
            <a:ext cx="86868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化学反应的热效应：</a:t>
            </a:r>
            <a:r>
              <a:rPr lang="zh-CN" altLang="en-US" sz="3600" b="1" dirty="0">
                <a:latin typeface="Times New Roman" panose="02020603050405020304" pitchFamily="18" charset="0"/>
              </a:rPr>
              <a:t>化学反应在</a:t>
            </a:r>
            <a:r>
              <a:rPr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不做非体积功</a:t>
            </a:r>
            <a:r>
              <a:rPr lang="zh-CN" altLang="en-US" sz="3600" b="1" dirty="0">
                <a:latin typeface="Times New Roman" panose="02020603050405020304" pitchFamily="18" charset="0"/>
              </a:rPr>
              <a:t>的</a:t>
            </a:r>
            <a:r>
              <a:rPr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等温过程</a:t>
            </a:r>
            <a:r>
              <a:rPr lang="zh-CN" altLang="en-US" sz="3600" b="1" dirty="0">
                <a:latin typeface="Times New Roman" panose="02020603050405020304" pitchFamily="18" charset="0"/>
              </a:rPr>
              <a:t>中吸收或放出的热量 </a:t>
            </a:r>
            <a:r>
              <a:rPr lang="en-US" altLang="zh-CN" sz="3600" b="1" dirty="0">
                <a:latin typeface="Times New Roman" panose="02020603050405020304" pitchFamily="18" charset="0"/>
              </a:rPr>
              <a:t>。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/>
          <p:nvPr/>
        </p:nvSpPr>
        <p:spPr>
          <a:xfrm>
            <a:off x="285750" y="1428750"/>
            <a:ext cx="8001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990033"/>
                </a:solidFill>
                <a:latin typeface="宋体" panose="02010600030101010101" pitchFamily="2" charset="-122"/>
              </a:rPr>
              <a:t>热化学：</a:t>
            </a:r>
            <a:r>
              <a:rPr lang="zh-CN" altLang="en-US" sz="3600" b="1" dirty="0">
                <a:latin typeface="宋体" panose="02010600030101010101" pitchFamily="2" charset="-122"/>
              </a:rPr>
              <a:t>研究化学反应热量变化的科学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2709" name="Text Box 7"/>
          <p:cNvSpPr txBox="1"/>
          <p:nvPr/>
        </p:nvSpPr>
        <p:spPr>
          <a:xfrm>
            <a:off x="395288" y="4114800"/>
            <a:ext cx="32464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吸热反应：</a:t>
            </a:r>
            <a:endParaRPr lang="zh-CN" altLang="en-US" sz="3600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0" name="Text Box 8"/>
          <p:cNvSpPr txBox="1"/>
          <p:nvPr/>
        </p:nvSpPr>
        <p:spPr>
          <a:xfrm>
            <a:off x="533400" y="5302250"/>
            <a:ext cx="3030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放热反应：</a:t>
            </a:r>
            <a:endParaRPr lang="zh-CN" altLang="en-US" sz="3600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1" name="灯片编号占位符 6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12725" y="500063"/>
            <a:ext cx="5984875" cy="1138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二）热化学方程式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Thermodynamical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Equation)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714375" y="2357438"/>
            <a:ext cx="821531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表示化学反应与热效应关系的方程式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-73025" y="3071813"/>
            <a:ext cx="9217025" cy="33004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+ 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= 2H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(g),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rH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zh-CN" alt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298.15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-483.6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+ 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= 2H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(l),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rH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298.15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-571.6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+ 1/2 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= 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(g),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rH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298.15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-241.8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(l) = H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+1/2 O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rH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298.15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285.8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8" y="1643063"/>
            <a:ext cx="34448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热化学方程式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灯片编号占位符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88" name="Text Box 16"/>
          <p:cNvSpPr txBox="1"/>
          <p:nvPr/>
        </p:nvSpPr>
        <p:spPr>
          <a:xfrm>
            <a:off x="179388" y="4292600"/>
            <a:ext cx="8534400" cy="1225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注明反应物和产物的状态。用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aq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分别表示固态、液态、气态、水溶液。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9" name="Text Box 17"/>
          <p:cNvSpPr txBox="1"/>
          <p:nvPr/>
        </p:nvSpPr>
        <p:spPr>
          <a:xfrm>
            <a:off x="233363" y="2519363"/>
            <a:ext cx="8370887" cy="179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注明反应的温度和压力。通常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298.15 K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可以省略。“</a:t>
            </a:r>
            <a:r>
              <a:rPr lang="el-GR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θ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标准态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，即此反应热是在标准状态下的数值。</a:t>
            </a:r>
            <a:endParaRPr lang="ru-RU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90" name="Text Box 18"/>
          <p:cNvSpPr txBox="1"/>
          <p:nvPr/>
        </p:nvSpPr>
        <p:spPr>
          <a:xfrm>
            <a:off x="250825" y="1327150"/>
            <a:ext cx="8893175" cy="116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5000"/>
              </a:lnSpc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注明化学反应的热效应（焓变）。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50000"/>
              </a:spcBef>
              <a:buClr>
                <a:srgbClr val="CC0000"/>
              </a:buClr>
              <a:buSz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放热反应：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△</a:t>
            </a:r>
            <a:r>
              <a:rPr lang="en-US" altLang="zh-CN" sz="3200" b="1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200" b="1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吸热反应：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△</a:t>
            </a:r>
            <a:r>
              <a:rPr lang="en-US" altLang="zh-CN" sz="3200" b="1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3200" b="1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91" name="Text Box 19"/>
          <p:cNvSpPr txBox="1"/>
          <p:nvPr/>
        </p:nvSpPr>
        <p:spPr>
          <a:xfrm>
            <a:off x="179388" y="5645150"/>
            <a:ext cx="8107362" cy="1225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在热化学方程式中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化学计量系数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不同，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反应热值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也不同。 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2498725" y="115888"/>
            <a:ext cx="29368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热化学方程式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83" name="灯片编号占位符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/>
      <p:bldP spid="54289" grpId="0"/>
      <p:bldP spid="54290" grpId="0"/>
      <p:bldP spid="542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1125538"/>
            <a:ext cx="9144000" cy="5275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在温度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和标准压力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0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0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(101.3kPa)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下物质的状态。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气体：压力（分压）为标准压力的理想气体；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纯液体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或纯固体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                         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标准压力下的纯液体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或纯固体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溶液：标准压力下，溶质浓度为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1mol·L</a:t>
            </a:r>
            <a:r>
              <a:rPr kumimoji="0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或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质量摩尔浓度为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1mol·kg</a:t>
            </a:r>
            <a:r>
              <a:rPr kumimoji="0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的理想稀溶液。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标准态未指定温度。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IUPAC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推荐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298.15K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为参考温度。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059113" y="0"/>
            <a:ext cx="29368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标准态的含义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50" y="549275"/>
            <a:ext cx="3140075" cy="579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热力学标准态</a:t>
            </a: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5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9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14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17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0" y="1143000"/>
            <a:ext cx="8748713" cy="4824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必须写出完整的化学反应计量方程式，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原因：反应热与方程式的写法有关。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要标明参与反应的各种物质的状态，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如固体有不同晶型，还要指明是什么晶型。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要标明温度和压力。标态下进行的反应要标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”。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298.15K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下进行的反应可不标明温度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要标明相应的反应热。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1357313" y="188913"/>
            <a:ext cx="523081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热化学方程式的正确书写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charRg st="2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charRg st="8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charRg st="13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/>
          <p:nvPr/>
        </p:nvSpPr>
        <p:spPr>
          <a:xfrm>
            <a:off x="457200" y="4572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8605" algn="just">
              <a:buBlip>
                <a:blip r:embed="rId1"/>
              </a:buBlip>
            </a:pPr>
            <a:r>
              <a:rPr lang="zh-CN" altLang="en-US" sz="3200" dirty="0">
                <a:latin typeface="Times New Roman" panose="02020603050405020304" pitchFamily="18" charset="0"/>
              </a:rPr>
              <a:t>直接比较法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87043" name="Group 3"/>
          <p:cNvGrpSpPr/>
          <p:nvPr/>
        </p:nvGrpSpPr>
        <p:grpSpPr>
          <a:xfrm>
            <a:off x="1431925" y="1447800"/>
            <a:ext cx="5437188" cy="581025"/>
            <a:chOff x="902" y="912"/>
            <a:chExt cx="3425" cy="366"/>
          </a:xfrm>
        </p:grpSpPr>
        <p:sp>
          <p:nvSpPr>
            <p:cNvPr id="87050" name="Text Box 4"/>
            <p:cNvSpPr txBox="1"/>
            <p:nvPr/>
          </p:nvSpPr>
          <p:spPr>
            <a:xfrm>
              <a:off x="902" y="912"/>
              <a:ext cx="14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标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标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标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标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051" name="Text Box 5"/>
            <p:cNvSpPr txBox="1"/>
            <p:nvPr/>
          </p:nvSpPr>
          <p:spPr>
            <a:xfrm>
              <a:off x="2880" y="948"/>
              <a:ext cx="14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样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样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样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7044" name="Text Box 6"/>
          <p:cNvSpPr txBox="1"/>
          <p:nvPr/>
        </p:nvSpPr>
        <p:spPr>
          <a:xfrm>
            <a:off x="1371600" y="2316163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7045" name="Text Box 7"/>
          <p:cNvSpPr txBox="1"/>
          <p:nvPr/>
        </p:nvSpPr>
        <p:spPr>
          <a:xfrm>
            <a:off x="4419600" y="2362200"/>
            <a:ext cx="14208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7046" name="Group 8"/>
          <p:cNvGrpSpPr/>
          <p:nvPr/>
        </p:nvGrpSpPr>
        <p:grpSpPr>
          <a:xfrm>
            <a:off x="1428750" y="3448050"/>
            <a:ext cx="5916613" cy="1438275"/>
            <a:chOff x="900" y="2988"/>
            <a:chExt cx="3727" cy="906"/>
          </a:xfrm>
        </p:grpSpPr>
        <p:graphicFrame>
          <p:nvGraphicFramePr>
            <p:cNvPr id="87048" name="Object 9"/>
            <p:cNvGraphicFramePr>
              <a:graphicFrameLocks noChangeAspect="1"/>
            </p:cNvGraphicFramePr>
            <p:nvPr/>
          </p:nvGraphicFramePr>
          <p:xfrm>
            <a:off x="900" y="2988"/>
            <a:ext cx="1247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" imgW="635000" imgH="457200" progId="Equation.3">
                    <p:embed/>
                  </p:oleObj>
                </mc:Choice>
                <mc:Fallback>
                  <p:oleObj name="" r:id="rId2" imgW="635000" imgH="457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00" y="2988"/>
                          <a:ext cx="1247" cy="8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9" name="Object 10"/>
            <p:cNvGraphicFramePr>
              <a:graphicFrameLocks noChangeAspect="1"/>
            </p:cNvGraphicFramePr>
            <p:nvPr/>
          </p:nvGraphicFramePr>
          <p:xfrm>
            <a:off x="3024" y="3072"/>
            <a:ext cx="1603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4" imgW="889000" imgH="457200" progId="Equation.3">
                    <p:embed/>
                  </p:oleObj>
                </mc:Choice>
                <mc:Fallback>
                  <p:oleObj name="" r:id="rId4" imgW="889000" imgH="457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24" y="3072"/>
                          <a:ext cx="1603" cy="8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7" name="AutoShape 11"/>
          <p:cNvSpPr/>
          <p:nvPr/>
        </p:nvSpPr>
        <p:spPr>
          <a:xfrm>
            <a:off x="3962400" y="2286000"/>
            <a:ext cx="228600" cy="1524000"/>
          </a:xfrm>
          <a:prstGeom prst="downArrow">
            <a:avLst>
              <a:gd name="adj1" fmla="val 50000"/>
              <a:gd name="adj2" fmla="val 16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25425" y="1069975"/>
            <a:ext cx="6203950" cy="728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五、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Hess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定律和反应热的计算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7354" name="Picture 10" descr="95盖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438" y="2276475"/>
            <a:ext cx="3028950" cy="458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95288" y="2060575"/>
            <a:ext cx="5545138" cy="4325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Hess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准确地表述：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任何一个化学反应在不作非体积功和等压（或等容）的条件下，不管此反应是一步完成还是分几步完成，其总的热效应都相同。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3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35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charRg st="1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356">
                                            <p:txEl>
                                              <p:charRg st="1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  <p:bldP spid="5735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95288" y="1268413"/>
            <a:ext cx="8604250" cy="2246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Hess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定律的意义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预言尚不能实现的化学反应的反应热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计算实验测量有困难的化学反应的反应热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9875" name="灯片编号占位符 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5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charRg st="2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75">
                                            <p:txEl>
                                              <p:charRg st="29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285750" y="642938"/>
            <a:ext cx="8534400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一）由已知的热化学方程式计算反应热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23850" y="1989138"/>
            <a:ext cx="8496300" cy="4181475"/>
            <a:chOff x="295" y="1450"/>
            <a:chExt cx="5352" cy="2634"/>
          </a:xfrm>
        </p:grpSpPr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295" y="1450"/>
              <a:ext cx="5352" cy="2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已知在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298.15K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下，下列反应的标准摩尔焓变为：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(1)  C(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gra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) +   O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(g)  = CO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(g)              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                                  = - 393.5kJ﹒mol</a:t>
              </a:r>
              <a:r>
                <a:rPr kumimoji="1" lang="en-US" altLang="zh-CN" sz="3200" b="1" i="0" u="none" strike="noStrike" kern="1200" cap="none" spc="0" normalizeH="0" baseline="30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-1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                                         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(2)  CO(g) + 1/2 O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(g) = CO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(g)              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                                  = - 282.99kJ﹒mol</a:t>
              </a:r>
              <a:r>
                <a:rPr kumimoji="1" lang="en-US" altLang="zh-CN" sz="3200" b="1" i="0" u="none" strike="noStrike" kern="1200" cap="none" spc="0" normalizeH="0" baseline="30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-1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求：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(3) C(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gra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) +1/2 O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(g) = CO (g)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的？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80902" name="Object 20"/>
            <p:cNvGraphicFramePr>
              <a:graphicFrameLocks noChangeAspect="1"/>
            </p:cNvGraphicFramePr>
            <p:nvPr/>
          </p:nvGraphicFramePr>
          <p:xfrm>
            <a:off x="2472" y="2608"/>
            <a:ext cx="77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571500" imgH="304800" progId="Equation.3">
                    <p:embed/>
                  </p:oleObj>
                </mc:Choice>
                <mc:Fallback>
                  <p:oleObj name="" r:id="rId1" imgW="571500" imgH="3048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" y="2608"/>
                          <a:ext cx="77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3" name="Object 21"/>
            <p:cNvGraphicFramePr>
              <a:graphicFrameLocks noChangeAspect="1"/>
            </p:cNvGraphicFramePr>
            <p:nvPr/>
          </p:nvGraphicFramePr>
          <p:xfrm>
            <a:off x="2374" y="3381"/>
            <a:ext cx="96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876300" imgH="457200" progId="Equation.3">
                    <p:embed/>
                  </p:oleObj>
                </mc:Choice>
                <mc:Fallback>
                  <p:oleObj name="" r:id="rId3" imgW="876300" imgH="457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4" y="3381"/>
                          <a:ext cx="96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4" name="Object 22"/>
            <p:cNvGraphicFramePr>
              <a:graphicFrameLocks noChangeAspect="1"/>
            </p:cNvGraphicFramePr>
            <p:nvPr/>
          </p:nvGraphicFramePr>
          <p:xfrm>
            <a:off x="4698" y="3758"/>
            <a:ext cx="5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5" imgW="571500" imgH="304800" progId="Equation.3">
                    <p:embed/>
                  </p:oleObj>
                </mc:Choice>
                <mc:Fallback>
                  <p:oleObj name="" r:id="rId5" imgW="571500" imgH="3048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8" y="3758"/>
                          <a:ext cx="512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0" name="灯片编号占位符 7"/>
          <p:cNvSpPr txBox="1">
            <a:spLocks noGrp="1"/>
          </p:cNvSpPr>
          <p:nvPr>
            <p:ph type="sldNum" sz="quarter" idx="12"/>
          </p:nvPr>
        </p:nvSpPr>
        <p:spPr>
          <a:xfrm>
            <a:off x="8101013" y="5734050"/>
            <a:ext cx="609600" cy="520700"/>
          </a:xfrm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4"/>
          <p:cNvGrpSpPr/>
          <p:nvPr/>
        </p:nvGrpSpPr>
        <p:grpSpPr>
          <a:xfrm>
            <a:off x="1547813" y="1196975"/>
            <a:ext cx="5635625" cy="855663"/>
            <a:chOff x="975" y="945"/>
            <a:chExt cx="3550" cy="539"/>
          </a:xfrm>
        </p:grpSpPr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975" y="1071"/>
              <a:ext cx="355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C(gra) + O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(g)                CO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(g) 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2699" y="1253"/>
              <a:ext cx="817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1954" name="Object 18"/>
            <p:cNvGraphicFramePr>
              <a:graphicFrameLocks noChangeAspect="1"/>
            </p:cNvGraphicFramePr>
            <p:nvPr/>
          </p:nvGraphicFramePr>
          <p:xfrm>
            <a:off x="2744" y="945"/>
            <a:ext cx="72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571500" imgH="304800" progId="Equation.3">
                    <p:embed/>
                  </p:oleObj>
                </mc:Choice>
                <mc:Fallback>
                  <p:oleObj name="" r:id="rId1" imgW="571500" imgH="3048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4" y="945"/>
                          <a:ext cx="720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2880" y="1253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(1)</a:t>
              </a:r>
              <a:endParaRPr kumimoji="1" lang="en-US" altLang="zh-CN" sz="1800" b="1" i="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3203575" y="2549525"/>
            <a:ext cx="25320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CO(g) + O</a:t>
            </a:r>
            <a:r>
              <a:rPr kumimoji="1" lang="en-US" altLang="zh-CN" sz="29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(g)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1187450" y="2011363"/>
            <a:ext cx="2112963" cy="1176337"/>
            <a:chOff x="748" y="1458"/>
            <a:chExt cx="1331" cy="741"/>
          </a:xfrm>
        </p:grpSpPr>
        <p:grpSp>
          <p:nvGrpSpPr>
            <p:cNvPr id="81947" name="Group 26"/>
            <p:cNvGrpSpPr/>
            <p:nvPr/>
          </p:nvGrpSpPr>
          <p:grpSpPr>
            <a:xfrm>
              <a:off x="1610" y="1458"/>
              <a:ext cx="408" cy="545"/>
              <a:chOff x="1610" y="1458"/>
              <a:chExt cx="408" cy="545"/>
            </a:xfrm>
          </p:grpSpPr>
          <p:sp>
            <p:nvSpPr>
              <p:cNvPr id="60437" name="Line 21"/>
              <p:cNvSpPr>
                <a:spLocks noChangeShapeType="1"/>
              </p:cNvSpPr>
              <p:nvPr/>
            </p:nvSpPr>
            <p:spPr bwMode="auto">
              <a:xfrm>
                <a:off x="1610" y="1458"/>
                <a:ext cx="0" cy="54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610" y="1979"/>
                <a:ext cx="40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81948" name="Object 27"/>
            <p:cNvGraphicFramePr>
              <a:graphicFrameLocks noChangeAspect="1"/>
            </p:cNvGraphicFramePr>
            <p:nvPr/>
          </p:nvGraphicFramePr>
          <p:xfrm>
            <a:off x="748" y="1570"/>
            <a:ext cx="7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609600" imgH="304800" progId="Equation.3">
                    <p:embed/>
                  </p:oleObj>
                </mc:Choice>
                <mc:Fallback>
                  <p:oleObj name="" r:id="rId3" imgW="609600" imgH="3048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8" y="1570"/>
                          <a:ext cx="760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1383" y="1933"/>
              <a:ext cx="696" cy="26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</a:t>
              </a:r>
              <a:endParaRPr kumimoji="1" lang="zh-CN" altLang="en-US" sz="1800" b="1" i="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5338763" y="1973263"/>
            <a:ext cx="1897062" cy="1214437"/>
            <a:chOff x="3363" y="1434"/>
            <a:chExt cx="1195" cy="765"/>
          </a:xfrm>
        </p:grpSpPr>
        <p:grpSp>
          <p:nvGrpSpPr>
            <p:cNvPr id="81942" name="Group 25"/>
            <p:cNvGrpSpPr/>
            <p:nvPr/>
          </p:nvGrpSpPr>
          <p:grpSpPr>
            <a:xfrm>
              <a:off x="3494" y="1434"/>
              <a:ext cx="408" cy="545"/>
              <a:chOff x="3494" y="1434"/>
              <a:chExt cx="408" cy="545"/>
            </a:xfrm>
          </p:grpSpPr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3494" y="1979"/>
                <a:ext cx="408" cy="0"/>
              </a:xfrm>
              <a:prstGeom prst="line">
                <a:avLst/>
              </a:prstGeom>
              <a:noFill/>
              <a:ln w="76200">
                <a:solidFill>
                  <a:srgbClr val="0099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0" name="Line 24"/>
              <p:cNvSpPr>
                <a:spLocks noChangeShapeType="1"/>
              </p:cNvSpPr>
              <p:nvPr/>
            </p:nvSpPr>
            <p:spPr bwMode="auto">
              <a:xfrm flipV="1">
                <a:off x="3878" y="1434"/>
                <a:ext cx="0" cy="545"/>
              </a:xfrm>
              <a:prstGeom prst="line">
                <a:avLst/>
              </a:prstGeom>
              <a:noFill/>
              <a:ln w="76200">
                <a:solidFill>
                  <a:srgbClr val="0099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81943" name="Object 29"/>
            <p:cNvGraphicFramePr>
              <a:graphicFrameLocks noChangeAspect="1"/>
            </p:cNvGraphicFramePr>
            <p:nvPr/>
          </p:nvGraphicFramePr>
          <p:xfrm>
            <a:off x="3936" y="1588"/>
            <a:ext cx="622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5" imgW="571500" imgH="304800" progId="Equation.3">
                    <p:embed/>
                  </p:oleObj>
                </mc:Choice>
                <mc:Fallback>
                  <p:oleObj name="" r:id="rId5" imgW="571500" imgH="3048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88"/>
                          <a:ext cx="622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6" name="Text Box 30"/>
            <p:cNvSpPr txBox="1">
              <a:spLocks noChangeArrowheads="1"/>
            </p:cNvSpPr>
            <p:nvPr/>
          </p:nvSpPr>
          <p:spPr bwMode="auto">
            <a:xfrm>
              <a:off x="3363" y="1933"/>
              <a:ext cx="696" cy="26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1800" b="1" i="0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</a:t>
              </a:r>
              <a:endParaRPr kumimoji="1" lang="zh-CN" altLang="en-US" sz="1800" b="1" i="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252413" y="1143000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解：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395288" y="3341688"/>
            <a:ext cx="2449513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Hess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" name="Group 41"/>
          <p:cNvGrpSpPr/>
          <p:nvPr/>
        </p:nvGrpSpPr>
        <p:grpSpPr>
          <a:xfrm>
            <a:off x="3300413" y="3411538"/>
            <a:ext cx="4629150" cy="685800"/>
            <a:chOff x="2304" y="2272"/>
            <a:chExt cx="2916" cy="432"/>
          </a:xfrm>
        </p:grpSpPr>
        <p:graphicFrame>
          <p:nvGraphicFramePr>
            <p:cNvPr id="81937" name="Object 36"/>
            <p:cNvGraphicFramePr>
              <a:graphicFrameLocks noChangeAspect="1"/>
            </p:cNvGraphicFramePr>
            <p:nvPr/>
          </p:nvGraphicFramePr>
          <p:xfrm>
            <a:off x="2304" y="2304"/>
            <a:ext cx="72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7" imgW="571500" imgH="304800" progId="Equation.3">
                    <p:embed/>
                  </p:oleObj>
                </mc:Choice>
                <mc:Fallback>
                  <p:oleObj name="" r:id="rId7" imgW="571500" imgH="304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2304"/>
                          <a:ext cx="720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8" name="Object 37"/>
            <p:cNvGraphicFramePr>
              <a:graphicFrameLocks noChangeAspect="1"/>
            </p:cNvGraphicFramePr>
            <p:nvPr/>
          </p:nvGraphicFramePr>
          <p:xfrm>
            <a:off x="3360" y="2304"/>
            <a:ext cx="76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571500" imgH="304800" progId="Equation.3">
                    <p:embed/>
                  </p:oleObj>
                </mc:Choice>
                <mc:Fallback>
                  <p:oleObj name="" r:id="rId9" imgW="571500" imgH="3048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0" y="2304"/>
                          <a:ext cx="761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9" name="Object 38"/>
            <p:cNvGraphicFramePr>
              <a:graphicFrameLocks noChangeAspect="1"/>
            </p:cNvGraphicFramePr>
            <p:nvPr/>
          </p:nvGraphicFramePr>
          <p:xfrm>
            <a:off x="4512" y="2272"/>
            <a:ext cx="7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571500" imgH="304800" progId="Equation.3">
                    <p:embed/>
                  </p:oleObj>
                </mc:Choice>
                <mc:Fallback>
                  <p:oleObj name="" r:id="rId11" imgW="571500" imgH="3048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272"/>
                          <a:ext cx="70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Text Box 39"/>
            <p:cNvSpPr txBox="1"/>
            <p:nvPr/>
          </p:nvSpPr>
          <p:spPr>
            <a:xfrm>
              <a:off x="3072" y="2300"/>
              <a:ext cx="244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41" name="Text Box 40"/>
            <p:cNvSpPr txBox="1"/>
            <p:nvPr/>
          </p:nvSpPr>
          <p:spPr>
            <a:xfrm>
              <a:off x="3984" y="2294"/>
              <a:ext cx="673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342900" y="4406900"/>
            <a:ext cx="4983163" cy="736600"/>
            <a:chOff x="1104" y="2880"/>
            <a:chExt cx="3139" cy="464"/>
          </a:xfrm>
        </p:grpSpPr>
        <p:graphicFrame>
          <p:nvGraphicFramePr>
            <p:cNvPr id="81932" name="Object 42"/>
            <p:cNvGraphicFramePr>
              <a:graphicFrameLocks noChangeAspect="1"/>
            </p:cNvGraphicFramePr>
            <p:nvPr/>
          </p:nvGraphicFramePr>
          <p:xfrm>
            <a:off x="2200" y="2908"/>
            <a:ext cx="97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3" imgW="584200" imgH="304800" progId="Equation.3">
                    <p:embed/>
                  </p:oleObj>
                </mc:Choice>
                <mc:Fallback>
                  <p:oleObj name="" r:id="rId13" imgW="584200" imgH="3048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0" y="2908"/>
                          <a:ext cx="971" cy="4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3" name="Object 43"/>
            <p:cNvGraphicFramePr>
              <a:graphicFrameLocks noChangeAspect="1"/>
            </p:cNvGraphicFramePr>
            <p:nvPr/>
          </p:nvGraphicFramePr>
          <p:xfrm>
            <a:off x="1104" y="2880"/>
            <a:ext cx="95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5" imgW="571500" imgH="304800" progId="Equation.3">
                    <p:embed/>
                  </p:oleObj>
                </mc:Choice>
                <mc:Fallback>
                  <p:oleObj name="" r:id="rId15" imgW="571500" imgH="3048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2880"/>
                          <a:ext cx="950" cy="4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Object 44"/>
            <p:cNvGraphicFramePr>
              <a:graphicFrameLocks noChangeAspect="1"/>
            </p:cNvGraphicFramePr>
            <p:nvPr/>
          </p:nvGraphicFramePr>
          <p:xfrm>
            <a:off x="3424" y="2887"/>
            <a:ext cx="81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7" imgW="571500" imgH="304800" progId="Equation.3">
                    <p:embed/>
                  </p:oleObj>
                </mc:Choice>
                <mc:Fallback>
                  <p:oleObj name="" r:id="rId17" imgW="571500" imgH="3048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24" y="2887"/>
                          <a:ext cx="819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5" name="Text Box 45"/>
            <p:cNvSpPr txBox="1"/>
            <p:nvPr/>
          </p:nvSpPr>
          <p:spPr>
            <a:xfrm>
              <a:off x="1967" y="2915"/>
              <a:ext cx="24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6" name="Text Box 46"/>
            <p:cNvSpPr txBox="1"/>
            <p:nvPr/>
          </p:nvSpPr>
          <p:spPr>
            <a:xfrm>
              <a:off x="3061" y="2886"/>
              <a:ext cx="46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0464" name="Rectangle 48"/>
          <p:cNvSpPr>
            <a:spLocks noChangeArrowheads="1"/>
          </p:cNvSpPr>
          <p:nvPr/>
        </p:nvSpPr>
        <p:spPr bwMode="auto">
          <a:xfrm>
            <a:off x="1712913" y="5249863"/>
            <a:ext cx="7286625" cy="762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-393.5) - (-282.99) = -110.51   kJ.mol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1" name="灯片编号占位符 3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43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46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7" grpId="0"/>
      <p:bldP spid="6045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79388" y="549275"/>
            <a:ext cx="8429625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Hess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定律可以看成是“热化学方程式的代数加减法”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反应方程式相加减，则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反应热相加减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0" y="2565400"/>
            <a:ext cx="8893175" cy="3602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同类项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即物质和它的状态均相同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可以合并、消去。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移项后要改变相应物质的化学计量系数的符号。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若反应式乘以系数，则反应热也要乘以相应的系数。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charRg st="3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8">
                                            <p:txEl>
                                              <p:charRg st="3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9">
                                            <p:txEl>
                                              <p:charRg st="2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9">
                                            <p:txEl>
                                              <p:charRg st="5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8" grpId="0" build="p"/>
      <p:bldP spid="6554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214313" y="214313"/>
            <a:ext cx="75247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（二）由标准摩尔生成焓计算反应热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86" name="Rectangle 46"/>
          <p:cNvSpPr>
            <a:spLocks noChangeArrowheads="1"/>
          </p:cNvSpPr>
          <p:nvPr/>
        </p:nvSpPr>
        <p:spPr bwMode="auto">
          <a:xfrm>
            <a:off x="179388" y="2492375"/>
            <a:ext cx="8748713" cy="3860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符号：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 “ f 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formation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单位：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kJ 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规定：稳定单质的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为零。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的稳定单质指定是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石墨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不是金刚石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0356" name="Rectangle 47"/>
          <p:cNvSpPr>
            <a:spLocks noChangeArrowheads="1"/>
          </p:cNvSpPr>
          <p:nvPr/>
        </p:nvSpPr>
        <p:spPr bwMode="auto">
          <a:xfrm>
            <a:off x="323850" y="1196975"/>
            <a:ext cx="8280400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物质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的标准摩尔生成焓：标准状态下由稳定单质生成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1mol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物质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时的焓变。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3973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6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6">
                                            <p:txEl>
                                              <p:charRg st="5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6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5" grpId="0"/>
      <p:bldP spid="61486" grpId="0" build="p"/>
      <p:bldP spid="10035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3850" y="333375"/>
            <a:ext cx="8458200" cy="1887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参考态单质：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Hg(l)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(l)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Na(s)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石墨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白磷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斜方硫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8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参考态单质的标准摩尔生成焓为零。</a:t>
            </a:r>
            <a:endParaRPr lang="zh-CN" altLang="en-US" sz="2800" b="1" i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14313" y="2714625"/>
            <a:ext cx="8674100" cy="1951038"/>
            <a:chOff x="200" y="2976"/>
            <a:chExt cx="5464" cy="1229"/>
          </a:xfrm>
        </p:grpSpPr>
        <p:grpSp>
          <p:nvGrpSpPr>
            <p:cNvPr id="84997" name="Group 6"/>
            <p:cNvGrpSpPr/>
            <p:nvPr/>
          </p:nvGrpSpPr>
          <p:grpSpPr>
            <a:xfrm>
              <a:off x="200" y="2976"/>
              <a:ext cx="5464" cy="1229"/>
              <a:chOff x="200" y="2976"/>
              <a:chExt cx="5464" cy="1229"/>
            </a:xfrm>
          </p:grpSpPr>
          <p:sp>
            <p:nvSpPr>
              <p:cNvPr id="84999" name="Text Box 7"/>
              <p:cNvSpPr txBox="1"/>
              <p:nvPr/>
            </p:nvSpPr>
            <p:spPr>
              <a:xfrm>
                <a:off x="200" y="2976"/>
                <a:ext cx="469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b="1" i="1" dirty="0">
                    <a:latin typeface="Times New Roman" panose="02020603050405020304" pitchFamily="18" charset="0"/>
                  </a:rPr>
                  <a:t>1/2H</a:t>
                </a:r>
                <a:r>
                  <a:rPr lang="en-US" altLang="zh-CN" sz="3200" b="1" i="1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(g</a:t>
                </a:r>
                <a:r>
                  <a:rPr lang="zh-CN" altLang="en-US" sz="3200" b="1" i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</a:rPr>
                  <a:t>θ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)+1/2Cl</a:t>
                </a:r>
                <a:r>
                  <a:rPr lang="en-US" altLang="zh-CN" sz="3200" b="1" i="1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(g</a:t>
                </a:r>
                <a:r>
                  <a:rPr lang="zh-CN" altLang="en-US" sz="3200" b="1" i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</a:rPr>
                  <a:t>θ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)=HCl(g</a:t>
                </a:r>
                <a:r>
                  <a:rPr lang="zh-CN" altLang="en-US" sz="3200" b="1" i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</a:rPr>
                  <a:t>θ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)</a:t>
                </a:r>
                <a:endParaRPr lang="en-US" altLang="zh-CN" sz="32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00" name="Rectangle 8"/>
              <p:cNvSpPr/>
              <p:nvPr/>
            </p:nvSpPr>
            <p:spPr>
              <a:xfrm>
                <a:off x="3171" y="3408"/>
                <a:ext cx="249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b="1" i="1" dirty="0">
                    <a:latin typeface="Times New Roman" panose="02020603050405020304" pitchFamily="18" charset="0"/>
                  </a:rPr>
                  <a:t>△H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lang="en-US" altLang="zh-CN" sz="3200" b="1" i="1" baseline="-30000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=-92.31kJ·mol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</a:rPr>
                  <a:t>-1</a:t>
                </a:r>
                <a:endParaRPr lang="en-US" altLang="zh-CN" sz="3200" b="1" i="1" baseline="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01" name="Rectangle 9"/>
              <p:cNvSpPr/>
              <p:nvPr/>
            </p:nvSpPr>
            <p:spPr>
              <a:xfrm>
                <a:off x="978" y="3840"/>
                <a:ext cx="390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b="1" i="1" dirty="0">
                    <a:latin typeface="Times New Roman" panose="02020603050405020304" pitchFamily="18" charset="0"/>
                  </a:rPr>
                  <a:t>△</a:t>
                </a:r>
                <a:r>
                  <a:rPr lang="en-US" altLang="zh-CN" sz="3200" b="1" i="1" baseline="-25000" dirty="0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lang="en-US" altLang="zh-CN" sz="3200" b="1" i="1" baseline="-30000" dirty="0">
                    <a:latin typeface="Times New Roman" panose="02020603050405020304" pitchFamily="18" charset="0"/>
                  </a:rPr>
                  <a:t>m</a:t>
                </a:r>
                <a:r>
                  <a:rPr lang="zh-CN" altLang="en-US" sz="3200" b="1" i="1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HCl</a:t>
                </a:r>
                <a:r>
                  <a:rPr lang="zh-CN" altLang="en-US" sz="3200" b="1" i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sz="3200" b="1" i="1" dirty="0">
                    <a:latin typeface="Times New Roman" panose="02020603050405020304" pitchFamily="18" charset="0"/>
                  </a:rPr>
                  <a:t>）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=-92.31kJ·mol</a:t>
                </a:r>
                <a:r>
                  <a:rPr lang="en-US" altLang="zh-CN" sz="3200" b="1" i="1" baseline="30000" dirty="0">
                    <a:latin typeface="Times New Roman" panose="02020603050405020304" pitchFamily="18" charset="0"/>
                  </a:rPr>
                  <a:t>-1</a:t>
                </a:r>
                <a:endParaRPr lang="en-US" altLang="zh-CN" sz="3200" b="1" i="1" baseline="30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4998" name="AutoShape 10"/>
            <p:cNvSpPr/>
            <p:nvPr/>
          </p:nvSpPr>
          <p:spPr>
            <a:xfrm>
              <a:off x="3072" y="3408"/>
              <a:ext cx="144" cy="480"/>
            </a:xfrm>
            <a:prstGeom prst="down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Rectangle 21"/>
          <p:cNvSpPr>
            <a:spLocks noChangeArrowheads="1"/>
          </p:cNvSpPr>
          <p:nvPr/>
        </p:nvSpPr>
        <p:spPr bwMode="auto">
          <a:xfrm>
            <a:off x="179388" y="1268413"/>
            <a:ext cx="8316913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设想标态下化学反应从最稳定单质出发，经不同途径形成产物，如图所示：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1258888" y="2946400"/>
            <a:ext cx="1987550" cy="523875"/>
          </a:xfrm>
          <a:prstGeom prst="rect">
            <a:avLst/>
          </a:prstGeom>
          <a:gradFill rotWithShape="1">
            <a:gsLst>
              <a:gs pos="0">
                <a:srgbClr val="99FF33"/>
              </a:gs>
              <a:gs pos="50000">
                <a:schemeClr val="bg1"/>
              </a:gs>
              <a:gs pos="100000">
                <a:srgbClr val="99FF33"/>
              </a:gs>
            </a:gsLst>
            <a:lin ang="5400000" scaled="1"/>
          </a:gradFill>
          <a:ln w="34925">
            <a:solidFill>
              <a:srgbClr val="00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最稳定单质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592888" y="2894013"/>
            <a:ext cx="1371600" cy="5238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49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i="0" kern="1200" cap="none" spc="0" normalizeH="0" baseline="0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产物</a:t>
            </a:r>
            <a:endParaRPr kumimoji="1" lang="zh-CN" altLang="en-US" sz="2800" b="1" i="0" kern="1200" cap="none" spc="0" normalizeH="0" baseline="0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773488" y="2565400"/>
            <a:ext cx="2611437" cy="709613"/>
            <a:chOff x="2377" y="2097"/>
            <a:chExt cx="1645" cy="447"/>
          </a:xfrm>
        </p:grpSpPr>
        <p:graphicFrame>
          <p:nvGraphicFramePr>
            <p:cNvPr id="86033" name="Object 23"/>
            <p:cNvGraphicFramePr>
              <a:graphicFrameLocks noChangeAspect="1"/>
            </p:cNvGraphicFramePr>
            <p:nvPr/>
          </p:nvGraphicFramePr>
          <p:xfrm>
            <a:off x="2387" y="2113"/>
            <a:ext cx="99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774700" imgH="304800" progId="Equation.3">
                    <p:embed/>
                  </p:oleObj>
                </mc:Choice>
                <mc:Fallback>
                  <p:oleObj name="" r:id="rId1" imgW="774700" imgH="304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87" y="2113"/>
                          <a:ext cx="992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8" name="Text Box 24"/>
            <p:cNvSpPr txBox="1">
              <a:spLocks noChangeArrowheads="1"/>
            </p:cNvSpPr>
            <p:nvPr/>
          </p:nvSpPr>
          <p:spPr bwMode="auto">
            <a:xfrm>
              <a:off x="3230" y="2097"/>
              <a:ext cx="792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sz="28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28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产物</a:t>
              </a:r>
              <a:r>
                <a:rPr kumimoji="1" lang="en-US" altLang="zh-CN" sz="28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28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>
              <a:off x="2377" y="2544"/>
              <a:ext cx="1584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1476375" y="3748088"/>
            <a:ext cx="2944813" cy="1004887"/>
            <a:chOff x="930" y="2842"/>
            <a:chExt cx="1855" cy="633"/>
          </a:xfrm>
        </p:grpSpPr>
        <p:graphicFrame>
          <p:nvGraphicFramePr>
            <p:cNvPr id="86029" name="Object 27"/>
            <p:cNvGraphicFramePr>
              <a:graphicFrameLocks noChangeAspect="1"/>
            </p:cNvGraphicFramePr>
            <p:nvPr/>
          </p:nvGraphicFramePr>
          <p:xfrm>
            <a:off x="930" y="3045"/>
            <a:ext cx="989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762000" imgH="304800" progId="Equation.3">
                    <p:embed/>
                  </p:oleObj>
                </mc:Choice>
                <mc:Fallback>
                  <p:oleObj name="" r:id="rId3" imgW="762000" imgH="3048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0" y="3045"/>
                          <a:ext cx="989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2" name="Text Box 28"/>
            <p:cNvSpPr txBox="1">
              <a:spLocks noChangeArrowheads="1"/>
            </p:cNvSpPr>
            <p:nvPr/>
          </p:nvSpPr>
          <p:spPr bwMode="auto">
            <a:xfrm>
              <a:off x="1803" y="3004"/>
              <a:ext cx="941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sz="28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zh-CN" altLang="en-US" sz="28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反应物</a:t>
              </a:r>
              <a:r>
                <a:rPr kumimoji="1" lang="en-US" altLang="zh-CN" sz="28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8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937" y="3456"/>
              <a:ext cx="1848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937" y="2842"/>
              <a:ext cx="0" cy="63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4471988" y="4416425"/>
            <a:ext cx="1828800" cy="523875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 w="349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i="0" kern="1200" cap="none" spc="0" normalizeH="0" baseline="0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反应物</a:t>
            </a:r>
            <a:endParaRPr kumimoji="1" lang="zh-CN" altLang="en-US" sz="2800" b="1" i="0" kern="1200" cap="none" spc="0" normalizeH="0" baseline="0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6364288" y="3609975"/>
            <a:ext cx="1376362" cy="1143000"/>
            <a:chOff x="4009" y="2755"/>
            <a:chExt cx="867" cy="720"/>
          </a:xfrm>
        </p:grpSpPr>
        <p:graphicFrame>
          <p:nvGraphicFramePr>
            <p:cNvPr id="86026" name="Object 32"/>
            <p:cNvGraphicFramePr>
              <a:graphicFrameLocks noChangeAspect="1"/>
            </p:cNvGraphicFramePr>
            <p:nvPr/>
          </p:nvGraphicFramePr>
          <p:xfrm>
            <a:off x="4057" y="3015"/>
            <a:ext cx="76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520700" imgH="266700" progId="Equation.3">
                    <p:embed/>
                  </p:oleObj>
                </mc:Choice>
                <mc:Fallback>
                  <p:oleObj name="" r:id="rId5" imgW="520700" imgH="2667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7" y="3015"/>
                          <a:ext cx="766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4009" y="3456"/>
              <a:ext cx="86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 flipV="1">
              <a:off x="4876" y="2755"/>
              <a:ext cx="0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025" name="灯片编号占位符 1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67606" grpId="0" animBg="1"/>
      <p:bldP spid="67609" grpId="0" animBg="1"/>
      <p:bldP spid="676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468313" y="1146175"/>
            <a:ext cx="43100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根据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Hess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定律可得：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539750" y="3357563"/>
            <a:ext cx="7858125" cy="785812"/>
            <a:chOff x="249" y="2840"/>
            <a:chExt cx="4950" cy="495"/>
          </a:xfrm>
        </p:grpSpPr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1904" y="2869"/>
              <a:ext cx="116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1" lang="zh-CN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2969" y="2886"/>
              <a:ext cx="223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                 (</a:t>
              </a:r>
              <a:r>
                <a:rPr kumimoji="1" lang="zh-CN" altLang="en-US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反应物</a:t>
              </a:r>
              <a:r>
                <a:rPr kumimoji="1" lang="en-US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7055" name="Object 21"/>
            <p:cNvGraphicFramePr>
              <a:graphicFrameLocks noChangeAspect="1"/>
            </p:cNvGraphicFramePr>
            <p:nvPr/>
          </p:nvGraphicFramePr>
          <p:xfrm>
            <a:off x="249" y="2840"/>
            <a:ext cx="77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482600" imgH="266700" progId="Equation.3">
                    <p:embed/>
                  </p:oleObj>
                </mc:Choice>
                <mc:Fallback>
                  <p:oleObj name="" r:id="rId1" imgW="482600" imgH="2667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2840"/>
                          <a:ext cx="771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6" name="Object 22"/>
            <p:cNvGraphicFramePr>
              <a:graphicFrameLocks noChangeAspect="1"/>
            </p:cNvGraphicFramePr>
            <p:nvPr/>
          </p:nvGraphicFramePr>
          <p:xfrm>
            <a:off x="1200" y="2864"/>
            <a:ext cx="1044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762000" imgH="304800" progId="Equation.3">
                    <p:embed/>
                  </p:oleObj>
                </mc:Choice>
                <mc:Fallback>
                  <p:oleObj name="" r:id="rId3" imgW="762000" imgH="304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2864"/>
                          <a:ext cx="1044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23"/>
            <p:cNvGraphicFramePr>
              <a:graphicFrameLocks noChangeAspect="1"/>
            </p:cNvGraphicFramePr>
            <p:nvPr/>
          </p:nvGraphicFramePr>
          <p:xfrm>
            <a:off x="3152" y="2886"/>
            <a:ext cx="99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762000" imgH="304800" progId="Equation.3">
                    <p:embed/>
                  </p:oleObj>
                </mc:Choice>
                <mc:Fallback>
                  <p:oleObj name="" r:id="rId5" imgW="762000" imgH="3048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2" y="2886"/>
                          <a:ext cx="998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2" name="Text Box 24"/>
            <p:cNvSpPr txBox="1">
              <a:spLocks noChangeArrowheads="1"/>
            </p:cNvSpPr>
            <p:nvPr/>
          </p:nvSpPr>
          <p:spPr bwMode="auto">
            <a:xfrm>
              <a:off x="2154" y="2840"/>
              <a:ext cx="800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zh-CN" altLang="en-US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产物</a:t>
              </a:r>
              <a:r>
                <a:rPr kumimoji="1" lang="en-US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3200" b="1" i="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1020" y="2868"/>
              <a:ext cx="262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684213" y="2133600"/>
            <a:ext cx="7559675" cy="800100"/>
            <a:chOff x="431" y="2064"/>
            <a:chExt cx="4762" cy="504"/>
          </a:xfrm>
        </p:grpSpPr>
        <p:sp>
          <p:nvSpPr>
            <p:cNvPr id="68634" name="Text Box 26"/>
            <p:cNvSpPr txBox="1">
              <a:spLocks noChangeArrowheads="1"/>
            </p:cNvSpPr>
            <p:nvPr/>
          </p:nvSpPr>
          <p:spPr bwMode="auto">
            <a:xfrm>
              <a:off x="2064" y="2111"/>
              <a:ext cx="324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7047" name="Object 27"/>
            <p:cNvGraphicFramePr>
              <a:graphicFrameLocks noChangeAspect="1"/>
            </p:cNvGraphicFramePr>
            <p:nvPr/>
          </p:nvGraphicFramePr>
          <p:xfrm>
            <a:off x="431" y="2141"/>
            <a:ext cx="907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762000" imgH="304800" progId="Equation.3">
                    <p:embed/>
                  </p:oleObj>
                </mc:Choice>
                <mc:Fallback>
                  <p:oleObj name="" r:id="rId7" imgW="762000" imgH="3048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1" y="2141"/>
                          <a:ext cx="907" cy="4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8" name="Object 28"/>
            <p:cNvGraphicFramePr>
              <a:graphicFrameLocks noChangeAspect="1"/>
            </p:cNvGraphicFramePr>
            <p:nvPr/>
          </p:nvGraphicFramePr>
          <p:xfrm>
            <a:off x="4490" y="2111"/>
            <a:ext cx="703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482600" imgH="266700" progId="Equation.3">
                    <p:embed/>
                  </p:oleObj>
                </mc:Choice>
                <mc:Fallback>
                  <p:oleObj name="" r:id="rId9" imgW="482600" imgH="2667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90" y="2111"/>
                          <a:ext cx="703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9" name="Object 29"/>
            <p:cNvGraphicFramePr>
              <a:graphicFrameLocks noChangeAspect="1"/>
            </p:cNvGraphicFramePr>
            <p:nvPr/>
          </p:nvGraphicFramePr>
          <p:xfrm>
            <a:off x="2245" y="2117"/>
            <a:ext cx="95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762000" imgH="304800" progId="Equation.3">
                    <p:embed/>
                  </p:oleObj>
                </mc:Choice>
                <mc:Fallback>
                  <p:oleObj name="" r:id="rId11" imgW="762000" imgH="3048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5" y="2117"/>
                          <a:ext cx="952" cy="4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1329" y="2069"/>
              <a:ext cx="800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产物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3172" y="2064"/>
              <a:ext cx="105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反应物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0" name="Rectangle 32"/>
            <p:cNvSpPr>
              <a:spLocks noChangeArrowheads="1"/>
            </p:cNvSpPr>
            <p:nvPr/>
          </p:nvSpPr>
          <p:spPr bwMode="auto">
            <a:xfrm>
              <a:off x="4219" y="2088"/>
              <a:ext cx="262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045" name="灯片编号占位符 1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79388" y="642938"/>
            <a:ext cx="8964613" cy="553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例：葡萄糖在体内供给能量的反应是最重要的生物化学氧化反应之一。试用标准摩尔生成焓计算其标准摩尔反应热。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(s)+6O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 →6CO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(g)+6H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O(l)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解：查表得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[C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(s)]= -1273.3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[CO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(g)]= -393.5kJ·mol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[H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O(l)]= -285.8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6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[CO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(g)] + 6Δ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[H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O(l)]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-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[C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(s)] - 6Δ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[O</a:t>
            </a:r>
            <a:r>
              <a:rPr kumimoji="0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(g)]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= -2802.5 KJ·mol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8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13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17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215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259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305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3000" b="1" i="0" u="none" strike="noStrike" kern="1200" cap="small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 vert="horz" wrap="square" lIns="91440" tIns="45720" rIns="91440" bIns="45720" anchor="t" anchorCtr="0"/>
          <a:p>
            <a:pPr eaLnBrk="1" hangingPunct="1">
              <a:buSzPct val="70000"/>
            </a:pPr>
            <a:endParaRPr lang="zh-CN" altLang="zh-CN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WordArt 8"/>
          <p:cNvSpPr>
            <a:spLocks noTextEdit="1"/>
          </p:cNvSpPr>
          <p:nvPr/>
        </p:nvSpPr>
        <p:spPr>
          <a:xfrm>
            <a:off x="971550" y="2205038"/>
            <a:ext cx="6858000" cy="1366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4800" b="1" i="1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第六章 化学热力学基础</a:t>
            </a:r>
            <a:endParaRPr lang="zh-CN" altLang="en-US" sz="4800" b="1" i="1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b="1" i="1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214313" y="2428875"/>
            <a:ext cx="8569325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根据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298.15K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Δ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数据可求得反应的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Δ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温度对产物和反应物的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Δ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影响相近，故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285750" y="1071563"/>
            <a:ext cx="8424863" cy="1008062"/>
            <a:chOff x="249" y="3067"/>
            <a:chExt cx="5307" cy="725"/>
          </a:xfrm>
        </p:grpSpPr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249" y="3067"/>
              <a:ext cx="5307" cy="725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100" name="Group 30"/>
            <p:cNvGrpSpPr/>
            <p:nvPr/>
          </p:nvGrpSpPr>
          <p:grpSpPr>
            <a:xfrm>
              <a:off x="476" y="3174"/>
              <a:ext cx="4950" cy="524"/>
              <a:chOff x="249" y="2811"/>
              <a:chExt cx="4950" cy="524"/>
            </a:xfrm>
          </p:grpSpPr>
          <p:sp>
            <p:nvSpPr>
              <p:cNvPr id="64543" name="Text Box 31"/>
              <p:cNvSpPr txBox="1">
                <a:spLocks noChangeArrowheads="1"/>
              </p:cNvSpPr>
              <p:nvPr/>
            </p:nvSpPr>
            <p:spPr bwMode="auto">
              <a:xfrm>
                <a:off x="1904" y="2840"/>
                <a:ext cx="116" cy="4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R="0" algn="ctr" defTabSz="914400" eaLnBrk="1" hangingPunct="1">
                  <a:lnSpc>
                    <a:spcPct val="12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44" name="Text Box 32"/>
              <p:cNvSpPr txBox="1">
                <a:spLocks noChangeArrowheads="1"/>
              </p:cNvSpPr>
              <p:nvPr/>
            </p:nvSpPr>
            <p:spPr bwMode="auto">
              <a:xfrm>
                <a:off x="2969" y="2860"/>
                <a:ext cx="2230" cy="4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R="0" algn="ctr" defTabSz="914400" eaLnBrk="1" hangingPunct="1"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kern="1200" cap="none" spc="0" normalizeH="0" baseline="0" noProof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                 (</a:t>
                </a:r>
                <a:r>
                  <a:rPr kumimoji="1" lang="zh-CN" altLang="en-US" sz="3200" b="1" i="0" kern="1200" cap="none" spc="0" normalizeH="0" baseline="0" noProof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反应物</a:t>
                </a:r>
                <a:r>
                  <a:rPr kumimoji="1" lang="en-US" altLang="zh-CN" sz="3200" b="1" i="0" kern="1200" cap="none" spc="0" normalizeH="0" baseline="0" noProof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endParaRPr kumimoji="1" lang="en-US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89103" name="Object 33"/>
              <p:cNvGraphicFramePr>
                <a:graphicFrameLocks noChangeAspect="1"/>
              </p:cNvGraphicFramePr>
              <p:nvPr/>
            </p:nvGraphicFramePr>
            <p:xfrm>
              <a:off x="249" y="2840"/>
              <a:ext cx="771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1" imgW="482600" imgH="266700" progId="Equation.3">
                      <p:embed/>
                    </p:oleObj>
                  </mc:Choice>
                  <mc:Fallback>
                    <p:oleObj name="" r:id="rId1" imgW="482600" imgH="2667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9" y="2840"/>
                            <a:ext cx="771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4" name="Object 34"/>
              <p:cNvGraphicFramePr>
                <a:graphicFrameLocks noChangeAspect="1"/>
              </p:cNvGraphicFramePr>
              <p:nvPr/>
            </p:nvGraphicFramePr>
            <p:xfrm>
              <a:off x="1200" y="2864"/>
              <a:ext cx="1044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3" imgW="762000" imgH="304800" progId="Equation.3">
                      <p:embed/>
                    </p:oleObj>
                  </mc:Choice>
                  <mc:Fallback>
                    <p:oleObj name="" r:id="rId3" imgW="762000" imgH="3048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00" y="2864"/>
                            <a:ext cx="1044" cy="4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5" name="Object 35"/>
              <p:cNvGraphicFramePr>
                <a:graphicFrameLocks noChangeAspect="1"/>
              </p:cNvGraphicFramePr>
              <p:nvPr/>
            </p:nvGraphicFramePr>
            <p:xfrm>
              <a:off x="3152" y="2886"/>
              <a:ext cx="998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5" imgW="762000" imgH="304800" progId="Equation.3">
                      <p:embed/>
                    </p:oleObj>
                  </mc:Choice>
                  <mc:Fallback>
                    <p:oleObj name="" r:id="rId5" imgW="762000" imgH="3048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52" y="2886"/>
                            <a:ext cx="998" cy="4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2154" y="2811"/>
                <a:ext cx="800" cy="4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R="0" algn="ctr" defTabSz="914400" eaLnBrk="1" hangingPunct="1">
                  <a:lnSpc>
                    <a:spcPct val="12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kern="1200" cap="none" spc="0" normalizeH="0" baseline="0" noProof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1" lang="zh-CN" altLang="en-US" sz="3200" b="1" i="0" kern="1200" cap="none" spc="0" normalizeH="0" baseline="0" noProof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产物</a:t>
                </a:r>
                <a:r>
                  <a:rPr kumimoji="1" lang="en-US" altLang="zh-CN" sz="3200" b="1" i="0" kern="1200" cap="none" spc="0" normalizeH="0" baseline="0" noProof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endParaRPr kumimoji="1" lang="en-US" altLang="zh-CN" sz="3200" b="1" i="0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49" name="Text Box 37"/>
              <p:cNvSpPr txBox="1">
                <a:spLocks noChangeArrowheads="1"/>
              </p:cNvSpPr>
              <p:nvPr/>
            </p:nvSpPr>
            <p:spPr bwMode="auto">
              <a:xfrm>
                <a:off x="1020" y="2840"/>
                <a:ext cx="262" cy="4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" name="Group 49"/>
          <p:cNvGrpSpPr/>
          <p:nvPr/>
        </p:nvGrpSpPr>
        <p:grpSpPr>
          <a:xfrm>
            <a:off x="2143125" y="4786313"/>
            <a:ext cx="4897438" cy="1081087"/>
            <a:chOff x="1292" y="3022"/>
            <a:chExt cx="3085" cy="681"/>
          </a:xfrm>
        </p:grpSpPr>
        <p:sp>
          <p:nvSpPr>
            <p:cNvPr id="64556" name="Rectangle 44"/>
            <p:cNvSpPr>
              <a:spLocks noChangeArrowheads="1"/>
            </p:cNvSpPr>
            <p:nvPr/>
          </p:nvSpPr>
          <p:spPr bwMode="auto">
            <a:xfrm>
              <a:off x="1292" y="3022"/>
              <a:ext cx="3085" cy="681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095" name="Group 45"/>
            <p:cNvGrpSpPr/>
            <p:nvPr/>
          </p:nvGrpSpPr>
          <p:grpSpPr>
            <a:xfrm>
              <a:off x="1449" y="3118"/>
              <a:ext cx="2837" cy="539"/>
              <a:chOff x="1344" y="3027"/>
              <a:chExt cx="2837" cy="539"/>
            </a:xfrm>
          </p:grpSpPr>
          <p:graphicFrame>
            <p:nvGraphicFramePr>
              <p:cNvPr id="89096" name="Object 46"/>
              <p:cNvGraphicFramePr>
                <a:graphicFrameLocks noChangeAspect="1"/>
              </p:cNvGraphicFramePr>
              <p:nvPr/>
            </p:nvGraphicFramePr>
            <p:xfrm>
              <a:off x="1344" y="3073"/>
              <a:ext cx="912" cy="4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7" imgW="609600" imgH="304800" progId="Equation.3">
                      <p:embed/>
                    </p:oleObj>
                  </mc:Choice>
                  <mc:Fallback>
                    <p:oleObj name="" r:id="rId7" imgW="609600" imgH="3048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44" y="3073"/>
                            <a:ext cx="912" cy="4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097" name="Object 47"/>
              <p:cNvGraphicFramePr>
                <a:graphicFrameLocks noChangeAspect="1"/>
              </p:cNvGraphicFramePr>
              <p:nvPr/>
            </p:nvGraphicFramePr>
            <p:xfrm>
              <a:off x="2789" y="3027"/>
              <a:ext cx="1392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9" imgW="939800" imgH="304800" progId="Equation.3">
                      <p:embed/>
                    </p:oleObj>
                  </mc:Choice>
                  <mc:Fallback>
                    <p:oleObj name="" r:id="rId9" imgW="939800" imgH="3048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89" y="3027"/>
                            <a:ext cx="1392" cy="4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60" name="Rectangle 48"/>
              <p:cNvSpPr>
                <a:spLocks noChangeArrowheads="1"/>
              </p:cNvSpPr>
              <p:nvPr/>
            </p:nvSpPr>
            <p:spPr bwMode="auto">
              <a:xfrm>
                <a:off x="2381" y="3119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≈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CC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89093" name="灯片编号占位符 1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532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285750" y="0"/>
            <a:ext cx="75247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（三）由标准摩尔燃烧热计算反应热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57188" y="785813"/>
            <a:ext cx="835183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物质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的标准摩尔燃烧热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1mol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标准态某物质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完全燃烧（或完全氧化）生成标准态的指定稳定产物时的反应热。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33400" y="2643188"/>
            <a:ext cx="8610600" cy="1285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符号：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Δ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32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0" lang="en-US" altLang="zh-CN" sz="32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 “ c 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combustion 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单位：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kJ ·mol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0117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500063" y="4143375"/>
            <a:ext cx="8153400" cy="2259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完全燃烧：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被氧化成最稳定单质或化合物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C-CO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(g)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H-H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O(l)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S-SO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(g)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      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N-N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(g)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Cl-HCl(g)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完全燃烧产物的标准摩尔燃烧焓为零</a:t>
            </a:r>
            <a:endParaRPr lang="zh-CN" altLang="en-US" sz="3200" b="1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50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501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/>
      <p:bldP spid="63500" grpId="0"/>
      <p:bldP spid="63501" grpId="0" build="p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1"/>
          <p:cNvGrpSpPr/>
          <p:nvPr/>
        </p:nvGrpSpPr>
        <p:grpSpPr>
          <a:xfrm>
            <a:off x="428625" y="3929063"/>
            <a:ext cx="8280400" cy="936625"/>
            <a:chOff x="249" y="1706"/>
            <a:chExt cx="5216" cy="590"/>
          </a:xfrm>
        </p:grpSpPr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249" y="1706"/>
              <a:ext cx="5216" cy="590"/>
            </a:xfrm>
            <a:prstGeom prst="rect">
              <a:avLst/>
            </a:prstGeom>
            <a:gradFill rotWithShape="1">
              <a:gsLst>
                <a:gs pos="0">
                  <a:srgbClr val="99FF99"/>
                </a:gs>
                <a:gs pos="50000">
                  <a:schemeClr val="bg1"/>
                </a:gs>
                <a:gs pos="100000">
                  <a:srgbClr val="99FF99"/>
                </a:gs>
              </a:gsLst>
              <a:lin ang="5400000" scaled="1"/>
            </a:gradFill>
            <a:ln w="9525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1154" name="Group 23"/>
            <p:cNvGrpSpPr/>
            <p:nvPr/>
          </p:nvGrpSpPr>
          <p:grpSpPr>
            <a:xfrm>
              <a:off x="385" y="1752"/>
              <a:ext cx="5001" cy="506"/>
              <a:chOff x="295" y="1155"/>
              <a:chExt cx="5001" cy="506"/>
            </a:xfrm>
          </p:grpSpPr>
          <p:sp>
            <p:nvSpPr>
              <p:cNvPr id="91155" name="Text Box 24"/>
              <p:cNvSpPr txBox="1"/>
              <p:nvPr/>
            </p:nvSpPr>
            <p:spPr>
              <a:xfrm>
                <a:off x="4468" y="1289"/>
                <a:ext cx="8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(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产物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1156" name="Object 25"/>
              <p:cNvGraphicFramePr>
                <a:graphicFrameLocks noChangeAspect="1"/>
              </p:cNvGraphicFramePr>
              <p:nvPr/>
            </p:nvGraphicFramePr>
            <p:xfrm>
              <a:off x="295" y="1155"/>
              <a:ext cx="838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1" imgW="520700" imgH="266700" progId="Equation.3">
                      <p:embed/>
                    </p:oleObj>
                  </mc:Choice>
                  <mc:Fallback>
                    <p:oleObj name="" r:id="rId1" imgW="520700" imgH="2667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5" y="1155"/>
                            <a:ext cx="838" cy="4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57" name="Object 26"/>
              <p:cNvGraphicFramePr>
                <a:graphicFrameLocks noChangeAspect="1"/>
              </p:cNvGraphicFramePr>
              <p:nvPr/>
            </p:nvGraphicFramePr>
            <p:xfrm>
              <a:off x="1451" y="1184"/>
              <a:ext cx="1066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3" imgW="762000" imgH="304800" progId="Equation.3">
                      <p:embed/>
                    </p:oleObj>
                  </mc:Choice>
                  <mc:Fallback>
                    <p:oleObj name="" r:id="rId3" imgW="762000" imgH="3048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51" y="1184"/>
                            <a:ext cx="1066" cy="4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58" name="Object 27"/>
              <p:cNvGraphicFramePr>
                <a:graphicFrameLocks noChangeAspect="1"/>
              </p:cNvGraphicFramePr>
              <p:nvPr/>
            </p:nvGraphicFramePr>
            <p:xfrm>
              <a:off x="3582" y="1162"/>
              <a:ext cx="1045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5" imgW="762000" imgH="304800" progId="Equation.3">
                      <p:embed/>
                    </p:oleObj>
                  </mc:Choice>
                  <mc:Fallback>
                    <p:oleObj name="" r:id="rId5" imgW="762000" imgH="3048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82" y="1162"/>
                            <a:ext cx="1045" cy="4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59" name="Text Box 28"/>
              <p:cNvSpPr txBox="1"/>
              <p:nvPr/>
            </p:nvSpPr>
            <p:spPr>
              <a:xfrm>
                <a:off x="2492" y="1280"/>
                <a:ext cx="941" cy="3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反应物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0" name="Text Box 29"/>
              <p:cNvSpPr txBox="1"/>
              <p:nvPr/>
            </p:nvSpPr>
            <p:spPr>
              <a:xfrm>
                <a:off x="1111" y="1181"/>
                <a:ext cx="336" cy="3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1" name="Text Box 30"/>
              <p:cNvSpPr txBox="1"/>
              <p:nvPr/>
            </p:nvSpPr>
            <p:spPr>
              <a:xfrm>
                <a:off x="3356" y="1298"/>
                <a:ext cx="3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－</a:t>
                </a:r>
                <a:endParaRPr lang="zh-CN" altLang="en-US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91139" name="灯片编号占位符 1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928688" y="352425"/>
            <a:ext cx="1905000" cy="650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i="1" dirty="0">
                <a:latin typeface="楷体_GB2312" pitchFamily="49" charset="-122"/>
                <a:ea typeface="楷体_GB2312" pitchFamily="49" charset="-122"/>
              </a:rPr>
              <a:t>反应物 </a:t>
            </a:r>
            <a:endParaRPr lang="zh-CN" altLang="en-US" sz="36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3"/>
          <p:cNvSpPr txBox="1"/>
          <p:nvPr/>
        </p:nvSpPr>
        <p:spPr>
          <a:xfrm>
            <a:off x="5881688" y="276225"/>
            <a:ext cx="1981200" cy="650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i="1" dirty="0">
                <a:latin typeface="楷体_GB2312" pitchFamily="49" charset="-122"/>
                <a:ea typeface="楷体_GB2312" pitchFamily="49" charset="-122"/>
              </a:rPr>
              <a:t>生成物 </a:t>
            </a:r>
            <a:endParaRPr lang="zh-CN" altLang="en-US" sz="36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3595688" y="2749550"/>
            <a:ext cx="2286000" cy="650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i="1" dirty="0">
                <a:latin typeface="楷体_GB2312" pitchFamily="49" charset="-122"/>
                <a:ea typeface="楷体_GB2312" pitchFamily="49" charset="-122"/>
              </a:rPr>
              <a:t>燃烧产物</a:t>
            </a:r>
            <a:endParaRPr lang="zh-CN" altLang="en-US" sz="3600" b="1" i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3214688" y="0"/>
            <a:ext cx="2514600" cy="657225"/>
            <a:chOff x="2016" y="297"/>
            <a:chExt cx="1584" cy="414"/>
          </a:xfrm>
        </p:grpSpPr>
        <p:sp>
          <p:nvSpPr>
            <p:cNvPr id="91151" name="Text Box 6"/>
            <p:cNvSpPr txBox="1"/>
            <p:nvPr/>
          </p:nvSpPr>
          <p:spPr>
            <a:xfrm>
              <a:off x="2400" y="297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Δ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30000" dirty="0">
                  <a:latin typeface="黑体" panose="02010609060101010101" pitchFamily="49" charset="-122"/>
                  <a:sym typeface="Symbol" panose="05050102010706020507" pitchFamily="18" charset="2"/>
                </a:rPr>
                <a:t>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52" name="Line 7"/>
            <p:cNvSpPr/>
            <p:nvPr/>
          </p:nvSpPr>
          <p:spPr>
            <a:xfrm>
              <a:off x="2016" y="711"/>
              <a:ext cx="1584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1"/>
          <p:cNvGrpSpPr/>
          <p:nvPr/>
        </p:nvGrpSpPr>
        <p:grpSpPr>
          <a:xfrm>
            <a:off x="471488" y="1128713"/>
            <a:ext cx="3810000" cy="1524000"/>
            <a:chOff x="288" y="1008"/>
            <a:chExt cx="2400" cy="960"/>
          </a:xfrm>
        </p:grpSpPr>
        <p:sp>
          <p:nvSpPr>
            <p:cNvPr id="91149" name="Text Box 12"/>
            <p:cNvSpPr txBox="1"/>
            <p:nvPr/>
          </p:nvSpPr>
          <p:spPr>
            <a:xfrm>
              <a:off x="288" y="1440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Δ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30000" dirty="0">
                  <a:latin typeface="黑体" panose="02010609060101010101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(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反应物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) 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50" name="Line 13"/>
            <p:cNvSpPr/>
            <p:nvPr/>
          </p:nvSpPr>
          <p:spPr>
            <a:xfrm>
              <a:off x="1440" y="1008"/>
              <a:ext cx="1248" cy="96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14"/>
          <p:cNvGrpSpPr/>
          <p:nvPr/>
        </p:nvGrpSpPr>
        <p:grpSpPr>
          <a:xfrm>
            <a:off x="5119688" y="1052513"/>
            <a:ext cx="3429000" cy="1600200"/>
            <a:chOff x="3216" y="960"/>
            <a:chExt cx="2160" cy="1008"/>
          </a:xfrm>
        </p:grpSpPr>
        <p:sp>
          <p:nvSpPr>
            <p:cNvPr id="91147" name="Text Box 15"/>
            <p:cNvSpPr txBox="1"/>
            <p:nvPr/>
          </p:nvSpPr>
          <p:spPr>
            <a:xfrm>
              <a:off x="3648" y="1392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Δ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30000" dirty="0">
                  <a:latin typeface="黑体" panose="02010609060101010101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生成物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)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48" name="Line 16"/>
            <p:cNvSpPr/>
            <p:nvPr/>
          </p:nvSpPr>
          <p:spPr>
            <a:xfrm flipH="1">
              <a:off x="3216" y="960"/>
              <a:ext cx="1008" cy="100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57188" y="5214938"/>
            <a:ext cx="8229600" cy="1260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注意：焓是广度性质，计算时应乘以相应的化学计量系数。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51" name="Rectangle 19"/>
          <p:cNvSpPr/>
          <p:nvPr/>
        </p:nvSpPr>
        <p:spPr>
          <a:xfrm>
            <a:off x="357188" y="714375"/>
            <a:ext cx="55419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例：葡萄糖转化为麦芽糖的反应为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714375" y="1357313"/>
            <a:ext cx="7675563" cy="708025"/>
            <a:chOff x="384" y="1039"/>
            <a:chExt cx="4583" cy="446"/>
          </a:xfrm>
        </p:grpSpPr>
        <p:sp>
          <p:nvSpPr>
            <p:cNvPr id="92172" name="Text Box 20"/>
            <p:cNvSpPr txBox="1"/>
            <p:nvPr/>
          </p:nvSpPr>
          <p:spPr>
            <a:xfrm>
              <a:off x="384" y="1039"/>
              <a:ext cx="4583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(s)          C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(s)+H</a:t>
              </a:r>
              <a:r>
                <a:rPr lang="en-US" altLang="zh-CN" sz="3200" b="1" baseline="-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O(1)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1749" y="1264"/>
              <a:ext cx="4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655" name="Text Box 23"/>
          <p:cNvSpPr txBox="1"/>
          <p:nvPr/>
        </p:nvSpPr>
        <p:spPr>
          <a:xfrm>
            <a:off x="500063" y="2071688"/>
            <a:ext cx="8382000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试利用标准摩尔燃烧热计算上述反应在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298K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时的标准摩尔焓变。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14313" y="3286125"/>
            <a:ext cx="5486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  <a:r>
              <a:rPr kumimoji="1" lang="zh-CN" altLang="en-US" sz="3200" b="1" i="0" kern="1200" cap="none" spc="0" normalizeH="0" baseline="0" noProof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查表得：</a:t>
            </a:r>
            <a:endParaRPr kumimoji="1" lang="zh-CN" altLang="en-US" sz="3200" b="1" i="0" kern="1200" cap="none" spc="0" normalizeH="0" baseline="0" noProof="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2662238" y="3357563"/>
            <a:ext cx="58324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s) = -2803.0kJ/mol</a:t>
            </a:r>
            <a:endParaRPr kumimoji="1" lang="en-US" altLang="zh-CN" sz="28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647950" y="4006850"/>
            <a:ext cx="62420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,s) = -5645.5kJ/mol</a:t>
            </a:r>
            <a:endParaRPr kumimoji="1" lang="en-US" altLang="zh-CN" sz="28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815975" y="4581525"/>
            <a:ext cx="81105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2△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s)-△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1" i="0" kern="1200" cap="none" spc="0" normalizeH="0" baseline="-30000" noProof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kern="1200" cap="none" spc="0" normalizeH="0" baseline="-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,s)</a:t>
            </a:r>
            <a:endParaRPr kumimoji="1" lang="en-US" altLang="zh-CN" sz="28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870075" y="5302250"/>
            <a:ext cx="4679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×(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-2803.0 ) - (-5645.5 )</a:t>
            </a:r>
            <a:endParaRPr kumimoji="1" lang="en-US" altLang="zh-CN" sz="28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1876425" y="5878513"/>
            <a:ext cx="3881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39.5 ( kJ·mol</a:t>
            </a:r>
            <a:r>
              <a:rPr kumimoji="1" lang="en-US" altLang="zh-CN" sz="2800" b="1" i="0" kern="1200" cap="none" spc="0" normalizeH="0" baseline="30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28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</a:t>
            </a:r>
            <a:endParaRPr kumimoji="1" lang="en-US" altLang="zh-CN" sz="28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71" name="灯片编号占位符 1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/>
      <p:bldP spid="69655" grpId="0"/>
      <p:bldP spid="69656" grpId="0"/>
      <p:bldP spid="69657" grpId="0"/>
      <p:bldP spid="69658" grpId="0"/>
      <p:bldP spid="69659" grpId="0"/>
      <p:bldP spid="69660" grpId="0"/>
      <p:bldP spid="6966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4000" b="0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4000" b="0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4000" b="0" i="0" u="none" strike="noStrike" kern="1200" cap="sm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sz="quarter" idx="1"/>
          </p:nvPr>
        </p:nvSpPr>
        <p:spPr>
          <a:xfrm>
            <a:off x="214313" y="0"/>
            <a:ext cx="8358187" cy="1181100"/>
          </a:xfrm>
        </p:spPr>
        <p:txBody>
          <a:bodyPr vert="horz" wrap="square" lIns="91440" tIns="45720" rIns="91440" bIns="45720" anchor="t" anchorCtr="0"/>
          <a:p>
            <a:r>
              <a:rPr lang="zh-CN" altLang="en-US" sz="3200" b="1" dirty="0">
                <a:ea typeface="黑体" panose="02010609060101010101" pitchFamily="49" charset="-122"/>
              </a:rPr>
              <a:t>对化学反应，我们主要关心三方面的问题，它们是：</a:t>
            </a:r>
            <a:endParaRPr lang="zh-CN" altLang="en-US" sz="3200" b="1" dirty="0">
              <a:ea typeface="黑体" panose="02010609060101010101" pitchFamily="49" charset="-122"/>
            </a:endParaRPr>
          </a:p>
        </p:txBody>
      </p:sp>
      <p:sp>
        <p:nvSpPr>
          <p:cNvPr id="34820" name="Rectangle 4" descr="花束"/>
          <p:cNvSpPr/>
          <p:nvPr/>
        </p:nvSpPr>
        <p:spPr>
          <a:xfrm>
            <a:off x="0" y="1268413"/>
            <a:ext cx="8901113" cy="860425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能量</a:t>
            </a:r>
            <a:r>
              <a:rPr lang="en-US" altLang="zh-CN" sz="3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功、热</a:t>
            </a:r>
            <a:r>
              <a:rPr lang="en-US" altLang="zh-CN" sz="3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；方向与限度；速率与机理</a:t>
            </a:r>
            <a:r>
              <a:rPr lang="zh-CN" altLang="en-US" sz="3600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i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9" name="Rectangle 5"/>
          <p:cNvSpPr/>
          <p:nvPr/>
        </p:nvSpPr>
        <p:spPr>
          <a:xfrm>
            <a:off x="2286000" y="3040063"/>
            <a:ext cx="4572000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i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i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051050" y="2328863"/>
            <a:ext cx="4248150" cy="4529137"/>
            <a:chOff x="2653" y="1476"/>
            <a:chExt cx="1633" cy="2853"/>
          </a:xfrm>
        </p:grpSpPr>
        <p:sp>
          <p:nvSpPr>
            <p:cNvPr id="93191" name="Text Box 7"/>
            <p:cNvSpPr txBox="1"/>
            <p:nvPr/>
          </p:nvSpPr>
          <p:spPr>
            <a:xfrm>
              <a:off x="3334" y="1706"/>
              <a:ext cx="9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i="1" dirty="0">
                <a:latin typeface="Comic Sans MS" panose="030F0702030302020204" pitchFamily="66" charset="0"/>
              </a:endParaRPr>
            </a:p>
          </p:txBody>
        </p:sp>
        <p:sp>
          <p:nvSpPr>
            <p:cNvPr id="93192" name="Rectangle 8"/>
            <p:cNvSpPr/>
            <p:nvPr/>
          </p:nvSpPr>
          <p:spPr>
            <a:xfrm>
              <a:off x="3152" y="1476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 dirty="0">
                  <a:latin typeface="Comic Sans MS" panose="030F0702030302020204" pitchFamily="66" charset="0"/>
                  <a:ea typeface="楷体_GB2312" pitchFamily="49" charset="-122"/>
                </a:rPr>
                <a:t>化学反应</a:t>
              </a:r>
              <a:endParaRPr lang="zh-CN" altLang="en-US" b="1" i="1" dirty="0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93193" name="Rectangle 9"/>
            <p:cNvSpPr/>
            <p:nvPr/>
          </p:nvSpPr>
          <p:spPr>
            <a:xfrm>
              <a:off x="3470" y="1703"/>
              <a:ext cx="3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 dirty="0">
                  <a:latin typeface="Comic Sans MS" panose="030F0702030302020204" pitchFamily="66" charset="0"/>
                  <a:ea typeface="楷体_GB2312" pitchFamily="49" charset="-122"/>
                </a:rPr>
                <a:t>条件</a:t>
              </a:r>
              <a:endParaRPr lang="zh-CN" altLang="en-US" b="1" i="1" dirty="0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93194" name="Rectangle 10"/>
            <p:cNvSpPr/>
            <p:nvPr/>
          </p:nvSpPr>
          <p:spPr>
            <a:xfrm>
              <a:off x="3061" y="2069"/>
              <a:ext cx="6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 dirty="0">
                  <a:latin typeface="楷体_GB2312" pitchFamily="49" charset="-122"/>
                  <a:ea typeface="楷体_GB2312" pitchFamily="49" charset="-122"/>
                </a:rPr>
                <a:t>能否按指定</a:t>
              </a:r>
              <a:endParaRPr lang="zh-CN" altLang="en-US" b="1" i="1" dirty="0">
                <a:latin typeface="楷体_GB2312" pitchFamily="49" charset="-122"/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 dirty="0">
                  <a:latin typeface="楷体_GB2312" pitchFamily="49" charset="-122"/>
                  <a:ea typeface="楷体_GB2312" pitchFamily="49" charset="-122"/>
                </a:rPr>
                <a:t>方向进行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?</a:t>
              </a:r>
              <a:endParaRPr lang="en-US" altLang="zh-CN" b="1" i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3195" name="Rectangle 11"/>
            <p:cNvSpPr/>
            <p:nvPr/>
          </p:nvSpPr>
          <p:spPr>
            <a:xfrm>
              <a:off x="3107" y="2882"/>
              <a:ext cx="5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 dirty="0">
                  <a:latin typeface="Comic Sans MS" panose="030F0702030302020204" pitchFamily="66" charset="0"/>
                  <a:ea typeface="楷体_GB2312" pitchFamily="49" charset="-122"/>
                </a:rPr>
                <a:t>自发吗？</a:t>
              </a:r>
              <a:endParaRPr lang="zh-CN" altLang="en-US" b="1" i="1" dirty="0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93196" name="Rectangle 12"/>
            <p:cNvSpPr/>
            <p:nvPr/>
          </p:nvSpPr>
          <p:spPr>
            <a:xfrm>
              <a:off x="3107" y="3472"/>
              <a:ext cx="7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 dirty="0">
                  <a:latin typeface="Comic Sans MS" panose="030F0702030302020204" pitchFamily="66" charset="0"/>
                  <a:ea typeface="楷体_GB2312" pitchFamily="49" charset="-122"/>
                </a:rPr>
                <a:t>限度深如何？</a:t>
              </a:r>
              <a:endParaRPr lang="zh-CN" altLang="en-US" b="1" i="1" dirty="0">
                <a:latin typeface="Comic Sans MS" panose="030F0702030302020204" pitchFamily="66" charset="0"/>
                <a:ea typeface="楷体_GB2312" pitchFamily="49" charset="-122"/>
              </a:endParaRPr>
            </a:p>
          </p:txBody>
        </p:sp>
        <p:sp>
          <p:nvSpPr>
            <p:cNvPr id="93197" name="Rectangle 13"/>
            <p:cNvSpPr/>
            <p:nvPr/>
          </p:nvSpPr>
          <p:spPr>
            <a:xfrm>
              <a:off x="3198" y="4041"/>
              <a:ext cx="3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</a:rPr>
                <a:t>END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198" name="Rectangle 14"/>
            <p:cNvSpPr/>
            <p:nvPr/>
          </p:nvSpPr>
          <p:spPr>
            <a:xfrm>
              <a:off x="3515" y="2656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Yes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199" name="Rectangle 15"/>
            <p:cNvSpPr/>
            <p:nvPr/>
          </p:nvSpPr>
          <p:spPr>
            <a:xfrm>
              <a:off x="3560" y="3201"/>
              <a:ext cx="2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Yes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200" name="Rectangle 16"/>
            <p:cNvSpPr/>
            <p:nvPr/>
          </p:nvSpPr>
          <p:spPr>
            <a:xfrm>
              <a:off x="3651" y="3745"/>
              <a:ext cx="2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Yes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201" name="Line 17"/>
            <p:cNvSpPr/>
            <p:nvPr/>
          </p:nvSpPr>
          <p:spPr>
            <a:xfrm>
              <a:off x="3379" y="1752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2" name="Line 18"/>
            <p:cNvSpPr/>
            <p:nvPr/>
          </p:nvSpPr>
          <p:spPr>
            <a:xfrm>
              <a:off x="3379" y="2568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3" name="Line 19"/>
            <p:cNvSpPr/>
            <p:nvPr/>
          </p:nvSpPr>
          <p:spPr>
            <a:xfrm>
              <a:off x="3379" y="3113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4" name="Line 20"/>
            <p:cNvSpPr/>
            <p:nvPr/>
          </p:nvSpPr>
          <p:spPr>
            <a:xfrm>
              <a:off x="3379" y="3702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93205" name="Group 21"/>
            <p:cNvGrpSpPr/>
            <p:nvPr/>
          </p:nvGrpSpPr>
          <p:grpSpPr>
            <a:xfrm>
              <a:off x="2653" y="2341"/>
              <a:ext cx="408" cy="1860"/>
              <a:chOff x="2245" y="2341"/>
              <a:chExt cx="408" cy="1860"/>
            </a:xfrm>
          </p:grpSpPr>
          <p:sp>
            <p:nvSpPr>
              <p:cNvPr id="93210" name="Line 22"/>
              <p:cNvSpPr/>
              <p:nvPr/>
            </p:nvSpPr>
            <p:spPr>
              <a:xfrm>
                <a:off x="2245" y="2341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11" name="Line 23"/>
              <p:cNvSpPr/>
              <p:nvPr/>
            </p:nvSpPr>
            <p:spPr>
              <a:xfrm>
                <a:off x="2245" y="3022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12" name="Line 24"/>
              <p:cNvSpPr/>
              <p:nvPr/>
            </p:nvSpPr>
            <p:spPr>
              <a:xfrm>
                <a:off x="2245" y="4201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13" name="Line 25"/>
              <p:cNvSpPr/>
              <p:nvPr/>
            </p:nvSpPr>
            <p:spPr>
              <a:xfrm>
                <a:off x="2245" y="3612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14" name="Line 26"/>
              <p:cNvSpPr/>
              <p:nvPr/>
            </p:nvSpPr>
            <p:spPr>
              <a:xfrm>
                <a:off x="2245" y="2341"/>
                <a:ext cx="0" cy="1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3206" name="Text Box 27"/>
            <p:cNvSpPr txBox="1"/>
            <p:nvPr/>
          </p:nvSpPr>
          <p:spPr>
            <a:xfrm>
              <a:off x="2699" y="2024"/>
              <a:ext cx="2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No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207" name="Text Box 28"/>
            <p:cNvSpPr txBox="1"/>
            <p:nvPr/>
          </p:nvSpPr>
          <p:spPr>
            <a:xfrm>
              <a:off x="2744" y="2750"/>
              <a:ext cx="2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No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208" name="Text Box 29"/>
            <p:cNvSpPr txBox="1"/>
            <p:nvPr/>
          </p:nvSpPr>
          <p:spPr>
            <a:xfrm>
              <a:off x="2744" y="3294"/>
              <a:ext cx="2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No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3209" name="Text Box 30"/>
            <p:cNvSpPr txBox="1"/>
            <p:nvPr/>
          </p:nvSpPr>
          <p:spPr>
            <a:xfrm>
              <a:off x="2744" y="3884"/>
              <a:ext cx="2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No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/>
          <p:nvPr/>
        </p:nvSpPr>
        <p:spPr>
          <a:xfrm>
            <a:off x="0" y="44450"/>
            <a:ext cx="9144000" cy="503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6"/>
          <p:cNvSpPr/>
          <p:nvPr/>
        </p:nvSpPr>
        <p:spPr>
          <a:xfrm>
            <a:off x="7596188" y="44450"/>
            <a:ext cx="1547812" cy="503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4212" name="Text Box 10"/>
          <p:cNvSpPr txBox="1"/>
          <p:nvPr/>
        </p:nvSpPr>
        <p:spPr>
          <a:xfrm>
            <a:off x="571500" y="2571750"/>
            <a:ext cx="8186738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下次课内容：第三、四节 </a:t>
            </a:r>
            <a:endParaRPr lang="zh-CN" altLang="en-US" sz="54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1000125"/>
            <a:ext cx="8640763" cy="5114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自然界中的一切过程都符合能量守恒定律即热力学第一定律。例如：下列实验事实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）热能自动由高温物体向低温物体传递，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且吸热＝放热，直到等温。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）水从高处自动向低处流。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    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）氢气与氧气点燃后，自动燃烧生成水。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是不是所有符合热力学第一定律的过程在自然界都能自动发生？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这些过程的逆过程在自然界中都不能自动发生，因此符合热力学第一定律的过程不一定能自动发生。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31800" y="44450"/>
            <a:ext cx="7164388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第三节  化学反应方向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charRg st="6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charRg st="10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charRg st="17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charRg st="211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/>
      <p:bldP spid="10035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31800" y="44450"/>
            <a:ext cx="7164388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第三节  化学反应方向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25425" y="1049338"/>
            <a:ext cx="4818063" cy="673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一、自发过程及其特征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0671" name="Picture 15" descr="d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3968750"/>
            <a:ext cx="4103687" cy="2389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73" name="Picture 17" descr="ph02999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257675"/>
            <a:ext cx="3048000" cy="2090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403350" y="6278563"/>
            <a:ext cx="61928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Water always flows downhill</a:t>
            </a:r>
            <a:r>
              <a:rPr kumimoji="1" lang="zh-CN" altLang="en-US" sz="3200" b="1" i="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！</a:t>
            </a:r>
            <a:endParaRPr kumimoji="1" lang="zh-CN" altLang="en-US" sz="3200" b="1" i="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395288" y="2370138"/>
            <a:ext cx="84978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自发过程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(spontaneous process)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在一定条件下不需要任何外力推动就能自动进行的过程。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8" y="1771650"/>
            <a:ext cx="5072063" cy="67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Pct val="70000"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（一）自发过程的特征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6265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067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charRg st="3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0675">
                                            <p:txEl>
                                              <p:charRg st="3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8" grpId="0"/>
      <p:bldP spid="70669" grpId="0"/>
      <p:bldP spid="70674" grpId="0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7" name="Picture 7" descr="FG17_001"/>
          <p:cNvPicPr>
            <a:picLocks noChangeAspect="1"/>
          </p:cNvPicPr>
          <p:nvPr/>
        </p:nvPicPr>
        <p:blipFill>
          <a:blip r:embed="rId1"/>
          <a:srcRect t="35385" b="36156"/>
          <a:stretch>
            <a:fillRect/>
          </a:stretch>
        </p:blipFill>
        <p:spPr>
          <a:xfrm>
            <a:off x="323850" y="4411663"/>
            <a:ext cx="7777163" cy="1655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39750" y="6067425"/>
            <a:ext cx="7632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Gases always expand from high pressure to low pressure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2484438" y="1196975"/>
            <a:ext cx="3959225" cy="1800225"/>
            <a:chOff x="1565" y="935"/>
            <a:chExt cx="2494" cy="1134"/>
          </a:xfrm>
        </p:grpSpPr>
        <p:pic>
          <p:nvPicPr>
            <p:cNvPr id="97287" name="Picture 11" descr="spontaneous"/>
            <p:cNvPicPr>
              <a:picLocks noChangeAspect="1"/>
            </p:cNvPicPr>
            <p:nvPr/>
          </p:nvPicPr>
          <p:blipFill>
            <a:blip r:embed="rId2"/>
            <a:srcRect t="17256" r="2531" b="21109"/>
            <a:stretch>
              <a:fillRect/>
            </a:stretch>
          </p:blipFill>
          <p:spPr>
            <a:xfrm>
              <a:off x="1565" y="935"/>
              <a:ext cx="2494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1660" y="1298"/>
              <a:ext cx="8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b="1" i="0" kern="1200" cap="none" spc="0" normalizeH="0" baseline="0" noProof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Water</a:t>
              </a:r>
              <a:endParaRPr kumimoji="1" lang="en-US" altLang="zh-CN" sz="2400" b="1" i="0" kern="1200" cap="none" spc="0" normalizeH="0" baseline="0" noProof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3142" y="1328"/>
              <a:ext cx="46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b="1" i="0" kern="1200" cap="none" spc="0" normalizeH="0" baseline="0" noProof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ice</a:t>
              </a:r>
              <a:endParaRPr kumimoji="1" lang="en-US" altLang="zh-CN" sz="2400" b="1" i="0" kern="1200" cap="none" spc="0" normalizeH="0" baseline="0" noProof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468313" y="3141663"/>
            <a:ext cx="8156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Heat always flows from high temperature to low temperature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000125" y="357188"/>
            <a:ext cx="5905500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怎样判断自发过程的方向？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2745" name="Group 41"/>
          <p:cNvGraphicFramePr>
            <a:graphicFrameLocks noGrp="1"/>
          </p:cNvGraphicFramePr>
          <p:nvPr/>
        </p:nvGraphicFramePr>
        <p:xfrm>
          <a:off x="500063" y="1428750"/>
          <a:ext cx="8064500" cy="4679951"/>
        </p:xfrm>
        <a:graphic>
          <a:graphicData uri="http://schemas.openxmlformats.org/drawingml/2006/table">
            <a:tbl>
              <a:tblPr/>
              <a:tblGrid>
                <a:gridCol w="2332038"/>
                <a:gridCol w="3556000"/>
                <a:gridCol w="2176462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过  程</a:t>
                      </a:r>
                      <a:r>
                        <a:rPr kumimoji="0" lang="zh-CN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 </a:t>
                      </a:r>
                      <a:endParaRPr kumimoji="0" lang="zh-CN" alt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判  据</a:t>
                      </a:r>
                      <a:endParaRPr kumimoji="0" lang="zh-CN" alt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限  度</a:t>
                      </a:r>
                      <a:endParaRPr kumimoji="0" lang="zh-CN" alt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热的传递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△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 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△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96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水的流动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△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 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△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气体扩散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△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 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△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32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15888"/>
            <a:ext cx="7467600" cy="1143000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内容提要</a:t>
            </a:r>
            <a:endParaRPr kumimoji="0" lang="zh-CN" altLang="en-US" sz="4800" b="1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323850" y="1484313"/>
            <a:ext cx="8996363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i="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第一节　热力学基本概念</a:t>
            </a:r>
            <a:endParaRPr lang="zh-CN" altLang="en-US" sz="3600" b="1" i="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ctr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i="0" u="sng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第二</a:t>
            </a:r>
            <a:r>
              <a:rPr lang="zh-CN" altLang="en-US" sz="3600" b="1" i="0" u="sng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节 能量守恒和化学反应</a:t>
            </a:r>
            <a:r>
              <a:rPr lang="zh-CN" altLang="en-US" sz="3600" b="1" i="0" u="sng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热效应</a:t>
            </a:r>
            <a:endParaRPr lang="en-US" altLang="zh-CN" sz="3600" b="1" i="0" u="sng" dirty="0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i="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第三节　化学反应的方向</a:t>
            </a:r>
            <a:endParaRPr lang="en-US" altLang="zh-CN" sz="3600" b="1" i="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i="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600" b="1" i="0" u="sng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第四节  化学平衡</a:t>
            </a:r>
            <a:endParaRPr lang="en-US" altLang="zh-CN" sz="3600" b="1" i="0" u="sng" dirty="0">
              <a:solidFill>
                <a:schemeClr val="accent1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i="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第五节  非平衡系统热力学与生命简介</a:t>
            </a:r>
            <a:endParaRPr lang="zh-CN" altLang="en-US" sz="3600" b="1" i="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b="1" i="1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7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76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3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76">
                                            <p:txEl>
                                              <p:charRg st="33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4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6">
                                            <p:txEl>
                                              <p:charRg st="4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6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6" grpId="0" advAuto="100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00063" y="1500188"/>
            <a:ext cx="8353425" cy="3933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单向性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－－自动地向一个方向进行，不会自动地逆向进行。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具有作功的能力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－－作功能力实际上是过程自发性大小的一种量度。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★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具有一定的限度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－－进行到平衡状态时宏观上就不再继续进行。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85750" y="571500"/>
            <a:ext cx="5164138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自发过程的共同特征：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933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charRg st="2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3">
                                            <p:txEl>
                                              <p:charRg st="2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>
                                            <p:txEl>
                                              <p:charRg st="2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charRg st="6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3">
                                            <p:txEl>
                                              <p:charRg st="6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3">
                                            <p:txEl>
                                              <p:charRg st="6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85750" y="1500188"/>
            <a:ext cx="864235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许多放热反应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ΔH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都是自发反应。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放出热量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ΔH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是推动化学反应自发进行的唯一推动力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发现很多例外。固体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KNO</a:t>
            </a:r>
            <a:r>
              <a:rPr kumimoji="0" lang="en-US" altLang="zh-CN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的溶解过程是一个典型的吸热过程。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显然，自发过程的推动力除了焓变因素外，一定还有其它推动力。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这个推动力是什么？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642938"/>
            <a:ext cx="5951538" cy="534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（二）自发的化学反应的推动力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0356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5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8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build="p"/>
      <p:bldP spid="7476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857500" y="0"/>
            <a:ext cx="33956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自发过程的判据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50825" y="714375"/>
            <a:ext cx="8893175" cy="206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KNO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晶体中，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的排布是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非常有序的，不能自由移动，溶于水后，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在水溶液中完全混乱分布，可以自由移动，混乱度大增。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357188" y="2786063"/>
            <a:ext cx="8496300" cy="206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系统能自发的从有序、混乱程度较低的状态变到无序、混乱程度较高的状态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－－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自发过程的另一个推动力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。－－化学上称这种因素为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熵因素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323850" y="4954588"/>
            <a:ext cx="835342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综上所述，决定系统自发进行的因素有两个：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924300" y="5516563"/>
            <a:ext cx="1958975" cy="1222375"/>
            <a:chOff x="2472" y="3428"/>
            <a:chExt cx="1234" cy="866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2562" y="3428"/>
              <a:ext cx="1144" cy="41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焓变因素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2562" y="3883"/>
              <a:ext cx="887" cy="41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熵因素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8" name="AutoShape 12"/>
            <p:cNvSpPr/>
            <p:nvPr/>
          </p:nvSpPr>
          <p:spPr bwMode="auto">
            <a:xfrm>
              <a:off x="2472" y="3521"/>
              <a:ext cx="90" cy="678"/>
            </a:xfrm>
            <a:prstGeom prst="leftBrace">
              <a:avLst>
                <a:gd name="adj1" fmla="val 6296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1383" name="灯片编号占位符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3" grpId="0"/>
      <p:bldP spid="75784" grpId="0"/>
      <p:bldP spid="7578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285750" y="357188"/>
            <a:ext cx="5572125" cy="75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二、熵与热力学第二定律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142875" y="1285875"/>
            <a:ext cx="3427413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（一）熵和焓变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500563" y="1285875"/>
            <a:ext cx="30480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熵</a:t>
            </a:r>
            <a:r>
              <a:rPr kumimoji="1" lang="en-US" altLang="zh-CN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(entropy)  </a:t>
            </a:r>
            <a:endParaRPr kumimoji="1" lang="en-US" altLang="zh-CN" sz="3600" b="1" i="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00063" y="2643188"/>
            <a:ext cx="2819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符号：</a:t>
            </a:r>
            <a:r>
              <a:rPr kumimoji="1" lang="en-US" altLang="zh-CN" sz="3200" b="1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3200" b="1" i="0" kern="1200" cap="none" spc="0" normalizeH="0" baseline="0" noProof="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286000" y="2143125"/>
            <a:ext cx="56038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衡量混乱度大小的一个函数。</a:t>
            </a:r>
            <a:endParaRPr kumimoji="1" lang="zh-CN" altLang="en-US" sz="3200" b="1" i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0" y="4286250"/>
            <a:ext cx="8382000" cy="1865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1" lang="en-US" altLang="zh-CN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也是</a:t>
            </a:r>
            <a:r>
              <a:rPr kumimoji="1" lang="zh-CN" altLang="en-US" sz="32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状态函数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，属</a:t>
            </a:r>
            <a:r>
              <a:rPr kumimoji="1" lang="zh-CN" altLang="en-US" sz="32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广度性质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，与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32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等其它状态函数一样，</a:t>
            </a:r>
            <a:r>
              <a:rPr kumimoji="1" lang="zh-CN" altLang="en-US" sz="32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1" lang="en-US" altLang="zh-CN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3200" b="1" i="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只取决于体系的始态和终态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，与实现变化的</a:t>
            </a:r>
            <a:r>
              <a:rPr kumimoji="1" lang="zh-CN" altLang="en-US" sz="32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途径无关</a:t>
            </a:r>
            <a:r>
              <a:rPr kumimoji="1" lang="zh-CN" altLang="en-US" sz="32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 </a:t>
            </a:r>
            <a:endParaRPr kumimoji="1" lang="zh-CN" altLang="en-US" sz="32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928688" y="3357563"/>
            <a:ext cx="7589838" cy="7254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3200" b="1" i="0" kern="1200" cap="none" spc="0" normalizeH="0" baseline="0" noProof="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值越大，混乱度越大；反之，则越小</a:t>
            </a:r>
            <a:endParaRPr kumimoji="1" lang="zh-CN" altLang="en-US" sz="3200" b="1" i="0" kern="1200" cap="none" spc="0" normalizeH="0" baseline="0" noProof="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09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/>
      <p:bldP spid="76813" grpId="0"/>
      <p:bldP spid="76814" grpId="0" animBg="1"/>
      <p:bldP spid="76815" grpId="0"/>
      <p:bldP spid="76816" grpId="0"/>
      <p:bldP spid="76817" grpId="0"/>
      <p:bldP spid="768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357188" y="1500188"/>
            <a:ext cx="5562600" cy="1987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热力学上规定：</a:t>
            </a: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0K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</a:t>
            </a:r>
            <a:r>
              <a:rPr kumimoji="1" lang="en-US" altLang="zh-CN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任何纯物质的</a:t>
            </a:r>
            <a:r>
              <a:rPr kumimoji="1" lang="zh-CN" altLang="en-US" sz="36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完整晶体的熵值为零。</a:t>
            </a:r>
            <a:endParaRPr kumimoji="1" lang="zh-CN" altLang="en-US" sz="3600" b="1" i="0" kern="1200" cap="none" spc="0" normalizeH="0" baseline="0" noProof="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14313" y="4214813"/>
            <a:ext cx="8610600" cy="146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i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在此基础上确定的其它温度下的物质的熵值称为物质在该温度下的</a:t>
            </a:r>
            <a:r>
              <a:rPr kumimoji="1" lang="zh-CN" altLang="en-US" sz="3600" b="1" i="0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规定熵</a:t>
            </a:r>
            <a:r>
              <a:rPr kumimoji="1" lang="zh-CN" altLang="en-US" sz="3600" b="1" i="0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600" b="1" i="0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429375" y="785813"/>
            <a:ext cx="2305050" cy="3048000"/>
            <a:chOff x="3956" y="288"/>
            <a:chExt cx="1228" cy="1920"/>
          </a:xfrm>
        </p:grpSpPr>
        <p:pic>
          <p:nvPicPr>
            <p:cNvPr id="103437" name="Picture 10" descr="能斯特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56" y="288"/>
              <a:ext cx="1228" cy="15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3438" name="Text Box 11"/>
            <p:cNvSpPr txBox="1"/>
            <p:nvPr/>
          </p:nvSpPr>
          <p:spPr>
            <a:xfrm>
              <a:off x="4176" y="1843"/>
              <a:ext cx="7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 dirty="0">
                  <a:solidFill>
                    <a:srgbClr val="9900FF"/>
                  </a:solidFill>
                  <a:latin typeface="Times New Roman" panose="02020603050405020304" pitchFamily="18" charset="0"/>
                </a:rPr>
                <a:t>Nernst</a:t>
              </a:r>
              <a:endParaRPr lang="en-US" altLang="zh-CN" sz="3200" b="1" dirty="0">
                <a:solidFill>
                  <a:srgbClr val="99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571500" y="857250"/>
            <a:ext cx="19050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规定熵</a:t>
            </a:r>
            <a:endParaRPr kumimoji="1" lang="zh-CN" altLang="en-US" sz="3600" b="1" i="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1116013" y="3500438"/>
            <a:ext cx="4535488" cy="8064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b="1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完美晶体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431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357438" y="5572125"/>
            <a:ext cx="2714625" cy="1825625"/>
            <a:chOff x="1284" y="1075"/>
            <a:chExt cx="1500" cy="1150"/>
          </a:xfrm>
        </p:grpSpPr>
        <p:sp>
          <p:nvSpPr>
            <p:cNvPr id="103434" name="Rectangle 9"/>
            <p:cNvSpPr/>
            <p:nvPr/>
          </p:nvSpPr>
          <p:spPr>
            <a:xfrm>
              <a:off x="2278" y="1965"/>
              <a:ext cx="11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35" name="Text Box 10"/>
            <p:cNvSpPr txBox="1"/>
            <p:nvPr/>
          </p:nvSpPr>
          <p:spPr>
            <a:xfrm>
              <a:off x="1284" y="1075"/>
              <a:ext cx="15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-S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=△S=a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36" name="Text Box 11"/>
            <p:cNvSpPr txBox="1"/>
            <p:nvPr/>
          </p:nvSpPr>
          <p:spPr>
            <a:xfrm>
              <a:off x="1403" y="1459"/>
              <a:ext cx="11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=△S=a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835150" y="115888"/>
            <a:ext cx="5572125" cy="75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二、熵与热力学第二定律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  <p:bldP spid="78856" grpId="0"/>
      <p:bldP spid="78860" grpId="0" animBg="1"/>
      <p:bldP spid="78861" grpId="0" animBg="1"/>
      <p:bldP spid="1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500188" y="428625"/>
            <a:ext cx="4949825" cy="646113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i="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影响系统熵值的因素</a:t>
            </a:r>
            <a:endParaRPr kumimoji="1" lang="zh-CN" altLang="en-US" sz="3600" b="1" i="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357188" y="1428750"/>
            <a:ext cx="8388350" cy="1404938"/>
            <a:chOff x="0" y="1389"/>
            <a:chExt cx="5284" cy="885"/>
          </a:xfrm>
        </p:grpSpPr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0" y="1389"/>
              <a:ext cx="5284" cy="8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1.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同一物质的不同聚集态：</a:t>
              </a: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气态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＞   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液态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＞   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固态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04455" name="Object 12"/>
            <p:cNvGraphicFramePr>
              <a:graphicFrameLocks noChangeAspect="1"/>
            </p:cNvGraphicFramePr>
            <p:nvPr/>
          </p:nvGraphicFramePr>
          <p:xfrm>
            <a:off x="521" y="1842"/>
            <a:ext cx="4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266700" imgH="266700" progId="Equation.3">
                    <p:embed/>
                  </p:oleObj>
                </mc:Choice>
                <mc:Fallback>
                  <p:oleObj name="" r:id="rId1" imgW="266700" imgH="2667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1" y="1842"/>
                          <a:ext cx="43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6" name="Object 13"/>
            <p:cNvGraphicFramePr>
              <a:graphicFrameLocks noChangeAspect="1"/>
            </p:cNvGraphicFramePr>
            <p:nvPr/>
          </p:nvGraphicFramePr>
          <p:xfrm>
            <a:off x="2200" y="1842"/>
            <a:ext cx="4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266700" imgH="266700" progId="Equation.3">
                    <p:embed/>
                  </p:oleObj>
                </mc:Choice>
                <mc:Fallback>
                  <p:oleObj name="" r:id="rId3" imgW="266700" imgH="2667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0" y="1842"/>
                          <a:ext cx="43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7" name="Object 14"/>
            <p:cNvGraphicFramePr>
              <a:graphicFrameLocks noChangeAspect="1"/>
            </p:cNvGraphicFramePr>
            <p:nvPr/>
          </p:nvGraphicFramePr>
          <p:xfrm>
            <a:off x="3878" y="1842"/>
            <a:ext cx="4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66700" imgH="266700" progId="Equation.3">
                    <p:embed/>
                  </p:oleObj>
                </mc:Choice>
                <mc:Fallback>
                  <p:oleObj name="" r:id="rId5" imgW="266700" imgH="2667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8" y="1842"/>
                          <a:ext cx="43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9888" name="Picture 16" descr="FG17_003"/>
          <p:cNvPicPr>
            <a:picLocks noChangeAspect="1"/>
          </p:cNvPicPr>
          <p:nvPr/>
        </p:nvPicPr>
        <p:blipFill>
          <a:blip r:embed="rId7"/>
          <a:srcRect t="27983" b="24280"/>
          <a:stretch>
            <a:fillRect/>
          </a:stretch>
        </p:blipFill>
        <p:spPr>
          <a:xfrm>
            <a:off x="928688" y="3357563"/>
            <a:ext cx="7056437" cy="247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3" name="灯片编号占位符 8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1"/>
          <p:cNvGrpSpPr/>
          <p:nvPr/>
        </p:nvGrpSpPr>
        <p:grpSpPr>
          <a:xfrm>
            <a:off x="428625" y="428625"/>
            <a:ext cx="8137525" cy="1262063"/>
            <a:chOff x="249" y="844"/>
            <a:chExt cx="5126" cy="795"/>
          </a:xfrm>
        </p:grpSpPr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249" y="844"/>
              <a:ext cx="5126" cy="79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2.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对于同一种聚集态的同类型分子，复杂分子比简单分子的        值大，如：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5487" name="Object 12"/>
            <p:cNvGraphicFramePr>
              <a:graphicFrameLocks noChangeAspect="1"/>
            </p:cNvGraphicFramePr>
            <p:nvPr/>
          </p:nvGraphicFramePr>
          <p:xfrm>
            <a:off x="2154" y="1207"/>
            <a:ext cx="4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266700" imgH="266700" progId="Equation.3">
                    <p:embed/>
                  </p:oleObj>
                </mc:Choice>
                <mc:Fallback>
                  <p:oleObj name="" r:id="rId1" imgW="266700" imgH="2667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54" y="1207"/>
                          <a:ext cx="43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428625" y="3214688"/>
            <a:ext cx="7526338" cy="725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对同一种物质，温度升高，熵值加大。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785938" y="4143375"/>
            <a:ext cx="5256213" cy="7747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（高温）＞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（低温）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9"/>
          <p:cNvGrpSpPr/>
          <p:nvPr/>
        </p:nvGrpSpPr>
        <p:grpSpPr>
          <a:xfrm>
            <a:off x="428625" y="1857375"/>
            <a:ext cx="8280400" cy="1081088"/>
            <a:chOff x="204" y="1526"/>
            <a:chExt cx="5216" cy="681"/>
          </a:xfrm>
        </p:grpSpPr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204" y="1526"/>
              <a:ext cx="5216" cy="681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5481" name="Group 23"/>
            <p:cNvGrpSpPr/>
            <p:nvPr/>
          </p:nvGrpSpPr>
          <p:grpSpPr>
            <a:xfrm>
              <a:off x="249" y="1526"/>
              <a:ext cx="5080" cy="672"/>
              <a:chOff x="158" y="3340"/>
              <a:chExt cx="5080" cy="672"/>
            </a:xfrm>
          </p:grpSpPr>
          <p:sp>
            <p:nvSpPr>
              <p:cNvPr id="80920" name="Rectangle 24"/>
              <p:cNvSpPr>
                <a:spLocks noChangeArrowheads="1"/>
              </p:cNvSpPr>
              <p:nvPr/>
            </p:nvSpPr>
            <p:spPr bwMode="auto">
              <a:xfrm>
                <a:off x="158" y="3340"/>
                <a:ext cx="5080" cy="6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b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</a:b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(CH</a:t>
                </a:r>
                <a:r>
                  <a:rPr kumimoji="1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g) </a:t>
                </a:r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＜        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(C</a:t>
                </a:r>
                <a:r>
                  <a:rPr kumimoji="1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  <a:r>
                  <a:rPr kumimoji="1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g) </a:t>
                </a:r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＜       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(C</a:t>
                </a:r>
                <a:r>
                  <a:rPr kumimoji="1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  <a:r>
                  <a:rPr kumimoji="1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g)</a:t>
                </a:r>
                <a:endPara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05483" name="Object 25"/>
              <p:cNvGraphicFramePr>
                <a:graphicFrameLocks noChangeAspect="1"/>
              </p:cNvGraphicFramePr>
              <p:nvPr/>
            </p:nvGraphicFramePr>
            <p:xfrm>
              <a:off x="293" y="3565"/>
              <a:ext cx="43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3" imgW="266700" imgH="266700" progId="Equation.3">
                      <p:embed/>
                    </p:oleObj>
                  </mc:Choice>
                  <mc:Fallback>
                    <p:oleObj name="" r:id="rId3" imgW="266700" imgH="2667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3" y="3565"/>
                            <a:ext cx="438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84" name="Object 26"/>
              <p:cNvGraphicFramePr>
                <a:graphicFrameLocks noChangeAspect="1"/>
              </p:cNvGraphicFramePr>
              <p:nvPr/>
            </p:nvGraphicFramePr>
            <p:xfrm>
              <a:off x="2003" y="3565"/>
              <a:ext cx="43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5" imgW="266700" imgH="266700" progId="Equation.3">
                      <p:embed/>
                    </p:oleObj>
                  </mc:Choice>
                  <mc:Fallback>
                    <p:oleObj name="" r:id="rId5" imgW="266700" imgH="2667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03" y="3565"/>
                            <a:ext cx="438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85" name="Object 27"/>
              <p:cNvGraphicFramePr>
                <a:graphicFrameLocks noChangeAspect="1"/>
              </p:cNvGraphicFramePr>
              <p:nvPr/>
            </p:nvGraphicFramePr>
            <p:xfrm>
              <a:off x="3758" y="3565"/>
              <a:ext cx="43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7" imgW="266700" imgH="266700" progId="Equation.3">
                      <p:embed/>
                    </p:oleObj>
                  </mc:Choice>
                  <mc:Fallback>
                    <p:oleObj name="" r:id="rId7" imgW="266700" imgH="2667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58" y="3565"/>
                            <a:ext cx="438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5478" name="灯片编号占位符 1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938" y="5286375"/>
            <a:ext cx="7597775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压力增大，熵值减小，压力对固体和液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体的影响小。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0" grpId="0"/>
      <p:bldP spid="80911" grpId="0" animBg="1"/>
      <p:bldP spid="1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 altLang="zh-CN" sz="14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288" y="333375"/>
            <a:ext cx="7993062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例：在等温条件下，下列反应熵变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-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b="1" baseline="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最大的是（  ）</a:t>
            </a:r>
            <a:endParaRPr lang="zh-CN" altLang="en-US" sz="3200" b="1" dirty="0">
              <a:solidFill>
                <a:srgbClr val="000066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650" y="1844675"/>
            <a:ext cx="8058150" cy="4278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A  CO</a:t>
            </a:r>
            <a:r>
              <a:rPr lang="en-US" altLang="zh-CN" sz="3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</a:rPr>
              <a:t>(g)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C(s) + 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</a:t>
            </a: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  2SO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  2SO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 + 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</a:t>
            </a: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C   CaSO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.2H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O  CaSO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(s) + 2H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</a:t>
            </a: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D   2NH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  3H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 + N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(g)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9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charRg st="9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25"/>
            <a:ext cx="8534400" cy="11430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（二）热力学第二定律</a:t>
            </a:r>
            <a:endParaRPr kumimoji="0" lang="en-US" altLang="zh-CN" sz="4400" b="1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07523" name="Rectangle 3"/>
          <p:cNvSpPr/>
          <p:nvPr/>
        </p:nvSpPr>
        <p:spPr>
          <a:xfrm>
            <a:off x="533400" y="1905000"/>
            <a:ext cx="8275638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不可能把热从低温物体转到高温物体，而不引起其他变化</a:t>
            </a:r>
            <a:r>
              <a:rPr lang="en-US" altLang="zh-CN" sz="36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6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克劳修斯说法。</a:t>
            </a:r>
            <a:endParaRPr lang="zh-CN" altLang="en-US" sz="36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4" name="Rectangle 4"/>
          <p:cNvSpPr/>
          <p:nvPr/>
        </p:nvSpPr>
        <p:spPr>
          <a:xfrm>
            <a:off x="533400" y="3352800"/>
            <a:ext cx="80772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不可能从单一热源取出热使之完全变为功而不引起其他变化（第二类永动机是不可能造成的）</a:t>
            </a:r>
            <a:r>
              <a:rPr lang="en-US" altLang="zh-CN" sz="36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6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开尔文说法。</a:t>
            </a:r>
            <a:endParaRPr lang="zh-CN" altLang="en-US" sz="36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Text Box 5"/>
          <p:cNvSpPr txBox="1"/>
          <p:nvPr/>
        </p:nvSpPr>
        <p:spPr>
          <a:xfrm>
            <a:off x="201613" y="5281613"/>
            <a:ext cx="614838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实质：自发过程的不可逆性。</a:t>
            </a:r>
            <a:endParaRPr lang="zh-CN" altLang="en-US" sz="3600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629400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熵增加原理</a:t>
            </a:r>
            <a:endParaRPr kumimoji="1" lang="zh-CN" altLang="en-US" sz="3600" b="1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228600" y="912813"/>
            <a:ext cx="84582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在孤立体系内的任何自发过程中，体系的熵总是增加的。这就是熵增加原理。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principle of entropy increase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381000" y="2239963"/>
            <a:ext cx="65484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数学表达式：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△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孤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≥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381000" y="274320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是热力学第二定律的一种表达方式</a:t>
            </a:r>
            <a:endParaRPr lang="zh-CN" altLang="en-US" sz="2800" b="1" i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-914400" y="3352800"/>
            <a:ext cx="7620000" cy="1752600"/>
            <a:chOff x="-576" y="2112"/>
            <a:chExt cx="4800" cy="1104"/>
          </a:xfrm>
        </p:grpSpPr>
        <p:sp>
          <p:nvSpPr>
            <p:cNvPr id="109582" name="Text Box 7"/>
            <p:cNvSpPr txBox="1"/>
            <p:nvPr/>
          </p:nvSpPr>
          <p:spPr>
            <a:xfrm>
              <a:off x="-576" y="2112"/>
              <a:ext cx="4800" cy="11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                           &gt;0 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itchFamily="49" charset="-122"/>
                </a:rPr>
                <a:t>自发过程</a:t>
              </a:r>
              <a:endParaRPr lang="zh-CN" altLang="en-US" sz="32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0" indent="0" algn="just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ΔS</a:t>
              </a:r>
              <a:r>
                <a:rPr lang="zh-CN" altLang="en-US" sz="3200" b="1" i="1" baseline="-30000" dirty="0">
                  <a:latin typeface="Times New Roman" panose="02020603050405020304" pitchFamily="18" charset="0"/>
                </a:rPr>
                <a:t>孤        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= 0 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itchFamily="49" charset="-122"/>
                </a:rPr>
                <a:t>可逆过程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                     </a:t>
              </a:r>
              <a:endParaRPr lang="zh-CN" altLang="en-US" sz="3200" b="1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i="1" dirty="0">
                  <a:latin typeface="Times New Roman" panose="02020603050405020304" pitchFamily="18" charset="0"/>
                </a:rPr>
                <a:t>                          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&lt;0 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itchFamily="49" charset="-122"/>
                </a:rPr>
                <a:t>非自发过程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</a:t>
              </a:r>
              <a:endParaRPr lang="zh-CN" altLang="en-US" sz="32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9583" name="AutoShape 8"/>
            <p:cNvSpPr/>
            <p:nvPr/>
          </p:nvSpPr>
          <p:spPr>
            <a:xfrm>
              <a:off x="912" y="2208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457200" y="5029200"/>
            <a:ext cx="4419600" cy="1066800"/>
            <a:chOff x="288" y="3168"/>
            <a:chExt cx="2784" cy="672"/>
          </a:xfrm>
        </p:grpSpPr>
        <p:sp>
          <p:nvSpPr>
            <p:cNvPr id="109578" name="Text Box 10"/>
            <p:cNvSpPr txBox="1"/>
            <p:nvPr/>
          </p:nvSpPr>
          <p:spPr>
            <a:xfrm>
              <a:off x="1968" y="3312"/>
              <a:ext cx="9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△S≥ 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9579" name="Group 11"/>
            <p:cNvGrpSpPr/>
            <p:nvPr/>
          </p:nvGrpSpPr>
          <p:grpSpPr>
            <a:xfrm>
              <a:off x="288" y="3168"/>
              <a:ext cx="2784" cy="672"/>
              <a:chOff x="288" y="3168"/>
              <a:chExt cx="2784" cy="672"/>
            </a:xfrm>
          </p:grpSpPr>
          <p:graphicFrame>
            <p:nvGraphicFramePr>
              <p:cNvPr id="109580" name="Object 2"/>
              <p:cNvGraphicFramePr>
                <a:graphicFrameLocks noChangeAspect="1"/>
              </p:cNvGraphicFramePr>
              <p:nvPr/>
            </p:nvGraphicFramePr>
            <p:xfrm>
              <a:off x="2697" y="3168"/>
              <a:ext cx="375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" imgW="177800" imgH="419100" progId="Equation.3">
                      <p:embed/>
                    </p:oleObj>
                  </mc:Choice>
                  <mc:Fallback>
                    <p:oleObj name="" r:id="rId1" imgW="177800" imgH="4191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97" y="3168"/>
                            <a:ext cx="375" cy="6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581" name="Text Box 13"/>
              <p:cNvSpPr txBox="1"/>
              <p:nvPr/>
            </p:nvSpPr>
            <p:spPr>
              <a:xfrm>
                <a:off x="288" y="3353"/>
                <a:ext cx="195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恒温、恒压下</a:t>
                </a:r>
                <a:endPara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57200" y="6019800"/>
            <a:ext cx="6400800" cy="51911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它是热力学第二定律的另一种表达方式</a:t>
            </a:r>
            <a:endParaRPr kumimoji="1" lang="zh-CN" altLang="en-US" sz="2800" b="1" kern="1200" cap="none" spc="0" normalizeH="0" baseline="0" noProof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279" name="06-Entropy.avi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0" y="3506788"/>
            <a:ext cx="3200400" cy="1751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112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4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279"/>
                </p:tgtEl>
              </p:cMediaNode>
            </p:video>
          </p:childTnLst>
        </p:cTn>
      </p:par>
    </p:tnLst>
    <p:bldLst>
      <p:bldP spid="11267" grpId="0"/>
      <p:bldP spid="11268" grpId="0"/>
      <p:bldP spid="11269" grpId="0"/>
      <p:bldP spid="11278" grpId="0" animBg="1"/>
    </p:bldLst>
  </p:timing>
</p:sld>
</file>

<file path=ppt/tags/tag1.xml><?xml version="1.0" encoding="utf-8"?>
<p:tagLst xmlns:p="http://schemas.openxmlformats.org/presentationml/2006/main">
  <p:tag name="commondata" val="eyJoZGlkIjoiYzg1MTIzM2RiM2I0ODQ0MmJhZmFlZWFkZGQ1Y2YyZjMifQ=="/>
  <p:tag name="COMMONDATA" val="eyJoZGlkIjoiNjNjYWRjN2E5MjE4MTliNDUzODIyY2UyNmE3NDA2Mjk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16195</Words>
  <Application>WPS 演示</Application>
  <PresentationFormat>全屏显示(4:3)</PresentationFormat>
  <Paragraphs>1741</Paragraphs>
  <Slides>135</Slides>
  <Notes>10</Notes>
  <HiddenSlides>0</HiddenSlides>
  <MMClips>1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90</vt:i4>
      </vt:variant>
      <vt:variant>
        <vt:lpstr>幻灯片标题</vt:lpstr>
      </vt:variant>
      <vt:variant>
        <vt:i4>135</vt:i4>
      </vt:variant>
    </vt:vector>
  </HeadingPairs>
  <TitlesOfParts>
    <vt:vector size="253" baseType="lpstr">
      <vt:lpstr>Arial</vt:lpstr>
      <vt:lpstr>宋体</vt:lpstr>
      <vt:lpstr>Wingdings</vt:lpstr>
      <vt:lpstr>Times New Roman</vt:lpstr>
      <vt:lpstr>Century Schoolbook</vt:lpstr>
      <vt:lpstr>华文楷体</vt:lpstr>
      <vt:lpstr>Wingdings 2</vt:lpstr>
      <vt:lpstr>Wingdings</vt:lpstr>
      <vt:lpstr>黑体</vt:lpstr>
      <vt:lpstr>楷体_GB2312</vt:lpstr>
      <vt:lpstr>新宋体</vt:lpstr>
      <vt:lpstr>Symbol</vt:lpstr>
      <vt:lpstr>微软雅黑</vt:lpstr>
      <vt:lpstr>Arial Unicode MS</vt:lpstr>
      <vt:lpstr>Calibri</vt:lpstr>
      <vt:lpstr>仿宋_GB2312</vt:lpstr>
      <vt:lpstr>Symbol</vt:lpstr>
      <vt:lpstr>Tahoma</vt:lpstr>
      <vt:lpstr>Comic Sans MS</vt:lpstr>
      <vt:lpstr>Arial</vt:lpstr>
      <vt:lpstr>Verdana</vt:lpstr>
      <vt:lpstr>MS UI Gothic</vt:lpstr>
      <vt:lpstr>楷体_GB2312</vt:lpstr>
      <vt:lpstr>Arial Unicode MS</vt:lpstr>
      <vt:lpstr>Times New Roman</vt:lpstr>
      <vt:lpstr>华文新魏</vt:lpstr>
      <vt:lpstr>仿宋</vt:lpstr>
      <vt:lpstr>凸显</vt:lpstr>
      <vt:lpstr>Word.Document.8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ChemDraw.Document.6.0</vt:lpstr>
      <vt:lpstr>Equation.3</vt:lpstr>
      <vt:lpstr>Equation.3</vt:lpstr>
      <vt:lpstr>Equation.3</vt:lpstr>
      <vt:lpstr>Equation.3</vt:lpstr>
      <vt:lpstr>Equation.3</vt:lpstr>
      <vt:lpstr>ChemDraw.Document.6.0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§14.1  光学分析法</vt:lpstr>
      <vt:lpstr>朗伯－比尔（Lambert--Beer）定律</vt:lpstr>
      <vt:lpstr>PowerPoint 演示文稿</vt:lpstr>
      <vt:lpstr>二、 紫外-可见分光光度计</vt:lpstr>
      <vt:lpstr>PowerPoint 演示文稿</vt:lpstr>
      <vt:lpstr>三、 测量方法</vt:lpstr>
      <vt:lpstr>PowerPoint 演示文稿</vt:lpstr>
      <vt:lpstr>PowerPoint 演示文稿</vt:lpstr>
      <vt:lpstr>内容提要</vt:lpstr>
      <vt:lpstr>PowerPoint 演示文稿</vt:lpstr>
      <vt:lpstr>PowerPoint 演示文稿</vt:lpstr>
      <vt:lpstr>化学热力学主要研究和解决的问题有：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状态函数的特征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过程与途径的关系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常见近似可逆过程：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化学反应的热效应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（二）热力学第二定律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自由能的计算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三、标准平衡常数与化学反应方向</vt:lpstr>
      <vt:lpstr>非标准态下反应方向的判断：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吕·查德里原理：</vt:lpstr>
      <vt:lpstr>PowerPoint 演示文稿</vt:lpstr>
      <vt:lpstr>PowerPoint 演示文稿</vt:lpstr>
      <vt:lpstr>PowerPoint 演示文稿</vt:lpstr>
      <vt:lpstr>PowerPoint 演示文稿</vt:lpstr>
    </vt:vector>
  </TitlesOfParts>
  <Company>广州医学院化学教研室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化学反应速率</dc:title>
  <dc:creator>张超</dc:creator>
  <dc:subject>07级电子教案</dc:subject>
  <cp:lastModifiedBy>Administrator</cp:lastModifiedBy>
  <cp:revision>210</cp:revision>
  <dcterms:created xsi:type="dcterms:W3CDTF">2007-11-06T22:48:00Z</dcterms:created>
  <dcterms:modified xsi:type="dcterms:W3CDTF">2023-11-13T09:15:06Z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D98C191A673D4225B25D6F7388756CB5_13</vt:lpwstr>
  </property>
  <property fmtid="{D5CDD505-2E9C-101B-9397-08002B2CF9AE}" pid="3" name="KSOProductBuildVer">
    <vt:lpwstr>2052-11.1.0.13703</vt:lpwstr>
  </property>
</Properties>
</file>