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593" r:id="rId4"/>
    <p:sldId id="594" r:id="rId5"/>
    <p:sldId id="601" r:id="rId6"/>
    <p:sldId id="595" r:id="rId7"/>
    <p:sldId id="315" r:id="rId8"/>
    <p:sldId id="316" r:id="rId9"/>
    <p:sldId id="596" r:id="rId10"/>
    <p:sldId id="263" r:id="rId11"/>
    <p:sldId id="613" r:id="rId12"/>
    <p:sldId id="610" r:id="rId13"/>
    <p:sldId id="608" r:id="rId14"/>
    <p:sldId id="265" r:id="rId15"/>
    <p:sldId id="617" r:id="rId16"/>
    <p:sldId id="618" r:id="rId17"/>
    <p:sldId id="619" r:id="rId18"/>
    <p:sldId id="620" r:id="rId19"/>
    <p:sldId id="621" r:id="rId2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D3"/>
    <a:srgbClr val="81034D"/>
    <a:srgbClr val="D8090F"/>
    <a:srgbClr val="FF9249"/>
    <a:srgbClr val="BBA3FA"/>
    <a:srgbClr val="A9FCEF"/>
    <a:srgbClr val="22C50C"/>
    <a:srgbClr val="C83406"/>
    <a:srgbClr val="F7860C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76"/>
  </p:normalViewPr>
  <p:slideViewPr>
    <p:cSldViewPr showGuides="1"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45003" cy="4500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609600"/>
            <a:ext cx="3808476" cy="5486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609600"/>
            <a:ext cx="3808476" cy="5486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9249"/>
            </a:gs>
            <a:gs pos="100000">
              <a:schemeClr val="bg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85800" y="609600"/>
            <a:ext cx="7772400" cy="54864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zh-CN" altLang="en-US" sz="14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663300"/>
          </a:solidFill>
          <a:effectLst>
            <a:outerShdw blurRad="38100" dist="38100" dir="2700000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600" b="1" kern="1200">
          <a:solidFill>
            <a:schemeClr val="tx1"/>
          </a:solidFill>
          <a:effectLst>
            <a:outerShdw blurRad="38100" dist="38100" dir="2700000">
              <a:srgbClr val="FFFFFF"/>
            </a:outerShdw>
          </a:effectLst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 b="1" kern="1200">
          <a:solidFill>
            <a:schemeClr val="tx1"/>
          </a:solidFill>
          <a:effectLst>
            <a:outerShdw blurRad="38100" dist="38100" dir="2700000">
              <a:srgbClr val="FFFFFF"/>
            </a:outerShdw>
          </a:effectLst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800" b="1" kern="1200">
          <a:solidFill>
            <a:schemeClr val="tx1"/>
          </a:solidFill>
          <a:effectLst>
            <a:outerShdw blurRad="38100" dist="38100" dir="2700000">
              <a:srgbClr val="FFFFFF"/>
            </a:outerShdw>
          </a:effectLst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 b="1" kern="1200">
          <a:solidFill>
            <a:schemeClr val="tx1"/>
          </a:solidFill>
          <a:effectLst>
            <a:outerShdw blurRad="38100" dist="38100" dir="2700000">
              <a:srgbClr val="FFFFFF"/>
            </a:outerShdw>
          </a:effectLst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 b="1" kern="1200">
          <a:solidFill>
            <a:schemeClr val="tx1"/>
          </a:solidFill>
          <a:effectLst>
            <a:outerShdw blurRad="38100" dist="38100" dir="2700000">
              <a:srgbClr val="FFFFFF"/>
            </a:outerShdw>
          </a:effectLst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 b="1" i="0" u="none" kern="1200" baseline="0">
          <a:solidFill>
            <a:schemeClr val="tx1"/>
          </a:solidFill>
          <a:effectLst>
            <a:outerShdw blurRad="38100" dist="38100" dir="2700000">
              <a:srgbClr val="FFFFFF"/>
            </a:outerShdw>
          </a:effectLst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 b="1" i="0" u="none" kern="1200" baseline="0">
          <a:solidFill>
            <a:schemeClr val="tx1"/>
          </a:solidFill>
          <a:effectLst>
            <a:outerShdw blurRad="38100" dist="38100" dir="2700000">
              <a:srgbClr val="FFFFFF"/>
            </a:outerShdw>
          </a:effectLst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 b="1" i="0" u="none" kern="1200" baseline="0">
          <a:solidFill>
            <a:schemeClr val="tx1"/>
          </a:solidFill>
          <a:effectLst>
            <a:outerShdw blurRad="38100" dist="38100" dir="2700000">
              <a:srgbClr val="FFFFFF"/>
            </a:outerShdw>
          </a:effectLst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 b="1" i="0" u="none" kern="1200" baseline="0">
          <a:solidFill>
            <a:schemeClr val="tx1"/>
          </a:solidFill>
          <a:effectLst>
            <a:outerShdw blurRad="38100" dist="38100" dir="2700000">
              <a:srgbClr val="FFFFFF"/>
            </a:outerShdw>
          </a:effectLst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143000"/>
          </a:xfrm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常用玻璃仪器的洗涤</a:t>
            </a:r>
            <a:br>
              <a:rPr kumimoji="0" lang="zh-CN" altLang="en-US" sz="4800" b="1" i="0" u="none" strike="noStrike" kern="1200" cap="none" spc="0" normalizeH="0" baseline="0" noProof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4800" b="1" i="0" u="none" strike="noStrike" kern="1200" cap="none" spc="0" normalizeH="0" baseline="0" noProof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及溶液的配制</a:t>
            </a:r>
            <a:endParaRPr kumimoji="0" lang="zh-CN" altLang="en-US" sz="4800" b="1" i="0" u="none" strike="noStrike" kern="1200" cap="none" spc="0" normalizeH="0" baseline="0" noProof="1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sz="36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endParaRPr lang="en-US" altLang="en-US" sz="14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3E0F0B2FD865ED4ED64C0AB17FE956B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73743008" name="图片 1073743007" descr="..\..\图谱表库\实验教材\称量操作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1280" y="1388745"/>
            <a:ext cx="3500120" cy="4079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09600"/>
            <a:ext cx="7517765" cy="5486400"/>
          </a:xfrm>
        </p:spPr>
        <p:txBody>
          <a:bodyPr/>
          <a:lstStyle/>
          <a:p>
            <a:pPr marL="457200" marR="0" lvl="1" indent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zh-CN" altLang="en-US" sz="2800">
                <a:ln>
                  <a:noFill/>
                </a:ln>
                <a:uLnTx/>
                <a:uFillTx/>
                <a:sym typeface="+mn-ea"/>
              </a:rPr>
              <a:t>在电子分析天平上准确称取H</a:t>
            </a:r>
            <a:r>
              <a:rPr lang="zh-CN" altLang="en-US" sz="2800" baseline="-25000">
                <a:ln>
                  <a:noFill/>
                </a:ln>
                <a:uLnTx/>
                <a:uFillTx/>
                <a:sym typeface="+mn-ea"/>
              </a:rPr>
              <a:t>2</a:t>
            </a:r>
            <a:r>
              <a:rPr lang="zh-CN" altLang="en-US" sz="2800">
                <a:ln>
                  <a:noFill/>
                </a:ln>
                <a:uLnTx/>
                <a:uFillTx/>
                <a:sym typeface="+mn-ea"/>
              </a:rPr>
              <a:t>C</a:t>
            </a:r>
            <a:r>
              <a:rPr lang="zh-CN" altLang="en-US" sz="2800" baseline="-25000">
                <a:ln>
                  <a:noFill/>
                </a:ln>
                <a:uLnTx/>
                <a:uFillTx/>
                <a:sym typeface="+mn-ea"/>
              </a:rPr>
              <a:t>2</a:t>
            </a:r>
            <a:r>
              <a:rPr lang="zh-CN" altLang="en-US" sz="2800">
                <a:ln>
                  <a:noFill/>
                </a:ln>
                <a:uLnTx/>
                <a:uFillTx/>
                <a:sym typeface="+mn-ea"/>
              </a:rPr>
              <a:t>O</a:t>
            </a:r>
            <a:r>
              <a:rPr lang="zh-CN" altLang="en-US" sz="2800" baseline="-25000">
                <a:ln>
                  <a:noFill/>
                </a:ln>
                <a:uLnTx/>
                <a:uFillTx/>
                <a:sym typeface="+mn-ea"/>
              </a:rPr>
              <a:t>4</a:t>
            </a:r>
            <a:r>
              <a:rPr lang="zh-CN" altLang="en-US" sz="2800">
                <a:ln>
                  <a:noFill/>
                </a:ln>
                <a:uLnTx/>
                <a:uFillTx/>
                <a:sym typeface="+mn-ea"/>
              </a:rPr>
              <a:t>·2H</a:t>
            </a:r>
            <a:r>
              <a:rPr lang="zh-CN" altLang="en-US" sz="2800" baseline="-25000">
                <a:ln>
                  <a:noFill/>
                </a:ln>
                <a:uLnTx/>
                <a:uFillTx/>
                <a:sym typeface="+mn-ea"/>
              </a:rPr>
              <a:t>2</a:t>
            </a:r>
            <a:r>
              <a:rPr lang="zh-CN" altLang="en-US" sz="2800">
                <a:ln>
                  <a:noFill/>
                </a:ln>
                <a:uLnTx/>
                <a:uFillTx/>
                <a:sym typeface="+mn-ea"/>
              </a:rPr>
              <a:t>O 1.2607±0.0500g，即1.2107～1.3107g之间，加</a:t>
            </a:r>
            <a:r>
              <a:rPr lang="en-US" altLang="zh-CN" sz="2800">
                <a:ln>
                  <a:noFill/>
                </a:ln>
                <a:uLnTx/>
                <a:uFillTx/>
                <a:sym typeface="+mn-ea"/>
              </a:rPr>
              <a:t>H</a:t>
            </a:r>
            <a:r>
              <a:rPr lang="en-US" altLang="zh-CN" sz="2800" baseline="-25000">
                <a:ln>
                  <a:noFill/>
                </a:ln>
                <a:uLnTx/>
                <a:uFillTx/>
                <a:sym typeface="+mn-ea"/>
              </a:rPr>
              <a:t>2</a:t>
            </a:r>
            <a:r>
              <a:rPr lang="en-US" altLang="zh-CN" sz="2800">
                <a:ln>
                  <a:noFill/>
                </a:ln>
                <a:uLnTx/>
                <a:uFillTx/>
                <a:sym typeface="+mn-ea"/>
              </a:rPr>
              <a:t>O</a:t>
            </a:r>
            <a:r>
              <a:rPr lang="zh-CN" altLang="en-US" sz="2800">
                <a:ln>
                  <a:noFill/>
                </a:ln>
                <a:uLnTx/>
                <a:uFillTx/>
                <a:sym typeface="+mn-ea"/>
              </a:rPr>
              <a:t>溶解后，完全转移至100mL容量瓶中，加</a:t>
            </a:r>
            <a:r>
              <a:rPr lang="en-US" altLang="zh-CN" sz="2800">
                <a:ln>
                  <a:noFill/>
                </a:ln>
                <a:uLnTx/>
                <a:uFillTx/>
                <a:sym typeface="+mn-ea"/>
              </a:rPr>
              <a:t>H</a:t>
            </a:r>
            <a:r>
              <a:rPr lang="en-US" altLang="zh-CN" sz="2800" baseline="-25000">
                <a:ln>
                  <a:noFill/>
                </a:ln>
                <a:uLnTx/>
                <a:uFillTx/>
                <a:sym typeface="+mn-ea"/>
              </a:rPr>
              <a:t>2</a:t>
            </a:r>
            <a:r>
              <a:rPr lang="en-US" altLang="zh-CN" sz="2800">
                <a:ln>
                  <a:noFill/>
                </a:ln>
                <a:uLnTx/>
                <a:uFillTx/>
                <a:sym typeface="+mn-ea"/>
              </a:rPr>
              <a:t>O</a:t>
            </a:r>
            <a:r>
              <a:rPr lang="zh-CN" altLang="en-US" sz="2800">
                <a:ln>
                  <a:noFill/>
                </a:ln>
                <a:uLnTx/>
                <a:uFillTx/>
                <a:sym typeface="+mn-ea"/>
              </a:rPr>
              <a:t>至刻度，摇匀。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zh-CN" altLang="en-US" sz="2800">
                <a:ln>
                  <a:noFill/>
                </a:ln>
                <a:uLnTx/>
                <a:uFillTx/>
                <a:sym typeface="+mn-ea"/>
              </a:rPr>
              <a:t>则所配溶液的准确浓度为</a:t>
            </a:r>
            <a:endParaRPr lang="zh-CN" altLang="en-US" sz="2800">
              <a:ln>
                <a:noFill/>
              </a:ln>
              <a:uLnTx/>
              <a:uFillTx/>
              <a:sym typeface="+mn-ea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82955" y="3983355"/>
          <a:ext cx="7059295" cy="2007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2501900" imgH="711200" progId="Equation.KSEE3">
                  <p:embed/>
                </p:oleObj>
              </mc:Choice>
              <mc:Fallback>
                <p:oleObj name="" r:id="rId1" imgW="2501900" imgH="711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2955" y="3983355"/>
                        <a:ext cx="7059295" cy="2007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126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4400" b="1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67" name="文本占位符 11266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867400"/>
          </a:xfrm>
        </p:spPr>
        <p:txBody>
          <a:bodyPr/>
          <a:lstStyle/>
          <a:p>
            <a:pPr marL="457200" marR="0" lvl="1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③配制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50mL2.00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μ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▪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mL</a:t>
            </a:r>
            <a:r>
              <a:rPr kumimoji="0" lang="en-US" altLang="zh-CN" sz="2800" b="1" i="0" u="none" strike="noStrike" kern="1200" cap="none" spc="0" normalizeH="0" baseline="3000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磺基水杨酸铁溶液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用刻度吸管吸取4.00mL Fe</a:t>
            </a:r>
            <a:r>
              <a:rPr kumimoji="0" lang="zh-CN" altLang="en-US" sz="2800" b="1" i="0" u="none" strike="noStrike" kern="1200" cap="none" spc="0" normalizeH="0" baseline="3000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3+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标准液，注入50mL容量瓶中，再分别加入显色剂和缓冲液各2.00mL，加蒸馏水稀释至刻度，显色10min，测吸光度A。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endParaRPr lang="en-US" altLang="en-US" sz="1400" dirty="0"/>
          </a:p>
        </p:txBody>
      </p:sp>
      <p:graphicFrame>
        <p:nvGraphicFramePr>
          <p:cNvPr id="11268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" r:id="rId1" imgW="916305" imgH="215900" progId="Equation.KSEE3">
                  <p:embed/>
                </p:oleObj>
              </mc:Choice>
              <mc:Fallback>
                <p:oleObj name="" r:id="rId1" imgW="916305" imgH="215900" progId="Equation.KSEE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内容占位符 -2147482620" descr="..\..\图谱表库\实验教材\722型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5800" y="612775"/>
            <a:ext cx="7772400" cy="54794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dirty="0"/>
              <a:t>使用方法</a:t>
            </a:r>
            <a:endParaRPr lang="zh-CN" altLang="en-US" sz="3200" dirty="0"/>
          </a:p>
          <a:p>
            <a:pPr marL="457200" lvl="1" indent="0">
              <a:buNone/>
            </a:pPr>
            <a:r>
              <a:rPr lang="zh-CN" altLang="en-US" sz="2800" dirty="0">
                <a:solidFill>
                  <a:srgbClr val="00B0F0"/>
                </a:solidFill>
                <a:latin typeface="Calibri" panose="020F0502020204030204" charset="0"/>
              </a:rPr>
              <a:t>①</a:t>
            </a:r>
            <a:r>
              <a:rPr lang="zh-CN" altLang="en-US" sz="2800" dirty="0">
                <a:solidFill>
                  <a:srgbClr val="00B0F0"/>
                </a:solidFill>
              </a:rPr>
              <a:t>预热仪器</a:t>
            </a:r>
            <a:r>
              <a:rPr lang="zh-CN" altLang="en-US" sz="2800" dirty="0"/>
              <a:t>  </a:t>
            </a:r>
            <a:r>
              <a:rPr lang="zh-CN" altLang="en-US" sz="2800" dirty="0" smtClean="0"/>
              <a:t>打开</a:t>
            </a:r>
            <a:r>
              <a:rPr lang="zh-CN" altLang="en-US" sz="2800" dirty="0"/>
              <a:t>电源开关，使仪器预热20分钟。</a:t>
            </a:r>
            <a:endParaRPr lang="zh-CN" altLang="en-US" sz="2800" dirty="0"/>
          </a:p>
          <a:p>
            <a:pPr marL="457200" lvl="1" indent="0">
              <a:buNone/>
            </a:pPr>
            <a:r>
              <a:rPr lang="zh-CN" altLang="en-US" sz="2800" dirty="0">
                <a:solidFill>
                  <a:srgbClr val="00B0F0"/>
                </a:solidFill>
                <a:latin typeface="Calibri" panose="020F0502020204030204" charset="0"/>
              </a:rPr>
              <a:t>②</a:t>
            </a:r>
            <a:r>
              <a:rPr lang="zh-CN" altLang="en-US" sz="2800" dirty="0">
                <a:solidFill>
                  <a:srgbClr val="00B0F0"/>
                </a:solidFill>
              </a:rPr>
              <a:t>选定波长</a:t>
            </a:r>
            <a:r>
              <a:rPr lang="zh-CN" altLang="en-US" sz="2800" dirty="0"/>
              <a:t>  根据实验要求，转动波长手轮，调至所需要的单色波长。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zh-CN" altLang="en-US" sz="2800" dirty="0">
                <a:solidFill>
                  <a:srgbClr val="00B0F0"/>
                </a:solidFill>
                <a:latin typeface="Calibri" panose="020F0502020204030204" charset="0"/>
              </a:rPr>
              <a:t>③</a:t>
            </a:r>
            <a:r>
              <a:rPr lang="zh-CN" altLang="en-US" sz="2800" dirty="0">
                <a:solidFill>
                  <a:srgbClr val="00B0F0"/>
                </a:solidFill>
              </a:rPr>
              <a:t>调节T=0%</a:t>
            </a:r>
            <a:r>
              <a:rPr lang="zh-CN" altLang="en-US" sz="2800" dirty="0"/>
              <a:t>  按动</a:t>
            </a:r>
            <a:r>
              <a:rPr lang="en-US" altLang="zh-CN" sz="2800" dirty="0"/>
              <a:t>“</a:t>
            </a:r>
            <a:r>
              <a:rPr lang="zh-CN" altLang="en-US" sz="2800" dirty="0"/>
              <a:t>功能”键，切换测试模式。在</a:t>
            </a:r>
            <a:r>
              <a:rPr lang="en-US" altLang="zh-CN" sz="2800" dirty="0"/>
              <a:t>T</a:t>
            </a:r>
            <a:r>
              <a:rPr lang="zh-CN" altLang="en-US" sz="2800" dirty="0"/>
              <a:t>模式时， 将遮光体置入样品架，并拉动样品架拉杆使遮光体进入光路。按动</a:t>
            </a:r>
            <a:r>
              <a:rPr lang="en-US" altLang="zh-CN" sz="2800" dirty="0"/>
              <a:t>“</a:t>
            </a:r>
            <a:r>
              <a:rPr lang="zh-CN" altLang="en-US" sz="2800" dirty="0"/>
              <a:t>调</a:t>
            </a:r>
            <a:r>
              <a:rPr lang="en-US" altLang="zh-CN" sz="2800" dirty="0"/>
              <a:t>0%T”</a:t>
            </a:r>
            <a:r>
              <a:rPr lang="zh-CN" altLang="en-US" sz="2800" dirty="0"/>
              <a:t>键，使显示屏显示为“00.0”。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zh-CN" altLang="en-US" sz="280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④</a:t>
            </a:r>
            <a:r>
              <a:rPr lang="zh-CN" altLang="en-US" sz="2800">
                <a:solidFill>
                  <a:srgbClr val="00B0F0"/>
                </a:solidFill>
                <a:sym typeface="+mn-ea"/>
              </a:rPr>
              <a:t>调节T=100% </a:t>
            </a:r>
            <a:r>
              <a:rPr lang="zh-CN" altLang="en-US" sz="2800">
                <a:sym typeface="+mn-ea"/>
              </a:rPr>
              <a:t> 将参比样品置入样品架，并拉动样品架拉杆使其进入光路，按动</a:t>
            </a:r>
            <a:r>
              <a:rPr lang="en-US" altLang="zh-CN" sz="2800">
                <a:sym typeface="+mn-ea"/>
              </a:rPr>
              <a:t>“</a:t>
            </a:r>
            <a:r>
              <a:rPr lang="zh-CN" altLang="en-US" sz="2800">
                <a:sym typeface="+mn-ea"/>
              </a:rPr>
              <a:t>调节100%</a:t>
            </a:r>
            <a:r>
              <a:rPr lang="en-US" altLang="zh-CN" sz="2800">
                <a:sym typeface="+mn-ea"/>
              </a:rPr>
              <a:t>T”</a:t>
            </a:r>
            <a:r>
              <a:rPr lang="zh-CN" altLang="en-US" sz="2800">
                <a:sym typeface="+mn-ea"/>
              </a:rPr>
              <a:t>键，使显示屏显示为“100.0”。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⑤</a:t>
            </a:r>
            <a:r>
              <a:rPr lang="zh-CN" altLang="en-US" sz="2800" dirty="0">
                <a:solidFill>
                  <a:srgbClr val="00B0F0"/>
                </a:solidFill>
              </a:rPr>
              <a:t>吸光度的</a:t>
            </a:r>
            <a:r>
              <a:rPr lang="zh-CN" altLang="en-US" sz="2800" dirty="0" smtClean="0">
                <a:solidFill>
                  <a:srgbClr val="00B0F0"/>
                </a:solidFill>
              </a:rPr>
              <a:t>测定   </a:t>
            </a:r>
            <a:r>
              <a:rPr lang="zh-CN" altLang="en-US" sz="2800" dirty="0" smtClean="0"/>
              <a:t>按</a:t>
            </a:r>
            <a:r>
              <a:rPr lang="zh-CN" altLang="en-US" sz="2800" dirty="0"/>
              <a:t>动</a:t>
            </a:r>
            <a:r>
              <a:rPr lang="en-US" altLang="zh-CN" sz="2800" dirty="0"/>
              <a:t>“</a:t>
            </a:r>
            <a:r>
              <a:rPr lang="zh-CN" altLang="en-US" sz="2800" dirty="0"/>
              <a:t>功能</a:t>
            </a:r>
            <a:r>
              <a:rPr lang="en-US" altLang="zh-CN" sz="2800" dirty="0"/>
              <a:t>”</a:t>
            </a:r>
            <a:r>
              <a:rPr lang="zh-CN" altLang="en-US" sz="2800" dirty="0"/>
              <a:t>键，将测试模式切换为</a:t>
            </a:r>
            <a:r>
              <a:rPr lang="en-US" altLang="zh-CN" sz="2800" dirty="0"/>
              <a:t>A</a:t>
            </a:r>
            <a:r>
              <a:rPr lang="zh-CN" altLang="en-US" sz="2800" dirty="0"/>
              <a:t>模式。将待测样品置入样品架，并拉动样品架拉杆使其进入光路</a:t>
            </a:r>
            <a:r>
              <a:rPr lang="zh-CN" altLang="en-US" sz="2800" dirty="0" smtClean="0"/>
              <a:t>。显示屏</a:t>
            </a:r>
            <a:r>
              <a:rPr lang="zh-CN" altLang="en-US" sz="2800" dirty="0"/>
              <a:t>显示的数值即为待测样品的吸光度</a:t>
            </a:r>
            <a:r>
              <a:rPr lang="en-US" altLang="zh-CN" sz="2800" dirty="0"/>
              <a:t>A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zh-CN" altLang="en-US" strike="noStrike" noProof="1">
                <a:solidFill>
                  <a:srgbClr val="81034D"/>
                </a:solidFill>
              </a:rPr>
              <a:t>实验目的：</a:t>
            </a:r>
            <a:endParaRPr lang="zh-CN" altLang="en-US" strike="noStrike" noProof="1"/>
          </a:p>
          <a:p>
            <a:pPr marL="457200" lvl="1" indent="0" fontAlgn="base">
              <a:buNone/>
            </a:pPr>
            <a:r>
              <a:rPr lang="zh-CN" altLang="en-US" strike="noStrike" noProof="1"/>
              <a:t>1. 了解常用仪器的主要用途、使用方法及常用仪器的洗涤方法</a:t>
            </a:r>
            <a:endParaRPr lang="zh-CN" altLang="en-US" strike="noStrike" noProof="1"/>
          </a:p>
          <a:p>
            <a:pPr marL="457200" lvl="1" indent="0" fontAlgn="base">
              <a:buNone/>
            </a:pPr>
            <a:r>
              <a:rPr lang="zh-CN" altLang="en-US" strike="noStrike" noProof="1"/>
              <a:t>2. 学习电子天平和电子分析天平的使用方法，初步了解</a:t>
            </a:r>
            <a:r>
              <a:rPr lang="en-US" altLang="zh-CN" strike="noStrike" noProof="1"/>
              <a:t>722</a:t>
            </a:r>
            <a:r>
              <a:rPr lang="zh-CN" altLang="en-US" strike="noStrike" noProof="1"/>
              <a:t>分光光度计的使用方法</a:t>
            </a:r>
            <a:endParaRPr lang="zh-CN" altLang="en-US" strike="noStrike" noProof="1"/>
          </a:p>
          <a:p>
            <a:pPr marL="457200" lvl="1" indent="0" fontAlgn="base">
              <a:buNone/>
            </a:pPr>
            <a:r>
              <a:rPr lang="zh-CN" altLang="en-US" strike="noStrike" noProof="1"/>
              <a:t>3. 学习溶液配制的一般方法</a:t>
            </a:r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3600" b="1" u="none" strike="noStrike" kern="1200" cap="none" spc="0" normalizeH="0" baseline="0" noProof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+mn-lt"/>
                <a:ea typeface="+mn-ea"/>
                <a:cs typeface="+mn-cs"/>
              </a:rPr>
              <a:t>玻璃仪器洗涤的一般步骤：</a:t>
            </a:r>
            <a:endParaRPr kumimoji="0" lang="zh-CN" altLang="en-US" sz="3600" b="1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3200" b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+mn-lt"/>
                <a:ea typeface="+mn-ea"/>
                <a:cs typeface="+mn-cs"/>
              </a:rPr>
              <a:t>①自来水冲洗</a:t>
            </a:r>
            <a:endParaRPr kumimoji="0" lang="zh-CN" altLang="en-US" sz="3200" b="1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3200" b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+mn-lt"/>
                <a:ea typeface="+mn-ea"/>
                <a:cs typeface="+mn-cs"/>
              </a:rPr>
              <a:t>②毛刷刷洗</a:t>
            </a:r>
            <a:endParaRPr kumimoji="0" lang="zh-CN" altLang="en-US" sz="3200" b="1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3200" b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+mn-lt"/>
                <a:ea typeface="+mn-ea"/>
                <a:cs typeface="+mn-cs"/>
              </a:rPr>
              <a:t>③洗涤剂清洗</a:t>
            </a:r>
            <a:endParaRPr kumimoji="0" lang="zh-CN" altLang="en-US" sz="3200" b="1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3200" b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+mn-lt"/>
                <a:ea typeface="+mn-ea"/>
                <a:cs typeface="+mn-cs"/>
              </a:rPr>
              <a:t>④自来水冲洗</a:t>
            </a:r>
            <a:endParaRPr kumimoji="0" lang="zh-CN" altLang="en-US" sz="3200" b="1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en-US" sz="3200" b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+mn-lt"/>
                <a:ea typeface="+mn-ea"/>
                <a:cs typeface="+mn-cs"/>
              </a:rPr>
              <a:t>⑤蒸馏水淌洗       </a:t>
            </a:r>
            <a:endParaRPr kumimoji="0" lang="zh-CN" altLang="en-US" sz="3200" b="1" u="none" strike="noStrike" kern="1200" cap="none" spc="0" normalizeH="0" baseline="-25000" noProof="1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</a:pPr>
            <a:r>
              <a:rPr lang="zh-CN" altLang="en-US" sz="3600">
                <a:solidFill>
                  <a:schemeClr val="accent2">
                    <a:lumMod val="75000"/>
                  </a:schemeClr>
                </a:solidFill>
                <a:sym typeface="+mn-ea"/>
              </a:rPr>
              <a:t>玻璃仪器洗净标准：</a:t>
            </a:r>
            <a:endParaRPr kumimoji="0" lang="zh-CN" altLang="en-US" sz="3600" b="1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zh-CN" altLang="en-US">
                <a:sym typeface="+mn-ea"/>
              </a:rPr>
              <a:t>将仪器倒置30s，仪器透明，不挂水珠</a:t>
            </a:r>
            <a:r>
              <a:rPr lang="zh-CN" altLang="en-US" sz="3600">
                <a:sym typeface="+mn-ea"/>
              </a:rPr>
              <a:t>   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609600"/>
            <a:ext cx="7924165" cy="5486400"/>
          </a:xfrm>
        </p:spPr>
        <p:txBody>
          <a:bodyPr/>
          <a:lstStyle/>
          <a:p>
            <a:pPr fontAlgn="base"/>
            <a:r>
              <a:rPr lang="zh-CN" altLang="en-US" strike="noStrike" noProof="1">
                <a:solidFill>
                  <a:schemeClr val="accent2">
                    <a:lumMod val="75000"/>
                  </a:schemeClr>
                </a:solidFill>
              </a:rPr>
              <a:t>溶液的配制：</a:t>
            </a:r>
            <a:endParaRPr lang="zh-CN" altLang="en-US" strike="noStrike" noProof="1"/>
          </a:p>
          <a:p>
            <a:pPr marL="457200" lvl="1" indent="0" fontAlgn="base">
              <a:buNone/>
            </a:pPr>
            <a:r>
              <a:rPr lang="zh-CN" altLang="en-US" strike="noStrike" noProof="1"/>
              <a:t>①</a:t>
            </a:r>
            <a:r>
              <a:rPr lang="zh-CN" altLang="en-US" strike="noStrike" noProof="1">
                <a:solidFill>
                  <a:srgbClr val="007BD3"/>
                </a:solidFill>
              </a:rPr>
              <a:t>一般溶液</a:t>
            </a:r>
            <a:r>
              <a:rPr lang="zh-CN" altLang="en-US" strike="noStrike" noProof="1"/>
              <a:t>配制——可用托盘天平或粗略电子天平称量，量筒定容</a:t>
            </a:r>
            <a:endParaRPr lang="zh-CN" altLang="en-US" strike="noStrike" noProof="1"/>
          </a:p>
          <a:p>
            <a:pPr marL="457200" lvl="1" indent="0" fontAlgn="base">
              <a:buNone/>
            </a:pPr>
            <a:r>
              <a:rPr lang="zh-CN" altLang="en-US" strike="noStrike" noProof="1"/>
              <a:t>②</a:t>
            </a:r>
            <a:r>
              <a:rPr lang="zh-CN" altLang="en-US" strike="noStrike" noProof="1">
                <a:solidFill>
                  <a:srgbClr val="007BD3"/>
                </a:solidFill>
              </a:rPr>
              <a:t>准确浓度溶液</a:t>
            </a:r>
            <a:r>
              <a:rPr lang="zh-CN" altLang="en-US" strike="noStrike" noProof="1"/>
              <a:t>配制——用分析天平称量，容量瓶定容</a:t>
            </a:r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8601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4400" b="1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6019" name="文本占位符 860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溶液配制的一般步骤：</a:t>
            </a:r>
            <a:endParaRPr lang="zh-CN" altLang="en-US" strike="noStrike" noProof="1"/>
          </a:p>
          <a:p>
            <a:pPr marL="457200" lvl="1" indent="0" fontAlgn="base">
              <a:buNone/>
            </a:pPr>
            <a:r>
              <a:rPr lang="zh-CN" altLang="en-US">
                <a:sym typeface="+mn-ea"/>
              </a:rPr>
              <a:t>①计算</a:t>
            </a:r>
            <a:endParaRPr lang="zh-CN" altLang="en-US">
              <a:sym typeface="+mn-ea"/>
            </a:endParaRPr>
          </a:p>
          <a:p>
            <a:pPr marL="457200" lvl="1" indent="0" fontAlgn="base">
              <a:buNone/>
            </a:pPr>
            <a:r>
              <a:rPr lang="zh-CN" altLang="en-US">
                <a:sym typeface="+mn-ea"/>
              </a:rPr>
              <a:t>②称量</a:t>
            </a:r>
            <a:endParaRPr lang="zh-CN" altLang="en-US">
              <a:sym typeface="+mn-ea"/>
            </a:endParaRPr>
          </a:p>
          <a:p>
            <a:pPr marL="457200" lvl="1" indent="0" fontAlgn="base">
              <a:buNone/>
            </a:pPr>
            <a:r>
              <a:rPr lang="zh-CN" altLang="en-US">
                <a:sym typeface="+mn-ea"/>
              </a:rPr>
              <a:t>③溶解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稀释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定容</a:t>
            </a:r>
            <a:endParaRPr lang="zh-CN" altLang="en-US">
              <a:sym typeface="+mn-ea"/>
            </a:endParaRPr>
          </a:p>
          <a:p>
            <a:pPr marL="457200" lvl="1" indent="0" fontAlgn="base">
              <a:buNone/>
            </a:pPr>
            <a:r>
              <a:rPr lang="zh-CN" altLang="en-US">
                <a:sym typeface="+mn-ea"/>
              </a:rPr>
              <a:t>④装瓶</a:t>
            </a:r>
            <a:endParaRPr kumimoji="0" sz="2485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1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endParaRPr lang="en-US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8704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4400" b="1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7043" name="文本占位符 8704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57720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实验步骤：</a:t>
            </a:r>
            <a:endParaRPr kumimoji="0" lang="zh-CN" altLang="en-US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 常用玻璃仪器的洗涤</a:t>
            </a:r>
            <a:endParaRPr kumimoji="0" lang="zh-CN" altLang="en-US" sz="32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①清点仪器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②洗涤配制溶液所需的玻璃仪器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5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endParaRPr lang="en-US" alt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342900"/>
            <a:ext cx="7760970" cy="5895340"/>
          </a:xfr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en-US" sz="32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+mn-lt"/>
                <a:ea typeface="+mn-ea"/>
                <a:cs typeface="+mn-cs"/>
              </a:rPr>
              <a:t>2. 溶液的配制</a:t>
            </a:r>
            <a:endParaRPr kumimoji="0" lang="zh-CN" altLang="en-US" sz="28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latinLnBrk="0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en-US" sz="28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+mn-lt"/>
                <a:ea typeface="+mn-ea"/>
                <a:cs typeface="+mn-cs"/>
              </a:rPr>
              <a:t>①配制100mL0.1mol·L</a:t>
            </a:r>
            <a:r>
              <a:rPr kumimoji="0" lang="zh-CN" altLang="en-US" sz="2800" b="1" i="0" u="none" strike="noStrike" kern="1200" cap="none" spc="0" normalizeH="0" baseline="3000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+mn-lt"/>
                <a:ea typeface="+mn-ea"/>
                <a:cs typeface="+mn-cs"/>
              </a:rPr>
              <a:t>-1</a:t>
            </a:r>
            <a:r>
              <a:rPr kumimoji="0" lang="zh-CN" altLang="en-US" sz="28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+mn-lt"/>
                <a:ea typeface="+mn-ea"/>
                <a:cs typeface="+mn-cs"/>
              </a:rPr>
              <a:t>NaCl溶液</a:t>
            </a:r>
            <a:endParaRPr kumimoji="0" lang="zh-CN" altLang="en-US" sz="28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latinLnBrk="0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en-US" sz="28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+mn-lt"/>
                <a:ea typeface="+mn-ea"/>
                <a:cs typeface="+mn-cs"/>
              </a:rPr>
              <a:t>计算所需NaCl固体的质量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800" b="1" i="1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+mn-lt"/>
                <a:ea typeface="+mn-ea"/>
                <a:cs typeface="+mn-cs"/>
              </a:rPr>
              <a:t>M</a:t>
            </a:r>
            <a:r>
              <a:rPr kumimoji="0" lang="zh-CN" altLang="en-US" sz="2800" b="1" i="0" u="none" strike="noStrike" kern="1200" cap="none" spc="0" normalizeH="0" baseline="-2500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+mn-lt"/>
                <a:ea typeface="+mn-ea"/>
                <a:cs typeface="+mn-cs"/>
              </a:rPr>
              <a:t>NaCl</a:t>
            </a:r>
            <a:r>
              <a:rPr kumimoji="0" lang="zh-CN" altLang="en-US" sz="28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+mn-lt"/>
                <a:ea typeface="+mn-ea"/>
                <a:cs typeface="+mn-cs"/>
              </a:rPr>
              <a:t>=58.5g·mol</a:t>
            </a:r>
            <a:r>
              <a:rPr kumimoji="0" lang="zh-CN" altLang="en-US" sz="2800" b="1" i="0" u="none" strike="noStrike" kern="1200" cap="none" spc="0" normalizeH="0" baseline="3000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+mn-lt"/>
                <a:ea typeface="+mn-ea"/>
                <a:cs typeface="+mn-cs"/>
              </a:rPr>
              <a:t>-1</a:t>
            </a:r>
            <a:r>
              <a:rPr kumimoji="0" lang="en-US" altLang="zh-CN" sz="2800" b="1" i="0" u="none" strike="noStrike" kern="1200" cap="none" spc="0" normalizeH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+mn-lt"/>
                <a:ea typeface="+mn-ea"/>
                <a:cs typeface="+mn-cs"/>
              </a:rPr>
              <a:t>)</a:t>
            </a:r>
            <a:endParaRPr kumimoji="0" lang="zh-CN" altLang="en-US" sz="28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</a:pPr>
            <a:endParaRPr kumimoji="0" lang="zh-CN" altLang="en-US" sz="28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</a:pPr>
            <a:endParaRPr kumimoji="0" lang="zh-CN" altLang="en-US" sz="28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CN" altLang="en-US" sz="28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+mn-lt"/>
                <a:ea typeface="+mn-ea"/>
                <a:cs typeface="+mn-cs"/>
              </a:rPr>
              <a:t>在电子天平上称取</a:t>
            </a:r>
            <a:r>
              <a:rPr lang="en-US" altLang="zh-CN" sz="2800">
                <a:sym typeface="+mn-ea"/>
              </a:rPr>
              <a:t>0.59g</a:t>
            </a:r>
            <a:r>
              <a:rPr kumimoji="0" lang="zh-CN" altLang="en-US" sz="28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+mn-lt"/>
                <a:ea typeface="+mn-ea"/>
                <a:cs typeface="+mn-cs"/>
              </a:rPr>
              <a:t>NaCl置于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+mn-lt"/>
                <a:ea typeface="+mn-ea"/>
                <a:cs typeface="+mn-cs"/>
              </a:rPr>
              <a:t>150mL</a:t>
            </a:r>
            <a:r>
              <a:rPr kumimoji="0" lang="zh-CN" altLang="zh-CN" sz="28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+mn-lt"/>
                <a:ea typeface="+mn-ea"/>
                <a:cs typeface="+mn-cs"/>
              </a:rPr>
              <a:t>烧杯中</a:t>
            </a:r>
            <a:r>
              <a:rPr kumimoji="0" lang="zh-CN" altLang="en-US" sz="28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+mn-lt"/>
                <a:ea typeface="+mn-ea"/>
                <a:cs typeface="+mn-cs"/>
              </a:rPr>
              <a:t>，用量筒取100mL</a:t>
            </a:r>
            <a:r>
              <a:rPr lang="en-US" altLang="zh-CN" sz="2800">
                <a:ln>
                  <a:noFill/>
                </a:ln>
                <a:uLnTx/>
                <a:uFillTx/>
                <a:sym typeface="+mn-ea"/>
              </a:rPr>
              <a:t>H</a:t>
            </a:r>
            <a:r>
              <a:rPr lang="en-US" altLang="zh-CN" sz="2800" baseline="-25000">
                <a:ln>
                  <a:noFill/>
                </a:ln>
                <a:uLnTx/>
                <a:uFillTx/>
                <a:sym typeface="+mn-ea"/>
              </a:rPr>
              <a:t>2</a:t>
            </a:r>
            <a:r>
              <a:rPr lang="en-US" altLang="zh-CN" sz="2800">
                <a:ln>
                  <a:noFill/>
                </a:ln>
                <a:uLnTx/>
                <a:uFillTx/>
                <a:sym typeface="+mn-ea"/>
              </a:rPr>
              <a:t>O</a:t>
            </a:r>
            <a:r>
              <a:rPr kumimoji="0" lang="zh-CN" altLang="en-US" sz="2800" b="1" i="0" u="none" strike="noStrike" kern="1200" cap="none" spc="0" normalizeH="0" baseline="0" noProof="1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+mn-lt"/>
                <a:ea typeface="+mn-ea"/>
                <a:cs typeface="+mn-cs"/>
              </a:rPr>
              <a:t>，加入盛NaCl的烧杯中，搅拌使NaCl完全溶解。</a:t>
            </a:r>
            <a:endParaRPr kumimoji="0" lang="zh-CN" altLang="en-US" sz="2800" b="1" i="0" u="none" strike="noStrike" kern="1200" cap="none" spc="0" normalizeH="0" baseline="0" noProof="1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77620" y="3099435"/>
          <a:ext cx="6273800" cy="896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公式" r:id="rId1" imgW="2743200" imgH="393700" progId="Equation.3">
                  <p:embed/>
                </p:oleObj>
              </mc:Choice>
              <mc:Fallback>
                <p:oleObj name="公式" r:id="rId1" imgW="2743200" imgH="393700" progId="Equation.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77620" y="3099435"/>
                        <a:ext cx="6273800" cy="896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921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4400" b="1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219" name="文本占位符 9218"/>
          <p:cNvSpPr>
            <a:spLocks noGrp="1"/>
          </p:cNvSpPr>
          <p:nvPr>
            <p:ph idx="1"/>
          </p:nvPr>
        </p:nvSpPr>
        <p:spPr>
          <a:xfrm>
            <a:off x="685800" y="609600"/>
            <a:ext cx="7924800" cy="5638800"/>
          </a:xfrm>
        </p:spPr>
        <p:txBody>
          <a:bodyPr/>
          <a:lstStyle/>
          <a:p>
            <a:pPr marL="457200" marR="0" lvl="1" indent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②配制100mL准确浓度为0.1000mol·L</a:t>
            </a:r>
            <a:r>
              <a:rPr kumimoji="0" lang="zh-CN" altLang="en-US" sz="2800" b="1" i="0" u="none" strike="noStrike" kern="1200" cap="none" spc="0" normalizeH="0" baseline="3000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左右的H</a:t>
            </a:r>
            <a:r>
              <a:rPr kumimoji="0" lang="zh-CN" altLang="en-US" sz="2800" b="1" i="0" u="none" strike="noStrike" kern="1200" cap="none" spc="0" normalizeH="0" baseline="-2500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800" b="1" i="0" u="none" strike="noStrike" kern="1200" cap="none" spc="0" normalizeH="0" baseline="-2500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zh-CN" altLang="en-US" sz="2800" b="1" i="0" u="none" strike="noStrike" kern="1200" cap="none" spc="0" normalizeH="0" baseline="-2500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溶液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计算所需乙二酸晶体（H</a:t>
            </a:r>
            <a:r>
              <a:rPr kumimoji="0" lang="zh-CN" altLang="en-US" sz="2800" b="1" i="0" u="none" strike="noStrike" kern="1200" cap="none" spc="0" normalizeH="0" baseline="-2500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800" b="1" i="0" u="none" strike="noStrike" kern="1200" cap="none" spc="0" normalizeH="0" baseline="-2500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zh-CN" altLang="en-US" sz="2800" b="1" i="0" u="none" strike="noStrike" kern="1200" cap="none" spc="0" normalizeH="0" baseline="-2500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·2H</a:t>
            </a:r>
            <a:r>
              <a:rPr kumimoji="0" lang="zh-CN" altLang="en-US" sz="2800" b="1" i="0" u="none" strike="noStrike" kern="1200" cap="none" spc="0" normalizeH="0" baseline="-2500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O）的质量（                        =126.07g·mol</a:t>
            </a:r>
            <a:r>
              <a:rPr kumimoji="0" lang="zh-CN" altLang="en-US" sz="2800" b="1" i="0" u="none" strike="noStrike" kern="1200" cap="none" spc="0" normalizeH="0" baseline="3000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zh-CN" altLang="en-US" sz="248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endParaRPr kumimoji="0" lang="zh-CN" altLang="en-US" sz="2485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3" name="日期占位符 1"/>
          <p:cNvSpPr>
            <a:spLocks noGrp="1"/>
          </p:cNvSpPr>
          <p:nvPr>
            <p:ph type="dt" sz="half" idx="10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endParaRPr lang="en-US" altLang="en-US" sz="1400" dirty="0"/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90625" y="4104640"/>
          <a:ext cx="7540625" cy="937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" r:id="rId1" imgW="3263900" imgH="405765" progId="Equation.KSEE3">
                  <p:embed/>
                </p:oleObj>
              </mc:Choice>
              <mc:Fallback>
                <p:oleObj name="" r:id="rId1" imgW="3263900" imgH="4057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90625" y="4104640"/>
                        <a:ext cx="7540625" cy="937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1571625" y="2700655"/>
          <a:ext cx="2109470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" r:id="rId3" imgW="1728470" imgH="603885" progId="Equation.KSEE3">
                  <p:embed/>
                </p:oleObj>
              </mc:Choice>
              <mc:Fallback>
                <p:oleObj name="" r:id="rId3" imgW="1728470" imgH="603885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1625" y="2700655"/>
                        <a:ext cx="2109470" cy="678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1024</Words>
  <Application>WPS 演示</Application>
  <PresentationFormat>全屏显示(4:3)</PresentationFormat>
  <Paragraphs>61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默认设计模板</vt:lpstr>
      <vt:lpstr>Equation.3</vt:lpstr>
      <vt:lpstr>Equation.KSEE3</vt:lpstr>
      <vt:lpstr>Equation.KSEE3</vt:lpstr>
      <vt:lpstr>Equation.KSEE3</vt:lpstr>
      <vt:lpstr>Equation.KSEE3</vt:lpstr>
      <vt:lpstr>Equation.KSEE3</vt:lpstr>
      <vt:lpstr>常用玻璃仪器的洗涤 及溶液的配制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《基础化学》 理论：46学时            期末考试占总评成绩65% 实验：16学时            实验占总评成绩的25% 平时：平时占总评成绩的10%</dc:title>
  <dc:creator>MS</dc:creator>
  <cp:lastModifiedBy>南方医科大学</cp:lastModifiedBy>
  <cp:revision>313</cp:revision>
  <dcterms:created xsi:type="dcterms:W3CDTF">2003-07-08T04:46:00Z</dcterms:created>
  <dcterms:modified xsi:type="dcterms:W3CDTF">2019-09-17T02:39:08Z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