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1" r:id="rId1"/>
  </p:sldMasterIdLst>
  <p:notesMasterIdLst>
    <p:notesMasterId r:id="rId98"/>
  </p:notesMasterIdLst>
  <p:handoutMasterIdLst>
    <p:handoutMasterId r:id="rId99"/>
  </p:handoutMasterIdLst>
  <p:sldIdLst>
    <p:sldId id="492" r:id="rId2"/>
    <p:sldId id="493" r:id="rId3"/>
    <p:sldId id="433" r:id="rId4"/>
    <p:sldId id="530" r:id="rId5"/>
    <p:sldId id="567" r:id="rId6"/>
    <p:sldId id="532" r:id="rId7"/>
    <p:sldId id="495" r:id="rId8"/>
    <p:sldId id="496" r:id="rId9"/>
    <p:sldId id="498" r:id="rId10"/>
    <p:sldId id="499" r:id="rId11"/>
    <p:sldId id="500" r:id="rId12"/>
    <p:sldId id="501" r:id="rId13"/>
    <p:sldId id="502" r:id="rId14"/>
    <p:sldId id="503" r:id="rId15"/>
    <p:sldId id="504" r:id="rId16"/>
    <p:sldId id="505" r:id="rId17"/>
    <p:sldId id="402" r:id="rId18"/>
    <p:sldId id="506" r:id="rId19"/>
    <p:sldId id="507" r:id="rId20"/>
    <p:sldId id="508" r:id="rId21"/>
    <p:sldId id="509" r:id="rId22"/>
    <p:sldId id="510" r:id="rId23"/>
    <p:sldId id="511" r:id="rId24"/>
    <p:sldId id="427" r:id="rId25"/>
    <p:sldId id="435" r:id="rId26"/>
    <p:sldId id="414" r:id="rId27"/>
    <p:sldId id="415" r:id="rId28"/>
    <p:sldId id="416" r:id="rId29"/>
    <p:sldId id="428" r:id="rId30"/>
    <p:sldId id="423" r:id="rId31"/>
    <p:sldId id="429" r:id="rId32"/>
    <p:sldId id="422" r:id="rId33"/>
    <p:sldId id="418" r:id="rId34"/>
    <p:sldId id="419" r:id="rId35"/>
    <p:sldId id="528" r:id="rId36"/>
    <p:sldId id="430" r:id="rId37"/>
    <p:sldId id="436" r:id="rId38"/>
    <p:sldId id="437" r:id="rId39"/>
    <p:sldId id="438" r:id="rId40"/>
    <p:sldId id="439" r:id="rId41"/>
    <p:sldId id="441" r:id="rId42"/>
    <p:sldId id="442" r:id="rId43"/>
    <p:sldId id="444" r:id="rId44"/>
    <p:sldId id="535" r:id="rId45"/>
    <p:sldId id="443" r:id="rId46"/>
    <p:sldId id="445" r:id="rId47"/>
    <p:sldId id="447" r:id="rId48"/>
    <p:sldId id="448" r:id="rId49"/>
    <p:sldId id="449" r:id="rId50"/>
    <p:sldId id="450" r:id="rId51"/>
    <p:sldId id="521" r:id="rId52"/>
    <p:sldId id="452" r:id="rId53"/>
    <p:sldId id="520" r:id="rId54"/>
    <p:sldId id="453" r:id="rId55"/>
    <p:sldId id="519" r:id="rId56"/>
    <p:sldId id="541" r:id="rId57"/>
    <p:sldId id="556" r:id="rId58"/>
    <p:sldId id="565" r:id="rId59"/>
    <p:sldId id="566" r:id="rId60"/>
    <p:sldId id="455" r:id="rId61"/>
    <p:sldId id="456" r:id="rId62"/>
    <p:sldId id="523" r:id="rId63"/>
    <p:sldId id="457" r:id="rId64"/>
    <p:sldId id="563" r:id="rId65"/>
    <p:sldId id="460" r:id="rId66"/>
    <p:sldId id="461" r:id="rId67"/>
    <p:sldId id="462" r:id="rId68"/>
    <p:sldId id="527" r:id="rId69"/>
    <p:sldId id="557" r:id="rId70"/>
    <p:sldId id="558" r:id="rId71"/>
    <p:sldId id="458" r:id="rId72"/>
    <p:sldId id="459" r:id="rId73"/>
    <p:sldId id="562" r:id="rId74"/>
    <p:sldId id="564" r:id="rId75"/>
    <p:sldId id="463" r:id="rId76"/>
    <p:sldId id="464" r:id="rId77"/>
    <p:sldId id="465" r:id="rId78"/>
    <p:sldId id="466" r:id="rId79"/>
    <p:sldId id="467" r:id="rId80"/>
    <p:sldId id="469" r:id="rId81"/>
    <p:sldId id="470" r:id="rId82"/>
    <p:sldId id="471" r:id="rId83"/>
    <p:sldId id="473" r:id="rId84"/>
    <p:sldId id="474" r:id="rId85"/>
    <p:sldId id="484" r:id="rId86"/>
    <p:sldId id="513" r:id="rId87"/>
    <p:sldId id="514" r:id="rId88"/>
    <p:sldId id="515" r:id="rId89"/>
    <p:sldId id="481" r:id="rId90"/>
    <p:sldId id="486" r:id="rId91"/>
    <p:sldId id="487" r:id="rId92"/>
    <p:sldId id="488" r:id="rId93"/>
    <p:sldId id="489" r:id="rId94"/>
    <p:sldId id="490" r:id="rId95"/>
    <p:sldId id="491" r:id="rId96"/>
    <p:sldId id="533" r:id="rId97"/>
  </p:sldIdLst>
  <p:sldSz cx="12192000" cy="6858000"/>
  <p:notesSz cx="7099300" cy="10234613"/>
  <p:custShowLst>
    <p:custShow name="自定义放映1" id="0">
      <p:sldLst/>
    </p:custShow>
  </p:custShowLst>
  <p:defaultTextStyle>
    <a:defPPr>
      <a:defRPr lang="zh-CN"/>
    </a:defPPr>
    <a:lvl1pPr algn="l" rtl="0" fontAlgn="base">
      <a:spcBef>
        <a:spcPct val="0"/>
      </a:spcBef>
      <a:spcAft>
        <a:spcPct val="0"/>
      </a:spcAft>
      <a:defRPr kern="1200">
        <a:solidFill>
          <a:schemeClr val="tx1"/>
        </a:solidFill>
        <a:latin typeface="Garamond" pitchFamily="18" charset="0"/>
        <a:ea typeface="宋体" pitchFamily="2" charset="-122"/>
        <a:cs typeface="+mn-cs"/>
      </a:defRPr>
    </a:lvl1pPr>
    <a:lvl2pPr marL="457200" algn="l" rtl="0" fontAlgn="base">
      <a:spcBef>
        <a:spcPct val="0"/>
      </a:spcBef>
      <a:spcAft>
        <a:spcPct val="0"/>
      </a:spcAft>
      <a:defRPr kern="1200">
        <a:solidFill>
          <a:schemeClr val="tx1"/>
        </a:solidFill>
        <a:latin typeface="Garamond" pitchFamily="18" charset="0"/>
        <a:ea typeface="宋体" pitchFamily="2" charset="-122"/>
        <a:cs typeface="+mn-cs"/>
      </a:defRPr>
    </a:lvl2pPr>
    <a:lvl3pPr marL="914400" algn="l" rtl="0" fontAlgn="base">
      <a:spcBef>
        <a:spcPct val="0"/>
      </a:spcBef>
      <a:spcAft>
        <a:spcPct val="0"/>
      </a:spcAft>
      <a:defRPr kern="1200">
        <a:solidFill>
          <a:schemeClr val="tx1"/>
        </a:solidFill>
        <a:latin typeface="Garamond" pitchFamily="18" charset="0"/>
        <a:ea typeface="宋体" pitchFamily="2" charset="-122"/>
        <a:cs typeface="+mn-cs"/>
      </a:defRPr>
    </a:lvl3pPr>
    <a:lvl4pPr marL="1371600" algn="l" rtl="0" fontAlgn="base">
      <a:spcBef>
        <a:spcPct val="0"/>
      </a:spcBef>
      <a:spcAft>
        <a:spcPct val="0"/>
      </a:spcAft>
      <a:defRPr kern="1200">
        <a:solidFill>
          <a:schemeClr val="tx1"/>
        </a:solidFill>
        <a:latin typeface="Garamond" pitchFamily="18" charset="0"/>
        <a:ea typeface="宋体" pitchFamily="2" charset="-122"/>
        <a:cs typeface="+mn-cs"/>
      </a:defRPr>
    </a:lvl4pPr>
    <a:lvl5pPr marL="1828800" algn="l" rtl="0" fontAlgn="base">
      <a:spcBef>
        <a:spcPct val="0"/>
      </a:spcBef>
      <a:spcAft>
        <a:spcPct val="0"/>
      </a:spcAft>
      <a:defRPr kern="1200">
        <a:solidFill>
          <a:schemeClr val="tx1"/>
        </a:solidFill>
        <a:latin typeface="Garamond" pitchFamily="18" charset="0"/>
        <a:ea typeface="宋体" pitchFamily="2" charset="-122"/>
        <a:cs typeface="+mn-cs"/>
      </a:defRPr>
    </a:lvl5pPr>
    <a:lvl6pPr marL="2286000" algn="l" defTabSz="914400" rtl="0" eaLnBrk="1" latinLnBrk="0" hangingPunct="1">
      <a:defRPr kern="1200">
        <a:solidFill>
          <a:schemeClr val="tx1"/>
        </a:solidFill>
        <a:latin typeface="Garamond" pitchFamily="18" charset="0"/>
        <a:ea typeface="宋体" pitchFamily="2" charset="-122"/>
        <a:cs typeface="+mn-cs"/>
      </a:defRPr>
    </a:lvl6pPr>
    <a:lvl7pPr marL="2743200" algn="l" defTabSz="914400" rtl="0" eaLnBrk="1" latinLnBrk="0" hangingPunct="1">
      <a:defRPr kern="1200">
        <a:solidFill>
          <a:schemeClr val="tx1"/>
        </a:solidFill>
        <a:latin typeface="Garamond" pitchFamily="18" charset="0"/>
        <a:ea typeface="宋体" pitchFamily="2" charset="-122"/>
        <a:cs typeface="+mn-cs"/>
      </a:defRPr>
    </a:lvl7pPr>
    <a:lvl8pPr marL="3200400" algn="l" defTabSz="914400" rtl="0" eaLnBrk="1" latinLnBrk="0" hangingPunct="1">
      <a:defRPr kern="1200">
        <a:solidFill>
          <a:schemeClr val="tx1"/>
        </a:solidFill>
        <a:latin typeface="Garamond" pitchFamily="18" charset="0"/>
        <a:ea typeface="宋体" pitchFamily="2" charset="-122"/>
        <a:cs typeface="+mn-cs"/>
      </a:defRPr>
    </a:lvl8pPr>
    <a:lvl9pPr marL="3657600" algn="l" defTabSz="914400" rtl="0" eaLnBrk="1" latinLnBrk="0" hangingPunct="1">
      <a:defRPr kern="1200">
        <a:solidFill>
          <a:schemeClr val="tx1"/>
        </a:solidFill>
        <a:latin typeface="Garamond" pitchFamily="18" charset="0"/>
        <a:ea typeface="宋体" pitchFamily="2" charset="-122"/>
        <a:cs typeface="+mn-cs"/>
      </a:defRPr>
    </a:lvl9pPr>
  </p:defaultTextStyle>
  <p:extLst>
    <p:ext uri="{EFAFB233-063F-42B5-8137-9DF3F51BA10A}">
      <p15:sldGuideLst xmlns:p15="http://schemas.microsoft.com/office/powerpoint/2012/main" xmlns="">
        <p15:guide id="1" orient="horz" pos="4319" userDrawn="1">
          <p15:clr>
            <a:srgbClr val="A4A3A4"/>
          </p15:clr>
        </p15:guide>
        <p15:guide id="2" pos="76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FFFF00"/>
    <a:srgbClr val="0033CC"/>
    <a:srgbClr val="3366CC"/>
    <a:srgbClr val="D60093"/>
    <a:srgbClr val="990033"/>
    <a:srgbClr val="99000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845" autoAdjust="0"/>
  </p:normalViewPr>
  <p:slideViewPr>
    <p:cSldViewPr>
      <p:cViewPr varScale="1">
        <p:scale>
          <a:sx n="63" d="100"/>
          <a:sy n="63" d="100"/>
        </p:scale>
        <p:origin x="-126" y="-192"/>
      </p:cViewPr>
      <p:guideLst>
        <p:guide orient="horz" pos="4319"/>
        <p:guide pos="765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 Id="rId4" Type="http://schemas.openxmlformats.org/officeDocument/2006/relationships/image" Target="../media/image22.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png"/></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1.emf"/><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4.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9.wmf"/><Relationship Id="rId1" Type="http://schemas.openxmlformats.org/officeDocument/2006/relationships/image" Target="../media/image46.wmf"/><Relationship Id="rId5" Type="http://schemas.openxmlformats.org/officeDocument/2006/relationships/image" Target="../media/image51.emf"/><Relationship Id="rId4" Type="http://schemas.openxmlformats.org/officeDocument/2006/relationships/image" Target="../media/image5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5.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image" Target="../media/image59.wmf"/><Relationship Id="rId4" Type="http://schemas.openxmlformats.org/officeDocument/2006/relationships/image" Target="../media/image56.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spcBef>
                <a:spcPct val="20000"/>
              </a:spcBef>
              <a:defRPr kumimoji="1" sz="1300">
                <a:latin typeface="Times New Roman" pitchFamily="18" charset="0"/>
              </a:defRPr>
            </a:lvl1pPr>
          </a:lstStyle>
          <a:p>
            <a:endParaRPr lang="en-US" altLang="zh-CN"/>
          </a:p>
        </p:txBody>
      </p:sp>
      <p:sp>
        <p:nvSpPr>
          <p:cNvPr id="20483"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spcBef>
                <a:spcPct val="20000"/>
              </a:spcBef>
              <a:defRPr kumimoji="1" sz="1300">
                <a:latin typeface="Times New Roman" pitchFamily="18" charset="0"/>
              </a:defRPr>
            </a:lvl1pPr>
          </a:lstStyle>
          <a:p>
            <a:endParaRPr lang="en-US" altLang="zh-CN"/>
          </a:p>
        </p:txBody>
      </p:sp>
      <p:sp>
        <p:nvSpPr>
          <p:cNvPr id="20484"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spcBef>
                <a:spcPct val="20000"/>
              </a:spcBef>
              <a:defRPr kumimoji="1" sz="1300">
                <a:latin typeface="Times New Roman" pitchFamily="18" charset="0"/>
              </a:defRPr>
            </a:lvl1pPr>
          </a:lstStyle>
          <a:p>
            <a:endParaRPr lang="en-US" altLang="zh-CN"/>
          </a:p>
        </p:txBody>
      </p:sp>
      <p:sp>
        <p:nvSpPr>
          <p:cNvPr id="20485"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spcBef>
                <a:spcPct val="20000"/>
              </a:spcBef>
              <a:defRPr kumimoji="1" sz="1300">
                <a:latin typeface="Times New Roman" pitchFamily="18" charset="0"/>
              </a:defRPr>
            </a:lvl1pPr>
          </a:lstStyle>
          <a:p>
            <a:fld id="{A3D8F78E-B83C-4C5F-8AA4-D97462A66157}" type="slidenum">
              <a:rPr lang="en-US" altLang="zh-CN"/>
              <a:pPr/>
              <a:t>‹#›</a:t>
            </a:fld>
            <a:endParaRPr lang="en-US" altLang="zh-CN"/>
          </a:p>
        </p:txBody>
      </p:sp>
    </p:spTree>
    <p:extLst>
      <p:ext uri="{BB962C8B-B14F-4D97-AF65-F5344CB8AC3E}">
        <p14:creationId xmlns:p14="http://schemas.microsoft.com/office/powerpoint/2010/main" val="3432116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spcBef>
                <a:spcPct val="20000"/>
              </a:spcBef>
              <a:defRPr kumimoji="1" sz="1300">
                <a:latin typeface="Times New Roman" pitchFamily="18" charset="0"/>
              </a:defRPr>
            </a:lvl1pPr>
          </a:lstStyle>
          <a:p>
            <a:endParaRPr lang="en-US" altLang="zh-CN"/>
          </a:p>
        </p:txBody>
      </p:sp>
      <p:sp>
        <p:nvSpPr>
          <p:cNvPr id="19459" name="Rectangle 3"/>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spcBef>
                <a:spcPct val="20000"/>
              </a:spcBef>
              <a:defRPr kumimoji="1" sz="1300">
                <a:latin typeface="Times New Roman" pitchFamily="18" charset="0"/>
              </a:defRPr>
            </a:lvl1pPr>
          </a:lstStyle>
          <a:p>
            <a:endParaRPr lang="en-US" altLang="zh-CN"/>
          </a:p>
        </p:txBody>
      </p:sp>
      <p:sp>
        <p:nvSpPr>
          <p:cNvPr id="19460"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461" name="Rectangle 5"/>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462" name="Rectangle 6"/>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spcBef>
                <a:spcPct val="20000"/>
              </a:spcBef>
              <a:defRPr kumimoji="1" sz="1300">
                <a:latin typeface="Times New Roman" pitchFamily="18" charset="0"/>
              </a:defRPr>
            </a:lvl1pPr>
          </a:lstStyle>
          <a:p>
            <a:endParaRPr lang="en-US" altLang="zh-CN"/>
          </a:p>
        </p:txBody>
      </p:sp>
      <p:sp>
        <p:nvSpPr>
          <p:cNvPr id="19463" name="Rectangle 7"/>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spcBef>
                <a:spcPct val="20000"/>
              </a:spcBef>
              <a:defRPr kumimoji="1" sz="1300">
                <a:latin typeface="Times New Roman" pitchFamily="18" charset="0"/>
              </a:defRPr>
            </a:lvl1pPr>
          </a:lstStyle>
          <a:p>
            <a:fld id="{0E1A5DF5-06CE-4D61-9BC7-EC2AD87146C6}" type="slidenum">
              <a:rPr lang="en-US" altLang="zh-CN"/>
              <a:pPr/>
              <a:t>‹#›</a:t>
            </a:fld>
            <a:endParaRPr lang="en-US" altLang="zh-CN"/>
          </a:p>
        </p:txBody>
      </p:sp>
    </p:spTree>
    <p:extLst>
      <p:ext uri="{BB962C8B-B14F-4D97-AF65-F5344CB8AC3E}">
        <p14:creationId xmlns:p14="http://schemas.microsoft.com/office/powerpoint/2010/main" val="17742836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1A5DF5-06CE-4D61-9BC7-EC2AD87146C6}" type="slidenum">
              <a:rPr lang="en-US" altLang="zh-CN" smtClean="0"/>
              <a:pPr/>
              <a:t>3</a:t>
            </a:fld>
            <a:endParaRPr lang="en-US" altLang="zh-CN"/>
          </a:p>
        </p:txBody>
      </p:sp>
    </p:spTree>
    <p:extLst>
      <p:ext uri="{BB962C8B-B14F-4D97-AF65-F5344CB8AC3E}">
        <p14:creationId xmlns:p14="http://schemas.microsoft.com/office/powerpoint/2010/main" val="1553992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CE3F8006-B9B7-4C26-AC6A-90EC76D73C8B}" type="slidenum">
              <a:rPr lang="en-US" altLang="zh-CN"/>
              <a:pPr/>
              <a:t>34</a:t>
            </a:fld>
            <a:endParaRPr lang="en-US" altLang="zh-CN"/>
          </a:p>
        </p:txBody>
      </p:sp>
      <p:sp>
        <p:nvSpPr>
          <p:cNvPr id="268290" name="Rectangle 2"/>
          <p:cNvSpPr>
            <a:spLocks noGrp="1" noRot="1" noChangeAspect="1" noChangeArrowheads="1" noTextEdit="1"/>
          </p:cNvSpPr>
          <p:nvPr>
            <p:ph type="sldImg"/>
          </p:nvPr>
        </p:nvSpPr>
        <p:spPr>
          <a:xfrm>
            <a:off x="139700" y="768350"/>
            <a:ext cx="6819900" cy="3836988"/>
          </a:xfrm>
          <a:ln/>
        </p:spPr>
      </p:sp>
      <p:sp>
        <p:nvSpPr>
          <p:cNvPr id="268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5CA39172-2D7A-4488-850C-2DC8E96B7CAE}" type="slidenum">
              <a:rPr lang="en-US" altLang="zh-CN"/>
              <a:pPr/>
              <a:t>37</a:t>
            </a:fld>
            <a:endParaRPr lang="en-US" altLang="zh-CN"/>
          </a:p>
        </p:txBody>
      </p:sp>
      <p:sp>
        <p:nvSpPr>
          <p:cNvPr id="188418" name="Rectangle 1026"/>
          <p:cNvSpPr>
            <a:spLocks noGrp="1" noRot="1" noChangeAspect="1" noChangeArrowheads="1" noTextEdit="1"/>
          </p:cNvSpPr>
          <p:nvPr>
            <p:ph type="sldImg"/>
          </p:nvPr>
        </p:nvSpPr>
        <p:spPr bwMode="auto">
          <a:xfrm>
            <a:off x="139700" y="768350"/>
            <a:ext cx="6819900" cy="3836988"/>
          </a:xfrm>
          <a:prstGeom prst="rect">
            <a:avLst/>
          </a:prstGeom>
          <a:solidFill>
            <a:srgbClr val="FFFFFF"/>
          </a:solidFill>
          <a:ln>
            <a:solidFill>
              <a:srgbClr val="000000"/>
            </a:solidFill>
            <a:miter lim="800000"/>
            <a:headEnd/>
            <a:tailEnd/>
          </a:ln>
        </p:spPr>
      </p:sp>
      <p:sp>
        <p:nvSpPr>
          <p:cNvPr id="188419" name="Rectangle 1027"/>
          <p:cNvSpPr>
            <a:spLocks noGrp="1" noChangeArrowheads="1"/>
          </p:cNvSpPr>
          <p:nvPr>
            <p:ph type="body" idx="1"/>
          </p:nvPr>
        </p:nvSpPr>
        <p:spPr bwMode="auto">
          <a:xfrm>
            <a:off x="709930" y="4861441"/>
            <a:ext cx="5679440" cy="4605576"/>
          </a:xfrm>
          <a:prstGeom prst="rect">
            <a:avLst/>
          </a:prstGeo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B6A774F6-75B6-4BB1-B52B-8747ABC0F8E2}" type="slidenum">
              <a:rPr lang="en-US" altLang="zh-CN"/>
              <a:pPr/>
              <a:t>38</a:t>
            </a:fld>
            <a:endParaRPr lang="en-US" altLang="zh-CN"/>
          </a:p>
        </p:txBody>
      </p:sp>
      <p:sp>
        <p:nvSpPr>
          <p:cNvPr id="276482" name="Rectangle 2"/>
          <p:cNvSpPr>
            <a:spLocks noGrp="1" noRot="1" noChangeAspect="1" noChangeArrowheads="1" noTextEdit="1"/>
          </p:cNvSpPr>
          <p:nvPr>
            <p:ph type="sldImg"/>
          </p:nvPr>
        </p:nvSpPr>
        <p:spPr>
          <a:xfrm>
            <a:off x="139700" y="768350"/>
            <a:ext cx="6819900" cy="3836988"/>
          </a:xfrm>
          <a:ln/>
        </p:spPr>
      </p:sp>
      <p:sp>
        <p:nvSpPr>
          <p:cNvPr id="276483" name="Rectangle 3"/>
          <p:cNvSpPr>
            <a:spLocks noGrp="1" noChangeArrowheads="1"/>
          </p:cNvSpPr>
          <p:nvPr>
            <p:ph type="body" idx="1"/>
          </p:nvPr>
        </p:nvSpPr>
        <p:spPr/>
        <p:txBody>
          <a:bodyPr/>
          <a:lstStyle/>
          <a:p>
            <a:r>
              <a:rPr lang="zh-CN" altLang="en-US"/>
              <a:t>价键理论简单、直观，较好地说明了配合物的形成、空间构型、配位数、磁性，但它不能解释配合物的颜色和吸收光谱，也无法定量地说明配合物的稳定性，这是因为价键理论只孤立地看到配体与中心原子的成键，忽略了成键时在配体电场的影响下中心原子</a:t>
            </a:r>
            <a:r>
              <a:rPr lang="en-US" altLang="zh-CN"/>
              <a:t>d</a:t>
            </a:r>
            <a:r>
              <a:rPr lang="zh-CN" altLang="en-US"/>
              <a:t>轨道能量的变化。晶体场理论（</a:t>
            </a:r>
            <a:r>
              <a:rPr lang="en-US" altLang="zh-CN"/>
              <a:t>crystal field theory</a:t>
            </a:r>
            <a:r>
              <a:rPr lang="zh-CN" altLang="en-US"/>
              <a:t>，</a:t>
            </a:r>
            <a:r>
              <a:rPr lang="en-US" altLang="zh-CN"/>
              <a:t>CFT</a:t>
            </a:r>
            <a:r>
              <a:rPr lang="zh-CN" altLang="en-US"/>
              <a:t>）则完全不考虑共价键，它是一种改进了的静电理论，</a:t>
            </a:r>
            <a:r>
              <a:rPr lang="en-US" altLang="zh-CN"/>
              <a:t>1928</a:t>
            </a:r>
            <a:r>
              <a:rPr lang="zh-CN" altLang="en-US"/>
              <a:t>年由</a:t>
            </a:r>
            <a:r>
              <a:rPr lang="en-US" altLang="zh-CN"/>
              <a:t>H. Bethe</a:t>
            </a:r>
            <a:r>
              <a:rPr lang="zh-CN" altLang="en-US"/>
              <a:t>首先提出，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5D59AA9-A7D6-41A9-B5FC-D984685D53E2}" type="slidenum">
              <a:rPr lang="en-US" altLang="zh-CN"/>
              <a:pPr/>
              <a:t>41</a:t>
            </a:fld>
            <a:endParaRPr lang="en-US" altLang="zh-CN"/>
          </a:p>
        </p:txBody>
      </p:sp>
      <p:sp>
        <p:nvSpPr>
          <p:cNvPr id="273410" name="Rectangle 2"/>
          <p:cNvSpPr>
            <a:spLocks noGrp="1" noRot="1" noChangeAspect="1" noChangeArrowheads="1" noTextEdit="1"/>
          </p:cNvSpPr>
          <p:nvPr>
            <p:ph type="sldImg"/>
          </p:nvPr>
        </p:nvSpPr>
        <p:spPr>
          <a:xfrm>
            <a:off x="139700" y="768350"/>
            <a:ext cx="6819900" cy="3836988"/>
          </a:xfrm>
          <a:ln/>
        </p:spPr>
      </p:sp>
      <p:sp>
        <p:nvSpPr>
          <p:cNvPr id="273411" name="Rectangle 3"/>
          <p:cNvSpPr>
            <a:spLocks noGrp="1" noChangeArrowheads="1"/>
          </p:cNvSpPr>
          <p:nvPr>
            <p:ph type="body" idx="1"/>
          </p:nvPr>
        </p:nvSpPr>
        <p:spPr/>
        <p:txBody>
          <a:bodyPr/>
          <a:lstStyle/>
          <a:p>
            <a:r>
              <a:rPr lang="en-US" altLang="zh-CN" sz="1700" dirty="0"/>
              <a:t>dz2</a:t>
            </a:r>
            <a:r>
              <a:rPr lang="zh-CN" altLang="en-US" sz="1700" dirty="0"/>
              <a:t>和</a:t>
            </a:r>
            <a:r>
              <a:rPr lang="en-US" altLang="zh-CN" sz="1700" dirty="0"/>
              <a:t>dx2-y2</a:t>
            </a:r>
            <a:r>
              <a:rPr lang="zh-CN" altLang="en-US" sz="1700" dirty="0"/>
              <a:t>轨道处于“首当其冲”的位置，正好与配体迎头相撞，轨道中电子受配体负电场斥力较大</a:t>
            </a:r>
            <a:r>
              <a:rPr lang="en-US" altLang="zh-CN" sz="1700" dirty="0"/>
              <a:t>, </a:t>
            </a:r>
            <a:r>
              <a:rPr lang="zh-CN" altLang="en-US" sz="1700" dirty="0"/>
              <a:t>使这两个轨道的能量升高；另外</a:t>
            </a:r>
            <a:r>
              <a:rPr lang="en-US" altLang="zh-CN" sz="1700" dirty="0"/>
              <a:t>3</a:t>
            </a:r>
            <a:r>
              <a:rPr lang="zh-CN" altLang="en-US" sz="1700" dirty="0"/>
              <a:t>个轨道指向八面体相邻两顶角之间，不与配体正面相撞</a:t>
            </a:r>
            <a:r>
              <a:rPr lang="en-US" altLang="zh-CN" sz="1700" dirty="0"/>
              <a:t>, </a:t>
            </a:r>
            <a:r>
              <a:rPr lang="zh-CN" altLang="en-US" sz="1700" dirty="0"/>
              <a:t>轨道中电子受配体负电场斥力较小。这意味着球形场中的轨道能级</a:t>
            </a:r>
            <a:r>
              <a:rPr lang="en-US" altLang="zh-CN" sz="1700" dirty="0"/>
              <a:t>[</a:t>
            </a:r>
            <a:r>
              <a:rPr lang="zh-CN" altLang="en-US" sz="1700" dirty="0"/>
              <a:t>图</a:t>
            </a:r>
            <a:r>
              <a:rPr lang="en-US" altLang="zh-CN" sz="1700" dirty="0"/>
              <a:t>11-1(b)] </a:t>
            </a:r>
            <a:r>
              <a:rPr lang="zh-CN" altLang="en-US" sz="1700" dirty="0"/>
              <a:t>将发生分裂：由于受到较强的排斥力，迎头相撞的两条轨道能级从原有状态升高；又由于平均电场保持不变，即五条轨道的总能量不变，必然伴随着</a:t>
            </a:r>
            <a:r>
              <a:rPr lang="en-US" altLang="zh-CN" sz="1700" dirty="0" err="1"/>
              <a:t>dxy</a:t>
            </a:r>
            <a:r>
              <a:rPr lang="zh-CN" altLang="en-US" sz="1700" dirty="0"/>
              <a:t>、</a:t>
            </a:r>
            <a:r>
              <a:rPr lang="en-US" altLang="zh-CN" sz="1700" dirty="0" err="1"/>
              <a:t>dxz</a:t>
            </a:r>
            <a:r>
              <a:rPr lang="zh-CN" altLang="en-US" sz="1700" dirty="0"/>
              <a:t>和</a:t>
            </a:r>
            <a:r>
              <a:rPr lang="en-US" altLang="zh-CN" sz="1700" dirty="0" err="1"/>
              <a:t>dyz</a:t>
            </a:r>
            <a:r>
              <a:rPr lang="en-US" altLang="zh-CN" sz="1700" dirty="0"/>
              <a:t> </a:t>
            </a:r>
            <a:r>
              <a:rPr lang="zh-CN" altLang="en-US" sz="1700" dirty="0"/>
              <a:t>轨道能级的下降</a:t>
            </a:r>
            <a:r>
              <a:rPr lang="en-US" altLang="zh-CN" sz="1700" dirty="0"/>
              <a:t>, </a:t>
            </a:r>
            <a:r>
              <a:rPr lang="zh-CN" altLang="en-US" sz="1700" dirty="0"/>
              <a:t>图</a:t>
            </a:r>
            <a:r>
              <a:rPr lang="en-US" altLang="zh-CN" sz="1700" dirty="0"/>
              <a:t>11-1(c)</a:t>
            </a:r>
            <a:r>
              <a:rPr lang="zh-CN" altLang="en-US" sz="1700" dirty="0"/>
              <a:t>。 结果正八面体配合物中，中心原子</a:t>
            </a:r>
            <a:r>
              <a:rPr lang="en-US" altLang="zh-CN" sz="1700" dirty="0"/>
              <a:t>d</a:t>
            </a:r>
            <a:r>
              <a:rPr lang="zh-CN" altLang="en-US" sz="1700" dirty="0"/>
              <a:t>轨道能级分裂成两组：一组为高能量的</a:t>
            </a:r>
            <a:r>
              <a:rPr lang="en-US" altLang="zh-CN" sz="1700" dirty="0"/>
              <a:t>dz2</a:t>
            </a:r>
            <a:r>
              <a:rPr lang="zh-CN" altLang="en-US" sz="1700" dirty="0"/>
              <a:t>和</a:t>
            </a:r>
            <a:r>
              <a:rPr lang="en-US" altLang="zh-CN" sz="1700" dirty="0"/>
              <a:t>dx2-y2</a:t>
            </a:r>
            <a:r>
              <a:rPr lang="zh-CN" altLang="en-US" sz="1700" dirty="0"/>
              <a:t>二重等价轨道，叫做</a:t>
            </a:r>
            <a:r>
              <a:rPr lang="en-US" altLang="zh-CN" sz="1700" dirty="0" err="1"/>
              <a:t>dγ</a:t>
            </a:r>
            <a:r>
              <a:rPr lang="en-US" altLang="zh-CN" sz="1700" i="1" dirty="0"/>
              <a:t> </a:t>
            </a:r>
            <a:r>
              <a:rPr lang="zh-CN" altLang="en-US" sz="1700" dirty="0"/>
              <a:t>轨道。另一组为低能量的</a:t>
            </a:r>
            <a:r>
              <a:rPr lang="en-US" altLang="zh-CN" sz="1700" dirty="0" err="1"/>
              <a:t>dxy</a:t>
            </a:r>
            <a:r>
              <a:rPr lang="zh-CN" altLang="en-US" sz="1700" dirty="0"/>
              <a:t>、</a:t>
            </a:r>
            <a:r>
              <a:rPr lang="en-US" altLang="zh-CN" sz="1700" dirty="0" err="1"/>
              <a:t>dxz</a:t>
            </a:r>
            <a:r>
              <a:rPr lang="zh-CN" altLang="en-US" sz="1700" dirty="0"/>
              <a:t>和</a:t>
            </a:r>
            <a:r>
              <a:rPr lang="en-US" altLang="zh-CN" sz="1700" dirty="0" err="1"/>
              <a:t>dyz</a:t>
            </a:r>
            <a:r>
              <a:rPr lang="en-US" altLang="zh-CN" sz="1700" i="1" dirty="0"/>
              <a:t> </a:t>
            </a:r>
            <a:r>
              <a:rPr lang="zh-CN" altLang="en-US" sz="1700" dirty="0"/>
              <a:t>三重等价轨道，叫做</a:t>
            </a:r>
            <a:r>
              <a:rPr lang="en-US" altLang="zh-CN" sz="1700" dirty="0" err="1"/>
              <a:t>dε</a:t>
            </a:r>
            <a:r>
              <a:rPr lang="zh-CN" altLang="en-US" sz="1700" dirty="0"/>
              <a:t>轨道。两组轨道间的能量差叫做八面体晶体场的分裂能 </a:t>
            </a:r>
            <a:r>
              <a:rPr lang="en-US" altLang="zh-CN" sz="1700" dirty="0"/>
              <a:t>(splitting energy), </a:t>
            </a:r>
            <a:r>
              <a:rPr lang="zh-CN" altLang="en-US" sz="1700" dirty="0"/>
              <a:t>用符号</a:t>
            </a:r>
            <a:r>
              <a:rPr lang="en-US" altLang="zh-CN" sz="1700" i="1" dirty="0"/>
              <a:t>E</a:t>
            </a:r>
            <a:r>
              <a:rPr lang="en-US" altLang="zh-CN" sz="1700" dirty="0"/>
              <a:t>s</a:t>
            </a:r>
            <a:r>
              <a:rPr lang="zh-CN" altLang="en-US" sz="1700" dirty="0"/>
              <a:t>表示。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807EC16E-B9F2-4F35-8866-E230DCCC9EE4}" type="slidenum">
              <a:rPr lang="en-US" altLang="zh-CN"/>
              <a:pPr/>
              <a:t>42</a:t>
            </a:fld>
            <a:endParaRPr lang="en-US" altLang="zh-CN"/>
          </a:p>
        </p:txBody>
      </p:sp>
      <p:sp>
        <p:nvSpPr>
          <p:cNvPr id="279554" name="Rectangle 2"/>
          <p:cNvSpPr>
            <a:spLocks noGrp="1" noRot="1" noChangeAspect="1" noChangeArrowheads="1" noTextEdit="1"/>
          </p:cNvSpPr>
          <p:nvPr>
            <p:ph type="sldImg"/>
          </p:nvPr>
        </p:nvSpPr>
        <p:spPr>
          <a:xfrm>
            <a:off x="139700" y="768350"/>
            <a:ext cx="6819900" cy="3836988"/>
          </a:xfrm>
          <a:ln/>
        </p:spPr>
      </p:sp>
      <p:sp>
        <p:nvSpPr>
          <p:cNvPr id="279555" name="Rectangle 3"/>
          <p:cNvSpPr>
            <a:spLocks noGrp="1" noChangeArrowheads="1"/>
          </p:cNvSpPr>
          <p:nvPr>
            <p:ph type="body" idx="1"/>
          </p:nvPr>
        </p:nvSpPr>
        <p:spPr/>
        <p:txBody>
          <a:bodyPr/>
          <a:lstStyle/>
          <a:p>
            <a:r>
              <a:rPr lang="zh-CN" altLang="en-US" sz="1500"/>
              <a:t>分裂能在数值上相当于一个电子由</a:t>
            </a:r>
            <a:r>
              <a:rPr lang="en-US" altLang="zh-CN" sz="1500"/>
              <a:t>d</a:t>
            </a:r>
            <a:r>
              <a:rPr lang="en-US" altLang="zh-CN" sz="1500" baseline="-25000"/>
              <a:t>ε</a:t>
            </a:r>
            <a:r>
              <a:rPr lang="zh-CN" altLang="en-US" sz="1500"/>
              <a:t>轨道跃迁至</a:t>
            </a:r>
            <a:r>
              <a:rPr lang="en-US" altLang="zh-CN" sz="1500"/>
              <a:t>d</a:t>
            </a:r>
            <a:r>
              <a:rPr lang="en-US" altLang="zh-CN" sz="1500" baseline="-25000"/>
              <a:t>γ</a:t>
            </a:r>
            <a:r>
              <a:rPr lang="en-US" altLang="zh-CN" sz="1500" i="1"/>
              <a:t> </a:t>
            </a:r>
            <a:r>
              <a:rPr lang="zh-CN" altLang="en-US" sz="1500"/>
              <a:t>轨道所吸收的能量</a:t>
            </a:r>
            <a:r>
              <a:rPr lang="en-US" altLang="zh-CN" sz="1500"/>
              <a:t>, </a:t>
            </a:r>
            <a:r>
              <a:rPr lang="zh-CN" altLang="en-US" sz="1500"/>
              <a:t>该能量可通过光谱实验测得。不同配体所产生的分裂能不同</a:t>
            </a:r>
            <a:r>
              <a:rPr lang="en-US" altLang="zh-CN" sz="1500"/>
              <a:t>, </a:t>
            </a:r>
            <a:r>
              <a:rPr lang="zh-CN" altLang="en-US" sz="1500"/>
              <a:t>因而分裂能是配体晶体场强度的量度。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1E1BF0CF-CCA3-4109-A9BF-879C2A2746E9}" type="slidenum">
              <a:rPr lang="en-US" altLang="zh-CN"/>
              <a:pPr/>
              <a:t>43</a:t>
            </a:fld>
            <a:endParaRPr lang="en-US" altLang="zh-CN"/>
          </a:p>
        </p:txBody>
      </p:sp>
      <p:sp>
        <p:nvSpPr>
          <p:cNvPr id="274434" name="Rectangle 2"/>
          <p:cNvSpPr>
            <a:spLocks noGrp="1" noRot="1" noChangeAspect="1" noChangeArrowheads="1" noTextEdit="1"/>
          </p:cNvSpPr>
          <p:nvPr>
            <p:ph type="sldImg"/>
          </p:nvPr>
        </p:nvSpPr>
        <p:spPr>
          <a:xfrm>
            <a:off x="139700" y="768350"/>
            <a:ext cx="6819900" cy="3836988"/>
          </a:xfrm>
          <a:ln/>
        </p:spPr>
      </p:sp>
      <p:sp>
        <p:nvSpPr>
          <p:cNvPr id="274435" name="Rectangle 3"/>
          <p:cNvSpPr>
            <a:spLocks noGrp="1" noChangeArrowheads="1"/>
          </p:cNvSpPr>
          <p:nvPr>
            <p:ph type="body" idx="1"/>
          </p:nvPr>
        </p:nvSpPr>
        <p:spPr/>
        <p:txBody>
          <a:bodyPr/>
          <a:lstStyle/>
          <a:p>
            <a:r>
              <a:rPr lang="zh-CN" altLang="en-US"/>
              <a:t>与</a:t>
            </a:r>
            <a:r>
              <a:rPr lang="en-US" altLang="zh-CN"/>
              <a:t>d5</a:t>
            </a:r>
            <a:r>
              <a:rPr lang="zh-CN" altLang="en-US"/>
              <a:t>相似，</a:t>
            </a:r>
            <a:r>
              <a:rPr lang="en-US" altLang="zh-CN"/>
              <a:t>d4 ~ d7</a:t>
            </a:r>
            <a:r>
              <a:rPr lang="zh-CN" altLang="en-US"/>
              <a:t>型过渡金属离子也都会面临两种选择，配体为强场者形成低自旋化合物，配体为弱场者形成高自旋化合物。</a:t>
            </a:r>
            <a:r>
              <a:rPr lang="en-US" altLang="zh-CN"/>
              <a:t>d1 ~ d3</a:t>
            </a:r>
            <a:r>
              <a:rPr lang="zh-CN" altLang="en-US"/>
              <a:t>和</a:t>
            </a:r>
            <a:r>
              <a:rPr lang="en-US" altLang="zh-CN"/>
              <a:t>d8 ~ d10</a:t>
            </a:r>
            <a:r>
              <a:rPr lang="zh-CN" altLang="en-US"/>
              <a:t>型的离子只能有一种排布，所形成的配合物与配体场强无关。</a:t>
            </a:r>
          </a:p>
          <a:p>
            <a:r>
              <a:rPr lang="zh-CN" altLang="en-US"/>
              <a:t>    总之，强场配体导致较大的分裂能，弱场配体导致较小的分裂能；形成高自旋还是低自旋取决于成对能和分裂能的相对大小；成对能大于分裂能时形成高自旋，相反形成低自旋；不论是形成高自旋还是低自旋，配合物都应处于最有利的能量状态。</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pPr eaLnBrk="1" hangingPunct="1">
              <a:spcBef>
                <a:spcPct val="50000"/>
              </a:spcBef>
            </a:pPr>
            <a:r>
              <a:rPr lang="zh-CN" altLang="en-US" sz="1200" b="1" dirty="0">
                <a:latin typeface="楷体_GB2312" pitchFamily="49" charset="-122"/>
                <a:ea typeface="楷体_GB2312" pitchFamily="49" charset="-122"/>
              </a:rPr>
              <a:t>从配位体看，酸度增大，</a:t>
            </a:r>
          </a:p>
          <a:p>
            <a:pPr eaLnBrk="1" hangingPunct="1">
              <a:spcBef>
                <a:spcPct val="50000"/>
              </a:spcBef>
            </a:pPr>
            <a:r>
              <a:rPr lang="zh-CN" altLang="en-US" sz="1200" b="1" dirty="0">
                <a:latin typeface="楷体_GB2312" pitchFamily="49" charset="-122"/>
                <a:ea typeface="楷体_GB2312" pitchFamily="49" charset="-122"/>
              </a:rPr>
              <a:t>导致配合物的稳定性降低。</a:t>
            </a:r>
          </a:p>
          <a:p>
            <a:endParaRPr lang="zh-CN" altLang="en-US" dirty="0"/>
          </a:p>
        </p:txBody>
      </p:sp>
      <p:sp>
        <p:nvSpPr>
          <p:cNvPr id="4" name="灯片编号占位符 3"/>
          <p:cNvSpPr>
            <a:spLocks noGrp="1"/>
          </p:cNvSpPr>
          <p:nvPr>
            <p:ph type="sldNum" sz="quarter" idx="10"/>
          </p:nvPr>
        </p:nvSpPr>
        <p:spPr/>
        <p:txBody>
          <a:bodyPr/>
          <a:lstStyle/>
          <a:p>
            <a:fld id="{0E1A5DF5-06CE-4D61-9BC7-EC2AD87146C6}" type="slidenum">
              <a:rPr lang="en-US" altLang="zh-CN" smtClean="0"/>
              <a:pPr/>
              <a:t>62</a:t>
            </a:fld>
            <a:endParaRPr lang="en-US" altLang="zh-CN"/>
          </a:p>
        </p:txBody>
      </p:sp>
    </p:spTree>
    <p:extLst>
      <p:ext uri="{BB962C8B-B14F-4D97-AF65-F5344CB8AC3E}">
        <p14:creationId xmlns:p14="http://schemas.microsoft.com/office/powerpoint/2010/main" val="1849129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5AF9AB54-0559-4F3B-B6E0-2EB4CFB3AECE}" type="slidenum">
              <a:rPr lang="en-US" altLang="zh-CN"/>
              <a:pPr/>
              <a:t>75</a:t>
            </a:fld>
            <a:endParaRPr lang="en-US" altLang="zh-CN"/>
          </a:p>
        </p:txBody>
      </p:sp>
      <p:sp>
        <p:nvSpPr>
          <p:cNvPr id="188418" name="Rectangle 1026"/>
          <p:cNvSpPr>
            <a:spLocks noGrp="1" noRot="1" noChangeAspect="1" noChangeArrowheads="1" noTextEdit="1"/>
          </p:cNvSpPr>
          <p:nvPr>
            <p:ph type="sldImg"/>
          </p:nvPr>
        </p:nvSpPr>
        <p:spPr bwMode="auto">
          <a:xfrm>
            <a:off x="139700" y="768350"/>
            <a:ext cx="6819900" cy="3836988"/>
          </a:xfrm>
          <a:prstGeom prst="rect">
            <a:avLst/>
          </a:prstGeom>
          <a:solidFill>
            <a:srgbClr val="FFFFFF"/>
          </a:solidFill>
          <a:ln>
            <a:solidFill>
              <a:srgbClr val="000000"/>
            </a:solidFill>
            <a:miter lim="800000"/>
            <a:headEnd/>
            <a:tailEnd/>
          </a:ln>
        </p:spPr>
      </p:sp>
      <p:sp>
        <p:nvSpPr>
          <p:cNvPr id="188419" name="Rectangle 1027"/>
          <p:cNvSpPr>
            <a:spLocks noGrp="1" noChangeArrowheads="1"/>
          </p:cNvSpPr>
          <p:nvPr>
            <p:ph type="body" idx="1"/>
          </p:nvPr>
        </p:nvSpPr>
        <p:spPr bwMode="auto">
          <a:xfrm>
            <a:off x="709930" y="4861441"/>
            <a:ext cx="5679440" cy="4605576"/>
          </a:xfrm>
          <a:prstGeom prst="rect">
            <a:avLst/>
          </a:prstGeo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pPr>
              <a:lnSpc>
                <a:spcPct val="150000"/>
              </a:lnSpc>
            </a:pPr>
            <a:r>
              <a:rPr kumimoji="1" lang="zh-CN" altLang="en-US" sz="1200" b="1" dirty="0">
                <a:latin typeface="Times New Roman" pitchFamily="18" charset="0"/>
              </a:rPr>
              <a:t>定性、定量分析：</a:t>
            </a:r>
          </a:p>
          <a:p>
            <a:pPr>
              <a:lnSpc>
                <a:spcPct val="150000"/>
              </a:lnSpc>
            </a:pPr>
            <a:r>
              <a:rPr kumimoji="1" lang="zh-CN" altLang="en-US" sz="1200" b="1" dirty="0">
                <a:latin typeface="Times New Roman" pitchFamily="18" charset="0"/>
              </a:rPr>
              <a:t>    物质的分离：</a:t>
            </a:r>
          </a:p>
          <a:p>
            <a:pPr>
              <a:lnSpc>
                <a:spcPct val="150000"/>
              </a:lnSpc>
            </a:pPr>
            <a:r>
              <a:rPr kumimoji="1" lang="zh-CN" altLang="en-US" sz="1200" b="1" dirty="0">
                <a:latin typeface="Times New Roman" pitchFamily="18" charset="0"/>
              </a:rPr>
              <a:t>    催化：</a:t>
            </a:r>
          </a:p>
          <a:p>
            <a:pPr>
              <a:lnSpc>
                <a:spcPct val="150000"/>
              </a:lnSpc>
            </a:pPr>
            <a:r>
              <a:rPr kumimoji="1" lang="zh-CN" altLang="en-US" sz="1200" b="1" dirty="0">
                <a:latin typeface="Times New Roman" pitchFamily="18" charset="0"/>
              </a:rPr>
              <a:t>    解毒：</a:t>
            </a:r>
          </a:p>
          <a:p>
            <a:endParaRPr lang="zh-CN" altLang="en-US" dirty="0"/>
          </a:p>
        </p:txBody>
      </p:sp>
      <p:sp>
        <p:nvSpPr>
          <p:cNvPr id="4" name="灯片编号占位符 3"/>
          <p:cNvSpPr>
            <a:spLocks noGrp="1"/>
          </p:cNvSpPr>
          <p:nvPr>
            <p:ph type="sldNum" sz="quarter" idx="10"/>
          </p:nvPr>
        </p:nvSpPr>
        <p:spPr/>
        <p:txBody>
          <a:bodyPr/>
          <a:lstStyle/>
          <a:p>
            <a:fld id="{0E1A5DF5-06CE-4D61-9BC7-EC2AD87146C6}" type="slidenum">
              <a:rPr lang="en-US" altLang="zh-CN" smtClean="0"/>
              <a:pPr/>
              <a:t>80</a:t>
            </a:fld>
            <a:endParaRPr lang="en-US" altLang="zh-CN"/>
          </a:p>
        </p:txBody>
      </p:sp>
    </p:spTree>
    <p:extLst>
      <p:ext uri="{BB962C8B-B14F-4D97-AF65-F5344CB8AC3E}">
        <p14:creationId xmlns:p14="http://schemas.microsoft.com/office/powerpoint/2010/main" val="4022710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068EA4CF-E0EB-40B0-9A54-796612262A54}" type="slidenum">
              <a:rPr lang="en-US" altLang="zh-CN"/>
              <a:pPr/>
              <a:t>93</a:t>
            </a:fld>
            <a:endParaRPr lang="en-US" altLang="zh-CN"/>
          </a:p>
        </p:txBody>
      </p:sp>
      <p:sp>
        <p:nvSpPr>
          <p:cNvPr id="168962" name="Rectangle 2"/>
          <p:cNvSpPr>
            <a:spLocks noGrp="1" noRot="1" noChangeAspect="1" noChangeArrowheads="1" noTextEdit="1"/>
          </p:cNvSpPr>
          <p:nvPr>
            <p:ph type="sldImg"/>
          </p:nvPr>
        </p:nvSpPr>
        <p:spPr bwMode="auto">
          <a:xfrm>
            <a:off x="139700" y="768350"/>
            <a:ext cx="6819900" cy="3836988"/>
          </a:xfrm>
          <a:prstGeom prst="rect">
            <a:avLst/>
          </a:prstGeom>
          <a:solidFill>
            <a:srgbClr val="FFFFFF"/>
          </a:solidFill>
          <a:ln>
            <a:solidFill>
              <a:srgbClr val="000000"/>
            </a:solidFill>
            <a:miter lim="800000"/>
            <a:headEnd/>
            <a:tailEnd/>
          </a:ln>
        </p:spPr>
      </p:sp>
      <p:sp>
        <p:nvSpPr>
          <p:cNvPr id="168963" name="Rectangle 3"/>
          <p:cNvSpPr>
            <a:spLocks noGrp="1" noChangeArrowheads="1"/>
          </p:cNvSpPr>
          <p:nvPr>
            <p:ph type="body" idx="1"/>
          </p:nvPr>
        </p:nvSpPr>
        <p:spPr bwMode="auto">
          <a:xfrm>
            <a:off x="709930" y="4861441"/>
            <a:ext cx="5679440" cy="4605576"/>
          </a:xfrm>
          <a:prstGeom prst="rect">
            <a:avLst/>
          </a:prstGeom>
          <a:solidFill>
            <a:srgbClr val="FFFFFF"/>
          </a:solidFill>
          <a:ln>
            <a:solidFill>
              <a:srgbClr val="000000"/>
            </a:solidFill>
            <a:miter lim="800000"/>
            <a:headEnd/>
            <a:tailEnd/>
          </a:ln>
        </p:spPr>
        <p:txBody>
          <a:bodyPr lIns="108101" tIns="54051" rIns="108101" bIns="54051"/>
          <a:lstStyle/>
          <a:p>
            <a:r>
              <a:rPr lang="en-US" altLang="zh-CN"/>
              <a:t>53</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CF083874-4C26-4CF1-8A22-739A41AD47A5}" type="slidenum">
              <a:rPr lang="en-US" altLang="zh-CN"/>
              <a:pPr/>
              <a:t>17</a:t>
            </a:fld>
            <a:endParaRPr lang="en-US" altLang="zh-CN"/>
          </a:p>
        </p:txBody>
      </p:sp>
      <p:sp>
        <p:nvSpPr>
          <p:cNvPr id="254978" name="Rectangle 2"/>
          <p:cNvSpPr>
            <a:spLocks noGrp="1" noRot="1" noChangeAspect="1" noChangeArrowheads="1" noTextEdit="1"/>
          </p:cNvSpPr>
          <p:nvPr>
            <p:ph type="sldImg"/>
          </p:nvPr>
        </p:nvSpPr>
        <p:spPr>
          <a:xfrm>
            <a:off x="139700" y="768350"/>
            <a:ext cx="6819900" cy="3836988"/>
          </a:xfrm>
          <a:ln/>
        </p:spPr>
      </p:sp>
      <p:sp>
        <p:nvSpPr>
          <p:cNvPr id="254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E1A5DF5-06CE-4D61-9BC7-EC2AD87146C6}" type="slidenum">
              <a:rPr lang="en-US" altLang="zh-CN" smtClean="0"/>
              <a:pPr/>
              <a:t>25</a:t>
            </a:fld>
            <a:endParaRPr lang="en-US" altLang="zh-CN"/>
          </a:p>
        </p:txBody>
      </p:sp>
    </p:spTree>
    <p:extLst>
      <p:ext uri="{BB962C8B-B14F-4D97-AF65-F5344CB8AC3E}">
        <p14:creationId xmlns:p14="http://schemas.microsoft.com/office/powerpoint/2010/main" val="1690679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82FDA384-D45D-496C-A68B-1750AADFC993}" type="slidenum">
              <a:rPr lang="en-US" altLang="zh-CN"/>
              <a:pPr/>
              <a:t>26</a:t>
            </a:fld>
            <a:endParaRPr lang="en-US" altLang="zh-CN"/>
          </a:p>
        </p:txBody>
      </p:sp>
      <p:sp>
        <p:nvSpPr>
          <p:cNvPr id="262146" name="Rectangle 2"/>
          <p:cNvSpPr>
            <a:spLocks noGrp="1" noRot="1" noChangeAspect="1" noChangeArrowheads="1" noTextEdit="1"/>
          </p:cNvSpPr>
          <p:nvPr>
            <p:ph type="sldImg"/>
          </p:nvPr>
        </p:nvSpPr>
        <p:spPr>
          <a:xfrm>
            <a:off x="139700" y="768350"/>
            <a:ext cx="6819900" cy="3836988"/>
          </a:xfrm>
          <a:ln/>
        </p:spPr>
      </p:sp>
      <p:sp>
        <p:nvSpPr>
          <p:cNvPr id="262147" name="Rectangle 3"/>
          <p:cNvSpPr>
            <a:spLocks noGrp="1" noChangeArrowheads="1"/>
          </p:cNvSpPr>
          <p:nvPr>
            <p:ph type="body" idx="1"/>
          </p:nvPr>
        </p:nvSpPr>
        <p:spPr/>
        <p:txBody>
          <a:bodyPr/>
          <a:lstStyle/>
          <a:p>
            <a:r>
              <a:rPr lang="zh-CN" altLang="en-US" dirty="0"/>
              <a:t>配合物中的化学键主要是指中心原子与配体配位原子之间的化学键。配合物的化学键理论是阐明中心原子（或离子）与配体之间键合的本质问题，如中心原子的配位数、配合物的立体结构以及配合物的热力学、动力学、光谱性质和磁性质等。目前讨论这种化学键主要有三种理论：价键理论，晶体场理论和分子轨道理论</a:t>
            </a:r>
            <a:r>
              <a:rPr lang="en-US" altLang="zh-CN" dirty="0"/>
              <a:t>(</a:t>
            </a:r>
            <a:r>
              <a:rPr lang="zh-CN" altLang="en-US" dirty="0"/>
              <a:t>又叫配位场理论</a:t>
            </a:r>
            <a:r>
              <a:rPr lang="en-US" altLang="zh-CN" dirty="0"/>
              <a:t>)</a:t>
            </a:r>
            <a:r>
              <a:rPr lang="zh-CN" altLang="en-US" dirty="0"/>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7AC399DD-11C1-49DB-AC66-6CD0C13AF3BF}" type="slidenum">
              <a:rPr lang="en-US" altLang="zh-CN"/>
              <a:pPr/>
              <a:t>27</a:t>
            </a:fld>
            <a:endParaRPr lang="en-US" altLang="zh-CN"/>
          </a:p>
        </p:txBody>
      </p:sp>
      <p:sp>
        <p:nvSpPr>
          <p:cNvPr id="263170" name="Rectangle 2"/>
          <p:cNvSpPr>
            <a:spLocks noGrp="1" noRot="1" noChangeAspect="1" noChangeArrowheads="1" noTextEdit="1"/>
          </p:cNvSpPr>
          <p:nvPr>
            <p:ph type="sldImg"/>
          </p:nvPr>
        </p:nvSpPr>
        <p:spPr>
          <a:xfrm>
            <a:off x="139700" y="768350"/>
            <a:ext cx="6819900" cy="3836988"/>
          </a:xfrm>
          <a:ln/>
        </p:spPr>
      </p:sp>
      <p:sp>
        <p:nvSpPr>
          <p:cNvPr id="263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6E1D05AB-37F1-4A53-A479-D518C9876F05}" type="slidenum">
              <a:rPr lang="en-US" altLang="zh-CN"/>
              <a:pPr/>
              <a:t>28</a:t>
            </a:fld>
            <a:endParaRPr lang="en-US" altLang="zh-CN"/>
          </a:p>
        </p:txBody>
      </p:sp>
      <p:sp>
        <p:nvSpPr>
          <p:cNvPr id="264194" name="Rectangle 2"/>
          <p:cNvSpPr>
            <a:spLocks noGrp="1" noRot="1" noChangeAspect="1" noChangeArrowheads="1" noTextEdit="1"/>
          </p:cNvSpPr>
          <p:nvPr>
            <p:ph type="sldImg"/>
          </p:nvPr>
        </p:nvSpPr>
        <p:spPr>
          <a:xfrm>
            <a:off x="139700" y="768350"/>
            <a:ext cx="6819900" cy="3836988"/>
          </a:xfrm>
          <a:ln/>
        </p:spPr>
      </p:sp>
      <p:sp>
        <p:nvSpPr>
          <p:cNvPr id="264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64EC57F0-50D1-4C68-BD79-23899A51F88C}" type="slidenum">
              <a:rPr lang="en-US" altLang="zh-CN"/>
              <a:pPr/>
              <a:t>30</a:t>
            </a:fld>
            <a:endParaRPr lang="en-US" altLang="zh-CN"/>
          </a:p>
        </p:txBody>
      </p:sp>
      <p:sp>
        <p:nvSpPr>
          <p:cNvPr id="265218" name="Rectangle 2"/>
          <p:cNvSpPr>
            <a:spLocks noGrp="1" noRot="1" noChangeAspect="1" noChangeArrowheads="1" noTextEdit="1"/>
          </p:cNvSpPr>
          <p:nvPr>
            <p:ph type="sldImg"/>
          </p:nvPr>
        </p:nvSpPr>
        <p:spPr>
          <a:xfrm>
            <a:off x="139700" y="768350"/>
            <a:ext cx="6819900" cy="3836988"/>
          </a:xfrm>
          <a:ln/>
        </p:spPr>
      </p:sp>
      <p:sp>
        <p:nvSpPr>
          <p:cNvPr id="265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FD5EDF67-EF2E-4EFB-A454-7B79BEAFC44F}" type="slidenum">
              <a:rPr lang="en-US" altLang="zh-CN"/>
              <a:pPr/>
              <a:t>32</a:t>
            </a:fld>
            <a:endParaRPr lang="en-US" altLang="zh-CN"/>
          </a:p>
        </p:txBody>
      </p:sp>
      <p:sp>
        <p:nvSpPr>
          <p:cNvPr id="266242" name="Rectangle 2"/>
          <p:cNvSpPr>
            <a:spLocks noGrp="1" noRot="1" noChangeAspect="1" noChangeArrowheads="1" noTextEdit="1"/>
          </p:cNvSpPr>
          <p:nvPr>
            <p:ph type="sldImg"/>
          </p:nvPr>
        </p:nvSpPr>
        <p:spPr>
          <a:xfrm>
            <a:off x="139700" y="768350"/>
            <a:ext cx="6819900" cy="3836988"/>
          </a:xfrm>
          <a:ln/>
        </p:spPr>
      </p:sp>
      <p:sp>
        <p:nvSpPr>
          <p:cNvPr id="266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5EE3BA1F-3F33-48C8-B92A-C0C259F510FD}" type="slidenum">
              <a:rPr lang="en-US" altLang="zh-CN"/>
              <a:pPr/>
              <a:t>33</a:t>
            </a:fld>
            <a:endParaRPr lang="en-US" altLang="zh-CN"/>
          </a:p>
        </p:txBody>
      </p:sp>
      <p:sp>
        <p:nvSpPr>
          <p:cNvPr id="267266" name="Rectangle 2"/>
          <p:cNvSpPr>
            <a:spLocks noGrp="1" noRot="1" noChangeAspect="1" noChangeArrowheads="1" noTextEdit="1"/>
          </p:cNvSpPr>
          <p:nvPr>
            <p:ph type="sldImg"/>
          </p:nvPr>
        </p:nvSpPr>
        <p:spPr>
          <a:xfrm>
            <a:off x="139700" y="768350"/>
            <a:ext cx="6819900" cy="3836988"/>
          </a:xfrm>
          <a:ln/>
        </p:spPr>
      </p:sp>
      <p:sp>
        <p:nvSpPr>
          <p:cNvPr id="26726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9901" y="2895600"/>
            <a:ext cx="6096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5" name="Rectangle 14"/>
          <p:cNvSpPr/>
          <p:nvPr/>
        </p:nvSpPr>
        <p:spPr>
          <a:xfrm>
            <a:off x="0" y="4743451"/>
            <a:ext cx="12192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23556"/>
            <a:ext cx="12192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36C899CF-9CD2-45BD-A950-49B0F1EC9C92}" type="datetime12">
              <a:rPr lang="zh-CN" altLang="en-US" smtClean="0"/>
              <a:t>上午8时17分</a:t>
            </a:fld>
            <a:endParaRPr lang="en-US" altLang="zh-CN"/>
          </a:p>
        </p:txBody>
      </p:sp>
      <p:sp>
        <p:nvSpPr>
          <p:cNvPr id="23" name="Slide Number Placeholder 22"/>
          <p:cNvSpPr>
            <a:spLocks noGrp="1"/>
          </p:cNvSpPr>
          <p:nvPr>
            <p:ph type="sldNum" sz="quarter" idx="11"/>
          </p:nvPr>
        </p:nvSpPr>
        <p:spPr/>
        <p:txBody>
          <a:bodyPr/>
          <a:lstStyle/>
          <a:p>
            <a:fld id="{21BA235A-093C-45B6-A02F-71C8F65A55B2}" type="slidenum">
              <a:rPr lang="en-US" altLang="zh-CN" smtClean="0"/>
              <a:pPr/>
              <a:t>‹#›</a:t>
            </a:fld>
            <a:endParaRPr lang="en-US" altLang="zh-CN"/>
          </a:p>
        </p:txBody>
      </p:sp>
      <p:sp>
        <p:nvSpPr>
          <p:cNvPr id="24" name="Footer Placeholder 23"/>
          <p:cNvSpPr>
            <a:spLocks noGrp="1"/>
          </p:cNvSpPr>
          <p:nvPr>
            <p:ph type="ftr" sz="quarter" idx="12"/>
          </p:nvPr>
        </p:nvSpPr>
        <p:spPr/>
        <p:txBody>
          <a:bodyPr/>
          <a:lstStyle/>
          <a:p>
            <a:endParaRPr lang="en-US" altLang="zh-CN"/>
          </a:p>
        </p:txBody>
      </p:sp>
      <p:sp>
        <p:nvSpPr>
          <p:cNvPr id="12" name="Title 11"/>
          <p:cNvSpPr>
            <a:spLocks noGrp="1"/>
          </p:cNvSpPr>
          <p:nvPr>
            <p:ph type="title"/>
          </p:nvPr>
        </p:nvSpPr>
        <p:spPr>
          <a:xfrm>
            <a:off x="469901" y="457201"/>
            <a:ext cx="1024128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zh-CN" altLang="en-US"/>
              <a:t>单击此处编辑母版标题样式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2"/>
          <p:cNvSpPr/>
          <p:nvPr userDrawn="1"/>
        </p:nvSpPr>
        <p:spPr>
          <a:xfrm>
            <a:off x="0" y="0"/>
            <a:ext cx="12192000" cy="980728"/>
          </a:xfrm>
          <a:prstGeom prst="rect">
            <a:avLst/>
          </a:prstGeom>
          <a:solidFill>
            <a:schemeClr val="bg1"/>
          </a:solidFill>
          <a:ln w="28575">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9B5A798C-7092-4746-8D3D-73A3EE5D0FD0}" type="datetime12">
              <a:rPr lang="zh-CN" altLang="en-US" smtClean="0"/>
              <a:t>上午8时17分</a:t>
            </a:fld>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C72F8969-696D-4835-A142-EDAC1110A472}" type="slidenum">
              <a:rPr lang="en-US" altLang="zh-CN" smtClean="0"/>
              <a:pPr/>
              <a:t>‹#›</a:t>
            </a:fld>
            <a:endParaRPr lang="en-US" altLang="zh-CN"/>
          </a:p>
        </p:txBody>
      </p:sp>
      <p:cxnSp>
        <p:nvCxnSpPr>
          <p:cNvPr id="8" name="Straight Connector 15"/>
          <p:cNvCxnSpPr/>
          <p:nvPr userDrawn="1"/>
        </p:nvCxnSpPr>
        <p:spPr>
          <a:xfrm>
            <a:off x="0" y="980728"/>
            <a:ext cx="12192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BA0E07F4-D906-43A8-92A7-B37B611DFC26}" type="datetime12">
              <a:rPr lang="zh-CN" altLang="en-US" smtClean="0"/>
              <a:t>上午8时17分</a:t>
            </a:fld>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C59A17A4-2BCA-448B-A52C-CC9B710189DC}" type="slidenum">
              <a:rPr lang="en-US" altLang="zh-CN"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10" name="Rectangle 12"/>
          <p:cNvSpPr/>
          <p:nvPr userDrawn="1"/>
        </p:nvSpPr>
        <p:spPr>
          <a:xfrm>
            <a:off x="0" y="0"/>
            <a:ext cx="12192000" cy="980728"/>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标题 1"/>
          <p:cNvSpPr>
            <a:spLocks noGrp="1"/>
          </p:cNvSpPr>
          <p:nvPr>
            <p:ph type="title"/>
          </p:nvPr>
        </p:nvSpPr>
        <p:spPr>
          <a:xfrm>
            <a:off x="1422400" y="-27383"/>
            <a:ext cx="10058400" cy="936103"/>
          </a:xfrm>
        </p:spPr>
        <p:txBody>
          <a:bodyPr/>
          <a:lstStyle/>
          <a:p>
            <a:r>
              <a:rPr lang="zh-CN" altLang="en-US" dirty="0"/>
              <a:t>单击此处编辑母版标题样式</a:t>
            </a:r>
          </a:p>
        </p:txBody>
      </p:sp>
      <p:sp>
        <p:nvSpPr>
          <p:cNvPr id="3" name="内容占位符 2"/>
          <p:cNvSpPr>
            <a:spLocks noGrp="1"/>
          </p:cNvSpPr>
          <p:nvPr>
            <p:ph sz="half" idx="1"/>
          </p:nvPr>
        </p:nvSpPr>
        <p:spPr>
          <a:xfrm>
            <a:off x="1422400" y="1556792"/>
            <a:ext cx="49276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553200" y="1556792"/>
            <a:ext cx="49276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553200" y="3690392"/>
            <a:ext cx="49276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143339" y="6309320"/>
            <a:ext cx="2540000" cy="457200"/>
          </a:xfrm>
        </p:spPr>
        <p:txBody>
          <a:bodyPr/>
          <a:lstStyle>
            <a:lvl1pPr>
              <a:defRPr/>
            </a:lvl1pPr>
          </a:lstStyle>
          <a:p>
            <a:fld id="{B5E367B2-72FB-411C-A25C-4B4AA87A52E8}" type="datetime12">
              <a:rPr lang="zh-CN" altLang="en-US" smtClean="0"/>
              <a:t>上午8时17分</a:t>
            </a:fld>
            <a:endParaRPr lang="en-US" altLang="zh-CN"/>
          </a:p>
        </p:txBody>
      </p:sp>
      <p:sp>
        <p:nvSpPr>
          <p:cNvPr id="7" name="页脚占位符 6"/>
          <p:cNvSpPr>
            <a:spLocks noGrp="1"/>
          </p:cNvSpPr>
          <p:nvPr>
            <p:ph type="ftr" sz="quarter" idx="11"/>
          </p:nvPr>
        </p:nvSpPr>
        <p:spPr>
          <a:xfrm>
            <a:off x="4165600" y="6309320"/>
            <a:ext cx="3860800" cy="457200"/>
          </a:xfrm>
        </p:spPr>
        <p:txBody>
          <a:bodyPr/>
          <a:lstStyle>
            <a:lvl1pPr>
              <a:defRPr/>
            </a:lvl1pPr>
          </a:lstStyle>
          <a:p>
            <a:endParaRPr lang="en-US" altLang="zh-CN" dirty="0"/>
          </a:p>
        </p:txBody>
      </p:sp>
      <p:sp>
        <p:nvSpPr>
          <p:cNvPr id="8" name="灯片编号占位符 7"/>
          <p:cNvSpPr>
            <a:spLocks noGrp="1"/>
          </p:cNvSpPr>
          <p:nvPr>
            <p:ph type="sldNum" sz="quarter" idx="12"/>
          </p:nvPr>
        </p:nvSpPr>
        <p:spPr>
          <a:xfrm>
            <a:off x="9612988" y="6309320"/>
            <a:ext cx="2540000" cy="457200"/>
          </a:xfrm>
        </p:spPr>
        <p:txBody>
          <a:bodyPr/>
          <a:lstStyle>
            <a:lvl1pPr>
              <a:defRPr/>
            </a:lvl1pPr>
          </a:lstStyle>
          <a:p>
            <a:fld id="{DD309C6D-6FC4-4BB4-BD7A-DAEDFD6BD410}" type="slidenum">
              <a:rPr lang="en-US" altLang="zh-CN"/>
              <a:pPr/>
              <a:t>‹#›</a:t>
            </a:fld>
            <a:endParaRPr lang="en-US" altLang="zh-CN"/>
          </a:p>
        </p:txBody>
      </p:sp>
      <p:cxnSp>
        <p:nvCxnSpPr>
          <p:cNvPr id="9" name="Straight Connector 15"/>
          <p:cNvCxnSpPr/>
          <p:nvPr userDrawn="1"/>
        </p:nvCxnSpPr>
        <p:spPr>
          <a:xfrm>
            <a:off x="0" y="980728"/>
            <a:ext cx="12192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405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469901" y="1268760"/>
            <a:ext cx="10241280" cy="4724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2" name="Date Placeholder 11"/>
          <p:cNvSpPr>
            <a:spLocks noGrp="1"/>
          </p:cNvSpPr>
          <p:nvPr>
            <p:ph type="dt" sz="half" idx="14"/>
          </p:nvPr>
        </p:nvSpPr>
        <p:spPr/>
        <p:txBody>
          <a:bodyPr/>
          <a:lstStyle/>
          <a:p>
            <a:fld id="{47708C78-F3FE-414C-8416-34736449F243}" type="datetime12">
              <a:rPr lang="zh-CN" altLang="en-US" smtClean="0"/>
              <a:t>上午8时17分</a:t>
            </a:fld>
            <a:endParaRPr lang="en-US" altLang="zh-CN"/>
          </a:p>
        </p:txBody>
      </p:sp>
      <p:sp>
        <p:nvSpPr>
          <p:cNvPr id="19" name="Slide Number Placeholder 18"/>
          <p:cNvSpPr>
            <a:spLocks noGrp="1"/>
          </p:cNvSpPr>
          <p:nvPr>
            <p:ph type="sldNum" sz="quarter" idx="15"/>
          </p:nvPr>
        </p:nvSpPr>
        <p:spPr/>
        <p:txBody>
          <a:bodyPr/>
          <a:lstStyle/>
          <a:p>
            <a:fld id="{23252746-FD5C-47BD-B38F-3A90BA1481F0}" type="slidenum">
              <a:rPr lang="en-US" altLang="zh-CN" smtClean="0"/>
              <a:pPr/>
              <a:t>‹#›</a:t>
            </a:fld>
            <a:endParaRPr lang="en-US" altLang="zh-CN"/>
          </a:p>
        </p:txBody>
      </p:sp>
      <p:sp>
        <p:nvSpPr>
          <p:cNvPr id="21" name="Footer Placeholder 20"/>
          <p:cNvSpPr>
            <a:spLocks noGrp="1"/>
          </p:cNvSpPr>
          <p:nvPr>
            <p:ph type="ftr" sz="quarter" idx="16"/>
          </p:nvPr>
        </p:nvSpPr>
        <p:spPr/>
        <p:txBody>
          <a:bodyPr/>
          <a:lstStyle/>
          <a:p>
            <a:endParaRPr lang="en-US" altLang="zh-CN"/>
          </a:p>
        </p:txBody>
      </p:sp>
      <p:sp>
        <p:nvSpPr>
          <p:cNvPr id="11" name="Rectangle 12"/>
          <p:cNvSpPr/>
          <p:nvPr userDrawn="1"/>
        </p:nvSpPr>
        <p:spPr>
          <a:xfrm>
            <a:off x="0" y="0"/>
            <a:ext cx="12192000" cy="980728"/>
          </a:xfrm>
          <a:prstGeom prst="rect">
            <a:avLst/>
          </a:prstGeom>
          <a:solidFill>
            <a:schemeClr val="bg1">
              <a:lumMod val="95000"/>
              <a:lumOff val="5000"/>
            </a:schemeClr>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Title 7"/>
          <p:cNvSpPr>
            <a:spLocks noGrp="1"/>
          </p:cNvSpPr>
          <p:nvPr>
            <p:ph type="title"/>
          </p:nvPr>
        </p:nvSpPr>
        <p:spPr>
          <a:xfrm>
            <a:off x="815413" y="116632"/>
            <a:ext cx="10241280" cy="720080"/>
          </a:xfrm>
        </p:spPr>
        <p:txBody>
          <a:bodyPr/>
          <a:lstStyle/>
          <a:p>
            <a:r>
              <a:rPr lang="zh-CN" altLang="en-US" dirty="0"/>
              <a:t>单击此处编辑母版标题样式</a:t>
            </a:r>
            <a:endParaRPr lang="en-US" dirty="0"/>
          </a:p>
        </p:txBody>
      </p:sp>
      <p:cxnSp>
        <p:nvCxnSpPr>
          <p:cNvPr id="10" name="Straight Connector 15"/>
          <p:cNvCxnSpPr/>
          <p:nvPr userDrawn="1"/>
        </p:nvCxnSpPr>
        <p:spPr>
          <a:xfrm>
            <a:off x="-24067" y="980728"/>
            <a:ext cx="12216067"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469901" y="4003302"/>
            <a:ext cx="6096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6" name="Date Placeholder 15"/>
          <p:cNvSpPr>
            <a:spLocks noGrp="1"/>
          </p:cNvSpPr>
          <p:nvPr>
            <p:ph type="dt" sz="half" idx="10"/>
          </p:nvPr>
        </p:nvSpPr>
        <p:spPr/>
        <p:txBody>
          <a:bodyPr/>
          <a:lstStyle/>
          <a:p>
            <a:fld id="{148B2007-277A-4C5F-B739-8871F00F34DE}" type="datetime12">
              <a:rPr lang="zh-CN" altLang="en-US" smtClean="0"/>
              <a:t>上午8时17分</a:t>
            </a:fld>
            <a:endParaRPr lang="en-US" altLang="zh-CN"/>
          </a:p>
        </p:txBody>
      </p:sp>
      <p:sp>
        <p:nvSpPr>
          <p:cNvPr id="20" name="Slide Number Placeholder 19"/>
          <p:cNvSpPr>
            <a:spLocks noGrp="1"/>
          </p:cNvSpPr>
          <p:nvPr>
            <p:ph type="sldNum" sz="quarter" idx="11"/>
          </p:nvPr>
        </p:nvSpPr>
        <p:spPr/>
        <p:txBody>
          <a:bodyPr/>
          <a:lstStyle/>
          <a:p>
            <a:fld id="{D2ED698E-400C-462D-9127-131DC6DF67D4}" type="slidenum">
              <a:rPr lang="en-US" altLang="zh-CN" smtClean="0"/>
              <a:pPr/>
              <a:t>‹#›</a:t>
            </a:fld>
            <a:endParaRPr lang="en-US" altLang="zh-CN"/>
          </a:p>
        </p:txBody>
      </p:sp>
      <p:sp>
        <p:nvSpPr>
          <p:cNvPr id="21" name="Footer Placeholder 20"/>
          <p:cNvSpPr>
            <a:spLocks noGrp="1"/>
          </p:cNvSpPr>
          <p:nvPr>
            <p:ph type="ftr" sz="quarter" idx="12"/>
          </p:nvPr>
        </p:nvSpPr>
        <p:spPr/>
        <p:txBody>
          <a:bodyPr/>
          <a:lstStyle/>
          <a:p>
            <a:endParaRPr lang="en-US" altLang="zh-CN"/>
          </a:p>
        </p:txBody>
      </p:sp>
      <p:sp>
        <p:nvSpPr>
          <p:cNvPr id="13" name="Rectangle 12"/>
          <p:cNvSpPr/>
          <p:nvPr/>
        </p:nvSpPr>
        <p:spPr>
          <a:xfrm>
            <a:off x="0" y="0"/>
            <a:ext cx="12192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5919" y="1828800"/>
            <a:ext cx="12192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472488" y="1990078"/>
            <a:ext cx="11253216"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zh-CN" altLang="en-US"/>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2"/>
          <p:cNvSpPr/>
          <p:nvPr userDrawn="1"/>
        </p:nvSpPr>
        <p:spPr>
          <a:xfrm>
            <a:off x="0" y="0"/>
            <a:ext cx="12192000" cy="980728"/>
          </a:xfrm>
          <a:prstGeom prst="rect">
            <a:avLst/>
          </a:prstGeom>
          <a:ln w="381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6534912" y="1463040"/>
            <a:ext cx="5181600" cy="4288536"/>
          </a:xfrm>
        </p:spPr>
        <p:txBody>
          <a:bodyPr>
            <a:normAutofit/>
          </a:bodyPr>
          <a:lstStyle>
            <a:lvl1pPr>
              <a:defRPr sz="1600"/>
            </a:lvl1pPr>
            <a:lvl2pPr>
              <a:defRPr sz="1600"/>
            </a:lvl2pPr>
            <a:lvl3pPr>
              <a:defRPr sz="16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8" name="Content Placeholder 30"/>
          <p:cNvSpPr>
            <a:spLocks noGrp="1"/>
          </p:cNvSpPr>
          <p:nvPr>
            <p:ph sz="quarter" idx="13"/>
          </p:nvPr>
        </p:nvSpPr>
        <p:spPr>
          <a:xfrm>
            <a:off x="469901" y="1463040"/>
            <a:ext cx="5181600" cy="4288536"/>
          </a:xfrm>
        </p:spPr>
        <p:txBody>
          <a:bodyPr>
            <a:normAutofit/>
          </a:bodyPr>
          <a:lstStyle>
            <a:lvl1pPr>
              <a:defRPr sz="1600"/>
            </a:lvl1pPr>
            <a:lvl2pPr>
              <a:defRPr sz="1600"/>
            </a:lvl2pPr>
            <a:lvl3pPr>
              <a:defRPr sz="16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27" name="Title 26"/>
          <p:cNvSpPr>
            <a:spLocks noGrp="1"/>
          </p:cNvSpPr>
          <p:nvPr>
            <p:ph type="title"/>
          </p:nvPr>
        </p:nvSpPr>
        <p:spPr/>
        <p:txBody>
          <a:bodyPr/>
          <a:lstStyle/>
          <a:p>
            <a:r>
              <a:rPr lang="zh-CN" altLang="en-US" dirty="0"/>
              <a:t>单击此处编辑母版标题样式</a:t>
            </a:r>
            <a:endParaRPr lang="en-US" dirty="0"/>
          </a:p>
        </p:txBody>
      </p:sp>
      <p:sp>
        <p:nvSpPr>
          <p:cNvPr id="20" name="Date Placeholder 19"/>
          <p:cNvSpPr>
            <a:spLocks noGrp="1"/>
          </p:cNvSpPr>
          <p:nvPr>
            <p:ph type="dt" sz="half" idx="15"/>
          </p:nvPr>
        </p:nvSpPr>
        <p:spPr>
          <a:xfrm>
            <a:off x="-48683" y="6543676"/>
            <a:ext cx="1955800" cy="247650"/>
          </a:xfrm>
        </p:spPr>
        <p:txBody>
          <a:bodyPr>
            <a:noAutofit/>
          </a:bodyPr>
          <a:lstStyle>
            <a:lvl1pPr>
              <a:defRPr sz="1200" b="1">
                <a:solidFill>
                  <a:srgbClr val="FFFFFF">
                    <a:alpha val="65000"/>
                  </a:srgbClr>
                </a:solidFill>
                <a:latin typeface="Times New Roman" pitchFamily="18" charset="0"/>
                <a:cs typeface="Times New Roman" pitchFamily="18" charset="0"/>
              </a:defRPr>
            </a:lvl1pPr>
          </a:lstStyle>
          <a:p>
            <a:fld id="{1DE008FE-114B-4114-B337-F26889AEE8F6}" type="datetime12">
              <a:rPr lang="zh-CN" altLang="en-US" smtClean="0"/>
              <a:pPr/>
              <a:t>上午8时17分</a:t>
            </a:fld>
            <a:endParaRPr lang="en-US" altLang="zh-CN" dirty="0"/>
          </a:p>
        </p:txBody>
      </p:sp>
      <p:sp>
        <p:nvSpPr>
          <p:cNvPr id="25" name="Slide Number Placeholder 24"/>
          <p:cNvSpPr>
            <a:spLocks noGrp="1"/>
          </p:cNvSpPr>
          <p:nvPr>
            <p:ph type="sldNum" sz="quarter" idx="16"/>
          </p:nvPr>
        </p:nvSpPr>
        <p:spPr>
          <a:xfrm>
            <a:off x="10992544" y="6543676"/>
            <a:ext cx="1168400" cy="247650"/>
          </a:xfrm>
        </p:spPr>
        <p:txBody>
          <a:bodyPr>
            <a:noAutofit/>
          </a:bodyPr>
          <a:lstStyle>
            <a:lvl1pPr>
              <a:defRPr sz="2000">
                <a:solidFill>
                  <a:srgbClr val="FFFF00">
                    <a:alpha val="65000"/>
                  </a:srgbClr>
                </a:solidFill>
                <a:latin typeface="Times New Roman" pitchFamily="18" charset="0"/>
                <a:cs typeface="Times New Roman" pitchFamily="18" charset="0"/>
              </a:defRPr>
            </a:lvl1pPr>
          </a:lstStyle>
          <a:p>
            <a:fld id="{DEAEAF4C-6C24-4831-88D9-099796FD7F53}" type="slidenum">
              <a:rPr lang="en-US" altLang="zh-CN" smtClean="0"/>
              <a:pPr/>
              <a:t>‹#›</a:t>
            </a:fld>
            <a:endParaRPr lang="en-US" altLang="zh-CN" dirty="0"/>
          </a:p>
        </p:txBody>
      </p:sp>
      <p:sp>
        <p:nvSpPr>
          <p:cNvPr id="26" name="Footer Placeholder 25"/>
          <p:cNvSpPr>
            <a:spLocks noGrp="1"/>
          </p:cNvSpPr>
          <p:nvPr>
            <p:ph type="ftr" sz="quarter" idx="17"/>
          </p:nvPr>
        </p:nvSpPr>
        <p:spPr/>
        <p:txBody>
          <a:bodyPr/>
          <a:lstStyle/>
          <a:p>
            <a:endParaRPr lang="en-US" altLang="zh-CN" dirty="0"/>
          </a:p>
        </p:txBody>
      </p:sp>
      <p:cxnSp>
        <p:nvCxnSpPr>
          <p:cNvPr id="9" name="Straight Connector 15"/>
          <p:cNvCxnSpPr/>
          <p:nvPr userDrawn="1"/>
        </p:nvCxnSpPr>
        <p:spPr>
          <a:xfrm>
            <a:off x="-48683" y="980728"/>
            <a:ext cx="12240683"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3" name="Rectangle 12"/>
          <p:cNvSpPr/>
          <p:nvPr/>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2"/>
          <p:cNvSpPr/>
          <p:nvPr userDrawn="1"/>
        </p:nvSpPr>
        <p:spPr>
          <a:xfrm>
            <a:off x="0" y="0"/>
            <a:ext cx="12192000" cy="980728"/>
          </a:xfrm>
          <a:prstGeom prst="rect">
            <a:avLst/>
          </a:prstGeom>
          <a:solidFill>
            <a:schemeClr val="bg1"/>
          </a:solidFill>
          <a:ln w="38100">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Text Placeholder 3"/>
          <p:cNvSpPr>
            <a:spLocks noGrp="1"/>
          </p:cNvSpPr>
          <p:nvPr>
            <p:ph type="body" sz="half" idx="2"/>
          </p:nvPr>
        </p:nvSpPr>
        <p:spPr>
          <a:xfrm>
            <a:off x="469901" y="1463041"/>
            <a:ext cx="51816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9" name="Text Placeholder 3"/>
          <p:cNvSpPr>
            <a:spLocks noGrp="1"/>
          </p:cNvSpPr>
          <p:nvPr>
            <p:ph type="body" sz="half" idx="15"/>
          </p:nvPr>
        </p:nvSpPr>
        <p:spPr>
          <a:xfrm>
            <a:off x="6534151" y="1463041"/>
            <a:ext cx="51816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Content Placeholder 11"/>
          <p:cNvSpPr>
            <a:spLocks noGrp="1"/>
          </p:cNvSpPr>
          <p:nvPr>
            <p:ph sz="quarter" idx="14"/>
          </p:nvPr>
        </p:nvSpPr>
        <p:spPr>
          <a:xfrm>
            <a:off x="6534151" y="2011680"/>
            <a:ext cx="5181600" cy="3736848"/>
          </a:xfrm>
        </p:spPr>
        <p:txBody>
          <a:bodyPr>
            <a:normAutofit/>
          </a:bodyPr>
          <a:lstStyle>
            <a:lvl1pPr>
              <a:defRPr sz="1600"/>
            </a:lvl1pPr>
            <a:lvl2pPr>
              <a:defRPr sz="1600"/>
            </a:lvl2pPr>
            <a:lvl3pPr>
              <a:defRPr sz="16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28" name="Content Placeholder 30"/>
          <p:cNvSpPr>
            <a:spLocks noGrp="1"/>
          </p:cNvSpPr>
          <p:nvPr>
            <p:ph sz="quarter" idx="13"/>
          </p:nvPr>
        </p:nvSpPr>
        <p:spPr>
          <a:xfrm>
            <a:off x="469901" y="2011680"/>
            <a:ext cx="5181600" cy="3736848"/>
          </a:xfrm>
        </p:spPr>
        <p:txBody>
          <a:bodyPr>
            <a:normAutofit/>
          </a:bodyPr>
          <a:lstStyle>
            <a:lvl1pPr>
              <a:defRPr sz="1600"/>
            </a:lvl1pPr>
            <a:lvl2pPr>
              <a:defRPr sz="1600"/>
            </a:lvl2pPr>
            <a:lvl3pPr>
              <a:defRPr sz="16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30" name="Title 29"/>
          <p:cNvSpPr>
            <a:spLocks noGrp="1"/>
          </p:cNvSpPr>
          <p:nvPr>
            <p:ph type="title"/>
          </p:nvPr>
        </p:nvSpPr>
        <p:spPr/>
        <p:txBody>
          <a:bodyPr/>
          <a:lstStyle/>
          <a:p>
            <a:r>
              <a:rPr lang="zh-CN" altLang="en-US" dirty="0"/>
              <a:t>单击此处编辑母版标题样式</a:t>
            </a:r>
            <a:endParaRPr lang="en-US" dirty="0"/>
          </a:p>
        </p:txBody>
      </p:sp>
      <p:sp>
        <p:nvSpPr>
          <p:cNvPr id="20" name="Date Placeholder 19"/>
          <p:cNvSpPr>
            <a:spLocks noGrp="1"/>
          </p:cNvSpPr>
          <p:nvPr>
            <p:ph type="dt" sz="half" idx="16"/>
          </p:nvPr>
        </p:nvSpPr>
        <p:spPr/>
        <p:txBody>
          <a:bodyPr/>
          <a:lstStyle/>
          <a:p>
            <a:fld id="{3A793CD7-3FEB-44B8-B53A-13486999660E}" type="datetime12">
              <a:rPr lang="zh-CN" altLang="en-US" smtClean="0"/>
              <a:t>上午8时17分</a:t>
            </a:fld>
            <a:endParaRPr lang="en-US" altLang="zh-CN"/>
          </a:p>
        </p:txBody>
      </p:sp>
      <p:sp>
        <p:nvSpPr>
          <p:cNvPr id="24" name="Slide Number Placeholder 23"/>
          <p:cNvSpPr>
            <a:spLocks noGrp="1"/>
          </p:cNvSpPr>
          <p:nvPr>
            <p:ph type="sldNum" sz="quarter" idx="17"/>
          </p:nvPr>
        </p:nvSpPr>
        <p:spPr/>
        <p:txBody>
          <a:bodyPr/>
          <a:lstStyle/>
          <a:p>
            <a:fld id="{5EAEB0DA-F419-4D9A-B5F6-E04D2C201B49}" type="slidenum">
              <a:rPr lang="en-US" altLang="zh-CN" smtClean="0"/>
              <a:pPr/>
              <a:t>‹#›</a:t>
            </a:fld>
            <a:endParaRPr lang="en-US" altLang="zh-CN"/>
          </a:p>
        </p:txBody>
      </p:sp>
      <p:sp>
        <p:nvSpPr>
          <p:cNvPr id="29" name="Footer Placeholder 28"/>
          <p:cNvSpPr>
            <a:spLocks noGrp="1"/>
          </p:cNvSpPr>
          <p:nvPr>
            <p:ph type="ftr" sz="quarter" idx="18"/>
          </p:nvPr>
        </p:nvSpPr>
        <p:spPr/>
        <p:txBody>
          <a:bodyPr/>
          <a:lstStyle/>
          <a:p>
            <a:endParaRPr lang="en-US" altLang="zh-CN"/>
          </a:p>
        </p:txBody>
      </p:sp>
      <p:cxnSp>
        <p:nvCxnSpPr>
          <p:cNvPr id="11" name="Straight Connector 15"/>
          <p:cNvCxnSpPr/>
          <p:nvPr userDrawn="1"/>
        </p:nvCxnSpPr>
        <p:spPr>
          <a:xfrm>
            <a:off x="0" y="980728"/>
            <a:ext cx="12192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2" name="Rectangle 11"/>
          <p:cNvSpPr/>
          <p:nvPr/>
        </p:nvSpPr>
        <p:spPr>
          <a:xfrm>
            <a:off x="17253"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p:cNvSpPr/>
          <p:nvPr userDrawn="1"/>
        </p:nvSpPr>
        <p:spPr>
          <a:xfrm>
            <a:off x="0" y="0"/>
            <a:ext cx="12192000" cy="980728"/>
          </a:xfrm>
          <a:prstGeom prst="rect">
            <a:avLst/>
          </a:prstGeom>
          <a:solidFill>
            <a:schemeClr val="bg1"/>
          </a:solidFill>
          <a:ln w="38100">
            <a:solidFill>
              <a:srgbClr val="FFFFFF"/>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93C80B2B-BA6B-452E-92A4-046B86A54744}" type="datetime12">
              <a:rPr lang="zh-CN" altLang="en-US" smtClean="0"/>
              <a:t>上午8时17分</a:t>
            </a:fld>
            <a:endParaRPr lang="en-US" altLang="zh-CN"/>
          </a:p>
        </p:txBody>
      </p:sp>
      <p:sp>
        <p:nvSpPr>
          <p:cNvPr id="14" name="Slide Number Placeholder 13"/>
          <p:cNvSpPr>
            <a:spLocks noGrp="1"/>
          </p:cNvSpPr>
          <p:nvPr>
            <p:ph type="sldNum" sz="quarter" idx="11"/>
          </p:nvPr>
        </p:nvSpPr>
        <p:spPr/>
        <p:txBody>
          <a:bodyPr/>
          <a:lstStyle/>
          <a:p>
            <a:fld id="{C53D861B-6709-4854-813B-F1436648166B}" type="slidenum">
              <a:rPr lang="en-US" altLang="zh-CN" smtClean="0"/>
              <a:pPr/>
              <a:t>‹#›</a:t>
            </a:fld>
            <a:endParaRPr lang="en-US" altLang="zh-CN"/>
          </a:p>
        </p:txBody>
      </p:sp>
      <p:sp>
        <p:nvSpPr>
          <p:cNvPr id="18" name="Footer Placeholder 17"/>
          <p:cNvSpPr>
            <a:spLocks noGrp="1"/>
          </p:cNvSpPr>
          <p:nvPr>
            <p:ph type="ftr" sz="quarter" idx="12"/>
          </p:nvPr>
        </p:nvSpPr>
        <p:spPr/>
        <p:txBody>
          <a:bodyPr/>
          <a:lstStyle/>
          <a:p>
            <a:endParaRPr lang="en-US" altLang="zh-CN"/>
          </a:p>
        </p:txBody>
      </p:sp>
      <p:cxnSp>
        <p:nvCxnSpPr>
          <p:cNvPr id="7" name="Straight Connector 15"/>
          <p:cNvCxnSpPr/>
          <p:nvPr userDrawn="1"/>
        </p:nvCxnSpPr>
        <p:spPr>
          <a:xfrm>
            <a:off x="0" y="980728"/>
            <a:ext cx="12192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itle 14"/>
          <p:cNvSpPr>
            <a:spLocks noGrp="1"/>
          </p:cNvSpPr>
          <p:nvPr>
            <p:ph type="title"/>
          </p:nvPr>
        </p:nvSpPr>
        <p:spPr>
          <a:xfrm>
            <a:off x="815413" y="44624"/>
            <a:ext cx="10241280" cy="850776"/>
          </a:xfrm>
        </p:spPr>
        <p:txBody>
          <a:bodyPr anchor="ctr" anchorCtr="0"/>
          <a:lstStyle/>
          <a:p>
            <a:r>
              <a:rPr lang="zh-CN" altLang="en-US" dirty="0"/>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8D3968E5-67FB-479A-B4B7-A58FCB9D76AA}" type="datetime12">
              <a:rPr lang="zh-CN" altLang="en-US" smtClean="0"/>
              <a:t>上午8时17分</a:t>
            </a:fld>
            <a:endParaRPr lang="en-US" altLang="zh-CN"/>
          </a:p>
        </p:txBody>
      </p:sp>
      <p:sp>
        <p:nvSpPr>
          <p:cNvPr id="12" name="Slide Number Placeholder 11"/>
          <p:cNvSpPr>
            <a:spLocks noGrp="1"/>
          </p:cNvSpPr>
          <p:nvPr>
            <p:ph type="sldNum" sz="quarter" idx="11"/>
          </p:nvPr>
        </p:nvSpPr>
        <p:spPr/>
        <p:txBody>
          <a:bodyPr/>
          <a:lstStyle/>
          <a:p>
            <a:fld id="{FF5C397E-E468-49FA-BEA9-51BB9567DDA7}" type="slidenum">
              <a:rPr lang="en-US" altLang="zh-CN" smtClean="0"/>
              <a:pPr/>
              <a:t>‹#›</a:t>
            </a:fld>
            <a:endParaRPr lang="en-US" altLang="zh-CN"/>
          </a:p>
        </p:txBody>
      </p:sp>
      <p:sp>
        <p:nvSpPr>
          <p:cNvPr id="13" name="Footer Placeholder 12"/>
          <p:cNvSpPr>
            <a:spLocks noGrp="1"/>
          </p:cNvSpPr>
          <p:nvPr>
            <p:ph type="ftr" sz="quarter" idx="12"/>
          </p:nvPr>
        </p:nvSpPr>
        <p:spPr/>
        <p:txBody>
          <a:bodyPr/>
          <a:lstStyle/>
          <a:p>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12192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12192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zh-CN" altLang="en-US" dirty="0"/>
              <a:t>单击此处编辑母版标题样式</a:t>
            </a:r>
            <a:endParaRPr lang="en-US" dirty="0"/>
          </a:p>
        </p:txBody>
      </p:sp>
      <p:sp>
        <p:nvSpPr>
          <p:cNvPr id="11" name="Text Placeholder 3"/>
          <p:cNvSpPr>
            <a:spLocks noGrp="1"/>
          </p:cNvSpPr>
          <p:nvPr>
            <p:ph type="body" sz="half" idx="2"/>
          </p:nvPr>
        </p:nvSpPr>
        <p:spPr>
          <a:xfrm>
            <a:off x="469902" y="1463040"/>
            <a:ext cx="4508500"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6" name="Content Placeholder 11"/>
          <p:cNvSpPr>
            <a:spLocks noGrp="1"/>
          </p:cNvSpPr>
          <p:nvPr>
            <p:ph sz="quarter" idx="14"/>
          </p:nvPr>
        </p:nvSpPr>
        <p:spPr>
          <a:xfrm>
            <a:off x="5473700" y="1463040"/>
            <a:ext cx="6242051" cy="3968496"/>
          </a:xfrm>
        </p:spPr>
        <p:txBody>
          <a:bodyPr>
            <a:normAutofit/>
          </a:bodyPr>
          <a:lstStyle>
            <a:lvl1pPr>
              <a:defRPr sz="1600"/>
            </a:lvl1pPr>
            <a:lvl2pPr>
              <a:defRPr sz="1600"/>
            </a:lvl2pPr>
            <a:lvl3pPr>
              <a:defRPr sz="16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Date Placeholder 12"/>
          <p:cNvSpPr>
            <a:spLocks noGrp="1"/>
          </p:cNvSpPr>
          <p:nvPr>
            <p:ph type="dt" sz="half" idx="15"/>
          </p:nvPr>
        </p:nvSpPr>
        <p:spPr/>
        <p:txBody>
          <a:bodyPr/>
          <a:lstStyle/>
          <a:p>
            <a:fld id="{8DC1BD24-8956-4064-9B08-8A76AA5091E5}" type="datetime12">
              <a:rPr lang="zh-CN" altLang="en-US" smtClean="0"/>
              <a:t>上午8时17分</a:t>
            </a:fld>
            <a:endParaRPr lang="en-US" altLang="zh-CN"/>
          </a:p>
        </p:txBody>
      </p:sp>
      <p:sp>
        <p:nvSpPr>
          <p:cNvPr id="18" name="Slide Number Placeholder 17"/>
          <p:cNvSpPr>
            <a:spLocks noGrp="1"/>
          </p:cNvSpPr>
          <p:nvPr>
            <p:ph type="sldNum" sz="quarter" idx="16"/>
          </p:nvPr>
        </p:nvSpPr>
        <p:spPr/>
        <p:txBody>
          <a:bodyPr/>
          <a:lstStyle/>
          <a:p>
            <a:fld id="{06D264A8-13C8-4ECF-A040-FE1D2D16178F}" type="slidenum">
              <a:rPr lang="en-US" altLang="zh-CN" smtClean="0"/>
              <a:pPr/>
              <a:t>‹#›</a:t>
            </a:fld>
            <a:endParaRPr lang="en-US" altLang="zh-CN"/>
          </a:p>
        </p:txBody>
      </p:sp>
      <p:sp>
        <p:nvSpPr>
          <p:cNvPr id="20" name="Footer Placeholder 19"/>
          <p:cNvSpPr>
            <a:spLocks noGrp="1"/>
          </p:cNvSpPr>
          <p:nvPr>
            <p:ph type="ftr" sz="quarter" idx="17"/>
          </p:nvPr>
        </p:nvSpPr>
        <p:spPr/>
        <p:txBody>
          <a:bodyPr/>
          <a:lstStyle/>
          <a:p>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972299" y="0"/>
            <a:ext cx="5219700"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25" name="Text Placeholder 24"/>
          <p:cNvSpPr>
            <a:spLocks noGrp="1"/>
          </p:cNvSpPr>
          <p:nvPr>
            <p:ph type="body" sz="quarter" idx="13"/>
          </p:nvPr>
        </p:nvSpPr>
        <p:spPr>
          <a:xfrm>
            <a:off x="469901" y="1600200"/>
            <a:ext cx="6096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zh-CN" altLang="en-US"/>
              <a:t>单击此处编辑母版文本样式</a:t>
            </a:r>
          </a:p>
        </p:txBody>
      </p:sp>
      <p:sp>
        <p:nvSpPr>
          <p:cNvPr id="11" name="Rectangle 10"/>
          <p:cNvSpPr/>
          <p:nvPr/>
        </p:nvSpPr>
        <p:spPr>
          <a:xfrm>
            <a:off x="0" y="5734050"/>
            <a:ext cx="12192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12192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469900" y="275208"/>
            <a:ext cx="6096000" cy="1324992"/>
          </a:xfrm>
          <a:prstGeom prst="rect">
            <a:avLst/>
          </a:prstGeom>
        </p:spPr>
        <p:txBody>
          <a:bodyPr vert="horz" lIns="91440" tIns="45720" rIns="91440" bIns="45720" rtlCol="0" anchor="b" anchorCtr="0">
            <a:normAutofit/>
          </a:bodyPr>
          <a:lstStyle/>
          <a:p>
            <a:r>
              <a:rPr lang="zh-CN" altLang="en-US"/>
              <a:t>单击此处编辑母版标题样式</a:t>
            </a:r>
            <a:endParaRPr lang="en-US" dirty="0"/>
          </a:p>
        </p:txBody>
      </p:sp>
      <p:sp>
        <p:nvSpPr>
          <p:cNvPr id="13" name="Date Placeholder 12"/>
          <p:cNvSpPr>
            <a:spLocks noGrp="1"/>
          </p:cNvSpPr>
          <p:nvPr>
            <p:ph type="dt" sz="half" idx="14"/>
          </p:nvPr>
        </p:nvSpPr>
        <p:spPr/>
        <p:txBody>
          <a:bodyPr/>
          <a:lstStyle/>
          <a:p>
            <a:fld id="{4DEB6334-280F-4283-9353-CB0C89188454}" type="datetime12">
              <a:rPr lang="zh-CN" altLang="en-US" smtClean="0"/>
              <a:t>上午8时17分</a:t>
            </a:fld>
            <a:endParaRPr lang="en-US" altLang="zh-CN"/>
          </a:p>
        </p:txBody>
      </p:sp>
      <p:sp>
        <p:nvSpPr>
          <p:cNvPr id="20" name="Slide Number Placeholder 19"/>
          <p:cNvSpPr>
            <a:spLocks noGrp="1"/>
          </p:cNvSpPr>
          <p:nvPr>
            <p:ph type="sldNum" sz="quarter" idx="15"/>
          </p:nvPr>
        </p:nvSpPr>
        <p:spPr/>
        <p:txBody>
          <a:bodyPr/>
          <a:lstStyle/>
          <a:p>
            <a:fld id="{FD949DCC-2776-4B88-B2AB-4E2F11DC7CB4}" type="slidenum">
              <a:rPr lang="en-US" altLang="zh-CN" smtClean="0"/>
              <a:pPr/>
              <a:t>‹#›</a:t>
            </a:fld>
            <a:endParaRPr lang="en-US" altLang="zh-CN"/>
          </a:p>
        </p:txBody>
      </p:sp>
      <p:sp>
        <p:nvSpPr>
          <p:cNvPr id="21" name="Footer Placeholder 20"/>
          <p:cNvSpPr>
            <a:spLocks noGrp="1"/>
          </p:cNvSpPr>
          <p:nvPr>
            <p:ph type="ftr" sz="quarter" idx="16"/>
          </p:nvPr>
        </p:nvSpPr>
        <p:spPr/>
        <p:txBody>
          <a:bodyPr/>
          <a:lstStyle/>
          <a:p>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A22E518A-569A-43EB-AF29-72D3306905B8}"/>
              </a:ext>
            </a:extLst>
          </p:cNvPr>
          <p:cNvSpPr/>
          <p:nvPr userDrawn="1"/>
        </p:nvSpPr>
        <p:spPr>
          <a:xfrm>
            <a:off x="18483" y="6436575"/>
            <a:ext cx="12173517" cy="428604"/>
          </a:xfrm>
          <a:prstGeom prst="rect">
            <a:avLst/>
          </a:prstGeom>
          <a:solidFill>
            <a:srgbClr val="0000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800" baseline="0" dirty="0">
                <a:latin typeface="楷体" pitchFamily="49" charset="-122"/>
                <a:ea typeface="楷体" pitchFamily="49" charset="-122"/>
                <a:cs typeface="Verdana" pitchFamily="34" charset="0"/>
              </a:rPr>
              <a:t>南方醫科大學药学院</a:t>
            </a:r>
            <a:endParaRPr lang="zh-CN" altLang="en-US" sz="1800" dirty="0">
              <a:latin typeface="Times New Roman" pitchFamily="18" charset="0"/>
              <a:cs typeface="Times New Roman" pitchFamily="18" charset="0"/>
            </a:endParaRPr>
          </a:p>
        </p:txBody>
      </p:sp>
      <p:pic>
        <p:nvPicPr>
          <p:cNvPr id="8" name="图片 7">
            <a:extLst>
              <a:ext uri="{FF2B5EF4-FFF2-40B4-BE49-F238E27FC236}">
                <a16:creationId xmlns:a16="http://schemas.microsoft.com/office/drawing/2014/main" xmlns="" id="{4E54B6EF-1C88-465C-98EC-41A3A86DA837}"/>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8483" y="6444296"/>
            <a:ext cx="505092" cy="379419"/>
          </a:xfrm>
          <a:prstGeom prst="rect">
            <a:avLst/>
          </a:prstGeom>
        </p:spPr>
      </p:pic>
      <p:pic>
        <p:nvPicPr>
          <p:cNvPr id="9" name="图片 8">
            <a:extLst>
              <a:ext uri="{FF2B5EF4-FFF2-40B4-BE49-F238E27FC236}">
                <a16:creationId xmlns:a16="http://schemas.microsoft.com/office/drawing/2014/main" xmlns="" id="{2B3C6B69-E5A8-43D6-ABAA-D40183C17442}"/>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784632" y="6444295"/>
            <a:ext cx="407368" cy="395536"/>
          </a:xfrm>
          <a:prstGeom prst="rect">
            <a:avLst/>
          </a:prstGeom>
        </p:spPr>
      </p:pic>
      <p:sp>
        <p:nvSpPr>
          <p:cNvPr id="2" name="Title Placeholder 1"/>
          <p:cNvSpPr>
            <a:spLocks noGrp="1"/>
          </p:cNvSpPr>
          <p:nvPr>
            <p:ph type="title"/>
          </p:nvPr>
        </p:nvSpPr>
        <p:spPr>
          <a:xfrm>
            <a:off x="815413" y="116632"/>
            <a:ext cx="10241280" cy="720080"/>
          </a:xfrm>
          <a:prstGeom prst="rect">
            <a:avLst/>
          </a:prstGeom>
        </p:spPr>
        <p:txBody>
          <a:bodyPr vert="horz" lIns="91440" tIns="45720" rIns="91440" bIns="45720" rtlCol="0" anchor="b" anchorCtr="0">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15413" y="1484784"/>
            <a:ext cx="10241280" cy="4343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47328" y="6543676"/>
            <a:ext cx="195580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48B9DBB6-FA6F-4686-97F2-DDC67BF5C5F7}" type="datetime12">
              <a:rPr lang="zh-CN" altLang="en-US" smtClean="0"/>
              <a:t>上午8时17分</a:t>
            </a:fld>
            <a:endParaRPr lang="en-US" altLang="zh-CN"/>
          </a:p>
        </p:txBody>
      </p:sp>
      <p:sp>
        <p:nvSpPr>
          <p:cNvPr id="5" name="Footer Placeholder 4"/>
          <p:cNvSpPr>
            <a:spLocks noGrp="1"/>
          </p:cNvSpPr>
          <p:nvPr>
            <p:ph type="ftr" sz="quarter" idx="3"/>
          </p:nvPr>
        </p:nvSpPr>
        <p:spPr>
          <a:xfrm>
            <a:off x="2412999" y="6543676"/>
            <a:ext cx="5448300"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altLang="zh-CN"/>
          </a:p>
        </p:txBody>
      </p:sp>
      <p:sp>
        <p:nvSpPr>
          <p:cNvPr id="6" name="Slide Number Placeholder 5"/>
          <p:cNvSpPr>
            <a:spLocks noGrp="1"/>
          </p:cNvSpPr>
          <p:nvPr>
            <p:ph type="sldNum" sz="quarter" idx="4"/>
          </p:nvPr>
        </p:nvSpPr>
        <p:spPr>
          <a:xfrm>
            <a:off x="10615925" y="6562824"/>
            <a:ext cx="1168400" cy="247650"/>
          </a:xfrm>
          <a:prstGeom prst="rect">
            <a:avLst/>
          </a:prstGeom>
        </p:spPr>
        <p:txBody>
          <a:bodyPr vert="horz" lIns="91440" tIns="45720" rIns="91440" bIns="45720" rtlCol="0" anchor="ctr">
            <a:noAutofit/>
          </a:bodyPr>
          <a:lstStyle>
            <a:lvl1pPr algn="r">
              <a:defRPr sz="1800" b="1">
                <a:solidFill>
                  <a:srgbClr val="FFFF00"/>
                </a:solidFill>
                <a:latin typeface="Times New Roman" panose="02020603050405020304" pitchFamily="18" charset="0"/>
                <a:cs typeface="Times New Roman" panose="02020603050405020304" pitchFamily="18" charset="0"/>
              </a:defRPr>
            </a:lvl1pPr>
          </a:lstStyle>
          <a:p>
            <a:fld id="{60FB74F0-E7C7-41FC-8DB0-F16C39F7BC77}" type="slidenum">
              <a:rPr lang="en-US" altLang="zh-CN" smtClean="0"/>
              <a:pPr/>
              <a:t>‹#›</a:t>
            </a:fld>
            <a:endParaRPr lang="en-US" altLang="zh-CN"/>
          </a:p>
        </p:txBody>
      </p:sp>
    </p:spTree>
  </p:cSld>
  <p:clrMap bg1="dk1" tx1="lt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4" r:id="rId12"/>
  </p:sldLayoutIdLst>
  <p:hf hdr="0" ftr="0"/>
  <p:txStyles>
    <p:titleStyle>
      <a:lvl1pPr algn="ctr"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3.emf"/><Relationship Id="rId4"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5.wmf"/><Relationship Id="rId4" Type="http://schemas.openxmlformats.org/officeDocument/2006/relationships/oleObject" Target="../embeddings/oleObject6.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6.e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oleObject" Target="../embeddings/oleObject15.bin"/><Relationship Id="rId18" Type="http://schemas.openxmlformats.org/officeDocument/2006/relationships/oleObject" Target="../embeddings/oleObject20.bin"/><Relationship Id="rId26" Type="http://schemas.openxmlformats.org/officeDocument/2006/relationships/oleObject" Target="../embeddings/oleObject28.bin"/><Relationship Id="rId3" Type="http://schemas.openxmlformats.org/officeDocument/2006/relationships/notesSlide" Target="../notesSlides/notesSlide8.xml"/><Relationship Id="rId21" Type="http://schemas.openxmlformats.org/officeDocument/2006/relationships/oleObject" Target="../embeddings/oleObject23.bin"/><Relationship Id="rId7" Type="http://schemas.openxmlformats.org/officeDocument/2006/relationships/oleObject" Target="../embeddings/oleObject10.bin"/><Relationship Id="rId12" Type="http://schemas.openxmlformats.org/officeDocument/2006/relationships/oleObject" Target="../embeddings/oleObject14.bin"/><Relationship Id="rId17" Type="http://schemas.openxmlformats.org/officeDocument/2006/relationships/oleObject" Target="../embeddings/oleObject19.bin"/><Relationship Id="rId25" Type="http://schemas.openxmlformats.org/officeDocument/2006/relationships/oleObject" Target="../embeddings/oleObject27.bin"/><Relationship Id="rId2" Type="http://schemas.openxmlformats.org/officeDocument/2006/relationships/slideLayout" Target="../slideLayouts/slideLayout7.xml"/><Relationship Id="rId16" Type="http://schemas.openxmlformats.org/officeDocument/2006/relationships/oleObject" Target="../embeddings/oleObject18.bin"/><Relationship Id="rId20" Type="http://schemas.openxmlformats.org/officeDocument/2006/relationships/oleObject" Target="../embeddings/oleObject22.bin"/><Relationship Id="rId1" Type="http://schemas.openxmlformats.org/officeDocument/2006/relationships/vmlDrawing" Target="../drawings/vmlDrawing7.vml"/><Relationship Id="rId6" Type="http://schemas.openxmlformats.org/officeDocument/2006/relationships/oleObject" Target="../embeddings/oleObject9.bin"/><Relationship Id="rId11" Type="http://schemas.openxmlformats.org/officeDocument/2006/relationships/oleObject" Target="../embeddings/oleObject13.bin"/><Relationship Id="rId24" Type="http://schemas.openxmlformats.org/officeDocument/2006/relationships/oleObject" Target="../embeddings/oleObject26.bin"/><Relationship Id="rId5" Type="http://schemas.openxmlformats.org/officeDocument/2006/relationships/image" Target="../media/image17.emf"/><Relationship Id="rId15" Type="http://schemas.openxmlformats.org/officeDocument/2006/relationships/oleObject" Target="../embeddings/oleObject17.bin"/><Relationship Id="rId23" Type="http://schemas.openxmlformats.org/officeDocument/2006/relationships/oleObject" Target="../embeddings/oleObject25.bin"/><Relationship Id="rId10" Type="http://schemas.openxmlformats.org/officeDocument/2006/relationships/oleObject" Target="../embeddings/oleObject12.bin"/><Relationship Id="rId19" Type="http://schemas.openxmlformats.org/officeDocument/2006/relationships/oleObject" Target="../embeddings/oleObject21.bin"/><Relationship Id="rId4" Type="http://schemas.openxmlformats.org/officeDocument/2006/relationships/oleObject" Target="../embeddings/oleObject8.bin"/><Relationship Id="rId9" Type="http://schemas.openxmlformats.org/officeDocument/2006/relationships/image" Target="../media/image18.emf"/><Relationship Id="rId14" Type="http://schemas.openxmlformats.org/officeDocument/2006/relationships/oleObject" Target="../embeddings/oleObject16.bin"/><Relationship Id="rId22" Type="http://schemas.openxmlformats.org/officeDocument/2006/relationships/oleObject" Target="../embeddings/oleObject24.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oleObject" Target="../embeddings/oleObject36.bin"/><Relationship Id="rId18" Type="http://schemas.openxmlformats.org/officeDocument/2006/relationships/oleObject" Target="../embeddings/oleObject41.bin"/><Relationship Id="rId26" Type="http://schemas.openxmlformats.org/officeDocument/2006/relationships/oleObject" Target="../embeddings/oleObject49.bin"/><Relationship Id="rId3" Type="http://schemas.openxmlformats.org/officeDocument/2006/relationships/notesSlide" Target="../notesSlides/notesSlide9.xml"/><Relationship Id="rId21" Type="http://schemas.openxmlformats.org/officeDocument/2006/relationships/oleObject" Target="../embeddings/oleObject44.bin"/><Relationship Id="rId7" Type="http://schemas.openxmlformats.org/officeDocument/2006/relationships/oleObject" Target="../embeddings/oleObject31.bin"/><Relationship Id="rId12" Type="http://schemas.openxmlformats.org/officeDocument/2006/relationships/oleObject" Target="../embeddings/oleObject35.bin"/><Relationship Id="rId17" Type="http://schemas.openxmlformats.org/officeDocument/2006/relationships/oleObject" Target="../embeddings/oleObject40.bin"/><Relationship Id="rId25" Type="http://schemas.openxmlformats.org/officeDocument/2006/relationships/oleObject" Target="../embeddings/oleObject48.bin"/><Relationship Id="rId2" Type="http://schemas.openxmlformats.org/officeDocument/2006/relationships/slideLayout" Target="../slideLayouts/slideLayout7.xml"/><Relationship Id="rId16" Type="http://schemas.openxmlformats.org/officeDocument/2006/relationships/oleObject" Target="../embeddings/oleObject39.bin"/><Relationship Id="rId20" Type="http://schemas.openxmlformats.org/officeDocument/2006/relationships/oleObject" Target="../embeddings/oleObject43.bin"/><Relationship Id="rId1" Type="http://schemas.openxmlformats.org/officeDocument/2006/relationships/vmlDrawing" Target="../drawings/vmlDrawing8.vml"/><Relationship Id="rId6" Type="http://schemas.openxmlformats.org/officeDocument/2006/relationships/oleObject" Target="../embeddings/oleObject30.bin"/><Relationship Id="rId11" Type="http://schemas.openxmlformats.org/officeDocument/2006/relationships/oleObject" Target="../embeddings/oleObject34.bin"/><Relationship Id="rId24" Type="http://schemas.openxmlformats.org/officeDocument/2006/relationships/oleObject" Target="../embeddings/oleObject47.bin"/><Relationship Id="rId5" Type="http://schemas.openxmlformats.org/officeDocument/2006/relationships/image" Target="../media/image17.emf"/><Relationship Id="rId15" Type="http://schemas.openxmlformats.org/officeDocument/2006/relationships/oleObject" Target="../embeddings/oleObject38.bin"/><Relationship Id="rId23" Type="http://schemas.openxmlformats.org/officeDocument/2006/relationships/oleObject" Target="../embeddings/oleObject46.bin"/><Relationship Id="rId28" Type="http://schemas.openxmlformats.org/officeDocument/2006/relationships/oleObject" Target="../embeddings/oleObject51.bin"/><Relationship Id="rId10" Type="http://schemas.openxmlformats.org/officeDocument/2006/relationships/oleObject" Target="../embeddings/oleObject33.bin"/><Relationship Id="rId19" Type="http://schemas.openxmlformats.org/officeDocument/2006/relationships/oleObject" Target="../embeddings/oleObject42.bin"/><Relationship Id="rId4" Type="http://schemas.openxmlformats.org/officeDocument/2006/relationships/oleObject" Target="../embeddings/oleObject29.bin"/><Relationship Id="rId9" Type="http://schemas.openxmlformats.org/officeDocument/2006/relationships/image" Target="../media/image18.emf"/><Relationship Id="rId14" Type="http://schemas.openxmlformats.org/officeDocument/2006/relationships/oleObject" Target="../embeddings/oleObject37.bin"/><Relationship Id="rId22" Type="http://schemas.openxmlformats.org/officeDocument/2006/relationships/oleObject" Target="../embeddings/oleObject45.bin"/><Relationship Id="rId27" Type="http://schemas.openxmlformats.org/officeDocument/2006/relationships/oleObject" Target="../embeddings/oleObject50.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55.bin"/><Relationship Id="rId13" Type="http://schemas.openxmlformats.org/officeDocument/2006/relationships/oleObject" Target="../embeddings/oleObject59.bin"/><Relationship Id="rId18" Type="http://schemas.openxmlformats.org/officeDocument/2006/relationships/oleObject" Target="../embeddings/oleObject64.bin"/><Relationship Id="rId26" Type="http://schemas.openxmlformats.org/officeDocument/2006/relationships/oleObject" Target="../embeddings/oleObject72.bin"/><Relationship Id="rId3" Type="http://schemas.openxmlformats.org/officeDocument/2006/relationships/notesSlide" Target="../notesSlides/notesSlide10.xml"/><Relationship Id="rId21" Type="http://schemas.openxmlformats.org/officeDocument/2006/relationships/oleObject" Target="../embeddings/oleObject67.bin"/><Relationship Id="rId7" Type="http://schemas.openxmlformats.org/officeDocument/2006/relationships/oleObject" Target="../embeddings/oleObject54.bin"/><Relationship Id="rId12" Type="http://schemas.openxmlformats.org/officeDocument/2006/relationships/image" Target="../media/image18.emf"/><Relationship Id="rId17" Type="http://schemas.openxmlformats.org/officeDocument/2006/relationships/oleObject" Target="../embeddings/oleObject63.bin"/><Relationship Id="rId25" Type="http://schemas.openxmlformats.org/officeDocument/2006/relationships/oleObject" Target="../embeddings/oleObject71.bin"/><Relationship Id="rId2" Type="http://schemas.openxmlformats.org/officeDocument/2006/relationships/slideLayout" Target="../slideLayouts/slideLayout7.xml"/><Relationship Id="rId16" Type="http://schemas.openxmlformats.org/officeDocument/2006/relationships/oleObject" Target="../embeddings/oleObject62.bin"/><Relationship Id="rId20" Type="http://schemas.openxmlformats.org/officeDocument/2006/relationships/oleObject" Target="../embeddings/oleObject66.bin"/><Relationship Id="rId29" Type="http://schemas.openxmlformats.org/officeDocument/2006/relationships/oleObject" Target="../embeddings/oleObject75.bin"/><Relationship Id="rId1" Type="http://schemas.openxmlformats.org/officeDocument/2006/relationships/vmlDrawing" Target="../drawings/vmlDrawing9.vml"/><Relationship Id="rId6" Type="http://schemas.openxmlformats.org/officeDocument/2006/relationships/oleObject" Target="../embeddings/oleObject53.bin"/><Relationship Id="rId11" Type="http://schemas.openxmlformats.org/officeDocument/2006/relationships/oleObject" Target="../embeddings/oleObject58.bin"/><Relationship Id="rId24" Type="http://schemas.openxmlformats.org/officeDocument/2006/relationships/oleObject" Target="../embeddings/oleObject70.bin"/><Relationship Id="rId32" Type="http://schemas.openxmlformats.org/officeDocument/2006/relationships/oleObject" Target="../embeddings/oleObject78.bin"/><Relationship Id="rId5" Type="http://schemas.openxmlformats.org/officeDocument/2006/relationships/image" Target="../media/image17.emf"/><Relationship Id="rId15" Type="http://schemas.openxmlformats.org/officeDocument/2006/relationships/oleObject" Target="../embeddings/oleObject61.bin"/><Relationship Id="rId23" Type="http://schemas.openxmlformats.org/officeDocument/2006/relationships/oleObject" Target="../embeddings/oleObject69.bin"/><Relationship Id="rId28" Type="http://schemas.openxmlformats.org/officeDocument/2006/relationships/oleObject" Target="../embeddings/oleObject74.bin"/><Relationship Id="rId10" Type="http://schemas.openxmlformats.org/officeDocument/2006/relationships/oleObject" Target="../embeddings/oleObject57.bin"/><Relationship Id="rId19" Type="http://schemas.openxmlformats.org/officeDocument/2006/relationships/oleObject" Target="../embeddings/oleObject65.bin"/><Relationship Id="rId31" Type="http://schemas.openxmlformats.org/officeDocument/2006/relationships/oleObject" Target="../embeddings/oleObject77.bin"/><Relationship Id="rId4" Type="http://schemas.openxmlformats.org/officeDocument/2006/relationships/oleObject" Target="../embeddings/oleObject52.bin"/><Relationship Id="rId9" Type="http://schemas.openxmlformats.org/officeDocument/2006/relationships/oleObject" Target="../embeddings/oleObject56.bin"/><Relationship Id="rId14" Type="http://schemas.openxmlformats.org/officeDocument/2006/relationships/oleObject" Target="../embeddings/oleObject60.bin"/><Relationship Id="rId22" Type="http://schemas.openxmlformats.org/officeDocument/2006/relationships/oleObject" Target="../embeddings/oleObject68.bin"/><Relationship Id="rId27" Type="http://schemas.openxmlformats.org/officeDocument/2006/relationships/oleObject" Target="../embeddings/oleObject73.bin"/><Relationship Id="rId30" Type="http://schemas.openxmlformats.org/officeDocument/2006/relationships/oleObject" Target="../embeddings/oleObject76.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82.bin"/><Relationship Id="rId3" Type="http://schemas.openxmlformats.org/officeDocument/2006/relationships/oleObject" Target="../embeddings/oleObject79.bin"/><Relationship Id="rId7" Type="http://schemas.openxmlformats.org/officeDocument/2006/relationships/image" Target="../media/image17.e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81.bin"/><Relationship Id="rId5" Type="http://schemas.openxmlformats.org/officeDocument/2006/relationships/oleObject" Target="../embeddings/oleObject80.bin"/><Relationship Id="rId4" Type="http://schemas.openxmlformats.org/officeDocument/2006/relationships/image" Target="../media/image18.emf"/><Relationship Id="rId9" Type="http://schemas.openxmlformats.org/officeDocument/2006/relationships/oleObject" Target="../embeddings/oleObject83.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8.jpg"/><Relationship Id="rId5" Type="http://schemas.openxmlformats.org/officeDocument/2006/relationships/image" Target="../media/image7.gif"/><Relationship Id="rId4" Type="http://schemas.openxmlformats.org/officeDocument/2006/relationships/image" Target="../media/image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86.bin"/><Relationship Id="rId3" Type="http://schemas.openxmlformats.org/officeDocument/2006/relationships/notesSlide" Target="../notesSlides/notesSlide13.xml"/><Relationship Id="rId7"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85.bin"/><Relationship Id="rId11" Type="http://schemas.openxmlformats.org/officeDocument/2006/relationships/image" Target="../media/image22.png"/><Relationship Id="rId5" Type="http://schemas.openxmlformats.org/officeDocument/2006/relationships/image" Target="../media/image19.png"/><Relationship Id="rId10" Type="http://schemas.openxmlformats.org/officeDocument/2006/relationships/oleObject" Target="../embeddings/oleObject87.bin"/><Relationship Id="rId4" Type="http://schemas.openxmlformats.org/officeDocument/2006/relationships/oleObject" Target="../embeddings/oleObject84.bin"/><Relationship Id="rId9" Type="http://schemas.openxmlformats.org/officeDocument/2006/relationships/image" Target="../media/image2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23.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25.png"/><Relationship Id="rId5" Type="http://schemas.openxmlformats.org/officeDocument/2006/relationships/oleObject" Target="../embeddings/oleObject90.bin"/><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93.bin"/><Relationship Id="rId3" Type="http://schemas.openxmlformats.org/officeDocument/2006/relationships/image" Target="../media/image220.png"/><Relationship Id="rId7" Type="http://schemas.openxmlformats.org/officeDocument/2006/relationships/oleObject" Target="../embeddings/oleObject830.bin"/><Relationship Id="rId12" Type="http://schemas.openxmlformats.org/officeDocument/2006/relationships/image" Target="../media/image27.wmf"/><Relationship Id="rId2" Type="http://schemas.openxmlformats.org/officeDocument/2006/relationships/slideLayout" Target="../slideLayouts/slideLayout2.xml"/><Relationship Id="rId16" Type="http://schemas.openxmlformats.org/officeDocument/2006/relationships/image" Target="../media/image28.wmf"/><Relationship Id="rId1" Type="http://schemas.openxmlformats.org/officeDocument/2006/relationships/vmlDrawing" Target="../drawings/vmlDrawing14.vml"/><Relationship Id="rId6" Type="http://schemas.openxmlformats.org/officeDocument/2006/relationships/image" Target="../media/image26.wmf"/><Relationship Id="rId11" Type="http://schemas.openxmlformats.org/officeDocument/2006/relationships/oleObject" Target="../embeddings/oleObject840.bin"/><Relationship Id="rId5" Type="http://schemas.openxmlformats.org/officeDocument/2006/relationships/oleObject" Target="../embeddings/oleObject91.bin"/><Relationship Id="rId15" Type="http://schemas.openxmlformats.org/officeDocument/2006/relationships/oleObject" Target="../embeddings/oleObject850.bin"/><Relationship Id="rId4" Type="http://schemas.openxmlformats.org/officeDocument/2006/relationships/image" Target="../media/image230.png"/><Relationship Id="rId9" Type="http://schemas.openxmlformats.org/officeDocument/2006/relationships/oleObject" Target="../embeddings/oleObject92.bin"/></Relationships>
</file>

<file path=ppt/slides/_rels/slide52.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94.bin"/><Relationship Id="rId7" Type="http://schemas.openxmlformats.org/officeDocument/2006/relationships/oleObject" Target="../embeddings/oleObject96.bin"/><Relationship Id="rId12"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0.wmf"/><Relationship Id="rId11" Type="http://schemas.openxmlformats.org/officeDocument/2006/relationships/oleObject" Target="../embeddings/oleObject98.bin"/><Relationship Id="rId5" Type="http://schemas.openxmlformats.org/officeDocument/2006/relationships/oleObject" Target="../embeddings/oleObject95.bin"/><Relationship Id="rId10" Type="http://schemas.openxmlformats.org/officeDocument/2006/relationships/image" Target="../media/image32.emf"/><Relationship Id="rId4" Type="http://schemas.openxmlformats.org/officeDocument/2006/relationships/image" Target="../media/image29.wmf"/><Relationship Id="rId9" Type="http://schemas.openxmlformats.org/officeDocument/2006/relationships/oleObject" Target="../embeddings/oleObject97.bin"/></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39.png"/><Relationship Id="rId4" Type="http://schemas.openxmlformats.org/officeDocument/2006/relationships/image" Target="../media/image38.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0.png"/><Relationship Id="rId5" Type="http://schemas.openxmlformats.org/officeDocument/2006/relationships/oleObject" Target="../embeddings/oleObject102.bin"/><Relationship Id="rId4" Type="http://schemas.openxmlformats.org/officeDocument/2006/relationships/image" Target="../media/image39.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38.emf"/></Relationships>
</file>

<file path=ppt/slides/_rels/slide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oleObject" Target="../embeddings/oleObject104.bin"/><Relationship Id="rId7" Type="http://schemas.openxmlformats.org/officeDocument/2006/relationships/oleObject" Target="../embeddings/oleObject106.bin"/><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image" Target="../media/image41.emf"/><Relationship Id="rId5" Type="http://schemas.openxmlformats.org/officeDocument/2006/relationships/oleObject" Target="../embeddings/oleObject105.bin"/><Relationship Id="rId4" Type="http://schemas.openxmlformats.org/officeDocument/2006/relationships/image" Target="../media/image32.emf"/><Relationship Id="rId9" Type="http://schemas.openxmlformats.org/officeDocument/2006/relationships/oleObject" Target="../embeddings/oleObject107.bin"/></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2.png"/></Relationships>
</file>

<file path=ppt/slides/_rels/slide63.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oleObject" Target="../embeddings/oleObject108.bin"/><Relationship Id="rId7" Type="http://schemas.openxmlformats.org/officeDocument/2006/relationships/oleObject" Target="../embeddings/oleObject110.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1.emf"/><Relationship Id="rId5" Type="http://schemas.openxmlformats.org/officeDocument/2006/relationships/oleObject" Target="../embeddings/oleObject109.bin"/><Relationship Id="rId4" Type="http://schemas.openxmlformats.org/officeDocument/2006/relationships/image" Target="../media/image43.wmf"/><Relationship Id="rId9" Type="http://schemas.openxmlformats.org/officeDocument/2006/relationships/oleObject" Target="../embeddings/oleObject111.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image" Target="../media/image350.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45.wmf"/></Relationships>
</file>

<file path=ppt/slides/_rels/slide71.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113.bin"/><Relationship Id="rId7" Type="http://schemas.openxmlformats.org/officeDocument/2006/relationships/oleObject" Target="../embeddings/oleObject115.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47.wmf"/><Relationship Id="rId5" Type="http://schemas.openxmlformats.org/officeDocument/2006/relationships/oleObject" Target="../embeddings/oleObject114.bin"/><Relationship Id="rId10" Type="http://schemas.openxmlformats.org/officeDocument/2006/relationships/image" Target="../media/image44.emf"/><Relationship Id="rId4" Type="http://schemas.openxmlformats.org/officeDocument/2006/relationships/image" Target="../media/image46.wmf"/><Relationship Id="rId9" Type="http://schemas.openxmlformats.org/officeDocument/2006/relationships/oleObject" Target="../embeddings/oleObject116.bin"/></Relationships>
</file>

<file path=ppt/slides/_rels/slide72.xml.rels><?xml version="1.0" encoding="UTF-8" standalone="yes"?>
<Relationships xmlns="http://schemas.openxmlformats.org/package/2006/relationships"><Relationship Id="rId8" Type="http://schemas.openxmlformats.org/officeDocument/2006/relationships/image" Target="../media/image44.emf"/><Relationship Id="rId13" Type="http://schemas.openxmlformats.org/officeDocument/2006/relationships/image" Target="../media/image46.wmf"/><Relationship Id="rId18" Type="http://schemas.openxmlformats.org/officeDocument/2006/relationships/oleObject" Target="../embeddings/oleObject1180.bin"/><Relationship Id="rId3" Type="http://schemas.openxmlformats.org/officeDocument/2006/relationships/oleObject" Target="../embeddings/oleObject117.bin"/><Relationship Id="rId21" Type="http://schemas.openxmlformats.org/officeDocument/2006/relationships/image" Target="../media/image51.emf"/><Relationship Id="rId7" Type="http://schemas.openxmlformats.org/officeDocument/2006/relationships/oleObject" Target="../embeddings/oleObject119.bin"/><Relationship Id="rId12" Type="http://schemas.openxmlformats.org/officeDocument/2006/relationships/oleObject" Target="../embeddings/oleObject1160.bin"/><Relationship Id="rId17" Type="http://schemas.openxmlformats.org/officeDocument/2006/relationships/oleObject" Target="../embeddings/oleObject123.bin"/><Relationship Id="rId2" Type="http://schemas.openxmlformats.org/officeDocument/2006/relationships/slideLayout" Target="../slideLayouts/slideLayout4.xml"/><Relationship Id="rId16" Type="http://schemas.openxmlformats.org/officeDocument/2006/relationships/image" Target="../media/image49.wmf"/><Relationship Id="rId20" Type="http://schemas.openxmlformats.org/officeDocument/2006/relationships/oleObject" Target="../embeddings/oleObject124.bin"/><Relationship Id="rId1" Type="http://schemas.openxmlformats.org/officeDocument/2006/relationships/vmlDrawing" Target="../drawings/vmlDrawing23.vml"/><Relationship Id="rId6" Type="http://schemas.openxmlformats.org/officeDocument/2006/relationships/image" Target="../media/image49.wmf"/><Relationship Id="rId11" Type="http://schemas.openxmlformats.org/officeDocument/2006/relationships/oleObject" Target="../embeddings/oleObject121.bin"/><Relationship Id="rId24" Type="http://schemas.openxmlformats.org/officeDocument/2006/relationships/image" Target="../media/image55.png"/><Relationship Id="rId5" Type="http://schemas.openxmlformats.org/officeDocument/2006/relationships/oleObject" Target="../embeddings/oleObject118.bin"/><Relationship Id="rId15" Type="http://schemas.openxmlformats.org/officeDocument/2006/relationships/oleObject" Target="../embeddings/oleObject1170.bin"/><Relationship Id="rId23" Type="http://schemas.openxmlformats.org/officeDocument/2006/relationships/image" Target="../media/image51.emf"/><Relationship Id="rId10" Type="http://schemas.openxmlformats.org/officeDocument/2006/relationships/image" Target="../media/image50.emf"/><Relationship Id="rId19" Type="http://schemas.openxmlformats.org/officeDocument/2006/relationships/image" Target="../media/image44.emf"/><Relationship Id="rId4" Type="http://schemas.openxmlformats.org/officeDocument/2006/relationships/image" Target="../media/image46.wmf"/><Relationship Id="rId9" Type="http://schemas.openxmlformats.org/officeDocument/2006/relationships/oleObject" Target="../embeddings/oleObject120.bin"/><Relationship Id="rId14" Type="http://schemas.openxmlformats.org/officeDocument/2006/relationships/oleObject" Target="../embeddings/oleObject122.bin"/><Relationship Id="rId22" Type="http://schemas.openxmlformats.org/officeDocument/2006/relationships/oleObject" Target="../embeddings/oleObject1190.bin"/></Relationships>
</file>

<file path=ppt/slides/_rels/slide7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 Target="slide7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25.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52.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53.e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130.bin"/><Relationship Id="rId3" Type="http://schemas.openxmlformats.org/officeDocument/2006/relationships/oleObject" Target="../embeddings/oleObject127.bin"/><Relationship Id="rId7" Type="http://schemas.openxmlformats.org/officeDocument/2006/relationships/oleObject" Target="../embeddings/oleObject129.bin"/><Relationship Id="rId2" Type="http://schemas.openxmlformats.org/officeDocument/2006/relationships/slideLayout" Target="../slideLayouts/slideLayout6.xml"/><Relationship Id="rId1" Type="http://schemas.openxmlformats.org/officeDocument/2006/relationships/vmlDrawing" Target="../drawings/vmlDrawing26.vml"/><Relationship Id="rId6" Type="http://schemas.openxmlformats.org/officeDocument/2006/relationships/image" Target="../media/image56.emf"/><Relationship Id="rId5" Type="http://schemas.openxmlformats.org/officeDocument/2006/relationships/oleObject" Target="../embeddings/oleObject128.bin"/><Relationship Id="rId10" Type="http://schemas.openxmlformats.org/officeDocument/2006/relationships/image" Target="../media/image57.emf"/><Relationship Id="rId4" Type="http://schemas.openxmlformats.org/officeDocument/2006/relationships/image" Target="../media/image55.emf"/><Relationship Id="rId9" Type="http://schemas.openxmlformats.org/officeDocument/2006/relationships/oleObject" Target="../embeddings/oleObject131.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32.bin"/><Relationship Id="rId7" Type="http://schemas.openxmlformats.org/officeDocument/2006/relationships/image" Target="../media/image67.png"/><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image" Target="../media/image56.emf"/><Relationship Id="rId5" Type="http://schemas.openxmlformats.org/officeDocument/2006/relationships/oleObject" Target="../embeddings/oleObject133.bin"/><Relationship Id="rId4" Type="http://schemas.openxmlformats.org/officeDocument/2006/relationships/image" Target="../media/image58.wmf"/></Relationships>
</file>

<file path=ppt/slides/_rels/slide85.x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oleObject" Target="../embeddings/oleObject134.bin"/><Relationship Id="rId7" Type="http://schemas.openxmlformats.org/officeDocument/2006/relationships/oleObject" Target="../embeddings/oleObject136.bin"/><Relationship Id="rId2" Type="http://schemas.openxmlformats.org/officeDocument/2006/relationships/slideLayout" Target="../slideLayouts/slideLayout6.xml"/><Relationship Id="rId1" Type="http://schemas.openxmlformats.org/officeDocument/2006/relationships/vmlDrawing" Target="../drawings/vmlDrawing28.vml"/><Relationship Id="rId6" Type="http://schemas.openxmlformats.org/officeDocument/2006/relationships/image" Target="../media/image60.emf"/><Relationship Id="rId5" Type="http://schemas.openxmlformats.org/officeDocument/2006/relationships/oleObject" Target="../embeddings/oleObject135.bin"/><Relationship Id="rId10" Type="http://schemas.openxmlformats.org/officeDocument/2006/relationships/image" Target="../media/image56.emf"/><Relationship Id="rId4" Type="http://schemas.openxmlformats.org/officeDocument/2006/relationships/image" Target="../media/image59.wmf"/><Relationship Id="rId9" Type="http://schemas.openxmlformats.org/officeDocument/2006/relationships/oleObject" Target="../embeddings/oleObject137.bin"/></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slideLayout" Target="../slideLayouts/slideLayout6.xml"/><Relationship Id="rId1" Type="http://schemas.openxmlformats.org/officeDocument/2006/relationships/vmlDrawing" Target="../drawings/vmlDrawing29.vml"/><Relationship Id="rId4" Type="http://schemas.openxmlformats.org/officeDocument/2006/relationships/image" Target="../media/image62.wmf"/></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1360.bin"/><Relationship Id="rId13" Type="http://schemas.openxmlformats.org/officeDocument/2006/relationships/image" Target="../media/image620.wmf"/><Relationship Id="rId3" Type="http://schemas.openxmlformats.org/officeDocument/2006/relationships/oleObject" Target="../embeddings/oleObject139.bin"/><Relationship Id="rId7" Type="http://schemas.openxmlformats.org/officeDocument/2006/relationships/image" Target="../media/image64.wmf"/><Relationship Id="rId12" Type="http://schemas.openxmlformats.org/officeDocument/2006/relationships/oleObject" Target="../embeddings/oleObject1370.bin"/><Relationship Id="rId17" Type="http://schemas.openxmlformats.org/officeDocument/2006/relationships/image" Target="../media/image530.wmf"/><Relationship Id="rId2" Type="http://schemas.openxmlformats.org/officeDocument/2006/relationships/slideLayout" Target="../slideLayouts/slideLayout6.xml"/><Relationship Id="rId16" Type="http://schemas.openxmlformats.org/officeDocument/2006/relationships/oleObject" Target="../embeddings/oleObject1380.bin"/><Relationship Id="rId1" Type="http://schemas.openxmlformats.org/officeDocument/2006/relationships/vmlDrawing" Target="../drawings/vmlDrawing30.vml"/><Relationship Id="rId6" Type="http://schemas.openxmlformats.org/officeDocument/2006/relationships/oleObject" Target="../embeddings/oleObject140.bin"/><Relationship Id="rId5" Type="http://schemas.openxmlformats.org/officeDocument/2006/relationships/image" Target="../media/image47.png"/><Relationship Id="rId10" Type="http://schemas.openxmlformats.org/officeDocument/2006/relationships/oleObject" Target="../embeddings/oleObject141.bin"/><Relationship Id="rId4" Type="http://schemas.openxmlformats.org/officeDocument/2006/relationships/image" Target="../media/image63.emf"/><Relationship Id="rId9" Type="http://schemas.openxmlformats.org/officeDocument/2006/relationships/image" Target="../media/image64.wmf"/><Relationship Id="rId14" Type="http://schemas.openxmlformats.org/officeDocument/2006/relationships/oleObject" Target="../embeddings/oleObject142.bin"/></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43.bin"/><Relationship Id="rId7" Type="http://schemas.openxmlformats.org/officeDocument/2006/relationships/image" Target="../media/image66.wmf"/><Relationship Id="rId2" Type="http://schemas.openxmlformats.org/officeDocument/2006/relationships/slideLayout" Target="../slideLayouts/slideLayout6.xml"/><Relationship Id="rId1" Type="http://schemas.openxmlformats.org/officeDocument/2006/relationships/vmlDrawing" Target="../drawings/vmlDrawing31.vml"/><Relationship Id="rId6" Type="http://schemas.openxmlformats.org/officeDocument/2006/relationships/oleObject" Target="../embeddings/oleObject144.bin"/><Relationship Id="rId5" Type="http://schemas.openxmlformats.org/officeDocument/2006/relationships/image" Target="../media/image76.png"/><Relationship Id="rId4" Type="http://schemas.openxmlformats.org/officeDocument/2006/relationships/image" Target="../media/image65.wmf"/></Relationships>
</file>

<file path=ppt/slides/_rels/slide89.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Layout" Target="../slideLayouts/slideLayout6.xml"/><Relationship Id="rId1" Type="http://schemas.openxmlformats.org/officeDocument/2006/relationships/vmlDrawing" Target="../drawings/vmlDrawing32.vml"/><Relationship Id="rId6" Type="http://schemas.openxmlformats.org/officeDocument/2006/relationships/oleObject" Target="../embeddings/oleObject147.bin"/><Relationship Id="rId5" Type="http://schemas.openxmlformats.org/officeDocument/2006/relationships/oleObject" Target="../embeddings/oleObject146.bin"/><Relationship Id="rId4" Type="http://schemas.openxmlformats.org/officeDocument/2006/relationships/image" Target="../media/image56.e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48.bin"/><Relationship Id="rId2" Type="http://schemas.openxmlformats.org/officeDocument/2006/relationships/slideLayout" Target="../slideLayouts/slideLayout6.xml"/><Relationship Id="rId1" Type="http://schemas.openxmlformats.org/officeDocument/2006/relationships/vmlDrawing" Target="../drawings/vmlDrawing33.vml"/><Relationship Id="rId5" Type="http://schemas.openxmlformats.org/officeDocument/2006/relationships/oleObject" Target="../embeddings/oleObject149.bin"/><Relationship Id="rId4" Type="http://schemas.openxmlformats.org/officeDocument/2006/relationships/image" Target="../media/image56.e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50.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69.wmf"/><Relationship Id="rId5" Type="http://schemas.openxmlformats.org/officeDocument/2006/relationships/oleObject" Target="../embeddings/oleObject151.bin"/><Relationship Id="rId4" Type="http://schemas.openxmlformats.org/officeDocument/2006/relationships/image" Target="../media/image68.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6"/>
          <p:cNvSpPr>
            <a:spLocks noGrp="1"/>
          </p:cNvSpPr>
          <p:nvPr>
            <p:ph type="subTitle" idx="1"/>
          </p:nvPr>
        </p:nvSpPr>
        <p:spPr>
          <a:xfrm>
            <a:off x="1524000" y="4969866"/>
            <a:ext cx="9144000" cy="1339454"/>
          </a:xfrm>
        </p:spPr>
        <p:txBody>
          <a:bodyPr>
            <a:noAutofit/>
          </a:bodyPr>
          <a:lstStyle/>
          <a:p>
            <a:pPr algn="ctr"/>
            <a:r>
              <a:rPr lang="zh-CN" altLang="en-US" sz="2400" i="0" dirty="0"/>
              <a:t>授课老师 ：周中振 副教授</a:t>
            </a:r>
            <a:endParaRPr lang="en-US" altLang="zh-CN" sz="2400" i="0" dirty="0"/>
          </a:p>
          <a:p>
            <a:pPr algn="ctr"/>
            <a:r>
              <a:rPr lang="zh-CN" altLang="en-US" sz="2400" i="0" dirty="0"/>
              <a:t>药学院化学教学中心</a:t>
            </a:r>
            <a:endParaRPr lang="en-US" altLang="zh-CN" sz="2400" i="0" dirty="0"/>
          </a:p>
          <a:p>
            <a:pPr algn="ctr"/>
            <a:r>
              <a:rPr lang="zh-CN" altLang="en-US" sz="2400" i="0" dirty="0"/>
              <a:t>药学院神经药理与新药发现课题组</a:t>
            </a:r>
            <a:endParaRPr lang="zh-CN" altLang="en-US" sz="2400" dirty="0"/>
          </a:p>
        </p:txBody>
      </p:sp>
      <p:sp>
        <p:nvSpPr>
          <p:cNvPr id="6" name="标题 5"/>
          <p:cNvSpPr>
            <a:spLocks noGrp="1"/>
          </p:cNvSpPr>
          <p:nvPr>
            <p:ph type="title"/>
          </p:nvPr>
        </p:nvSpPr>
        <p:spPr>
          <a:xfrm>
            <a:off x="2423592" y="980729"/>
            <a:ext cx="7680960" cy="2438399"/>
          </a:xfrm>
        </p:spPr>
        <p:txBody>
          <a:bodyPr>
            <a:normAutofit/>
          </a:bodyPr>
          <a:lstStyle/>
          <a:p>
            <a:r>
              <a:rPr lang="zh-CN" altLang="en-US" sz="5400" b="0" dirty="0">
                <a:solidFill>
                  <a:schemeClr val="tx1"/>
                </a:solidFill>
                <a:latin typeface="Times New Roman" pitchFamily="18" charset="0"/>
                <a:cs typeface="Times New Roman" pitchFamily="18" charset="0"/>
              </a:rPr>
              <a:t>第十二章 配位化合物</a:t>
            </a:r>
            <a:br>
              <a:rPr lang="zh-CN" altLang="en-US" sz="5400" b="0" dirty="0">
                <a:solidFill>
                  <a:schemeClr val="tx1"/>
                </a:solidFill>
                <a:latin typeface="Times New Roman" pitchFamily="18" charset="0"/>
                <a:cs typeface="Times New Roman" pitchFamily="18" charset="0"/>
              </a:rPr>
            </a:br>
            <a:r>
              <a:rPr lang="zh-CN" altLang="en-US" sz="5400" b="0" dirty="0">
                <a:solidFill>
                  <a:schemeClr val="tx1"/>
                </a:solidFill>
                <a:latin typeface="Times New Roman" pitchFamily="18" charset="0"/>
                <a:cs typeface="Times New Roman" pitchFamily="18" charset="0"/>
              </a:rPr>
              <a:t> </a:t>
            </a:r>
            <a:r>
              <a:rPr lang="en-US" altLang="zh-CN" sz="4000" b="0" dirty="0">
                <a:solidFill>
                  <a:schemeClr val="tx1"/>
                </a:solidFill>
                <a:latin typeface="Times New Roman" pitchFamily="18" charset="0"/>
                <a:cs typeface="Times New Roman" pitchFamily="18" charset="0"/>
              </a:rPr>
              <a:t>Coordination Compounds</a:t>
            </a:r>
            <a:endParaRPr lang="zh-CN" altLang="en-US" sz="5400" dirty="0">
              <a:latin typeface="Times New Roman" pitchFamily="18" charset="0"/>
              <a:cs typeface="Times New Roman" pitchFamily="18" charset="0"/>
            </a:endParaRPr>
          </a:p>
        </p:txBody>
      </p:sp>
    </p:spTree>
    <p:extLst>
      <p:ext uri="{BB962C8B-B14F-4D97-AF65-F5344CB8AC3E}">
        <p14:creationId xmlns:p14="http://schemas.microsoft.com/office/powerpoint/2010/main" val="4151872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vert="horz" lIns="91440" tIns="45720" rIns="91440" bIns="45720" rtlCol="0" anchor="ctr">
            <a:noAutofit/>
          </a:bodyPr>
          <a:lstStyle/>
          <a:p>
            <a:fld id="{93C80B2B-BA6B-452E-92A4-046B86A54744}" type="datetime12">
              <a:rPr kumimoji="1" lang="zh-CN" altLang="en-US" sz="1200" spc="30">
                <a:solidFill>
                  <a:schemeClr val="tx1"/>
                </a:solidFill>
                <a:latin typeface="隶书" pitchFamily="49" charset="-122"/>
                <a:ea typeface="隶书" pitchFamily="49" charset="-122"/>
                <a:cs typeface="Tahoma" pitchFamily="34" charset="0"/>
              </a:rPr>
              <a:pPr/>
              <a:t>上午8时17分</a:t>
            </a:fld>
            <a:endParaRPr kumimoji="1" lang="en-US" altLang="zh-CN" sz="1200" spc="30" dirty="0">
              <a:solidFill>
                <a:schemeClr val="tx1"/>
              </a:solidFill>
              <a:latin typeface="隶书" pitchFamily="49" charset="-122"/>
              <a:ea typeface="隶书" pitchFamily="49" charset="-122"/>
              <a:cs typeface="Tahoma" pitchFamily="34" charset="0"/>
            </a:endParaRPr>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C53D861B-6709-4854-813B-F1436648166B}" type="slidenum">
              <a:rPr kumimoji="1" lang="en-US" altLang="zh-CN" sz="1800" spc="30">
                <a:solidFill>
                  <a:schemeClr val="tx1"/>
                </a:solidFill>
                <a:latin typeface="隶书" pitchFamily="49" charset="-122"/>
                <a:ea typeface="隶书" pitchFamily="49" charset="-122"/>
                <a:cs typeface="Tahoma" pitchFamily="34" charset="0"/>
              </a:rPr>
              <a:pPr/>
              <a:t>10</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4" name="标题 3"/>
          <p:cNvSpPr>
            <a:spLocks noGrp="1"/>
          </p:cNvSpPr>
          <p:nvPr>
            <p:ph type="title"/>
          </p:nvPr>
        </p:nvSpPr>
        <p:spPr/>
        <p:txBody>
          <a:bodyPr>
            <a:normAutofit fontScale="90000"/>
          </a:bodyPr>
          <a:lstStyle/>
          <a:p>
            <a:r>
              <a:rPr lang="zh-CN" altLang="en-US" sz="3200" dirty="0"/>
              <a:t>内界和外界</a:t>
            </a:r>
            <a:r>
              <a:rPr lang="en-US" altLang="zh-CN" sz="3200" dirty="0"/>
              <a:t/>
            </a:r>
            <a:br>
              <a:rPr lang="en-US" altLang="zh-CN" sz="3200" dirty="0"/>
            </a:br>
            <a:r>
              <a:rPr lang="en-US" altLang="zh-CN" sz="3200" i="1" dirty="0"/>
              <a:t>inner and outer sphere</a:t>
            </a:r>
            <a:endParaRPr lang="zh-CN" altLang="en-US" sz="3200" dirty="0"/>
          </a:p>
        </p:txBody>
      </p:sp>
      <p:grpSp>
        <p:nvGrpSpPr>
          <p:cNvPr id="5" name="Group 49"/>
          <p:cNvGrpSpPr>
            <a:grpSpLocks/>
          </p:cNvGrpSpPr>
          <p:nvPr/>
        </p:nvGrpSpPr>
        <p:grpSpPr bwMode="auto">
          <a:xfrm>
            <a:off x="1992313" y="1680047"/>
            <a:ext cx="8013700" cy="1647825"/>
            <a:chOff x="288" y="1794"/>
            <a:chExt cx="5048" cy="1038"/>
          </a:xfrm>
        </p:grpSpPr>
        <p:sp>
          <p:nvSpPr>
            <p:cNvPr id="6" name="Rectangle 11"/>
            <p:cNvSpPr>
              <a:spLocks noChangeArrowheads="1"/>
            </p:cNvSpPr>
            <p:nvPr/>
          </p:nvSpPr>
          <p:spPr bwMode="auto">
            <a:xfrm>
              <a:off x="1469" y="1794"/>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a:latin typeface="Times New Roman" pitchFamily="18" charset="0"/>
                </a:rPr>
                <a:t>离子键</a:t>
              </a:r>
            </a:p>
          </p:txBody>
        </p:sp>
        <p:sp>
          <p:nvSpPr>
            <p:cNvPr id="7" name="Rectangle 12"/>
            <p:cNvSpPr>
              <a:spLocks noChangeArrowheads="1"/>
            </p:cNvSpPr>
            <p:nvPr/>
          </p:nvSpPr>
          <p:spPr bwMode="auto">
            <a:xfrm>
              <a:off x="1924" y="2505"/>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a:latin typeface="Times New Roman" pitchFamily="18" charset="0"/>
                </a:rPr>
                <a:t>外界</a:t>
              </a:r>
            </a:p>
          </p:txBody>
        </p:sp>
        <p:sp>
          <p:nvSpPr>
            <p:cNvPr id="8" name="Rectangle 13"/>
            <p:cNvSpPr>
              <a:spLocks noChangeArrowheads="1"/>
            </p:cNvSpPr>
            <p:nvPr/>
          </p:nvSpPr>
          <p:spPr bwMode="auto">
            <a:xfrm>
              <a:off x="730" y="2505"/>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a:latin typeface="Times New Roman" pitchFamily="18" charset="0"/>
                </a:rPr>
                <a:t>内界</a:t>
              </a:r>
            </a:p>
          </p:txBody>
        </p:sp>
        <p:sp>
          <p:nvSpPr>
            <p:cNvPr id="9" name="Rectangle 14"/>
            <p:cNvSpPr>
              <a:spLocks noChangeArrowheads="1"/>
            </p:cNvSpPr>
            <p:nvPr/>
          </p:nvSpPr>
          <p:spPr bwMode="auto">
            <a:xfrm>
              <a:off x="3220" y="2505"/>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a:latin typeface="Times New Roman" pitchFamily="18" charset="0"/>
                </a:rPr>
                <a:t>外界</a:t>
              </a:r>
            </a:p>
          </p:txBody>
        </p:sp>
        <p:sp>
          <p:nvSpPr>
            <p:cNvPr id="10" name="Rectangle 15"/>
            <p:cNvSpPr>
              <a:spLocks noChangeArrowheads="1"/>
            </p:cNvSpPr>
            <p:nvPr/>
          </p:nvSpPr>
          <p:spPr bwMode="auto">
            <a:xfrm>
              <a:off x="4282" y="2505"/>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a:latin typeface="Times New Roman" pitchFamily="18" charset="0"/>
                </a:rPr>
                <a:t>内界</a:t>
              </a:r>
            </a:p>
          </p:txBody>
        </p:sp>
        <p:sp>
          <p:nvSpPr>
            <p:cNvPr id="11" name="Rectangle 16"/>
            <p:cNvSpPr>
              <a:spLocks noChangeArrowheads="1"/>
            </p:cNvSpPr>
            <p:nvPr/>
          </p:nvSpPr>
          <p:spPr bwMode="auto">
            <a:xfrm>
              <a:off x="436" y="1794"/>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a:latin typeface="Times New Roman" pitchFamily="18" charset="0"/>
                </a:rPr>
                <a:t>配位键</a:t>
              </a:r>
            </a:p>
          </p:txBody>
        </p:sp>
        <p:sp>
          <p:nvSpPr>
            <p:cNvPr id="12" name="Rectangle 17"/>
            <p:cNvSpPr>
              <a:spLocks noChangeArrowheads="1"/>
            </p:cNvSpPr>
            <p:nvPr/>
          </p:nvSpPr>
          <p:spPr bwMode="auto">
            <a:xfrm>
              <a:off x="3341" y="1794"/>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a:latin typeface="Times New Roman" pitchFamily="18" charset="0"/>
                </a:rPr>
                <a:t>离子键</a:t>
              </a:r>
            </a:p>
          </p:txBody>
        </p:sp>
        <p:sp>
          <p:nvSpPr>
            <p:cNvPr id="13" name="Rectangle 18"/>
            <p:cNvSpPr>
              <a:spLocks noChangeArrowheads="1"/>
            </p:cNvSpPr>
            <p:nvPr/>
          </p:nvSpPr>
          <p:spPr bwMode="auto">
            <a:xfrm>
              <a:off x="4084" y="1794"/>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a:latin typeface="Times New Roman" pitchFamily="18" charset="0"/>
                </a:rPr>
                <a:t>配位键</a:t>
              </a:r>
            </a:p>
          </p:txBody>
        </p:sp>
        <p:sp>
          <p:nvSpPr>
            <p:cNvPr id="14" name="Rectangle 19"/>
            <p:cNvSpPr>
              <a:spLocks noChangeArrowheads="1"/>
            </p:cNvSpPr>
            <p:nvPr/>
          </p:nvSpPr>
          <p:spPr bwMode="auto">
            <a:xfrm>
              <a:off x="288" y="2178"/>
              <a:ext cx="50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a:latin typeface="Times New Roman" pitchFamily="18" charset="0"/>
                </a:rPr>
                <a:t>[Cu</a:t>
              </a:r>
              <a:r>
                <a:rPr kumimoji="1" lang="en-US" altLang="zh-CN" sz="2800" b="1">
                  <a:solidFill>
                    <a:srgbClr val="FFFF00"/>
                  </a:solidFill>
                  <a:latin typeface="Times New Roman" pitchFamily="18" charset="0"/>
                  <a:cs typeface="Times New Roman" pitchFamily="18" charset="0"/>
                </a:rPr>
                <a:t>┆</a:t>
              </a:r>
              <a:r>
                <a:rPr kumimoji="1" lang="en-US" altLang="zh-CN" sz="2800" b="1">
                  <a:latin typeface="Times New Roman" pitchFamily="18" charset="0"/>
                  <a:cs typeface="Times New Roman" pitchFamily="18" charset="0"/>
                </a:rPr>
                <a:t>(</a:t>
              </a:r>
              <a:r>
                <a:rPr kumimoji="1" lang="en-US" altLang="zh-CN" sz="2800" b="1">
                  <a:latin typeface="Times New Roman" pitchFamily="18" charset="0"/>
                </a:rPr>
                <a:t>NH</a:t>
              </a:r>
              <a:r>
                <a:rPr kumimoji="1" lang="en-US" altLang="zh-CN" sz="2800" b="1" baseline="-25000">
                  <a:latin typeface="Times New Roman" pitchFamily="18" charset="0"/>
                </a:rPr>
                <a:t>3</a:t>
              </a:r>
              <a:r>
                <a:rPr kumimoji="1" lang="en-US" altLang="zh-CN" sz="2800" b="1">
                  <a:latin typeface="Times New Roman" pitchFamily="18" charset="0"/>
                </a:rPr>
                <a:t>)</a:t>
              </a:r>
              <a:r>
                <a:rPr kumimoji="1" lang="en-US" altLang="zh-CN" sz="2800" b="1" baseline="-25000">
                  <a:latin typeface="Times New Roman" pitchFamily="18" charset="0"/>
                </a:rPr>
                <a:t>4</a:t>
              </a:r>
              <a:r>
                <a:rPr kumimoji="1" lang="en-US" altLang="zh-CN" sz="2800" b="1">
                  <a:latin typeface="Times New Roman" pitchFamily="18" charset="0"/>
                </a:rPr>
                <a:t>]</a:t>
              </a:r>
              <a:r>
                <a:rPr kumimoji="1" lang="en-US" altLang="zh-CN" sz="2800" b="1" baseline="30000">
                  <a:latin typeface="Times New Roman" pitchFamily="18" charset="0"/>
                </a:rPr>
                <a:t>2+</a:t>
              </a:r>
              <a:r>
                <a:rPr kumimoji="1" lang="en-US" altLang="zh-CN" sz="2800" b="1">
                  <a:solidFill>
                    <a:srgbClr val="FFFF00"/>
                  </a:solidFill>
                  <a:latin typeface="Times New Roman" pitchFamily="18" charset="0"/>
                  <a:cs typeface="Times New Roman" pitchFamily="18" charset="0"/>
                </a:rPr>
                <a:t>┆</a:t>
              </a:r>
              <a:r>
                <a:rPr kumimoji="1" lang="en-US" altLang="zh-CN" sz="2800" b="1">
                  <a:latin typeface="Times New Roman" pitchFamily="18" charset="0"/>
                  <a:cs typeface="Times New Roman" pitchFamily="18" charset="0"/>
                </a:rPr>
                <a:t>SO</a:t>
              </a:r>
              <a:r>
                <a:rPr kumimoji="1" lang="en-US" altLang="zh-CN" sz="2800" b="1" baseline="-25000">
                  <a:latin typeface="Times New Roman" pitchFamily="18" charset="0"/>
                  <a:cs typeface="Times New Roman" pitchFamily="18" charset="0"/>
                </a:rPr>
                <a:t>4 </a:t>
              </a:r>
              <a:r>
                <a:rPr kumimoji="1" lang="en-US" altLang="zh-CN" sz="2800" b="1" baseline="30000">
                  <a:latin typeface="Times New Roman" pitchFamily="18" charset="0"/>
                  <a:cs typeface="Times New Roman" pitchFamily="18" charset="0"/>
                </a:rPr>
                <a:t>2-</a:t>
              </a:r>
              <a:r>
                <a:rPr kumimoji="1" lang="en-US" altLang="zh-CN" sz="2800" b="1" baseline="-25000">
                  <a:latin typeface="Times New Roman" pitchFamily="18" charset="0"/>
                  <a:cs typeface="Times New Roman" pitchFamily="18" charset="0"/>
                </a:rPr>
                <a:t>                     </a:t>
              </a:r>
              <a:r>
                <a:rPr kumimoji="1" lang="en-US" altLang="zh-CN" sz="2800" b="1">
                  <a:latin typeface="Times New Roman" pitchFamily="18" charset="0"/>
                  <a:cs typeface="Times New Roman" pitchFamily="18" charset="0"/>
                </a:rPr>
                <a:t>K</a:t>
              </a:r>
              <a:r>
                <a:rPr kumimoji="1" lang="en-US" altLang="zh-CN" sz="2800" b="1" baseline="-25000">
                  <a:latin typeface="Times New Roman" pitchFamily="18" charset="0"/>
                  <a:cs typeface="Times New Roman" pitchFamily="18" charset="0"/>
                </a:rPr>
                <a:t>4</a:t>
              </a:r>
              <a:r>
                <a:rPr kumimoji="1" lang="en-US" altLang="zh-CN" sz="2800" b="1" baseline="30000">
                  <a:latin typeface="Times New Roman" pitchFamily="18" charset="0"/>
                  <a:cs typeface="Times New Roman" pitchFamily="18" charset="0"/>
                </a:rPr>
                <a:t>+</a:t>
              </a:r>
              <a:r>
                <a:rPr kumimoji="1" lang="en-US" altLang="zh-CN" sz="2800" b="1">
                  <a:solidFill>
                    <a:srgbClr val="FFFF00"/>
                  </a:solidFill>
                  <a:latin typeface="Times New Roman" pitchFamily="18" charset="0"/>
                  <a:cs typeface="Times New Roman" pitchFamily="18" charset="0"/>
                </a:rPr>
                <a:t>┆</a:t>
              </a:r>
              <a:r>
                <a:rPr kumimoji="1" lang="en-US" altLang="zh-CN" sz="2800" b="1">
                  <a:latin typeface="Times New Roman" pitchFamily="18" charset="0"/>
                  <a:cs typeface="Times New Roman" pitchFamily="18" charset="0"/>
                </a:rPr>
                <a:t>[Fe</a:t>
              </a:r>
              <a:r>
                <a:rPr kumimoji="1" lang="en-US" altLang="zh-CN" sz="2800" b="1">
                  <a:solidFill>
                    <a:srgbClr val="FFFF00"/>
                  </a:solidFill>
                  <a:latin typeface="Times New Roman" pitchFamily="18" charset="0"/>
                  <a:cs typeface="Times New Roman" pitchFamily="18" charset="0"/>
                </a:rPr>
                <a:t>┆</a:t>
              </a:r>
              <a:r>
                <a:rPr kumimoji="1" lang="en-US" altLang="zh-CN" sz="2800" b="1">
                  <a:latin typeface="Times New Roman" pitchFamily="18" charset="0"/>
                  <a:cs typeface="Times New Roman" pitchFamily="18" charset="0"/>
                </a:rPr>
                <a:t>(CN) </a:t>
              </a:r>
              <a:r>
                <a:rPr kumimoji="1" lang="en-US" altLang="zh-CN" sz="2800" b="1" baseline="-25000">
                  <a:latin typeface="Times New Roman" pitchFamily="18" charset="0"/>
                  <a:cs typeface="Times New Roman" pitchFamily="18" charset="0"/>
                </a:rPr>
                <a:t>6</a:t>
              </a:r>
              <a:r>
                <a:rPr kumimoji="1" lang="en-US" altLang="zh-CN" sz="2800" b="1">
                  <a:latin typeface="Times New Roman" pitchFamily="18" charset="0"/>
                  <a:cs typeface="Times New Roman" pitchFamily="18" charset="0"/>
                </a:rPr>
                <a:t>]</a:t>
              </a:r>
              <a:r>
                <a:rPr kumimoji="1" lang="en-US" altLang="zh-CN" sz="2800" b="1" baseline="30000">
                  <a:latin typeface="Times New Roman" pitchFamily="18" charset="0"/>
                  <a:cs typeface="Times New Roman" pitchFamily="18" charset="0"/>
                </a:rPr>
                <a:t>4-</a:t>
              </a:r>
            </a:p>
          </p:txBody>
        </p:sp>
        <p:sp>
          <p:nvSpPr>
            <p:cNvPr id="15" name="AutoShape 45"/>
            <p:cNvSpPr>
              <a:spLocks/>
            </p:cNvSpPr>
            <p:nvPr/>
          </p:nvSpPr>
          <p:spPr bwMode="auto">
            <a:xfrm rot="16200000" flipV="1">
              <a:off x="984" y="2385"/>
              <a:ext cx="48" cy="271"/>
            </a:xfrm>
            <a:prstGeom prst="leftBrace">
              <a:avLst>
                <a:gd name="adj1" fmla="val 216667"/>
                <a:gd name="adj2" fmla="val 50000"/>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 name="Line 46"/>
            <p:cNvSpPr>
              <a:spLocks noChangeShapeType="1"/>
            </p:cNvSpPr>
            <p:nvPr/>
          </p:nvSpPr>
          <p:spPr bwMode="auto">
            <a:xfrm>
              <a:off x="2016" y="2544"/>
              <a:ext cx="432"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 name="AutoShape 47"/>
            <p:cNvSpPr>
              <a:spLocks/>
            </p:cNvSpPr>
            <p:nvPr/>
          </p:nvSpPr>
          <p:spPr bwMode="auto">
            <a:xfrm rot="16200000" flipV="1">
              <a:off x="4536" y="2385"/>
              <a:ext cx="48" cy="271"/>
            </a:xfrm>
            <a:prstGeom prst="leftBrace">
              <a:avLst>
                <a:gd name="adj1" fmla="val 216667"/>
                <a:gd name="adj2" fmla="val 50000"/>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8" name="Line 48"/>
            <p:cNvSpPr>
              <a:spLocks noChangeShapeType="1"/>
            </p:cNvSpPr>
            <p:nvPr/>
          </p:nvSpPr>
          <p:spPr bwMode="auto">
            <a:xfrm>
              <a:off x="3312" y="2544"/>
              <a:ext cx="432"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9" name="Group 57"/>
          <p:cNvGrpSpPr>
            <a:grpSpLocks/>
          </p:cNvGrpSpPr>
          <p:nvPr/>
        </p:nvGrpSpPr>
        <p:grpSpPr bwMode="auto">
          <a:xfrm>
            <a:off x="2927350" y="3624735"/>
            <a:ext cx="6223000" cy="1158875"/>
            <a:chOff x="544" y="1574"/>
            <a:chExt cx="3920" cy="730"/>
          </a:xfrm>
        </p:grpSpPr>
        <p:sp>
          <p:nvSpPr>
            <p:cNvPr id="20" name="Rectangle 22"/>
            <p:cNvSpPr>
              <a:spLocks noChangeArrowheads="1"/>
            </p:cNvSpPr>
            <p:nvPr/>
          </p:nvSpPr>
          <p:spPr bwMode="auto">
            <a:xfrm>
              <a:off x="592" y="1948"/>
              <a:ext cx="13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a:latin typeface="Times New Roman" pitchFamily="18" charset="0"/>
                </a:rPr>
                <a:t>[Cu(NH</a:t>
              </a:r>
              <a:r>
                <a:rPr kumimoji="1" lang="en-US" altLang="zh-CN" sz="2800" b="1" baseline="-25000">
                  <a:latin typeface="Times New Roman" pitchFamily="18" charset="0"/>
                </a:rPr>
                <a:t>3</a:t>
              </a:r>
              <a:r>
                <a:rPr kumimoji="1" lang="en-US" altLang="zh-CN" sz="2800" b="1">
                  <a:latin typeface="Times New Roman" pitchFamily="18" charset="0"/>
                </a:rPr>
                <a:t>)</a:t>
              </a:r>
              <a:r>
                <a:rPr kumimoji="1" lang="en-US" altLang="zh-CN" sz="2800" b="1" baseline="-25000">
                  <a:latin typeface="Times New Roman" pitchFamily="18" charset="0"/>
                </a:rPr>
                <a:t>4</a:t>
              </a:r>
              <a:r>
                <a:rPr kumimoji="1" lang="en-US" altLang="zh-CN" sz="2800" b="1">
                  <a:latin typeface="Times New Roman" pitchFamily="18" charset="0"/>
                </a:rPr>
                <a:t>]</a:t>
              </a:r>
              <a:r>
                <a:rPr kumimoji="1" lang="en-US" altLang="zh-CN" sz="2800" b="1" baseline="30000">
                  <a:latin typeface="Times New Roman" pitchFamily="18" charset="0"/>
                </a:rPr>
                <a:t>2+</a:t>
              </a:r>
            </a:p>
          </p:txBody>
        </p:sp>
        <p:sp>
          <p:nvSpPr>
            <p:cNvPr id="21" name="Rectangle 25"/>
            <p:cNvSpPr>
              <a:spLocks noChangeArrowheads="1"/>
            </p:cNvSpPr>
            <p:nvPr/>
          </p:nvSpPr>
          <p:spPr bwMode="auto">
            <a:xfrm>
              <a:off x="2533" y="1977"/>
              <a:ext cx="1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dirty="0">
                  <a:latin typeface="Times New Roman" pitchFamily="18" charset="0"/>
                </a:rPr>
                <a:t>Cu</a:t>
              </a:r>
              <a:r>
                <a:rPr kumimoji="1" lang="en-US" altLang="zh-CN" sz="2800" b="1" baseline="30000" dirty="0">
                  <a:latin typeface="Times New Roman" pitchFamily="18" charset="0"/>
                </a:rPr>
                <a:t>2+</a:t>
              </a:r>
              <a:r>
                <a:rPr kumimoji="1" lang="en-US" altLang="zh-CN" sz="2800" b="1" dirty="0">
                  <a:latin typeface="Times New Roman" pitchFamily="18" charset="0"/>
                </a:rPr>
                <a:t>+4NH</a:t>
              </a:r>
              <a:r>
                <a:rPr kumimoji="1" lang="en-US" altLang="zh-CN" sz="2800" b="1" baseline="-25000" dirty="0">
                  <a:latin typeface="Times New Roman" pitchFamily="18" charset="0"/>
                </a:rPr>
                <a:t>3</a:t>
              </a:r>
            </a:p>
          </p:txBody>
        </p:sp>
        <p:grpSp>
          <p:nvGrpSpPr>
            <p:cNvPr id="22" name="Group 40"/>
            <p:cNvGrpSpPr>
              <a:grpSpLocks/>
            </p:cNvGrpSpPr>
            <p:nvPr/>
          </p:nvGrpSpPr>
          <p:grpSpPr bwMode="auto">
            <a:xfrm>
              <a:off x="544" y="1574"/>
              <a:ext cx="3920" cy="327"/>
              <a:chOff x="144" y="2008"/>
              <a:chExt cx="3920" cy="327"/>
            </a:xfrm>
          </p:grpSpPr>
          <p:sp>
            <p:nvSpPr>
              <p:cNvPr id="24" name="Rectangle 21"/>
              <p:cNvSpPr>
                <a:spLocks noChangeArrowheads="1"/>
              </p:cNvSpPr>
              <p:nvPr/>
            </p:nvSpPr>
            <p:spPr bwMode="auto">
              <a:xfrm>
                <a:off x="144" y="2008"/>
                <a:ext cx="39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a:latin typeface="Times New Roman" pitchFamily="18" charset="0"/>
                  </a:rPr>
                  <a:t>[Cu(NH</a:t>
                </a:r>
                <a:r>
                  <a:rPr kumimoji="1" lang="en-US" altLang="zh-CN" sz="2800" b="1" baseline="-25000">
                    <a:latin typeface="Times New Roman" pitchFamily="18" charset="0"/>
                  </a:rPr>
                  <a:t>3</a:t>
                </a:r>
                <a:r>
                  <a:rPr kumimoji="1" lang="en-US" altLang="zh-CN" sz="2800" b="1">
                    <a:latin typeface="Times New Roman" pitchFamily="18" charset="0"/>
                  </a:rPr>
                  <a:t>)</a:t>
                </a:r>
                <a:r>
                  <a:rPr kumimoji="1" lang="en-US" altLang="zh-CN" sz="2800" b="1" baseline="-25000">
                    <a:latin typeface="Times New Roman" pitchFamily="18" charset="0"/>
                  </a:rPr>
                  <a:t>4</a:t>
                </a:r>
                <a:r>
                  <a:rPr kumimoji="1" lang="en-US" altLang="zh-CN" sz="2800" b="1">
                    <a:latin typeface="Times New Roman" pitchFamily="18" charset="0"/>
                  </a:rPr>
                  <a:t>]SO</a:t>
                </a:r>
                <a:r>
                  <a:rPr kumimoji="1" lang="en-US" altLang="zh-CN" sz="2800" b="1" baseline="-25000">
                    <a:latin typeface="Times New Roman" pitchFamily="18" charset="0"/>
                  </a:rPr>
                  <a:t>4</a:t>
                </a:r>
                <a:r>
                  <a:rPr kumimoji="1" lang="en-US" altLang="zh-CN" sz="2800" b="1">
                    <a:latin typeface="Times New Roman" pitchFamily="18" charset="0"/>
                  </a:rPr>
                  <a:t> </a:t>
                </a:r>
                <a:r>
                  <a:rPr kumimoji="1" lang="en-US" altLang="zh-CN" sz="2800" b="1" baseline="-25000">
                    <a:latin typeface="Times New Roman" pitchFamily="18" charset="0"/>
                  </a:rPr>
                  <a:t> </a:t>
                </a:r>
                <a:r>
                  <a:rPr kumimoji="1" lang="en-US" altLang="zh-CN" sz="2800" b="1">
                    <a:latin typeface="Times New Roman" pitchFamily="18" charset="0"/>
                    <a:sym typeface="Symbol" pitchFamily="18" charset="2"/>
                  </a:rPr>
                  <a:t>       </a:t>
                </a:r>
                <a:r>
                  <a:rPr kumimoji="1" lang="en-US" altLang="zh-CN" sz="2800" b="1">
                    <a:latin typeface="Times New Roman" pitchFamily="18" charset="0"/>
                  </a:rPr>
                  <a:t>[Cu(NH</a:t>
                </a:r>
                <a:r>
                  <a:rPr kumimoji="1" lang="en-US" altLang="zh-CN" sz="2800" b="1" baseline="-25000">
                    <a:latin typeface="Times New Roman" pitchFamily="18" charset="0"/>
                  </a:rPr>
                  <a:t>3</a:t>
                </a:r>
                <a:r>
                  <a:rPr kumimoji="1" lang="en-US" altLang="zh-CN" sz="2800" b="1">
                    <a:latin typeface="Times New Roman" pitchFamily="18" charset="0"/>
                  </a:rPr>
                  <a:t>)</a:t>
                </a:r>
                <a:r>
                  <a:rPr kumimoji="1" lang="en-US" altLang="zh-CN" sz="2800" b="1" baseline="-25000">
                    <a:latin typeface="Times New Roman" pitchFamily="18" charset="0"/>
                  </a:rPr>
                  <a:t>4</a:t>
                </a:r>
                <a:r>
                  <a:rPr kumimoji="1" lang="en-US" altLang="zh-CN" sz="2800" b="1">
                    <a:latin typeface="Times New Roman" pitchFamily="18" charset="0"/>
                  </a:rPr>
                  <a:t>]</a:t>
                </a:r>
                <a:r>
                  <a:rPr kumimoji="1" lang="en-US" altLang="zh-CN" sz="2800" b="1" baseline="30000">
                    <a:latin typeface="Times New Roman" pitchFamily="18" charset="0"/>
                  </a:rPr>
                  <a:t>2+</a:t>
                </a:r>
                <a:r>
                  <a:rPr kumimoji="1" lang="en-US" altLang="zh-CN" sz="2800" b="1">
                    <a:latin typeface="Times New Roman" pitchFamily="18" charset="0"/>
                  </a:rPr>
                  <a:t>+SO</a:t>
                </a:r>
                <a:r>
                  <a:rPr kumimoji="1" lang="en-US" altLang="zh-CN" sz="2800" b="1" baseline="-25000">
                    <a:latin typeface="Times New Roman" pitchFamily="18" charset="0"/>
                  </a:rPr>
                  <a:t>4</a:t>
                </a:r>
                <a:r>
                  <a:rPr kumimoji="1" lang="en-US" altLang="zh-CN" sz="2800" b="1" baseline="30000">
                    <a:latin typeface="Times New Roman" pitchFamily="18" charset="0"/>
                  </a:rPr>
                  <a:t>2-</a:t>
                </a:r>
              </a:p>
            </p:txBody>
          </p:sp>
          <p:grpSp>
            <p:nvGrpSpPr>
              <p:cNvPr id="25" name="Group 34"/>
              <p:cNvGrpSpPr>
                <a:grpSpLocks/>
              </p:cNvGrpSpPr>
              <p:nvPr/>
            </p:nvGrpSpPr>
            <p:grpSpPr bwMode="auto">
              <a:xfrm>
                <a:off x="1728" y="2160"/>
                <a:ext cx="336" cy="42"/>
                <a:chOff x="1776" y="2160"/>
                <a:chExt cx="336" cy="42"/>
              </a:xfrm>
            </p:grpSpPr>
            <p:sp>
              <p:nvSpPr>
                <p:cNvPr id="26" name="Line 31"/>
                <p:cNvSpPr>
                  <a:spLocks noChangeShapeType="1"/>
                </p:cNvSpPr>
                <p:nvPr/>
              </p:nvSpPr>
              <p:spPr bwMode="auto">
                <a:xfrm>
                  <a:off x="1776" y="2160"/>
                  <a:ext cx="336" cy="0"/>
                </a:xfrm>
                <a:prstGeom prst="line">
                  <a:avLst/>
                </a:prstGeom>
                <a:ln>
                  <a:solidFill>
                    <a:srgbClr val="FFFF00"/>
                  </a:solidFill>
                  <a:headEnd/>
                  <a:tailEnd/>
                </a:ln>
                <a:extLst/>
              </p:spPr>
              <p:style>
                <a:lnRef idx="3">
                  <a:schemeClr val="accent2"/>
                </a:lnRef>
                <a:fillRef idx="0">
                  <a:schemeClr val="accent2"/>
                </a:fillRef>
                <a:effectRef idx="2">
                  <a:schemeClr val="accent2"/>
                </a:effectRef>
                <a:fontRef idx="minor">
                  <a:schemeClr val="tx1"/>
                </a:fontRef>
              </p:style>
              <p:txBody>
                <a:bodyPr>
                  <a:spAutoFit/>
                </a:bodyPr>
                <a:lstStyle/>
                <a:p>
                  <a:endParaRPr lang="zh-CN" altLang="en-US"/>
                </a:p>
              </p:txBody>
            </p:sp>
            <p:sp>
              <p:nvSpPr>
                <p:cNvPr id="27" name="Line 32"/>
                <p:cNvSpPr>
                  <a:spLocks noChangeShapeType="1"/>
                </p:cNvSpPr>
                <p:nvPr/>
              </p:nvSpPr>
              <p:spPr bwMode="auto">
                <a:xfrm>
                  <a:off x="1776" y="2202"/>
                  <a:ext cx="336" cy="0"/>
                </a:xfrm>
                <a:prstGeom prst="line">
                  <a:avLst/>
                </a:prstGeom>
                <a:ln>
                  <a:solidFill>
                    <a:srgbClr val="FFFF00"/>
                  </a:solidFill>
                  <a:headEnd/>
                  <a:tailEnd/>
                </a:ln>
                <a:extLst/>
              </p:spPr>
              <p:style>
                <a:lnRef idx="3">
                  <a:schemeClr val="accent2"/>
                </a:lnRef>
                <a:fillRef idx="0">
                  <a:schemeClr val="accent2"/>
                </a:fillRef>
                <a:effectRef idx="2">
                  <a:schemeClr val="accent2"/>
                </a:effectRef>
                <a:fontRef idx="minor">
                  <a:schemeClr val="tx1"/>
                </a:fontRef>
              </p:style>
              <p:txBody>
                <a:bodyPr>
                  <a:spAutoFit/>
                </a:bodyPr>
                <a:lstStyle/>
                <a:p>
                  <a:endParaRPr lang="zh-CN" altLang="en-US"/>
                </a:p>
              </p:txBody>
            </p:sp>
          </p:grpSp>
        </p:grpSp>
        <p:graphicFrame>
          <p:nvGraphicFramePr>
            <p:cNvPr id="23" name="Object 55"/>
            <p:cNvGraphicFramePr>
              <a:graphicFrameLocks noChangeAspect="1"/>
            </p:cNvGraphicFramePr>
            <p:nvPr/>
          </p:nvGraphicFramePr>
          <p:xfrm>
            <a:off x="2018" y="2069"/>
            <a:ext cx="543" cy="123"/>
          </p:xfrm>
          <a:graphic>
            <a:graphicData uri="http://schemas.openxmlformats.org/presentationml/2006/ole">
              <mc:AlternateContent xmlns:mc="http://schemas.openxmlformats.org/markup-compatibility/2006">
                <mc:Choice xmlns:v="urn:schemas-microsoft-com:vml" Requires="v">
                  <p:oleObj spid="_x0000_s306567" name="CS ChemDraw Drawing" r:id="rId3" imgW="862038" imgH="194697" progId="ChemDraw.Document.6.0">
                    <p:embed/>
                  </p:oleObj>
                </mc:Choice>
                <mc:Fallback>
                  <p:oleObj name="CS ChemDraw Drawing" r:id="rId3" imgW="862038" imgH="194697"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8" y="2069"/>
                          <a:ext cx="543" cy="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8" name="Group 58"/>
          <p:cNvGrpSpPr>
            <a:grpSpLocks/>
          </p:cNvGrpSpPr>
          <p:nvPr/>
        </p:nvGrpSpPr>
        <p:grpSpPr bwMode="auto">
          <a:xfrm>
            <a:off x="1752600" y="5263042"/>
            <a:ext cx="8915400" cy="1093789"/>
            <a:chOff x="144" y="3365"/>
            <a:chExt cx="5616" cy="689"/>
          </a:xfrm>
        </p:grpSpPr>
        <p:grpSp>
          <p:nvGrpSpPr>
            <p:cNvPr id="29" name="Group 59"/>
            <p:cNvGrpSpPr>
              <a:grpSpLocks/>
            </p:cNvGrpSpPr>
            <p:nvPr/>
          </p:nvGrpSpPr>
          <p:grpSpPr bwMode="auto">
            <a:xfrm>
              <a:off x="144" y="3365"/>
              <a:ext cx="5616" cy="327"/>
              <a:chOff x="144" y="3365"/>
              <a:chExt cx="5616" cy="327"/>
            </a:xfrm>
          </p:grpSpPr>
          <p:sp>
            <p:nvSpPr>
              <p:cNvPr id="31" name="Rectangle 60"/>
              <p:cNvSpPr>
                <a:spLocks noChangeArrowheads="1"/>
              </p:cNvSpPr>
              <p:nvPr/>
            </p:nvSpPr>
            <p:spPr bwMode="auto">
              <a:xfrm>
                <a:off x="144" y="3365"/>
                <a:ext cx="56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dirty="0">
                    <a:latin typeface="Times New Roman" pitchFamily="18" charset="0"/>
                  </a:rPr>
                  <a:t>K</a:t>
                </a:r>
                <a:r>
                  <a:rPr kumimoji="1" lang="en-US" altLang="zh-CN" sz="2800" b="1" baseline="-30000" dirty="0">
                    <a:latin typeface="Times New Roman" pitchFamily="18" charset="0"/>
                  </a:rPr>
                  <a:t>2</a:t>
                </a:r>
                <a:r>
                  <a:rPr kumimoji="1" lang="en-US" altLang="zh-CN" sz="2800" b="1" dirty="0">
                    <a:latin typeface="Times New Roman" pitchFamily="18" charset="0"/>
                  </a:rPr>
                  <a:t>SO</a:t>
                </a:r>
                <a:r>
                  <a:rPr kumimoji="1" lang="en-US" altLang="zh-CN" sz="2800" b="1" baseline="-30000" dirty="0">
                    <a:latin typeface="Times New Roman" pitchFamily="18" charset="0"/>
                  </a:rPr>
                  <a:t>4</a:t>
                </a:r>
                <a:r>
                  <a:rPr kumimoji="1" lang="en-US" altLang="zh-CN" sz="2800" b="1" dirty="0">
                    <a:latin typeface="Times New Roman"/>
                  </a:rPr>
                  <a:t>·</a:t>
                </a:r>
                <a:r>
                  <a:rPr kumimoji="1" lang="en-US" altLang="zh-CN" sz="2800" b="1" dirty="0">
                    <a:latin typeface="Times New Roman" pitchFamily="18" charset="0"/>
                  </a:rPr>
                  <a:t>Al</a:t>
                </a:r>
                <a:r>
                  <a:rPr kumimoji="1" lang="en-US" altLang="zh-CN" sz="2800" b="1" baseline="-30000" dirty="0">
                    <a:latin typeface="Times New Roman" pitchFamily="18" charset="0"/>
                  </a:rPr>
                  <a:t>2</a:t>
                </a:r>
                <a:r>
                  <a:rPr kumimoji="1" lang="en-US" altLang="zh-CN" sz="2800" b="1" dirty="0">
                    <a:latin typeface="Times New Roman" pitchFamily="18" charset="0"/>
                  </a:rPr>
                  <a:t>(SO</a:t>
                </a:r>
                <a:r>
                  <a:rPr kumimoji="1" lang="en-US" altLang="zh-CN" sz="2800" b="1" baseline="-30000" dirty="0">
                    <a:latin typeface="Times New Roman" pitchFamily="18" charset="0"/>
                  </a:rPr>
                  <a:t>4</a:t>
                </a:r>
                <a:r>
                  <a:rPr kumimoji="1" lang="en-US" altLang="zh-CN" sz="2800" b="1" dirty="0">
                    <a:latin typeface="Times New Roman" pitchFamily="18" charset="0"/>
                  </a:rPr>
                  <a:t>)</a:t>
                </a:r>
                <a:r>
                  <a:rPr kumimoji="1" lang="en-US" altLang="zh-CN" sz="2800" b="1" baseline="-30000" dirty="0">
                    <a:latin typeface="Times New Roman" pitchFamily="18" charset="0"/>
                  </a:rPr>
                  <a:t>3</a:t>
                </a:r>
                <a:r>
                  <a:rPr kumimoji="1" lang="en-US" altLang="zh-CN" sz="2800" b="1" dirty="0">
                    <a:latin typeface="Times New Roman"/>
                  </a:rPr>
                  <a:t>·</a:t>
                </a:r>
                <a:r>
                  <a:rPr kumimoji="1" lang="en-US" altLang="zh-CN" sz="2800" b="1" dirty="0">
                    <a:latin typeface="Times New Roman" pitchFamily="18" charset="0"/>
                  </a:rPr>
                  <a:t>24H</a:t>
                </a:r>
                <a:r>
                  <a:rPr kumimoji="1" lang="en-US" altLang="zh-CN" sz="2800" b="1" baseline="-30000" dirty="0">
                    <a:latin typeface="Times New Roman" pitchFamily="18" charset="0"/>
                  </a:rPr>
                  <a:t>2</a:t>
                </a:r>
                <a:r>
                  <a:rPr kumimoji="1" lang="en-US" altLang="zh-CN" sz="2800" b="1" dirty="0">
                    <a:latin typeface="Times New Roman" pitchFamily="18" charset="0"/>
                  </a:rPr>
                  <a:t>O        2K</a:t>
                </a:r>
                <a:r>
                  <a:rPr kumimoji="1" lang="en-US" altLang="zh-CN" sz="2800" b="1" baseline="30000" dirty="0">
                    <a:latin typeface="Times New Roman" pitchFamily="18" charset="0"/>
                  </a:rPr>
                  <a:t>+</a:t>
                </a:r>
                <a:r>
                  <a:rPr kumimoji="1" lang="en-US" altLang="zh-CN" sz="2800" b="1" dirty="0">
                    <a:latin typeface="Times New Roman" pitchFamily="18" charset="0"/>
                  </a:rPr>
                  <a:t>+2Al</a:t>
                </a:r>
                <a:r>
                  <a:rPr kumimoji="1" lang="en-US" altLang="zh-CN" sz="2800" b="1" baseline="30000" dirty="0">
                    <a:latin typeface="Times New Roman" pitchFamily="18" charset="0"/>
                  </a:rPr>
                  <a:t>3+</a:t>
                </a:r>
                <a:r>
                  <a:rPr kumimoji="1" lang="en-US" altLang="zh-CN" sz="2800" b="1" dirty="0">
                    <a:latin typeface="Times New Roman" pitchFamily="18" charset="0"/>
                  </a:rPr>
                  <a:t>+4SO</a:t>
                </a:r>
                <a:r>
                  <a:rPr kumimoji="1" lang="en-US" altLang="zh-CN" sz="2800" b="1" baseline="-25000" dirty="0">
                    <a:latin typeface="Times New Roman" pitchFamily="18" charset="0"/>
                  </a:rPr>
                  <a:t>4</a:t>
                </a:r>
                <a:r>
                  <a:rPr kumimoji="1" lang="en-US" altLang="zh-CN" sz="2800" b="1" baseline="30000" dirty="0">
                    <a:latin typeface="Times New Roman" pitchFamily="18" charset="0"/>
                  </a:rPr>
                  <a:t>2-</a:t>
                </a:r>
                <a:r>
                  <a:rPr kumimoji="1" lang="en-US" altLang="zh-CN" sz="2800" b="1" dirty="0">
                    <a:latin typeface="Times New Roman" pitchFamily="18" charset="0"/>
                  </a:rPr>
                  <a:t>+24H</a:t>
                </a:r>
                <a:r>
                  <a:rPr kumimoji="1" lang="en-US" altLang="zh-CN" sz="2800" b="1" baseline="-25000" dirty="0">
                    <a:latin typeface="Times New Roman" pitchFamily="18" charset="0"/>
                  </a:rPr>
                  <a:t>2</a:t>
                </a:r>
                <a:r>
                  <a:rPr kumimoji="1" lang="en-US" altLang="zh-CN" sz="2800" b="1" dirty="0">
                    <a:latin typeface="Times New Roman" pitchFamily="18" charset="0"/>
                  </a:rPr>
                  <a:t>O</a:t>
                </a:r>
              </a:p>
            </p:txBody>
          </p:sp>
          <p:grpSp>
            <p:nvGrpSpPr>
              <p:cNvPr id="32" name="Group 61"/>
              <p:cNvGrpSpPr>
                <a:grpSpLocks/>
              </p:cNvGrpSpPr>
              <p:nvPr/>
            </p:nvGrpSpPr>
            <p:grpSpPr bwMode="auto">
              <a:xfrm>
                <a:off x="2544" y="3525"/>
                <a:ext cx="336" cy="45"/>
                <a:chOff x="1776" y="2325"/>
                <a:chExt cx="336" cy="45"/>
              </a:xfrm>
            </p:grpSpPr>
            <p:sp>
              <p:nvSpPr>
                <p:cNvPr id="33" name="Line 62"/>
                <p:cNvSpPr>
                  <a:spLocks noChangeShapeType="1"/>
                </p:cNvSpPr>
                <p:nvPr/>
              </p:nvSpPr>
              <p:spPr bwMode="auto">
                <a:xfrm>
                  <a:off x="1776" y="2325"/>
                  <a:ext cx="336" cy="0"/>
                </a:xfrm>
                <a:prstGeom prst="line">
                  <a:avLst/>
                </a:prstGeom>
                <a:ln>
                  <a:solidFill>
                    <a:srgbClr val="FFFF00"/>
                  </a:solidFill>
                  <a:headEnd/>
                  <a:tailEnd/>
                </a:ln>
                <a:extLst/>
              </p:spPr>
              <p:style>
                <a:lnRef idx="3">
                  <a:schemeClr val="accent2"/>
                </a:lnRef>
                <a:fillRef idx="0">
                  <a:schemeClr val="accent2"/>
                </a:fillRef>
                <a:effectRef idx="2">
                  <a:schemeClr val="accent2"/>
                </a:effectRef>
                <a:fontRef idx="minor">
                  <a:schemeClr val="tx1"/>
                </a:fontRef>
              </p:style>
              <p:txBody>
                <a:bodyPr>
                  <a:spAutoFit/>
                </a:bodyPr>
                <a:lstStyle/>
                <a:p>
                  <a:endParaRPr lang="zh-CN" altLang="en-US"/>
                </a:p>
              </p:txBody>
            </p:sp>
            <p:sp>
              <p:nvSpPr>
                <p:cNvPr id="34" name="Line 63"/>
                <p:cNvSpPr>
                  <a:spLocks noChangeShapeType="1"/>
                </p:cNvSpPr>
                <p:nvPr/>
              </p:nvSpPr>
              <p:spPr bwMode="auto">
                <a:xfrm>
                  <a:off x="1776" y="2370"/>
                  <a:ext cx="336" cy="0"/>
                </a:xfrm>
                <a:prstGeom prst="line">
                  <a:avLst/>
                </a:prstGeom>
                <a:ln>
                  <a:solidFill>
                    <a:srgbClr val="FFFF00"/>
                  </a:solidFill>
                  <a:headEnd/>
                  <a:tailEnd/>
                </a:ln>
                <a:extLst/>
              </p:spPr>
              <p:style>
                <a:lnRef idx="3">
                  <a:schemeClr val="accent2"/>
                </a:lnRef>
                <a:fillRef idx="0">
                  <a:schemeClr val="accent2"/>
                </a:fillRef>
                <a:effectRef idx="2">
                  <a:schemeClr val="accent2"/>
                </a:effectRef>
                <a:fontRef idx="minor">
                  <a:schemeClr val="tx1"/>
                </a:fontRef>
              </p:style>
              <p:txBody>
                <a:bodyPr>
                  <a:spAutoFit/>
                </a:bodyPr>
                <a:lstStyle/>
                <a:p>
                  <a:endParaRPr lang="zh-CN" altLang="en-US"/>
                </a:p>
              </p:txBody>
            </p:sp>
          </p:grpSp>
        </p:grpSp>
        <p:sp>
          <p:nvSpPr>
            <p:cNvPr id="30" name="Text Box 64"/>
            <p:cNvSpPr txBox="1">
              <a:spLocks noChangeArrowheads="1"/>
            </p:cNvSpPr>
            <p:nvPr/>
          </p:nvSpPr>
          <p:spPr bwMode="auto">
            <a:xfrm>
              <a:off x="567" y="3766"/>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400" b="1" dirty="0">
                  <a:solidFill>
                    <a:srgbClr val="FFFF00"/>
                  </a:solidFill>
                  <a:latin typeface="Times New Roman" pitchFamily="18" charset="0"/>
                </a:rPr>
                <a:t>（复盐）</a:t>
              </a:r>
            </a:p>
          </p:txBody>
        </p:sp>
      </p:grpSp>
    </p:spTree>
    <p:extLst>
      <p:ext uri="{BB962C8B-B14F-4D97-AF65-F5344CB8AC3E}">
        <p14:creationId xmlns:p14="http://schemas.microsoft.com/office/powerpoint/2010/main" val="261548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slide(fromBottom)">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slide(fromBottom)">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vert="horz" lIns="91440" tIns="45720" rIns="91440" bIns="45720" rtlCol="0" anchor="ctr">
            <a:noAutofit/>
          </a:bodyPr>
          <a:lstStyle/>
          <a:p>
            <a:fld id="{93C80B2B-BA6B-452E-92A4-046B86A54744}" type="datetime12">
              <a:rPr kumimoji="1" lang="zh-CN" altLang="en-US" sz="1200" spc="30">
                <a:solidFill>
                  <a:schemeClr val="tx1"/>
                </a:solidFill>
                <a:latin typeface="隶书" pitchFamily="49" charset="-122"/>
                <a:ea typeface="隶书" pitchFamily="49" charset="-122"/>
                <a:cs typeface="Tahoma" pitchFamily="34" charset="0"/>
              </a:rPr>
              <a:pPr/>
              <a:t>上午8时17分</a:t>
            </a:fld>
            <a:endParaRPr kumimoji="1" lang="en-US" altLang="zh-CN" sz="1200" spc="30">
              <a:solidFill>
                <a:schemeClr val="tx1"/>
              </a:solidFill>
              <a:latin typeface="隶书" pitchFamily="49" charset="-122"/>
              <a:ea typeface="隶书" pitchFamily="49" charset="-122"/>
              <a:cs typeface="Tahoma" pitchFamily="34" charset="0"/>
            </a:endParaRPr>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C53D861B-6709-4854-813B-F1436648166B}" type="slidenum">
              <a:rPr kumimoji="1" lang="en-US" altLang="zh-CN" sz="1800" spc="30">
                <a:solidFill>
                  <a:schemeClr val="tx1"/>
                </a:solidFill>
                <a:latin typeface="隶书" pitchFamily="49" charset="-122"/>
                <a:ea typeface="隶书" pitchFamily="49" charset="-122"/>
                <a:cs typeface="Tahoma" pitchFamily="34" charset="0"/>
              </a:rPr>
              <a:pPr/>
              <a:t>11</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4" name="标题 3"/>
          <p:cNvSpPr>
            <a:spLocks noGrp="1"/>
          </p:cNvSpPr>
          <p:nvPr>
            <p:ph type="title"/>
          </p:nvPr>
        </p:nvSpPr>
        <p:spPr>
          <a:xfrm>
            <a:off x="2135560" y="116632"/>
            <a:ext cx="7680960" cy="792088"/>
          </a:xfrm>
        </p:spPr>
        <p:txBody>
          <a:bodyPr/>
          <a:lstStyle/>
          <a:p>
            <a:r>
              <a:rPr lang="zh-CN" altLang="en-US" dirty="0"/>
              <a:t>配体分类</a:t>
            </a:r>
          </a:p>
        </p:txBody>
      </p:sp>
      <p:grpSp>
        <p:nvGrpSpPr>
          <p:cNvPr id="5" name="Group 30"/>
          <p:cNvGrpSpPr>
            <a:grpSpLocks/>
          </p:cNvGrpSpPr>
          <p:nvPr/>
        </p:nvGrpSpPr>
        <p:grpSpPr bwMode="auto">
          <a:xfrm>
            <a:off x="1304286" y="2707532"/>
            <a:ext cx="7772400" cy="2366963"/>
            <a:chOff x="336" y="1488"/>
            <a:chExt cx="4896" cy="1491"/>
          </a:xfrm>
        </p:grpSpPr>
        <p:sp>
          <p:nvSpPr>
            <p:cNvPr id="6" name="Rectangle 7"/>
            <p:cNvSpPr>
              <a:spLocks noChangeArrowheads="1"/>
            </p:cNvSpPr>
            <p:nvPr/>
          </p:nvSpPr>
          <p:spPr bwMode="auto">
            <a:xfrm>
              <a:off x="336" y="1488"/>
              <a:ext cx="489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dirty="0">
                  <a:solidFill>
                    <a:srgbClr val="FFFF00"/>
                  </a:solidFill>
                  <a:latin typeface="Times New Roman" pitchFamily="18" charset="0"/>
                </a:rPr>
                <a:t>多齿配体</a:t>
              </a:r>
              <a:r>
                <a:rPr kumimoji="1" lang="zh-CN" altLang="en-US" sz="3200" b="1" dirty="0">
                  <a:latin typeface="宋体" pitchFamily="2" charset="-122"/>
                </a:rPr>
                <a:t>：</a:t>
              </a:r>
              <a:r>
                <a:rPr kumimoji="1" lang="zh-CN" altLang="en-US" sz="3200" b="1" dirty="0">
                  <a:latin typeface="楷体_GB2312" pitchFamily="49" charset="-122"/>
                  <a:ea typeface="楷体_GB2312" pitchFamily="49" charset="-122"/>
                </a:rPr>
                <a:t>含多个配位原子的配体</a:t>
              </a:r>
            </a:p>
          </p:txBody>
        </p:sp>
        <p:sp>
          <p:nvSpPr>
            <p:cNvPr id="7" name="Text Box 10"/>
            <p:cNvSpPr txBox="1">
              <a:spLocks noChangeArrowheads="1"/>
            </p:cNvSpPr>
            <p:nvPr/>
          </p:nvSpPr>
          <p:spPr bwMode="auto">
            <a:xfrm>
              <a:off x="1693" y="1882"/>
              <a:ext cx="230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t>H</a:t>
              </a:r>
              <a:r>
                <a:rPr kumimoji="1" lang="en-US" altLang="zh-CN" sz="3200" b="1" baseline="-25000"/>
                <a:t>2</a:t>
              </a:r>
              <a:r>
                <a:rPr kumimoji="1" lang="en-US" altLang="zh-CN" sz="3200" b="1">
                  <a:solidFill>
                    <a:srgbClr val="FFFF00"/>
                  </a:solidFill>
                  <a:latin typeface="Times New Roman" pitchFamily="18" charset="0"/>
                </a:rPr>
                <a:t>N</a:t>
              </a:r>
              <a:r>
                <a:rPr kumimoji="1" lang="en-US" altLang="zh-CN" sz="3200" b="1">
                  <a:latin typeface="Times New Roman" pitchFamily="18" charset="0"/>
                </a:rPr>
                <a:t>-CH</a:t>
              </a:r>
              <a:r>
                <a:rPr kumimoji="1" lang="en-US" altLang="zh-CN" sz="3200" b="1" baseline="-25000">
                  <a:latin typeface="Times New Roman" pitchFamily="18" charset="0"/>
                </a:rPr>
                <a:t>2</a:t>
              </a:r>
              <a:r>
                <a:rPr kumimoji="1" lang="en-US" altLang="zh-CN" sz="3200" b="1">
                  <a:latin typeface="Times New Roman" pitchFamily="18" charset="0"/>
                </a:rPr>
                <a:t>-CH</a:t>
              </a:r>
              <a:r>
                <a:rPr kumimoji="1" lang="en-US" altLang="zh-CN" sz="3200" b="1" baseline="-25000">
                  <a:latin typeface="Times New Roman" pitchFamily="18" charset="0"/>
                </a:rPr>
                <a:t>2</a:t>
              </a:r>
              <a:r>
                <a:rPr kumimoji="1" lang="en-US" altLang="zh-CN" sz="3200" b="1">
                  <a:latin typeface="Times New Roman" pitchFamily="18" charset="0"/>
                </a:rPr>
                <a:t>-</a:t>
              </a:r>
              <a:r>
                <a:rPr kumimoji="1" lang="en-US" altLang="zh-CN" sz="3200" b="1">
                  <a:solidFill>
                    <a:srgbClr val="FFFF00"/>
                  </a:solidFill>
                  <a:latin typeface="Times New Roman" pitchFamily="18" charset="0"/>
                </a:rPr>
                <a:t>N</a:t>
              </a:r>
              <a:r>
                <a:rPr kumimoji="1" lang="en-US" altLang="zh-CN" sz="3200" b="1"/>
                <a:t>H</a:t>
              </a:r>
              <a:r>
                <a:rPr kumimoji="1" lang="en-US" altLang="zh-CN" sz="3200" b="1" baseline="-25000"/>
                <a:t>2</a:t>
              </a:r>
            </a:p>
          </p:txBody>
        </p:sp>
        <p:grpSp>
          <p:nvGrpSpPr>
            <p:cNvPr id="8" name="Group 26"/>
            <p:cNvGrpSpPr>
              <a:grpSpLocks/>
            </p:cNvGrpSpPr>
            <p:nvPr/>
          </p:nvGrpSpPr>
          <p:grpSpPr bwMode="auto">
            <a:xfrm>
              <a:off x="459" y="2268"/>
              <a:ext cx="4740" cy="711"/>
              <a:chOff x="96" y="2940"/>
              <a:chExt cx="4740" cy="711"/>
            </a:xfrm>
          </p:grpSpPr>
          <p:sp>
            <p:nvSpPr>
              <p:cNvPr id="9" name="Text Box 13"/>
              <p:cNvSpPr txBox="1">
                <a:spLocks noChangeArrowheads="1"/>
              </p:cNvSpPr>
              <p:nvPr/>
            </p:nvSpPr>
            <p:spPr bwMode="auto">
              <a:xfrm>
                <a:off x="1731" y="3139"/>
                <a:ext cx="169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solidFill>
                      <a:srgbClr val="FFFF00"/>
                    </a:solidFill>
                    <a:latin typeface="Times New Roman" pitchFamily="18" charset="0"/>
                  </a:rPr>
                  <a:t>N</a:t>
                </a:r>
                <a:r>
                  <a:rPr kumimoji="1" lang="en-US" altLang="zh-CN" sz="3200" b="1">
                    <a:latin typeface="Times New Roman" pitchFamily="18" charset="0"/>
                  </a:rPr>
                  <a:t>-CH</a:t>
                </a:r>
                <a:r>
                  <a:rPr kumimoji="1" lang="en-US" altLang="zh-CN" sz="3200" b="1" baseline="-25000">
                    <a:latin typeface="Times New Roman" pitchFamily="18" charset="0"/>
                  </a:rPr>
                  <a:t>2</a:t>
                </a:r>
                <a:r>
                  <a:rPr kumimoji="1" lang="en-US" altLang="zh-CN" sz="3200" b="1">
                    <a:latin typeface="Times New Roman" pitchFamily="18" charset="0"/>
                  </a:rPr>
                  <a:t>-CH</a:t>
                </a:r>
                <a:r>
                  <a:rPr kumimoji="1" lang="en-US" altLang="zh-CN" sz="3200" b="1" baseline="-25000">
                    <a:latin typeface="Times New Roman" pitchFamily="18" charset="0"/>
                  </a:rPr>
                  <a:t>2</a:t>
                </a:r>
                <a:r>
                  <a:rPr kumimoji="1" lang="en-US" altLang="zh-CN" sz="3200" b="1">
                    <a:latin typeface="Times New Roman" pitchFamily="18" charset="0"/>
                  </a:rPr>
                  <a:t>-</a:t>
                </a:r>
                <a:r>
                  <a:rPr kumimoji="1" lang="en-US" altLang="zh-CN" sz="3200" b="1">
                    <a:solidFill>
                      <a:srgbClr val="FFFF00"/>
                    </a:solidFill>
                    <a:latin typeface="Times New Roman" pitchFamily="18" charset="0"/>
                  </a:rPr>
                  <a:t>N</a:t>
                </a:r>
              </a:p>
            </p:txBody>
          </p:sp>
          <p:grpSp>
            <p:nvGrpSpPr>
              <p:cNvPr id="10" name="Group 19"/>
              <p:cNvGrpSpPr>
                <a:grpSpLocks/>
              </p:cNvGrpSpPr>
              <p:nvPr/>
            </p:nvGrpSpPr>
            <p:grpSpPr bwMode="auto">
              <a:xfrm>
                <a:off x="3504" y="2940"/>
                <a:ext cx="1332" cy="711"/>
                <a:chOff x="2870" y="2892"/>
                <a:chExt cx="1332" cy="711"/>
              </a:xfrm>
            </p:grpSpPr>
            <p:sp>
              <p:nvSpPr>
                <p:cNvPr id="20" name="Text Box 14"/>
                <p:cNvSpPr txBox="1">
                  <a:spLocks noChangeArrowheads="1"/>
                </p:cNvSpPr>
                <p:nvPr/>
              </p:nvSpPr>
              <p:spPr bwMode="auto">
                <a:xfrm>
                  <a:off x="2870" y="2892"/>
                  <a:ext cx="132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CH</a:t>
                  </a:r>
                  <a:r>
                    <a:rPr kumimoji="1" lang="en-US" altLang="zh-CN" sz="3200" b="1" baseline="-25000">
                      <a:latin typeface="Times New Roman" pitchFamily="18" charset="0"/>
                    </a:rPr>
                    <a:t>2</a:t>
                  </a:r>
                  <a:r>
                    <a:rPr kumimoji="1" lang="en-US" altLang="zh-CN" sz="3200" b="1">
                      <a:latin typeface="Times New Roman" pitchFamily="18" charset="0"/>
                    </a:rPr>
                    <a:t>-CO</a:t>
                  </a:r>
                  <a:r>
                    <a:rPr kumimoji="1" lang="en-US" altLang="zh-CN" sz="3200" b="1">
                      <a:solidFill>
                        <a:srgbClr val="FFFF00"/>
                      </a:solidFill>
                      <a:latin typeface="Times New Roman" pitchFamily="18" charset="0"/>
                    </a:rPr>
                    <a:t>O</a:t>
                  </a:r>
                  <a:r>
                    <a:rPr kumimoji="1" lang="en-US" altLang="zh-CN" sz="3200" b="1" baseline="30000">
                      <a:latin typeface="Times New Roman" pitchFamily="18" charset="0"/>
                    </a:rPr>
                    <a:t>-</a:t>
                  </a:r>
                </a:p>
              </p:txBody>
            </p:sp>
            <p:sp>
              <p:nvSpPr>
                <p:cNvPr id="21" name="Text Box 15"/>
                <p:cNvSpPr txBox="1">
                  <a:spLocks noChangeArrowheads="1"/>
                </p:cNvSpPr>
                <p:nvPr/>
              </p:nvSpPr>
              <p:spPr bwMode="auto">
                <a:xfrm>
                  <a:off x="2880" y="3235"/>
                  <a:ext cx="132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CH</a:t>
                  </a:r>
                  <a:r>
                    <a:rPr kumimoji="1" lang="en-US" altLang="zh-CN" sz="3200" b="1" baseline="-25000">
                      <a:latin typeface="Times New Roman" pitchFamily="18" charset="0"/>
                    </a:rPr>
                    <a:t>2</a:t>
                  </a:r>
                  <a:r>
                    <a:rPr kumimoji="1" lang="en-US" altLang="zh-CN" sz="3200" b="1">
                      <a:latin typeface="Times New Roman" pitchFamily="18" charset="0"/>
                    </a:rPr>
                    <a:t>-CO</a:t>
                  </a:r>
                  <a:r>
                    <a:rPr kumimoji="1" lang="en-US" altLang="zh-CN" sz="3200" b="1">
                      <a:solidFill>
                        <a:srgbClr val="FFFF00"/>
                      </a:solidFill>
                      <a:latin typeface="Times New Roman" pitchFamily="18" charset="0"/>
                    </a:rPr>
                    <a:t>O</a:t>
                  </a:r>
                  <a:r>
                    <a:rPr kumimoji="1" lang="en-US" altLang="zh-CN" sz="3200" b="1" baseline="30000">
                      <a:latin typeface="Times New Roman" pitchFamily="18" charset="0"/>
                    </a:rPr>
                    <a:t>-</a:t>
                  </a:r>
                </a:p>
              </p:txBody>
            </p:sp>
          </p:grpSp>
          <p:grpSp>
            <p:nvGrpSpPr>
              <p:cNvPr id="11" name="Group 18"/>
              <p:cNvGrpSpPr>
                <a:grpSpLocks/>
              </p:cNvGrpSpPr>
              <p:nvPr/>
            </p:nvGrpSpPr>
            <p:grpSpPr bwMode="auto">
              <a:xfrm>
                <a:off x="96" y="2976"/>
                <a:ext cx="1397" cy="675"/>
                <a:chOff x="2966" y="2400"/>
                <a:chExt cx="1397" cy="675"/>
              </a:xfrm>
            </p:grpSpPr>
            <p:sp>
              <p:nvSpPr>
                <p:cNvPr id="18" name="Text Box 16"/>
                <p:cNvSpPr txBox="1">
                  <a:spLocks noChangeArrowheads="1"/>
                </p:cNvSpPr>
                <p:nvPr/>
              </p:nvSpPr>
              <p:spPr bwMode="auto">
                <a:xfrm>
                  <a:off x="2966" y="2400"/>
                  <a:ext cx="138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 </a:t>
                  </a:r>
                  <a:r>
                    <a:rPr kumimoji="1" lang="en-US" altLang="zh-CN" sz="3200" b="1" baseline="30000">
                      <a:latin typeface="Times New Roman" pitchFamily="18" charset="0"/>
                    </a:rPr>
                    <a:t>-</a:t>
                  </a:r>
                  <a:r>
                    <a:rPr kumimoji="1" lang="en-US" altLang="zh-CN" sz="3200" b="1">
                      <a:solidFill>
                        <a:srgbClr val="FFFF00"/>
                      </a:solidFill>
                      <a:latin typeface="Times New Roman" pitchFamily="18" charset="0"/>
                    </a:rPr>
                    <a:t>O</a:t>
                  </a:r>
                  <a:r>
                    <a:rPr kumimoji="1" lang="en-US" altLang="zh-CN" sz="3200" b="1">
                      <a:latin typeface="Times New Roman" pitchFamily="18" charset="0"/>
                    </a:rPr>
                    <a:t>OC-CH</a:t>
                  </a:r>
                  <a:r>
                    <a:rPr kumimoji="1" lang="en-US" altLang="zh-CN" sz="3200" b="1" baseline="-25000">
                      <a:latin typeface="Times New Roman" pitchFamily="18" charset="0"/>
                    </a:rPr>
                    <a:t>2</a:t>
                  </a:r>
                  <a:endParaRPr kumimoji="1" lang="en-US" altLang="zh-CN" sz="3200" b="1">
                    <a:latin typeface="Times New Roman" pitchFamily="18" charset="0"/>
                  </a:endParaRPr>
                </a:p>
              </p:txBody>
            </p:sp>
            <p:sp>
              <p:nvSpPr>
                <p:cNvPr id="19" name="Text Box 17"/>
                <p:cNvSpPr txBox="1">
                  <a:spLocks noChangeArrowheads="1"/>
                </p:cNvSpPr>
                <p:nvPr/>
              </p:nvSpPr>
              <p:spPr bwMode="auto">
                <a:xfrm>
                  <a:off x="2976" y="2707"/>
                  <a:ext cx="138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 </a:t>
                  </a:r>
                  <a:r>
                    <a:rPr kumimoji="1" lang="en-US" altLang="zh-CN" sz="3200" b="1" baseline="30000">
                      <a:latin typeface="Times New Roman" pitchFamily="18" charset="0"/>
                    </a:rPr>
                    <a:t>-</a:t>
                  </a:r>
                  <a:r>
                    <a:rPr kumimoji="1" lang="en-US" altLang="zh-CN" sz="3200" b="1">
                      <a:solidFill>
                        <a:srgbClr val="FFFF00"/>
                      </a:solidFill>
                      <a:latin typeface="Times New Roman" pitchFamily="18" charset="0"/>
                    </a:rPr>
                    <a:t>O</a:t>
                  </a:r>
                  <a:r>
                    <a:rPr kumimoji="1" lang="en-US" altLang="zh-CN" sz="3200" b="1">
                      <a:latin typeface="Times New Roman" pitchFamily="18" charset="0"/>
                    </a:rPr>
                    <a:t>OC-CH</a:t>
                  </a:r>
                  <a:r>
                    <a:rPr kumimoji="1" lang="en-US" altLang="zh-CN" sz="3200" b="1" baseline="-25000">
                      <a:latin typeface="Times New Roman" pitchFamily="18" charset="0"/>
                    </a:rPr>
                    <a:t>2</a:t>
                  </a:r>
                  <a:endParaRPr kumimoji="1" lang="en-US" altLang="zh-CN" sz="3200" b="1">
                    <a:latin typeface="Times New Roman" pitchFamily="18" charset="0"/>
                  </a:endParaRPr>
                </a:p>
              </p:txBody>
            </p:sp>
          </p:grpSp>
          <p:grpSp>
            <p:nvGrpSpPr>
              <p:cNvPr id="12" name="Group 22"/>
              <p:cNvGrpSpPr>
                <a:grpSpLocks/>
              </p:cNvGrpSpPr>
              <p:nvPr/>
            </p:nvGrpSpPr>
            <p:grpSpPr bwMode="auto">
              <a:xfrm>
                <a:off x="1584" y="3168"/>
                <a:ext cx="144" cy="288"/>
                <a:chOff x="1584" y="3168"/>
                <a:chExt cx="144" cy="288"/>
              </a:xfrm>
            </p:grpSpPr>
            <p:sp>
              <p:nvSpPr>
                <p:cNvPr id="16" name="Line 20"/>
                <p:cNvSpPr>
                  <a:spLocks noChangeShapeType="1"/>
                </p:cNvSpPr>
                <p:nvPr/>
              </p:nvSpPr>
              <p:spPr bwMode="auto">
                <a:xfrm>
                  <a:off x="1584" y="3168"/>
                  <a:ext cx="144" cy="9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 name="Line 21"/>
                <p:cNvSpPr>
                  <a:spLocks noChangeShapeType="1"/>
                </p:cNvSpPr>
                <p:nvPr/>
              </p:nvSpPr>
              <p:spPr bwMode="auto">
                <a:xfrm flipV="1">
                  <a:off x="1584" y="3360"/>
                  <a:ext cx="144" cy="9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3" name="Group 23"/>
              <p:cNvGrpSpPr>
                <a:grpSpLocks/>
              </p:cNvGrpSpPr>
              <p:nvPr/>
            </p:nvGrpSpPr>
            <p:grpSpPr bwMode="auto">
              <a:xfrm flipH="1">
                <a:off x="3360" y="3168"/>
                <a:ext cx="144" cy="288"/>
                <a:chOff x="1584" y="3168"/>
                <a:chExt cx="144" cy="288"/>
              </a:xfrm>
            </p:grpSpPr>
            <p:sp>
              <p:nvSpPr>
                <p:cNvPr id="14" name="Line 24"/>
                <p:cNvSpPr>
                  <a:spLocks noChangeShapeType="1"/>
                </p:cNvSpPr>
                <p:nvPr/>
              </p:nvSpPr>
              <p:spPr bwMode="auto">
                <a:xfrm>
                  <a:off x="1584" y="3168"/>
                  <a:ext cx="144" cy="9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5" name="Line 25"/>
                <p:cNvSpPr>
                  <a:spLocks noChangeShapeType="1"/>
                </p:cNvSpPr>
                <p:nvPr/>
              </p:nvSpPr>
              <p:spPr bwMode="auto">
                <a:xfrm flipV="1">
                  <a:off x="1584" y="3360"/>
                  <a:ext cx="144" cy="96"/>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grpSp>
      <p:grpSp>
        <p:nvGrpSpPr>
          <p:cNvPr id="22" name="Group 29"/>
          <p:cNvGrpSpPr>
            <a:grpSpLocks/>
          </p:cNvGrpSpPr>
          <p:nvPr/>
        </p:nvGrpSpPr>
        <p:grpSpPr bwMode="auto">
          <a:xfrm>
            <a:off x="1304286" y="1222067"/>
            <a:ext cx="7391400" cy="1239838"/>
            <a:chOff x="336" y="595"/>
            <a:chExt cx="4656" cy="781"/>
          </a:xfrm>
        </p:grpSpPr>
        <p:sp>
          <p:nvSpPr>
            <p:cNvPr id="23" name="Rectangle 11"/>
            <p:cNvSpPr>
              <a:spLocks noChangeArrowheads="1"/>
            </p:cNvSpPr>
            <p:nvPr/>
          </p:nvSpPr>
          <p:spPr bwMode="auto">
            <a:xfrm>
              <a:off x="336" y="595"/>
              <a:ext cx="46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dirty="0">
                  <a:solidFill>
                    <a:srgbClr val="FFFF00"/>
                  </a:solidFill>
                  <a:latin typeface="Times New Roman" pitchFamily="18" charset="0"/>
                </a:rPr>
                <a:t>单齿配体</a:t>
              </a:r>
              <a:r>
                <a:rPr kumimoji="1" lang="zh-CN" altLang="en-US" sz="3200" b="1" dirty="0">
                  <a:solidFill>
                    <a:srgbClr val="FFFF00"/>
                  </a:solidFill>
                  <a:latin typeface="宋体" pitchFamily="2" charset="-122"/>
                </a:rPr>
                <a:t>：</a:t>
              </a:r>
              <a:r>
                <a:rPr kumimoji="1" lang="zh-CN" altLang="en-US" sz="3200" b="1" dirty="0">
                  <a:latin typeface="楷体_GB2312" pitchFamily="49" charset="-122"/>
                  <a:ea typeface="楷体_GB2312" pitchFamily="49" charset="-122"/>
                </a:rPr>
                <a:t>只含一个配位原子的配体</a:t>
              </a:r>
              <a:r>
                <a:rPr kumimoji="1" lang="zh-CN" altLang="en-US" sz="3200" b="1" dirty="0">
                  <a:latin typeface="Times New Roman" pitchFamily="18" charset="0"/>
                </a:rPr>
                <a:t>    </a:t>
              </a:r>
            </a:p>
          </p:txBody>
        </p:sp>
        <p:sp>
          <p:nvSpPr>
            <p:cNvPr id="24" name="Text Box 28"/>
            <p:cNvSpPr txBox="1">
              <a:spLocks noChangeArrowheads="1"/>
            </p:cNvSpPr>
            <p:nvPr/>
          </p:nvSpPr>
          <p:spPr bwMode="auto">
            <a:xfrm>
              <a:off x="1194" y="1008"/>
              <a:ext cx="285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dirty="0">
                  <a:solidFill>
                    <a:srgbClr val="FFFF00"/>
                  </a:solidFill>
                  <a:latin typeface="Times New Roman" pitchFamily="18" charset="0"/>
                </a:rPr>
                <a:t>N</a:t>
              </a:r>
              <a:r>
                <a:rPr kumimoji="1" lang="en-US" altLang="zh-CN" sz="3200" b="1" dirty="0">
                  <a:latin typeface="Times New Roman" pitchFamily="18" charset="0"/>
                </a:rPr>
                <a:t>H</a:t>
              </a:r>
              <a:r>
                <a:rPr kumimoji="1" lang="en-US" altLang="zh-CN" sz="3200" b="1" baseline="-25000" dirty="0">
                  <a:latin typeface="Times New Roman" pitchFamily="18" charset="0"/>
                </a:rPr>
                <a:t>3                </a:t>
              </a:r>
              <a:r>
                <a:rPr kumimoji="1" lang="en-US" altLang="zh-CN" sz="3200" b="1" baseline="-25000" dirty="0">
                  <a:solidFill>
                    <a:schemeClr val="hlink"/>
                  </a:solidFill>
                  <a:latin typeface="Times New Roman" pitchFamily="18" charset="0"/>
                </a:rPr>
                <a:t> </a:t>
              </a:r>
              <a:r>
                <a:rPr kumimoji="1" lang="en-US" altLang="zh-CN" sz="3200" b="1" dirty="0">
                  <a:solidFill>
                    <a:srgbClr val="FFFF00"/>
                  </a:solidFill>
                  <a:latin typeface="Times New Roman" pitchFamily="18" charset="0"/>
                </a:rPr>
                <a:t>F</a:t>
              </a:r>
              <a:r>
                <a:rPr kumimoji="1" lang="en-US" altLang="zh-CN" sz="3200" b="1" baseline="30000" dirty="0">
                  <a:solidFill>
                    <a:srgbClr val="FFFF00"/>
                  </a:solidFill>
                  <a:latin typeface="Times New Roman" pitchFamily="18" charset="0"/>
                </a:rPr>
                <a:t>-</a:t>
              </a:r>
              <a:r>
                <a:rPr kumimoji="1" lang="en-US" altLang="zh-CN" sz="3200" b="1" baseline="-25000" dirty="0">
                  <a:solidFill>
                    <a:srgbClr val="FFFF00"/>
                  </a:solidFill>
                  <a:latin typeface="Times New Roman" pitchFamily="18" charset="0"/>
                </a:rPr>
                <a:t> </a:t>
              </a:r>
              <a:r>
                <a:rPr kumimoji="1" lang="en-US" altLang="zh-CN" sz="3200" b="1" baseline="-25000" dirty="0">
                  <a:latin typeface="Times New Roman" pitchFamily="18" charset="0"/>
                </a:rPr>
                <a:t>                </a:t>
              </a:r>
              <a:r>
                <a:rPr kumimoji="1" lang="en-US" altLang="zh-CN" sz="3200" b="1" dirty="0">
                  <a:latin typeface="Times New Roman" pitchFamily="18" charset="0"/>
                </a:rPr>
                <a:t>H</a:t>
              </a:r>
              <a:r>
                <a:rPr kumimoji="1" lang="en-US" altLang="zh-CN" sz="3200" b="1" baseline="-25000" dirty="0">
                  <a:latin typeface="Times New Roman" pitchFamily="18" charset="0"/>
                </a:rPr>
                <a:t>2</a:t>
              </a:r>
              <a:r>
                <a:rPr kumimoji="1" lang="en-US" altLang="zh-CN" sz="3200" b="1" dirty="0">
                  <a:solidFill>
                    <a:srgbClr val="FFFF00"/>
                  </a:solidFill>
                  <a:latin typeface="Times New Roman" pitchFamily="18" charset="0"/>
                </a:rPr>
                <a:t>O</a:t>
              </a:r>
              <a:r>
                <a:rPr kumimoji="1" lang="en-US" altLang="zh-CN" sz="3200" b="1" baseline="-25000" dirty="0">
                  <a:latin typeface="Times New Roman" pitchFamily="18" charset="0"/>
                </a:rPr>
                <a:t>  </a:t>
              </a:r>
            </a:p>
          </p:txBody>
        </p:sp>
      </p:grpSp>
      <p:grpSp>
        <p:nvGrpSpPr>
          <p:cNvPr id="25" name="Group 34"/>
          <p:cNvGrpSpPr>
            <a:grpSpLocks/>
          </p:cNvGrpSpPr>
          <p:nvPr/>
        </p:nvGrpSpPr>
        <p:grpSpPr bwMode="auto">
          <a:xfrm>
            <a:off x="1279957" y="5635339"/>
            <a:ext cx="10266363" cy="588963"/>
            <a:chOff x="432" y="3115"/>
            <a:chExt cx="6467" cy="371"/>
          </a:xfrm>
        </p:grpSpPr>
        <p:sp>
          <p:nvSpPr>
            <p:cNvPr id="26" name="Text Box 31"/>
            <p:cNvSpPr txBox="1">
              <a:spLocks noChangeArrowheads="1"/>
            </p:cNvSpPr>
            <p:nvPr/>
          </p:nvSpPr>
          <p:spPr bwMode="auto">
            <a:xfrm>
              <a:off x="432" y="3115"/>
              <a:ext cx="32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b="1" dirty="0">
                  <a:solidFill>
                    <a:srgbClr val="FFFF00"/>
                  </a:solidFill>
                  <a:latin typeface="Times New Roman" pitchFamily="18" charset="0"/>
                </a:rPr>
                <a:t>配合剂：</a:t>
              </a:r>
              <a:r>
                <a:rPr kumimoji="1" lang="zh-CN" altLang="en-US" sz="3200" b="1" dirty="0">
                  <a:latin typeface="Times New Roman" pitchFamily="18" charset="0"/>
                </a:rPr>
                <a:t>含有配体的物质</a:t>
              </a:r>
            </a:p>
          </p:txBody>
        </p:sp>
        <p:sp>
          <p:nvSpPr>
            <p:cNvPr id="27" name="Rectangle 32"/>
            <p:cNvSpPr>
              <a:spLocks noChangeArrowheads="1"/>
            </p:cNvSpPr>
            <p:nvPr/>
          </p:nvSpPr>
          <p:spPr bwMode="auto">
            <a:xfrm>
              <a:off x="3458" y="3118"/>
              <a:ext cx="344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dirty="0">
                  <a:latin typeface="Times New Roman" pitchFamily="18" charset="0"/>
                </a:rPr>
                <a:t>NH</a:t>
              </a:r>
              <a:r>
                <a:rPr kumimoji="1" lang="en-US" altLang="zh-CN" sz="3200" b="1" baseline="-25000" dirty="0">
                  <a:latin typeface="Times New Roman" pitchFamily="18" charset="0"/>
                </a:rPr>
                <a:t>3</a:t>
              </a:r>
              <a:r>
                <a:rPr kumimoji="1" lang="en-US" altLang="zh-CN" sz="3200" b="1" dirty="0">
                  <a:latin typeface="Times New Roman" pitchFamily="18" charset="0"/>
                </a:rPr>
                <a:t>·H</a:t>
              </a:r>
              <a:r>
                <a:rPr kumimoji="1" lang="en-US" altLang="zh-CN" sz="3200" b="1" baseline="-25000" dirty="0">
                  <a:latin typeface="Times New Roman" pitchFamily="18" charset="0"/>
                </a:rPr>
                <a:t>2</a:t>
              </a:r>
              <a:r>
                <a:rPr kumimoji="1" lang="en-US" altLang="zh-CN" sz="3200" b="1" dirty="0">
                  <a:latin typeface="Times New Roman" pitchFamily="18" charset="0"/>
                </a:rPr>
                <a:t>O        NH</a:t>
              </a:r>
              <a:r>
                <a:rPr kumimoji="1" lang="en-US" altLang="zh-CN" sz="3200" b="1" baseline="-25000" dirty="0">
                  <a:latin typeface="Times New Roman" pitchFamily="18" charset="0"/>
                </a:rPr>
                <a:t>4</a:t>
              </a:r>
              <a:r>
                <a:rPr kumimoji="1" lang="en-US" altLang="zh-CN" sz="3200" b="1" dirty="0">
                  <a:latin typeface="Times New Roman" pitchFamily="18" charset="0"/>
                </a:rPr>
                <a:t>F</a:t>
              </a:r>
              <a:r>
                <a:rPr kumimoji="1" lang="en-US" altLang="zh-CN" sz="3200" b="1" baseline="-25000" dirty="0">
                  <a:latin typeface="Times New Roman" pitchFamily="18" charset="0"/>
                </a:rPr>
                <a:t>               </a:t>
              </a:r>
              <a:r>
                <a:rPr kumimoji="1" lang="en-US" altLang="zh-CN" sz="3200" b="1" dirty="0">
                  <a:latin typeface="Times New Roman" pitchFamily="18" charset="0"/>
                </a:rPr>
                <a:t>H</a:t>
              </a:r>
              <a:r>
                <a:rPr kumimoji="1" lang="en-US" altLang="zh-CN" sz="3200" b="1" baseline="-25000" dirty="0">
                  <a:latin typeface="Times New Roman" pitchFamily="18" charset="0"/>
                </a:rPr>
                <a:t>2</a:t>
              </a:r>
              <a:r>
                <a:rPr kumimoji="1" lang="en-US" altLang="zh-CN" sz="3200" b="1" dirty="0">
                  <a:latin typeface="Times New Roman" pitchFamily="18" charset="0"/>
                </a:rPr>
                <a:t>O</a:t>
              </a:r>
            </a:p>
          </p:txBody>
        </p:sp>
      </p:grpSp>
    </p:spTree>
    <p:extLst>
      <p:ext uri="{BB962C8B-B14F-4D97-AF65-F5344CB8AC3E}">
        <p14:creationId xmlns:p14="http://schemas.microsoft.com/office/powerpoint/2010/main" val="168083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lide(fromBottom)">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Bottom)">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slide(fromBottom)">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vert="horz" lIns="91440" tIns="45720" rIns="91440" bIns="45720" rtlCol="0" anchor="ctr">
            <a:noAutofit/>
          </a:bodyPr>
          <a:lstStyle/>
          <a:p>
            <a:fld id="{93C80B2B-BA6B-452E-92A4-046B86A54744}" type="datetime12">
              <a:rPr kumimoji="1" lang="zh-CN" altLang="en-US" sz="1200" spc="30">
                <a:solidFill>
                  <a:schemeClr val="tx1"/>
                </a:solidFill>
                <a:latin typeface="隶书" pitchFamily="49" charset="-122"/>
                <a:ea typeface="隶书" pitchFamily="49" charset="-122"/>
                <a:cs typeface="Tahoma" pitchFamily="34" charset="0"/>
              </a:rPr>
              <a:pPr/>
              <a:t>上午8时17分</a:t>
            </a:fld>
            <a:endParaRPr kumimoji="1" lang="en-US" altLang="zh-CN" sz="1200" spc="30">
              <a:solidFill>
                <a:schemeClr val="tx1"/>
              </a:solidFill>
              <a:latin typeface="隶书" pitchFamily="49" charset="-122"/>
              <a:ea typeface="隶书" pitchFamily="49" charset="-122"/>
              <a:cs typeface="Tahoma" pitchFamily="34" charset="0"/>
            </a:endParaRPr>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C53D861B-6709-4854-813B-F1436648166B}" type="slidenum">
              <a:rPr kumimoji="1" lang="en-US" altLang="zh-CN" sz="1800" spc="30">
                <a:solidFill>
                  <a:schemeClr val="tx1"/>
                </a:solidFill>
                <a:latin typeface="隶书" pitchFamily="49" charset="-122"/>
                <a:ea typeface="隶书" pitchFamily="49" charset="-122"/>
                <a:cs typeface="Tahoma" pitchFamily="34" charset="0"/>
              </a:rPr>
              <a:pPr/>
              <a:t>12</a:t>
            </a:fld>
            <a:endParaRPr kumimoji="1" lang="en-US" altLang="zh-CN" sz="1800" spc="30" dirty="0">
              <a:solidFill>
                <a:schemeClr val="tx1"/>
              </a:solidFill>
              <a:latin typeface="隶书" pitchFamily="49" charset="-122"/>
              <a:ea typeface="隶书" pitchFamily="49" charset="-122"/>
              <a:cs typeface="Tahoma" pitchFamily="34" charset="0"/>
            </a:endParaRPr>
          </a:p>
        </p:txBody>
      </p:sp>
      <p:sp>
        <p:nvSpPr>
          <p:cNvPr id="4" name="标题 3"/>
          <p:cNvSpPr>
            <a:spLocks noGrp="1"/>
          </p:cNvSpPr>
          <p:nvPr>
            <p:ph type="title"/>
          </p:nvPr>
        </p:nvSpPr>
        <p:spPr>
          <a:xfrm>
            <a:off x="2135560" y="-27384"/>
            <a:ext cx="7680960" cy="864096"/>
          </a:xfrm>
        </p:spPr>
        <p:txBody>
          <a:bodyPr>
            <a:normAutofit/>
          </a:bodyPr>
          <a:lstStyle/>
          <a:p>
            <a:r>
              <a:rPr lang="zh-CN" altLang="en-US" sz="3600" dirty="0">
                <a:latin typeface="Tahoma" pitchFamily="34" charset="0"/>
              </a:rPr>
              <a:t>配合物的类型</a:t>
            </a:r>
            <a:endParaRPr lang="zh-CN" altLang="en-US" sz="3600" dirty="0"/>
          </a:p>
        </p:txBody>
      </p:sp>
      <p:sp>
        <p:nvSpPr>
          <p:cNvPr id="5" name="Rectangle 4"/>
          <p:cNvSpPr>
            <a:spLocks noChangeArrowheads="1"/>
          </p:cNvSpPr>
          <p:nvPr/>
        </p:nvSpPr>
        <p:spPr bwMode="auto">
          <a:xfrm>
            <a:off x="2144713" y="1415753"/>
            <a:ext cx="7696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150000"/>
              </a:lnSpc>
            </a:pPr>
            <a:r>
              <a:rPr kumimoji="1" lang="en-US" altLang="zh-CN" sz="3200" b="1" dirty="0">
                <a:latin typeface="Times New Roman" pitchFamily="18" charset="0"/>
              </a:rPr>
              <a:t>(1) </a:t>
            </a:r>
            <a:r>
              <a:rPr kumimoji="1" lang="zh-CN" altLang="en-US" sz="3200" b="1" dirty="0">
                <a:latin typeface="Times New Roman" pitchFamily="18" charset="0"/>
              </a:rPr>
              <a:t>简单配位化合物</a:t>
            </a:r>
            <a:r>
              <a:rPr kumimoji="1" lang="en-US" altLang="zh-CN" sz="3200" b="1" dirty="0">
                <a:latin typeface="Times New Roman" pitchFamily="18" charset="0"/>
              </a:rPr>
              <a:t>(</a:t>
            </a:r>
            <a:r>
              <a:rPr kumimoji="1" lang="en-US" altLang="zh-CN" sz="3200" b="1" dirty="0">
                <a:solidFill>
                  <a:srgbClr val="FFFF00"/>
                </a:solidFill>
                <a:latin typeface="Times New Roman" pitchFamily="18" charset="0"/>
              </a:rPr>
              <a:t>[Cu(NH</a:t>
            </a:r>
            <a:r>
              <a:rPr kumimoji="1" lang="en-US" altLang="zh-CN" sz="3200" b="1" baseline="-25000" dirty="0">
                <a:solidFill>
                  <a:srgbClr val="FFFF00"/>
                </a:solidFill>
                <a:latin typeface="Times New Roman" pitchFamily="18" charset="0"/>
              </a:rPr>
              <a:t>3</a:t>
            </a:r>
            <a:r>
              <a:rPr kumimoji="1" lang="en-US" altLang="zh-CN" sz="3200" b="1" dirty="0">
                <a:solidFill>
                  <a:srgbClr val="FFFF00"/>
                </a:solidFill>
                <a:latin typeface="Times New Roman" pitchFamily="18" charset="0"/>
              </a:rPr>
              <a:t>)</a:t>
            </a:r>
            <a:r>
              <a:rPr kumimoji="1" lang="en-US" altLang="zh-CN" sz="3200" b="1" baseline="-25000" dirty="0">
                <a:solidFill>
                  <a:srgbClr val="FFFF00"/>
                </a:solidFill>
                <a:latin typeface="Times New Roman" pitchFamily="18" charset="0"/>
              </a:rPr>
              <a:t>4</a:t>
            </a:r>
            <a:r>
              <a:rPr kumimoji="1" lang="en-US" altLang="zh-CN" sz="3200" b="1" dirty="0">
                <a:solidFill>
                  <a:srgbClr val="FFFF00"/>
                </a:solidFill>
                <a:latin typeface="Times New Roman" pitchFamily="18" charset="0"/>
              </a:rPr>
              <a:t>]SO</a:t>
            </a:r>
            <a:r>
              <a:rPr kumimoji="1" lang="en-US" altLang="zh-CN" sz="3200" b="1" baseline="-25000" dirty="0">
                <a:solidFill>
                  <a:srgbClr val="FFFF00"/>
                </a:solidFill>
                <a:latin typeface="Times New Roman" pitchFamily="18" charset="0"/>
              </a:rPr>
              <a:t>4</a:t>
            </a:r>
            <a:r>
              <a:rPr kumimoji="1" lang="en-US" altLang="zh-CN" sz="3200" b="1" dirty="0">
                <a:latin typeface="Times New Roman" pitchFamily="18" charset="0"/>
              </a:rPr>
              <a:t>)</a:t>
            </a:r>
          </a:p>
        </p:txBody>
      </p:sp>
      <p:grpSp>
        <p:nvGrpSpPr>
          <p:cNvPr id="6" name="Group 24"/>
          <p:cNvGrpSpPr>
            <a:grpSpLocks/>
          </p:cNvGrpSpPr>
          <p:nvPr/>
        </p:nvGrpSpPr>
        <p:grpSpPr bwMode="auto">
          <a:xfrm>
            <a:off x="4195763" y="3092152"/>
            <a:ext cx="4044950" cy="990600"/>
            <a:chOff x="1484" y="1632"/>
            <a:chExt cx="2548" cy="624"/>
          </a:xfrm>
        </p:grpSpPr>
        <p:sp>
          <p:nvSpPr>
            <p:cNvPr id="7" name="Line 9"/>
            <p:cNvSpPr>
              <a:spLocks noChangeShapeType="1"/>
            </p:cNvSpPr>
            <p:nvPr/>
          </p:nvSpPr>
          <p:spPr bwMode="auto">
            <a:xfrm flipH="1">
              <a:off x="2876" y="1824"/>
              <a:ext cx="196" cy="8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10"/>
            <p:cNvSpPr>
              <a:spLocks noChangeShapeType="1"/>
            </p:cNvSpPr>
            <p:nvPr/>
          </p:nvSpPr>
          <p:spPr bwMode="auto">
            <a:xfrm flipH="1" flipV="1">
              <a:off x="2876" y="1979"/>
              <a:ext cx="196" cy="8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11"/>
            <p:cNvSpPr>
              <a:spLocks noChangeShapeType="1"/>
            </p:cNvSpPr>
            <p:nvPr/>
          </p:nvSpPr>
          <p:spPr bwMode="auto">
            <a:xfrm flipV="1">
              <a:off x="2448" y="1996"/>
              <a:ext cx="184" cy="6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2"/>
            <p:cNvSpPr>
              <a:spLocks noChangeShapeType="1"/>
            </p:cNvSpPr>
            <p:nvPr/>
          </p:nvSpPr>
          <p:spPr bwMode="auto">
            <a:xfrm>
              <a:off x="2448" y="1824"/>
              <a:ext cx="175" cy="8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3"/>
            <p:cNvSpPr>
              <a:spLocks noChangeShapeType="1"/>
            </p:cNvSpPr>
            <p:nvPr/>
          </p:nvSpPr>
          <p:spPr bwMode="auto">
            <a:xfrm>
              <a:off x="3696" y="187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4"/>
            <p:cNvSpPr>
              <a:spLocks noChangeShapeType="1"/>
            </p:cNvSpPr>
            <p:nvPr/>
          </p:nvSpPr>
          <p:spPr bwMode="auto">
            <a:xfrm>
              <a:off x="1824" y="187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Rectangle 15"/>
            <p:cNvSpPr>
              <a:spLocks noChangeArrowheads="1"/>
            </p:cNvSpPr>
            <p:nvPr/>
          </p:nvSpPr>
          <p:spPr bwMode="auto">
            <a:xfrm>
              <a:off x="1488" y="1632"/>
              <a:ext cx="10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400" b="1">
                  <a:solidFill>
                    <a:srgbClr val="FFFF00"/>
                  </a:solidFill>
                  <a:latin typeface="Times New Roman" pitchFamily="18" charset="0"/>
                </a:rPr>
                <a:t>H</a:t>
              </a:r>
              <a:r>
                <a:rPr kumimoji="1" lang="en-US" altLang="zh-CN" sz="2400" b="1" baseline="-25000">
                  <a:solidFill>
                    <a:srgbClr val="FFFF00"/>
                  </a:solidFill>
                  <a:latin typeface="Times New Roman" pitchFamily="18" charset="0"/>
                </a:rPr>
                <a:t>2</a:t>
              </a:r>
              <a:r>
                <a:rPr kumimoji="1" lang="en-US" altLang="zh-CN" sz="2400" b="1">
                  <a:solidFill>
                    <a:srgbClr val="FFFF00"/>
                  </a:solidFill>
                  <a:latin typeface="Times New Roman" pitchFamily="18" charset="0"/>
                </a:rPr>
                <a:t>C—H</a:t>
              </a:r>
              <a:r>
                <a:rPr kumimoji="1" lang="en-US" altLang="zh-CN" sz="2400" b="1" baseline="-25000">
                  <a:solidFill>
                    <a:srgbClr val="FFFF00"/>
                  </a:solidFill>
                  <a:latin typeface="Times New Roman" pitchFamily="18" charset="0"/>
                </a:rPr>
                <a:t>2</a:t>
              </a:r>
              <a:r>
                <a:rPr kumimoji="1" lang="en-US" altLang="zh-CN" sz="2400" b="1">
                  <a:solidFill>
                    <a:srgbClr val="FFFF00"/>
                  </a:solidFill>
                  <a:latin typeface="Times New Roman" pitchFamily="18" charset="0"/>
                </a:rPr>
                <a:t>N</a:t>
              </a:r>
            </a:p>
          </p:txBody>
        </p:sp>
        <p:sp>
          <p:nvSpPr>
            <p:cNvPr id="14" name="Rectangle 16"/>
            <p:cNvSpPr>
              <a:spLocks noChangeArrowheads="1"/>
            </p:cNvSpPr>
            <p:nvPr/>
          </p:nvSpPr>
          <p:spPr bwMode="auto">
            <a:xfrm>
              <a:off x="3020" y="1632"/>
              <a:ext cx="10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400" b="1">
                  <a:solidFill>
                    <a:srgbClr val="FFFF00"/>
                  </a:solidFill>
                  <a:latin typeface="Times New Roman" pitchFamily="18" charset="0"/>
                </a:rPr>
                <a:t>NH</a:t>
              </a:r>
              <a:r>
                <a:rPr kumimoji="1" lang="en-US" altLang="zh-CN" sz="2400" b="1" baseline="-25000">
                  <a:solidFill>
                    <a:srgbClr val="FFFF00"/>
                  </a:solidFill>
                  <a:latin typeface="Times New Roman" pitchFamily="18" charset="0"/>
                </a:rPr>
                <a:t>2</a:t>
              </a:r>
              <a:r>
                <a:rPr kumimoji="1" lang="en-US" altLang="zh-CN" sz="2400" b="1">
                  <a:solidFill>
                    <a:srgbClr val="FFFF00"/>
                  </a:solidFill>
                  <a:latin typeface="Times New Roman" pitchFamily="18" charset="0"/>
                </a:rPr>
                <a:t>—CH</a:t>
              </a:r>
              <a:r>
                <a:rPr kumimoji="1" lang="en-US" altLang="zh-CN" sz="2400" b="1" baseline="-25000">
                  <a:solidFill>
                    <a:srgbClr val="FFFF00"/>
                  </a:solidFill>
                  <a:latin typeface="Times New Roman" pitchFamily="18" charset="0"/>
                </a:rPr>
                <a:t>2</a:t>
              </a:r>
            </a:p>
          </p:txBody>
        </p:sp>
        <p:sp>
          <p:nvSpPr>
            <p:cNvPr id="15" name="Rectangle 17"/>
            <p:cNvSpPr>
              <a:spLocks noChangeArrowheads="1"/>
            </p:cNvSpPr>
            <p:nvPr/>
          </p:nvSpPr>
          <p:spPr bwMode="auto">
            <a:xfrm>
              <a:off x="1484" y="1968"/>
              <a:ext cx="10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400" b="1">
                  <a:solidFill>
                    <a:srgbClr val="FFFF00"/>
                  </a:solidFill>
                  <a:latin typeface="Times New Roman" pitchFamily="18" charset="0"/>
                </a:rPr>
                <a:t>H</a:t>
              </a:r>
              <a:r>
                <a:rPr kumimoji="1" lang="en-US" altLang="zh-CN" sz="2400" b="1" baseline="-25000">
                  <a:solidFill>
                    <a:srgbClr val="FFFF00"/>
                  </a:solidFill>
                  <a:latin typeface="Times New Roman" pitchFamily="18" charset="0"/>
                </a:rPr>
                <a:t>2</a:t>
              </a:r>
              <a:r>
                <a:rPr kumimoji="1" lang="en-US" altLang="zh-CN" sz="2400" b="1">
                  <a:solidFill>
                    <a:srgbClr val="FFFF00"/>
                  </a:solidFill>
                  <a:latin typeface="Times New Roman" pitchFamily="18" charset="0"/>
                </a:rPr>
                <a:t>C—H</a:t>
              </a:r>
              <a:r>
                <a:rPr kumimoji="1" lang="en-US" altLang="zh-CN" sz="2400" b="1" baseline="-25000">
                  <a:solidFill>
                    <a:srgbClr val="FFFF00"/>
                  </a:solidFill>
                  <a:latin typeface="Times New Roman" pitchFamily="18" charset="0"/>
                </a:rPr>
                <a:t>2</a:t>
              </a:r>
              <a:r>
                <a:rPr kumimoji="1" lang="en-US" altLang="zh-CN" sz="2400" b="1">
                  <a:solidFill>
                    <a:srgbClr val="FFFF00"/>
                  </a:solidFill>
                  <a:latin typeface="Times New Roman" pitchFamily="18" charset="0"/>
                </a:rPr>
                <a:t>N</a:t>
              </a:r>
            </a:p>
          </p:txBody>
        </p:sp>
        <p:sp>
          <p:nvSpPr>
            <p:cNvPr id="16" name="Rectangle 18"/>
            <p:cNvSpPr>
              <a:spLocks noChangeArrowheads="1"/>
            </p:cNvSpPr>
            <p:nvPr/>
          </p:nvSpPr>
          <p:spPr bwMode="auto">
            <a:xfrm>
              <a:off x="3020" y="1968"/>
              <a:ext cx="10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400" b="1">
                  <a:solidFill>
                    <a:srgbClr val="FFFF00"/>
                  </a:solidFill>
                  <a:latin typeface="Times New Roman" pitchFamily="18" charset="0"/>
                </a:rPr>
                <a:t>NH</a:t>
              </a:r>
              <a:r>
                <a:rPr kumimoji="1" lang="en-US" altLang="zh-CN" sz="2400" b="1" baseline="-25000">
                  <a:solidFill>
                    <a:srgbClr val="FFFF00"/>
                  </a:solidFill>
                  <a:latin typeface="Times New Roman" pitchFamily="18" charset="0"/>
                </a:rPr>
                <a:t>2</a:t>
              </a:r>
              <a:r>
                <a:rPr kumimoji="1" lang="en-US" altLang="zh-CN" sz="2400" b="1">
                  <a:solidFill>
                    <a:srgbClr val="FFFF00"/>
                  </a:solidFill>
                  <a:latin typeface="Times New Roman" pitchFamily="18" charset="0"/>
                </a:rPr>
                <a:t>—CH</a:t>
              </a:r>
              <a:r>
                <a:rPr kumimoji="1" lang="en-US" altLang="zh-CN" sz="2400" b="1" baseline="-25000">
                  <a:solidFill>
                    <a:srgbClr val="FFFF00"/>
                  </a:solidFill>
                  <a:latin typeface="Times New Roman" pitchFamily="18" charset="0"/>
                </a:rPr>
                <a:t>2</a:t>
              </a:r>
            </a:p>
          </p:txBody>
        </p:sp>
        <p:sp>
          <p:nvSpPr>
            <p:cNvPr id="17" name="Rectangle 19"/>
            <p:cNvSpPr>
              <a:spLocks noChangeArrowheads="1"/>
            </p:cNvSpPr>
            <p:nvPr/>
          </p:nvSpPr>
          <p:spPr bwMode="auto">
            <a:xfrm>
              <a:off x="2575" y="1794"/>
              <a:ext cx="3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400" b="1" dirty="0">
                  <a:solidFill>
                    <a:srgbClr val="FFFF00"/>
                  </a:solidFill>
                  <a:latin typeface="Times New Roman" pitchFamily="18" charset="0"/>
                </a:rPr>
                <a:t>Cu</a:t>
              </a:r>
            </a:p>
          </p:txBody>
        </p:sp>
      </p:grpSp>
      <p:sp>
        <p:nvSpPr>
          <p:cNvPr id="18" name="Rectangle 21"/>
          <p:cNvSpPr>
            <a:spLocks noChangeArrowheads="1"/>
          </p:cNvSpPr>
          <p:nvPr/>
        </p:nvSpPr>
        <p:spPr bwMode="auto">
          <a:xfrm>
            <a:off x="2021601" y="5766544"/>
            <a:ext cx="85979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dirty="0">
                <a:latin typeface="Times New Roman" pitchFamily="18" charset="0"/>
              </a:rPr>
              <a:t>(4)</a:t>
            </a:r>
            <a:r>
              <a:rPr kumimoji="1" lang="zh-CN" altLang="en-US" sz="3200" b="1" dirty="0">
                <a:latin typeface="Times New Roman" pitchFamily="18" charset="0"/>
              </a:rPr>
              <a:t>其他配合物 （</a:t>
            </a:r>
            <a:r>
              <a:rPr kumimoji="1" lang="en-US" altLang="zh-CN" sz="3200" b="1" dirty="0" err="1">
                <a:solidFill>
                  <a:srgbClr val="FFFF00"/>
                </a:solidFill>
                <a:latin typeface="Times New Roman" pitchFamily="18" charset="0"/>
              </a:rPr>
              <a:t>HC≡CHAg</a:t>
            </a:r>
            <a:r>
              <a:rPr kumimoji="1" lang="en-US" altLang="zh-CN" sz="3200" b="1" dirty="0">
                <a:solidFill>
                  <a:srgbClr val="FFFF00"/>
                </a:solidFill>
                <a:latin typeface="Times New Roman" pitchFamily="18" charset="0"/>
              </a:rPr>
              <a:t> </a:t>
            </a:r>
            <a:r>
              <a:rPr kumimoji="1" lang="zh-CN" altLang="en-US" sz="3200" b="1" dirty="0">
                <a:solidFill>
                  <a:srgbClr val="FFFF00"/>
                </a:solidFill>
                <a:latin typeface="Times New Roman" pitchFamily="18" charset="0"/>
              </a:rPr>
              <a:t>、</a:t>
            </a:r>
            <a:r>
              <a:rPr kumimoji="1" lang="en-US" altLang="zh-CN" sz="3200" b="1" dirty="0">
                <a:solidFill>
                  <a:srgbClr val="FFFF00"/>
                </a:solidFill>
                <a:latin typeface="Times New Roman" pitchFamily="18" charset="0"/>
              </a:rPr>
              <a:t>Fe</a:t>
            </a:r>
            <a:r>
              <a:rPr kumimoji="1" lang="en-US" altLang="zh-CN" sz="3200" b="1" baseline="-25000" dirty="0">
                <a:solidFill>
                  <a:srgbClr val="FFFF00"/>
                </a:solidFill>
                <a:latin typeface="Times New Roman" pitchFamily="18" charset="0"/>
              </a:rPr>
              <a:t> </a:t>
            </a:r>
            <a:r>
              <a:rPr kumimoji="1" lang="en-US" altLang="zh-CN" sz="3200" b="1" dirty="0">
                <a:solidFill>
                  <a:srgbClr val="FFFF00"/>
                </a:solidFill>
                <a:latin typeface="Times New Roman" pitchFamily="18" charset="0"/>
              </a:rPr>
              <a:t>(CO)</a:t>
            </a:r>
            <a:r>
              <a:rPr kumimoji="1" lang="en-US" altLang="zh-CN" sz="3200" b="1" baseline="-25000" dirty="0">
                <a:solidFill>
                  <a:srgbClr val="FFFF00"/>
                </a:solidFill>
                <a:latin typeface="Times New Roman" pitchFamily="18" charset="0"/>
              </a:rPr>
              <a:t>5</a:t>
            </a:r>
            <a:r>
              <a:rPr kumimoji="1" lang="zh-CN" altLang="en-US" sz="3200" b="1" dirty="0">
                <a:latin typeface="Times New Roman" pitchFamily="18" charset="0"/>
              </a:rPr>
              <a:t>）</a:t>
            </a:r>
          </a:p>
        </p:txBody>
      </p:sp>
      <p:sp>
        <p:nvSpPr>
          <p:cNvPr id="19" name="Rectangle 22"/>
          <p:cNvSpPr>
            <a:spLocks noChangeArrowheads="1"/>
          </p:cNvSpPr>
          <p:nvPr/>
        </p:nvSpPr>
        <p:spPr bwMode="auto">
          <a:xfrm>
            <a:off x="2103438" y="4539952"/>
            <a:ext cx="26971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(3)</a:t>
            </a:r>
            <a:r>
              <a:rPr kumimoji="1" lang="zh-CN" altLang="en-US" sz="3200" b="1">
                <a:latin typeface="Times New Roman" pitchFamily="18" charset="0"/>
              </a:rPr>
              <a:t>多核配合物</a:t>
            </a:r>
          </a:p>
        </p:txBody>
      </p:sp>
      <p:sp>
        <p:nvSpPr>
          <p:cNvPr id="20" name="Rectangle 23"/>
          <p:cNvSpPr>
            <a:spLocks noChangeArrowheads="1"/>
          </p:cNvSpPr>
          <p:nvPr/>
        </p:nvSpPr>
        <p:spPr bwMode="auto">
          <a:xfrm>
            <a:off x="2144713" y="2482552"/>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a:latin typeface="Times New Roman" pitchFamily="18" charset="0"/>
              </a:rPr>
              <a:t>(2) </a:t>
            </a:r>
            <a:r>
              <a:rPr kumimoji="1" lang="zh-CN" altLang="en-US" sz="3200" b="1">
                <a:latin typeface="Times New Roman" pitchFamily="18" charset="0"/>
              </a:rPr>
              <a:t>螯合物</a:t>
            </a:r>
            <a:r>
              <a:rPr kumimoji="1" lang="en-US" altLang="zh-CN" sz="3200" b="1">
                <a:latin typeface="Times New Roman" pitchFamily="18" charset="0"/>
              </a:rPr>
              <a:t>(</a:t>
            </a:r>
            <a:r>
              <a:rPr kumimoji="1" lang="zh-CN" altLang="en-US" sz="3200" b="1">
                <a:latin typeface="Times New Roman" pitchFamily="18" charset="0"/>
              </a:rPr>
              <a:t>内配合物</a:t>
            </a:r>
            <a:r>
              <a:rPr kumimoji="1" lang="en-US" altLang="zh-CN" sz="3200" b="1">
                <a:latin typeface="Times New Roman" pitchFamily="18" charset="0"/>
              </a:rPr>
              <a:t>)</a:t>
            </a:r>
          </a:p>
        </p:txBody>
      </p:sp>
      <p:grpSp>
        <p:nvGrpSpPr>
          <p:cNvPr id="21" name="Group 33"/>
          <p:cNvGrpSpPr>
            <a:grpSpLocks/>
          </p:cNvGrpSpPr>
          <p:nvPr/>
        </p:nvGrpSpPr>
        <p:grpSpPr bwMode="auto">
          <a:xfrm>
            <a:off x="4876800" y="4463752"/>
            <a:ext cx="3900488" cy="1066800"/>
            <a:chOff x="2112" y="2352"/>
            <a:chExt cx="2457" cy="672"/>
          </a:xfrm>
        </p:grpSpPr>
        <p:sp>
          <p:nvSpPr>
            <p:cNvPr id="22" name="Rectangle 25"/>
            <p:cNvSpPr>
              <a:spLocks noChangeArrowheads="1"/>
            </p:cNvSpPr>
            <p:nvPr/>
          </p:nvSpPr>
          <p:spPr bwMode="auto">
            <a:xfrm>
              <a:off x="3408" y="2544"/>
              <a:ext cx="11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400" b="1">
                  <a:solidFill>
                    <a:srgbClr val="FFFF00"/>
                  </a:solidFill>
                  <a:latin typeface="Times New Roman" pitchFamily="18" charset="0"/>
                </a:rPr>
                <a:t>Pt(NH</a:t>
              </a:r>
              <a:r>
                <a:rPr kumimoji="1" lang="en-US" altLang="zh-CN" sz="2400" b="1" baseline="-25000">
                  <a:solidFill>
                    <a:srgbClr val="FFFF00"/>
                  </a:solidFill>
                  <a:latin typeface="Times New Roman" pitchFamily="18" charset="0"/>
                </a:rPr>
                <a:t>3</a:t>
              </a:r>
              <a:r>
                <a:rPr kumimoji="1" lang="en-US" altLang="zh-CN" sz="2400" b="1">
                  <a:solidFill>
                    <a:srgbClr val="FFFF00"/>
                  </a:solidFill>
                  <a:latin typeface="Times New Roman" pitchFamily="18" charset="0"/>
                </a:rPr>
                <a:t>)</a:t>
              </a:r>
              <a:r>
                <a:rPr kumimoji="1" lang="en-US" altLang="zh-CN" sz="2400" b="1" baseline="-25000">
                  <a:solidFill>
                    <a:srgbClr val="FFFF00"/>
                  </a:solidFill>
                  <a:latin typeface="Times New Roman" pitchFamily="18" charset="0"/>
                </a:rPr>
                <a:t>2</a:t>
              </a:r>
              <a:r>
                <a:rPr kumimoji="1" lang="en-US" altLang="zh-CN" sz="2400" b="1">
                  <a:solidFill>
                    <a:srgbClr val="FFFF00"/>
                  </a:solidFill>
                  <a:latin typeface="Times New Roman" pitchFamily="18" charset="0"/>
                </a:rPr>
                <a:t>]Cl</a:t>
              </a:r>
              <a:r>
                <a:rPr kumimoji="1" lang="en-US" altLang="zh-CN" sz="2400" b="1" baseline="-25000">
                  <a:solidFill>
                    <a:srgbClr val="FFFF00"/>
                  </a:solidFill>
                  <a:latin typeface="Times New Roman" pitchFamily="18" charset="0"/>
                </a:rPr>
                <a:t>2</a:t>
              </a:r>
            </a:p>
          </p:txBody>
        </p:sp>
        <p:sp>
          <p:nvSpPr>
            <p:cNvPr id="23" name="Rectangle 26"/>
            <p:cNvSpPr>
              <a:spLocks noChangeArrowheads="1"/>
            </p:cNvSpPr>
            <p:nvPr/>
          </p:nvSpPr>
          <p:spPr bwMode="auto">
            <a:xfrm>
              <a:off x="2112" y="2544"/>
              <a:ext cx="9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400" b="1">
                  <a:solidFill>
                    <a:srgbClr val="FFFF00"/>
                  </a:solidFill>
                  <a:latin typeface="Times New Roman" pitchFamily="18" charset="0"/>
                </a:rPr>
                <a:t>[(H</a:t>
              </a:r>
              <a:r>
                <a:rPr kumimoji="1" lang="en-US" altLang="zh-CN" sz="2400" b="1" baseline="-25000">
                  <a:solidFill>
                    <a:srgbClr val="FFFF00"/>
                  </a:solidFill>
                  <a:latin typeface="Times New Roman" pitchFamily="18" charset="0"/>
                </a:rPr>
                <a:t>3</a:t>
              </a:r>
              <a:r>
                <a:rPr kumimoji="1" lang="en-US" altLang="zh-CN" sz="2400" b="1">
                  <a:solidFill>
                    <a:srgbClr val="FFFF00"/>
                  </a:solidFill>
                  <a:latin typeface="Times New Roman" pitchFamily="18" charset="0"/>
                </a:rPr>
                <a:t>N)</a:t>
              </a:r>
              <a:r>
                <a:rPr kumimoji="1" lang="en-US" altLang="zh-CN" sz="2400" b="1" baseline="-25000">
                  <a:solidFill>
                    <a:srgbClr val="FFFF00"/>
                  </a:solidFill>
                  <a:latin typeface="Times New Roman" pitchFamily="18" charset="0"/>
                </a:rPr>
                <a:t>2</a:t>
              </a:r>
              <a:r>
                <a:rPr kumimoji="1" lang="en-US" altLang="zh-CN" sz="2400" b="1">
                  <a:solidFill>
                    <a:srgbClr val="FFFF00"/>
                  </a:solidFill>
                  <a:latin typeface="Times New Roman" pitchFamily="18" charset="0"/>
                </a:rPr>
                <a:t>Pt</a:t>
              </a:r>
            </a:p>
          </p:txBody>
        </p:sp>
        <p:sp>
          <p:nvSpPr>
            <p:cNvPr id="24" name="Rectangle 27"/>
            <p:cNvSpPr>
              <a:spLocks noChangeArrowheads="1"/>
            </p:cNvSpPr>
            <p:nvPr/>
          </p:nvSpPr>
          <p:spPr bwMode="auto">
            <a:xfrm>
              <a:off x="3072" y="235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400" b="1">
                  <a:solidFill>
                    <a:srgbClr val="FFFF00"/>
                  </a:solidFill>
                  <a:latin typeface="Times New Roman" pitchFamily="18" charset="0"/>
                </a:rPr>
                <a:t>Cl</a:t>
              </a:r>
            </a:p>
          </p:txBody>
        </p:sp>
        <p:sp>
          <p:nvSpPr>
            <p:cNvPr id="25" name="Rectangle 28"/>
            <p:cNvSpPr>
              <a:spLocks noChangeArrowheads="1"/>
            </p:cNvSpPr>
            <p:nvPr/>
          </p:nvSpPr>
          <p:spPr bwMode="auto">
            <a:xfrm>
              <a:off x="3072" y="273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400" b="1">
                  <a:solidFill>
                    <a:srgbClr val="FFFF00"/>
                  </a:solidFill>
                  <a:latin typeface="Times New Roman" pitchFamily="18" charset="0"/>
                </a:rPr>
                <a:t>Cl</a:t>
              </a:r>
            </a:p>
          </p:txBody>
        </p:sp>
        <p:sp>
          <p:nvSpPr>
            <p:cNvPr id="26" name="Line 29"/>
            <p:cNvSpPr>
              <a:spLocks noChangeShapeType="1"/>
            </p:cNvSpPr>
            <p:nvPr/>
          </p:nvSpPr>
          <p:spPr bwMode="auto">
            <a:xfrm flipV="1">
              <a:off x="2976" y="2544"/>
              <a:ext cx="144"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7" name="Line 30"/>
            <p:cNvSpPr>
              <a:spLocks noChangeShapeType="1"/>
            </p:cNvSpPr>
            <p:nvPr/>
          </p:nvSpPr>
          <p:spPr bwMode="auto">
            <a:xfrm>
              <a:off x="2976" y="2736"/>
              <a:ext cx="144"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8" name="Line 31"/>
            <p:cNvSpPr>
              <a:spLocks noChangeShapeType="1"/>
            </p:cNvSpPr>
            <p:nvPr/>
          </p:nvSpPr>
          <p:spPr bwMode="auto">
            <a:xfrm>
              <a:off x="3312" y="2544"/>
              <a:ext cx="144"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9" name="Line 32"/>
            <p:cNvSpPr>
              <a:spLocks noChangeShapeType="1"/>
            </p:cNvSpPr>
            <p:nvPr/>
          </p:nvSpPr>
          <p:spPr bwMode="auto">
            <a:xfrm flipV="1">
              <a:off x="3312" y="2736"/>
              <a:ext cx="144"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extLst>
      <p:ext uri="{BB962C8B-B14F-4D97-AF65-F5344CB8AC3E}">
        <p14:creationId xmlns:p14="http://schemas.microsoft.com/office/powerpoint/2010/main" val="223521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lide(fromBottom)">
                                      <p:cBhvr>
                                        <p:cTn id="7" dur="500"/>
                                        <p:tgtEl>
                                          <p:spTgt spid="20"/>
                                        </p:tgtEl>
                                      </p:cBhvr>
                                    </p:animEffect>
                                  </p:childTnLst>
                                </p:cTn>
                              </p:par>
                              <p:par>
                                <p:cTn id="8" presetID="1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slide(fromBottom)">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slide(fromBottom)">
                                      <p:cBhvr>
                                        <p:cTn id="15" dur="500"/>
                                        <p:tgtEl>
                                          <p:spTgt spid="19"/>
                                        </p:tgtEl>
                                      </p:cBhvr>
                                    </p:animEffect>
                                  </p:childTnLst>
                                </p:cTn>
                              </p:par>
                              <p:par>
                                <p:cTn id="16" presetID="12" presetClass="entr" presetSubtype="4"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slide(fromBottom)">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slide(fromBottom)">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a:xfrm>
            <a:off x="9612188" y="6543676"/>
            <a:ext cx="876300" cy="247650"/>
          </a:xfrm>
        </p:spPr>
        <p:txBody>
          <a:bodyPr vert="horz" lIns="91440" tIns="45720" rIns="91440" bIns="45720" rtlCol="0" anchor="ctr">
            <a:noAutofit/>
          </a:bodyPr>
          <a:lstStyle/>
          <a:p>
            <a:fld id="{C53D861B-6709-4854-813B-F1436648166B}" type="slidenum">
              <a:rPr kumimoji="1" lang="en-US" altLang="zh-CN" sz="1800" spc="30">
                <a:solidFill>
                  <a:schemeClr val="tx1"/>
                </a:solidFill>
                <a:latin typeface="隶书" pitchFamily="49" charset="-122"/>
                <a:ea typeface="隶书" pitchFamily="49" charset="-122"/>
                <a:cs typeface="Tahoma" pitchFamily="34" charset="0"/>
              </a:rPr>
              <a:pPr/>
              <a:t>13</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4" name="标题 3"/>
          <p:cNvSpPr>
            <a:spLocks noGrp="1"/>
          </p:cNvSpPr>
          <p:nvPr>
            <p:ph type="title"/>
          </p:nvPr>
        </p:nvSpPr>
        <p:spPr>
          <a:xfrm>
            <a:off x="2135560" y="-27384"/>
            <a:ext cx="7680960" cy="936104"/>
          </a:xfrm>
        </p:spPr>
        <p:txBody>
          <a:bodyPr>
            <a:noAutofit/>
          </a:bodyPr>
          <a:lstStyle/>
          <a:p>
            <a:r>
              <a:rPr lang="zh-CN" altLang="en-US" sz="3600" dirty="0"/>
              <a:t>配位数  </a:t>
            </a:r>
            <a:r>
              <a:rPr lang="en-US" altLang="zh-CN" sz="3600" dirty="0"/>
              <a:t>(coordination number)</a:t>
            </a:r>
            <a:endParaRPr lang="zh-CN" altLang="en-US" sz="3600" dirty="0"/>
          </a:p>
        </p:txBody>
      </p:sp>
      <p:sp>
        <p:nvSpPr>
          <p:cNvPr id="5" name="Rectangle 4"/>
          <p:cNvSpPr>
            <a:spLocks noChangeArrowheads="1"/>
          </p:cNvSpPr>
          <p:nvPr/>
        </p:nvSpPr>
        <p:spPr bwMode="auto">
          <a:xfrm>
            <a:off x="1775520" y="1393612"/>
            <a:ext cx="8077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latin typeface="宋体" pitchFamily="2" charset="-122"/>
              </a:rPr>
              <a:t>直接与中心原子配位的原子数目。</a:t>
            </a:r>
            <a:r>
              <a:rPr kumimoji="1" lang="en-US" altLang="zh-CN" sz="2800" b="1" dirty="0">
                <a:solidFill>
                  <a:srgbClr val="FFFF00"/>
                </a:solidFill>
                <a:latin typeface="Times New Roman" pitchFamily="18" charset="0"/>
              </a:rPr>
              <a:t>2</a:t>
            </a:r>
            <a:r>
              <a:rPr kumimoji="1" lang="zh-CN" altLang="en-US" sz="2800" b="1" dirty="0">
                <a:solidFill>
                  <a:srgbClr val="FFFF00"/>
                </a:solidFill>
                <a:latin typeface="Times New Roman" pitchFamily="18" charset="0"/>
              </a:rPr>
              <a:t>、</a:t>
            </a:r>
            <a:r>
              <a:rPr kumimoji="1" lang="en-US" altLang="zh-CN" sz="2800" b="1" dirty="0">
                <a:solidFill>
                  <a:srgbClr val="FFFF00"/>
                </a:solidFill>
                <a:latin typeface="Times New Roman" pitchFamily="18" charset="0"/>
              </a:rPr>
              <a:t>4</a:t>
            </a:r>
            <a:r>
              <a:rPr kumimoji="1" lang="zh-CN" altLang="en-US" sz="2800" b="1" dirty="0">
                <a:solidFill>
                  <a:srgbClr val="FFFF00"/>
                </a:solidFill>
                <a:latin typeface="Times New Roman" pitchFamily="18" charset="0"/>
              </a:rPr>
              <a:t>、</a:t>
            </a:r>
            <a:r>
              <a:rPr kumimoji="1" lang="en-US" altLang="zh-CN" sz="2800" b="1" dirty="0">
                <a:solidFill>
                  <a:srgbClr val="FFFF00"/>
                </a:solidFill>
                <a:latin typeface="Times New Roman" pitchFamily="18" charset="0"/>
              </a:rPr>
              <a:t>6</a:t>
            </a:r>
            <a:endParaRPr kumimoji="1" lang="en-US" altLang="zh-CN" sz="2800" b="1" dirty="0">
              <a:solidFill>
                <a:srgbClr val="FFFF00"/>
              </a:solidFill>
              <a:latin typeface="宋体" pitchFamily="2" charset="-122"/>
            </a:endParaRPr>
          </a:p>
        </p:txBody>
      </p:sp>
      <p:grpSp>
        <p:nvGrpSpPr>
          <p:cNvPr id="6" name="Group 11"/>
          <p:cNvGrpSpPr>
            <a:grpSpLocks/>
          </p:cNvGrpSpPr>
          <p:nvPr/>
        </p:nvGrpSpPr>
        <p:grpSpPr bwMode="auto">
          <a:xfrm>
            <a:off x="1826840" y="2012430"/>
            <a:ext cx="8229600" cy="2352675"/>
            <a:chOff x="384" y="1680"/>
            <a:chExt cx="5184" cy="1482"/>
          </a:xfrm>
        </p:grpSpPr>
        <p:sp>
          <p:nvSpPr>
            <p:cNvPr id="7" name="Rectangle 7"/>
            <p:cNvSpPr>
              <a:spLocks noChangeArrowheads="1"/>
            </p:cNvSpPr>
            <p:nvPr/>
          </p:nvSpPr>
          <p:spPr bwMode="auto">
            <a:xfrm>
              <a:off x="384" y="1680"/>
              <a:ext cx="5184"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800" b="1">
                  <a:solidFill>
                    <a:srgbClr val="FFFF00"/>
                  </a:solidFill>
                  <a:latin typeface="宋体" pitchFamily="2" charset="-122"/>
                </a:rPr>
                <a:t>影响配位数的主要因素</a:t>
              </a:r>
            </a:p>
            <a:p>
              <a:pPr>
                <a:lnSpc>
                  <a:spcPct val="120000"/>
                </a:lnSpc>
              </a:pPr>
              <a:r>
                <a:rPr kumimoji="1" lang="zh-CN" altLang="en-US" sz="2800" b="1">
                  <a:latin typeface="Times New Roman" pitchFamily="18" charset="0"/>
                </a:rPr>
                <a:t>（</a:t>
              </a:r>
              <a:r>
                <a:rPr kumimoji="1" lang="en-US" altLang="zh-CN" sz="2800" b="1">
                  <a:latin typeface="Times New Roman" pitchFamily="18" charset="0"/>
                </a:rPr>
                <a:t>1</a:t>
              </a:r>
              <a:r>
                <a:rPr kumimoji="1" lang="zh-CN" altLang="en-US" sz="2800" b="1">
                  <a:latin typeface="Times New Roman" pitchFamily="18" charset="0"/>
                </a:rPr>
                <a:t>）中心原子与配体的电荷</a:t>
              </a:r>
            </a:p>
          </p:txBody>
        </p:sp>
        <p:sp>
          <p:nvSpPr>
            <p:cNvPr id="8" name="Rectangle 8"/>
            <p:cNvSpPr>
              <a:spLocks noChangeArrowheads="1"/>
            </p:cNvSpPr>
            <p:nvPr/>
          </p:nvSpPr>
          <p:spPr bwMode="auto">
            <a:xfrm>
              <a:off x="384" y="2467"/>
              <a:ext cx="386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dirty="0">
                  <a:latin typeface="Times New Roman" pitchFamily="18" charset="0"/>
                </a:rPr>
                <a:t>（</a:t>
              </a:r>
              <a:r>
                <a:rPr kumimoji="1" lang="en-US" altLang="zh-CN" sz="2800" b="1" dirty="0">
                  <a:latin typeface="Times New Roman" pitchFamily="18" charset="0"/>
                </a:rPr>
                <a:t>2</a:t>
              </a:r>
              <a:r>
                <a:rPr kumimoji="1" lang="zh-CN" altLang="en-US" sz="2800" b="1" dirty="0">
                  <a:latin typeface="Times New Roman" pitchFamily="18" charset="0"/>
                </a:rPr>
                <a:t>）中心原子与配体的体积（半径）</a:t>
              </a:r>
            </a:p>
          </p:txBody>
        </p:sp>
        <p:sp>
          <p:nvSpPr>
            <p:cNvPr id="9" name="Rectangle 9"/>
            <p:cNvSpPr>
              <a:spLocks noChangeArrowheads="1"/>
            </p:cNvSpPr>
            <p:nvPr/>
          </p:nvSpPr>
          <p:spPr bwMode="auto">
            <a:xfrm>
              <a:off x="384" y="2832"/>
              <a:ext cx="27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a:latin typeface="Times New Roman" pitchFamily="18" charset="0"/>
                </a:rPr>
                <a:t>（</a:t>
              </a:r>
              <a:r>
                <a:rPr kumimoji="1" lang="en-US" altLang="zh-CN" sz="2800" b="1">
                  <a:latin typeface="Times New Roman" pitchFamily="18" charset="0"/>
                </a:rPr>
                <a:t>3</a:t>
              </a:r>
              <a:r>
                <a:rPr kumimoji="1" lang="zh-CN" altLang="en-US" sz="2800" b="1">
                  <a:latin typeface="Times New Roman" pitchFamily="18" charset="0"/>
                </a:rPr>
                <a:t>）配体浓度和反应温度</a:t>
              </a:r>
            </a:p>
          </p:txBody>
        </p:sp>
      </p:grpSp>
      <p:sp>
        <p:nvSpPr>
          <p:cNvPr id="10" name="Text Box 10"/>
          <p:cNvSpPr txBox="1">
            <a:spLocks noChangeArrowheads="1"/>
          </p:cNvSpPr>
          <p:nvPr/>
        </p:nvSpPr>
        <p:spPr bwMode="auto">
          <a:xfrm>
            <a:off x="1920677" y="4562386"/>
            <a:ext cx="80105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2800" b="1" dirty="0">
                <a:solidFill>
                  <a:srgbClr val="FFFF00"/>
                </a:solidFill>
                <a:latin typeface="Times New Roman" pitchFamily="18" charset="0"/>
              </a:rPr>
              <a:t>中心原子电荷越多，半径越大，配位数越大</a:t>
            </a:r>
          </a:p>
        </p:txBody>
      </p:sp>
      <p:sp>
        <p:nvSpPr>
          <p:cNvPr id="11" name="Text Box 12"/>
          <p:cNvSpPr txBox="1">
            <a:spLocks noChangeArrowheads="1"/>
          </p:cNvSpPr>
          <p:nvPr/>
        </p:nvSpPr>
        <p:spPr bwMode="auto">
          <a:xfrm>
            <a:off x="1920677" y="5281623"/>
            <a:ext cx="80105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2800" b="1" dirty="0">
                <a:solidFill>
                  <a:srgbClr val="FFFF00"/>
                </a:solidFill>
              </a:rPr>
              <a:t>配体电荷越少，半径越小，</a:t>
            </a:r>
            <a:r>
              <a:rPr kumimoji="1" lang="zh-CN" altLang="en-US" sz="2800" b="1" dirty="0">
                <a:solidFill>
                  <a:srgbClr val="FFFF00"/>
                </a:solidFill>
                <a:latin typeface="Times New Roman" pitchFamily="18" charset="0"/>
              </a:rPr>
              <a:t>配位数越大</a:t>
            </a:r>
          </a:p>
        </p:txBody>
      </p:sp>
      <p:sp>
        <p:nvSpPr>
          <p:cNvPr id="12" name="Text Box 13"/>
          <p:cNvSpPr txBox="1">
            <a:spLocks noChangeArrowheads="1"/>
          </p:cNvSpPr>
          <p:nvPr/>
        </p:nvSpPr>
        <p:spPr bwMode="auto">
          <a:xfrm>
            <a:off x="1919252" y="5862324"/>
            <a:ext cx="85678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kumimoji="1" lang="zh-CN" altLang="en-US" sz="2800" b="1" dirty="0">
                <a:solidFill>
                  <a:srgbClr val="FFFF00"/>
                </a:solidFill>
              </a:rPr>
              <a:t>配体浓度越高，温度越低，越易形成高配位的配合物</a:t>
            </a:r>
            <a:endParaRPr kumimoji="1" lang="zh-CN" altLang="en-US" sz="2800" b="1" dirty="0">
              <a:solidFill>
                <a:srgbClr val="FFFF00"/>
              </a:solidFill>
              <a:latin typeface="Times New Roman" pitchFamily="18" charset="0"/>
            </a:endParaRPr>
          </a:p>
        </p:txBody>
      </p:sp>
    </p:spTree>
    <p:extLst>
      <p:ext uri="{BB962C8B-B14F-4D97-AF65-F5344CB8AC3E}">
        <p14:creationId xmlns:p14="http://schemas.microsoft.com/office/powerpoint/2010/main" val="393199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Bottom)">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lide(fromBottom)">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lide(fromBottom)">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P spid="1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vert="horz" lIns="91440" tIns="45720" rIns="91440" bIns="45720" rtlCol="0" anchor="ctr">
            <a:noAutofit/>
          </a:bodyPr>
          <a:lstStyle/>
          <a:p>
            <a:fld id="{93C80B2B-BA6B-452E-92A4-046B86A54744}" type="datetime12">
              <a:rPr kumimoji="1" lang="zh-CN" altLang="en-US" sz="1200" spc="30">
                <a:solidFill>
                  <a:schemeClr val="tx1"/>
                </a:solidFill>
                <a:latin typeface="隶书" pitchFamily="49" charset="-122"/>
                <a:ea typeface="隶书" pitchFamily="49" charset="-122"/>
                <a:cs typeface="Tahoma" pitchFamily="34" charset="0"/>
              </a:rPr>
              <a:pPr/>
              <a:t>上午8时17分</a:t>
            </a:fld>
            <a:endParaRPr kumimoji="1" lang="en-US" altLang="zh-CN" sz="1200" spc="30">
              <a:solidFill>
                <a:schemeClr val="tx1"/>
              </a:solidFill>
              <a:latin typeface="隶书" pitchFamily="49" charset="-122"/>
              <a:ea typeface="隶书" pitchFamily="49" charset="-122"/>
              <a:cs typeface="Tahoma" pitchFamily="34" charset="0"/>
            </a:endParaRPr>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C53D861B-6709-4854-813B-F1436648166B}" type="slidenum">
              <a:rPr kumimoji="1" lang="en-US" altLang="zh-CN" sz="1800" spc="30">
                <a:solidFill>
                  <a:schemeClr val="tx1"/>
                </a:solidFill>
                <a:latin typeface="隶书" pitchFamily="49" charset="-122"/>
                <a:ea typeface="隶书" pitchFamily="49" charset="-122"/>
                <a:cs typeface="Tahoma" pitchFamily="34" charset="0"/>
              </a:rPr>
              <a:pPr/>
              <a:t>14</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5" name="Rectangle 2"/>
          <p:cNvSpPr>
            <a:spLocks noGrp="1" noRot="1" noChangeArrowheads="1"/>
          </p:cNvSpPr>
          <p:nvPr>
            <p:ph type="title"/>
          </p:nvPr>
        </p:nvSpPr>
        <p:spPr>
          <a:xfrm>
            <a:off x="2135560" y="116632"/>
            <a:ext cx="7680960" cy="792088"/>
          </a:xfrm>
        </p:spPr>
        <p:txBody>
          <a:bodyPr>
            <a:normAutofit/>
          </a:bodyPr>
          <a:lstStyle/>
          <a:p>
            <a:r>
              <a:rPr lang="zh-CN" altLang="en-US" sz="3600" b="1" dirty="0"/>
              <a:t>三、配合物的命名</a:t>
            </a:r>
            <a:r>
              <a:rPr lang="en-US" altLang="zh-CN" sz="3600" b="1" dirty="0"/>
              <a:t>(</a:t>
            </a:r>
            <a:r>
              <a:rPr lang="en-US" altLang="zh-CN" sz="3600" b="1" i="1" dirty="0"/>
              <a:t>naming</a:t>
            </a:r>
            <a:r>
              <a:rPr lang="en-US" altLang="zh-CN" sz="3600" b="1" dirty="0"/>
              <a:t>)</a:t>
            </a:r>
          </a:p>
        </p:txBody>
      </p:sp>
      <p:sp>
        <p:nvSpPr>
          <p:cNvPr id="6" name="Text Box 5"/>
          <p:cNvSpPr txBox="1">
            <a:spLocks noChangeArrowheads="1"/>
          </p:cNvSpPr>
          <p:nvPr/>
        </p:nvSpPr>
        <p:spPr bwMode="auto">
          <a:xfrm>
            <a:off x="2041526" y="1584996"/>
            <a:ext cx="3140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3200" b="1" dirty="0">
                <a:latin typeface="Times New Roman" pitchFamily="18" charset="0"/>
              </a:rPr>
              <a:t>1</a:t>
            </a:r>
            <a:r>
              <a:rPr kumimoji="1" lang="zh-CN" altLang="en-US" sz="3200" b="1" dirty="0">
                <a:latin typeface="Times New Roman" pitchFamily="18" charset="0"/>
              </a:rPr>
              <a:t>、内界命名</a:t>
            </a:r>
          </a:p>
        </p:txBody>
      </p:sp>
      <p:sp>
        <p:nvSpPr>
          <p:cNvPr id="7" name="Rectangle 6"/>
          <p:cNvSpPr>
            <a:spLocks noChangeArrowheads="1"/>
          </p:cNvSpPr>
          <p:nvPr/>
        </p:nvSpPr>
        <p:spPr bwMode="auto">
          <a:xfrm>
            <a:off x="1676400" y="2316832"/>
            <a:ext cx="4114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Times New Roman" pitchFamily="18" charset="0"/>
              </a:rPr>
              <a:t>（</a:t>
            </a:r>
            <a:r>
              <a:rPr kumimoji="1" lang="en-US" altLang="zh-CN" sz="3200" b="1">
                <a:latin typeface="Times New Roman" pitchFamily="18" charset="0"/>
              </a:rPr>
              <a:t>1</a:t>
            </a:r>
            <a:r>
              <a:rPr kumimoji="1" lang="zh-CN" altLang="en-US" sz="3200" b="1">
                <a:latin typeface="Times New Roman" pitchFamily="18" charset="0"/>
              </a:rPr>
              <a:t>）基本顺序：</a:t>
            </a:r>
            <a:endParaRPr kumimoji="1" lang="zh-CN" altLang="en-US" sz="3200" b="1">
              <a:latin typeface="Times New Roman" pitchFamily="18" charset="0"/>
              <a:ea typeface="Arial Unicode MS" pitchFamily="34" charset="-122"/>
              <a:cs typeface="Arial Unicode MS" pitchFamily="34" charset="-122"/>
            </a:endParaRPr>
          </a:p>
        </p:txBody>
      </p:sp>
      <p:sp>
        <p:nvSpPr>
          <p:cNvPr id="8" name="Rectangle 11"/>
          <p:cNvSpPr>
            <a:spLocks noChangeArrowheads="1"/>
          </p:cNvSpPr>
          <p:nvPr/>
        </p:nvSpPr>
        <p:spPr bwMode="auto">
          <a:xfrm>
            <a:off x="2590800" y="4205958"/>
            <a:ext cx="7162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b="1">
                <a:latin typeface="Times New Roman" pitchFamily="18" charset="0"/>
              </a:rPr>
              <a:t>[HgI</a:t>
            </a:r>
            <a:r>
              <a:rPr kumimoji="1" lang="en-US" altLang="zh-CN" sz="3200" b="1" baseline="-25000">
                <a:latin typeface="Times New Roman" pitchFamily="18" charset="0"/>
              </a:rPr>
              <a:t>4</a:t>
            </a:r>
            <a:r>
              <a:rPr kumimoji="1" lang="en-US" altLang="zh-CN" sz="3200" b="1">
                <a:latin typeface="Times New Roman" pitchFamily="18" charset="0"/>
              </a:rPr>
              <a:t>]</a:t>
            </a:r>
            <a:r>
              <a:rPr kumimoji="1" lang="en-US" altLang="zh-CN" sz="3200" b="1" baseline="30000">
                <a:latin typeface="Times New Roman" pitchFamily="18" charset="0"/>
              </a:rPr>
              <a:t>2-                         </a:t>
            </a:r>
            <a:r>
              <a:rPr kumimoji="1" lang="zh-CN" altLang="en-US" sz="3200" b="1">
                <a:latin typeface="Times New Roman" pitchFamily="18" charset="0"/>
              </a:rPr>
              <a:t>四碘合汞（</a:t>
            </a:r>
            <a:r>
              <a:rPr kumimoji="1" lang="en-US" altLang="zh-CN" sz="3200" b="1">
                <a:latin typeface="Times New Roman" pitchFamily="18" charset="0"/>
              </a:rPr>
              <a:t>Ⅱ</a:t>
            </a:r>
            <a:r>
              <a:rPr kumimoji="1" lang="zh-CN" altLang="en-US" sz="3200" b="1">
                <a:latin typeface="Times New Roman" pitchFamily="18" charset="0"/>
              </a:rPr>
              <a:t>）</a:t>
            </a:r>
            <a:r>
              <a:rPr kumimoji="1" lang="zh-CN" altLang="en-US" sz="3200" b="1">
                <a:latin typeface="Times New Roman" pitchFamily="18" charset="0"/>
                <a:ea typeface="Arial Unicode MS" pitchFamily="34" charset="-122"/>
                <a:cs typeface="Arial Unicode MS" pitchFamily="34" charset="-122"/>
              </a:rPr>
              <a:t>离子</a:t>
            </a:r>
          </a:p>
          <a:p>
            <a:pPr>
              <a:spcBef>
                <a:spcPct val="50000"/>
              </a:spcBef>
            </a:pPr>
            <a:r>
              <a:rPr kumimoji="1" lang="en-US" altLang="zh-CN" sz="3200" b="1">
                <a:latin typeface="Times New Roman" pitchFamily="18" charset="0"/>
                <a:ea typeface="Arial Unicode MS" pitchFamily="34" charset="-122"/>
                <a:cs typeface="Arial Unicode MS" pitchFamily="34" charset="-122"/>
              </a:rPr>
              <a:t>[Cu(NH</a:t>
            </a:r>
            <a:r>
              <a:rPr kumimoji="1" lang="en-US" altLang="zh-CN" sz="3200" b="1" baseline="-25000">
                <a:latin typeface="Times New Roman" pitchFamily="18" charset="0"/>
                <a:ea typeface="Arial Unicode MS" pitchFamily="34" charset="-122"/>
                <a:cs typeface="Arial Unicode MS" pitchFamily="34" charset="-122"/>
              </a:rPr>
              <a:t>3</a:t>
            </a:r>
            <a:r>
              <a:rPr kumimoji="1" lang="en-US" altLang="zh-CN" sz="3200" b="1">
                <a:latin typeface="Times New Roman" pitchFamily="18" charset="0"/>
                <a:ea typeface="Arial Unicode MS" pitchFamily="34" charset="-122"/>
                <a:cs typeface="Arial Unicode MS" pitchFamily="34" charset="-122"/>
              </a:rPr>
              <a:t>)</a:t>
            </a:r>
            <a:r>
              <a:rPr kumimoji="1" lang="en-US" altLang="zh-CN" sz="3200" b="1" baseline="-25000">
                <a:latin typeface="Times New Roman" pitchFamily="18" charset="0"/>
                <a:ea typeface="Arial Unicode MS" pitchFamily="34" charset="-122"/>
                <a:cs typeface="Arial Unicode MS" pitchFamily="34" charset="-122"/>
              </a:rPr>
              <a:t>4</a:t>
            </a:r>
            <a:r>
              <a:rPr kumimoji="1" lang="en-US" altLang="zh-CN" sz="3200" b="1">
                <a:latin typeface="Times New Roman" pitchFamily="18" charset="0"/>
                <a:ea typeface="Arial Unicode MS" pitchFamily="34" charset="-122"/>
                <a:cs typeface="Arial Unicode MS" pitchFamily="34" charset="-122"/>
              </a:rPr>
              <a:t>]</a:t>
            </a:r>
            <a:r>
              <a:rPr kumimoji="1" lang="en-US" altLang="zh-CN" sz="3200" b="1" baseline="30000">
                <a:latin typeface="Times New Roman" pitchFamily="18" charset="0"/>
                <a:ea typeface="Arial Unicode MS" pitchFamily="34" charset="-122"/>
                <a:cs typeface="Arial Unicode MS" pitchFamily="34" charset="-122"/>
              </a:rPr>
              <a:t>2+           </a:t>
            </a:r>
            <a:r>
              <a:rPr kumimoji="1" lang="zh-CN" altLang="en-US" sz="3200" b="1">
                <a:latin typeface="Times New Roman" pitchFamily="18" charset="0"/>
                <a:ea typeface="Arial Unicode MS" pitchFamily="34" charset="-122"/>
                <a:cs typeface="Arial Unicode MS" pitchFamily="34" charset="-122"/>
              </a:rPr>
              <a:t>四氨合铜</a:t>
            </a:r>
            <a:r>
              <a:rPr kumimoji="1" lang="zh-CN" altLang="en-US" sz="3200" b="1"/>
              <a:t>（</a:t>
            </a:r>
            <a:r>
              <a:rPr kumimoji="1" lang="en-US" altLang="zh-CN" sz="3200" b="1"/>
              <a:t>Ⅱ</a:t>
            </a:r>
            <a:r>
              <a:rPr kumimoji="1" lang="zh-CN" altLang="en-US" sz="3200" b="1"/>
              <a:t>）</a:t>
            </a:r>
            <a:r>
              <a:rPr kumimoji="1" lang="zh-CN" altLang="en-US" sz="3200" b="1">
                <a:latin typeface="Times New Roman" pitchFamily="18" charset="0"/>
                <a:ea typeface="Arial Unicode MS" pitchFamily="34" charset="-122"/>
                <a:cs typeface="Arial Unicode MS" pitchFamily="34" charset="-122"/>
              </a:rPr>
              <a:t>离子</a:t>
            </a:r>
          </a:p>
        </p:txBody>
      </p:sp>
      <p:sp>
        <p:nvSpPr>
          <p:cNvPr id="9" name="Rectangle 12"/>
          <p:cNvSpPr>
            <a:spLocks noChangeArrowheads="1"/>
          </p:cNvSpPr>
          <p:nvPr/>
        </p:nvSpPr>
        <p:spPr bwMode="auto">
          <a:xfrm>
            <a:off x="1987550" y="3078833"/>
            <a:ext cx="80666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3200" b="1">
                <a:latin typeface="Times New Roman" pitchFamily="18" charset="0"/>
              </a:rPr>
              <a:t>配体数</a:t>
            </a:r>
            <a:r>
              <a:rPr kumimoji="1" lang="zh-CN" altLang="en-US" sz="3200" b="1">
                <a:latin typeface="Times New Roman" pitchFamily="18" charset="0"/>
                <a:ea typeface="Arial Unicode MS" pitchFamily="34" charset="-122"/>
                <a:cs typeface="Arial Unicode MS" pitchFamily="34" charset="-122"/>
              </a:rPr>
              <a:t>→</a:t>
            </a:r>
            <a:r>
              <a:rPr kumimoji="1" lang="zh-CN" altLang="en-US" sz="3200" b="1">
                <a:latin typeface="Times New Roman" pitchFamily="18" charset="0"/>
              </a:rPr>
              <a:t>配体</a:t>
            </a:r>
            <a:r>
              <a:rPr kumimoji="1" lang="zh-CN" altLang="en-US" sz="3200" b="1">
                <a:latin typeface="Times New Roman" pitchFamily="18" charset="0"/>
                <a:ea typeface="Arial Unicode MS" pitchFamily="34" charset="-122"/>
                <a:cs typeface="Arial Unicode MS" pitchFamily="34" charset="-122"/>
              </a:rPr>
              <a:t> →</a:t>
            </a:r>
            <a:r>
              <a:rPr kumimoji="1" lang="zh-CN" altLang="en-US" sz="3200" b="1">
                <a:solidFill>
                  <a:srgbClr val="FFFF00"/>
                </a:solidFill>
                <a:latin typeface="Times New Roman" pitchFamily="18" charset="0"/>
              </a:rPr>
              <a:t>合</a:t>
            </a:r>
            <a:r>
              <a:rPr kumimoji="1" lang="zh-CN" altLang="en-US" sz="3200" b="1">
                <a:latin typeface="Times New Roman" pitchFamily="18" charset="0"/>
                <a:ea typeface="Arial Unicode MS" pitchFamily="34" charset="-122"/>
                <a:cs typeface="Arial Unicode MS" pitchFamily="34" charset="-122"/>
              </a:rPr>
              <a:t> →</a:t>
            </a:r>
            <a:r>
              <a:rPr kumimoji="1" lang="zh-CN" altLang="en-US" sz="3200" b="1">
                <a:latin typeface="Times New Roman" pitchFamily="18" charset="0"/>
                <a:ea typeface="华文宋体" pitchFamily="2" charset="-122"/>
              </a:rPr>
              <a:t>中心原子</a:t>
            </a:r>
            <a:r>
              <a:rPr kumimoji="1" lang="en-US" altLang="zh-CN" sz="3200" b="1">
                <a:latin typeface="Times New Roman" pitchFamily="18" charset="0"/>
              </a:rPr>
              <a:t>(</a:t>
            </a:r>
            <a:r>
              <a:rPr kumimoji="1" lang="zh-CN" altLang="en-US" sz="3200" b="1">
                <a:solidFill>
                  <a:srgbClr val="FFFF00"/>
                </a:solidFill>
                <a:latin typeface="Times New Roman" pitchFamily="18" charset="0"/>
              </a:rPr>
              <a:t>氧化数</a:t>
            </a:r>
            <a:r>
              <a:rPr kumimoji="1" lang="en-US" altLang="zh-CN" sz="3200" b="1">
                <a:latin typeface="Times New Roman" pitchFamily="18" charset="0"/>
              </a:rPr>
              <a:t>)</a:t>
            </a:r>
            <a:r>
              <a:rPr kumimoji="1" lang="zh-CN" altLang="en-US" sz="3200" b="1">
                <a:solidFill>
                  <a:srgbClr val="FFFF00"/>
                </a:solidFill>
                <a:latin typeface="Times New Roman" pitchFamily="18" charset="0"/>
              </a:rPr>
              <a:t>离子</a:t>
            </a:r>
          </a:p>
        </p:txBody>
      </p:sp>
    </p:spTree>
    <p:extLst>
      <p:ext uri="{BB962C8B-B14F-4D97-AF65-F5344CB8AC3E}">
        <p14:creationId xmlns:p14="http://schemas.microsoft.com/office/powerpoint/2010/main" val="86446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a:xfrm>
            <a:off x="10488488" y="6492133"/>
            <a:ext cx="1168400" cy="247650"/>
          </a:xfrm>
        </p:spPr>
        <p:txBody>
          <a:bodyPr vert="horz" lIns="91440" tIns="45720" rIns="91440" bIns="45720" rtlCol="0" anchor="ctr">
            <a:noAutofit/>
          </a:bodyPr>
          <a:lstStyle/>
          <a:p>
            <a:fld id="{C53D861B-6709-4854-813B-F1436648166B}" type="slidenum">
              <a:rPr kumimoji="1" lang="en-US" altLang="zh-CN" sz="1800" spc="30">
                <a:solidFill>
                  <a:schemeClr val="tx1"/>
                </a:solidFill>
                <a:latin typeface="隶书" pitchFamily="49" charset="-122"/>
                <a:ea typeface="隶书" pitchFamily="49" charset="-122"/>
                <a:cs typeface="Tahoma" pitchFamily="34" charset="0"/>
              </a:rPr>
              <a:pPr/>
              <a:t>15</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5" name="Rectangle 2"/>
          <p:cNvSpPr>
            <a:spLocks noGrp="1" noRot="1" noChangeArrowheads="1"/>
          </p:cNvSpPr>
          <p:nvPr>
            <p:ph type="title"/>
          </p:nvPr>
        </p:nvSpPr>
        <p:spPr>
          <a:xfrm>
            <a:off x="2135560" y="116632"/>
            <a:ext cx="7680960" cy="778768"/>
          </a:xfrm>
        </p:spPr>
        <p:txBody>
          <a:bodyPr>
            <a:normAutofit/>
          </a:bodyPr>
          <a:lstStyle/>
          <a:p>
            <a:r>
              <a:rPr lang="zh-CN" altLang="en-US" sz="3600" b="1" dirty="0"/>
              <a:t>三、配合物的命名</a:t>
            </a:r>
            <a:r>
              <a:rPr lang="en-US" altLang="zh-CN" sz="3600" b="1" dirty="0"/>
              <a:t>(</a:t>
            </a:r>
            <a:r>
              <a:rPr lang="en-US" altLang="zh-CN" sz="3600" b="1" i="1" dirty="0"/>
              <a:t>naming</a:t>
            </a:r>
            <a:r>
              <a:rPr lang="en-US" altLang="zh-CN" sz="3600" b="1" dirty="0"/>
              <a:t>)</a:t>
            </a:r>
          </a:p>
        </p:txBody>
      </p:sp>
      <p:sp>
        <p:nvSpPr>
          <p:cNvPr id="6" name="Rectangle 4"/>
          <p:cNvSpPr>
            <a:spLocks noChangeArrowheads="1"/>
          </p:cNvSpPr>
          <p:nvPr/>
        </p:nvSpPr>
        <p:spPr bwMode="auto">
          <a:xfrm>
            <a:off x="407368" y="1668083"/>
            <a:ext cx="83820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400" b="1" dirty="0">
                <a:solidFill>
                  <a:srgbClr val="FFFF00"/>
                </a:solidFill>
                <a:latin typeface="Times New Roman" pitchFamily="18" charset="0"/>
              </a:rPr>
              <a:t>1</a:t>
            </a:r>
            <a:r>
              <a:rPr kumimoji="1" lang="zh-CN" altLang="en-US" sz="2400" b="1" dirty="0">
                <a:solidFill>
                  <a:srgbClr val="FFFF00"/>
                </a:solidFill>
                <a:latin typeface="Times New Roman" pitchFamily="18" charset="0"/>
              </a:rPr>
              <a:t>、先无机配体、后有机配体；</a:t>
            </a:r>
          </a:p>
        </p:txBody>
      </p:sp>
      <p:sp>
        <p:nvSpPr>
          <p:cNvPr id="7" name="Rectangle 5"/>
          <p:cNvSpPr>
            <a:spLocks noChangeArrowheads="1"/>
          </p:cNvSpPr>
          <p:nvPr/>
        </p:nvSpPr>
        <p:spPr bwMode="auto">
          <a:xfrm>
            <a:off x="350218" y="2316155"/>
            <a:ext cx="81534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400" b="1" dirty="0">
                <a:latin typeface="Times New Roman" pitchFamily="18" charset="0"/>
              </a:rPr>
              <a:t>[SbCl</a:t>
            </a:r>
            <a:r>
              <a:rPr kumimoji="1" lang="en-US" altLang="zh-CN" sz="2400" b="1" baseline="-25000" dirty="0">
                <a:latin typeface="Times New Roman" pitchFamily="18" charset="0"/>
              </a:rPr>
              <a:t>5</a:t>
            </a:r>
            <a:r>
              <a:rPr kumimoji="1" lang="en-US" altLang="zh-CN" sz="2400" b="1" dirty="0">
                <a:latin typeface="Times New Roman" pitchFamily="18" charset="0"/>
              </a:rPr>
              <a:t>(C</a:t>
            </a:r>
            <a:r>
              <a:rPr kumimoji="1" lang="en-US" altLang="zh-CN" sz="2400" b="1" baseline="-25000" dirty="0">
                <a:latin typeface="Times New Roman" pitchFamily="18" charset="0"/>
              </a:rPr>
              <a:t>6</a:t>
            </a:r>
            <a:r>
              <a:rPr kumimoji="1" lang="en-US" altLang="zh-CN" sz="2400" b="1" dirty="0">
                <a:latin typeface="Times New Roman" pitchFamily="18" charset="0"/>
              </a:rPr>
              <a:t>H</a:t>
            </a:r>
            <a:r>
              <a:rPr kumimoji="1" lang="en-US" altLang="zh-CN" sz="2400" b="1" baseline="-25000" dirty="0">
                <a:latin typeface="Times New Roman" pitchFamily="18" charset="0"/>
              </a:rPr>
              <a:t>5</a:t>
            </a:r>
            <a:r>
              <a:rPr kumimoji="1" lang="en-US" altLang="zh-CN" sz="2400" b="1" dirty="0">
                <a:latin typeface="Times New Roman" pitchFamily="18" charset="0"/>
              </a:rPr>
              <a:t>)]</a:t>
            </a:r>
            <a:r>
              <a:rPr kumimoji="1" lang="en-US" altLang="zh-CN" sz="2400" b="1" baseline="30000" dirty="0">
                <a:latin typeface="Times New Roman" pitchFamily="18" charset="0"/>
              </a:rPr>
              <a:t>-  </a:t>
            </a:r>
            <a:r>
              <a:rPr kumimoji="1" lang="en-US" altLang="zh-CN" sz="2400" b="1" dirty="0">
                <a:latin typeface="Times New Roman" pitchFamily="18" charset="0"/>
              </a:rPr>
              <a:t> </a:t>
            </a:r>
            <a:r>
              <a:rPr kumimoji="1" lang="zh-CN" altLang="en-US" sz="2400" b="1" dirty="0">
                <a:latin typeface="Times New Roman" pitchFamily="18" charset="0"/>
              </a:rPr>
              <a:t>五氯</a:t>
            </a:r>
            <a:r>
              <a:rPr kumimoji="1" lang="en-US" altLang="zh-CN" sz="2400" b="1" dirty="0">
                <a:latin typeface="Times New Roman" pitchFamily="18" charset="0"/>
              </a:rPr>
              <a:t>·</a:t>
            </a:r>
            <a:r>
              <a:rPr kumimoji="1" lang="zh-CN" altLang="en-US" sz="2400" b="1" dirty="0">
                <a:latin typeface="Times New Roman" pitchFamily="18" charset="0"/>
              </a:rPr>
              <a:t>一苯基合锑（</a:t>
            </a:r>
            <a:r>
              <a:rPr kumimoji="1" lang="en-US" altLang="zh-CN" sz="2400" b="1" dirty="0">
                <a:latin typeface="Times New Roman" pitchFamily="18" charset="0"/>
              </a:rPr>
              <a:t>Ⅴ</a:t>
            </a:r>
            <a:r>
              <a:rPr kumimoji="1" lang="zh-CN" altLang="en-US" sz="2400" b="1" dirty="0">
                <a:latin typeface="Times New Roman" pitchFamily="18" charset="0"/>
              </a:rPr>
              <a:t>）离子</a:t>
            </a:r>
          </a:p>
        </p:txBody>
      </p:sp>
      <p:sp>
        <p:nvSpPr>
          <p:cNvPr id="8" name="Rectangle 7"/>
          <p:cNvSpPr>
            <a:spLocks noChangeArrowheads="1"/>
          </p:cNvSpPr>
          <p:nvPr/>
        </p:nvSpPr>
        <p:spPr bwMode="auto">
          <a:xfrm>
            <a:off x="494682" y="3468283"/>
            <a:ext cx="82819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t>[CoCl</a:t>
            </a:r>
            <a:r>
              <a:rPr kumimoji="1" lang="en-US" altLang="zh-CN" sz="2400" b="1" baseline="-25000" dirty="0"/>
              <a:t>2</a:t>
            </a:r>
            <a:r>
              <a:rPr kumimoji="1" lang="en-US" altLang="zh-CN" sz="2400" b="1" dirty="0"/>
              <a:t>(NH</a:t>
            </a:r>
            <a:r>
              <a:rPr kumimoji="1" lang="en-US" altLang="zh-CN" sz="2400" b="1" baseline="-25000" dirty="0"/>
              <a:t>3</a:t>
            </a:r>
            <a:r>
              <a:rPr kumimoji="1" lang="en-US" altLang="zh-CN" sz="2400" b="1" dirty="0"/>
              <a:t>)</a:t>
            </a:r>
            <a:r>
              <a:rPr kumimoji="1" lang="en-US" altLang="zh-CN" sz="2400" b="1" baseline="-25000" dirty="0"/>
              <a:t>4</a:t>
            </a:r>
            <a:r>
              <a:rPr kumimoji="1" lang="en-US" altLang="zh-CN" sz="2400" b="1" dirty="0"/>
              <a:t>]</a:t>
            </a:r>
            <a:r>
              <a:rPr kumimoji="1" lang="en-US" altLang="zh-CN" sz="2400" b="1" baseline="30000" dirty="0"/>
              <a:t>+</a:t>
            </a:r>
            <a:r>
              <a:rPr kumimoji="1" lang="en-US" altLang="zh-CN" sz="2400" b="1" dirty="0"/>
              <a:t>     </a:t>
            </a:r>
            <a:r>
              <a:rPr kumimoji="1" lang="zh-CN" altLang="en-US" sz="2400" b="1" dirty="0"/>
              <a:t>二氯</a:t>
            </a:r>
            <a:r>
              <a:rPr kumimoji="1" lang="en-US" altLang="zh-CN" sz="2400" b="1" dirty="0">
                <a:latin typeface="Arial"/>
              </a:rPr>
              <a:t>·</a:t>
            </a:r>
            <a:r>
              <a:rPr kumimoji="1" lang="zh-CN" altLang="en-US" sz="2400" b="1" dirty="0"/>
              <a:t>四氨合钴（</a:t>
            </a:r>
            <a:r>
              <a:rPr kumimoji="1" lang="en-US" altLang="zh-CN" sz="2400" b="1" dirty="0"/>
              <a:t>Ⅲ</a:t>
            </a:r>
            <a:r>
              <a:rPr kumimoji="1" lang="zh-CN" altLang="en-US" sz="2400" b="1" dirty="0"/>
              <a:t>）离子</a:t>
            </a:r>
          </a:p>
        </p:txBody>
      </p:sp>
      <p:sp>
        <p:nvSpPr>
          <p:cNvPr id="9" name="Rectangle 8"/>
          <p:cNvSpPr>
            <a:spLocks noChangeArrowheads="1"/>
          </p:cNvSpPr>
          <p:nvPr/>
        </p:nvSpPr>
        <p:spPr bwMode="auto">
          <a:xfrm>
            <a:off x="494681" y="4692419"/>
            <a:ext cx="85328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t>[Co(NH</a:t>
            </a:r>
            <a:r>
              <a:rPr kumimoji="1" lang="en-US" altLang="zh-CN" sz="2400" b="1" baseline="-25000" dirty="0"/>
              <a:t>3</a:t>
            </a:r>
            <a:r>
              <a:rPr kumimoji="1" lang="en-US" altLang="zh-CN" sz="2400" b="1" dirty="0"/>
              <a:t>)</a:t>
            </a:r>
            <a:r>
              <a:rPr kumimoji="1" lang="en-US" altLang="zh-CN" sz="2400" b="1" baseline="-25000" dirty="0"/>
              <a:t>5</a:t>
            </a:r>
            <a:r>
              <a:rPr kumimoji="1" lang="en-US" altLang="zh-CN" sz="2400" b="1" dirty="0"/>
              <a:t>H</a:t>
            </a:r>
            <a:r>
              <a:rPr kumimoji="1" lang="en-US" altLang="zh-CN" sz="2400" b="1" baseline="-25000" dirty="0"/>
              <a:t>2</a:t>
            </a:r>
            <a:r>
              <a:rPr kumimoji="1" lang="en-US" altLang="zh-CN" sz="2400" b="1" dirty="0"/>
              <a:t>O]</a:t>
            </a:r>
            <a:r>
              <a:rPr kumimoji="1" lang="en-US" altLang="zh-CN" sz="2400" b="1" baseline="-25000" dirty="0"/>
              <a:t>3</a:t>
            </a:r>
            <a:r>
              <a:rPr kumimoji="1" lang="en-US" altLang="zh-CN" sz="2400" b="1" baseline="30000" dirty="0"/>
              <a:t>+</a:t>
            </a:r>
            <a:r>
              <a:rPr kumimoji="1" lang="en-US" altLang="zh-CN" sz="2400" b="1" dirty="0"/>
              <a:t> </a:t>
            </a:r>
            <a:r>
              <a:rPr kumimoji="1" lang="zh-CN" altLang="en-US" sz="2400" b="1" dirty="0"/>
              <a:t>五氨</a:t>
            </a:r>
            <a:r>
              <a:rPr kumimoji="1" lang="en-US" altLang="zh-CN" sz="2400" b="1" dirty="0">
                <a:latin typeface="Arial"/>
              </a:rPr>
              <a:t>·</a:t>
            </a:r>
            <a:r>
              <a:rPr kumimoji="1" lang="zh-CN" altLang="en-US" sz="2400" b="1" dirty="0"/>
              <a:t>一水合钴（</a:t>
            </a:r>
            <a:r>
              <a:rPr kumimoji="1" lang="en-US" altLang="zh-CN" sz="2400" b="1" dirty="0"/>
              <a:t>Ⅲ</a:t>
            </a:r>
            <a:r>
              <a:rPr kumimoji="1" lang="zh-CN" altLang="en-US" sz="2400" b="1" dirty="0"/>
              <a:t>）离子</a:t>
            </a:r>
          </a:p>
        </p:txBody>
      </p:sp>
      <p:sp>
        <p:nvSpPr>
          <p:cNvPr id="10" name="Rectangle 9"/>
          <p:cNvSpPr>
            <a:spLocks noChangeArrowheads="1"/>
          </p:cNvSpPr>
          <p:nvPr/>
        </p:nvSpPr>
        <p:spPr bwMode="auto">
          <a:xfrm>
            <a:off x="755030" y="5843330"/>
            <a:ext cx="73437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t>如</a:t>
            </a:r>
            <a:r>
              <a:rPr kumimoji="1" lang="en-US" altLang="zh-CN" sz="2400" b="1" dirty="0"/>
              <a:t>NH</a:t>
            </a:r>
            <a:r>
              <a:rPr kumimoji="1" lang="en-US" altLang="zh-CN" sz="2400" b="1" baseline="-25000" dirty="0"/>
              <a:t>3</a:t>
            </a:r>
            <a:r>
              <a:rPr kumimoji="1" lang="zh-CN" altLang="en-US" sz="2400" b="1" dirty="0"/>
              <a:t>和</a:t>
            </a:r>
            <a:r>
              <a:rPr kumimoji="1" lang="en-US" altLang="zh-CN" sz="2400" b="1" dirty="0"/>
              <a:t>NH</a:t>
            </a:r>
            <a:r>
              <a:rPr kumimoji="1" lang="en-US" altLang="zh-CN" sz="2400" b="1" baseline="-25000" dirty="0"/>
              <a:t>2</a:t>
            </a:r>
            <a:r>
              <a:rPr kumimoji="1" lang="en-US" altLang="zh-CN" sz="2400" b="1" dirty="0"/>
              <a:t>OH</a:t>
            </a:r>
            <a:r>
              <a:rPr kumimoji="1" lang="zh-CN" altLang="en-US" sz="2400" b="1" dirty="0"/>
              <a:t>，应先命名</a:t>
            </a:r>
            <a:r>
              <a:rPr kumimoji="1" lang="en-US" altLang="zh-CN" sz="2400" b="1" dirty="0"/>
              <a:t>NH</a:t>
            </a:r>
            <a:r>
              <a:rPr kumimoji="1" lang="en-US" altLang="zh-CN" sz="2400" b="1" baseline="-25000" dirty="0"/>
              <a:t>3</a:t>
            </a:r>
          </a:p>
        </p:txBody>
      </p:sp>
      <p:sp>
        <p:nvSpPr>
          <p:cNvPr id="11" name="Rectangle 10"/>
          <p:cNvSpPr>
            <a:spLocks noChangeArrowheads="1"/>
          </p:cNvSpPr>
          <p:nvPr/>
        </p:nvSpPr>
        <p:spPr bwMode="auto">
          <a:xfrm>
            <a:off x="393081" y="2820211"/>
            <a:ext cx="83820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400" b="1" dirty="0">
                <a:solidFill>
                  <a:srgbClr val="FFFF00"/>
                </a:solidFill>
                <a:latin typeface="Times New Roman" pitchFamily="18" charset="0"/>
              </a:rPr>
              <a:t>2</a:t>
            </a:r>
            <a:r>
              <a:rPr kumimoji="1" lang="zh-CN" altLang="en-US" sz="2400" b="1" dirty="0">
                <a:solidFill>
                  <a:srgbClr val="FFFF00"/>
                </a:solidFill>
                <a:latin typeface="Times New Roman" pitchFamily="18" charset="0"/>
              </a:rPr>
              <a:t>、先阴离子，后中性分子；</a:t>
            </a:r>
          </a:p>
        </p:txBody>
      </p:sp>
      <p:sp>
        <p:nvSpPr>
          <p:cNvPr id="12" name="Rectangle 11"/>
          <p:cNvSpPr>
            <a:spLocks noChangeArrowheads="1"/>
          </p:cNvSpPr>
          <p:nvPr/>
        </p:nvSpPr>
        <p:spPr bwMode="auto">
          <a:xfrm>
            <a:off x="421656" y="4044347"/>
            <a:ext cx="83820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400" b="1" dirty="0">
                <a:solidFill>
                  <a:srgbClr val="FFFF00"/>
                </a:solidFill>
                <a:latin typeface="Times New Roman" pitchFamily="18" charset="0"/>
              </a:rPr>
              <a:t>3</a:t>
            </a:r>
            <a:r>
              <a:rPr kumimoji="1" lang="zh-CN" altLang="en-US" sz="2400" b="1" dirty="0">
                <a:solidFill>
                  <a:srgbClr val="FFFF00"/>
                </a:solidFill>
                <a:latin typeface="Times New Roman" pitchFamily="18" charset="0"/>
              </a:rPr>
              <a:t>、同类配体</a:t>
            </a:r>
            <a:r>
              <a:rPr kumimoji="1" lang="en-US" altLang="zh-CN" sz="2400" b="1" dirty="0">
                <a:solidFill>
                  <a:srgbClr val="FFFF00"/>
                </a:solidFill>
                <a:latin typeface="Times New Roman" pitchFamily="18" charset="0"/>
              </a:rPr>
              <a:t>,</a:t>
            </a:r>
            <a:r>
              <a:rPr kumimoji="1" lang="zh-CN" altLang="en-US" sz="2400" b="1" dirty="0">
                <a:solidFill>
                  <a:srgbClr val="FFFF00"/>
                </a:solidFill>
                <a:latin typeface="Times New Roman" pitchFamily="18" charset="0"/>
              </a:rPr>
              <a:t>按键合原子元素符号字母顺序；</a:t>
            </a:r>
          </a:p>
        </p:txBody>
      </p:sp>
      <p:sp>
        <p:nvSpPr>
          <p:cNvPr id="13" name="Rectangle 12"/>
          <p:cNvSpPr>
            <a:spLocks noChangeArrowheads="1"/>
          </p:cNvSpPr>
          <p:nvPr/>
        </p:nvSpPr>
        <p:spPr bwMode="auto">
          <a:xfrm>
            <a:off x="421655" y="5268240"/>
            <a:ext cx="1030934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kumimoji="1" lang="en-US" altLang="zh-CN" sz="2400" b="1" dirty="0">
                <a:solidFill>
                  <a:srgbClr val="FFFF00"/>
                </a:solidFill>
                <a:latin typeface="Times New Roman" pitchFamily="18" charset="0"/>
              </a:rPr>
              <a:t>4</a:t>
            </a:r>
            <a:r>
              <a:rPr kumimoji="1" lang="zh-CN" altLang="en-US" sz="2400" b="1" dirty="0">
                <a:solidFill>
                  <a:srgbClr val="FFFF00"/>
                </a:solidFill>
                <a:latin typeface="Times New Roman" pitchFamily="18" charset="0"/>
              </a:rPr>
              <a:t>、若键合原子相同，先较少原子数的配体。</a:t>
            </a:r>
            <a:r>
              <a:rPr kumimoji="1" lang="zh-CN" altLang="en-US" sz="2400" b="1" dirty="0">
                <a:solidFill>
                  <a:schemeClr val="bg2"/>
                </a:solidFill>
                <a:latin typeface="Times New Roman" pitchFamily="18" charset="0"/>
              </a:rPr>
              <a:t> </a:t>
            </a:r>
            <a:r>
              <a:rPr kumimoji="1" lang="zh-CN" altLang="en-US" sz="2400" b="1" dirty="0">
                <a:solidFill>
                  <a:srgbClr val="FFFF00"/>
                </a:solidFill>
                <a:latin typeface="Times New Roman" pitchFamily="18" charset="0"/>
              </a:rPr>
              <a:t>（不同配体名称间用“</a:t>
            </a:r>
            <a:r>
              <a:rPr kumimoji="1" lang="en-US" altLang="zh-CN" sz="2400" b="1" dirty="0">
                <a:solidFill>
                  <a:srgbClr val="FFFF00"/>
                </a:solidFill>
                <a:latin typeface="Times New Roman" pitchFamily="18" charset="0"/>
              </a:rPr>
              <a:t>·”</a:t>
            </a:r>
            <a:r>
              <a:rPr kumimoji="1" lang="zh-CN" altLang="en-US" sz="2400" b="1" dirty="0">
                <a:solidFill>
                  <a:srgbClr val="FFFF00"/>
                </a:solidFill>
                <a:latin typeface="Times New Roman" pitchFamily="18" charset="0"/>
              </a:rPr>
              <a:t>分开）</a:t>
            </a:r>
          </a:p>
        </p:txBody>
      </p:sp>
      <p:sp>
        <p:nvSpPr>
          <p:cNvPr id="14" name="Rectangle 3"/>
          <p:cNvSpPr txBox="1">
            <a:spLocks noChangeArrowheads="1"/>
          </p:cNvSpPr>
          <p:nvPr/>
        </p:nvSpPr>
        <p:spPr>
          <a:xfrm>
            <a:off x="1537356" y="1095400"/>
            <a:ext cx="7772400" cy="533400"/>
          </a:xfrm>
          <a:prstGeom prst="rect">
            <a:avLst/>
          </a:prstGeom>
        </p:spPr>
        <p:txBody>
          <a:bodyPr vert="horz" lIns="91440" tIns="45720" rIns="91440" bIns="45720" rtlCol="0" anchor="b" anchorCtr="0">
            <a:noAutofit/>
          </a:bodyPr>
          <a:lstStyle>
            <a:lvl1pPr algn="ctr"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pPr algn="l"/>
            <a:r>
              <a:rPr lang="zh-CN" altLang="en-US" sz="3200" dirty="0"/>
              <a:t>（</a:t>
            </a:r>
            <a:r>
              <a:rPr lang="en-US" altLang="zh-CN" sz="3200" dirty="0"/>
              <a:t>2</a:t>
            </a:r>
            <a:r>
              <a:rPr lang="zh-CN" altLang="en-US" sz="3200" dirty="0"/>
              <a:t>）配体的次序：</a:t>
            </a:r>
          </a:p>
        </p:txBody>
      </p:sp>
    </p:spTree>
    <p:extLst>
      <p:ext uri="{BB962C8B-B14F-4D97-AF65-F5344CB8AC3E}">
        <p14:creationId xmlns:p14="http://schemas.microsoft.com/office/powerpoint/2010/main" val="261327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6" fill="hold" grpId="0" nodeType="clickEffect">
                                  <p:stCondLst>
                                    <p:cond delay="0"/>
                                  </p:stCondLst>
                                  <p:childTnLst>
                                    <p:set>
                                      <p:cBhvr>
                                        <p:cTn id="17" dur="1" fill="hold">
                                          <p:stCondLst>
                                            <p:cond delay="0"/>
                                          </p:stCondLst>
                                        </p:cTn>
                                        <p:tgtEl>
                                          <p:spTgt spid="11">
                                            <p:txEl>
                                              <p:pRg st="0" end="0"/>
                                            </p:txEl>
                                          </p:spTgt>
                                        </p:tgtEl>
                                        <p:attrNameLst>
                                          <p:attrName>style.visibility</p:attrName>
                                        </p:attrNameLst>
                                      </p:cBhvr>
                                      <p:to>
                                        <p:strVal val="visible"/>
                                      </p:to>
                                    </p:set>
                                    <p:animEffect transition="in" filter="barn(inHorizontal)">
                                      <p:cBhvr>
                                        <p:cTn id="18" dur="500"/>
                                        <p:tgtEl>
                                          <p:spTgt spid="1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lide(fromBottom)">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6" fill="hold" grpId="0" nodeType="click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Effect transition="in" filter="barn(inHorizontal)">
                                      <p:cBhvr>
                                        <p:cTn id="28" dur="500"/>
                                        <p:tgtEl>
                                          <p:spTgt spid="12">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slide(fromBottom)">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6" fill="hold" grpId="0" nodeType="clickEffect">
                                  <p:stCondLst>
                                    <p:cond delay="0"/>
                                  </p:stCondLst>
                                  <p:childTnLst>
                                    <p:set>
                                      <p:cBhvr>
                                        <p:cTn id="37" dur="1" fill="hold">
                                          <p:stCondLst>
                                            <p:cond delay="0"/>
                                          </p:stCondLst>
                                        </p:cTn>
                                        <p:tgtEl>
                                          <p:spTgt spid="13">
                                            <p:txEl>
                                              <p:pRg st="0" end="0"/>
                                            </p:txEl>
                                          </p:spTgt>
                                        </p:tgtEl>
                                        <p:attrNameLst>
                                          <p:attrName>style.visibility</p:attrName>
                                        </p:attrNameLst>
                                      </p:cBhvr>
                                      <p:to>
                                        <p:strVal val="visible"/>
                                      </p:to>
                                    </p:set>
                                    <p:animEffect transition="in" filter="barn(inHorizontal)">
                                      <p:cBhvr>
                                        <p:cTn id="38" dur="500"/>
                                        <p:tgtEl>
                                          <p:spTgt spid="13">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checkerboard(across)">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7" grpId="0" autoUpdateAnimBg="0"/>
      <p:bldP spid="8" grpId="0"/>
      <p:bldP spid="9" grpId="0"/>
      <p:bldP spid="10" grpId="0"/>
      <p:bldP spid="11" grpId="0" build="allAtOnce"/>
      <p:bldP spid="12" grpId="0" build="allAtOnce"/>
      <p:bldP spid="13"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C80B2B-BA6B-452E-92A4-046B86A54744}" type="datetime12">
              <a:rPr lang="zh-CN" altLang="en-US" smtClean="0"/>
              <a:t>上午8时17分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C53D861B-6709-4854-813B-F1436648166B}" type="slidenum">
              <a:rPr kumimoji="1" lang="en-US" altLang="zh-CN" sz="1800" spc="30">
                <a:solidFill>
                  <a:schemeClr val="tx1"/>
                </a:solidFill>
                <a:latin typeface="隶书" pitchFamily="49" charset="-122"/>
                <a:ea typeface="隶书" pitchFamily="49" charset="-122"/>
                <a:cs typeface="Tahoma" pitchFamily="34" charset="0"/>
              </a:rPr>
              <a:pPr/>
              <a:t>16</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5" name="Rectangle 2"/>
          <p:cNvSpPr>
            <a:spLocks noGrp="1" noRot="1" noChangeArrowheads="1"/>
          </p:cNvSpPr>
          <p:nvPr>
            <p:ph type="title"/>
          </p:nvPr>
        </p:nvSpPr>
        <p:spPr>
          <a:xfrm>
            <a:off x="2135560" y="44624"/>
            <a:ext cx="7680960" cy="864096"/>
          </a:xfrm>
        </p:spPr>
        <p:txBody>
          <a:bodyPr>
            <a:normAutofit/>
          </a:bodyPr>
          <a:lstStyle/>
          <a:p>
            <a:r>
              <a:rPr lang="zh-CN" altLang="en-US" sz="3600" b="1" dirty="0"/>
              <a:t>三、配合物的命名</a:t>
            </a:r>
            <a:r>
              <a:rPr lang="en-US" altLang="zh-CN" sz="3600" b="1" dirty="0"/>
              <a:t>(</a:t>
            </a:r>
            <a:r>
              <a:rPr lang="en-US" altLang="zh-CN" sz="3600" b="1" i="1" dirty="0"/>
              <a:t>naming</a:t>
            </a:r>
            <a:r>
              <a:rPr lang="en-US" altLang="zh-CN" sz="3600" b="1" dirty="0"/>
              <a:t>)</a:t>
            </a:r>
          </a:p>
        </p:txBody>
      </p:sp>
      <p:sp>
        <p:nvSpPr>
          <p:cNvPr id="6" name="Rectangle 2"/>
          <p:cNvSpPr txBox="1">
            <a:spLocks noRot="1" noChangeArrowheads="1"/>
          </p:cNvSpPr>
          <p:nvPr/>
        </p:nvSpPr>
        <p:spPr>
          <a:xfrm>
            <a:off x="47405" y="1077529"/>
            <a:ext cx="8534400" cy="742528"/>
          </a:xfrm>
          <a:prstGeom prst="rect">
            <a:avLst/>
          </a:prstGeom>
        </p:spPr>
        <p:txBody>
          <a:bodyPr vert="horz" lIns="91440" tIns="45720" rIns="91440" bIns="45720" rtlCol="0" anchor="b" anchorCtr="0">
            <a:normAutofit/>
          </a:bodyPr>
          <a:lstStyle>
            <a:lvl1pPr algn="ctr"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pPr algn="l">
              <a:spcBef>
                <a:spcPts val="600"/>
              </a:spcBef>
            </a:pPr>
            <a:r>
              <a:rPr lang="zh-CN" altLang="en-US" sz="2400" b="1" dirty="0">
                <a:latin typeface="宋体" pitchFamily="2" charset="-122"/>
                <a:ea typeface="宋体" pitchFamily="2" charset="-122"/>
                <a:cs typeface="Times New Roman" pitchFamily="18" charset="0"/>
              </a:rPr>
              <a:t>（</a:t>
            </a:r>
            <a:r>
              <a:rPr lang="en-US" altLang="zh-CN" sz="2400" b="1" dirty="0">
                <a:latin typeface="宋体" pitchFamily="2" charset="-122"/>
                <a:ea typeface="宋体" pitchFamily="2" charset="-122"/>
                <a:cs typeface="Times New Roman" pitchFamily="18" charset="0"/>
              </a:rPr>
              <a:t>3</a:t>
            </a:r>
            <a:r>
              <a:rPr lang="zh-CN" altLang="en-US" sz="2400" b="1" dirty="0">
                <a:latin typeface="宋体" pitchFamily="2" charset="-122"/>
                <a:ea typeface="宋体" pitchFamily="2" charset="-122"/>
                <a:cs typeface="Times New Roman" pitchFamily="18" charset="0"/>
              </a:rPr>
              <a:t>）带倍数词头复杂配体、无机含氧酸阴离子要用括号括起。</a:t>
            </a:r>
            <a:endParaRPr lang="zh-CN" altLang="en-US" sz="2400" b="1" baseline="30000" dirty="0">
              <a:latin typeface="宋体" pitchFamily="2" charset="-122"/>
              <a:ea typeface="宋体" pitchFamily="2" charset="-122"/>
              <a:cs typeface="Times New Roman" pitchFamily="18" charset="0"/>
            </a:endParaRPr>
          </a:p>
        </p:txBody>
      </p:sp>
      <p:sp>
        <p:nvSpPr>
          <p:cNvPr id="7" name="Rectangle 4"/>
          <p:cNvSpPr>
            <a:spLocks noChangeArrowheads="1"/>
          </p:cNvSpPr>
          <p:nvPr/>
        </p:nvSpPr>
        <p:spPr bwMode="auto">
          <a:xfrm>
            <a:off x="1981200" y="1936792"/>
            <a:ext cx="8077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en-US" altLang="zh-CN" sz="2400" b="1" dirty="0">
                <a:latin typeface="Times New Roman" pitchFamily="18" charset="0"/>
              </a:rPr>
              <a:t>[Ag(S</a:t>
            </a:r>
            <a:r>
              <a:rPr lang="en-US" altLang="zh-CN" sz="2400" b="1" baseline="-25000" dirty="0">
                <a:latin typeface="Times New Roman" pitchFamily="18" charset="0"/>
              </a:rPr>
              <a:t>2</a:t>
            </a:r>
            <a:r>
              <a:rPr lang="en-US" altLang="zh-CN" sz="2400" b="1" dirty="0">
                <a:latin typeface="Times New Roman" pitchFamily="18" charset="0"/>
              </a:rPr>
              <a:t>O</a:t>
            </a:r>
            <a:r>
              <a:rPr lang="en-US" altLang="zh-CN" sz="2400" b="1" baseline="-25000" dirty="0">
                <a:latin typeface="Times New Roman" pitchFamily="18" charset="0"/>
              </a:rPr>
              <a:t>3</a:t>
            </a:r>
            <a:r>
              <a:rPr lang="en-US" altLang="zh-CN" sz="2400" b="1" dirty="0">
                <a:latin typeface="Times New Roman" pitchFamily="18" charset="0"/>
              </a:rPr>
              <a:t>)</a:t>
            </a:r>
            <a:r>
              <a:rPr lang="en-US" altLang="zh-CN" sz="2400" b="1" baseline="-25000" dirty="0">
                <a:latin typeface="Times New Roman" pitchFamily="18" charset="0"/>
              </a:rPr>
              <a:t>2</a:t>
            </a:r>
            <a:r>
              <a:rPr lang="en-US" altLang="zh-CN" sz="2400" b="1" dirty="0">
                <a:latin typeface="Times New Roman" pitchFamily="18" charset="0"/>
              </a:rPr>
              <a:t>]</a:t>
            </a:r>
            <a:r>
              <a:rPr lang="en-US" altLang="zh-CN" sz="2400" b="1" baseline="30000" dirty="0">
                <a:latin typeface="Times New Roman" pitchFamily="18" charset="0"/>
              </a:rPr>
              <a:t>3-</a:t>
            </a:r>
            <a:r>
              <a:rPr lang="en-US" altLang="zh-CN" sz="2400" b="1" baseline="30000" dirty="0">
                <a:latin typeface="Tahoma" pitchFamily="34" charset="0"/>
              </a:rPr>
              <a:t>      </a:t>
            </a:r>
            <a:r>
              <a:rPr kumimoji="1" lang="zh-CN" altLang="en-US" sz="2400" b="1" dirty="0">
                <a:latin typeface="Times New Roman" pitchFamily="18" charset="0"/>
              </a:rPr>
              <a:t>二（硫代硫酸根）合银（</a:t>
            </a:r>
            <a:r>
              <a:rPr kumimoji="1" lang="en-US" altLang="zh-CN" sz="2400" b="1" dirty="0">
                <a:latin typeface="Times New Roman" pitchFamily="18" charset="0"/>
              </a:rPr>
              <a:t>Ⅰ</a:t>
            </a:r>
            <a:r>
              <a:rPr kumimoji="1" lang="zh-CN" altLang="en-US" sz="2400" b="1" dirty="0">
                <a:latin typeface="Times New Roman" pitchFamily="18" charset="0"/>
              </a:rPr>
              <a:t>）离子</a:t>
            </a:r>
            <a:endParaRPr kumimoji="1" lang="zh-CN" altLang="en-US" sz="2400" b="1" dirty="0">
              <a:latin typeface="Times New Roman" pitchFamily="18" charset="0"/>
              <a:ea typeface="Arial Unicode MS" pitchFamily="34" charset="-122"/>
              <a:cs typeface="Arial Unicode MS" pitchFamily="34" charset="-122"/>
            </a:endParaRPr>
          </a:p>
          <a:p>
            <a:pPr>
              <a:lnSpc>
                <a:spcPct val="150000"/>
              </a:lnSpc>
            </a:pPr>
            <a:r>
              <a:rPr lang="zh-CN" altLang="en-US" sz="2400" b="1" baseline="30000" dirty="0">
                <a:latin typeface="Tahoma" pitchFamily="34" charset="0"/>
              </a:rPr>
              <a:t> </a:t>
            </a:r>
            <a:r>
              <a:rPr lang="en-US" altLang="zh-CN" sz="2400" b="1" dirty="0">
                <a:latin typeface="Times New Roman" pitchFamily="18" charset="0"/>
              </a:rPr>
              <a:t>[Fe(en)</a:t>
            </a:r>
            <a:r>
              <a:rPr lang="en-US" altLang="zh-CN" sz="2400" b="1" baseline="-25000" dirty="0">
                <a:latin typeface="Times New Roman" pitchFamily="18" charset="0"/>
              </a:rPr>
              <a:t>3</a:t>
            </a:r>
            <a:r>
              <a:rPr lang="en-US" altLang="zh-CN" sz="2400" b="1" dirty="0">
                <a:latin typeface="Times New Roman" pitchFamily="18" charset="0"/>
              </a:rPr>
              <a:t>]</a:t>
            </a:r>
            <a:r>
              <a:rPr lang="en-US" altLang="zh-CN" sz="2400" b="1" baseline="30000" dirty="0">
                <a:latin typeface="Times New Roman" pitchFamily="18" charset="0"/>
              </a:rPr>
              <a:t>3+</a:t>
            </a:r>
            <a:r>
              <a:rPr lang="en-US" altLang="zh-CN" sz="2400" b="1" baseline="30000" dirty="0">
                <a:latin typeface="Tahoma" pitchFamily="34" charset="0"/>
              </a:rPr>
              <a:t>           </a:t>
            </a:r>
            <a:r>
              <a:rPr kumimoji="1" lang="zh-CN" altLang="en-US" sz="2400" b="1" dirty="0">
                <a:latin typeface="Times New Roman" pitchFamily="18" charset="0"/>
              </a:rPr>
              <a:t>三（乙二胺）合铁（</a:t>
            </a:r>
            <a:r>
              <a:rPr kumimoji="1" lang="en-US" altLang="zh-CN" sz="2400" b="1" dirty="0">
                <a:latin typeface="Times New Roman" pitchFamily="18" charset="0"/>
                <a:ea typeface="Arial Unicode MS" pitchFamily="34" charset="-122"/>
                <a:cs typeface="Arial Unicode MS" pitchFamily="34" charset="-122"/>
              </a:rPr>
              <a:t>Ⅲ</a:t>
            </a:r>
            <a:r>
              <a:rPr kumimoji="1" lang="zh-CN" altLang="en-US" sz="2400" b="1" dirty="0">
                <a:latin typeface="Times New Roman" pitchFamily="18" charset="0"/>
                <a:ea typeface="Arial Unicode MS" pitchFamily="34" charset="-122"/>
                <a:cs typeface="Arial Unicode MS" pitchFamily="34" charset="-122"/>
              </a:rPr>
              <a:t>）离子</a:t>
            </a:r>
          </a:p>
        </p:txBody>
      </p:sp>
      <p:grpSp>
        <p:nvGrpSpPr>
          <p:cNvPr id="8" name="Group 13"/>
          <p:cNvGrpSpPr>
            <a:grpSpLocks/>
          </p:cNvGrpSpPr>
          <p:nvPr/>
        </p:nvGrpSpPr>
        <p:grpSpPr bwMode="auto">
          <a:xfrm>
            <a:off x="407368" y="3350045"/>
            <a:ext cx="10603042" cy="2828698"/>
            <a:chOff x="158" y="2174"/>
            <a:chExt cx="6071" cy="2195"/>
          </a:xfrm>
        </p:grpSpPr>
        <p:sp>
          <p:nvSpPr>
            <p:cNvPr id="9" name="Rectangle 11"/>
            <p:cNvSpPr>
              <a:spLocks noChangeArrowheads="1"/>
            </p:cNvSpPr>
            <p:nvPr/>
          </p:nvSpPr>
          <p:spPr bwMode="auto">
            <a:xfrm>
              <a:off x="762" y="2291"/>
              <a:ext cx="5467" cy="2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40000"/>
                </a:lnSpc>
                <a:spcBef>
                  <a:spcPts val="0"/>
                </a:spcBef>
                <a:buFont typeface="Wingdings" pitchFamily="2" charset="2"/>
                <a:buChar char="Ø"/>
              </a:pPr>
              <a:r>
                <a:rPr kumimoji="1" lang="en-US" altLang="zh-CN" sz="2400" b="1" dirty="0">
                  <a:latin typeface="Times New Roman" pitchFamily="18" charset="0"/>
                </a:rPr>
                <a:t>CO</a:t>
              </a:r>
              <a:r>
                <a:rPr kumimoji="1" lang="zh-CN" altLang="en-US" sz="2400" b="1" dirty="0">
                  <a:latin typeface="宋体" pitchFamily="2" charset="-122"/>
                </a:rPr>
                <a:t>、</a:t>
              </a:r>
              <a:r>
                <a:rPr kumimoji="1" lang="en-US" altLang="zh-CN" sz="2400" b="1" dirty="0">
                  <a:latin typeface="Times New Roman" pitchFamily="18" charset="0"/>
                </a:rPr>
                <a:t>NO</a:t>
              </a:r>
              <a:r>
                <a:rPr kumimoji="1" lang="zh-CN" altLang="en-US" sz="2400" b="1" dirty="0">
                  <a:latin typeface="宋体" pitchFamily="2" charset="-122"/>
                </a:rPr>
                <a:t>、</a:t>
              </a:r>
              <a:r>
                <a:rPr kumimoji="1" lang="en-US" altLang="zh-CN" sz="2400" b="1" dirty="0">
                  <a:latin typeface="Times New Roman" pitchFamily="18" charset="0"/>
                </a:rPr>
                <a:t>O</a:t>
              </a:r>
              <a:r>
                <a:rPr kumimoji="1" lang="en-US" altLang="zh-CN" sz="2400" b="1" baseline="-25000" dirty="0">
                  <a:latin typeface="Times New Roman" pitchFamily="18" charset="0"/>
                </a:rPr>
                <a:t>2</a:t>
              </a:r>
              <a:r>
                <a:rPr kumimoji="1" lang="zh-CN" altLang="en-US" sz="2400" b="1" dirty="0">
                  <a:latin typeface="宋体" pitchFamily="2" charset="-122"/>
                </a:rPr>
                <a:t>和</a:t>
              </a:r>
              <a:r>
                <a:rPr kumimoji="1" lang="en-US" altLang="zh-CN" sz="2400" b="1" dirty="0">
                  <a:latin typeface="Times New Roman" pitchFamily="18" charset="0"/>
                </a:rPr>
                <a:t>N</a:t>
              </a:r>
              <a:r>
                <a:rPr kumimoji="1" lang="en-US" altLang="zh-CN" sz="2400" b="1" baseline="-25000" dirty="0">
                  <a:latin typeface="Times New Roman" pitchFamily="18" charset="0"/>
                </a:rPr>
                <a:t>2</a:t>
              </a:r>
              <a:r>
                <a:rPr kumimoji="1" lang="zh-CN" altLang="en-US" sz="2400" b="1" dirty="0">
                  <a:latin typeface="宋体" pitchFamily="2" charset="-122"/>
                </a:rPr>
                <a:t>作为配体时，命名为羰基、亚硝基、双氧、双氮。</a:t>
              </a:r>
            </a:p>
            <a:p>
              <a:pPr marL="342900" indent="-342900">
                <a:lnSpc>
                  <a:spcPct val="140000"/>
                </a:lnSpc>
                <a:spcBef>
                  <a:spcPts val="0"/>
                </a:spcBef>
                <a:buFont typeface="Wingdings" pitchFamily="2" charset="2"/>
                <a:buChar char="Ø"/>
              </a:pPr>
              <a:r>
                <a:rPr kumimoji="1" lang="zh-CN" altLang="en-US" sz="2400" b="1" dirty="0">
                  <a:latin typeface="宋体" pitchFamily="2" charset="-122"/>
                </a:rPr>
                <a:t>同一配体若配位原子不同，则名称不同，如</a:t>
              </a:r>
              <a:r>
                <a:rPr kumimoji="1" lang="en-US" altLang="zh-CN" sz="2400" b="1" dirty="0">
                  <a:latin typeface="Times New Roman" pitchFamily="18" charset="0"/>
                </a:rPr>
                <a:t>-NO</a:t>
              </a:r>
              <a:r>
                <a:rPr kumimoji="1" lang="en-US" altLang="zh-CN" sz="2400" b="1" baseline="-25000" dirty="0">
                  <a:latin typeface="Times New Roman" pitchFamily="18" charset="0"/>
                </a:rPr>
                <a:t>2</a:t>
              </a:r>
              <a:r>
                <a:rPr kumimoji="1" lang="zh-CN" altLang="en-US" sz="2400" b="1" dirty="0">
                  <a:latin typeface="宋体" pitchFamily="2" charset="-122"/>
                </a:rPr>
                <a:t>硝基、</a:t>
              </a:r>
              <a:r>
                <a:rPr kumimoji="1" lang="en-US" altLang="zh-CN" sz="2400" b="1" dirty="0">
                  <a:latin typeface="Times New Roman" pitchFamily="18" charset="0"/>
                </a:rPr>
                <a:t>-ONO</a:t>
              </a:r>
              <a:r>
                <a:rPr kumimoji="1" lang="zh-CN" altLang="en-US" sz="2400" b="1" dirty="0">
                  <a:latin typeface="宋体" pitchFamily="2" charset="-122"/>
                </a:rPr>
                <a:t>亚硝酸根、</a:t>
              </a:r>
              <a:r>
                <a:rPr kumimoji="1" lang="en-US" altLang="zh-CN" sz="2400" b="1" dirty="0">
                  <a:latin typeface="Times New Roman" pitchFamily="18" charset="0"/>
                </a:rPr>
                <a:t>-SCN</a:t>
              </a:r>
              <a:r>
                <a:rPr kumimoji="1" lang="zh-CN" altLang="en-US" sz="2400" b="1" dirty="0">
                  <a:latin typeface="宋体" pitchFamily="2" charset="-122"/>
                </a:rPr>
                <a:t>硫氰酸根、</a:t>
              </a:r>
              <a:r>
                <a:rPr kumimoji="1" lang="en-US" altLang="zh-CN" sz="2400" b="1" dirty="0">
                  <a:latin typeface="Times New Roman" pitchFamily="18" charset="0"/>
                </a:rPr>
                <a:t>-NCS</a:t>
              </a:r>
              <a:r>
                <a:rPr kumimoji="1" lang="zh-CN" altLang="en-US" sz="2400" b="1" dirty="0">
                  <a:latin typeface="宋体" pitchFamily="2" charset="-122"/>
                </a:rPr>
                <a:t>异硫氰酸根</a:t>
              </a:r>
            </a:p>
            <a:p>
              <a:pPr marL="342900" indent="-342900">
                <a:lnSpc>
                  <a:spcPct val="140000"/>
                </a:lnSpc>
                <a:spcBef>
                  <a:spcPts val="0"/>
                </a:spcBef>
                <a:buFont typeface="Wingdings" pitchFamily="2" charset="2"/>
                <a:buChar char="Ø"/>
              </a:pPr>
              <a:r>
                <a:rPr kumimoji="1" lang="zh-CN" altLang="en-US" sz="2400" b="1" dirty="0">
                  <a:latin typeface="宋体" pitchFamily="2" charset="-122"/>
                </a:rPr>
                <a:t>常见配体缩写</a:t>
              </a:r>
              <a:r>
                <a:rPr kumimoji="1" lang="zh-CN" altLang="en-US" sz="2400" b="1" dirty="0">
                  <a:latin typeface="Times New Roman" pitchFamily="18" charset="0"/>
                </a:rPr>
                <a:t>：</a:t>
              </a:r>
              <a:r>
                <a:rPr kumimoji="1" lang="zh-CN" altLang="en-US" sz="2400" b="1" dirty="0">
                  <a:solidFill>
                    <a:srgbClr val="FFFF00"/>
                  </a:solidFill>
                  <a:latin typeface="宋体" pitchFamily="2" charset="-122"/>
                </a:rPr>
                <a:t>乙二胺（</a:t>
              </a:r>
              <a:r>
                <a:rPr kumimoji="1" lang="en-US" altLang="zh-CN" sz="2400" b="1" dirty="0">
                  <a:solidFill>
                    <a:srgbClr val="FFFF00"/>
                  </a:solidFill>
                  <a:latin typeface="Times New Roman" pitchFamily="18" charset="0"/>
                </a:rPr>
                <a:t>en</a:t>
              </a:r>
              <a:r>
                <a:rPr kumimoji="1" lang="zh-CN" altLang="en-US" sz="2400" b="1" dirty="0">
                  <a:solidFill>
                    <a:srgbClr val="FFFF00"/>
                  </a:solidFill>
                  <a:latin typeface="宋体" pitchFamily="2" charset="-122"/>
                </a:rPr>
                <a:t>）、吡啶（</a:t>
              </a:r>
              <a:r>
                <a:rPr kumimoji="1" lang="en-US" altLang="zh-CN" sz="2400" b="1" dirty="0" err="1">
                  <a:solidFill>
                    <a:srgbClr val="FFFF00"/>
                  </a:solidFill>
                  <a:latin typeface="Times New Roman" pitchFamily="18" charset="0"/>
                </a:rPr>
                <a:t>py</a:t>
              </a:r>
              <a:r>
                <a:rPr kumimoji="1" lang="zh-CN" altLang="en-US" sz="2400" b="1" dirty="0">
                  <a:solidFill>
                    <a:srgbClr val="FFFF00"/>
                  </a:solidFill>
                  <a:latin typeface="宋体" pitchFamily="2" charset="-122"/>
                </a:rPr>
                <a:t>）、硫脲（</a:t>
              </a:r>
              <a:r>
                <a:rPr kumimoji="1" lang="en-US" altLang="zh-CN" sz="2400" b="1" dirty="0" err="1">
                  <a:solidFill>
                    <a:srgbClr val="FFFF00"/>
                  </a:solidFill>
                  <a:latin typeface="Times New Roman" pitchFamily="18" charset="0"/>
                </a:rPr>
                <a:t>tu</a:t>
              </a:r>
              <a:r>
                <a:rPr kumimoji="1" lang="zh-CN" altLang="en-US" sz="2400" b="1" dirty="0">
                  <a:solidFill>
                    <a:srgbClr val="FFFF00"/>
                  </a:solidFill>
                  <a:latin typeface="宋体" pitchFamily="2" charset="-122"/>
                </a:rPr>
                <a:t>）、草酸根（</a:t>
              </a:r>
              <a:r>
                <a:rPr kumimoji="1" lang="en-US" altLang="zh-CN" sz="2400" b="1" dirty="0">
                  <a:solidFill>
                    <a:srgbClr val="FFFF00"/>
                  </a:solidFill>
                  <a:latin typeface="Times New Roman" pitchFamily="18" charset="0"/>
                </a:rPr>
                <a:t>ox</a:t>
              </a:r>
              <a:r>
                <a:rPr kumimoji="1" lang="zh-CN" altLang="en-US" sz="2400" b="1" dirty="0">
                  <a:solidFill>
                    <a:srgbClr val="FFFF00"/>
                  </a:solidFill>
                  <a:latin typeface="宋体" pitchFamily="2" charset="-122"/>
                </a:rPr>
                <a:t>）、乙二胺四乙酸根离子（</a:t>
              </a:r>
              <a:r>
                <a:rPr kumimoji="1" lang="en-US" altLang="zh-CN" sz="2400" b="1" dirty="0" err="1">
                  <a:solidFill>
                    <a:srgbClr val="FFFF00"/>
                  </a:solidFill>
                  <a:latin typeface="Times New Roman" pitchFamily="18" charset="0"/>
                </a:rPr>
                <a:t>edta</a:t>
              </a:r>
              <a:r>
                <a:rPr kumimoji="1" lang="zh-CN" altLang="en-US" sz="2400" b="1" dirty="0">
                  <a:solidFill>
                    <a:srgbClr val="FFFF00"/>
                  </a:solidFill>
                  <a:latin typeface="宋体" pitchFamily="2" charset="-122"/>
                </a:rPr>
                <a:t>）</a:t>
              </a:r>
              <a:endParaRPr kumimoji="1" lang="zh-CN" altLang="en-US" sz="2400" dirty="0">
                <a:solidFill>
                  <a:srgbClr val="FFFF00"/>
                </a:solidFill>
                <a:latin typeface="Times New Roman" pitchFamily="18" charset="0"/>
              </a:endParaRPr>
            </a:p>
          </p:txBody>
        </p:sp>
        <p:sp>
          <p:nvSpPr>
            <p:cNvPr id="10" name="Rectangle 12"/>
            <p:cNvSpPr>
              <a:spLocks noChangeArrowheads="1"/>
            </p:cNvSpPr>
            <p:nvPr/>
          </p:nvSpPr>
          <p:spPr bwMode="auto">
            <a:xfrm>
              <a:off x="158" y="2174"/>
              <a:ext cx="612"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800" b="1" dirty="0">
                  <a:solidFill>
                    <a:srgbClr val="FFFF00"/>
                  </a:solidFill>
                  <a:latin typeface="Times New Roman" pitchFamily="18" charset="0"/>
                </a:rPr>
                <a:t>注意</a:t>
              </a:r>
              <a:r>
                <a:rPr kumimoji="1" lang="en-US" altLang="zh-CN" sz="2800" b="1" dirty="0">
                  <a:solidFill>
                    <a:srgbClr val="FFFF00"/>
                  </a:solidFill>
                  <a:latin typeface="Times New Roman" pitchFamily="18" charset="0"/>
                </a:rPr>
                <a:t>:</a:t>
              </a:r>
            </a:p>
          </p:txBody>
        </p:sp>
      </p:grpSp>
    </p:spTree>
    <p:extLst>
      <p:ext uri="{BB962C8B-B14F-4D97-AF65-F5344CB8AC3E}">
        <p14:creationId xmlns:p14="http://schemas.microsoft.com/office/powerpoint/2010/main" val="274786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9686" name="Rectangle 6"/>
          <p:cNvSpPr>
            <a:spLocks noChangeArrowheads="1"/>
          </p:cNvSpPr>
          <p:nvPr/>
        </p:nvSpPr>
        <p:spPr bwMode="auto">
          <a:xfrm>
            <a:off x="1752600" y="2162176"/>
            <a:ext cx="3733800"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80000"/>
              </a:lnSpc>
            </a:pPr>
            <a:r>
              <a:rPr kumimoji="1" lang="en-US" altLang="zh-CN" sz="2800" b="1">
                <a:latin typeface="Times New Roman" pitchFamily="18" charset="0"/>
              </a:rPr>
              <a:t>[Co(NH</a:t>
            </a:r>
            <a:r>
              <a:rPr kumimoji="1" lang="en-US" altLang="zh-CN" sz="2800" b="1" baseline="-25000">
                <a:latin typeface="Times New Roman" pitchFamily="18" charset="0"/>
              </a:rPr>
              <a:t>3</a:t>
            </a:r>
            <a:r>
              <a:rPr kumimoji="1" lang="en-US" altLang="zh-CN" sz="2800" b="1">
                <a:latin typeface="Times New Roman" pitchFamily="18" charset="0"/>
              </a:rPr>
              <a:t>)</a:t>
            </a:r>
            <a:r>
              <a:rPr kumimoji="1" lang="en-US" altLang="zh-CN" sz="2800" b="1" baseline="-25000">
                <a:latin typeface="Times New Roman" pitchFamily="18" charset="0"/>
              </a:rPr>
              <a:t>3</a:t>
            </a:r>
            <a:r>
              <a:rPr kumimoji="1" lang="en-US" altLang="zh-CN" sz="2800" b="1">
                <a:latin typeface="Times New Roman" pitchFamily="18" charset="0"/>
              </a:rPr>
              <a:t>(H</a:t>
            </a:r>
            <a:r>
              <a:rPr kumimoji="1" lang="en-US" altLang="zh-CN" sz="2800" b="1" baseline="-25000">
                <a:latin typeface="Times New Roman" pitchFamily="18" charset="0"/>
              </a:rPr>
              <a:t>2</a:t>
            </a:r>
            <a:r>
              <a:rPr kumimoji="1" lang="en-US" altLang="zh-CN" sz="2800" b="1">
                <a:latin typeface="Times New Roman" pitchFamily="18" charset="0"/>
              </a:rPr>
              <a:t>O)Cl</a:t>
            </a:r>
            <a:r>
              <a:rPr kumimoji="1" lang="en-US" altLang="zh-CN" sz="2800" b="1" baseline="-25000">
                <a:latin typeface="Times New Roman" pitchFamily="18" charset="0"/>
              </a:rPr>
              <a:t>2</a:t>
            </a:r>
            <a:r>
              <a:rPr kumimoji="1" lang="en-US" altLang="zh-CN" sz="2800" b="1">
                <a:latin typeface="Times New Roman" pitchFamily="18" charset="0"/>
              </a:rPr>
              <a:t>]Cl</a:t>
            </a:r>
          </a:p>
          <a:p>
            <a:pPr>
              <a:lnSpc>
                <a:spcPct val="180000"/>
              </a:lnSpc>
            </a:pPr>
            <a:r>
              <a:rPr kumimoji="1" lang="en-US" altLang="zh-CN" sz="2800" b="1">
                <a:latin typeface="Times New Roman" pitchFamily="18" charset="0"/>
              </a:rPr>
              <a:t>[Co(NH</a:t>
            </a:r>
            <a:r>
              <a:rPr kumimoji="1" lang="en-US" altLang="zh-CN" sz="2800" b="1" baseline="-25000">
                <a:latin typeface="Times New Roman" pitchFamily="18" charset="0"/>
              </a:rPr>
              <a:t>3</a:t>
            </a:r>
            <a:r>
              <a:rPr kumimoji="1" lang="en-US" altLang="zh-CN" sz="2800" b="1">
                <a:latin typeface="Times New Roman" pitchFamily="18" charset="0"/>
              </a:rPr>
              <a:t>)</a:t>
            </a:r>
            <a:r>
              <a:rPr kumimoji="1" lang="en-US" altLang="zh-CN" sz="2800" b="1" baseline="-25000">
                <a:latin typeface="Times New Roman" pitchFamily="18" charset="0"/>
              </a:rPr>
              <a:t>6</a:t>
            </a:r>
            <a:r>
              <a:rPr kumimoji="1" lang="en-US" altLang="zh-CN" sz="2800" b="1">
                <a:latin typeface="Times New Roman" pitchFamily="18" charset="0"/>
              </a:rPr>
              <a:t>]Br</a:t>
            </a:r>
            <a:r>
              <a:rPr kumimoji="1" lang="en-US" altLang="zh-CN" sz="2800" b="1" baseline="-25000">
                <a:latin typeface="Times New Roman" pitchFamily="18" charset="0"/>
              </a:rPr>
              <a:t>3</a:t>
            </a:r>
            <a:endParaRPr kumimoji="1" lang="en-US" altLang="zh-CN" sz="2800" b="1">
              <a:latin typeface="Times New Roman" pitchFamily="18" charset="0"/>
            </a:endParaRPr>
          </a:p>
          <a:p>
            <a:pPr>
              <a:lnSpc>
                <a:spcPct val="180000"/>
              </a:lnSpc>
            </a:pPr>
            <a:r>
              <a:rPr kumimoji="1" lang="en-US" altLang="zh-CN" sz="2800" b="1">
                <a:latin typeface="Times New Roman" pitchFamily="18" charset="0"/>
              </a:rPr>
              <a:t>K[SbCl</a:t>
            </a:r>
            <a:r>
              <a:rPr kumimoji="1" lang="en-US" altLang="zh-CN" sz="2800" b="1" baseline="-25000">
                <a:latin typeface="Times New Roman" pitchFamily="18" charset="0"/>
              </a:rPr>
              <a:t>5</a:t>
            </a:r>
            <a:r>
              <a:rPr kumimoji="1" lang="en-US" altLang="zh-CN" sz="2800" b="1">
                <a:latin typeface="Times New Roman" pitchFamily="18" charset="0"/>
              </a:rPr>
              <a:t>(C</a:t>
            </a:r>
            <a:r>
              <a:rPr kumimoji="1" lang="en-US" altLang="zh-CN" sz="2800" b="1" baseline="-25000">
                <a:latin typeface="Times New Roman" pitchFamily="18" charset="0"/>
              </a:rPr>
              <a:t>6</a:t>
            </a:r>
            <a:r>
              <a:rPr kumimoji="1" lang="en-US" altLang="zh-CN" sz="2800" b="1">
                <a:latin typeface="Times New Roman" pitchFamily="18" charset="0"/>
              </a:rPr>
              <a:t>H</a:t>
            </a:r>
            <a:r>
              <a:rPr kumimoji="1" lang="en-US" altLang="zh-CN" sz="2800" b="1" baseline="-25000">
                <a:latin typeface="Times New Roman" pitchFamily="18" charset="0"/>
              </a:rPr>
              <a:t>5</a:t>
            </a:r>
            <a:r>
              <a:rPr kumimoji="1" lang="en-US" altLang="zh-CN" sz="2800" b="1">
                <a:latin typeface="Times New Roman" pitchFamily="18" charset="0"/>
              </a:rPr>
              <a:t>)]	</a:t>
            </a:r>
          </a:p>
          <a:p>
            <a:pPr>
              <a:lnSpc>
                <a:spcPct val="180000"/>
              </a:lnSpc>
            </a:pPr>
            <a:r>
              <a:rPr kumimoji="1" lang="en-US" altLang="zh-CN" sz="2800" b="1">
                <a:latin typeface="Times New Roman" pitchFamily="18" charset="0"/>
              </a:rPr>
              <a:t>[Pt(NH</a:t>
            </a:r>
            <a:r>
              <a:rPr kumimoji="1" lang="en-US" altLang="zh-CN" sz="2800" b="1" baseline="-25000">
                <a:latin typeface="Times New Roman" pitchFamily="18" charset="0"/>
              </a:rPr>
              <a:t>3</a:t>
            </a:r>
            <a:r>
              <a:rPr kumimoji="1" lang="en-US" altLang="zh-CN" sz="2800" b="1">
                <a:latin typeface="Times New Roman" pitchFamily="18" charset="0"/>
              </a:rPr>
              <a:t>)</a:t>
            </a:r>
            <a:r>
              <a:rPr kumimoji="1" lang="en-US" altLang="zh-CN" sz="2800" b="1" baseline="-25000">
                <a:latin typeface="Times New Roman" pitchFamily="18" charset="0"/>
              </a:rPr>
              <a:t>2</a:t>
            </a:r>
            <a:r>
              <a:rPr kumimoji="1" lang="en-US" altLang="zh-CN" sz="2800" b="1">
                <a:latin typeface="Times New Roman" pitchFamily="18" charset="0"/>
              </a:rPr>
              <a:t>Cl</a:t>
            </a:r>
            <a:r>
              <a:rPr kumimoji="1" lang="en-US" altLang="zh-CN" sz="2800" b="1" baseline="-25000">
                <a:latin typeface="Times New Roman" pitchFamily="18" charset="0"/>
              </a:rPr>
              <a:t>2</a:t>
            </a:r>
            <a:r>
              <a:rPr kumimoji="1" lang="en-US" altLang="zh-CN" sz="2800" b="1">
                <a:latin typeface="Times New Roman" pitchFamily="18" charset="0"/>
              </a:rPr>
              <a:t>]</a:t>
            </a:r>
          </a:p>
          <a:p>
            <a:pPr>
              <a:lnSpc>
                <a:spcPct val="180000"/>
              </a:lnSpc>
            </a:pPr>
            <a:r>
              <a:rPr kumimoji="1" lang="en-US" altLang="zh-CN" sz="2800" b="1">
                <a:latin typeface="Times New Roman" pitchFamily="18" charset="0"/>
              </a:rPr>
              <a:t>K</a:t>
            </a:r>
            <a:r>
              <a:rPr kumimoji="1" lang="en-US" altLang="zh-CN" sz="2800" b="1" baseline="-25000">
                <a:latin typeface="Times New Roman" pitchFamily="18" charset="0"/>
              </a:rPr>
              <a:t>3</a:t>
            </a:r>
            <a:r>
              <a:rPr kumimoji="1" lang="en-US" altLang="zh-CN" sz="2800" b="1">
                <a:latin typeface="Times New Roman" pitchFamily="18" charset="0"/>
              </a:rPr>
              <a:t>[Ag(S</a:t>
            </a:r>
            <a:r>
              <a:rPr kumimoji="1" lang="en-US" altLang="zh-CN" sz="2800" b="1" baseline="-25000">
                <a:latin typeface="Times New Roman" pitchFamily="18" charset="0"/>
              </a:rPr>
              <a:t>2</a:t>
            </a:r>
            <a:r>
              <a:rPr kumimoji="1" lang="en-US" altLang="zh-CN" sz="2800" b="1">
                <a:latin typeface="Times New Roman" pitchFamily="18" charset="0"/>
              </a:rPr>
              <a:t>O</a:t>
            </a:r>
            <a:r>
              <a:rPr kumimoji="1" lang="en-US" altLang="zh-CN" sz="2800" b="1" baseline="-25000">
                <a:latin typeface="Times New Roman" pitchFamily="18" charset="0"/>
              </a:rPr>
              <a:t>3</a:t>
            </a:r>
            <a:r>
              <a:rPr kumimoji="1" lang="en-US" altLang="zh-CN" sz="2800" b="1">
                <a:latin typeface="Times New Roman" pitchFamily="18" charset="0"/>
              </a:rPr>
              <a:t>)</a:t>
            </a:r>
            <a:r>
              <a:rPr kumimoji="1" lang="en-US" altLang="zh-CN" sz="2800" b="1" baseline="-25000">
                <a:latin typeface="Times New Roman" pitchFamily="18" charset="0"/>
              </a:rPr>
              <a:t>2</a:t>
            </a:r>
            <a:r>
              <a:rPr kumimoji="1" lang="en-US" altLang="zh-CN" sz="2800" b="1">
                <a:latin typeface="Times New Roman" pitchFamily="18" charset="0"/>
              </a:rPr>
              <a:t>]</a:t>
            </a:r>
          </a:p>
        </p:txBody>
      </p:sp>
      <p:sp>
        <p:nvSpPr>
          <p:cNvPr id="199687" name="Rectangle 7"/>
          <p:cNvSpPr>
            <a:spLocks noChangeArrowheads="1"/>
          </p:cNvSpPr>
          <p:nvPr/>
        </p:nvSpPr>
        <p:spPr bwMode="auto">
          <a:xfrm>
            <a:off x="5562600" y="2162176"/>
            <a:ext cx="5029200"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80000"/>
              </a:lnSpc>
              <a:buClr>
                <a:schemeClr val="bg2"/>
              </a:buClr>
            </a:pPr>
            <a:r>
              <a:rPr kumimoji="1" lang="zh-CN" altLang="en-US" sz="2800" b="1">
                <a:solidFill>
                  <a:srgbClr val="FFFF00"/>
                </a:solidFill>
                <a:latin typeface="Times New Roman" pitchFamily="18" charset="0"/>
              </a:rPr>
              <a:t>氯化二氯</a:t>
            </a:r>
            <a:r>
              <a:rPr kumimoji="1" lang="en-US" altLang="zh-CN" sz="2800" b="1">
                <a:solidFill>
                  <a:srgbClr val="FFFF00"/>
                </a:solidFill>
                <a:latin typeface="Times New Roman" pitchFamily="18" charset="0"/>
              </a:rPr>
              <a:t>·</a:t>
            </a:r>
            <a:r>
              <a:rPr kumimoji="1" lang="zh-CN" altLang="en-US" sz="2800" b="1">
                <a:solidFill>
                  <a:srgbClr val="FFFF00"/>
                </a:solidFill>
                <a:latin typeface="Times New Roman" pitchFamily="18" charset="0"/>
              </a:rPr>
              <a:t>三氨</a:t>
            </a:r>
            <a:r>
              <a:rPr kumimoji="1" lang="en-US" altLang="zh-CN" sz="2800" b="1">
                <a:solidFill>
                  <a:srgbClr val="FFFF00"/>
                </a:solidFill>
                <a:latin typeface="Times New Roman" pitchFamily="18" charset="0"/>
              </a:rPr>
              <a:t>·</a:t>
            </a:r>
            <a:r>
              <a:rPr kumimoji="1" lang="zh-CN" altLang="en-US" sz="2800" b="1">
                <a:solidFill>
                  <a:srgbClr val="FFFF00"/>
                </a:solidFill>
                <a:latin typeface="Times New Roman" pitchFamily="18" charset="0"/>
              </a:rPr>
              <a:t>一水合钴</a:t>
            </a:r>
            <a:r>
              <a:rPr kumimoji="1" lang="en-US" altLang="zh-CN" sz="2800" b="1">
                <a:solidFill>
                  <a:srgbClr val="FFFF00"/>
                </a:solidFill>
                <a:latin typeface="Times New Roman" pitchFamily="18" charset="0"/>
              </a:rPr>
              <a:t>(III)</a:t>
            </a:r>
          </a:p>
          <a:p>
            <a:pPr>
              <a:lnSpc>
                <a:spcPct val="180000"/>
              </a:lnSpc>
            </a:pPr>
            <a:r>
              <a:rPr kumimoji="1" lang="zh-CN" altLang="en-US" sz="2800" b="1">
                <a:solidFill>
                  <a:srgbClr val="FFFF00"/>
                </a:solidFill>
                <a:latin typeface="Times New Roman" pitchFamily="18" charset="0"/>
              </a:rPr>
              <a:t>溴化六氨合钴</a:t>
            </a:r>
            <a:r>
              <a:rPr kumimoji="1" lang="en-US" altLang="zh-CN" sz="2800" b="1">
                <a:solidFill>
                  <a:srgbClr val="FFFF00"/>
                </a:solidFill>
                <a:latin typeface="Times New Roman" pitchFamily="18" charset="0"/>
              </a:rPr>
              <a:t>(III)</a:t>
            </a:r>
          </a:p>
          <a:p>
            <a:pPr>
              <a:lnSpc>
                <a:spcPct val="180000"/>
              </a:lnSpc>
            </a:pPr>
            <a:r>
              <a:rPr kumimoji="1" lang="zh-CN" altLang="en-US" sz="2800" b="1">
                <a:solidFill>
                  <a:srgbClr val="FFFF00"/>
                </a:solidFill>
                <a:latin typeface="Times New Roman" pitchFamily="18" charset="0"/>
              </a:rPr>
              <a:t>五氯</a:t>
            </a:r>
            <a:r>
              <a:rPr kumimoji="1" lang="en-US" altLang="zh-CN" sz="2800" b="1">
                <a:solidFill>
                  <a:srgbClr val="FFFF00"/>
                </a:solidFill>
                <a:latin typeface="Times New Roman" pitchFamily="18" charset="0"/>
              </a:rPr>
              <a:t>·</a:t>
            </a:r>
            <a:r>
              <a:rPr kumimoji="1" lang="zh-CN" altLang="en-US" sz="2800" b="1">
                <a:solidFill>
                  <a:srgbClr val="FFFF00"/>
                </a:solidFill>
                <a:latin typeface="Times New Roman" pitchFamily="18" charset="0"/>
              </a:rPr>
              <a:t>一苯基合锑</a:t>
            </a:r>
            <a:r>
              <a:rPr kumimoji="1" lang="en-US" altLang="zh-CN" sz="2800" b="1">
                <a:solidFill>
                  <a:srgbClr val="FFFF00"/>
                </a:solidFill>
                <a:latin typeface="Times New Roman" pitchFamily="18" charset="0"/>
              </a:rPr>
              <a:t>(V)</a:t>
            </a:r>
            <a:r>
              <a:rPr kumimoji="1" lang="zh-CN" altLang="en-US" sz="2800" b="1">
                <a:solidFill>
                  <a:srgbClr val="FFFF00"/>
                </a:solidFill>
                <a:latin typeface="Times New Roman" pitchFamily="18" charset="0"/>
              </a:rPr>
              <a:t>酸钾</a:t>
            </a:r>
          </a:p>
          <a:p>
            <a:pPr>
              <a:lnSpc>
                <a:spcPct val="180000"/>
              </a:lnSpc>
            </a:pPr>
            <a:r>
              <a:rPr kumimoji="1" lang="zh-CN" altLang="en-US" sz="2800" b="1">
                <a:solidFill>
                  <a:srgbClr val="FFFF00"/>
                </a:solidFill>
                <a:latin typeface="Times New Roman" pitchFamily="18" charset="0"/>
              </a:rPr>
              <a:t>二氯</a:t>
            </a:r>
            <a:r>
              <a:rPr kumimoji="1" lang="en-US" altLang="zh-CN" sz="2800" b="1">
                <a:solidFill>
                  <a:srgbClr val="FFFF00"/>
                </a:solidFill>
                <a:latin typeface="Times New Roman" pitchFamily="18" charset="0"/>
              </a:rPr>
              <a:t>·</a:t>
            </a:r>
            <a:r>
              <a:rPr kumimoji="1" lang="zh-CN" altLang="en-US" sz="2800" b="1">
                <a:solidFill>
                  <a:srgbClr val="FFFF00"/>
                </a:solidFill>
                <a:latin typeface="Times New Roman" pitchFamily="18" charset="0"/>
              </a:rPr>
              <a:t>二氨合铂</a:t>
            </a:r>
            <a:r>
              <a:rPr kumimoji="1" lang="en-US" altLang="zh-CN" sz="2800" b="1">
                <a:solidFill>
                  <a:srgbClr val="FFFF00"/>
                </a:solidFill>
                <a:latin typeface="Times New Roman" pitchFamily="18" charset="0"/>
              </a:rPr>
              <a:t>(II)</a:t>
            </a:r>
          </a:p>
          <a:p>
            <a:pPr eaLnBrk="0" hangingPunct="0">
              <a:lnSpc>
                <a:spcPct val="180000"/>
              </a:lnSpc>
            </a:pPr>
            <a:r>
              <a:rPr kumimoji="1" lang="zh-CN" altLang="en-US" sz="2800" b="1">
                <a:solidFill>
                  <a:srgbClr val="FFFF00"/>
                </a:solidFill>
                <a:latin typeface="Times New Roman" pitchFamily="18" charset="0"/>
              </a:rPr>
              <a:t>二</a:t>
            </a:r>
            <a:r>
              <a:rPr kumimoji="1" lang="en-US" altLang="zh-CN" sz="2800" b="1">
                <a:solidFill>
                  <a:srgbClr val="FFFF00"/>
                </a:solidFill>
                <a:latin typeface="Times New Roman" pitchFamily="18" charset="0"/>
              </a:rPr>
              <a:t>(</a:t>
            </a:r>
            <a:r>
              <a:rPr kumimoji="1" lang="zh-CN" altLang="en-US" sz="2800" b="1">
                <a:solidFill>
                  <a:srgbClr val="FFFF00"/>
                </a:solidFill>
                <a:latin typeface="Times New Roman" pitchFamily="18" charset="0"/>
              </a:rPr>
              <a:t>硫代硫酸根</a:t>
            </a:r>
            <a:r>
              <a:rPr kumimoji="1" lang="en-US" altLang="zh-CN" sz="2800" b="1">
                <a:solidFill>
                  <a:srgbClr val="FFFF00"/>
                </a:solidFill>
                <a:latin typeface="Times New Roman" pitchFamily="18" charset="0"/>
              </a:rPr>
              <a:t>)</a:t>
            </a:r>
            <a:r>
              <a:rPr kumimoji="1" lang="zh-CN" altLang="en-US" sz="2800" b="1">
                <a:solidFill>
                  <a:srgbClr val="FFFF00"/>
                </a:solidFill>
                <a:latin typeface="Times New Roman" pitchFamily="18" charset="0"/>
              </a:rPr>
              <a:t>合银</a:t>
            </a:r>
            <a:r>
              <a:rPr kumimoji="1" lang="en-US" altLang="zh-CN" sz="2800" b="1">
                <a:solidFill>
                  <a:srgbClr val="FFFF00"/>
                </a:solidFill>
                <a:latin typeface="Times New Roman" pitchFamily="18" charset="0"/>
              </a:rPr>
              <a:t>(I)</a:t>
            </a:r>
            <a:r>
              <a:rPr kumimoji="1" lang="zh-CN" altLang="en-US" sz="2800" b="1">
                <a:solidFill>
                  <a:srgbClr val="FFFF00"/>
                </a:solidFill>
                <a:latin typeface="Times New Roman" pitchFamily="18" charset="0"/>
              </a:rPr>
              <a:t>酸钾</a:t>
            </a:r>
          </a:p>
        </p:txBody>
      </p:sp>
      <p:sp>
        <p:nvSpPr>
          <p:cNvPr id="199688" name="Rectangle 8"/>
          <p:cNvSpPr>
            <a:spLocks noChangeArrowheads="1"/>
          </p:cNvSpPr>
          <p:nvPr/>
        </p:nvSpPr>
        <p:spPr bwMode="auto">
          <a:xfrm>
            <a:off x="1828800" y="1081088"/>
            <a:ext cx="23955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b="1">
                <a:latin typeface="Times New Roman" pitchFamily="18" charset="0"/>
              </a:rPr>
              <a:t>K</a:t>
            </a:r>
            <a:r>
              <a:rPr kumimoji="1" lang="en-US" altLang="zh-CN" sz="2800" b="1" baseline="-25000">
                <a:latin typeface="Times New Roman" pitchFamily="18" charset="0"/>
              </a:rPr>
              <a:t>4</a:t>
            </a:r>
            <a:r>
              <a:rPr kumimoji="1" lang="en-US" altLang="zh-CN" sz="2800" b="1">
                <a:latin typeface="Times New Roman" pitchFamily="18" charset="0"/>
              </a:rPr>
              <a:t>[Fe(CN)</a:t>
            </a:r>
            <a:r>
              <a:rPr kumimoji="1" lang="en-US" altLang="zh-CN" sz="2800" b="1" baseline="-25000">
                <a:latin typeface="Times New Roman" pitchFamily="18" charset="0"/>
              </a:rPr>
              <a:t>6</a:t>
            </a:r>
            <a:r>
              <a:rPr kumimoji="1" lang="en-US" altLang="zh-CN" sz="2800" b="1">
                <a:latin typeface="Times New Roman" pitchFamily="18" charset="0"/>
              </a:rPr>
              <a:t>]</a:t>
            </a:r>
            <a:endParaRPr kumimoji="1" lang="en-US" altLang="zh-CN" sz="2800" b="1">
              <a:solidFill>
                <a:srgbClr val="990033"/>
              </a:solidFill>
              <a:latin typeface="Times New Roman" pitchFamily="18" charset="0"/>
            </a:endParaRPr>
          </a:p>
        </p:txBody>
      </p:sp>
      <p:sp>
        <p:nvSpPr>
          <p:cNvPr id="199689" name="Rectangle 9"/>
          <p:cNvSpPr>
            <a:spLocks noGrp="1" noRot="1" noChangeArrowheads="1"/>
          </p:cNvSpPr>
          <p:nvPr>
            <p:ph type="title"/>
          </p:nvPr>
        </p:nvSpPr>
        <p:spPr>
          <a:xfrm>
            <a:off x="1828800" y="381000"/>
            <a:ext cx="7772400" cy="533400"/>
          </a:xfrm>
        </p:spPr>
        <p:txBody>
          <a:bodyPr>
            <a:normAutofit fontScale="90000"/>
          </a:bodyPr>
          <a:lstStyle/>
          <a:p>
            <a:pPr algn="l"/>
            <a:r>
              <a:rPr lang="en-US" altLang="zh-CN" sz="3200" b="1" dirty="0">
                <a:solidFill>
                  <a:srgbClr val="FFFF00"/>
                </a:solidFill>
              </a:rPr>
              <a:t>(</a:t>
            </a:r>
            <a:r>
              <a:rPr lang="zh-CN" altLang="en-US" sz="3200" b="1" dirty="0">
                <a:solidFill>
                  <a:srgbClr val="FFFF00"/>
                </a:solidFill>
              </a:rPr>
              <a:t>例子）配合物的命名</a:t>
            </a:r>
          </a:p>
        </p:txBody>
      </p:sp>
      <p:sp>
        <p:nvSpPr>
          <p:cNvPr id="199690" name="Rectangle 10"/>
          <p:cNvSpPr>
            <a:spLocks noChangeArrowheads="1"/>
          </p:cNvSpPr>
          <p:nvPr/>
        </p:nvSpPr>
        <p:spPr bwMode="auto">
          <a:xfrm>
            <a:off x="1828801" y="1766888"/>
            <a:ext cx="21066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bg2"/>
              </a:buClr>
            </a:pPr>
            <a:r>
              <a:rPr kumimoji="1" lang="en-US" altLang="zh-CN" sz="2800" b="1">
                <a:latin typeface="Times New Roman" pitchFamily="18" charset="0"/>
              </a:rPr>
              <a:t>K</a:t>
            </a:r>
            <a:r>
              <a:rPr kumimoji="1" lang="en-US" altLang="zh-CN" sz="2800" b="1" baseline="-25000">
                <a:latin typeface="Times New Roman" pitchFamily="18" charset="0"/>
              </a:rPr>
              <a:t>3</a:t>
            </a:r>
            <a:r>
              <a:rPr kumimoji="1" lang="en-US" altLang="zh-CN" sz="2800" b="1">
                <a:latin typeface="Times New Roman" pitchFamily="18" charset="0"/>
              </a:rPr>
              <a:t>[Fe(CN)</a:t>
            </a:r>
            <a:r>
              <a:rPr kumimoji="1" lang="en-US" altLang="zh-CN" sz="2800" b="1" baseline="-25000">
                <a:latin typeface="Times New Roman" pitchFamily="18" charset="0"/>
              </a:rPr>
              <a:t>6</a:t>
            </a:r>
            <a:r>
              <a:rPr kumimoji="1" lang="en-US" altLang="zh-CN" sz="2800" b="1">
                <a:latin typeface="Times New Roman" pitchFamily="18" charset="0"/>
              </a:rPr>
              <a:t>]</a:t>
            </a:r>
            <a:endParaRPr kumimoji="1" lang="en-US" altLang="zh-CN" sz="2800" b="1">
              <a:solidFill>
                <a:srgbClr val="990033"/>
              </a:solidFill>
              <a:latin typeface="Times New Roman" pitchFamily="18" charset="0"/>
            </a:endParaRPr>
          </a:p>
        </p:txBody>
      </p:sp>
      <p:sp>
        <p:nvSpPr>
          <p:cNvPr id="199692" name="Rectangle 12"/>
          <p:cNvSpPr>
            <a:spLocks noChangeArrowheads="1"/>
          </p:cNvSpPr>
          <p:nvPr/>
        </p:nvSpPr>
        <p:spPr bwMode="auto">
          <a:xfrm>
            <a:off x="4224339" y="1079500"/>
            <a:ext cx="64219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a:solidFill>
                  <a:srgbClr val="FFFF00"/>
                </a:solidFill>
              </a:rPr>
              <a:t>六氰合铁</a:t>
            </a:r>
            <a:r>
              <a:rPr kumimoji="1" lang="en-US" altLang="zh-CN" sz="2800" b="1">
                <a:solidFill>
                  <a:srgbClr val="FFFF00"/>
                </a:solidFill>
              </a:rPr>
              <a:t>(II)</a:t>
            </a:r>
            <a:r>
              <a:rPr kumimoji="1" lang="zh-CN" altLang="en-US" sz="2800" b="1">
                <a:solidFill>
                  <a:srgbClr val="FFFF00"/>
                </a:solidFill>
              </a:rPr>
              <a:t>酸钾 </a:t>
            </a:r>
            <a:r>
              <a:rPr kumimoji="1" lang="en-US" altLang="zh-CN" sz="2800" b="1">
                <a:solidFill>
                  <a:srgbClr val="FFFF00"/>
                </a:solidFill>
              </a:rPr>
              <a:t>/</a:t>
            </a:r>
            <a:r>
              <a:rPr kumimoji="1" lang="zh-CN" altLang="en-US" sz="2800" b="1">
                <a:solidFill>
                  <a:srgbClr val="FFFF00"/>
                </a:solidFill>
              </a:rPr>
              <a:t>亚铁氰化钾，黄血盐</a:t>
            </a:r>
          </a:p>
        </p:txBody>
      </p:sp>
      <p:sp>
        <p:nvSpPr>
          <p:cNvPr id="199693" name="Rectangle 13"/>
          <p:cNvSpPr>
            <a:spLocks noChangeArrowheads="1"/>
          </p:cNvSpPr>
          <p:nvPr/>
        </p:nvSpPr>
        <p:spPr bwMode="auto">
          <a:xfrm>
            <a:off x="4295775" y="1727200"/>
            <a:ext cx="62039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bg2"/>
              </a:buClr>
            </a:pPr>
            <a:r>
              <a:rPr kumimoji="1" lang="zh-CN" altLang="en-US" sz="2800" b="1">
                <a:solidFill>
                  <a:srgbClr val="FFFF00"/>
                </a:solidFill>
              </a:rPr>
              <a:t>六氰合铁</a:t>
            </a:r>
            <a:r>
              <a:rPr kumimoji="1" lang="en-US" altLang="zh-CN" sz="2800" b="1">
                <a:solidFill>
                  <a:srgbClr val="FFFF00"/>
                </a:solidFill>
              </a:rPr>
              <a:t>(III)</a:t>
            </a:r>
            <a:r>
              <a:rPr kumimoji="1" lang="zh-CN" altLang="en-US" sz="2800" b="1">
                <a:solidFill>
                  <a:srgbClr val="FFFF00"/>
                </a:solidFill>
              </a:rPr>
              <a:t>酸钾 </a:t>
            </a:r>
            <a:r>
              <a:rPr kumimoji="1" lang="en-US" altLang="zh-CN" sz="2800" b="1">
                <a:solidFill>
                  <a:srgbClr val="FFFF00"/>
                </a:solidFill>
              </a:rPr>
              <a:t>/</a:t>
            </a:r>
            <a:r>
              <a:rPr kumimoji="1" lang="zh-CN" altLang="en-US" sz="2800" b="1">
                <a:solidFill>
                  <a:srgbClr val="FFFF00"/>
                </a:solidFill>
              </a:rPr>
              <a:t>铁氰化钾，赤血盐</a:t>
            </a:r>
          </a:p>
        </p:txBody>
      </p:sp>
      <p:sp>
        <p:nvSpPr>
          <p:cNvPr id="2" name="日期占位符 1"/>
          <p:cNvSpPr>
            <a:spLocks noGrp="1"/>
          </p:cNvSpPr>
          <p:nvPr>
            <p:ph type="dt" sz="half" idx="15"/>
          </p:nvPr>
        </p:nvSpPr>
        <p:spPr/>
        <p:txBody>
          <a:bodyPr/>
          <a:lstStyle/>
          <a:p>
            <a:fld id="{3BD1383E-37F4-4DEB-A508-F756B8F4190A}" type="datetime12">
              <a:rPr lang="zh-CN" altLang="en-US" smtClean="0"/>
              <a:t>上午8时17分</a:t>
            </a:fld>
            <a:endParaRPr lang="en-US" altLang="zh-CN"/>
          </a:p>
        </p:txBody>
      </p:sp>
      <p:sp>
        <p:nvSpPr>
          <p:cNvPr id="3" name="灯片编号占位符 2"/>
          <p:cNvSpPr>
            <a:spLocks noGrp="1"/>
          </p:cNvSpPr>
          <p:nvPr>
            <p:ph type="sldNum" sz="quarter" idx="16"/>
          </p:nvPr>
        </p:nvSpPr>
        <p:spPr/>
        <p:txBody>
          <a:bodyPr vert="horz" lIns="91440" tIns="45720" rIns="91440" bIns="45720" rtlCol="0" anchor="ctr">
            <a:noAutofit/>
          </a:bodyPr>
          <a:lstStyle/>
          <a:p>
            <a:fld id="{DEAEAF4C-6C24-4831-88D9-099796FD7F53}" type="slidenum">
              <a:rPr kumimoji="1" lang="en-US" altLang="zh-CN" sz="1800" spc="30">
                <a:solidFill>
                  <a:schemeClr val="tx1"/>
                </a:solidFill>
                <a:latin typeface="隶书" pitchFamily="49" charset="-122"/>
                <a:ea typeface="隶书" pitchFamily="49" charset="-122"/>
                <a:cs typeface="Tahoma" pitchFamily="34" charset="0"/>
              </a:rPr>
              <a:pPr/>
              <a:t>17</a:t>
            </a:fld>
            <a:endParaRPr kumimoji="1" lang="en-US" altLang="zh-CN" sz="1800" spc="30" dirty="0">
              <a:solidFill>
                <a:schemeClr val="tx1"/>
              </a:solidFill>
              <a:latin typeface="隶书" pitchFamily="49" charset="-122"/>
              <a:ea typeface="隶书" pitchFamily="49" charset="-122"/>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99692"/>
                                        </p:tgtEl>
                                        <p:attrNameLst>
                                          <p:attrName>style.visibility</p:attrName>
                                        </p:attrNameLst>
                                      </p:cBhvr>
                                      <p:to>
                                        <p:strVal val="visible"/>
                                      </p:to>
                                    </p:set>
                                    <p:animEffect transition="in" filter="slide(fromBottom)">
                                      <p:cBhvr>
                                        <p:cTn id="7" dur="500"/>
                                        <p:tgtEl>
                                          <p:spTgt spid="1996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99693"/>
                                        </p:tgtEl>
                                        <p:attrNameLst>
                                          <p:attrName>style.visibility</p:attrName>
                                        </p:attrNameLst>
                                      </p:cBhvr>
                                      <p:to>
                                        <p:strVal val="visible"/>
                                      </p:to>
                                    </p:set>
                                    <p:animEffect transition="in" filter="slide(fromBottom)">
                                      <p:cBhvr>
                                        <p:cTn id="12" dur="500"/>
                                        <p:tgtEl>
                                          <p:spTgt spid="1996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99687"/>
                                        </p:tgtEl>
                                        <p:attrNameLst>
                                          <p:attrName>style.visibility</p:attrName>
                                        </p:attrNameLst>
                                      </p:cBhvr>
                                      <p:to>
                                        <p:strVal val="visible"/>
                                      </p:to>
                                    </p:set>
                                    <p:animEffect transition="in" filter="slide(fromBottom)">
                                      <p:cBhvr>
                                        <p:cTn id="17" dur="500"/>
                                        <p:tgtEl>
                                          <p:spTgt spid="199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7" grpId="0"/>
      <p:bldP spid="199692" grpId="0"/>
      <p:bldP spid="19969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5"/>
          </p:nvPr>
        </p:nvSpPr>
        <p:spPr/>
        <p:txBody>
          <a:bodyPr/>
          <a:lstStyle/>
          <a:p>
            <a:fld id="{1DE008FE-114B-4114-B337-F26889AEE8F6}" type="datetime12">
              <a:rPr lang="zh-CN" altLang="en-US" smtClean="0"/>
              <a:pPr/>
              <a:t>上午8时17分</a:t>
            </a:fld>
            <a:endParaRPr lang="en-US" altLang="zh-CN" dirty="0"/>
          </a:p>
        </p:txBody>
      </p:sp>
      <p:sp>
        <p:nvSpPr>
          <p:cNvPr id="6" name="灯片编号占位符 5"/>
          <p:cNvSpPr>
            <a:spLocks noGrp="1"/>
          </p:cNvSpPr>
          <p:nvPr>
            <p:ph type="sldNum" sz="quarter" idx="16"/>
          </p:nvPr>
        </p:nvSpPr>
        <p:spPr/>
        <p:txBody>
          <a:bodyPr vert="horz" lIns="91440" tIns="45720" rIns="91440" bIns="45720" rtlCol="0" anchor="ctr">
            <a:noAutofit/>
          </a:bodyPr>
          <a:lstStyle/>
          <a:p>
            <a:fld id="{DEAEAF4C-6C24-4831-88D9-099796FD7F53}" type="slidenum">
              <a:rPr kumimoji="1" lang="en-US" altLang="zh-CN" sz="1800" spc="30">
                <a:solidFill>
                  <a:schemeClr val="tx1"/>
                </a:solidFill>
                <a:latin typeface="隶书" pitchFamily="49" charset="-122"/>
                <a:ea typeface="隶书" pitchFamily="49" charset="-122"/>
                <a:cs typeface="Tahoma" pitchFamily="34" charset="0"/>
              </a:rPr>
              <a:pPr/>
              <a:t>18</a:t>
            </a:fld>
            <a:endParaRPr kumimoji="1" lang="en-US" altLang="zh-CN" sz="1800" spc="30" dirty="0">
              <a:solidFill>
                <a:schemeClr val="tx1"/>
              </a:solidFill>
              <a:latin typeface="隶书" pitchFamily="49" charset="-122"/>
              <a:ea typeface="隶书" pitchFamily="49" charset="-122"/>
              <a:cs typeface="Tahoma" pitchFamily="34" charset="0"/>
            </a:endParaRPr>
          </a:p>
        </p:txBody>
      </p:sp>
      <p:sp>
        <p:nvSpPr>
          <p:cNvPr id="7" name="Rectangle 29"/>
          <p:cNvSpPr>
            <a:spLocks noGrp="1" noRot="1" noChangeArrowheads="1"/>
          </p:cNvSpPr>
          <p:nvPr>
            <p:ph type="title"/>
          </p:nvPr>
        </p:nvSpPr>
        <p:spPr>
          <a:xfrm>
            <a:off x="2135560" y="116632"/>
            <a:ext cx="7680960" cy="720080"/>
          </a:xfrm>
        </p:spPr>
        <p:txBody>
          <a:bodyPr>
            <a:normAutofit/>
          </a:bodyPr>
          <a:lstStyle/>
          <a:p>
            <a:pPr algn="ctr"/>
            <a:r>
              <a:rPr lang="zh-CN" altLang="en-US" sz="3600" b="1" dirty="0">
                <a:latin typeface="宋体" pitchFamily="2" charset="-122"/>
              </a:rPr>
              <a:t>四、配合物的异构现象</a:t>
            </a:r>
            <a:endParaRPr lang="zh-CN" altLang="en-US" sz="3600" b="1" dirty="0"/>
          </a:p>
        </p:txBody>
      </p:sp>
      <p:sp>
        <p:nvSpPr>
          <p:cNvPr id="8" name="Rectangle 3"/>
          <p:cNvSpPr>
            <a:spLocks noChangeArrowheads="1"/>
          </p:cNvSpPr>
          <p:nvPr/>
        </p:nvSpPr>
        <p:spPr bwMode="auto">
          <a:xfrm>
            <a:off x="309588" y="1246921"/>
            <a:ext cx="1152128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400" b="1" dirty="0">
                <a:solidFill>
                  <a:srgbClr val="FFFF00"/>
                </a:solidFill>
                <a:latin typeface="宋体" pitchFamily="2" charset="-122"/>
              </a:rPr>
              <a:t>概念：</a:t>
            </a:r>
            <a:r>
              <a:rPr lang="zh-CN" altLang="en-US" sz="2400" b="1" dirty="0">
                <a:solidFill>
                  <a:schemeClr val="tx2"/>
                </a:solidFill>
                <a:latin typeface="宋体" pitchFamily="2" charset="-122"/>
              </a:rPr>
              <a:t>配合物化学组成相同，但</a:t>
            </a:r>
            <a:r>
              <a:rPr lang="zh-CN" altLang="en-US" sz="2400" b="1" dirty="0">
                <a:latin typeface="宋体" pitchFamily="2" charset="-122"/>
              </a:rPr>
              <a:t>原子间</a:t>
            </a:r>
            <a:r>
              <a:rPr lang="zh-CN" altLang="en-US" sz="2400" b="1" dirty="0">
                <a:solidFill>
                  <a:srgbClr val="FFFF00"/>
                </a:solidFill>
                <a:latin typeface="宋体" pitchFamily="2" charset="-122"/>
              </a:rPr>
              <a:t>连接方式</a:t>
            </a:r>
            <a:r>
              <a:rPr lang="zh-CN" altLang="en-US" sz="2400" b="1" dirty="0">
                <a:solidFill>
                  <a:schemeClr val="tx2"/>
                </a:solidFill>
                <a:latin typeface="宋体" pitchFamily="2" charset="-122"/>
              </a:rPr>
              <a:t>或</a:t>
            </a:r>
            <a:r>
              <a:rPr lang="zh-CN" altLang="en-US" sz="2400" b="1" dirty="0">
                <a:solidFill>
                  <a:srgbClr val="FFFF00"/>
                </a:solidFill>
                <a:latin typeface="宋体" pitchFamily="2" charset="-122"/>
              </a:rPr>
              <a:t>空间排列方式</a:t>
            </a:r>
            <a:r>
              <a:rPr lang="zh-CN" altLang="en-US" sz="2400" b="1" dirty="0">
                <a:solidFill>
                  <a:schemeClr val="tx2"/>
                </a:solidFill>
                <a:latin typeface="宋体" pitchFamily="2" charset="-122"/>
              </a:rPr>
              <a:t>不同而引起配合物结构和性质不同的现象。</a:t>
            </a:r>
          </a:p>
        </p:txBody>
      </p:sp>
      <p:grpSp>
        <p:nvGrpSpPr>
          <p:cNvPr id="4" name="组合 3">
            <a:extLst>
              <a:ext uri="{FF2B5EF4-FFF2-40B4-BE49-F238E27FC236}">
                <a16:creationId xmlns:a16="http://schemas.microsoft.com/office/drawing/2014/main" xmlns="" id="{E3B2E0DC-5224-4F2C-B3C2-30A89C6DF72F}"/>
              </a:ext>
            </a:extLst>
          </p:cNvPr>
          <p:cNvGrpSpPr/>
          <p:nvPr/>
        </p:nvGrpSpPr>
        <p:grpSpPr>
          <a:xfrm>
            <a:off x="2135560" y="2402006"/>
            <a:ext cx="7289801" cy="3895725"/>
            <a:chOff x="985357" y="2508132"/>
            <a:chExt cx="7289801" cy="3895725"/>
          </a:xfrm>
        </p:grpSpPr>
        <p:grpSp>
          <p:nvGrpSpPr>
            <p:cNvPr id="9" name="Group 30"/>
            <p:cNvGrpSpPr>
              <a:grpSpLocks/>
            </p:cNvGrpSpPr>
            <p:nvPr/>
          </p:nvGrpSpPr>
          <p:grpSpPr bwMode="auto">
            <a:xfrm>
              <a:off x="985357" y="2508132"/>
              <a:ext cx="7289801" cy="3895725"/>
              <a:chOff x="265" y="1500"/>
              <a:chExt cx="4592" cy="2454"/>
            </a:xfrm>
          </p:grpSpPr>
          <p:sp>
            <p:nvSpPr>
              <p:cNvPr id="10" name="Text Box 22"/>
              <p:cNvSpPr txBox="1">
                <a:spLocks noChangeArrowheads="1"/>
              </p:cNvSpPr>
              <p:nvPr/>
            </p:nvSpPr>
            <p:spPr bwMode="auto">
              <a:xfrm>
                <a:off x="265" y="1641"/>
                <a:ext cx="79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dirty="0">
                    <a:solidFill>
                      <a:srgbClr val="FFFF00"/>
                    </a:solidFill>
                    <a:latin typeface="Times New Roman" pitchFamily="18" charset="0"/>
                  </a:rPr>
                  <a:t>分类：</a:t>
                </a:r>
              </a:p>
            </p:txBody>
          </p:sp>
          <p:grpSp>
            <p:nvGrpSpPr>
              <p:cNvPr id="11" name="Group 28"/>
              <p:cNvGrpSpPr>
                <a:grpSpLocks/>
              </p:cNvGrpSpPr>
              <p:nvPr/>
            </p:nvGrpSpPr>
            <p:grpSpPr bwMode="auto">
              <a:xfrm>
                <a:off x="385" y="1500"/>
                <a:ext cx="4472" cy="2454"/>
                <a:chOff x="-87" y="1248"/>
                <a:chExt cx="4472" cy="2454"/>
              </a:xfrm>
            </p:grpSpPr>
            <p:sp>
              <p:nvSpPr>
                <p:cNvPr id="13" name="Text Box 16"/>
                <p:cNvSpPr txBox="1">
                  <a:spLocks noChangeArrowheads="1"/>
                </p:cNvSpPr>
                <p:nvPr/>
              </p:nvSpPr>
              <p:spPr bwMode="auto">
                <a:xfrm>
                  <a:off x="1104" y="1728"/>
                  <a:ext cx="148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800" b="1" dirty="0">
                      <a:latin typeface="Times New Roman" pitchFamily="18" charset="0"/>
                    </a:rPr>
                    <a:t>结构异构</a:t>
                  </a:r>
                </a:p>
              </p:txBody>
            </p:sp>
            <p:sp>
              <p:nvSpPr>
                <p:cNvPr id="14" name="Rectangle 21"/>
                <p:cNvSpPr>
                  <a:spLocks noChangeArrowheads="1"/>
                </p:cNvSpPr>
                <p:nvPr/>
              </p:nvSpPr>
              <p:spPr bwMode="auto">
                <a:xfrm>
                  <a:off x="-87" y="2331"/>
                  <a:ext cx="912"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800" b="1" dirty="0">
                      <a:latin typeface="Times New Roman" pitchFamily="18" charset="0"/>
                    </a:rPr>
                    <a:t>配合物</a:t>
                  </a:r>
                </a:p>
                <a:p>
                  <a:pPr algn="ctr"/>
                  <a:r>
                    <a:rPr kumimoji="1" lang="zh-CN" altLang="en-US" sz="2800" b="1" dirty="0">
                      <a:latin typeface="Times New Roman" pitchFamily="18" charset="0"/>
                    </a:rPr>
                    <a:t>异    构</a:t>
                  </a:r>
                </a:p>
              </p:txBody>
            </p:sp>
            <p:sp>
              <p:nvSpPr>
                <p:cNvPr id="15" name="Rectangle 23"/>
                <p:cNvSpPr>
                  <a:spLocks noChangeArrowheads="1"/>
                </p:cNvSpPr>
                <p:nvPr/>
              </p:nvSpPr>
              <p:spPr bwMode="auto">
                <a:xfrm>
                  <a:off x="2304" y="1248"/>
                  <a:ext cx="1296" cy="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FFFF00"/>
                      </a:solidFill>
                      <a:latin typeface="宋体" pitchFamily="2" charset="-122"/>
                    </a:rPr>
                    <a:t>溶剂合异构</a:t>
                  </a:r>
                </a:p>
                <a:p>
                  <a:r>
                    <a:rPr kumimoji="1" lang="zh-CN" altLang="en-US" sz="2800" b="1" dirty="0">
                      <a:solidFill>
                        <a:srgbClr val="FFFF00"/>
                      </a:solidFill>
                      <a:latin typeface="宋体" pitchFamily="2" charset="-122"/>
                    </a:rPr>
                    <a:t>电离异构</a:t>
                  </a:r>
                </a:p>
                <a:p>
                  <a:r>
                    <a:rPr kumimoji="1" lang="zh-CN" altLang="en-US" sz="2800" b="1" dirty="0">
                      <a:solidFill>
                        <a:srgbClr val="FFFF00"/>
                      </a:solidFill>
                      <a:latin typeface="宋体" pitchFamily="2" charset="-122"/>
                    </a:rPr>
                    <a:t>键合异构</a:t>
                  </a:r>
                </a:p>
                <a:p>
                  <a:r>
                    <a:rPr kumimoji="1" lang="zh-CN" altLang="en-US" sz="2800" b="1" dirty="0">
                      <a:solidFill>
                        <a:srgbClr val="FFFF00"/>
                      </a:solidFill>
                      <a:latin typeface="宋体" pitchFamily="2" charset="-122"/>
                    </a:rPr>
                    <a:t>配位异构</a:t>
                  </a:r>
                </a:p>
                <a:p>
                  <a:r>
                    <a:rPr kumimoji="1" lang="zh-CN" altLang="en-US" sz="2800" b="1" dirty="0">
                      <a:solidFill>
                        <a:srgbClr val="FFFF00"/>
                      </a:solidFill>
                      <a:latin typeface="宋体" pitchFamily="2" charset="-122"/>
                    </a:rPr>
                    <a:t>配位体异构</a:t>
                  </a:r>
                </a:p>
              </p:txBody>
            </p:sp>
            <p:grpSp>
              <p:nvGrpSpPr>
                <p:cNvPr id="16" name="Group 27"/>
                <p:cNvGrpSpPr>
                  <a:grpSpLocks/>
                </p:cNvGrpSpPr>
                <p:nvPr/>
              </p:nvGrpSpPr>
              <p:grpSpPr bwMode="auto">
                <a:xfrm>
                  <a:off x="1104" y="2784"/>
                  <a:ext cx="3281" cy="918"/>
                  <a:chOff x="1104" y="2950"/>
                  <a:chExt cx="3281" cy="918"/>
                </a:xfrm>
              </p:grpSpPr>
              <p:sp>
                <p:nvSpPr>
                  <p:cNvPr id="18" name="Text Box 17"/>
                  <p:cNvSpPr txBox="1">
                    <a:spLocks noChangeArrowheads="1"/>
                  </p:cNvSpPr>
                  <p:nvPr/>
                </p:nvSpPr>
                <p:spPr bwMode="auto">
                  <a:xfrm>
                    <a:off x="1104" y="3216"/>
                    <a:ext cx="129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800" b="1">
                        <a:latin typeface="Times New Roman" pitchFamily="18" charset="0"/>
                      </a:rPr>
                      <a:t>立体异构</a:t>
                    </a:r>
                  </a:p>
                </p:txBody>
              </p:sp>
              <p:sp>
                <p:nvSpPr>
                  <p:cNvPr id="19" name="AutoShape 18"/>
                  <p:cNvSpPr>
                    <a:spLocks/>
                  </p:cNvSpPr>
                  <p:nvPr/>
                </p:nvSpPr>
                <p:spPr bwMode="auto">
                  <a:xfrm>
                    <a:off x="2112" y="3266"/>
                    <a:ext cx="192" cy="384"/>
                  </a:xfrm>
                  <a:prstGeom prst="leftBrace">
                    <a:avLst>
                      <a:gd name="adj1" fmla="val 5581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sz="2800"/>
                  </a:p>
                </p:txBody>
              </p:sp>
              <p:sp>
                <p:nvSpPr>
                  <p:cNvPr id="20" name="Text Box 19"/>
                  <p:cNvSpPr txBox="1">
                    <a:spLocks noChangeArrowheads="1"/>
                  </p:cNvSpPr>
                  <p:nvPr/>
                </p:nvSpPr>
                <p:spPr bwMode="auto">
                  <a:xfrm>
                    <a:off x="2304" y="3538"/>
                    <a:ext cx="139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800" b="1" dirty="0">
                        <a:latin typeface="Times New Roman" pitchFamily="18" charset="0"/>
                      </a:rPr>
                      <a:t>对映异构</a:t>
                    </a:r>
                  </a:p>
                </p:txBody>
              </p:sp>
              <p:sp>
                <p:nvSpPr>
                  <p:cNvPr id="21" name="Text Box 20"/>
                  <p:cNvSpPr txBox="1">
                    <a:spLocks noChangeArrowheads="1"/>
                  </p:cNvSpPr>
                  <p:nvPr/>
                </p:nvSpPr>
                <p:spPr bwMode="auto">
                  <a:xfrm>
                    <a:off x="2304" y="3039"/>
                    <a:ext cx="105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800" b="1" dirty="0">
                        <a:latin typeface="Times New Roman" pitchFamily="18" charset="0"/>
                      </a:rPr>
                      <a:t>几何异构</a:t>
                    </a:r>
                  </a:p>
                </p:txBody>
              </p:sp>
              <p:sp>
                <p:nvSpPr>
                  <p:cNvPr id="22" name="Rectangle 24"/>
                  <p:cNvSpPr>
                    <a:spLocks noChangeArrowheads="1"/>
                  </p:cNvSpPr>
                  <p:nvPr/>
                </p:nvSpPr>
                <p:spPr bwMode="auto">
                  <a:xfrm>
                    <a:off x="3360" y="2950"/>
                    <a:ext cx="1025" cy="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dirty="0">
                        <a:solidFill>
                          <a:srgbClr val="FFFF00"/>
                        </a:solidFill>
                        <a:latin typeface="宋体" pitchFamily="2" charset="-122"/>
                      </a:rPr>
                      <a:t>多形异构</a:t>
                    </a:r>
                  </a:p>
                  <a:p>
                    <a:pPr>
                      <a:spcBef>
                        <a:spcPct val="20000"/>
                      </a:spcBef>
                    </a:pPr>
                    <a:r>
                      <a:rPr kumimoji="1" lang="zh-CN" altLang="en-US" sz="2800" b="1" dirty="0">
                        <a:solidFill>
                          <a:srgbClr val="FFFF00"/>
                        </a:solidFill>
                        <a:latin typeface="宋体" pitchFamily="2" charset="-122"/>
                      </a:rPr>
                      <a:t>顺反异构</a:t>
                    </a:r>
                  </a:p>
                </p:txBody>
              </p:sp>
              <p:sp>
                <p:nvSpPr>
                  <p:cNvPr id="23" name="AutoShape 25"/>
                  <p:cNvSpPr>
                    <a:spLocks/>
                  </p:cNvSpPr>
                  <p:nvPr/>
                </p:nvSpPr>
                <p:spPr bwMode="auto">
                  <a:xfrm>
                    <a:off x="3312" y="3114"/>
                    <a:ext cx="48" cy="349"/>
                  </a:xfrm>
                  <a:prstGeom prst="leftBrace">
                    <a:avLst>
                      <a:gd name="adj1" fmla="val 75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sz="2800"/>
                  </a:p>
                </p:txBody>
              </p:sp>
            </p:grpSp>
            <p:sp>
              <p:nvSpPr>
                <p:cNvPr id="17" name="AutoShape 26"/>
                <p:cNvSpPr>
                  <a:spLocks/>
                </p:cNvSpPr>
                <p:nvPr/>
              </p:nvSpPr>
              <p:spPr bwMode="auto">
                <a:xfrm>
                  <a:off x="2112" y="1763"/>
                  <a:ext cx="192" cy="384"/>
                </a:xfrm>
                <a:prstGeom prst="leftBrace">
                  <a:avLst>
                    <a:gd name="adj1" fmla="val 91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sz="2800"/>
                </a:p>
              </p:txBody>
            </p:sp>
          </p:grpSp>
        </p:grpSp>
        <p:sp>
          <p:nvSpPr>
            <p:cNvPr id="3" name="左大括号 2">
              <a:extLst>
                <a:ext uri="{FF2B5EF4-FFF2-40B4-BE49-F238E27FC236}">
                  <a16:creationId xmlns:a16="http://schemas.microsoft.com/office/drawing/2014/main" xmlns="" id="{6821F799-6171-4321-A39C-1C9ADA4A21C9}"/>
                </a:ext>
              </a:extLst>
            </p:cNvPr>
            <p:cNvSpPr/>
            <p:nvPr/>
          </p:nvSpPr>
          <p:spPr>
            <a:xfrm>
              <a:off x="2723670" y="3447636"/>
              <a:ext cx="304800" cy="2294352"/>
            </a:xfrm>
            <a:prstGeom prst="leftBrace">
              <a:avLst/>
            </a:prstGeom>
            <a:ln>
              <a:solidFill>
                <a:srgbClr val="FFFF0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dirty="0"/>
            </a:p>
          </p:txBody>
        </p:sp>
      </p:grpSp>
    </p:spTree>
    <p:extLst>
      <p:ext uri="{BB962C8B-B14F-4D97-AF65-F5344CB8AC3E}">
        <p14:creationId xmlns:p14="http://schemas.microsoft.com/office/powerpoint/2010/main" val="3421464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5"/>
          </p:nvPr>
        </p:nvSpPr>
        <p:spPr/>
        <p:txBody>
          <a:bodyPr/>
          <a:lstStyle/>
          <a:p>
            <a:fld id="{1DE008FE-114B-4114-B337-F26889AEE8F6}" type="datetime12">
              <a:rPr lang="zh-CN" altLang="en-US" smtClean="0"/>
              <a:pPr/>
              <a:t>上午8时17分</a:t>
            </a:fld>
            <a:endParaRPr lang="en-US" altLang="zh-CN" dirty="0"/>
          </a:p>
        </p:txBody>
      </p:sp>
      <p:sp>
        <p:nvSpPr>
          <p:cNvPr id="6" name="灯片编号占位符 5"/>
          <p:cNvSpPr>
            <a:spLocks noGrp="1"/>
          </p:cNvSpPr>
          <p:nvPr>
            <p:ph type="sldNum" sz="quarter" idx="16"/>
          </p:nvPr>
        </p:nvSpPr>
        <p:spPr/>
        <p:txBody>
          <a:bodyPr vert="horz" lIns="91440" tIns="45720" rIns="91440" bIns="45720" rtlCol="0" anchor="ctr">
            <a:noAutofit/>
          </a:bodyPr>
          <a:lstStyle/>
          <a:p>
            <a:fld id="{DEAEAF4C-6C24-4831-88D9-099796FD7F53}" type="slidenum">
              <a:rPr kumimoji="1" lang="en-US" altLang="zh-CN" sz="1800" spc="30">
                <a:solidFill>
                  <a:schemeClr val="tx1"/>
                </a:solidFill>
                <a:latin typeface="隶书" pitchFamily="49" charset="-122"/>
                <a:ea typeface="隶书" pitchFamily="49" charset="-122"/>
                <a:cs typeface="Tahoma" pitchFamily="34" charset="0"/>
              </a:rPr>
              <a:pPr/>
              <a:t>19</a:t>
            </a:fld>
            <a:endParaRPr kumimoji="1" lang="en-US" altLang="zh-CN" sz="1800" spc="30" dirty="0">
              <a:solidFill>
                <a:schemeClr val="tx1"/>
              </a:solidFill>
              <a:latin typeface="隶书" pitchFamily="49" charset="-122"/>
              <a:ea typeface="隶书" pitchFamily="49" charset="-122"/>
              <a:cs typeface="Tahoma" pitchFamily="34" charset="0"/>
            </a:endParaRPr>
          </a:p>
        </p:txBody>
      </p:sp>
      <p:sp>
        <p:nvSpPr>
          <p:cNvPr id="7" name="Rectangle 2"/>
          <p:cNvSpPr>
            <a:spLocks noGrp="1" noRot="1" noChangeArrowheads="1"/>
          </p:cNvSpPr>
          <p:nvPr>
            <p:ph type="title"/>
          </p:nvPr>
        </p:nvSpPr>
        <p:spPr>
          <a:xfrm>
            <a:off x="2135560" y="116632"/>
            <a:ext cx="7680960" cy="720080"/>
          </a:xfrm>
        </p:spPr>
        <p:txBody>
          <a:bodyPr>
            <a:normAutofit/>
          </a:bodyPr>
          <a:lstStyle/>
          <a:p>
            <a:pPr algn="ctr"/>
            <a:r>
              <a:rPr kumimoji="1" lang="zh-CN" altLang="en-US" sz="3600" b="1" dirty="0">
                <a:latin typeface="宋体" pitchFamily="2" charset="-122"/>
              </a:rPr>
              <a:t>结构异构</a:t>
            </a:r>
          </a:p>
        </p:txBody>
      </p:sp>
      <p:grpSp>
        <p:nvGrpSpPr>
          <p:cNvPr id="8" name="Group 31"/>
          <p:cNvGrpSpPr>
            <a:grpSpLocks/>
          </p:cNvGrpSpPr>
          <p:nvPr/>
        </p:nvGrpSpPr>
        <p:grpSpPr bwMode="auto">
          <a:xfrm>
            <a:off x="1767780" y="1678262"/>
            <a:ext cx="8153400" cy="3228975"/>
            <a:chOff x="96" y="702"/>
            <a:chExt cx="5136" cy="2034"/>
          </a:xfrm>
        </p:grpSpPr>
        <p:grpSp>
          <p:nvGrpSpPr>
            <p:cNvPr id="9" name="Group 29"/>
            <p:cNvGrpSpPr>
              <a:grpSpLocks/>
            </p:cNvGrpSpPr>
            <p:nvPr/>
          </p:nvGrpSpPr>
          <p:grpSpPr bwMode="auto">
            <a:xfrm>
              <a:off x="672" y="702"/>
              <a:ext cx="3968" cy="873"/>
              <a:chOff x="672" y="702"/>
              <a:chExt cx="3968" cy="873"/>
            </a:xfrm>
          </p:grpSpPr>
          <p:sp>
            <p:nvSpPr>
              <p:cNvPr id="23" name="Rectangle 4"/>
              <p:cNvSpPr>
                <a:spLocks noChangeArrowheads="1"/>
              </p:cNvSpPr>
              <p:nvPr/>
            </p:nvSpPr>
            <p:spPr bwMode="auto">
              <a:xfrm>
                <a:off x="2016" y="702"/>
                <a:ext cx="129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a:solidFill>
                      <a:srgbClr val="FFFF00"/>
                    </a:solidFill>
                    <a:latin typeface="Times New Roman" pitchFamily="18" charset="0"/>
                  </a:rPr>
                  <a:t>CrCl</a:t>
                </a:r>
                <a:r>
                  <a:rPr kumimoji="1" lang="en-US" altLang="zh-CN" sz="2800" b="1" baseline="-25000">
                    <a:solidFill>
                      <a:srgbClr val="FFFF00"/>
                    </a:solidFill>
                    <a:latin typeface="Times New Roman" pitchFamily="18" charset="0"/>
                  </a:rPr>
                  <a:t>3</a:t>
                </a:r>
                <a:r>
                  <a:rPr kumimoji="1" lang="en-US" altLang="zh-CN" sz="2800" b="1">
                    <a:solidFill>
                      <a:srgbClr val="FFFF00"/>
                    </a:solidFill>
                    <a:latin typeface="Times New Roman" pitchFamily="18" charset="0"/>
                  </a:rPr>
                  <a:t>·6H</a:t>
                </a:r>
                <a:r>
                  <a:rPr kumimoji="1" lang="en-US" altLang="zh-CN" sz="2800" b="1" baseline="-25000">
                    <a:solidFill>
                      <a:srgbClr val="FFFF00"/>
                    </a:solidFill>
                    <a:latin typeface="Times New Roman" pitchFamily="18" charset="0"/>
                  </a:rPr>
                  <a:t>2</a:t>
                </a:r>
                <a:r>
                  <a:rPr kumimoji="1" lang="en-US" altLang="zh-CN" sz="2800" b="1">
                    <a:solidFill>
                      <a:srgbClr val="FFFF00"/>
                    </a:solidFill>
                    <a:latin typeface="Times New Roman" pitchFamily="18" charset="0"/>
                  </a:rPr>
                  <a:t>O</a:t>
                </a:r>
              </a:p>
            </p:txBody>
          </p:sp>
          <p:sp>
            <p:nvSpPr>
              <p:cNvPr id="24" name="Rectangle 5"/>
              <p:cNvSpPr>
                <a:spLocks noChangeArrowheads="1"/>
              </p:cNvSpPr>
              <p:nvPr/>
            </p:nvSpPr>
            <p:spPr bwMode="auto">
              <a:xfrm>
                <a:off x="672" y="1248"/>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a:latin typeface="Times New Roman" pitchFamily="18" charset="0"/>
                  </a:rPr>
                  <a:t>紫色</a:t>
                </a:r>
              </a:p>
            </p:txBody>
          </p:sp>
          <p:sp>
            <p:nvSpPr>
              <p:cNvPr id="25" name="Rectangle 6"/>
              <p:cNvSpPr>
                <a:spLocks noChangeArrowheads="1"/>
              </p:cNvSpPr>
              <p:nvPr/>
            </p:nvSpPr>
            <p:spPr bwMode="auto">
              <a:xfrm>
                <a:off x="2346" y="1248"/>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dirty="0">
                    <a:latin typeface="Times New Roman" pitchFamily="18" charset="0"/>
                  </a:rPr>
                  <a:t>亮绿</a:t>
                </a:r>
              </a:p>
            </p:txBody>
          </p:sp>
          <p:sp>
            <p:nvSpPr>
              <p:cNvPr id="26" name="Rectangle 7"/>
              <p:cNvSpPr>
                <a:spLocks noChangeArrowheads="1"/>
              </p:cNvSpPr>
              <p:nvPr/>
            </p:nvSpPr>
            <p:spPr bwMode="auto">
              <a:xfrm>
                <a:off x="4074" y="1248"/>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a:latin typeface="Times New Roman" pitchFamily="18" charset="0"/>
                  </a:rPr>
                  <a:t>暗绿</a:t>
                </a:r>
              </a:p>
            </p:txBody>
          </p:sp>
          <p:sp>
            <p:nvSpPr>
              <p:cNvPr id="27" name="AutoShape 12"/>
              <p:cNvSpPr>
                <a:spLocks/>
              </p:cNvSpPr>
              <p:nvPr/>
            </p:nvSpPr>
            <p:spPr bwMode="auto">
              <a:xfrm rot="5400000">
                <a:off x="2592" y="-432"/>
                <a:ext cx="240" cy="3216"/>
              </a:xfrm>
              <a:prstGeom prst="leftBrace">
                <a:avLst>
                  <a:gd name="adj1" fmla="val 111667"/>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 name="Group 30"/>
            <p:cNvGrpSpPr>
              <a:grpSpLocks/>
            </p:cNvGrpSpPr>
            <p:nvPr/>
          </p:nvGrpSpPr>
          <p:grpSpPr bwMode="auto">
            <a:xfrm>
              <a:off x="96" y="1632"/>
              <a:ext cx="5136" cy="1104"/>
              <a:chOff x="96" y="1632"/>
              <a:chExt cx="5136" cy="1104"/>
            </a:xfrm>
          </p:grpSpPr>
          <p:sp>
            <p:nvSpPr>
              <p:cNvPr id="11" name="Line 8"/>
              <p:cNvSpPr>
                <a:spLocks noChangeShapeType="1"/>
              </p:cNvSpPr>
              <p:nvPr/>
            </p:nvSpPr>
            <p:spPr bwMode="auto">
              <a:xfrm>
                <a:off x="1056" y="1632"/>
                <a:ext cx="0" cy="816"/>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9"/>
              <p:cNvSpPr>
                <a:spLocks noChangeShapeType="1"/>
              </p:cNvSpPr>
              <p:nvPr/>
            </p:nvSpPr>
            <p:spPr bwMode="auto">
              <a:xfrm>
                <a:off x="2592" y="1632"/>
                <a:ext cx="0" cy="816"/>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0"/>
              <p:cNvSpPr>
                <a:spLocks noChangeShapeType="1"/>
              </p:cNvSpPr>
              <p:nvPr/>
            </p:nvSpPr>
            <p:spPr bwMode="auto">
              <a:xfrm>
                <a:off x="4320" y="1632"/>
                <a:ext cx="0" cy="816"/>
              </a:xfrm>
              <a:prstGeom prst="line">
                <a:avLst/>
              </a:prstGeom>
              <a:noFill/>
              <a:ln w="25400">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Rectangle 13"/>
              <p:cNvSpPr>
                <a:spLocks noChangeArrowheads="1"/>
              </p:cNvSpPr>
              <p:nvPr/>
            </p:nvSpPr>
            <p:spPr bwMode="auto">
              <a:xfrm>
                <a:off x="96" y="2409"/>
                <a:ext cx="18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r>
                  <a:rPr kumimoji="1" lang="zh-CN" altLang="en-US" sz="2800" b="1">
                    <a:latin typeface="Times New Roman" pitchFamily="18" charset="0"/>
                  </a:rPr>
                  <a:t>所有</a:t>
                </a:r>
                <a:r>
                  <a:rPr kumimoji="1" lang="en-US" altLang="zh-CN" sz="2800" b="1">
                    <a:latin typeface="Times New Roman" pitchFamily="18" charset="0"/>
                  </a:rPr>
                  <a:t>Cl</a:t>
                </a:r>
                <a:r>
                  <a:rPr kumimoji="1" lang="en-US" altLang="zh-CN" sz="2800" b="1" baseline="30000">
                    <a:latin typeface="Times New Roman" pitchFamily="18" charset="0"/>
                  </a:rPr>
                  <a:t>-</a:t>
                </a:r>
                <a:r>
                  <a:rPr kumimoji="1" lang="en-US" altLang="zh-CN" sz="2800" b="1">
                    <a:latin typeface="Times New Roman" pitchFamily="18" charset="0"/>
                  </a:rPr>
                  <a:t>→AgCl↓</a:t>
                </a:r>
              </a:p>
            </p:txBody>
          </p:sp>
          <p:sp>
            <p:nvSpPr>
              <p:cNvPr id="15" name="Rectangle 16"/>
              <p:cNvSpPr>
                <a:spLocks noChangeArrowheads="1"/>
              </p:cNvSpPr>
              <p:nvPr/>
            </p:nvSpPr>
            <p:spPr bwMode="auto">
              <a:xfrm>
                <a:off x="1920" y="2409"/>
                <a:ext cx="16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r>
                  <a:rPr kumimoji="1" lang="en-US" altLang="zh-CN" sz="2800" b="1">
                    <a:latin typeface="Times New Roman" pitchFamily="18" charset="0"/>
                  </a:rPr>
                  <a:t>2/3Cl</a:t>
                </a:r>
                <a:r>
                  <a:rPr kumimoji="1" lang="en-US" altLang="zh-CN" sz="2800" b="1" baseline="30000">
                    <a:latin typeface="Times New Roman" pitchFamily="18" charset="0"/>
                  </a:rPr>
                  <a:t>-</a:t>
                </a:r>
                <a:r>
                  <a:rPr kumimoji="1" lang="en-US" altLang="zh-CN" sz="2800" b="1">
                    <a:latin typeface="Times New Roman" pitchFamily="18" charset="0"/>
                  </a:rPr>
                  <a:t>→AgCl↓</a:t>
                </a:r>
              </a:p>
            </p:txBody>
          </p:sp>
          <p:sp>
            <p:nvSpPr>
              <p:cNvPr id="16" name="Rectangle 17"/>
              <p:cNvSpPr>
                <a:spLocks noChangeArrowheads="1"/>
              </p:cNvSpPr>
              <p:nvPr/>
            </p:nvSpPr>
            <p:spPr bwMode="auto">
              <a:xfrm>
                <a:off x="3600" y="2400"/>
                <a:ext cx="16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r>
                  <a:rPr kumimoji="1" lang="en-US" altLang="zh-CN" sz="2800" b="1">
                    <a:latin typeface="Times New Roman" pitchFamily="18" charset="0"/>
                  </a:rPr>
                  <a:t>1/3Cl</a:t>
                </a:r>
                <a:r>
                  <a:rPr kumimoji="1" lang="en-US" altLang="zh-CN" sz="2800" b="1" baseline="30000">
                    <a:latin typeface="Times New Roman" pitchFamily="18" charset="0"/>
                  </a:rPr>
                  <a:t>-</a:t>
                </a:r>
                <a:r>
                  <a:rPr kumimoji="1" lang="en-US" altLang="zh-CN" sz="2800" b="1">
                    <a:latin typeface="Times New Roman" pitchFamily="18" charset="0"/>
                  </a:rPr>
                  <a:t>→AgCl↓</a:t>
                </a:r>
              </a:p>
            </p:txBody>
          </p:sp>
          <p:sp>
            <p:nvSpPr>
              <p:cNvPr id="17" name="Text Box 20"/>
              <p:cNvSpPr txBox="1">
                <a:spLocks noChangeArrowheads="1"/>
              </p:cNvSpPr>
              <p:nvPr/>
            </p:nvSpPr>
            <p:spPr bwMode="auto">
              <a:xfrm>
                <a:off x="480" y="1785"/>
                <a:ext cx="5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a:latin typeface="Times New Roman" pitchFamily="18" charset="0"/>
                  </a:rPr>
                  <a:t>H</a:t>
                </a:r>
                <a:r>
                  <a:rPr kumimoji="1" lang="en-US" altLang="zh-CN" sz="2800" b="1" baseline="-25000">
                    <a:latin typeface="Times New Roman" pitchFamily="18" charset="0"/>
                  </a:rPr>
                  <a:t>2</a:t>
                </a:r>
                <a:r>
                  <a:rPr kumimoji="1" lang="en-US" altLang="zh-CN" sz="2800" b="1">
                    <a:latin typeface="Times New Roman" pitchFamily="18" charset="0"/>
                  </a:rPr>
                  <a:t>O</a:t>
                </a:r>
              </a:p>
            </p:txBody>
          </p:sp>
          <p:sp>
            <p:nvSpPr>
              <p:cNvPr id="18" name="Text Box 21"/>
              <p:cNvSpPr txBox="1">
                <a:spLocks noChangeArrowheads="1"/>
              </p:cNvSpPr>
              <p:nvPr/>
            </p:nvSpPr>
            <p:spPr bwMode="auto">
              <a:xfrm>
                <a:off x="3780" y="1833"/>
                <a:ext cx="5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a:latin typeface="Times New Roman" pitchFamily="18" charset="0"/>
                  </a:rPr>
                  <a:t>H</a:t>
                </a:r>
                <a:r>
                  <a:rPr kumimoji="1" lang="en-US" altLang="zh-CN" sz="2800" b="1" baseline="-25000">
                    <a:latin typeface="Times New Roman" pitchFamily="18" charset="0"/>
                  </a:rPr>
                  <a:t>2</a:t>
                </a:r>
                <a:r>
                  <a:rPr kumimoji="1" lang="en-US" altLang="zh-CN" sz="2800" b="1">
                    <a:latin typeface="Times New Roman" pitchFamily="18" charset="0"/>
                  </a:rPr>
                  <a:t>O</a:t>
                </a:r>
              </a:p>
            </p:txBody>
          </p:sp>
          <p:sp>
            <p:nvSpPr>
              <p:cNvPr id="19" name="Text Box 22"/>
              <p:cNvSpPr txBox="1">
                <a:spLocks noChangeArrowheads="1"/>
              </p:cNvSpPr>
              <p:nvPr/>
            </p:nvSpPr>
            <p:spPr bwMode="auto">
              <a:xfrm>
                <a:off x="2004" y="1824"/>
                <a:ext cx="5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a:latin typeface="Times New Roman" pitchFamily="18" charset="0"/>
                  </a:rPr>
                  <a:t>H</a:t>
                </a:r>
                <a:r>
                  <a:rPr kumimoji="1" lang="en-US" altLang="zh-CN" sz="2800" b="1" baseline="-25000">
                    <a:latin typeface="Times New Roman" pitchFamily="18" charset="0"/>
                  </a:rPr>
                  <a:t>2</a:t>
                </a:r>
                <a:r>
                  <a:rPr kumimoji="1" lang="en-US" altLang="zh-CN" sz="2800" b="1">
                    <a:latin typeface="Times New Roman" pitchFamily="18" charset="0"/>
                  </a:rPr>
                  <a:t>O</a:t>
                </a:r>
              </a:p>
            </p:txBody>
          </p:sp>
          <p:sp>
            <p:nvSpPr>
              <p:cNvPr id="20" name="Text Box 23"/>
              <p:cNvSpPr txBox="1">
                <a:spLocks noChangeArrowheads="1"/>
              </p:cNvSpPr>
              <p:nvPr/>
            </p:nvSpPr>
            <p:spPr bwMode="auto">
              <a:xfrm>
                <a:off x="1092" y="1785"/>
                <a:ext cx="4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a:latin typeface="Times New Roman" pitchFamily="18" charset="0"/>
                  </a:rPr>
                  <a:t>Ag</a:t>
                </a:r>
                <a:r>
                  <a:rPr kumimoji="1" lang="en-US" altLang="zh-CN" sz="2800" b="1" baseline="30000">
                    <a:latin typeface="Times New Roman" pitchFamily="18" charset="0"/>
                  </a:rPr>
                  <a:t>+</a:t>
                </a:r>
              </a:p>
            </p:txBody>
          </p:sp>
          <p:sp>
            <p:nvSpPr>
              <p:cNvPr id="21" name="Text Box 24"/>
              <p:cNvSpPr txBox="1">
                <a:spLocks noChangeArrowheads="1"/>
              </p:cNvSpPr>
              <p:nvPr/>
            </p:nvSpPr>
            <p:spPr bwMode="auto">
              <a:xfrm>
                <a:off x="2640" y="1824"/>
                <a:ext cx="4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a:latin typeface="Times New Roman" pitchFamily="18" charset="0"/>
                  </a:rPr>
                  <a:t>Ag</a:t>
                </a:r>
                <a:r>
                  <a:rPr kumimoji="1" lang="en-US" altLang="zh-CN" sz="2800" b="1" baseline="30000">
                    <a:latin typeface="Times New Roman" pitchFamily="18" charset="0"/>
                  </a:rPr>
                  <a:t>+</a:t>
                </a:r>
              </a:p>
            </p:txBody>
          </p:sp>
          <p:sp>
            <p:nvSpPr>
              <p:cNvPr id="22" name="Text Box 25"/>
              <p:cNvSpPr txBox="1">
                <a:spLocks noChangeArrowheads="1"/>
              </p:cNvSpPr>
              <p:nvPr/>
            </p:nvSpPr>
            <p:spPr bwMode="auto">
              <a:xfrm>
                <a:off x="4323" y="1824"/>
                <a:ext cx="4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a:latin typeface="Times New Roman" pitchFamily="18" charset="0"/>
                  </a:rPr>
                  <a:t>Ag</a:t>
                </a:r>
                <a:r>
                  <a:rPr kumimoji="1" lang="en-US" altLang="zh-CN" sz="2800" b="1" baseline="30000">
                    <a:latin typeface="Times New Roman" pitchFamily="18" charset="0"/>
                  </a:rPr>
                  <a:t>+</a:t>
                </a:r>
              </a:p>
            </p:txBody>
          </p:sp>
        </p:grpSp>
      </p:grpSp>
      <p:grpSp>
        <p:nvGrpSpPr>
          <p:cNvPr id="28" name="Group 41"/>
          <p:cNvGrpSpPr>
            <a:grpSpLocks/>
          </p:cNvGrpSpPr>
          <p:nvPr/>
        </p:nvGrpSpPr>
        <p:grpSpPr bwMode="auto">
          <a:xfrm>
            <a:off x="3874888" y="3140968"/>
            <a:ext cx="3519488" cy="3009901"/>
            <a:chOff x="1440" y="1938"/>
            <a:chExt cx="2217" cy="1896"/>
          </a:xfrm>
        </p:grpSpPr>
        <p:sp>
          <p:nvSpPr>
            <p:cNvPr id="29" name="Rectangle 19"/>
            <p:cNvSpPr>
              <a:spLocks noChangeArrowheads="1"/>
            </p:cNvSpPr>
            <p:nvPr/>
          </p:nvSpPr>
          <p:spPr bwMode="auto">
            <a:xfrm>
              <a:off x="1440" y="3504"/>
              <a:ext cx="221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dirty="0">
                  <a:solidFill>
                    <a:srgbClr val="FFFF00"/>
                  </a:solidFill>
                  <a:latin typeface="Times New Roman" pitchFamily="18" charset="0"/>
                </a:rPr>
                <a:t>[</a:t>
              </a:r>
              <a:r>
                <a:rPr kumimoji="1" lang="en-US" altLang="zh-CN" sz="2800" b="1" dirty="0" err="1">
                  <a:solidFill>
                    <a:srgbClr val="FFFF00"/>
                  </a:solidFill>
                  <a:latin typeface="Times New Roman" pitchFamily="18" charset="0"/>
                </a:rPr>
                <a:t>CrCl</a:t>
              </a:r>
              <a:r>
                <a:rPr kumimoji="1" lang="en-US" altLang="zh-CN" sz="2800" b="1" dirty="0">
                  <a:solidFill>
                    <a:srgbClr val="FFFF00"/>
                  </a:solidFill>
                  <a:latin typeface="Times New Roman" pitchFamily="18" charset="0"/>
                </a:rPr>
                <a:t>(H</a:t>
              </a:r>
              <a:r>
                <a:rPr kumimoji="1" lang="en-US" altLang="zh-CN" sz="2800" b="1" baseline="-30000" dirty="0">
                  <a:solidFill>
                    <a:srgbClr val="FFFF00"/>
                  </a:solidFill>
                  <a:latin typeface="Times New Roman" pitchFamily="18" charset="0"/>
                </a:rPr>
                <a:t>2</a:t>
              </a:r>
              <a:r>
                <a:rPr kumimoji="1" lang="en-US" altLang="zh-CN" sz="2800" b="1" dirty="0">
                  <a:solidFill>
                    <a:srgbClr val="FFFF00"/>
                  </a:solidFill>
                  <a:latin typeface="Times New Roman" pitchFamily="18" charset="0"/>
                </a:rPr>
                <a:t>O)</a:t>
              </a:r>
              <a:r>
                <a:rPr kumimoji="1" lang="en-US" altLang="zh-CN" sz="2800" b="1" baseline="-30000" dirty="0">
                  <a:solidFill>
                    <a:srgbClr val="FFFF00"/>
                  </a:solidFill>
                  <a:latin typeface="Times New Roman" pitchFamily="18" charset="0"/>
                </a:rPr>
                <a:t>5</a:t>
              </a:r>
              <a:r>
                <a:rPr kumimoji="1" lang="en-US" altLang="zh-CN" sz="2800" b="1" dirty="0">
                  <a:solidFill>
                    <a:srgbClr val="FFFF00"/>
                  </a:solidFill>
                  <a:latin typeface="Times New Roman" pitchFamily="18" charset="0"/>
                </a:rPr>
                <a:t>]Cl</a:t>
              </a:r>
              <a:r>
                <a:rPr kumimoji="1" lang="en-US" altLang="zh-CN" sz="2800" b="1" baseline="-30000" dirty="0">
                  <a:solidFill>
                    <a:srgbClr val="FFFF00"/>
                  </a:solidFill>
                  <a:latin typeface="Times New Roman" pitchFamily="18" charset="0"/>
                </a:rPr>
                <a:t>2</a:t>
              </a:r>
              <a:r>
                <a:rPr kumimoji="1" lang="en-US" altLang="zh-CN" sz="2800" b="1" dirty="0">
                  <a:solidFill>
                    <a:srgbClr val="FFFF00"/>
                  </a:solidFill>
                  <a:latin typeface="Times New Roman" pitchFamily="18" charset="0"/>
                </a:rPr>
                <a:t>·H</a:t>
              </a:r>
              <a:r>
                <a:rPr kumimoji="1" lang="en-US" altLang="zh-CN" sz="2800" b="1" baseline="-30000" dirty="0">
                  <a:solidFill>
                    <a:srgbClr val="FFFF00"/>
                  </a:solidFill>
                  <a:latin typeface="Times New Roman" pitchFamily="18" charset="0"/>
                </a:rPr>
                <a:t>2</a:t>
              </a:r>
              <a:r>
                <a:rPr kumimoji="1" lang="en-US" altLang="zh-CN" sz="2800" b="1" dirty="0">
                  <a:solidFill>
                    <a:srgbClr val="FFFF00"/>
                  </a:solidFill>
                  <a:latin typeface="Times New Roman" pitchFamily="18" charset="0"/>
                </a:rPr>
                <a:t>O</a:t>
              </a:r>
            </a:p>
          </p:txBody>
        </p:sp>
        <p:sp>
          <p:nvSpPr>
            <p:cNvPr id="30" name="Line 26"/>
            <p:cNvSpPr>
              <a:spLocks noChangeShapeType="1"/>
            </p:cNvSpPr>
            <p:nvPr/>
          </p:nvSpPr>
          <p:spPr bwMode="auto">
            <a:xfrm>
              <a:off x="2640" y="1938"/>
              <a:ext cx="0" cy="1566"/>
            </a:xfrm>
            <a:prstGeom prst="line">
              <a:avLst/>
            </a:prstGeom>
            <a:noFill/>
            <a:ln w="254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 name="Group 43"/>
          <p:cNvGrpSpPr>
            <a:grpSpLocks/>
          </p:cNvGrpSpPr>
          <p:nvPr/>
        </p:nvGrpSpPr>
        <p:grpSpPr bwMode="auto">
          <a:xfrm>
            <a:off x="2063552" y="3217166"/>
            <a:ext cx="2344737" cy="2471738"/>
            <a:chOff x="299" y="1986"/>
            <a:chExt cx="1477" cy="1557"/>
          </a:xfrm>
        </p:grpSpPr>
        <p:sp>
          <p:nvSpPr>
            <p:cNvPr id="32" name="Rectangle 18"/>
            <p:cNvSpPr>
              <a:spLocks noChangeArrowheads="1"/>
            </p:cNvSpPr>
            <p:nvPr/>
          </p:nvSpPr>
          <p:spPr bwMode="auto">
            <a:xfrm>
              <a:off x="299" y="3216"/>
              <a:ext cx="14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dirty="0">
                  <a:solidFill>
                    <a:srgbClr val="FFFF00"/>
                  </a:solidFill>
                  <a:latin typeface="Times New Roman" pitchFamily="18" charset="0"/>
                </a:rPr>
                <a:t>[Cr(H</a:t>
              </a:r>
              <a:r>
                <a:rPr kumimoji="1" lang="en-US" altLang="zh-CN" sz="2800" b="1" baseline="-30000" dirty="0">
                  <a:solidFill>
                    <a:srgbClr val="FFFF00"/>
                  </a:solidFill>
                  <a:latin typeface="Times New Roman" pitchFamily="18" charset="0"/>
                </a:rPr>
                <a:t>2</a:t>
              </a:r>
              <a:r>
                <a:rPr kumimoji="1" lang="en-US" altLang="zh-CN" sz="2800" b="1" dirty="0">
                  <a:solidFill>
                    <a:srgbClr val="FFFF00"/>
                  </a:solidFill>
                  <a:latin typeface="Times New Roman" pitchFamily="18" charset="0"/>
                </a:rPr>
                <a:t>O)</a:t>
              </a:r>
              <a:r>
                <a:rPr kumimoji="1" lang="en-US" altLang="zh-CN" sz="2800" b="1" baseline="-30000" dirty="0">
                  <a:solidFill>
                    <a:srgbClr val="FFFF00"/>
                  </a:solidFill>
                  <a:latin typeface="Times New Roman" pitchFamily="18" charset="0"/>
                </a:rPr>
                <a:t>6</a:t>
              </a:r>
              <a:r>
                <a:rPr kumimoji="1" lang="en-US" altLang="zh-CN" sz="2800" b="1" dirty="0">
                  <a:solidFill>
                    <a:srgbClr val="FFFF00"/>
                  </a:solidFill>
                  <a:latin typeface="Times New Roman" pitchFamily="18" charset="0"/>
                </a:rPr>
                <a:t>]Cl</a:t>
              </a:r>
              <a:r>
                <a:rPr kumimoji="1" lang="en-US" altLang="zh-CN" sz="2800" b="1" baseline="-30000" dirty="0">
                  <a:solidFill>
                    <a:srgbClr val="FFFF00"/>
                  </a:solidFill>
                  <a:latin typeface="Times New Roman" pitchFamily="18" charset="0"/>
                </a:rPr>
                <a:t>3</a:t>
              </a:r>
            </a:p>
          </p:txBody>
        </p:sp>
        <p:sp>
          <p:nvSpPr>
            <p:cNvPr id="33" name="Line 27"/>
            <p:cNvSpPr>
              <a:spLocks noChangeShapeType="1"/>
            </p:cNvSpPr>
            <p:nvPr/>
          </p:nvSpPr>
          <p:spPr bwMode="auto">
            <a:xfrm>
              <a:off x="1104" y="1986"/>
              <a:ext cx="0" cy="1182"/>
            </a:xfrm>
            <a:prstGeom prst="line">
              <a:avLst/>
            </a:prstGeom>
            <a:noFill/>
            <a:ln w="254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 name="Group 42"/>
          <p:cNvGrpSpPr>
            <a:grpSpLocks/>
          </p:cNvGrpSpPr>
          <p:nvPr/>
        </p:nvGrpSpPr>
        <p:grpSpPr bwMode="auto">
          <a:xfrm>
            <a:off x="6635550" y="3202880"/>
            <a:ext cx="3698874" cy="2490788"/>
            <a:chOff x="3179" y="1977"/>
            <a:chExt cx="2330" cy="1569"/>
          </a:xfrm>
        </p:grpSpPr>
        <p:sp>
          <p:nvSpPr>
            <p:cNvPr id="35" name="Line 28"/>
            <p:cNvSpPr>
              <a:spLocks noChangeShapeType="1"/>
            </p:cNvSpPr>
            <p:nvPr/>
          </p:nvSpPr>
          <p:spPr bwMode="auto">
            <a:xfrm flipH="1">
              <a:off x="4272" y="1977"/>
              <a:ext cx="11" cy="1191"/>
            </a:xfrm>
            <a:prstGeom prst="line">
              <a:avLst/>
            </a:prstGeom>
            <a:noFill/>
            <a:ln w="2540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Rectangle 35"/>
            <p:cNvSpPr>
              <a:spLocks noChangeArrowheads="1"/>
            </p:cNvSpPr>
            <p:nvPr/>
          </p:nvSpPr>
          <p:spPr bwMode="auto">
            <a:xfrm>
              <a:off x="3179" y="3216"/>
              <a:ext cx="233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a:solidFill>
                    <a:srgbClr val="FFFF00"/>
                  </a:solidFill>
                  <a:latin typeface="Times New Roman" pitchFamily="18" charset="0"/>
                </a:rPr>
                <a:t>[CrCl</a:t>
              </a:r>
              <a:r>
                <a:rPr kumimoji="1" lang="en-US" altLang="zh-CN" sz="2800" b="1" baseline="-30000">
                  <a:solidFill>
                    <a:srgbClr val="FFFF00"/>
                  </a:solidFill>
                  <a:latin typeface="Times New Roman" pitchFamily="18" charset="0"/>
                </a:rPr>
                <a:t>2</a:t>
              </a:r>
              <a:r>
                <a:rPr kumimoji="1" lang="en-US" altLang="zh-CN" sz="2800" b="1">
                  <a:solidFill>
                    <a:srgbClr val="FFFF00"/>
                  </a:solidFill>
                  <a:latin typeface="Times New Roman" pitchFamily="18" charset="0"/>
                </a:rPr>
                <a:t>(H</a:t>
              </a:r>
              <a:r>
                <a:rPr kumimoji="1" lang="en-US" altLang="zh-CN" sz="2800" b="1" baseline="-30000">
                  <a:solidFill>
                    <a:srgbClr val="FFFF00"/>
                  </a:solidFill>
                  <a:latin typeface="Times New Roman" pitchFamily="18" charset="0"/>
                </a:rPr>
                <a:t>2</a:t>
              </a:r>
              <a:r>
                <a:rPr kumimoji="1" lang="en-US" altLang="zh-CN" sz="2800" b="1">
                  <a:solidFill>
                    <a:srgbClr val="FFFF00"/>
                  </a:solidFill>
                  <a:latin typeface="Times New Roman" pitchFamily="18" charset="0"/>
                </a:rPr>
                <a:t>O)</a:t>
              </a:r>
              <a:r>
                <a:rPr kumimoji="1" lang="en-US" altLang="zh-CN" sz="2800" b="1" baseline="-30000">
                  <a:solidFill>
                    <a:srgbClr val="FFFF00"/>
                  </a:solidFill>
                  <a:latin typeface="Times New Roman" pitchFamily="18" charset="0"/>
                </a:rPr>
                <a:t>4</a:t>
              </a:r>
              <a:r>
                <a:rPr kumimoji="1" lang="en-US" altLang="zh-CN" sz="2800" b="1">
                  <a:solidFill>
                    <a:srgbClr val="FFFF00"/>
                  </a:solidFill>
                  <a:latin typeface="Times New Roman" pitchFamily="18" charset="0"/>
                </a:rPr>
                <a:t>]Cl·2H</a:t>
              </a:r>
              <a:r>
                <a:rPr kumimoji="1" lang="en-US" altLang="zh-CN" sz="2800" b="1" baseline="-30000">
                  <a:solidFill>
                    <a:srgbClr val="FFFF00"/>
                  </a:solidFill>
                  <a:latin typeface="Times New Roman" pitchFamily="18" charset="0"/>
                </a:rPr>
                <a:t>2</a:t>
              </a:r>
              <a:r>
                <a:rPr kumimoji="1" lang="en-US" altLang="zh-CN" sz="2800" b="1">
                  <a:solidFill>
                    <a:srgbClr val="FFFF00"/>
                  </a:solidFill>
                  <a:latin typeface="Times New Roman" pitchFamily="18" charset="0"/>
                </a:rPr>
                <a:t>O</a:t>
              </a:r>
            </a:p>
          </p:txBody>
        </p:sp>
      </p:grpSp>
      <p:sp>
        <p:nvSpPr>
          <p:cNvPr id="37" name="Rectangle 39"/>
          <p:cNvSpPr>
            <a:spLocks noChangeArrowheads="1"/>
          </p:cNvSpPr>
          <p:nvPr/>
        </p:nvSpPr>
        <p:spPr bwMode="auto">
          <a:xfrm>
            <a:off x="154608" y="993830"/>
            <a:ext cx="110892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20000"/>
              </a:spcBef>
            </a:pPr>
            <a:r>
              <a:rPr kumimoji="1" lang="en-US" altLang="zh-CN" sz="2400" b="1" dirty="0">
                <a:latin typeface="宋体" pitchFamily="2" charset="-122"/>
              </a:rPr>
              <a:t>1.</a:t>
            </a:r>
            <a:r>
              <a:rPr kumimoji="1" lang="zh-CN" altLang="en-US" sz="2400" b="1" dirty="0">
                <a:latin typeface="宋体" pitchFamily="2" charset="-122"/>
              </a:rPr>
              <a:t>溶剂合异构：</a:t>
            </a:r>
            <a:r>
              <a:rPr kumimoji="1" lang="zh-CN" altLang="en-US" sz="2400" b="1" dirty="0">
                <a:solidFill>
                  <a:srgbClr val="FFFF00"/>
                </a:solidFill>
                <a:latin typeface="宋体" pitchFamily="2" charset="-122"/>
              </a:rPr>
              <a:t>溶剂分子</a:t>
            </a:r>
            <a:r>
              <a:rPr kumimoji="1" lang="zh-CN" altLang="en-US" sz="2400" b="1" dirty="0">
                <a:latin typeface="宋体" pitchFamily="2" charset="-122"/>
              </a:rPr>
              <a:t>取代配位基团而</a:t>
            </a:r>
            <a:r>
              <a:rPr kumimoji="1" lang="zh-CN" altLang="en-US" sz="2400" b="1" dirty="0">
                <a:solidFill>
                  <a:srgbClr val="FFFF00"/>
                </a:solidFill>
                <a:latin typeface="宋体" pitchFamily="2" charset="-122"/>
              </a:rPr>
              <a:t>进入</a:t>
            </a:r>
            <a:r>
              <a:rPr kumimoji="1" lang="zh-CN" altLang="en-US" sz="2400" b="1" dirty="0">
                <a:latin typeface="宋体" pitchFamily="2" charset="-122"/>
              </a:rPr>
              <a:t>配离子的</a:t>
            </a:r>
            <a:r>
              <a:rPr kumimoji="1" lang="zh-CN" altLang="en-US" sz="2400" b="1" dirty="0">
                <a:solidFill>
                  <a:srgbClr val="FFFF00"/>
                </a:solidFill>
                <a:latin typeface="宋体" pitchFamily="2" charset="-122"/>
              </a:rPr>
              <a:t>内界</a:t>
            </a:r>
            <a:r>
              <a:rPr kumimoji="1" lang="zh-CN" altLang="en-US" sz="2400" b="1" dirty="0">
                <a:latin typeface="宋体" pitchFamily="2" charset="-122"/>
              </a:rPr>
              <a:t>所产生的异构现象。</a:t>
            </a:r>
          </a:p>
        </p:txBody>
      </p:sp>
    </p:spTree>
    <p:extLst>
      <p:ext uri="{BB962C8B-B14F-4D97-AF65-F5344CB8AC3E}">
        <p14:creationId xmlns:p14="http://schemas.microsoft.com/office/powerpoint/2010/main" val="12665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Bottom)">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arn(in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slide(fromBottom)">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slide(fromBottom)">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5"/>
          </p:nvPr>
        </p:nvSpPr>
        <p:spPr>
          <a:xfrm>
            <a:off x="10618543" y="6511384"/>
            <a:ext cx="876300" cy="247650"/>
          </a:xfrm>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2</a:t>
            </a:fld>
            <a:endParaRPr kumimoji="1" lang="en-US" altLang="zh-CN" sz="1800" spc="30" dirty="0">
              <a:solidFill>
                <a:schemeClr val="tx1"/>
              </a:solidFill>
              <a:latin typeface="隶书" pitchFamily="49" charset="-122"/>
              <a:ea typeface="隶书" pitchFamily="49" charset="-122"/>
              <a:cs typeface="Tahoma" pitchFamily="34" charset="0"/>
            </a:endParaRPr>
          </a:p>
        </p:txBody>
      </p:sp>
      <p:sp>
        <p:nvSpPr>
          <p:cNvPr id="5" name="标题 4"/>
          <p:cNvSpPr>
            <a:spLocks noGrp="1"/>
          </p:cNvSpPr>
          <p:nvPr>
            <p:ph type="title"/>
          </p:nvPr>
        </p:nvSpPr>
        <p:spPr/>
        <p:txBody>
          <a:bodyPr>
            <a:noAutofit/>
          </a:bodyPr>
          <a:lstStyle/>
          <a:p>
            <a:r>
              <a:rPr lang="zh-CN" altLang="en-US" sz="3600" dirty="0"/>
              <a:t>第十二章 配位化合物 </a:t>
            </a:r>
          </a:p>
        </p:txBody>
      </p:sp>
      <p:sp>
        <p:nvSpPr>
          <p:cNvPr id="6" name="Rectangle 6"/>
          <p:cNvSpPr>
            <a:spLocks noGrp="1" noChangeArrowheads="1"/>
          </p:cNvSpPr>
          <p:nvPr>
            <p:ph sz="quarter" idx="13"/>
          </p:nvPr>
        </p:nvSpPr>
        <p:spPr bwMode="auto">
          <a:xfrm>
            <a:off x="1876426" y="1656928"/>
            <a:ext cx="768096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rgbClr val="FF99FF"/>
              </a:buClr>
              <a:buFont typeface="Wingdings" pitchFamily="2" charset="2"/>
              <a:buNone/>
            </a:pPr>
            <a:r>
              <a:rPr kumimoji="1" lang="en-US" altLang="zh-CN" sz="4000" dirty="0">
                <a:latin typeface="隶书" pitchFamily="49" charset="-122"/>
                <a:cs typeface="Times New Roman" pitchFamily="18" charset="0"/>
              </a:rPr>
              <a:t>§12.1  </a:t>
            </a:r>
            <a:r>
              <a:rPr kumimoji="1" lang="zh-CN" altLang="en-US" sz="4000" dirty="0">
                <a:latin typeface="隶书" pitchFamily="49" charset="-122"/>
                <a:ea typeface="隶书" pitchFamily="49" charset="-122"/>
              </a:rPr>
              <a:t>配合物的基本概念</a:t>
            </a:r>
          </a:p>
          <a:p>
            <a:pPr>
              <a:lnSpc>
                <a:spcPct val="90000"/>
              </a:lnSpc>
              <a:spcBef>
                <a:spcPct val="50000"/>
              </a:spcBef>
              <a:buClr>
                <a:srgbClr val="FF99FF"/>
              </a:buClr>
              <a:buFont typeface="Wingdings" pitchFamily="2" charset="2"/>
              <a:buNone/>
            </a:pPr>
            <a:r>
              <a:rPr kumimoji="1" lang="en-US" altLang="zh-CN" sz="4000" dirty="0">
                <a:latin typeface="隶书" pitchFamily="49" charset="-122"/>
                <a:cs typeface="Times New Roman" pitchFamily="18" charset="0"/>
              </a:rPr>
              <a:t>§12.2  </a:t>
            </a:r>
            <a:r>
              <a:rPr kumimoji="1" lang="zh-CN" altLang="en-US" sz="4000" dirty="0">
                <a:latin typeface="隶书" pitchFamily="49" charset="-122"/>
                <a:ea typeface="隶书" pitchFamily="49" charset="-122"/>
              </a:rPr>
              <a:t>配合物的化学键理论</a:t>
            </a:r>
            <a:endParaRPr kumimoji="1" lang="zh-CN" altLang="en-US" sz="4000" u="sng" dirty="0">
              <a:latin typeface="隶书" pitchFamily="49" charset="-122"/>
              <a:ea typeface="隶书" pitchFamily="49" charset="-122"/>
            </a:endParaRPr>
          </a:p>
          <a:p>
            <a:pPr>
              <a:lnSpc>
                <a:spcPct val="90000"/>
              </a:lnSpc>
              <a:spcBef>
                <a:spcPct val="50000"/>
              </a:spcBef>
              <a:buClr>
                <a:srgbClr val="FF99FF"/>
              </a:buClr>
              <a:buFont typeface="Wingdings" pitchFamily="2" charset="2"/>
              <a:buNone/>
            </a:pPr>
            <a:r>
              <a:rPr kumimoji="1" lang="en-US" altLang="zh-CN" sz="4000" dirty="0">
                <a:latin typeface="隶书" pitchFamily="49" charset="-122"/>
                <a:cs typeface="Times New Roman" pitchFamily="18" charset="0"/>
              </a:rPr>
              <a:t>§12.3  </a:t>
            </a:r>
            <a:r>
              <a:rPr kumimoji="1" lang="zh-CN" altLang="en-US" sz="4000" dirty="0">
                <a:latin typeface="隶书" pitchFamily="49" charset="-122"/>
                <a:ea typeface="隶书" pitchFamily="49" charset="-122"/>
              </a:rPr>
              <a:t>配合物的离解平衡</a:t>
            </a:r>
          </a:p>
          <a:p>
            <a:pPr>
              <a:lnSpc>
                <a:spcPct val="90000"/>
              </a:lnSpc>
              <a:spcBef>
                <a:spcPct val="50000"/>
              </a:spcBef>
              <a:buClr>
                <a:srgbClr val="FF99FF"/>
              </a:buClr>
              <a:buFont typeface="Wingdings" pitchFamily="2" charset="2"/>
              <a:buNone/>
            </a:pPr>
            <a:r>
              <a:rPr kumimoji="1" lang="en-US" altLang="zh-CN" sz="4000" dirty="0">
                <a:latin typeface="隶书" pitchFamily="49" charset="-122"/>
                <a:cs typeface="Times New Roman" pitchFamily="18" charset="0"/>
              </a:rPr>
              <a:t>§12.4  </a:t>
            </a:r>
            <a:r>
              <a:rPr kumimoji="1" lang="zh-CN" altLang="en-US" sz="4000" dirty="0">
                <a:latin typeface="隶书" pitchFamily="49" charset="-122"/>
                <a:ea typeface="隶书" pitchFamily="49" charset="-122"/>
              </a:rPr>
              <a:t>螯合物</a:t>
            </a:r>
          </a:p>
          <a:p>
            <a:pPr>
              <a:lnSpc>
                <a:spcPct val="90000"/>
              </a:lnSpc>
              <a:spcBef>
                <a:spcPct val="50000"/>
              </a:spcBef>
              <a:buClr>
                <a:srgbClr val="FF99FF"/>
              </a:buClr>
              <a:buFont typeface="Wingdings" pitchFamily="2" charset="2"/>
              <a:buNone/>
            </a:pPr>
            <a:r>
              <a:rPr kumimoji="1" lang="en-US" altLang="zh-CN" sz="4000" dirty="0">
                <a:latin typeface="隶书" pitchFamily="49" charset="-122"/>
                <a:cs typeface="Times New Roman" pitchFamily="18" charset="0"/>
              </a:rPr>
              <a:t>§13.5 </a:t>
            </a:r>
            <a:r>
              <a:rPr kumimoji="1" lang="zh-CN" altLang="en-US" sz="4000" dirty="0">
                <a:latin typeface="隶书" pitchFamily="49" charset="-122"/>
                <a:ea typeface="隶书" pitchFamily="49" charset="-122"/>
              </a:rPr>
              <a:t>配合滴定法</a:t>
            </a:r>
          </a:p>
        </p:txBody>
      </p:sp>
    </p:spTree>
    <p:extLst>
      <p:ext uri="{BB962C8B-B14F-4D97-AF65-F5344CB8AC3E}">
        <p14:creationId xmlns:p14="http://schemas.microsoft.com/office/powerpoint/2010/main" val="30299067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5"/>
          </p:nvPr>
        </p:nvSpPr>
        <p:spPr/>
        <p:txBody>
          <a:bodyPr/>
          <a:lstStyle/>
          <a:p>
            <a:fld id="{1DE008FE-114B-4114-B337-F26889AEE8F6}" type="datetime12">
              <a:rPr lang="zh-CN" altLang="en-US" smtClean="0"/>
              <a:pPr/>
              <a:t>上午8时17分</a:t>
            </a:fld>
            <a:endParaRPr lang="en-US" altLang="zh-CN" dirty="0"/>
          </a:p>
        </p:txBody>
      </p:sp>
      <p:sp>
        <p:nvSpPr>
          <p:cNvPr id="6" name="灯片编号占位符 5"/>
          <p:cNvSpPr>
            <a:spLocks noGrp="1"/>
          </p:cNvSpPr>
          <p:nvPr>
            <p:ph type="sldNum" sz="quarter" idx="16"/>
          </p:nvPr>
        </p:nvSpPr>
        <p:spPr/>
        <p:txBody>
          <a:bodyPr vert="horz" lIns="91440" tIns="45720" rIns="91440" bIns="45720" rtlCol="0" anchor="ctr">
            <a:noAutofit/>
          </a:bodyPr>
          <a:lstStyle/>
          <a:p>
            <a:fld id="{DEAEAF4C-6C24-4831-88D9-099796FD7F53}" type="slidenum">
              <a:rPr kumimoji="1" lang="en-US" altLang="zh-CN" sz="1800" spc="30">
                <a:solidFill>
                  <a:schemeClr val="tx1"/>
                </a:solidFill>
                <a:latin typeface="隶书" pitchFamily="49" charset="-122"/>
                <a:ea typeface="隶书" pitchFamily="49" charset="-122"/>
                <a:cs typeface="Tahoma" pitchFamily="34" charset="0"/>
              </a:rPr>
              <a:pPr/>
              <a:t>20</a:t>
            </a:fld>
            <a:endParaRPr kumimoji="1" lang="en-US" altLang="zh-CN" sz="1800" spc="30" dirty="0">
              <a:solidFill>
                <a:schemeClr val="tx1"/>
              </a:solidFill>
              <a:latin typeface="隶书" pitchFamily="49" charset="-122"/>
              <a:ea typeface="隶书" pitchFamily="49" charset="-122"/>
              <a:cs typeface="Tahoma" pitchFamily="34" charset="0"/>
            </a:endParaRPr>
          </a:p>
        </p:txBody>
      </p:sp>
      <p:sp>
        <p:nvSpPr>
          <p:cNvPr id="7" name="Rectangle 2"/>
          <p:cNvSpPr>
            <a:spLocks noGrp="1" noRot="1" noChangeArrowheads="1"/>
          </p:cNvSpPr>
          <p:nvPr>
            <p:ph type="title"/>
          </p:nvPr>
        </p:nvSpPr>
        <p:spPr/>
        <p:txBody>
          <a:bodyPr>
            <a:normAutofit/>
          </a:bodyPr>
          <a:lstStyle/>
          <a:p>
            <a:pPr algn="ctr"/>
            <a:r>
              <a:rPr kumimoji="1" lang="zh-CN" altLang="en-US" sz="3600" b="1" dirty="0">
                <a:latin typeface="宋体" pitchFamily="2" charset="-122"/>
              </a:rPr>
              <a:t>结构异构</a:t>
            </a:r>
          </a:p>
        </p:txBody>
      </p:sp>
      <p:sp>
        <p:nvSpPr>
          <p:cNvPr id="38" name="Rectangle 2"/>
          <p:cNvSpPr txBox="1">
            <a:spLocks noRot="1" noChangeArrowheads="1"/>
          </p:cNvSpPr>
          <p:nvPr/>
        </p:nvSpPr>
        <p:spPr>
          <a:xfrm>
            <a:off x="1714500" y="1214438"/>
            <a:ext cx="8686800" cy="685800"/>
          </a:xfrm>
          <a:prstGeom prst="rect">
            <a:avLst/>
          </a:prstGeom>
        </p:spPr>
        <p:txBody>
          <a:bodyPr vert="horz" lIns="91440" tIns="45720" rIns="91440" bIns="45720" rtlCol="0" anchor="b" anchorCtr="0">
            <a:normAutofit/>
          </a:bodyPr>
          <a:lstStyle>
            <a:lvl1pPr algn="ctr"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pPr algn="l"/>
            <a:r>
              <a:rPr lang="en-US" altLang="zh-CN" sz="3200" b="1">
                <a:solidFill>
                  <a:srgbClr val="FFFF00"/>
                </a:solidFill>
              </a:rPr>
              <a:t>2.</a:t>
            </a:r>
            <a:r>
              <a:rPr lang="zh-CN" altLang="en-US" sz="3200" b="1">
                <a:solidFill>
                  <a:srgbClr val="FFFF00"/>
                </a:solidFill>
                <a:latin typeface="宋体" pitchFamily="2" charset="-122"/>
              </a:rPr>
              <a:t>电离异构：</a:t>
            </a:r>
            <a:r>
              <a:rPr lang="zh-CN" altLang="en-US" sz="2800" b="1">
                <a:latin typeface="楷体_GB2312" pitchFamily="49" charset="-122"/>
                <a:ea typeface="楷体_GB2312" pitchFamily="49" charset="-122"/>
              </a:rPr>
              <a:t>在溶液中离解产生不同离子的异构。</a:t>
            </a:r>
            <a:r>
              <a:rPr lang="zh-CN" altLang="en-US" sz="3200" b="1">
                <a:solidFill>
                  <a:srgbClr val="990033"/>
                </a:solidFill>
                <a:latin typeface="宋体" pitchFamily="2" charset="-122"/>
              </a:rPr>
              <a:t> </a:t>
            </a:r>
            <a:endParaRPr lang="zh-CN" altLang="en-US" sz="3200" b="1" dirty="0">
              <a:solidFill>
                <a:srgbClr val="990033"/>
              </a:solidFill>
              <a:latin typeface="宋体" pitchFamily="2" charset="-122"/>
            </a:endParaRPr>
          </a:p>
        </p:txBody>
      </p:sp>
      <p:sp>
        <p:nvSpPr>
          <p:cNvPr id="39" name="Rectangle 3"/>
          <p:cNvSpPr>
            <a:spLocks noChangeArrowheads="1"/>
          </p:cNvSpPr>
          <p:nvPr/>
        </p:nvSpPr>
        <p:spPr bwMode="auto">
          <a:xfrm>
            <a:off x="2207568" y="1837792"/>
            <a:ext cx="770413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kumimoji="1" lang="en-US" altLang="zh-CN" sz="2800" b="1" dirty="0">
                <a:solidFill>
                  <a:srgbClr val="FFFF00"/>
                </a:solidFill>
                <a:latin typeface="Times New Roman" pitchFamily="18" charset="0"/>
              </a:rPr>
              <a:t>[Co(NH</a:t>
            </a:r>
            <a:r>
              <a:rPr kumimoji="1" lang="en-US" altLang="zh-CN" sz="2800" b="1" baseline="-25000" dirty="0">
                <a:solidFill>
                  <a:srgbClr val="FFFF00"/>
                </a:solidFill>
                <a:latin typeface="Times New Roman" pitchFamily="18" charset="0"/>
              </a:rPr>
              <a:t>3</a:t>
            </a:r>
            <a:r>
              <a:rPr kumimoji="1" lang="en-US" altLang="zh-CN" sz="2800" b="1" dirty="0">
                <a:solidFill>
                  <a:srgbClr val="FFFF00"/>
                </a:solidFill>
                <a:latin typeface="Times New Roman" pitchFamily="18" charset="0"/>
              </a:rPr>
              <a:t>)</a:t>
            </a:r>
            <a:r>
              <a:rPr kumimoji="1" lang="en-US" altLang="zh-CN" sz="2800" b="1" baseline="-25000" dirty="0">
                <a:solidFill>
                  <a:srgbClr val="FFFF00"/>
                </a:solidFill>
                <a:latin typeface="Times New Roman" pitchFamily="18" charset="0"/>
              </a:rPr>
              <a:t>5</a:t>
            </a:r>
            <a:r>
              <a:rPr kumimoji="1" lang="en-US" altLang="zh-CN" sz="2800" b="1" dirty="0">
                <a:solidFill>
                  <a:srgbClr val="FFFF00"/>
                </a:solidFill>
                <a:latin typeface="Times New Roman" pitchFamily="18" charset="0"/>
              </a:rPr>
              <a:t>Br]SO</a:t>
            </a:r>
            <a:r>
              <a:rPr kumimoji="1" lang="en-US" altLang="zh-CN" sz="2800" b="1" baseline="-25000" dirty="0">
                <a:solidFill>
                  <a:srgbClr val="FFFF00"/>
                </a:solidFill>
                <a:latin typeface="Times New Roman" pitchFamily="18" charset="0"/>
              </a:rPr>
              <a:t>4       </a:t>
            </a:r>
            <a:r>
              <a:rPr kumimoji="1" lang="zh-CN" altLang="en-US" sz="2800" b="1" dirty="0">
                <a:solidFill>
                  <a:srgbClr val="FFFF00"/>
                </a:solidFill>
                <a:latin typeface="Times New Roman" pitchFamily="18" charset="0"/>
              </a:rPr>
              <a:t>紫红色</a:t>
            </a:r>
          </a:p>
          <a:p>
            <a:pPr>
              <a:lnSpc>
                <a:spcPct val="150000"/>
              </a:lnSpc>
            </a:pPr>
            <a:r>
              <a:rPr kumimoji="1" lang="en-US" altLang="zh-CN" sz="2800" b="1" dirty="0">
                <a:solidFill>
                  <a:srgbClr val="FFFF00"/>
                </a:solidFill>
                <a:latin typeface="Times New Roman" pitchFamily="18" charset="0"/>
              </a:rPr>
              <a:t>[Co(NH</a:t>
            </a:r>
            <a:r>
              <a:rPr kumimoji="1" lang="en-US" altLang="zh-CN" sz="2800" b="1" baseline="-25000" dirty="0">
                <a:solidFill>
                  <a:srgbClr val="FFFF00"/>
                </a:solidFill>
                <a:latin typeface="Times New Roman" pitchFamily="18" charset="0"/>
              </a:rPr>
              <a:t>3</a:t>
            </a:r>
            <a:r>
              <a:rPr kumimoji="1" lang="en-US" altLang="zh-CN" sz="2800" b="1" dirty="0">
                <a:solidFill>
                  <a:srgbClr val="FFFF00"/>
                </a:solidFill>
                <a:latin typeface="Times New Roman" pitchFamily="18" charset="0"/>
              </a:rPr>
              <a:t>)</a:t>
            </a:r>
            <a:r>
              <a:rPr kumimoji="1" lang="en-US" altLang="zh-CN" sz="2800" b="1" baseline="-25000" dirty="0">
                <a:solidFill>
                  <a:srgbClr val="FFFF00"/>
                </a:solidFill>
                <a:latin typeface="Times New Roman" pitchFamily="18" charset="0"/>
              </a:rPr>
              <a:t>5</a:t>
            </a:r>
            <a:r>
              <a:rPr kumimoji="1" lang="en-US" altLang="zh-CN" sz="2800" b="1" dirty="0">
                <a:solidFill>
                  <a:srgbClr val="FFFF00"/>
                </a:solidFill>
                <a:latin typeface="Times New Roman" pitchFamily="18" charset="0"/>
              </a:rPr>
              <a:t>SO</a:t>
            </a:r>
            <a:r>
              <a:rPr kumimoji="1" lang="en-US" altLang="zh-CN" sz="2800" b="1" baseline="-25000" dirty="0">
                <a:solidFill>
                  <a:srgbClr val="FFFF00"/>
                </a:solidFill>
                <a:latin typeface="Times New Roman" pitchFamily="18" charset="0"/>
              </a:rPr>
              <a:t>4</a:t>
            </a:r>
            <a:r>
              <a:rPr kumimoji="1" lang="en-US" altLang="zh-CN" sz="2800" b="1" dirty="0">
                <a:solidFill>
                  <a:srgbClr val="FFFF00"/>
                </a:solidFill>
                <a:latin typeface="Times New Roman" pitchFamily="18" charset="0"/>
              </a:rPr>
              <a:t>]Br     </a:t>
            </a:r>
            <a:r>
              <a:rPr kumimoji="1" lang="zh-CN" altLang="en-US" sz="2800" b="1" dirty="0">
                <a:solidFill>
                  <a:srgbClr val="FFFF00"/>
                </a:solidFill>
                <a:latin typeface="Times New Roman" pitchFamily="18" charset="0"/>
              </a:rPr>
              <a:t>红色</a:t>
            </a:r>
          </a:p>
        </p:txBody>
      </p:sp>
      <p:grpSp>
        <p:nvGrpSpPr>
          <p:cNvPr id="40" name="Group 10"/>
          <p:cNvGrpSpPr>
            <a:grpSpLocks/>
          </p:cNvGrpSpPr>
          <p:nvPr/>
        </p:nvGrpSpPr>
        <p:grpSpPr bwMode="auto">
          <a:xfrm>
            <a:off x="1703512" y="3124203"/>
            <a:ext cx="8153400" cy="3409953"/>
            <a:chOff x="288" y="1968"/>
            <a:chExt cx="5136" cy="2148"/>
          </a:xfrm>
        </p:grpSpPr>
        <p:sp>
          <p:nvSpPr>
            <p:cNvPr id="41" name="Rectangle 4"/>
            <p:cNvSpPr>
              <a:spLocks noChangeArrowheads="1"/>
            </p:cNvSpPr>
            <p:nvPr/>
          </p:nvSpPr>
          <p:spPr bwMode="auto">
            <a:xfrm>
              <a:off x="288" y="1968"/>
              <a:ext cx="5136"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50000"/>
                </a:lnSpc>
                <a:spcBef>
                  <a:spcPct val="50000"/>
                </a:spcBef>
              </a:pPr>
              <a:r>
                <a:rPr kumimoji="1" lang="en-US" altLang="zh-CN" sz="2800" b="1" dirty="0">
                  <a:solidFill>
                    <a:srgbClr val="FFFF00"/>
                  </a:solidFill>
                  <a:latin typeface="Times New Roman" pitchFamily="18" charset="0"/>
                </a:rPr>
                <a:t>3.</a:t>
              </a:r>
              <a:r>
                <a:rPr kumimoji="1" lang="zh-CN" altLang="en-US" sz="2800" b="1" dirty="0">
                  <a:solidFill>
                    <a:srgbClr val="FFFF00"/>
                  </a:solidFill>
                  <a:latin typeface="Times New Roman" pitchFamily="18" charset="0"/>
                </a:rPr>
                <a:t>键合异构：</a:t>
              </a:r>
              <a:r>
                <a:rPr kumimoji="1" lang="zh-CN" altLang="en-US" sz="2800" b="1" dirty="0">
                  <a:latin typeface="Times New Roman" pitchFamily="18" charset="0"/>
                  <a:ea typeface="楷体_GB2312" pitchFamily="49" charset="-122"/>
                </a:rPr>
                <a:t>配体以不同的配位原子与中心原子结合产生的异构。</a:t>
              </a:r>
              <a:r>
                <a:rPr kumimoji="1" lang="zh-CN" altLang="en-US" sz="2800" b="1" dirty="0">
                  <a:solidFill>
                    <a:srgbClr val="000000"/>
                  </a:solidFill>
                  <a:latin typeface="Times New Roman" pitchFamily="18" charset="0"/>
                </a:rPr>
                <a:t>       </a:t>
              </a:r>
              <a:endParaRPr kumimoji="1" lang="zh-CN" altLang="en-US" sz="2800" b="1" baseline="30000" dirty="0">
                <a:solidFill>
                  <a:srgbClr val="000000"/>
                </a:solidFill>
                <a:latin typeface="Times New Roman" pitchFamily="18" charset="0"/>
              </a:endParaRPr>
            </a:p>
          </p:txBody>
        </p:sp>
        <p:sp>
          <p:nvSpPr>
            <p:cNvPr id="42" name="Rectangle 5"/>
            <p:cNvSpPr>
              <a:spLocks noChangeArrowheads="1"/>
            </p:cNvSpPr>
            <p:nvPr/>
          </p:nvSpPr>
          <p:spPr bwMode="auto">
            <a:xfrm>
              <a:off x="1344" y="2801"/>
              <a:ext cx="3456"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50000"/>
                </a:lnSpc>
                <a:spcBef>
                  <a:spcPct val="50000"/>
                </a:spcBef>
              </a:pPr>
              <a:r>
                <a:rPr kumimoji="1" lang="en-US" altLang="zh-CN" sz="2800" b="1" dirty="0">
                  <a:solidFill>
                    <a:srgbClr val="FFFF00"/>
                  </a:solidFill>
                  <a:latin typeface="Times New Roman" pitchFamily="18" charset="0"/>
                </a:rPr>
                <a:t>[Co(NO</a:t>
              </a:r>
              <a:r>
                <a:rPr kumimoji="1" lang="en-US" altLang="zh-CN" sz="2800" b="1" baseline="-25000" dirty="0">
                  <a:solidFill>
                    <a:srgbClr val="FFFF00"/>
                  </a:solidFill>
                  <a:latin typeface="Times New Roman" pitchFamily="18" charset="0"/>
                </a:rPr>
                <a:t>2</a:t>
              </a:r>
              <a:r>
                <a:rPr kumimoji="1" lang="en-US" altLang="zh-CN" sz="2800" b="1" dirty="0">
                  <a:solidFill>
                    <a:srgbClr val="FFFF00"/>
                  </a:solidFill>
                  <a:latin typeface="Times New Roman" pitchFamily="18" charset="0"/>
                </a:rPr>
                <a:t>)(NH</a:t>
              </a:r>
              <a:r>
                <a:rPr kumimoji="1" lang="en-US" altLang="zh-CN" sz="2800" b="1" baseline="-25000" dirty="0">
                  <a:solidFill>
                    <a:srgbClr val="FFFF00"/>
                  </a:solidFill>
                  <a:latin typeface="Times New Roman" pitchFamily="18" charset="0"/>
                </a:rPr>
                <a:t>3</a:t>
              </a:r>
              <a:r>
                <a:rPr kumimoji="1" lang="en-US" altLang="zh-CN" sz="2800" b="1" dirty="0">
                  <a:solidFill>
                    <a:srgbClr val="FFFF00"/>
                  </a:solidFill>
                  <a:latin typeface="Times New Roman" pitchFamily="18" charset="0"/>
                </a:rPr>
                <a:t>)</a:t>
              </a:r>
              <a:r>
                <a:rPr kumimoji="1" lang="en-US" altLang="zh-CN" sz="2800" b="1" baseline="-25000" dirty="0">
                  <a:solidFill>
                    <a:srgbClr val="FFFF00"/>
                  </a:solidFill>
                  <a:latin typeface="Times New Roman" pitchFamily="18" charset="0"/>
                </a:rPr>
                <a:t>5</a:t>
              </a:r>
              <a:r>
                <a:rPr kumimoji="1" lang="en-US" altLang="zh-CN" sz="2800" b="1" dirty="0">
                  <a:solidFill>
                    <a:srgbClr val="FFFF00"/>
                  </a:solidFill>
                  <a:latin typeface="Times New Roman" pitchFamily="18" charset="0"/>
                </a:rPr>
                <a:t>]</a:t>
              </a:r>
              <a:r>
                <a:rPr kumimoji="1" lang="en-US" altLang="zh-CN" sz="2800" b="1" baseline="30000" dirty="0">
                  <a:solidFill>
                    <a:srgbClr val="FFFF00"/>
                  </a:solidFill>
                  <a:latin typeface="Times New Roman" pitchFamily="18" charset="0"/>
                </a:rPr>
                <a:t>2+</a:t>
              </a:r>
              <a:r>
                <a:rPr kumimoji="1" lang="en-US" altLang="zh-CN" sz="2800" b="1" dirty="0">
                  <a:solidFill>
                    <a:srgbClr val="FFFF00"/>
                  </a:solidFill>
                  <a:latin typeface="Times New Roman" pitchFamily="18" charset="0"/>
                </a:rPr>
                <a:t>    </a:t>
              </a:r>
              <a:r>
                <a:rPr kumimoji="1" lang="zh-CN" altLang="en-US" sz="2800" b="1" dirty="0">
                  <a:solidFill>
                    <a:srgbClr val="FFFF00"/>
                  </a:solidFill>
                  <a:latin typeface="Times New Roman" pitchFamily="18" charset="0"/>
                </a:rPr>
                <a:t>黄色</a:t>
              </a:r>
            </a:p>
            <a:p>
              <a:pPr eaLnBrk="0" hangingPunct="0">
                <a:lnSpc>
                  <a:spcPct val="150000"/>
                </a:lnSpc>
              </a:pPr>
              <a:r>
                <a:rPr kumimoji="1" lang="en-US" altLang="zh-CN" sz="2800" b="1" dirty="0">
                  <a:solidFill>
                    <a:srgbClr val="FFFF00"/>
                  </a:solidFill>
                  <a:latin typeface="Times New Roman" pitchFamily="18" charset="0"/>
                </a:rPr>
                <a:t>[Co(ONO)(NH</a:t>
              </a:r>
              <a:r>
                <a:rPr kumimoji="1" lang="en-US" altLang="zh-CN" sz="2800" b="1" baseline="-25000" dirty="0">
                  <a:solidFill>
                    <a:srgbClr val="FFFF00"/>
                  </a:solidFill>
                  <a:latin typeface="Times New Roman" pitchFamily="18" charset="0"/>
                </a:rPr>
                <a:t>3</a:t>
              </a:r>
              <a:r>
                <a:rPr kumimoji="1" lang="en-US" altLang="zh-CN" sz="2800" b="1" dirty="0">
                  <a:solidFill>
                    <a:srgbClr val="FFFF00"/>
                  </a:solidFill>
                  <a:latin typeface="Times New Roman" pitchFamily="18" charset="0"/>
                </a:rPr>
                <a:t>)</a:t>
              </a:r>
              <a:r>
                <a:rPr kumimoji="1" lang="en-US" altLang="zh-CN" sz="2800" b="1" baseline="-25000" dirty="0">
                  <a:solidFill>
                    <a:srgbClr val="FFFF00"/>
                  </a:solidFill>
                  <a:latin typeface="Times New Roman" pitchFamily="18" charset="0"/>
                </a:rPr>
                <a:t>5</a:t>
              </a:r>
              <a:r>
                <a:rPr kumimoji="1" lang="en-US" altLang="zh-CN" sz="2800" b="1" dirty="0">
                  <a:solidFill>
                    <a:srgbClr val="FFFF00"/>
                  </a:solidFill>
                  <a:latin typeface="Times New Roman" pitchFamily="18" charset="0"/>
                </a:rPr>
                <a:t>]</a:t>
              </a:r>
              <a:r>
                <a:rPr kumimoji="1" lang="en-US" altLang="zh-CN" sz="2800" b="1" baseline="30000" dirty="0">
                  <a:solidFill>
                    <a:srgbClr val="FFFF00"/>
                  </a:solidFill>
                  <a:latin typeface="Times New Roman" pitchFamily="18" charset="0"/>
                </a:rPr>
                <a:t>2+   </a:t>
              </a:r>
              <a:r>
                <a:rPr kumimoji="1" lang="zh-CN" altLang="en-US" sz="2800" b="1" dirty="0">
                  <a:solidFill>
                    <a:srgbClr val="FFFF00"/>
                  </a:solidFill>
                  <a:latin typeface="Times New Roman" pitchFamily="18" charset="0"/>
                </a:rPr>
                <a:t>红色</a:t>
              </a:r>
            </a:p>
          </p:txBody>
        </p:sp>
        <p:sp>
          <p:nvSpPr>
            <p:cNvPr id="43" name="Text Box 9"/>
            <p:cNvSpPr txBox="1">
              <a:spLocks noChangeArrowheads="1"/>
            </p:cNvSpPr>
            <p:nvPr/>
          </p:nvSpPr>
          <p:spPr bwMode="auto">
            <a:xfrm>
              <a:off x="923" y="3786"/>
              <a:ext cx="329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dirty="0">
                  <a:latin typeface="Times New Roman" pitchFamily="18" charset="0"/>
                </a:rPr>
                <a:t>不同配位原子时，配体名称不同</a:t>
              </a:r>
            </a:p>
          </p:txBody>
        </p:sp>
      </p:grpSp>
    </p:spTree>
    <p:extLst>
      <p:ext uri="{BB962C8B-B14F-4D97-AF65-F5344CB8AC3E}">
        <p14:creationId xmlns:p14="http://schemas.microsoft.com/office/powerpoint/2010/main" val="174239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heckerboard(across)">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arn(inHorizontal)">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5"/>
          </p:nvPr>
        </p:nvSpPr>
        <p:spPr/>
        <p:txBody>
          <a:bodyPr/>
          <a:lstStyle/>
          <a:p>
            <a:fld id="{1DE008FE-114B-4114-B337-F26889AEE8F6}" type="datetime12">
              <a:rPr lang="zh-CN" altLang="en-US" smtClean="0"/>
              <a:pPr/>
              <a:t>上午8时17分</a:t>
            </a:fld>
            <a:endParaRPr lang="en-US" altLang="zh-CN" dirty="0"/>
          </a:p>
        </p:txBody>
      </p:sp>
      <p:sp>
        <p:nvSpPr>
          <p:cNvPr id="6" name="灯片编号占位符 5"/>
          <p:cNvSpPr>
            <a:spLocks noGrp="1"/>
          </p:cNvSpPr>
          <p:nvPr>
            <p:ph type="sldNum" sz="quarter" idx="16"/>
          </p:nvPr>
        </p:nvSpPr>
        <p:spPr/>
        <p:txBody>
          <a:bodyPr vert="horz" lIns="91440" tIns="45720" rIns="91440" bIns="45720" rtlCol="0" anchor="ctr">
            <a:noAutofit/>
          </a:bodyPr>
          <a:lstStyle/>
          <a:p>
            <a:fld id="{DEAEAF4C-6C24-4831-88D9-099796FD7F53}" type="slidenum">
              <a:rPr kumimoji="1" lang="en-US" altLang="zh-CN" sz="1800" spc="30">
                <a:solidFill>
                  <a:schemeClr val="tx1"/>
                </a:solidFill>
                <a:latin typeface="隶书" pitchFamily="49" charset="-122"/>
                <a:ea typeface="隶书" pitchFamily="49" charset="-122"/>
                <a:cs typeface="Tahoma" pitchFamily="34" charset="0"/>
              </a:rPr>
              <a:pPr/>
              <a:t>21</a:t>
            </a:fld>
            <a:endParaRPr kumimoji="1" lang="en-US" altLang="zh-CN" sz="1800" spc="30" dirty="0">
              <a:solidFill>
                <a:schemeClr val="tx1"/>
              </a:solidFill>
              <a:latin typeface="隶书" pitchFamily="49" charset="-122"/>
              <a:ea typeface="隶书" pitchFamily="49" charset="-122"/>
              <a:cs typeface="Tahoma" pitchFamily="34" charset="0"/>
            </a:endParaRPr>
          </a:p>
        </p:txBody>
      </p:sp>
      <p:sp>
        <p:nvSpPr>
          <p:cNvPr id="7" name="Rectangle 2"/>
          <p:cNvSpPr>
            <a:spLocks noGrp="1" noRot="1" noChangeArrowheads="1"/>
          </p:cNvSpPr>
          <p:nvPr>
            <p:ph type="title"/>
          </p:nvPr>
        </p:nvSpPr>
        <p:spPr/>
        <p:txBody>
          <a:bodyPr>
            <a:normAutofit/>
          </a:bodyPr>
          <a:lstStyle/>
          <a:p>
            <a:pPr algn="ctr"/>
            <a:r>
              <a:rPr kumimoji="1" lang="zh-CN" altLang="en-US" sz="3600" b="1" dirty="0">
                <a:latin typeface="宋体" pitchFamily="2" charset="-122"/>
              </a:rPr>
              <a:t>结构异构</a:t>
            </a:r>
          </a:p>
        </p:txBody>
      </p:sp>
      <p:sp>
        <p:nvSpPr>
          <p:cNvPr id="8" name="Rectangle 2"/>
          <p:cNvSpPr>
            <a:spLocks noChangeArrowheads="1"/>
          </p:cNvSpPr>
          <p:nvPr/>
        </p:nvSpPr>
        <p:spPr bwMode="auto">
          <a:xfrm>
            <a:off x="3287688" y="2423963"/>
            <a:ext cx="472440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800" b="1" dirty="0">
                <a:latin typeface="Times New Roman" pitchFamily="18" charset="0"/>
              </a:rPr>
              <a:t> [Co(NH</a:t>
            </a:r>
            <a:r>
              <a:rPr kumimoji="1" lang="en-US" altLang="zh-CN" sz="2800" b="1" baseline="-25000" dirty="0">
                <a:latin typeface="Times New Roman" pitchFamily="18" charset="0"/>
              </a:rPr>
              <a:t>3</a:t>
            </a:r>
            <a:r>
              <a:rPr kumimoji="1" lang="en-US" altLang="zh-CN" sz="2800" b="1" dirty="0">
                <a:latin typeface="Times New Roman" pitchFamily="18" charset="0"/>
              </a:rPr>
              <a:t>)</a:t>
            </a:r>
            <a:r>
              <a:rPr kumimoji="1" lang="en-US" altLang="zh-CN" sz="2800" b="1" baseline="-25000" dirty="0">
                <a:latin typeface="Times New Roman" pitchFamily="18" charset="0"/>
              </a:rPr>
              <a:t>6</a:t>
            </a:r>
            <a:r>
              <a:rPr kumimoji="1" lang="en-US" altLang="zh-CN" sz="2800" b="1" dirty="0">
                <a:latin typeface="Times New Roman" pitchFamily="18" charset="0"/>
              </a:rPr>
              <a:t>][Cr(CN)</a:t>
            </a:r>
            <a:r>
              <a:rPr kumimoji="1" lang="en-US" altLang="zh-CN" sz="2800" b="1" baseline="-25000" dirty="0">
                <a:latin typeface="Times New Roman" pitchFamily="18" charset="0"/>
              </a:rPr>
              <a:t>6</a:t>
            </a:r>
            <a:r>
              <a:rPr kumimoji="1" lang="en-US" altLang="zh-CN" sz="2800" b="1" dirty="0">
                <a:latin typeface="Times New Roman" pitchFamily="18" charset="0"/>
              </a:rPr>
              <a:t>]</a:t>
            </a:r>
          </a:p>
          <a:p>
            <a:pPr eaLnBrk="0" hangingPunct="0">
              <a:spcBef>
                <a:spcPct val="50000"/>
              </a:spcBef>
            </a:pPr>
            <a:r>
              <a:rPr kumimoji="1" lang="en-US" altLang="zh-CN" sz="2800" b="1" dirty="0">
                <a:latin typeface="Times New Roman" pitchFamily="18" charset="0"/>
              </a:rPr>
              <a:t> [Cr(NH</a:t>
            </a:r>
            <a:r>
              <a:rPr kumimoji="1" lang="en-US" altLang="zh-CN" sz="2800" b="1" baseline="-25000" dirty="0">
                <a:latin typeface="Times New Roman" pitchFamily="18" charset="0"/>
              </a:rPr>
              <a:t>3</a:t>
            </a:r>
            <a:r>
              <a:rPr kumimoji="1" lang="en-US" altLang="zh-CN" sz="2800" b="1" dirty="0">
                <a:latin typeface="Times New Roman" pitchFamily="18" charset="0"/>
              </a:rPr>
              <a:t>)</a:t>
            </a:r>
            <a:r>
              <a:rPr kumimoji="1" lang="en-US" altLang="zh-CN" sz="2800" b="1" baseline="-25000" dirty="0">
                <a:latin typeface="Times New Roman" pitchFamily="18" charset="0"/>
              </a:rPr>
              <a:t>6</a:t>
            </a:r>
            <a:r>
              <a:rPr kumimoji="1" lang="en-US" altLang="zh-CN" sz="2800" b="1" dirty="0">
                <a:latin typeface="Times New Roman" pitchFamily="18" charset="0"/>
              </a:rPr>
              <a:t>][Co(CN)</a:t>
            </a:r>
            <a:r>
              <a:rPr kumimoji="1" lang="en-US" altLang="zh-CN" sz="2800" b="1" baseline="-25000" dirty="0">
                <a:latin typeface="Times New Roman" pitchFamily="18" charset="0"/>
              </a:rPr>
              <a:t>6</a:t>
            </a:r>
            <a:r>
              <a:rPr kumimoji="1" lang="en-US" altLang="zh-CN" sz="2800" b="1" dirty="0">
                <a:latin typeface="Times New Roman" pitchFamily="18" charset="0"/>
              </a:rPr>
              <a:t>]</a:t>
            </a:r>
          </a:p>
        </p:txBody>
      </p:sp>
      <p:sp>
        <p:nvSpPr>
          <p:cNvPr id="9" name="Rectangle 4"/>
          <p:cNvSpPr txBox="1">
            <a:spLocks noRot="1" noChangeArrowheads="1"/>
          </p:cNvSpPr>
          <p:nvPr/>
        </p:nvSpPr>
        <p:spPr>
          <a:xfrm>
            <a:off x="27786" y="1135803"/>
            <a:ext cx="9036496" cy="677101"/>
          </a:xfrm>
          <a:prstGeom prst="rect">
            <a:avLst/>
          </a:prstGeom>
        </p:spPr>
        <p:txBody>
          <a:bodyPr vert="horz" lIns="91440" tIns="45720" rIns="91440" bIns="45720" rtlCol="0" anchor="b" anchorCtr="0">
            <a:normAutofit/>
          </a:bodyPr>
          <a:lstStyle>
            <a:lvl1pPr algn="ctr"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pPr algn="l"/>
            <a:r>
              <a:rPr lang="en-US" altLang="zh-CN" sz="2800" b="1" dirty="0">
                <a:solidFill>
                  <a:srgbClr val="FFFF00"/>
                </a:solidFill>
                <a:latin typeface="Times New Roman" pitchFamily="18" charset="0"/>
                <a:cs typeface="Times New Roman" pitchFamily="18" charset="0"/>
              </a:rPr>
              <a:t>4.</a:t>
            </a:r>
            <a:r>
              <a:rPr lang="zh-CN" altLang="en-US" sz="2800" b="1" dirty="0">
                <a:solidFill>
                  <a:srgbClr val="FFFF00"/>
                </a:solidFill>
                <a:latin typeface="Times New Roman" pitchFamily="18" charset="0"/>
                <a:cs typeface="Times New Roman" pitchFamily="18" charset="0"/>
              </a:rPr>
              <a:t>配位异构：</a:t>
            </a:r>
            <a:r>
              <a:rPr lang="zh-CN" altLang="en-US" sz="2800" b="1" dirty="0">
                <a:latin typeface="Times New Roman" pitchFamily="18" charset="0"/>
                <a:ea typeface="楷体_GB2312" pitchFamily="49" charset="-122"/>
                <a:cs typeface="Times New Roman" pitchFamily="18" charset="0"/>
              </a:rPr>
              <a:t>配阳离子和配阴离子的配体交换产生的异构。</a:t>
            </a:r>
          </a:p>
        </p:txBody>
      </p:sp>
      <p:sp>
        <p:nvSpPr>
          <p:cNvPr id="10" name="Rectangle 5"/>
          <p:cNvSpPr>
            <a:spLocks noChangeArrowheads="1"/>
          </p:cNvSpPr>
          <p:nvPr/>
        </p:nvSpPr>
        <p:spPr bwMode="auto">
          <a:xfrm>
            <a:off x="119336" y="4108992"/>
            <a:ext cx="8642350"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2800" b="1" dirty="0">
                <a:solidFill>
                  <a:srgbClr val="FFFF00"/>
                </a:solidFill>
                <a:latin typeface="Times New Roman" pitchFamily="18" charset="0"/>
              </a:rPr>
              <a:t>5.</a:t>
            </a:r>
            <a:r>
              <a:rPr kumimoji="1" lang="zh-CN" altLang="en-US" sz="2800" b="1" dirty="0">
                <a:solidFill>
                  <a:srgbClr val="FFFF00"/>
                </a:solidFill>
                <a:latin typeface="Times New Roman" pitchFamily="18" charset="0"/>
              </a:rPr>
              <a:t>配体异构：</a:t>
            </a:r>
            <a:r>
              <a:rPr kumimoji="1" lang="zh-CN" altLang="en-US" sz="2800" b="1" dirty="0">
                <a:latin typeface="Times New Roman" pitchFamily="18" charset="0"/>
                <a:ea typeface="楷体_GB2312" pitchFamily="49" charset="-122"/>
              </a:rPr>
              <a:t>配体本身异构导致的配合物异构。</a:t>
            </a:r>
            <a:r>
              <a:rPr kumimoji="1" lang="zh-CN" altLang="en-US" sz="2800" b="1" dirty="0">
                <a:latin typeface="Times New Roman" pitchFamily="18" charset="0"/>
              </a:rPr>
              <a:t>     </a:t>
            </a:r>
          </a:p>
        </p:txBody>
      </p:sp>
      <p:sp>
        <p:nvSpPr>
          <p:cNvPr id="11" name="Rectangle 6"/>
          <p:cNvSpPr>
            <a:spLocks noChangeArrowheads="1"/>
          </p:cNvSpPr>
          <p:nvPr/>
        </p:nvSpPr>
        <p:spPr bwMode="auto">
          <a:xfrm>
            <a:off x="2665414" y="5085184"/>
            <a:ext cx="6232525" cy="1341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2800" b="1" dirty="0">
                <a:latin typeface="Times New Roman" pitchFamily="18" charset="0"/>
              </a:rPr>
              <a:t>[Co(H</a:t>
            </a:r>
            <a:r>
              <a:rPr kumimoji="1" lang="en-US" altLang="zh-CN" sz="2800" b="1" baseline="-25000" dirty="0">
                <a:latin typeface="Times New Roman" pitchFamily="18" charset="0"/>
              </a:rPr>
              <a:t>2</a:t>
            </a:r>
            <a:r>
              <a:rPr kumimoji="1" lang="en-US" altLang="zh-CN" sz="2800" b="1" dirty="0">
                <a:latin typeface="Times New Roman" pitchFamily="18" charset="0"/>
              </a:rPr>
              <a:t>N-CH</a:t>
            </a:r>
            <a:r>
              <a:rPr kumimoji="1" lang="en-US" altLang="zh-CN" sz="2800" b="1" baseline="-25000" dirty="0">
                <a:latin typeface="Times New Roman" pitchFamily="18" charset="0"/>
              </a:rPr>
              <a:t>2</a:t>
            </a:r>
            <a:r>
              <a:rPr kumimoji="1" lang="en-US" altLang="zh-CN" sz="2800" b="1" dirty="0">
                <a:latin typeface="Times New Roman" pitchFamily="18" charset="0"/>
              </a:rPr>
              <a:t>-CH</a:t>
            </a:r>
            <a:r>
              <a:rPr kumimoji="1" lang="en-US" altLang="zh-CN" sz="2800" b="1" baseline="-25000" dirty="0">
                <a:latin typeface="Times New Roman" pitchFamily="18" charset="0"/>
              </a:rPr>
              <a:t>2 </a:t>
            </a:r>
            <a:r>
              <a:rPr kumimoji="1" lang="en-US" altLang="zh-CN" sz="2800" b="1" dirty="0">
                <a:latin typeface="Times New Roman" pitchFamily="18" charset="0"/>
              </a:rPr>
              <a:t>-CH</a:t>
            </a:r>
            <a:r>
              <a:rPr kumimoji="1" lang="en-US" altLang="zh-CN" sz="2800" b="1" baseline="-25000" dirty="0">
                <a:latin typeface="Times New Roman" pitchFamily="18" charset="0"/>
              </a:rPr>
              <a:t>2</a:t>
            </a:r>
            <a:r>
              <a:rPr kumimoji="1" lang="en-US" altLang="zh-CN" sz="2800" b="1" dirty="0">
                <a:latin typeface="Times New Roman" pitchFamily="18" charset="0"/>
              </a:rPr>
              <a:t>-NH</a:t>
            </a:r>
            <a:r>
              <a:rPr kumimoji="1" lang="en-US" altLang="zh-CN" sz="2800" b="1" baseline="-25000" dirty="0">
                <a:latin typeface="Times New Roman" pitchFamily="18" charset="0"/>
              </a:rPr>
              <a:t>2</a:t>
            </a:r>
            <a:r>
              <a:rPr kumimoji="1" lang="en-US" altLang="zh-CN" sz="2800" b="1" dirty="0">
                <a:latin typeface="Times New Roman" pitchFamily="18" charset="0"/>
              </a:rPr>
              <a:t>)Cl</a:t>
            </a:r>
            <a:r>
              <a:rPr kumimoji="1" lang="en-US" altLang="zh-CN" sz="2800" b="1" baseline="-25000" dirty="0">
                <a:latin typeface="Times New Roman" pitchFamily="18" charset="0"/>
              </a:rPr>
              <a:t>2</a:t>
            </a:r>
            <a:r>
              <a:rPr kumimoji="1" lang="en-US" altLang="zh-CN" sz="2800" b="1" dirty="0">
                <a:latin typeface="Times New Roman" pitchFamily="18" charset="0"/>
              </a:rPr>
              <a:t>]</a:t>
            </a:r>
          </a:p>
          <a:p>
            <a:pPr>
              <a:lnSpc>
                <a:spcPct val="120000"/>
              </a:lnSpc>
              <a:spcBef>
                <a:spcPct val="50000"/>
              </a:spcBef>
            </a:pPr>
            <a:r>
              <a:rPr kumimoji="1" lang="en-US" altLang="zh-CN" sz="2800" b="1" dirty="0">
                <a:latin typeface="Times New Roman" pitchFamily="18" charset="0"/>
              </a:rPr>
              <a:t>[Co(H</a:t>
            </a:r>
            <a:r>
              <a:rPr kumimoji="1" lang="en-US" altLang="zh-CN" sz="2800" b="1" baseline="-25000" dirty="0">
                <a:latin typeface="Times New Roman" pitchFamily="18" charset="0"/>
              </a:rPr>
              <a:t>2</a:t>
            </a:r>
            <a:r>
              <a:rPr kumimoji="1" lang="en-US" altLang="zh-CN" sz="2800" b="1" dirty="0">
                <a:latin typeface="Times New Roman" pitchFamily="18" charset="0"/>
              </a:rPr>
              <a:t>N-CH</a:t>
            </a:r>
            <a:r>
              <a:rPr kumimoji="1" lang="en-US" altLang="zh-CN" sz="2800" b="1" baseline="-25000" dirty="0">
                <a:latin typeface="Times New Roman" pitchFamily="18" charset="0"/>
              </a:rPr>
              <a:t>2</a:t>
            </a:r>
            <a:r>
              <a:rPr kumimoji="1" lang="en-US" altLang="zh-CN" sz="2800" b="1" dirty="0">
                <a:latin typeface="Times New Roman" pitchFamily="18" charset="0"/>
              </a:rPr>
              <a:t>-CH</a:t>
            </a:r>
            <a:r>
              <a:rPr kumimoji="1" lang="en-US" altLang="zh-TW" sz="2800" b="1" dirty="0">
                <a:latin typeface="Times New Roman" pitchFamily="18" charset="0"/>
              </a:rPr>
              <a:t>(NH</a:t>
            </a:r>
            <a:r>
              <a:rPr kumimoji="1" lang="en-US" altLang="zh-TW" sz="2800" b="1" baseline="-25000" dirty="0">
                <a:latin typeface="Times New Roman" pitchFamily="18" charset="0"/>
              </a:rPr>
              <a:t>2</a:t>
            </a:r>
            <a:r>
              <a:rPr kumimoji="1" lang="en-US" altLang="zh-TW" sz="2800" b="1" dirty="0">
                <a:latin typeface="Times New Roman" pitchFamily="18" charset="0"/>
              </a:rPr>
              <a:t>)</a:t>
            </a:r>
            <a:r>
              <a:rPr kumimoji="1" lang="en-US" altLang="zh-CN" sz="2800" b="1" dirty="0">
                <a:latin typeface="Times New Roman" pitchFamily="18" charset="0"/>
              </a:rPr>
              <a:t>-CH</a:t>
            </a:r>
            <a:r>
              <a:rPr kumimoji="1" lang="en-US" altLang="zh-CN" sz="2800" b="1" baseline="-25000" dirty="0">
                <a:latin typeface="Times New Roman" pitchFamily="18" charset="0"/>
              </a:rPr>
              <a:t>3</a:t>
            </a:r>
            <a:r>
              <a:rPr kumimoji="1" lang="en-US" altLang="zh-CN" sz="2800" b="1" dirty="0">
                <a:latin typeface="Times New Roman" pitchFamily="18" charset="0"/>
              </a:rPr>
              <a:t>)Cl</a:t>
            </a:r>
            <a:r>
              <a:rPr kumimoji="1" lang="en-US" altLang="zh-CN" sz="2800" b="1" baseline="-25000" dirty="0">
                <a:latin typeface="Times New Roman" pitchFamily="18" charset="0"/>
              </a:rPr>
              <a:t>2</a:t>
            </a:r>
            <a:r>
              <a:rPr kumimoji="1" lang="en-US" altLang="zh-CN" sz="2800" b="1" dirty="0">
                <a:latin typeface="Times New Roman" pitchFamily="18" charset="0"/>
              </a:rPr>
              <a:t>]</a:t>
            </a:r>
          </a:p>
        </p:txBody>
      </p:sp>
    </p:spTree>
    <p:extLst>
      <p:ext uri="{BB962C8B-B14F-4D97-AF65-F5344CB8AC3E}">
        <p14:creationId xmlns:p14="http://schemas.microsoft.com/office/powerpoint/2010/main" val="29472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slide(fromBottom)">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5"/>
          </p:nvPr>
        </p:nvSpPr>
        <p:spPr/>
        <p:txBody>
          <a:bodyPr/>
          <a:lstStyle/>
          <a:p>
            <a:fld id="{1DE008FE-114B-4114-B337-F26889AEE8F6}" type="datetime12">
              <a:rPr lang="zh-CN" altLang="en-US"/>
              <a:pPr/>
              <a:t>上午8时17分</a:t>
            </a:fld>
            <a:endParaRPr lang="en-US" altLang="zh-CN" dirty="0"/>
          </a:p>
        </p:txBody>
      </p:sp>
      <p:sp>
        <p:nvSpPr>
          <p:cNvPr id="6" name="灯片编号占位符 5"/>
          <p:cNvSpPr>
            <a:spLocks noGrp="1"/>
          </p:cNvSpPr>
          <p:nvPr>
            <p:ph type="sldNum" sz="quarter" idx="16"/>
          </p:nvPr>
        </p:nvSpPr>
        <p:spPr/>
        <p:txBody>
          <a:bodyPr vert="horz" lIns="91440" tIns="45720" rIns="91440" bIns="45720" rtlCol="0" anchor="ctr">
            <a:noAutofit/>
          </a:bodyPr>
          <a:lstStyle/>
          <a:p>
            <a:fld id="{DEAEAF4C-6C24-4831-88D9-099796FD7F53}" type="slidenum">
              <a:rPr kumimoji="1" lang="en-US" altLang="zh-CN" sz="1800" spc="30">
                <a:solidFill>
                  <a:schemeClr val="tx1"/>
                </a:solidFill>
                <a:latin typeface="隶书" pitchFamily="49" charset="-122"/>
                <a:ea typeface="隶书" pitchFamily="49" charset="-122"/>
                <a:cs typeface="Tahoma" pitchFamily="34" charset="0"/>
              </a:rPr>
              <a:pPr/>
              <a:t>22</a:t>
            </a:fld>
            <a:endParaRPr kumimoji="1" lang="en-US" altLang="zh-CN" sz="1800" spc="30" dirty="0">
              <a:solidFill>
                <a:schemeClr val="tx1"/>
              </a:solidFill>
              <a:latin typeface="隶书" pitchFamily="49" charset="-122"/>
              <a:ea typeface="隶书" pitchFamily="49" charset="-122"/>
              <a:cs typeface="Tahoma" pitchFamily="34" charset="0"/>
            </a:endParaRPr>
          </a:p>
        </p:txBody>
      </p:sp>
      <p:sp>
        <p:nvSpPr>
          <p:cNvPr id="7" name="Rectangle 2"/>
          <p:cNvSpPr>
            <a:spLocks noGrp="1" noRot="1" noChangeArrowheads="1"/>
          </p:cNvSpPr>
          <p:nvPr>
            <p:ph type="title"/>
          </p:nvPr>
        </p:nvSpPr>
        <p:spPr>
          <a:xfrm>
            <a:off x="2135560" y="72008"/>
            <a:ext cx="7680960" cy="836712"/>
          </a:xfrm>
        </p:spPr>
        <p:txBody>
          <a:bodyPr>
            <a:normAutofit/>
          </a:bodyPr>
          <a:lstStyle/>
          <a:p>
            <a:r>
              <a:rPr lang="zh-CN" altLang="en-US" sz="3600" b="1" dirty="0"/>
              <a:t>立体异构</a:t>
            </a:r>
            <a:endParaRPr kumimoji="1" lang="zh-CN" altLang="en-US" sz="2400" b="1" dirty="0">
              <a:latin typeface="宋体" pitchFamily="2" charset="-122"/>
            </a:endParaRPr>
          </a:p>
        </p:txBody>
      </p:sp>
      <p:sp>
        <p:nvSpPr>
          <p:cNvPr id="12" name="Rectangle 81"/>
          <p:cNvSpPr>
            <a:spLocks noChangeArrowheads="1"/>
          </p:cNvSpPr>
          <p:nvPr/>
        </p:nvSpPr>
        <p:spPr bwMode="auto">
          <a:xfrm>
            <a:off x="-290602" y="1089427"/>
            <a:ext cx="853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b="1" dirty="0">
                <a:solidFill>
                  <a:srgbClr val="0033CC"/>
                </a:solidFill>
                <a:latin typeface="宋体" pitchFamily="2" charset="-122"/>
              </a:rPr>
              <a:t>  </a:t>
            </a:r>
            <a:r>
              <a:rPr kumimoji="1" lang="zh-CN" altLang="en-US" sz="2800" b="1" dirty="0">
                <a:latin typeface="宋体" pitchFamily="2" charset="-122"/>
              </a:rPr>
              <a:t>几何</a:t>
            </a:r>
            <a:r>
              <a:rPr kumimoji="1" lang="zh-CN" altLang="en-US" sz="2800" b="1" dirty="0">
                <a:solidFill>
                  <a:srgbClr val="FFFF00"/>
                </a:solidFill>
                <a:latin typeface="宋体" pitchFamily="2" charset="-122"/>
              </a:rPr>
              <a:t>异构</a:t>
            </a:r>
            <a:r>
              <a:rPr kumimoji="1" lang="zh-CN" altLang="en-US" sz="2800" dirty="0">
                <a:solidFill>
                  <a:srgbClr val="FFFF00"/>
                </a:solidFill>
                <a:latin typeface="华文楷体" pitchFamily="2" charset="-122"/>
                <a:ea typeface="华文楷体" pitchFamily="2" charset="-122"/>
              </a:rPr>
              <a:t>：</a:t>
            </a:r>
            <a:r>
              <a:rPr kumimoji="1" lang="zh-CN" altLang="en-US" sz="2800" b="1" dirty="0">
                <a:latin typeface="华文楷体" pitchFamily="2" charset="-122"/>
                <a:ea typeface="华文楷体" pitchFamily="2" charset="-122"/>
              </a:rPr>
              <a:t>分子式相同而立体结构不同的异构体。</a:t>
            </a:r>
          </a:p>
        </p:txBody>
      </p:sp>
      <p:grpSp>
        <p:nvGrpSpPr>
          <p:cNvPr id="13" name="Group 99"/>
          <p:cNvGrpSpPr>
            <a:grpSpLocks/>
          </p:cNvGrpSpPr>
          <p:nvPr/>
        </p:nvGrpSpPr>
        <p:grpSpPr bwMode="auto">
          <a:xfrm>
            <a:off x="1993776" y="1599382"/>
            <a:ext cx="1981200" cy="1463675"/>
            <a:chOff x="816" y="1200"/>
            <a:chExt cx="1404" cy="1074"/>
          </a:xfrm>
        </p:grpSpPr>
        <p:sp>
          <p:nvSpPr>
            <p:cNvPr id="14" name="Text Box 88"/>
            <p:cNvSpPr txBox="1">
              <a:spLocks noChangeArrowheads="1"/>
            </p:cNvSpPr>
            <p:nvPr/>
          </p:nvSpPr>
          <p:spPr bwMode="auto">
            <a:xfrm>
              <a:off x="1296" y="1535"/>
              <a:ext cx="480"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800" b="1">
                  <a:solidFill>
                    <a:srgbClr val="FFFF00"/>
                  </a:solidFill>
                  <a:latin typeface="Times New Roman" pitchFamily="18" charset="0"/>
                </a:rPr>
                <a:t>Ni</a:t>
              </a:r>
            </a:p>
          </p:txBody>
        </p:sp>
        <p:sp>
          <p:nvSpPr>
            <p:cNvPr id="15" name="Text Box 89"/>
            <p:cNvSpPr txBox="1">
              <a:spLocks noChangeArrowheads="1"/>
            </p:cNvSpPr>
            <p:nvPr/>
          </p:nvSpPr>
          <p:spPr bwMode="auto">
            <a:xfrm>
              <a:off x="1740" y="1872"/>
              <a:ext cx="480"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800" b="1">
                  <a:solidFill>
                    <a:srgbClr val="FFFF00"/>
                  </a:solidFill>
                  <a:latin typeface="Times New Roman" pitchFamily="18" charset="0"/>
                </a:rPr>
                <a:t>Cl</a:t>
              </a:r>
            </a:p>
          </p:txBody>
        </p:sp>
        <p:sp>
          <p:nvSpPr>
            <p:cNvPr id="16" name="Text Box 90"/>
            <p:cNvSpPr txBox="1">
              <a:spLocks noChangeArrowheads="1"/>
            </p:cNvSpPr>
            <p:nvPr/>
          </p:nvSpPr>
          <p:spPr bwMode="auto">
            <a:xfrm>
              <a:off x="816" y="1200"/>
              <a:ext cx="384"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800" b="1">
                  <a:solidFill>
                    <a:srgbClr val="FFFF00"/>
                  </a:solidFill>
                  <a:latin typeface="Times New Roman" pitchFamily="18" charset="0"/>
                </a:rPr>
                <a:t>Cl</a:t>
              </a:r>
            </a:p>
          </p:txBody>
        </p:sp>
        <p:sp>
          <p:nvSpPr>
            <p:cNvPr id="17" name="Text Box 91"/>
            <p:cNvSpPr txBox="1">
              <a:spLocks noChangeArrowheads="1"/>
            </p:cNvSpPr>
            <p:nvPr/>
          </p:nvSpPr>
          <p:spPr bwMode="auto">
            <a:xfrm>
              <a:off x="843" y="1893"/>
              <a:ext cx="384"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800" b="1">
                  <a:solidFill>
                    <a:srgbClr val="FFFF00"/>
                  </a:solidFill>
                  <a:latin typeface="Times New Roman" pitchFamily="18" charset="0"/>
                </a:rPr>
                <a:t>P</a:t>
              </a:r>
            </a:p>
          </p:txBody>
        </p:sp>
        <p:sp>
          <p:nvSpPr>
            <p:cNvPr id="18" name="Text Box 92"/>
            <p:cNvSpPr txBox="1">
              <a:spLocks noChangeArrowheads="1"/>
            </p:cNvSpPr>
            <p:nvPr/>
          </p:nvSpPr>
          <p:spPr bwMode="auto">
            <a:xfrm>
              <a:off x="1776" y="1200"/>
              <a:ext cx="288"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800" b="1">
                  <a:solidFill>
                    <a:srgbClr val="FFFF00"/>
                  </a:solidFill>
                  <a:latin typeface="Times New Roman" pitchFamily="18" charset="0"/>
                </a:rPr>
                <a:t>P</a:t>
              </a:r>
            </a:p>
          </p:txBody>
        </p:sp>
        <p:sp>
          <p:nvSpPr>
            <p:cNvPr id="19" name="Line 93"/>
            <p:cNvSpPr>
              <a:spLocks noChangeShapeType="1"/>
            </p:cNvSpPr>
            <p:nvPr/>
          </p:nvSpPr>
          <p:spPr bwMode="auto">
            <a:xfrm rot="491268">
              <a:off x="1575" y="1824"/>
              <a:ext cx="24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94"/>
            <p:cNvSpPr>
              <a:spLocks noChangeShapeType="1"/>
            </p:cNvSpPr>
            <p:nvPr/>
          </p:nvSpPr>
          <p:spPr bwMode="auto">
            <a:xfrm flipV="1">
              <a:off x="1104" y="1824"/>
              <a:ext cx="24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95"/>
            <p:cNvSpPr>
              <a:spLocks noChangeShapeType="1"/>
            </p:cNvSpPr>
            <p:nvPr/>
          </p:nvSpPr>
          <p:spPr bwMode="auto">
            <a:xfrm flipV="1">
              <a:off x="1596" y="1410"/>
              <a:ext cx="24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96"/>
            <p:cNvSpPr>
              <a:spLocks noChangeShapeType="1"/>
            </p:cNvSpPr>
            <p:nvPr/>
          </p:nvSpPr>
          <p:spPr bwMode="auto">
            <a:xfrm rot="697817">
              <a:off x="1113" y="1392"/>
              <a:ext cx="240" cy="1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 name="Rectangle 100"/>
          <p:cNvSpPr>
            <a:spLocks noChangeArrowheads="1"/>
          </p:cNvSpPr>
          <p:nvPr/>
        </p:nvSpPr>
        <p:spPr bwMode="auto">
          <a:xfrm>
            <a:off x="4097764" y="2016405"/>
            <a:ext cx="33275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dirty="0">
                <a:solidFill>
                  <a:srgbClr val="FFFF00"/>
                </a:solidFill>
                <a:latin typeface="Times New Roman" pitchFamily="18" charset="0"/>
                <a:ea typeface="华文楷体" pitchFamily="2" charset="-122"/>
              </a:rPr>
              <a:t>（</a:t>
            </a:r>
            <a:r>
              <a:rPr kumimoji="1" lang="en-US" altLang="zh-CN" sz="2800" b="1" dirty="0">
                <a:solidFill>
                  <a:srgbClr val="FFFF00"/>
                </a:solidFill>
                <a:latin typeface="Times New Roman" pitchFamily="18" charset="0"/>
                <a:ea typeface="华文楷体" pitchFamily="2" charset="-122"/>
              </a:rPr>
              <a:t>P = </a:t>
            </a:r>
            <a:r>
              <a:rPr kumimoji="1" lang="en-US" altLang="zh-CN" sz="2800" b="1" dirty="0">
                <a:solidFill>
                  <a:srgbClr val="FFFF00"/>
                </a:solidFill>
                <a:latin typeface="Times New Roman" pitchFamily="18" charset="0"/>
                <a:ea typeface="华文新魏" pitchFamily="2" charset="-122"/>
              </a:rPr>
              <a:t>Ph</a:t>
            </a:r>
            <a:r>
              <a:rPr kumimoji="1" lang="en-US" altLang="zh-CN" sz="2800" b="1" baseline="-25000" dirty="0">
                <a:solidFill>
                  <a:srgbClr val="FFFF00"/>
                </a:solidFill>
                <a:latin typeface="Times New Roman" pitchFamily="18" charset="0"/>
                <a:ea typeface="华文新魏" pitchFamily="2" charset="-122"/>
              </a:rPr>
              <a:t>2</a:t>
            </a:r>
            <a:r>
              <a:rPr kumimoji="1" lang="en-US" altLang="zh-CN" sz="2800" b="1" dirty="0">
                <a:solidFill>
                  <a:srgbClr val="FFFF00"/>
                </a:solidFill>
                <a:latin typeface="Times New Roman" pitchFamily="18" charset="0"/>
                <a:ea typeface="华文新魏" pitchFamily="2" charset="-122"/>
              </a:rPr>
              <a:t>PCH</a:t>
            </a:r>
            <a:r>
              <a:rPr kumimoji="1" lang="en-US" altLang="zh-CN" sz="2800" b="1" baseline="-25000" dirty="0">
                <a:solidFill>
                  <a:srgbClr val="FFFF00"/>
                </a:solidFill>
                <a:latin typeface="Times New Roman" pitchFamily="18" charset="0"/>
                <a:ea typeface="华文新魏" pitchFamily="2" charset="-122"/>
              </a:rPr>
              <a:t>2</a:t>
            </a:r>
            <a:r>
              <a:rPr kumimoji="1" lang="en-US" altLang="zh-CN" sz="2800" b="1" dirty="0">
                <a:solidFill>
                  <a:srgbClr val="FFFF00"/>
                </a:solidFill>
                <a:latin typeface="Times New Roman" pitchFamily="18" charset="0"/>
                <a:ea typeface="华文新魏" pitchFamily="2" charset="-122"/>
              </a:rPr>
              <a:t>Ph</a:t>
            </a:r>
            <a:r>
              <a:rPr kumimoji="1" lang="zh-CN" altLang="en-US" sz="2800" b="1" dirty="0">
                <a:solidFill>
                  <a:srgbClr val="FFFF00"/>
                </a:solidFill>
                <a:latin typeface="Times New Roman" pitchFamily="18" charset="0"/>
              </a:rPr>
              <a:t>）</a:t>
            </a:r>
          </a:p>
        </p:txBody>
      </p:sp>
      <p:sp>
        <p:nvSpPr>
          <p:cNvPr id="24" name="Text Box 321"/>
          <p:cNvSpPr txBox="1">
            <a:spLocks noChangeArrowheads="1"/>
          </p:cNvSpPr>
          <p:nvPr/>
        </p:nvSpPr>
        <p:spPr bwMode="auto">
          <a:xfrm>
            <a:off x="1688976" y="2924944"/>
            <a:ext cx="251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800" b="1">
                <a:solidFill>
                  <a:srgbClr val="990033"/>
                </a:solidFill>
                <a:latin typeface="Times New Roman" pitchFamily="18" charset="0"/>
                <a:ea typeface="华文楷体" pitchFamily="2" charset="-122"/>
              </a:rPr>
              <a:t> </a:t>
            </a:r>
            <a:r>
              <a:rPr kumimoji="1" lang="zh-CN" altLang="en-US" sz="2800" b="1">
                <a:latin typeface="Times New Roman" pitchFamily="18" charset="0"/>
                <a:ea typeface="华文楷体" pitchFamily="2" charset="-122"/>
              </a:rPr>
              <a:t>红色、反磁性</a:t>
            </a:r>
          </a:p>
        </p:txBody>
      </p:sp>
      <p:grpSp>
        <p:nvGrpSpPr>
          <p:cNvPr id="25" name="Group 383"/>
          <p:cNvGrpSpPr>
            <a:grpSpLocks/>
          </p:cNvGrpSpPr>
          <p:nvPr/>
        </p:nvGrpSpPr>
        <p:grpSpPr bwMode="auto">
          <a:xfrm>
            <a:off x="7175376" y="1392560"/>
            <a:ext cx="2438400" cy="2195513"/>
            <a:chOff x="3696" y="720"/>
            <a:chExt cx="1536" cy="1383"/>
          </a:xfrm>
        </p:grpSpPr>
        <p:grpSp>
          <p:nvGrpSpPr>
            <p:cNvPr id="26" name="Group 313"/>
            <p:cNvGrpSpPr>
              <a:grpSpLocks/>
            </p:cNvGrpSpPr>
            <p:nvPr/>
          </p:nvGrpSpPr>
          <p:grpSpPr bwMode="auto">
            <a:xfrm>
              <a:off x="3960" y="971"/>
              <a:ext cx="709" cy="750"/>
              <a:chOff x="3216" y="3075"/>
              <a:chExt cx="960" cy="861"/>
            </a:xfrm>
          </p:grpSpPr>
          <p:sp>
            <p:nvSpPr>
              <p:cNvPr id="32" name="Line 308"/>
              <p:cNvSpPr>
                <a:spLocks noChangeShapeType="1"/>
              </p:cNvSpPr>
              <p:nvPr/>
            </p:nvSpPr>
            <p:spPr bwMode="auto">
              <a:xfrm>
                <a:off x="3696" y="3075"/>
                <a:ext cx="0"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309"/>
              <p:cNvSpPr>
                <a:spLocks noChangeShapeType="1"/>
              </p:cNvSpPr>
              <p:nvPr/>
            </p:nvSpPr>
            <p:spPr bwMode="auto">
              <a:xfrm rot="3678494">
                <a:off x="3383" y="3528"/>
                <a:ext cx="1"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310"/>
              <p:cNvSpPr>
                <a:spLocks noChangeShapeType="1"/>
              </p:cNvSpPr>
              <p:nvPr/>
            </p:nvSpPr>
            <p:spPr bwMode="auto">
              <a:xfrm rot="-2511620">
                <a:off x="3887" y="3600"/>
                <a:ext cx="1"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311"/>
              <p:cNvSpPr>
                <a:spLocks noChangeShapeType="1"/>
              </p:cNvSpPr>
              <p:nvPr/>
            </p:nvSpPr>
            <p:spPr bwMode="auto">
              <a:xfrm rot="-4901545">
                <a:off x="4007" y="3432"/>
                <a:ext cx="1" cy="33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Rectangle 312"/>
              <p:cNvSpPr>
                <a:spLocks noChangeArrowheads="1"/>
              </p:cNvSpPr>
              <p:nvPr/>
            </p:nvSpPr>
            <p:spPr bwMode="auto">
              <a:xfrm>
                <a:off x="3504" y="3361"/>
                <a:ext cx="460" cy="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800" b="1" dirty="0">
                    <a:solidFill>
                      <a:srgbClr val="FFFF00"/>
                    </a:solidFill>
                    <a:latin typeface="Times New Roman" pitchFamily="18" charset="0"/>
                  </a:rPr>
                  <a:t>Ni</a:t>
                </a:r>
              </a:p>
            </p:txBody>
          </p:sp>
        </p:grpSp>
        <p:sp>
          <p:nvSpPr>
            <p:cNvPr id="27" name="Rectangle 315"/>
            <p:cNvSpPr>
              <a:spLocks noChangeArrowheads="1"/>
            </p:cNvSpPr>
            <p:nvPr/>
          </p:nvSpPr>
          <p:spPr bwMode="auto">
            <a:xfrm>
              <a:off x="4234" y="720"/>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dirty="0">
                  <a:solidFill>
                    <a:srgbClr val="FFFF00"/>
                  </a:solidFill>
                  <a:latin typeface="Times New Roman" pitchFamily="18" charset="0"/>
                </a:rPr>
                <a:t>P</a:t>
              </a:r>
            </a:p>
          </p:txBody>
        </p:sp>
        <p:sp>
          <p:nvSpPr>
            <p:cNvPr id="28" name="Rectangle 316"/>
            <p:cNvSpPr>
              <a:spLocks noChangeArrowheads="1"/>
            </p:cNvSpPr>
            <p:nvPr/>
          </p:nvSpPr>
          <p:spPr bwMode="auto">
            <a:xfrm>
              <a:off x="4482" y="1564"/>
              <a:ext cx="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a:solidFill>
                    <a:srgbClr val="FFFF00"/>
                  </a:solidFill>
                  <a:latin typeface="Times New Roman" pitchFamily="18" charset="0"/>
                </a:rPr>
                <a:t>P</a:t>
              </a:r>
            </a:p>
          </p:txBody>
        </p:sp>
        <p:sp>
          <p:nvSpPr>
            <p:cNvPr id="29" name="Rectangle 317"/>
            <p:cNvSpPr>
              <a:spLocks noChangeArrowheads="1"/>
            </p:cNvSpPr>
            <p:nvPr/>
          </p:nvSpPr>
          <p:spPr bwMode="auto">
            <a:xfrm>
              <a:off x="4634" y="1313"/>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dirty="0" err="1">
                  <a:solidFill>
                    <a:srgbClr val="FFFF00"/>
                  </a:solidFill>
                  <a:latin typeface="Times New Roman" pitchFamily="18" charset="0"/>
                </a:rPr>
                <a:t>Cl</a:t>
              </a:r>
              <a:endParaRPr kumimoji="1" lang="en-US" altLang="zh-CN" sz="2800" b="1" dirty="0">
                <a:solidFill>
                  <a:srgbClr val="FFFF00"/>
                </a:solidFill>
                <a:latin typeface="Times New Roman" pitchFamily="18" charset="0"/>
              </a:endParaRPr>
            </a:p>
          </p:txBody>
        </p:sp>
        <p:sp>
          <p:nvSpPr>
            <p:cNvPr id="30" name="Rectangle 319"/>
            <p:cNvSpPr>
              <a:spLocks noChangeArrowheads="1"/>
            </p:cNvSpPr>
            <p:nvPr/>
          </p:nvSpPr>
          <p:spPr bwMode="auto">
            <a:xfrm>
              <a:off x="3696" y="1439"/>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a:solidFill>
                    <a:srgbClr val="FFFF00"/>
                  </a:solidFill>
                  <a:latin typeface="Times New Roman" pitchFamily="18" charset="0"/>
                </a:rPr>
                <a:t>Cl</a:t>
              </a:r>
            </a:p>
          </p:txBody>
        </p:sp>
        <p:sp>
          <p:nvSpPr>
            <p:cNvPr id="31" name="Text Box 322"/>
            <p:cNvSpPr txBox="1">
              <a:spLocks noChangeArrowheads="1"/>
            </p:cNvSpPr>
            <p:nvPr/>
          </p:nvSpPr>
          <p:spPr bwMode="auto">
            <a:xfrm>
              <a:off x="3744" y="1776"/>
              <a:ext cx="14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zh-CN" altLang="en-US" sz="2800" b="1" dirty="0">
                  <a:latin typeface="Times New Roman" pitchFamily="18" charset="0"/>
                  <a:ea typeface="华文楷体" pitchFamily="2" charset="-122"/>
                </a:rPr>
                <a:t>蓝色、顺磁性</a:t>
              </a:r>
            </a:p>
          </p:txBody>
        </p:sp>
      </p:grpSp>
      <p:grpSp>
        <p:nvGrpSpPr>
          <p:cNvPr id="37" name="Group 382"/>
          <p:cNvGrpSpPr>
            <a:grpSpLocks/>
          </p:cNvGrpSpPr>
          <p:nvPr/>
        </p:nvGrpSpPr>
        <p:grpSpPr bwMode="auto">
          <a:xfrm>
            <a:off x="134814" y="3548137"/>
            <a:ext cx="9417050" cy="2847975"/>
            <a:chOff x="-739" y="2407"/>
            <a:chExt cx="5932" cy="1794"/>
          </a:xfrm>
        </p:grpSpPr>
        <p:sp>
          <p:nvSpPr>
            <p:cNvPr id="38" name="Rectangle 78"/>
            <p:cNvSpPr>
              <a:spLocks noChangeArrowheads="1"/>
            </p:cNvSpPr>
            <p:nvPr/>
          </p:nvSpPr>
          <p:spPr bwMode="auto">
            <a:xfrm>
              <a:off x="-739" y="2407"/>
              <a:ext cx="51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solidFill>
                    <a:srgbClr val="FFFF00"/>
                  </a:solidFill>
                  <a:latin typeface="宋体" pitchFamily="2" charset="-122"/>
                </a:rPr>
                <a:t>顺反异构：</a:t>
              </a:r>
              <a:r>
                <a:rPr kumimoji="1" lang="zh-CN" altLang="en-US" sz="2800" b="1" dirty="0">
                  <a:latin typeface="华文楷体" pitchFamily="2" charset="-122"/>
                  <a:ea typeface="华文楷体" pitchFamily="2" charset="-122"/>
                </a:rPr>
                <a:t>配体所处顺、反位置不同而造成的异构</a:t>
              </a:r>
            </a:p>
          </p:txBody>
        </p:sp>
        <p:grpSp>
          <p:nvGrpSpPr>
            <p:cNvPr id="39" name="Group 378"/>
            <p:cNvGrpSpPr>
              <a:grpSpLocks/>
            </p:cNvGrpSpPr>
            <p:nvPr/>
          </p:nvGrpSpPr>
          <p:grpSpPr bwMode="auto">
            <a:xfrm>
              <a:off x="623" y="2776"/>
              <a:ext cx="1350" cy="926"/>
              <a:chOff x="404" y="2776"/>
              <a:chExt cx="1350" cy="926"/>
            </a:xfrm>
          </p:grpSpPr>
          <p:sp>
            <p:nvSpPr>
              <p:cNvPr id="52" name="Text Box 359"/>
              <p:cNvSpPr txBox="1">
                <a:spLocks noChangeArrowheads="1"/>
              </p:cNvSpPr>
              <p:nvPr/>
            </p:nvSpPr>
            <p:spPr bwMode="auto">
              <a:xfrm>
                <a:off x="955" y="3069"/>
                <a:ext cx="4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400" b="1" dirty="0" err="1">
                    <a:solidFill>
                      <a:srgbClr val="FFFF00"/>
                    </a:solidFill>
                    <a:latin typeface="Times New Roman" pitchFamily="18" charset="0"/>
                  </a:rPr>
                  <a:t>Pt</a:t>
                </a:r>
                <a:endParaRPr kumimoji="1" lang="en-US" altLang="zh-CN" sz="2400" b="1" dirty="0">
                  <a:solidFill>
                    <a:srgbClr val="FFFF00"/>
                  </a:solidFill>
                  <a:latin typeface="Times New Roman" pitchFamily="18" charset="0"/>
                </a:endParaRPr>
              </a:p>
            </p:txBody>
          </p:sp>
          <p:sp>
            <p:nvSpPr>
              <p:cNvPr id="53" name="Text Box 360"/>
              <p:cNvSpPr txBox="1">
                <a:spLocks noChangeArrowheads="1"/>
              </p:cNvSpPr>
              <p:nvPr/>
            </p:nvSpPr>
            <p:spPr bwMode="auto">
              <a:xfrm>
                <a:off x="1327" y="3411"/>
                <a:ext cx="42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400" b="1" dirty="0" err="1">
                    <a:solidFill>
                      <a:srgbClr val="FFFF00"/>
                    </a:solidFill>
                    <a:latin typeface="Times New Roman" pitchFamily="18" charset="0"/>
                  </a:rPr>
                  <a:t>Cl</a:t>
                </a:r>
                <a:endParaRPr kumimoji="1" lang="en-US" altLang="zh-CN" sz="2400" b="1" dirty="0">
                  <a:solidFill>
                    <a:srgbClr val="FFFF00"/>
                  </a:solidFill>
                  <a:latin typeface="Times New Roman" pitchFamily="18" charset="0"/>
                </a:endParaRPr>
              </a:p>
            </p:txBody>
          </p:sp>
          <p:sp>
            <p:nvSpPr>
              <p:cNvPr id="54" name="Text Box 361"/>
              <p:cNvSpPr txBox="1">
                <a:spLocks noChangeArrowheads="1"/>
              </p:cNvSpPr>
              <p:nvPr/>
            </p:nvSpPr>
            <p:spPr bwMode="auto">
              <a:xfrm>
                <a:off x="404" y="2776"/>
                <a:ext cx="53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400" b="1" dirty="0">
                    <a:solidFill>
                      <a:srgbClr val="FFFF00"/>
                    </a:solidFill>
                    <a:latin typeface="Times New Roman" pitchFamily="18" charset="0"/>
                  </a:rPr>
                  <a:t>NH</a:t>
                </a:r>
                <a:r>
                  <a:rPr kumimoji="1" lang="en-US" altLang="zh-CN" sz="2400" b="1" baseline="-25000" dirty="0">
                    <a:solidFill>
                      <a:srgbClr val="FFFF00"/>
                    </a:solidFill>
                    <a:latin typeface="Times New Roman" pitchFamily="18" charset="0"/>
                  </a:rPr>
                  <a:t>3</a:t>
                </a:r>
              </a:p>
            </p:txBody>
          </p:sp>
          <p:sp>
            <p:nvSpPr>
              <p:cNvPr id="55" name="Text Box 362"/>
              <p:cNvSpPr txBox="1">
                <a:spLocks noChangeArrowheads="1"/>
              </p:cNvSpPr>
              <p:nvPr/>
            </p:nvSpPr>
            <p:spPr bwMode="auto">
              <a:xfrm>
                <a:off x="438" y="3385"/>
                <a:ext cx="5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400" b="1" dirty="0">
                    <a:solidFill>
                      <a:srgbClr val="FFFF00"/>
                    </a:solidFill>
                    <a:latin typeface="Times New Roman" pitchFamily="18" charset="0"/>
                  </a:rPr>
                  <a:t>NH</a:t>
                </a:r>
                <a:r>
                  <a:rPr kumimoji="1" lang="en-US" altLang="zh-CN" sz="2400" b="1" baseline="-25000" dirty="0">
                    <a:solidFill>
                      <a:srgbClr val="FFFF00"/>
                    </a:solidFill>
                    <a:latin typeface="Times New Roman" pitchFamily="18" charset="0"/>
                  </a:rPr>
                  <a:t>3</a:t>
                </a:r>
              </a:p>
            </p:txBody>
          </p:sp>
          <p:sp>
            <p:nvSpPr>
              <p:cNvPr id="56" name="Text Box 363"/>
              <p:cNvSpPr txBox="1">
                <a:spLocks noChangeArrowheads="1"/>
              </p:cNvSpPr>
              <p:nvPr/>
            </p:nvSpPr>
            <p:spPr bwMode="auto">
              <a:xfrm>
                <a:off x="1361" y="2776"/>
                <a:ext cx="34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400" b="1" dirty="0" err="1">
                    <a:solidFill>
                      <a:srgbClr val="FFFF00"/>
                    </a:solidFill>
                    <a:latin typeface="Times New Roman" pitchFamily="18" charset="0"/>
                  </a:rPr>
                  <a:t>Cl</a:t>
                </a:r>
                <a:endParaRPr kumimoji="1" lang="en-US" altLang="zh-CN" sz="2400" b="1" dirty="0">
                  <a:solidFill>
                    <a:srgbClr val="FFFF00"/>
                  </a:solidFill>
                  <a:latin typeface="Times New Roman" pitchFamily="18" charset="0"/>
                </a:endParaRPr>
              </a:p>
            </p:txBody>
          </p:sp>
          <p:sp>
            <p:nvSpPr>
              <p:cNvPr id="57" name="Line 364"/>
              <p:cNvSpPr>
                <a:spLocks noChangeShapeType="1"/>
              </p:cNvSpPr>
              <p:nvPr/>
            </p:nvSpPr>
            <p:spPr bwMode="auto">
              <a:xfrm rot="491268">
                <a:off x="1203" y="3317"/>
                <a:ext cx="213" cy="16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58" name="Line 365"/>
              <p:cNvSpPr>
                <a:spLocks noChangeShapeType="1"/>
              </p:cNvSpPr>
              <p:nvPr/>
            </p:nvSpPr>
            <p:spPr bwMode="auto">
              <a:xfrm flipV="1">
                <a:off x="784" y="3317"/>
                <a:ext cx="213" cy="16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59" name="Line 366"/>
              <p:cNvSpPr>
                <a:spLocks noChangeShapeType="1"/>
              </p:cNvSpPr>
              <p:nvPr/>
            </p:nvSpPr>
            <p:spPr bwMode="auto">
              <a:xfrm flipV="1">
                <a:off x="1221" y="2961"/>
                <a:ext cx="214" cy="16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60" name="Line 367"/>
              <p:cNvSpPr>
                <a:spLocks noChangeShapeType="1"/>
              </p:cNvSpPr>
              <p:nvPr/>
            </p:nvSpPr>
            <p:spPr bwMode="auto">
              <a:xfrm rot="697817">
                <a:off x="792" y="2946"/>
                <a:ext cx="213" cy="16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40" name="Group 379"/>
            <p:cNvGrpSpPr>
              <a:grpSpLocks/>
            </p:cNvGrpSpPr>
            <p:nvPr/>
          </p:nvGrpSpPr>
          <p:grpSpPr bwMode="auto">
            <a:xfrm>
              <a:off x="3321" y="2685"/>
              <a:ext cx="1527" cy="855"/>
              <a:chOff x="3321" y="2877"/>
              <a:chExt cx="1527" cy="855"/>
            </a:xfrm>
          </p:grpSpPr>
          <p:sp>
            <p:nvSpPr>
              <p:cNvPr id="43" name="Text Box 369"/>
              <p:cNvSpPr txBox="1">
                <a:spLocks noChangeArrowheads="1"/>
              </p:cNvSpPr>
              <p:nvPr/>
            </p:nvSpPr>
            <p:spPr bwMode="auto">
              <a:xfrm>
                <a:off x="3835" y="3114"/>
                <a:ext cx="4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800" b="1" dirty="0" err="1">
                    <a:solidFill>
                      <a:srgbClr val="FFFF00"/>
                    </a:solidFill>
                    <a:latin typeface="Times New Roman" pitchFamily="18" charset="0"/>
                  </a:rPr>
                  <a:t>Pt</a:t>
                </a:r>
                <a:endParaRPr kumimoji="1" lang="en-US" altLang="zh-CN" sz="2800" b="1" dirty="0">
                  <a:solidFill>
                    <a:srgbClr val="FFFF00"/>
                  </a:solidFill>
                  <a:latin typeface="Times New Roman" pitchFamily="18" charset="0"/>
                </a:endParaRPr>
              </a:p>
            </p:txBody>
          </p:sp>
          <p:sp>
            <p:nvSpPr>
              <p:cNvPr id="44" name="Text Box 370"/>
              <p:cNvSpPr txBox="1">
                <a:spLocks noChangeArrowheads="1"/>
              </p:cNvSpPr>
              <p:nvPr/>
            </p:nvSpPr>
            <p:spPr bwMode="auto">
              <a:xfrm>
                <a:off x="4229" y="3431"/>
                <a:ext cx="42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400" b="1" dirty="0" err="1">
                    <a:solidFill>
                      <a:srgbClr val="FFFF00"/>
                    </a:solidFill>
                    <a:latin typeface="Times New Roman" pitchFamily="18" charset="0"/>
                  </a:rPr>
                  <a:t>Cl</a:t>
                </a:r>
                <a:endParaRPr kumimoji="1" lang="en-US" altLang="zh-CN" sz="2400" b="1" dirty="0">
                  <a:solidFill>
                    <a:srgbClr val="FFFF00"/>
                  </a:solidFill>
                  <a:latin typeface="Times New Roman" pitchFamily="18" charset="0"/>
                </a:endParaRPr>
              </a:p>
            </p:txBody>
          </p:sp>
          <p:sp>
            <p:nvSpPr>
              <p:cNvPr id="45" name="Text Box 371"/>
              <p:cNvSpPr txBox="1">
                <a:spLocks noChangeArrowheads="1"/>
              </p:cNvSpPr>
              <p:nvPr/>
            </p:nvSpPr>
            <p:spPr bwMode="auto">
              <a:xfrm>
                <a:off x="3408" y="2877"/>
                <a:ext cx="34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400" b="1">
                    <a:solidFill>
                      <a:srgbClr val="FFFF00"/>
                    </a:solidFill>
                    <a:latin typeface="Times New Roman" pitchFamily="18" charset="0"/>
                  </a:rPr>
                  <a:t>Cl</a:t>
                </a:r>
              </a:p>
            </p:txBody>
          </p:sp>
          <p:sp>
            <p:nvSpPr>
              <p:cNvPr id="46" name="Text Box 372"/>
              <p:cNvSpPr txBox="1">
                <a:spLocks noChangeArrowheads="1"/>
              </p:cNvSpPr>
              <p:nvPr/>
            </p:nvSpPr>
            <p:spPr bwMode="auto">
              <a:xfrm>
                <a:off x="3321" y="3441"/>
                <a:ext cx="5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400" b="1" dirty="0">
                    <a:solidFill>
                      <a:srgbClr val="FFFF00"/>
                    </a:solidFill>
                    <a:latin typeface="Times New Roman" pitchFamily="18" charset="0"/>
                  </a:rPr>
                  <a:t>NH</a:t>
                </a:r>
                <a:r>
                  <a:rPr kumimoji="1" lang="en-US" altLang="zh-CN" sz="2400" b="1" baseline="-25000" dirty="0">
                    <a:solidFill>
                      <a:srgbClr val="FFFF00"/>
                    </a:solidFill>
                    <a:latin typeface="Times New Roman" pitchFamily="18" charset="0"/>
                  </a:rPr>
                  <a:t>3</a:t>
                </a:r>
              </a:p>
            </p:txBody>
          </p:sp>
          <p:sp>
            <p:nvSpPr>
              <p:cNvPr id="47" name="Text Box 373"/>
              <p:cNvSpPr txBox="1">
                <a:spLocks noChangeArrowheads="1"/>
              </p:cNvSpPr>
              <p:nvPr/>
            </p:nvSpPr>
            <p:spPr bwMode="auto">
              <a:xfrm>
                <a:off x="4261" y="2877"/>
                <a:ext cx="58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sz="2400" b="1" dirty="0">
                    <a:solidFill>
                      <a:srgbClr val="FFFF00"/>
                    </a:solidFill>
                    <a:latin typeface="Times New Roman" pitchFamily="18" charset="0"/>
                  </a:rPr>
                  <a:t>NH</a:t>
                </a:r>
                <a:r>
                  <a:rPr kumimoji="1" lang="en-US" altLang="zh-CN" sz="2400" b="1" baseline="-25000" dirty="0">
                    <a:solidFill>
                      <a:srgbClr val="FFFF00"/>
                    </a:solidFill>
                    <a:latin typeface="Times New Roman" pitchFamily="18" charset="0"/>
                  </a:rPr>
                  <a:t>3</a:t>
                </a:r>
              </a:p>
            </p:txBody>
          </p:sp>
          <p:sp>
            <p:nvSpPr>
              <p:cNvPr id="48" name="Line 374"/>
              <p:cNvSpPr>
                <a:spLocks noChangeShapeType="1"/>
              </p:cNvSpPr>
              <p:nvPr/>
            </p:nvSpPr>
            <p:spPr bwMode="auto">
              <a:xfrm rot="491268">
                <a:off x="4083" y="3390"/>
                <a:ext cx="213" cy="16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49" name="Line 375"/>
              <p:cNvSpPr>
                <a:spLocks noChangeShapeType="1"/>
              </p:cNvSpPr>
              <p:nvPr/>
            </p:nvSpPr>
            <p:spPr bwMode="auto">
              <a:xfrm flipV="1">
                <a:off x="3664" y="3350"/>
                <a:ext cx="213" cy="16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50" name="Line 376"/>
              <p:cNvSpPr>
                <a:spLocks noChangeShapeType="1"/>
              </p:cNvSpPr>
              <p:nvPr/>
            </p:nvSpPr>
            <p:spPr bwMode="auto">
              <a:xfrm flipV="1">
                <a:off x="4101" y="3057"/>
                <a:ext cx="214" cy="16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51" name="Line 377"/>
              <p:cNvSpPr>
                <a:spLocks noChangeShapeType="1"/>
              </p:cNvSpPr>
              <p:nvPr/>
            </p:nvSpPr>
            <p:spPr bwMode="auto">
              <a:xfrm rot="697817">
                <a:off x="3672" y="3042"/>
                <a:ext cx="213" cy="16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
          <p:nvSpPr>
            <p:cNvPr id="41" name="Text Box 380"/>
            <p:cNvSpPr txBox="1">
              <a:spLocks noChangeArrowheads="1"/>
            </p:cNvSpPr>
            <p:nvPr/>
          </p:nvSpPr>
          <p:spPr bwMode="auto">
            <a:xfrm>
              <a:off x="432" y="3678"/>
              <a:ext cx="187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2400" b="1" dirty="0">
                  <a:latin typeface="宋体" pitchFamily="2" charset="-122"/>
                </a:rPr>
                <a:t>顺</a:t>
              </a:r>
              <a:r>
                <a:rPr kumimoji="1" lang="en-US" altLang="zh-CN" sz="2400" b="1" dirty="0">
                  <a:latin typeface="宋体" pitchFamily="2" charset="-122"/>
                </a:rPr>
                <a:t>-</a:t>
              </a:r>
              <a:r>
                <a:rPr kumimoji="1" lang="zh-CN" altLang="en-US" sz="2400" b="1" dirty="0">
                  <a:latin typeface="宋体" pitchFamily="2" charset="-122"/>
                </a:rPr>
                <a:t>二氯</a:t>
              </a:r>
              <a:r>
                <a:rPr kumimoji="1" lang="en-US" altLang="zh-CN" sz="2400" b="1" dirty="0">
                  <a:latin typeface="Times New Roman"/>
                </a:rPr>
                <a:t>·</a:t>
              </a:r>
              <a:r>
                <a:rPr kumimoji="1" lang="zh-CN" altLang="en-US" sz="2400" b="1" dirty="0">
                  <a:latin typeface="宋体" pitchFamily="2" charset="-122"/>
                </a:rPr>
                <a:t>二氨合铂</a:t>
              </a:r>
            </a:p>
            <a:p>
              <a:pPr algn="just"/>
              <a:r>
                <a:rPr kumimoji="1" lang="zh-CN" altLang="en-US" sz="2400" b="1" dirty="0">
                  <a:latin typeface="宋体" pitchFamily="2" charset="-122"/>
                </a:rPr>
                <a:t>（顺铂；抗癌）</a:t>
              </a:r>
            </a:p>
          </p:txBody>
        </p:sp>
        <p:sp>
          <p:nvSpPr>
            <p:cNvPr id="42" name="Text Box 381"/>
            <p:cNvSpPr txBox="1">
              <a:spLocks noChangeArrowheads="1"/>
            </p:cNvSpPr>
            <p:nvPr/>
          </p:nvSpPr>
          <p:spPr bwMode="auto">
            <a:xfrm>
              <a:off x="3225" y="3678"/>
              <a:ext cx="196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2400" b="1" dirty="0">
                  <a:latin typeface="宋体" pitchFamily="2" charset="-122"/>
                </a:rPr>
                <a:t>反</a:t>
              </a:r>
              <a:r>
                <a:rPr kumimoji="1" lang="en-US" altLang="zh-CN" sz="2400" b="1" dirty="0">
                  <a:latin typeface="宋体" pitchFamily="2" charset="-122"/>
                </a:rPr>
                <a:t>-</a:t>
              </a:r>
              <a:r>
                <a:rPr kumimoji="1" lang="zh-CN" altLang="en-US" sz="2400" b="1" dirty="0">
                  <a:latin typeface="宋体" pitchFamily="2" charset="-122"/>
                </a:rPr>
                <a:t>二氯</a:t>
              </a:r>
              <a:r>
                <a:rPr kumimoji="1" lang="en-US" altLang="zh-CN" sz="2400" b="1" dirty="0">
                  <a:latin typeface="Times New Roman"/>
                </a:rPr>
                <a:t>·</a:t>
              </a:r>
              <a:r>
                <a:rPr kumimoji="1" lang="zh-CN" altLang="en-US" sz="2400" b="1" dirty="0">
                  <a:latin typeface="宋体" pitchFamily="2" charset="-122"/>
                </a:rPr>
                <a:t>二氨合铂</a:t>
              </a:r>
            </a:p>
            <a:p>
              <a:pPr algn="just"/>
              <a:r>
                <a:rPr kumimoji="1" lang="zh-CN" altLang="en-US" sz="2400" b="1" dirty="0">
                  <a:latin typeface="宋体" pitchFamily="2" charset="-122"/>
                </a:rPr>
                <a:t>（反铂：不抗癌）</a:t>
              </a:r>
            </a:p>
          </p:txBody>
        </p:sp>
      </p:grpSp>
    </p:spTree>
    <p:extLst>
      <p:ext uri="{BB962C8B-B14F-4D97-AF65-F5344CB8AC3E}">
        <p14:creationId xmlns:p14="http://schemas.microsoft.com/office/powerpoint/2010/main" val="213620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5"/>
          </p:nvPr>
        </p:nvSpPr>
        <p:spPr/>
        <p:txBody>
          <a:bodyPr/>
          <a:lstStyle/>
          <a:p>
            <a:fld id="{1DE008FE-114B-4114-B337-F26889AEE8F6}" type="datetime12">
              <a:rPr lang="zh-CN" altLang="en-US"/>
              <a:pPr/>
              <a:t>上午8时17分</a:t>
            </a:fld>
            <a:endParaRPr lang="en-US" altLang="zh-CN" dirty="0"/>
          </a:p>
        </p:txBody>
      </p:sp>
      <p:sp>
        <p:nvSpPr>
          <p:cNvPr id="6" name="灯片编号占位符 5"/>
          <p:cNvSpPr>
            <a:spLocks noGrp="1"/>
          </p:cNvSpPr>
          <p:nvPr>
            <p:ph type="sldNum" sz="quarter" idx="16"/>
          </p:nvPr>
        </p:nvSpPr>
        <p:spPr/>
        <p:txBody>
          <a:bodyPr vert="horz" lIns="91440" tIns="45720" rIns="91440" bIns="45720" rtlCol="0" anchor="ctr">
            <a:noAutofit/>
          </a:bodyPr>
          <a:lstStyle/>
          <a:p>
            <a:fld id="{DEAEAF4C-6C24-4831-88D9-099796FD7F53}" type="slidenum">
              <a:rPr kumimoji="1" lang="en-US" altLang="zh-CN" sz="1800" spc="30">
                <a:solidFill>
                  <a:schemeClr val="tx1"/>
                </a:solidFill>
                <a:latin typeface="隶书" pitchFamily="49" charset="-122"/>
                <a:ea typeface="隶书" pitchFamily="49" charset="-122"/>
                <a:cs typeface="Tahoma" pitchFamily="34" charset="0"/>
              </a:rPr>
              <a:pPr/>
              <a:t>23</a:t>
            </a:fld>
            <a:endParaRPr kumimoji="1" lang="en-US" altLang="zh-CN" sz="1800" spc="30" dirty="0">
              <a:solidFill>
                <a:schemeClr val="tx1"/>
              </a:solidFill>
              <a:latin typeface="隶书" pitchFamily="49" charset="-122"/>
              <a:ea typeface="隶书" pitchFamily="49" charset="-122"/>
              <a:cs typeface="Tahoma" pitchFamily="34" charset="0"/>
            </a:endParaRPr>
          </a:p>
        </p:txBody>
      </p:sp>
      <p:sp>
        <p:nvSpPr>
          <p:cNvPr id="61" name="Text Box 3"/>
          <p:cNvSpPr txBox="1">
            <a:spLocks noChangeArrowheads="1"/>
          </p:cNvSpPr>
          <p:nvPr/>
        </p:nvSpPr>
        <p:spPr bwMode="auto">
          <a:xfrm>
            <a:off x="3143250" y="1782276"/>
            <a:ext cx="55948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FFFF00"/>
                </a:solidFill>
                <a:latin typeface="宋体" pitchFamily="2" charset="-122"/>
              </a:rPr>
              <a:t>一对互为</a:t>
            </a:r>
            <a:r>
              <a:rPr kumimoji="1" lang="zh-CN" altLang="en-US" sz="2800" b="1" dirty="0">
                <a:latin typeface="宋体" pitchFamily="2" charset="-122"/>
              </a:rPr>
              <a:t>不可重合镜像</a:t>
            </a:r>
            <a:r>
              <a:rPr kumimoji="1" lang="zh-CN" altLang="en-US" sz="2800" b="1" dirty="0">
                <a:solidFill>
                  <a:srgbClr val="FFFF00"/>
                </a:solidFill>
                <a:latin typeface="宋体" pitchFamily="2" charset="-122"/>
              </a:rPr>
              <a:t>的异构体。</a:t>
            </a:r>
          </a:p>
        </p:txBody>
      </p:sp>
      <p:sp>
        <p:nvSpPr>
          <p:cNvPr id="62" name="Rectangle 4"/>
          <p:cNvSpPr>
            <a:spLocks noChangeArrowheads="1"/>
          </p:cNvSpPr>
          <p:nvPr/>
        </p:nvSpPr>
        <p:spPr bwMode="auto">
          <a:xfrm>
            <a:off x="3143250" y="5752926"/>
            <a:ext cx="5867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kumimoji="1" lang="zh-CN" altLang="en-US" sz="2800" b="1" dirty="0">
                <a:latin typeface="Times New Roman" pitchFamily="18" charset="0"/>
              </a:rPr>
              <a:t>顺</a:t>
            </a:r>
            <a:r>
              <a:rPr kumimoji="1" lang="en-US" altLang="zh-CN" sz="2800" b="1" dirty="0">
                <a:latin typeface="Times New Roman" pitchFamily="18" charset="0"/>
              </a:rPr>
              <a:t>-</a:t>
            </a:r>
            <a:r>
              <a:rPr kumimoji="1" lang="zh-CN" altLang="en-US" sz="2800" b="1" dirty="0">
                <a:latin typeface="Times New Roman" pitchFamily="18" charset="0"/>
              </a:rPr>
              <a:t>二氯</a:t>
            </a:r>
            <a:r>
              <a:rPr kumimoji="1" lang="en-US" altLang="zh-CN" sz="2800" b="1" dirty="0">
                <a:latin typeface="Times New Roman" pitchFamily="18" charset="0"/>
                <a:cs typeface="Times New Roman" pitchFamily="18" charset="0"/>
              </a:rPr>
              <a:t>·</a:t>
            </a:r>
            <a:r>
              <a:rPr kumimoji="1" lang="zh-CN" altLang="en-US" sz="2800" b="1" dirty="0">
                <a:latin typeface="Times New Roman" pitchFamily="18" charset="0"/>
              </a:rPr>
              <a:t>二（乙二胺）合钴</a:t>
            </a:r>
            <a:r>
              <a:rPr kumimoji="1" lang="en-US" altLang="zh-CN" sz="2800" b="1" dirty="0">
                <a:latin typeface="Times New Roman" pitchFamily="18" charset="0"/>
              </a:rPr>
              <a:t>(III)</a:t>
            </a:r>
            <a:r>
              <a:rPr kumimoji="1" lang="zh-CN" altLang="en-US" sz="2800" b="1" dirty="0">
                <a:latin typeface="Times New Roman" pitchFamily="18" charset="0"/>
              </a:rPr>
              <a:t>离子</a:t>
            </a:r>
          </a:p>
        </p:txBody>
      </p:sp>
      <p:sp>
        <p:nvSpPr>
          <p:cNvPr id="63" name="Rectangle 9"/>
          <p:cNvSpPr txBox="1">
            <a:spLocks noRot="1" noChangeArrowheads="1"/>
          </p:cNvSpPr>
          <p:nvPr/>
        </p:nvSpPr>
        <p:spPr>
          <a:xfrm>
            <a:off x="263352" y="1105074"/>
            <a:ext cx="7772400" cy="533400"/>
          </a:xfrm>
          <a:prstGeom prst="rect">
            <a:avLst/>
          </a:prstGeom>
        </p:spPr>
        <p:txBody>
          <a:bodyPr vert="horz" lIns="91440" tIns="45720" rIns="91440" bIns="45720" rtlCol="0" anchor="b" anchorCtr="0">
            <a:normAutofit fontScale="97500" lnSpcReduction="10000"/>
          </a:bodyPr>
          <a:lstStyle>
            <a:lvl1pPr algn="ctr"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pPr algn="l"/>
            <a:r>
              <a:rPr lang="zh-CN" altLang="en-US" sz="3200" dirty="0">
                <a:solidFill>
                  <a:srgbClr val="FFFF00"/>
                </a:solidFill>
                <a:latin typeface="宋体" pitchFamily="2" charset="-122"/>
              </a:rPr>
              <a:t>对映异构（旋光异构）</a:t>
            </a:r>
          </a:p>
        </p:txBody>
      </p:sp>
      <p:graphicFrame>
        <p:nvGraphicFramePr>
          <p:cNvPr id="64" name="Object 10"/>
          <p:cNvGraphicFramePr>
            <a:graphicFrameLocks noChangeAspect="1"/>
          </p:cNvGraphicFramePr>
          <p:nvPr>
            <p:extLst>
              <p:ext uri="{D42A27DB-BD31-4B8C-83A1-F6EECF244321}">
                <p14:modId xmlns:p14="http://schemas.microsoft.com/office/powerpoint/2010/main" val="3999878352"/>
              </p:ext>
            </p:extLst>
          </p:nvPr>
        </p:nvGraphicFramePr>
        <p:xfrm>
          <a:off x="3143250" y="2624225"/>
          <a:ext cx="5184775" cy="2933700"/>
        </p:xfrm>
        <a:graphic>
          <a:graphicData uri="http://schemas.openxmlformats.org/presentationml/2006/ole">
            <mc:AlternateContent xmlns:mc="http://schemas.openxmlformats.org/markup-compatibility/2006">
              <mc:Choice xmlns:v="urn:schemas-microsoft-com:vml" Requires="v">
                <p:oleObj spid="_x0000_s308594" name="CS ChemDraw Drawing" r:id="rId3" imgW="2478993" imgH="1403112" progId="ChemDraw.Document.6.0">
                  <p:embed/>
                </p:oleObj>
              </mc:Choice>
              <mc:Fallback>
                <p:oleObj name="CS ChemDraw Drawing" r:id="rId3" imgW="2478993" imgH="1403112"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0" y="2624225"/>
                        <a:ext cx="5184775"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2"/>
          <p:cNvSpPr>
            <a:spLocks noGrp="1" noRot="1" noChangeArrowheads="1"/>
          </p:cNvSpPr>
          <p:nvPr>
            <p:ph type="title"/>
          </p:nvPr>
        </p:nvSpPr>
        <p:spPr>
          <a:xfrm>
            <a:off x="2135560" y="188640"/>
            <a:ext cx="7680960" cy="720080"/>
          </a:xfrm>
        </p:spPr>
        <p:txBody>
          <a:bodyPr>
            <a:normAutofit/>
          </a:bodyPr>
          <a:lstStyle/>
          <a:p>
            <a:r>
              <a:rPr lang="zh-CN" altLang="en-US" sz="3600" b="1" dirty="0"/>
              <a:t>立体异构</a:t>
            </a:r>
            <a:endParaRPr kumimoji="1" lang="zh-CN" altLang="en-US" sz="2400" b="1" dirty="0">
              <a:latin typeface="宋体" pitchFamily="2" charset="-122"/>
            </a:endParaRPr>
          </a:p>
        </p:txBody>
      </p:sp>
    </p:spTree>
    <p:extLst>
      <p:ext uri="{BB962C8B-B14F-4D97-AF65-F5344CB8AC3E}">
        <p14:creationId xmlns:p14="http://schemas.microsoft.com/office/powerpoint/2010/main" val="318611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slide(fromBottom)">
                                      <p:cBhvr>
                                        <p:cTn id="7" dur="500"/>
                                        <p:tgtEl>
                                          <p:spTgt spid="64"/>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slide(fromBottom)">
                                      <p:cBhvr>
                                        <p:cTn id="10"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Grp="1" noChangeArrowheads="1"/>
          </p:cNvSpPr>
          <p:nvPr>
            <p:ph sz="quarter" idx="13"/>
          </p:nvPr>
        </p:nvSpPr>
        <p:spPr>
          <a:xfrm>
            <a:off x="1992313" y="2060576"/>
            <a:ext cx="8229600" cy="3705225"/>
          </a:xfrm>
        </p:spPr>
        <p:txBody>
          <a:bodyPr>
            <a:normAutofit/>
          </a:bodyPr>
          <a:lstStyle/>
          <a:p>
            <a:pPr>
              <a:lnSpc>
                <a:spcPct val="200000"/>
              </a:lnSpc>
            </a:pPr>
            <a:r>
              <a:rPr lang="zh-CN" altLang="en-US" sz="3200" b="1" dirty="0"/>
              <a:t>一、价键理论（</a:t>
            </a:r>
            <a:r>
              <a:rPr lang="en-US" altLang="zh-CN" sz="3200" b="1" i="1" dirty="0"/>
              <a:t>valence bond theory</a:t>
            </a:r>
            <a:r>
              <a:rPr lang="en-US" altLang="zh-CN" sz="3200" b="1" dirty="0"/>
              <a:t>)</a:t>
            </a:r>
          </a:p>
          <a:p>
            <a:pPr>
              <a:lnSpc>
                <a:spcPct val="200000"/>
              </a:lnSpc>
            </a:pPr>
            <a:r>
              <a:rPr lang="zh-CN" altLang="en-US" sz="3200" b="1" dirty="0"/>
              <a:t>二、晶体场理论 </a:t>
            </a:r>
          </a:p>
          <a:p>
            <a:pPr>
              <a:lnSpc>
                <a:spcPct val="200000"/>
              </a:lnSpc>
            </a:pPr>
            <a:r>
              <a:rPr lang="zh-CN" altLang="en-US" sz="3200" b="1" dirty="0"/>
              <a:t>三、分子轨道理论</a:t>
            </a:r>
            <a:r>
              <a:rPr lang="en-US" altLang="zh-CN" sz="3200" b="1" dirty="0"/>
              <a:t>(</a:t>
            </a:r>
            <a:r>
              <a:rPr lang="zh-CN" altLang="en-US" sz="3200" b="1" dirty="0"/>
              <a:t>又叫配位场理论</a:t>
            </a:r>
            <a:r>
              <a:rPr lang="en-US" altLang="zh-CN" sz="3200" b="1" dirty="0"/>
              <a:t>) </a:t>
            </a:r>
          </a:p>
        </p:txBody>
      </p:sp>
      <p:sp>
        <p:nvSpPr>
          <p:cNvPr id="269314" name="Rectangle 2"/>
          <p:cNvSpPr>
            <a:spLocks noGrp="1" noRot="1" noChangeArrowheads="1"/>
          </p:cNvSpPr>
          <p:nvPr>
            <p:ph type="title"/>
          </p:nvPr>
        </p:nvSpPr>
        <p:spPr/>
        <p:txBody>
          <a:bodyPr>
            <a:normAutofit/>
          </a:bodyPr>
          <a:lstStyle/>
          <a:p>
            <a:r>
              <a:rPr lang="zh-CN" altLang="en-US" sz="3600" dirty="0"/>
              <a:t>第二节 配合物的化学键理论</a:t>
            </a:r>
          </a:p>
        </p:txBody>
      </p:sp>
      <p:sp>
        <p:nvSpPr>
          <p:cNvPr id="2" name="日期占位符 1"/>
          <p:cNvSpPr>
            <a:spLocks noGrp="1"/>
          </p:cNvSpPr>
          <p:nvPr>
            <p:ph type="dt" sz="half" idx="14"/>
          </p:nvPr>
        </p:nvSpPr>
        <p:spPr/>
        <p:txBody>
          <a:bodyPr/>
          <a:lstStyle/>
          <a:p>
            <a:fld id="{FCD238E4-A3B9-4366-8E0D-D1067FE5F716}" type="datetime12">
              <a:rPr lang="zh-CN" altLang="en-US" smtClean="0"/>
              <a:t>上午8时17分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24</a:t>
            </a:fld>
            <a:endParaRPr kumimoji="1" lang="en-US" altLang="zh-CN" sz="1800" spc="30">
              <a:solidFill>
                <a:schemeClr val="tx1"/>
              </a:solidFill>
              <a:latin typeface="隶书" pitchFamily="49" charset="-122"/>
              <a:ea typeface="隶书" pitchFamily="49" charset="-122"/>
              <a:cs typeface="Tahoma"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0" name="Text Box 4"/>
          <p:cNvSpPr txBox="1">
            <a:spLocks noChangeArrowheads="1"/>
          </p:cNvSpPr>
          <p:nvPr/>
        </p:nvSpPr>
        <p:spPr bwMode="auto">
          <a:xfrm>
            <a:off x="532769" y="1798251"/>
            <a:ext cx="1103970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nSpc>
                <a:spcPct val="150000"/>
              </a:lnSpc>
              <a:spcBef>
                <a:spcPct val="50000"/>
              </a:spcBef>
              <a:buFont typeface="Wingdings" pitchFamily="2" charset="2"/>
              <a:buChar char="u"/>
            </a:pPr>
            <a:r>
              <a:rPr kumimoji="1" lang="zh-CN" altLang="en-US" sz="2800" dirty="0">
                <a:latin typeface="Times New Roman" pitchFamily="18" charset="0"/>
              </a:rPr>
              <a:t>结构：依赖物理测试手段已经能定量地搞清楚配合物结构的细节</a:t>
            </a:r>
            <a:endParaRPr kumimoji="1" lang="zh-CN" altLang="en-US" sz="2800" baseline="30000" dirty="0">
              <a:latin typeface="Times New Roman" pitchFamily="18" charset="0"/>
            </a:endParaRPr>
          </a:p>
        </p:txBody>
      </p:sp>
      <p:grpSp>
        <p:nvGrpSpPr>
          <p:cNvPr id="290822" name="Group 6"/>
          <p:cNvGrpSpPr>
            <a:grpSpLocks/>
          </p:cNvGrpSpPr>
          <p:nvPr/>
        </p:nvGrpSpPr>
        <p:grpSpPr bwMode="auto">
          <a:xfrm>
            <a:off x="515306" y="2564904"/>
            <a:ext cx="8207374" cy="3806824"/>
            <a:chOff x="565" y="1502"/>
            <a:chExt cx="5170" cy="2398"/>
          </a:xfrm>
        </p:grpSpPr>
        <p:sp>
          <p:nvSpPr>
            <p:cNvPr id="290823" name="Text Box 7"/>
            <p:cNvSpPr txBox="1">
              <a:spLocks noChangeArrowheads="1"/>
            </p:cNvSpPr>
            <p:nvPr/>
          </p:nvSpPr>
          <p:spPr bwMode="auto">
            <a:xfrm>
              <a:off x="565" y="1502"/>
              <a:ext cx="515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nSpc>
                  <a:spcPct val="150000"/>
                </a:lnSpc>
                <a:spcBef>
                  <a:spcPct val="50000"/>
                </a:spcBef>
                <a:buFont typeface="Wingdings" pitchFamily="2" charset="2"/>
                <a:buChar char="u"/>
              </a:pPr>
              <a:r>
                <a:rPr kumimoji="1" lang="zh-CN" altLang="en-US" sz="2800" b="1" dirty="0">
                  <a:latin typeface="Times New Roman" pitchFamily="18" charset="0"/>
                </a:rPr>
                <a:t>成键理论：</a:t>
              </a:r>
            </a:p>
          </p:txBody>
        </p:sp>
        <p:sp>
          <p:nvSpPr>
            <p:cNvPr id="290824" name="Rectangle 8"/>
            <p:cNvSpPr>
              <a:spLocks noChangeArrowheads="1"/>
            </p:cNvSpPr>
            <p:nvPr/>
          </p:nvSpPr>
          <p:spPr bwMode="auto">
            <a:xfrm>
              <a:off x="720" y="2052"/>
              <a:ext cx="455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50000"/>
                </a:lnSpc>
                <a:buFont typeface="Wingdings" pitchFamily="2" charset="2"/>
                <a:buChar char="Ø"/>
              </a:pPr>
              <a:r>
                <a:rPr kumimoji="1" lang="en-US" altLang="zh-CN" sz="2400" dirty="0">
                  <a:latin typeface="Times New Roman" pitchFamily="18" charset="0"/>
                  <a:sym typeface="Wingdings 3" pitchFamily="18" charset="2"/>
                </a:rPr>
                <a:t> </a:t>
              </a:r>
              <a:r>
                <a:rPr kumimoji="1" lang="en-US" altLang="zh-CN" sz="2400" dirty="0">
                  <a:latin typeface="Times New Roman" pitchFamily="18" charset="0"/>
                </a:rPr>
                <a:t>1893</a:t>
              </a:r>
              <a:r>
                <a:rPr kumimoji="1" lang="zh-CN" altLang="en-US" sz="2400" dirty="0">
                  <a:latin typeface="Times New Roman" pitchFamily="18" charset="0"/>
                </a:rPr>
                <a:t>年维尔纳提出主价和副价理论</a:t>
              </a:r>
              <a:r>
                <a:rPr kumimoji="1" lang="zh-CN" altLang="en-US" sz="2800" dirty="0">
                  <a:latin typeface="Times New Roman" pitchFamily="18" charset="0"/>
                </a:rPr>
                <a:t>      </a:t>
              </a:r>
            </a:p>
          </p:txBody>
        </p:sp>
        <p:sp>
          <p:nvSpPr>
            <p:cNvPr id="290825" name="Text Box 9"/>
            <p:cNvSpPr txBox="1">
              <a:spLocks noChangeArrowheads="1"/>
            </p:cNvSpPr>
            <p:nvPr/>
          </p:nvSpPr>
          <p:spPr bwMode="auto">
            <a:xfrm>
              <a:off x="720" y="2813"/>
              <a:ext cx="3403"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50000"/>
                </a:lnSpc>
                <a:spcBef>
                  <a:spcPct val="50000"/>
                </a:spcBef>
                <a:buFont typeface="Wingdings" pitchFamily="2" charset="2"/>
                <a:buChar char="Ø"/>
              </a:pPr>
              <a:r>
                <a:rPr kumimoji="1" lang="en-US" altLang="zh-CN" sz="2400" dirty="0">
                  <a:latin typeface="Times New Roman" pitchFamily="18" charset="0"/>
                </a:rPr>
                <a:t>1930</a:t>
              </a:r>
              <a:r>
                <a:rPr kumimoji="1" lang="zh-CN" altLang="en-US" sz="2400" dirty="0">
                  <a:latin typeface="Times New Roman" pitchFamily="18" charset="0"/>
                </a:rPr>
                <a:t>年鲍林提出价键理论</a:t>
              </a:r>
            </a:p>
          </p:txBody>
        </p:sp>
        <p:sp>
          <p:nvSpPr>
            <p:cNvPr id="290826" name="Rectangle 10"/>
            <p:cNvSpPr>
              <a:spLocks noChangeArrowheads="1"/>
            </p:cNvSpPr>
            <p:nvPr/>
          </p:nvSpPr>
          <p:spPr bwMode="auto">
            <a:xfrm>
              <a:off x="672" y="3360"/>
              <a:ext cx="4944"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kumimoji="1" lang="en-US" altLang="zh-CN" sz="2800">
                  <a:latin typeface="Times New Roman" pitchFamily="18" charset="0"/>
                </a:rPr>
                <a:t>        </a:t>
              </a:r>
              <a:endParaRPr kumimoji="1" lang="en-US" altLang="zh-CN" sz="2400">
                <a:latin typeface="Times New Roman" pitchFamily="18" charset="0"/>
              </a:endParaRPr>
            </a:p>
          </p:txBody>
        </p:sp>
        <p:sp>
          <p:nvSpPr>
            <p:cNvPr id="290827" name="Rectangle 11"/>
            <p:cNvSpPr>
              <a:spLocks noChangeArrowheads="1"/>
            </p:cNvSpPr>
            <p:nvPr/>
          </p:nvSpPr>
          <p:spPr bwMode="auto">
            <a:xfrm>
              <a:off x="720" y="2450"/>
              <a:ext cx="2728"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50000"/>
                </a:lnSpc>
                <a:buFont typeface="Wingdings" pitchFamily="2" charset="2"/>
                <a:buChar char="Ø"/>
              </a:pPr>
              <a:r>
                <a:rPr kumimoji="1" lang="en-US" altLang="zh-CN" sz="2400" dirty="0">
                  <a:latin typeface="Times New Roman" pitchFamily="18" charset="0"/>
                  <a:sym typeface="Wingdings 3" pitchFamily="18" charset="2"/>
                </a:rPr>
                <a:t>1929</a:t>
              </a:r>
              <a:r>
                <a:rPr kumimoji="1" lang="zh-CN" altLang="en-US" sz="2400" dirty="0">
                  <a:latin typeface="Times New Roman" pitchFamily="18" charset="0"/>
                  <a:sym typeface="Wingdings 3" pitchFamily="18" charset="2"/>
                </a:rPr>
                <a:t>年</a:t>
              </a:r>
              <a:r>
                <a:rPr kumimoji="1" lang="en-US" altLang="zh-CN" sz="2400" dirty="0">
                  <a:latin typeface="Times New Roman" pitchFamily="18" charset="0"/>
                  <a:sym typeface="Wingdings 3" pitchFamily="18" charset="2"/>
                </a:rPr>
                <a:t>Bethe</a:t>
              </a:r>
              <a:r>
                <a:rPr kumimoji="1" lang="zh-CN" altLang="en-US" sz="2400" dirty="0">
                  <a:latin typeface="Times New Roman" pitchFamily="18" charset="0"/>
                  <a:sym typeface="Wingdings 3" pitchFamily="18" charset="2"/>
                </a:rPr>
                <a:t>提出</a:t>
              </a:r>
              <a:r>
                <a:rPr kumimoji="1" lang="zh-CN" altLang="en-US" sz="2400" dirty="0">
                  <a:latin typeface="Times New Roman" pitchFamily="18" charset="0"/>
                </a:rPr>
                <a:t>晶体场理论</a:t>
              </a:r>
            </a:p>
          </p:txBody>
        </p:sp>
        <p:sp>
          <p:nvSpPr>
            <p:cNvPr id="290828" name="Rectangle 12"/>
            <p:cNvSpPr>
              <a:spLocks noChangeArrowheads="1"/>
            </p:cNvSpPr>
            <p:nvPr/>
          </p:nvSpPr>
          <p:spPr bwMode="auto">
            <a:xfrm>
              <a:off x="720" y="3176"/>
              <a:ext cx="416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50000"/>
                </a:lnSpc>
                <a:spcBef>
                  <a:spcPct val="50000"/>
                </a:spcBef>
                <a:buFont typeface="Wingdings" pitchFamily="2" charset="2"/>
                <a:buChar char="Ø"/>
              </a:pPr>
              <a:r>
                <a:rPr kumimoji="1" lang="en-US" altLang="zh-CN" sz="2400" dirty="0">
                  <a:latin typeface="Times New Roman" pitchFamily="18" charset="0"/>
                  <a:sym typeface="Marlett" pitchFamily="2" charset="2"/>
                </a:rPr>
                <a:t> </a:t>
              </a:r>
              <a:r>
                <a:rPr kumimoji="1" lang="zh-CN" altLang="en-US" sz="2400" dirty="0">
                  <a:latin typeface="Times New Roman" pitchFamily="18" charset="0"/>
                  <a:sym typeface="Wingdings 3" pitchFamily="18" charset="2"/>
                </a:rPr>
                <a:t>对</a:t>
              </a:r>
              <a:r>
                <a:rPr kumimoji="1" lang="zh-CN" altLang="en-US" sz="2400" dirty="0">
                  <a:latin typeface="Times New Roman" pitchFamily="18" charset="0"/>
                </a:rPr>
                <a:t>晶体场理论的修正是配位场理论</a:t>
              </a:r>
            </a:p>
          </p:txBody>
        </p:sp>
        <p:sp>
          <p:nvSpPr>
            <p:cNvPr id="290829" name="Rectangle 13"/>
            <p:cNvSpPr>
              <a:spLocks noChangeArrowheads="1"/>
            </p:cNvSpPr>
            <p:nvPr/>
          </p:nvSpPr>
          <p:spPr bwMode="auto">
            <a:xfrm>
              <a:off x="720" y="3493"/>
              <a:ext cx="5015"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50000"/>
                </a:lnSpc>
                <a:spcBef>
                  <a:spcPct val="50000"/>
                </a:spcBef>
                <a:buFont typeface="Wingdings" pitchFamily="2" charset="2"/>
                <a:buChar char="Ø"/>
              </a:pPr>
              <a:r>
                <a:rPr kumimoji="1" lang="en-US" altLang="zh-CN" sz="2400" dirty="0">
                  <a:latin typeface="Times New Roman" pitchFamily="18" charset="0"/>
                  <a:sym typeface="Wingdings 3" pitchFamily="18" charset="2"/>
                </a:rPr>
                <a:t>1935</a:t>
              </a:r>
              <a:r>
                <a:rPr kumimoji="1" lang="zh-CN" altLang="en-US" sz="2400" dirty="0">
                  <a:latin typeface="Times New Roman" pitchFamily="18" charset="0"/>
                  <a:sym typeface="Wingdings 3" pitchFamily="18" charset="2"/>
                </a:rPr>
                <a:t>年</a:t>
              </a:r>
              <a:r>
                <a:rPr kumimoji="1" lang="en-US" altLang="zh-CN" sz="2400" dirty="0">
                  <a:latin typeface="Times New Roman" pitchFamily="18" charset="0"/>
                  <a:sym typeface="Wingdings 3" pitchFamily="18" charset="2"/>
                </a:rPr>
                <a:t>Van </a:t>
              </a:r>
              <a:r>
                <a:rPr kumimoji="1" lang="en-US" altLang="zh-CN" sz="2400" dirty="0" err="1">
                  <a:latin typeface="Times New Roman" pitchFamily="18" charset="0"/>
                  <a:sym typeface="Wingdings 3" pitchFamily="18" charset="2"/>
                </a:rPr>
                <a:t>Vleck</a:t>
              </a:r>
              <a:r>
                <a:rPr kumimoji="1" lang="zh-CN" altLang="en-US" sz="2400" dirty="0">
                  <a:latin typeface="Times New Roman" pitchFamily="18" charset="0"/>
                  <a:sym typeface="Wingdings 3" pitchFamily="18" charset="2"/>
                </a:rPr>
                <a:t>用</a:t>
              </a:r>
              <a:r>
                <a:rPr kumimoji="1" lang="zh-CN" altLang="en-US" sz="2400" dirty="0">
                  <a:latin typeface="Times New Roman" pitchFamily="18" charset="0"/>
                </a:rPr>
                <a:t> </a:t>
              </a:r>
              <a:r>
                <a:rPr kumimoji="1" lang="en-US" altLang="zh-CN" sz="2400" dirty="0">
                  <a:latin typeface="Times New Roman" pitchFamily="18" charset="0"/>
                </a:rPr>
                <a:t>MO</a:t>
              </a:r>
              <a:r>
                <a:rPr kumimoji="1" lang="zh-CN" altLang="zh-CN" sz="2400" dirty="0">
                  <a:latin typeface="Times New Roman" pitchFamily="18" charset="0"/>
                </a:rPr>
                <a:t>理论处理了配合物的化学键问题</a:t>
              </a:r>
              <a:endParaRPr kumimoji="1" lang="zh-CN" altLang="en-US" sz="2400" dirty="0">
                <a:latin typeface="Times New Roman" pitchFamily="18" charset="0"/>
              </a:endParaRPr>
            </a:p>
          </p:txBody>
        </p:sp>
      </p:grpSp>
      <p:sp>
        <p:nvSpPr>
          <p:cNvPr id="290830" name="Rectangle 14"/>
          <p:cNvSpPr>
            <a:spLocks noChangeArrowheads="1"/>
          </p:cNvSpPr>
          <p:nvPr/>
        </p:nvSpPr>
        <p:spPr bwMode="auto">
          <a:xfrm>
            <a:off x="251052" y="1147475"/>
            <a:ext cx="89819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dirty="0">
                <a:latin typeface="Times New Roman" pitchFamily="18" charset="0"/>
              </a:rPr>
              <a:t>上世纪</a:t>
            </a:r>
            <a:r>
              <a:rPr kumimoji="1" lang="en-US" altLang="zh-CN" sz="2800" dirty="0">
                <a:latin typeface="Times New Roman" pitchFamily="18" charset="0"/>
              </a:rPr>
              <a:t>50</a:t>
            </a:r>
            <a:r>
              <a:rPr kumimoji="1" lang="zh-CN" altLang="en-US" sz="2800" dirty="0">
                <a:latin typeface="Times New Roman" pitchFamily="18" charset="0"/>
              </a:rPr>
              <a:t>、</a:t>
            </a:r>
            <a:r>
              <a:rPr kumimoji="1" lang="en-US" altLang="zh-CN" sz="2800" dirty="0">
                <a:latin typeface="Times New Roman" pitchFamily="18" charset="0"/>
              </a:rPr>
              <a:t>60</a:t>
            </a:r>
            <a:r>
              <a:rPr kumimoji="1" lang="zh-CN" altLang="en-US" sz="2800" dirty="0">
                <a:latin typeface="Times New Roman" pitchFamily="18" charset="0"/>
              </a:rPr>
              <a:t>年代</a:t>
            </a:r>
            <a:r>
              <a:rPr kumimoji="1" lang="en-US" altLang="zh-CN" sz="2800" dirty="0">
                <a:latin typeface="Times New Roman" pitchFamily="18" charset="0"/>
              </a:rPr>
              <a:t>, </a:t>
            </a:r>
            <a:r>
              <a:rPr kumimoji="1" lang="zh-CN" altLang="en-US" sz="2800" dirty="0">
                <a:latin typeface="Times New Roman" pitchFamily="18" charset="0"/>
              </a:rPr>
              <a:t>无机化学最活跃的领域是配位化学：</a:t>
            </a:r>
          </a:p>
        </p:txBody>
      </p:sp>
      <p:sp>
        <p:nvSpPr>
          <p:cNvPr id="2" name="日期占位符 1"/>
          <p:cNvSpPr>
            <a:spLocks noGrp="1"/>
          </p:cNvSpPr>
          <p:nvPr>
            <p:ph type="dt" sz="half" idx="10"/>
          </p:nvPr>
        </p:nvSpPr>
        <p:spPr/>
        <p:txBody>
          <a:bodyPr/>
          <a:lstStyle/>
          <a:p>
            <a:fld id="{D0363F94-5BE1-43F7-883B-955ED2FF6F56}" type="datetime12">
              <a:rPr lang="zh-CN" altLang="en-US" smtClean="0"/>
              <a:t>上午8时17分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25</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4" name="标题 3"/>
          <p:cNvSpPr>
            <a:spLocks noGrp="1"/>
          </p:cNvSpPr>
          <p:nvPr>
            <p:ph type="title"/>
          </p:nvPr>
        </p:nvSpPr>
        <p:spPr>
          <a:xfrm>
            <a:off x="2135560" y="57944"/>
            <a:ext cx="7680960" cy="922784"/>
          </a:xfrm>
        </p:spPr>
        <p:txBody>
          <a:bodyPr>
            <a:normAutofit/>
          </a:bodyPr>
          <a:lstStyle/>
          <a:p>
            <a:r>
              <a:rPr kumimoji="1" lang="zh-CN" altLang="en-US" sz="3600" b="1" dirty="0">
                <a:latin typeface="Times New Roman" pitchFamily="18" charset="0"/>
              </a:rPr>
              <a:t>配位化学理论发展情况</a:t>
            </a:r>
            <a:endParaRPr lang="zh-CN" altLang="en-US" sz="36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290822"/>
                                        </p:tgtEl>
                                        <p:attrNameLst>
                                          <p:attrName>style.visibility</p:attrName>
                                        </p:attrNameLst>
                                      </p:cBhvr>
                                      <p:to>
                                        <p:strVal val="visible"/>
                                      </p:to>
                                    </p:set>
                                    <p:anim calcmode="lin" valueType="num">
                                      <p:cBhvr>
                                        <p:cTn id="7" dur="500" fill="hold"/>
                                        <p:tgtEl>
                                          <p:spTgt spid="290822"/>
                                        </p:tgtEl>
                                        <p:attrNameLst>
                                          <p:attrName>ppt_w</p:attrName>
                                        </p:attrNameLst>
                                      </p:cBhvr>
                                      <p:tavLst>
                                        <p:tav tm="0">
                                          <p:val>
                                            <p:fltVal val="0"/>
                                          </p:val>
                                        </p:tav>
                                        <p:tav tm="100000">
                                          <p:val>
                                            <p:strVal val="#ppt_w"/>
                                          </p:val>
                                        </p:tav>
                                      </p:tavLst>
                                    </p:anim>
                                    <p:anim calcmode="lin" valueType="num">
                                      <p:cBhvr>
                                        <p:cTn id="8" dur="500" fill="hold"/>
                                        <p:tgtEl>
                                          <p:spTgt spid="290822"/>
                                        </p:tgtEl>
                                        <p:attrNameLst>
                                          <p:attrName>ppt_h</p:attrName>
                                        </p:attrNameLst>
                                      </p:cBhvr>
                                      <p:tavLst>
                                        <p:tav tm="0">
                                          <p:val>
                                            <p:fltVal val="0"/>
                                          </p:val>
                                        </p:tav>
                                        <p:tav tm="100000">
                                          <p:val>
                                            <p:strVal val="#ppt_h"/>
                                          </p:val>
                                        </p:tav>
                                      </p:tavLst>
                                    </p:anim>
                                    <p:anim calcmode="lin" valueType="num">
                                      <p:cBhvr>
                                        <p:cTn id="9" dur="500" fill="hold"/>
                                        <p:tgtEl>
                                          <p:spTgt spid="290822"/>
                                        </p:tgtEl>
                                        <p:attrNameLst>
                                          <p:attrName>ppt_x</p:attrName>
                                        </p:attrNameLst>
                                      </p:cBhvr>
                                      <p:tavLst>
                                        <p:tav tm="0">
                                          <p:val>
                                            <p:fltVal val="0.5"/>
                                          </p:val>
                                        </p:tav>
                                        <p:tav tm="100000">
                                          <p:val>
                                            <p:strVal val="#ppt_x"/>
                                          </p:val>
                                        </p:tav>
                                      </p:tavLst>
                                    </p:anim>
                                    <p:anim calcmode="lin" valueType="num">
                                      <p:cBhvr>
                                        <p:cTn id="10" dur="500" fill="hold"/>
                                        <p:tgtEl>
                                          <p:spTgt spid="29082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8" name="Rectangle 4"/>
          <p:cNvSpPr>
            <a:spLocks noChangeArrowheads="1"/>
          </p:cNvSpPr>
          <p:nvPr/>
        </p:nvSpPr>
        <p:spPr bwMode="auto">
          <a:xfrm>
            <a:off x="335360" y="1195503"/>
            <a:ext cx="8302625"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3200" b="1" dirty="0">
                <a:latin typeface="Times New Roman" pitchFamily="18" charset="0"/>
              </a:rPr>
              <a:t>1</a:t>
            </a:r>
            <a:r>
              <a:rPr kumimoji="1" lang="zh-CN" altLang="en-US" sz="3200" b="1" dirty="0">
                <a:latin typeface="Times New Roman" pitchFamily="18" charset="0"/>
              </a:rPr>
              <a:t>、基本要点</a:t>
            </a:r>
            <a:r>
              <a:rPr kumimoji="1" lang="en-US" altLang="zh-CN" sz="3200" b="1" dirty="0">
                <a:latin typeface="Times New Roman" pitchFamily="18" charset="0"/>
              </a:rPr>
              <a:t>(</a:t>
            </a:r>
            <a:r>
              <a:rPr kumimoji="1" lang="en-US" altLang="zh-CN" sz="3200" b="1" i="1" dirty="0">
                <a:latin typeface="Times New Roman" pitchFamily="18" charset="0"/>
              </a:rPr>
              <a:t>outline</a:t>
            </a:r>
            <a:r>
              <a:rPr kumimoji="1" lang="en-US" altLang="zh-CN" sz="3200" b="1" dirty="0">
                <a:latin typeface="Times New Roman" pitchFamily="18" charset="0"/>
              </a:rPr>
              <a:t>)</a:t>
            </a:r>
          </a:p>
        </p:txBody>
      </p:sp>
      <p:sp>
        <p:nvSpPr>
          <p:cNvPr id="221189" name="Rectangle 5"/>
          <p:cNvSpPr>
            <a:spLocks noChangeArrowheads="1"/>
          </p:cNvSpPr>
          <p:nvPr/>
        </p:nvSpPr>
        <p:spPr bwMode="auto">
          <a:xfrm>
            <a:off x="644290" y="3614797"/>
            <a:ext cx="1090342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en-US" altLang="zh-CN" sz="2800" b="1" dirty="0">
                <a:latin typeface="Times New Roman" pitchFamily="18" charset="0"/>
              </a:rPr>
              <a:t>(2) </a:t>
            </a:r>
            <a:r>
              <a:rPr kumimoji="1" lang="zh-CN" altLang="en-US" sz="2800" b="1" dirty="0">
                <a:latin typeface="Times New Roman" pitchFamily="18" charset="0"/>
              </a:rPr>
              <a:t>中心原子的空价电子轨道</a:t>
            </a:r>
            <a:r>
              <a:rPr kumimoji="1" lang="zh-CN" altLang="en-US" sz="2800" b="1" dirty="0">
                <a:solidFill>
                  <a:srgbClr val="FFFF00"/>
                </a:solidFill>
                <a:latin typeface="Times New Roman" pitchFamily="18" charset="0"/>
              </a:rPr>
              <a:t>先杂化后成键</a:t>
            </a:r>
            <a:r>
              <a:rPr kumimoji="1" lang="zh-CN" altLang="en-US" sz="2800" b="1" dirty="0">
                <a:latin typeface="Times New Roman" pitchFamily="18" charset="0"/>
              </a:rPr>
              <a:t>。</a:t>
            </a:r>
            <a:r>
              <a:rPr kumimoji="1" lang="en-US" altLang="zh-CN" sz="2800" b="1" dirty="0">
                <a:latin typeface="Times New Roman" pitchFamily="18" charset="0"/>
              </a:rPr>
              <a:t>Ag</a:t>
            </a:r>
            <a:r>
              <a:rPr kumimoji="1" lang="en-US" altLang="zh-CN" sz="2800" b="1" baseline="30000" dirty="0">
                <a:latin typeface="Times New Roman" pitchFamily="18" charset="0"/>
              </a:rPr>
              <a:t>+</a:t>
            </a:r>
            <a:endParaRPr kumimoji="1" lang="zh-CN" altLang="en-US" sz="2800" b="1" dirty="0">
              <a:latin typeface="Times New Roman" pitchFamily="18" charset="0"/>
            </a:endParaRPr>
          </a:p>
          <a:p>
            <a:pPr>
              <a:lnSpc>
                <a:spcPct val="150000"/>
              </a:lnSpc>
            </a:pPr>
            <a:r>
              <a:rPr kumimoji="1" lang="zh-CN" altLang="en-US" sz="2800" b="1" dirty="0">
                <a:solidFill>
                  <a:srgbClr val="FFFF00"/>
                </a:solidFill>
                <a:latin typeface="Times New Roman" pitchFamily="18" charset="0"/>
                <a:ea typeface="楷体_GB2312" pitchFamily="49" charset="-122"/>
              </a:rPr>
              <a:t>中心原子用于接受孤对电子的轨道是由能量相近的轨道杂化而得</a:t>
            </a:r>
          </a:p>
        </p:txBody>
      </p:sp>
      <p:sp>
        <p:nvSpPr>
          <p:cNvPr id="221190" name="Rectangle 6"/>
          <p:cNvSpPr>
            <a:spLocks noChangeArrowheads="1"/>
          </p:cNvSpPr>
          <p:nvPr/>
        </p:nvSpPr>
        <p:spPr bwMode="auto">
          <a:xfrm>
            <a:off x="644290" y="2019441"/>
            <a:ext cx="8576121" cy="1315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en-US" altLang="zh-CN" sz="2800" b="1" dirty="0"/>
              <a:t>(1) </a:t>
            </a:r>
            <a:r>
              <a:rPr kumimoji="1" lang="zh-CN" altLang="en-US" sz="2800" b="1" dirty="0"/>
              <a:t>中心原子与配体以</a:t>
            </a:r>
            <a:r>
              <a:rPr kumimoji="1" lang="zh-CN" altLang="en-US" sz="2800" b="1" dirty="0">
                <a:solidFill>
                  <a:srgbClr val="FFFF00"/>
                </a:solidFill>
              </a:rPr>
              <a:t>配位键</a:t>
            </a:r>
            <a:r>
              <a:rPr kumimoji="1" lang="zh-CN" altLang="en-US" sz="2800" b="1" dirty="0"/>
              <a:t>结合</a:t>
            </a:r>
          </a:p>
          <a:p>
            <a:pPr>
              <a:lnSpc>
                <a:spcPct val="150000"/>
              </a:lnSpc>
            </a:pPr>
            <a:r>
              <a:rPr kumimoji="1" lang="zh-CN" altLang="en-US" sz="2800" b="1" dirty="0">
                <a:solidFill>
                  <a:srgbClr val="FFFF00"/>
                </a:solidFill>
              </a:rPr>
              <a:t>中心原子有空轨道，配体有孤对电子</a:t>
            </a:r>
          </a:p>
        </p:txBody>
      </p:sp>
      <p:sp>
        <p:nvSpPr>
          <p:cNvPr id="221191" name="Rectangle 7"/>
          <p:cNvSpPr>
            <a:spLocks noChangeArrowheads="1"/>
          </p:cNvSpPr>
          <p:nvPr/>
        </p:nvSpPr>
        <p:spPr bwMode="auto">
          <a:xfrm>
            <a:off x="644290" y="5110747"/>
            <a:ext cx="1106833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en-US" altLang="zh-CN" sz="2800" b="1" dirty="0"/>
              <a:t>(3) </a:t>
            </a:r>
            <a:r>
              <a:rPr kumimoji="1" lang="zh-CN" altLang="en-US" sz="2800" b="1" dirty="0"/>
              <a:t>中心原子的</a:t>
            </a:r>
            <a:r>
              <a:rPr kumimoji="1" lang="zh-CN" altLang="en-US" sz="2800" b="1" dirty="0">
                <a:solidFill>
                  <a:srgbClr val="FFFF00"/>
                </a:solidFill>
              </a:rPr>
              <a:t>价电构型与配体的种类和数目</a:t>
            </a:r>
            <a:r>
              <a:rPr kumimoji="1" lang="zh-CN" altLang="en-US" sz="2800" b="1" dirty="0"/>
              <a:t>共同决定配合物的空间构型、相对稳定性和磁性。</a:t>
            </a:r>
            <a:endParaRPr kumimoji="1" lang="zh-CN" altLang="en-US" sz="2800" b="1" dirty="0">
              <a:solidFill>
                <a:srgbClr val="FFFF00"/>
              </a:solidFill>
            </a:endParaRPr>
          </a:p>
        </p:txBody>
      </p:sp>
      <p:sp>
        <p:nvSpPr>
          <p:cNvPr id="221192" name="Rectangle 8"/>
          <p:cNvSpPr>
            <a:spLocks noGrp="1" noRot="1" noChangeArrowheads="1"/>
          </p:cNvSpPr>
          <p:nvPr>
            <p:ph type="title"/>
          </p:nvPr>
        </p:nvSpPr>
        <p:spPr>
          <a:xfrm>
            <a:off x="2135560" y="116632"/>
            <a:ext cx="7680960" cy="778768"/>
          </a:xfrm>
        </p:spPr>
        <p:txBody>
          <a:bodyPr>
            <a:normAutofit fontScale="90000"/>
          </a:bodyPr>
          <a:lstStyle/>
          <a:p>
            <a:r>
              <a:rPr lang="zh-CN" altLang="en-US" dirty="0"/>
              <a:t>一、价键理论（</a:t>
            </a:r>
            <a:r>
              <a:rPr lang="en-US" altLang="zh-CN" i="1" dirty="0"/>
              <a:t>valence bond theory</a:t>
            </a:r>
            <a:r>
              <a:rPr lang="en-US" altLang="zh-CN" dirty="0"/>
              <a:t>)</a:t>
            </a:r>
          </a:p>
        </p:txBody>
      </p:sp>
      <p:sp>
        <p:nvSpPr>
          <p:cNvPr id="2" name="日期占位符 1"/>
          <p:cNvSpPr>
            <a:spLocks noGrp="1"/>
          </p:cNvSpPr>
          <p:nvPr>
            <p:ph type="dt" sz="half" idx="14"/>
          </p:nvPr>
        </p:nvSpPr>
        <p:spPr/>
        <p:txBody>
          <a:bodyPr/>
          <a:lstStyle/>
          <a:p>
            <a:fld id="{B84E32A5-A885-4CC0-A31B-61645EC3EB13}" type="datetime12">
              <a:rPr lang="zh-CN" altLang="en-US" smtClean="0"/>
              <a:t>上午8时17分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26</a:t>
            </a:fld>
            <a:endParaRPr kumimoji="1" lang="en-US" altLang="zh-CN" sz="1800" spc="30">
              <a:solidFill>
                <a:schemeClr val="tx1"/>
              </a:solidFill>
              <a:latin typeface="隶书" pitchFamily="49" charset="-122"/>
              <a:ea typeface="隶书" pitchFamily="49" charset="-122"/>
              <a:cs typeface="Tahoma" pitchFamily="34" charset="0"/>
            </a:endParaRPr>
          </a:p>
        </p:txBody>
      </p:sp>
      <p:graphicFrame>
        <p:nvGraphicFramePr>
          <p:cNvPr id="6" name="对象 5">
            <a:extLst>
              <a:ext uri="{FF2B5EF4-FFF2-40B4-BE49-F238E27FC236}">
                <a16:creationId xmlns:a16="http://schemas.microsoft.com/office/drawing/2014/main" xmlns="" id="{88A6EB67-82D6-4BFF-A878-B16AA5A5233C}"/>
              </a:ext>
            </a:extLst>
          </p:cNvPr>
          <p:cNvGraphicFramePr>
            <a:graphicFrameLocks noChangeAspect="1"/>
          </p:cNvGraphicFramePr>
          <p:nvPr>
            <p:extLst>
              <p:ext uri="{D42A27DB-BD31-4B8C-83A1-F6EECF244321}">
                <p14:modId xmlns:p14="http://schemas.microsoft.com/office/powerpoint/2010/main" val="877708087"/>
              </p:ext>
            </p:extLst>
          </p:nvPr>
        </p:nvGraphicFramePr>
        <p:xfrm>
          <a:off x="6851232" y="2177358"/>
          <a:ext cx="4934539" cy="968631"/>
        </p:xfrm>
        <a:graphic>
          <a:graphicData uri="http://schemas.openxmlformats.org/presentationml/2006/ole">
            <mc:AlternateContent xmlns:mc="http://schemas.openxmlformats.org/markup-compatibility/2006">
              <mc:Choice xmlns:v="urn:schemas-microsoft-com:vml" Requires="v">
                <p:oleObj spid="_x0000_s351443" name="CS ChemDraw Drawing" r:id="rId4" imgW="2479280" imgH="487350" progId="ChemDraw.Document.6.0">
                  <p:embed/>
                </p:oleObj>
              </mc:Choice>
              <mc:Fallback>
                <p:oleObj name="CS ChemDraw Drawing" r:id="rId4" imgW="2479280" imgH="487350" progId="ChemDraw.Document.6.0">
                  <p:embed/>
                  <p:pic>
                    <p:nvPicPr>
                      <p:cNvPr id="0" name="Object 3"/>
                      <p:cNvPicPr>
                        <a:picLocks noChangeAspect="1" noChangeArrowheads="1"/>
                      </p:cNvPicPr>
                      <p:nvPr/>
                    </p:nvPicPr>
                    <p:blipFill>
                      <a:blip r:embed="rId5"/>
                      <a:srcRect/>
                      <a:stretch>
                        <a:fillRect/>
                      </a:stretch>
                    </p:blipFill>
                    <p:spPr bwMode="auto">
                      <a:xfrm>
                        <a:off x="6851232" y="2177358"/>
                        <a:ext cx="4934539" cy="968631"/>
                      </a:xfrm>
                      <a:prstGeom prst="rect">
                        <a:avLst/>
                      </a:prstGeom>
                      <a:noFill/>
                      <a:ln>
                        <a:noFill/>
                      </a:ln>
                    </p:spPr>
                  </p:pic>
                </p:oleObj>
              </mc:Fallback>
            </mc:AlternateContent>
          </a:graphicData>
        </a:graphic>
      </p:graphicFrame>
      <p:graphicFrame>
        <p:nvGraphicFramePr>
          <p:cNvPr id="7" name="对象 6">
            <a:extLst>
              <a:ext uri="{FF2B5EF4-FFF2-40B4-BE49-F238E27FC236}">
                <a16:creationId xmlns:a16="http://schemas.microsoft.com/office/drawing/2014/main" xmlns="" id="{D7FE985A-7712-4D52-9607-DA629F412D48}"/>
              </a:ext>
            </a:extLst>
          </p:cNvPr>
          <p:cNvGraphicFramePr>
            <a:graphicFrameLocks noChangeAspect="1"/>
          </p:cNvGraphicFramePr>
          <p:nvPr>
            <p:extLst>
              <p:ext uri="{D42A27DB-BD31-4B8C-83A1-F6EECF244321}">
                <p14:modId xmlns:p14="http://schemas.microsoft.com/office/powerpoint/2010/main" val="4230830688"/>
              </p:ext>
            </p:extLst>
          </p:nvPr>
        </p:nvGraphicFramePr>
        <p:xfrm>
          <a:off x="8408988" y="3468688"/>
          <a:ext cx="3054350" cy="771525"/>
        </p:xfrm>
        <a:graphic>
          <a:graphicData uri="http://schemas.openxmlformats.org/presentationml/2006/ole">
            <mc:AlternateContent xmlns:mc="http://schemas.openxmlformats.org/markup-compatibility/2006">
              <mc:Choice xmlns:v="urn:schemas-microsoft-com:vml" Requires="v">
                <p:oleObj spid="_x0000_s351444" name="CS ChemDraw Drawing" r:id="rId6" imgW="3004959" imgH="685530" progId="ChemDraw.Document.6.0">
                  <p:embed/>
                </p:oleObj>
              </mc:Choice>
              <mc:Fallback>
                <p:oleObj name="CS ChemDraw Drawing" r:id="rId6" imgW="3004959" imgH="685530" progId="ChemDraw.Document.6.0">
                  <p:embed/>
                  <p:pic>
                    <p:nvPicPr>
                      <p:cNvPr id="0" name="Object 4"/>
                      <p:cNvPicPr>
                        <a:picLocks noChangeAspect="1" noChangeArrowheads="1"/>
                      </p:cNvPicPr>
                      <p:nvPr/>
                    </p:nvPicPr>
                    <p:blipFill>
                      <a:blip r:embed="rId7"/>
                      <a:srcRect/>
                      <a:stretch>
                        <a:fillRect/>
                      </a:stretch>
                    </p:blipFill>
                    <p:spPr bwMode="auto">
                      <a:xfrm>
                        <a:off x="8408988" y="3468688"/>
                        <a:ext cx="3054350" cy="771525"/>
                      </a:xfrm>
                      <a:prstGeom prst="rect">
                        <a:avLst/>
                      </a:prstGeom>
                      <a:noFill/>
                      <a:ln>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21191"/>
                                        </p:tgtEl>
                                        <p:attrNameLst>
                                          <p:attrName>style.visibility</p:attrName>
                                        </p:attrNameLst>
                                      </p:cBhvr>
                                      <p:to>
                                        <p:strVal val="visible"/>
                                      </p:to>
                                    </p:set>
                                    <p:animEffect transition="in" filter="slide(fromBottom)">
                                      <p:cBhvr>
                                        <p:cTn id="7" dur="500"/>
                                        <p:tgtEl>
                                          <p:spTgt spid="221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rrowheads="1"/>
          </p:cNvSpPr>
          <p:nvPr>
            <p:ph type="title"/>
          </p:nvPr>
        </p:nvSpPr>
        <p:spPr>
          <a:xfrm>
            <a:off x="1631504" y="332656"/>
            <a:ext cx="9036496" cy="533400"/>
          </a:xfrm>
        </p:spPr>
        <p:txBody>
          <a:bodyPr>
            <a:noAutofit/>
          </a:bodyPr>
          <a:lstStyle/>
          <a:p>
            <a:r>
              <a:rPr lang="zh-CN" altLang="en-US" sz="3600" b="1" dirty="0">
                <a:latin typeface="宋体" pitchFamily="2" charset="-122"/>
              </a:rPr>
              <a:t>配合物几种重要的杂化轨道类型及空间结构</a:t>
            </a:r>
            <a:r>
              <a:rPr lang="zh-CN" altLang="en-US" sz="3600" b="1" dirty="0"/>
              <a:t> </a:t>
            </a:r>
          </a:p>
        </p:txBody>
      </p:sp>
      <p:sp>
        <p:nvSpPr>
          <p:cNvPr id="222211" name="Rectangle 3"/>
          <p:cNvSpPr>
            <a:spLocks noChangeArrowheads="1"/>
          </p:cNvSpPr>
          <p:nvPr/>
        </p:nvSpPr>
        <p:spPr bwMode="auto">
          <a:xfrm>
            <a:off x="4530726" y="3673476"/>
            <a:ext cx="14017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endParaRPr kumimoji="1" lang="en-US" altLang="zh-CN" sz="2800">
              <a:latin typeface="宋体" pitchFamily="2" charset="-122"/>
              <a:cs typeface="Times New Roman" pitchFamily="18" charset="0"/>
            </a:endParaRPr>
          </a:p>
          <a:p>
            <a:pPr algn="just" eaLnBrk="0" hangingPunct="0"/>
            <a:endParaRPr kumimoji="1" lang="en-US" altLang="zh-CN" sz="2800">
              <a:latin typeface="Times New Roman" pitchFamily="18" charset="0"/>
            </a:endParaRPr>
          </a:p>
        </p:txBody>
      </p:sp>
      <p:graphicFrame>
        <p:nvGraphicFramePr>
          <p:cNvPr id="222255" name="Group 47"/>
          <p:cNvGraphicFramePr>
            <a:graphicFrameLocks noGrp="1"/>
          </p:cNvGraphicFramePr>
          <p:nvPr/>
        </p:nvGraphicFramePr>
        <p:xfrm>
          <a:off x="2209800" y="1557338"/>
          <a:ext cx="7696200" cy="4404360"/>
        </p:xfrm>
        <a:graphic>
          <a:graphicData uri="http://schemas.openxmlformats.org/drawingml/2006/table">
            <a:tbl>
              <a:tblPr/>
              <a:tblGrid>
                <a:gridCol w="2565400">
                  <a:extLst>
                    <a:ext uri="{9D8B030D-6E8A-4147-A177-3AD203B41FA5}">
                      <a16:colId xmlns:a16="http://schemas.microsoft.com/office/drawing/2014/main" xmlns="" val="20000"/>
                    </a:ext>
                  </a:extLst>
                </a:gridCol>
                <a:gridCol w="2565400">
                  <a:extLst>
                    <a:ext uri="{9D8B030D-6E8A-4147-A177-3AD203B41FA5}">
                      <a16:colId xmlns:a16="http://schemas.microsoft.com/office/drawing/2014/main" xmlns="" val="20001"/>
                    </a:ext>
                  </a:extLst>
                </a:gridCol>
                <a:gridCol w="2565400">
                  <a:extLst>
                    <a:ext uri="{9D8B030D-6E8A-4147-A177-3AD203B41FA5}">
                      <a16:colId xmlns:a16="http://schemas.microsoft.com/office/drawing/2014/main" xmlns="" val="20002"/>
                    </a:ext>
                  </a:extLst>
                </a:gridCol>
              </a:tblGrid>
              <a:tr h="4397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配位数</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杂化轨道</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空间构型</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2</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sp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楷体_GB2312" pitchFamily="49" charset="-122"/>
                        </a:rPr>
                        <a:t>直线型</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492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3</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sp</a:t>
                      </a:r>
                      <a:r>
                        <a:rPr kumimoji="0" lang="en-US" altLang="zh-CN" sz="2800" b="1" i="0" u="none" strike="noStrike" cap="none" normalizeH="0" baseline="30000">
                          <a:ln>
                            <a:noFill/>
                          </a:ln>
                          <a:solidFill>
                            <a:schemeClr val="tx1"/>
                          </a:solidFill>
                          <a:effectLst>
                            <a:outerShdw blurRad="38100" dist="38100" dir="2700000" algn="tl">
                              <a:srgbClr val="000000"/>
                            </a:outerShdw>
                          </a:effectLst>
                          <a:latin typeface="Garamond" pitchFamily="18"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楷体_GB2312" pitchFamily="49" charset="-122"/>
                        </a:rPr>
                        <a:t>平面三角形</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65150">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4</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sp</a:t>
                      </a:r>
                      <a:r>
                        <a:rPr kumimoji="0" lang="en-US" altLang="zh-CN" sz="2800" b="1" i="0" u="none" strike="noStrike" cap="none" normalizeH="0" baseline="30000">
                          <a:ln>
                            <a:noFill/>
                          </a:ln>
                          <a:solidFill>
                            <a:schemeClr val="tx1"/>
                          </a:solidFill>
                          <a:effectLst>
                            <a:outerShdw blurRad="38100" dist="38100" dir="2700000" algn="tl">
                              <a:srgbClr val="000000"/>
                            </a:outerShdw>
                          </a:effectLst>
                          <a:latin typeface="Garamond" pitchFamily="18" charset="0"/>
                          <a:ea typeface="宋体"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楷体_GB2312" pitchFamily="49" charset="-122"/>
                        </a:rPr>
                        <a:t>正四面体型</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619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dsp</a:t>
                      </a:r>
                      <a:r>
                        <a:rPr kumimoji="0" lang="en-US" altLang="zh-CN" sz="2800" b="1" i="0" u="none" strike="noStrike" cap="none" normalizeH="0" baseline="30000">
                          <a:ln>
                            <a:noFill/>
                          </a:ln>
                          <a:solidFill>
                            <a:schemeClr val="tx1"/>
                          </a:solidFill>
                          <a:effectLst>
                            <a:outerShdw blurRad="38100" dist="38100" dir="2700000" algn="tl">
                              <a:srgbClr val="000000"/>
                            </a:outerShdw>
                          </a:effectLst>
                          <a:latin typeface="Garamond" pitchFamily="18"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楷体_GB2312" pitchFamily="49" charset="-122"/>
                        </a:rPr>
                        <a:t>平面正方形</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5778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5</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dsp</a:t>
                      </a:r>
                      <a:r>
                        <a:rPr kumimoji="0" lang="en-US" altLang="zh-CN" sz="2800" b="1" i="0" u="none" strike="noStrike" cap="none" normalizeH="0" baseline="30000">
                          <a:ln>
                            <a:noFill/>
                          </a:ln>
                          <a:solidFill>
                            <a:schemeClr val="tx1"/>
                          </a:solidFill>
                          <a:effectLst>
                            <a:outerShdw blurRad="38100" dist="38100" dir="2700000" algn="tl">
                              <a:srgbClr val="000000"/>
                            </a:outerShdw>
                          </a:effectLst>
                          <a:latin typeface="Garamond" pitchFamily="18" charset="0"/>
                          <a:ea typeface="宋体"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楷体_GB2312" pitchFamily="49" charset="-122"/>
                        </a:rPr>
                        <a:t>三角双锥</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565150">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6</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sp</a:t>
                      </a:r>
                      <a:r>
                        <a:rPr kumimoji="0" lang="en-US" altLang="zh-CN" sz="2800" b="1" i="0" u="none" strike="noStrike" cap="none" normalizeH="0" baseline="30000">
                          <a:ln>
                            <a:noFill/>
                          </a:ln>
                          <a:solidFill>
                            <a:schemeClr val="tx1"/>
                          </a:solidFill>
                          <a:effectLst>
                            <a:outerShdw blurRad="38100" dist="38100" dir="2700000" algn="tl">
                              <a:srgbClr val="000000"/>
                            </a:outerShdw>
                          </a:effectLst>
                          <a:latin typeface="Garamond" pitchFamily="18" charset="0"/>
                          <a:ea typeface="宋体" pitchFamily="2" charset="-122"/>
                        </a:rPr>
                        <a:t>3</a:t>
                      </a: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d</a:t>
                      </a:r>
                      <a:r>
                        <a:rPr kumimoji="0" lang="en-US" altLang="zh-CN" sz="2800" b="1" i="0" u="none" strike="noStrike" cap="none" normalizeH="0" baseline="30000">
                          <a:ln>
                            <a:noFill/>
                          </a:ln>
                          <a:solidFill>
                            <a:schemeClr val="tx1"/>
                          </a:solidFill>
                          <a:effectLst>
                            <a:outerShdw blurRad="38100" dist="38100" dir="2700000" algn="tl">
                              <a:srgbClr val="000000"/>
                            </a:outerShdw>
                          </a:effectLst>
                          <a:latin typeface="Garamond" pitchFamily="18" charset="0"/>
                          <a:ea typeface="宋体"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楷体_GB2312" pitchFamily="49" charset="-122"/>
                        </a:rPr>
                        <a:t>正八面体型</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5334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d</a:t>
                      </a:r>
                      <a:r>
                        <a:rPr kumimoji="0" lang="en-US" altLang="zh-CN" sz="2800" b="1" i="0" u="none" strike="noStrike" cap="none" normalizeH="0" baseline="30000">
                          <a:ln>
                            <a:noFill/>
                          </a:ln>
                          <a:solidFill>
                            <a:schemeClr val="tx1"/>
                          </a:solidFill>
                          <a:effectLst>
                            <a:outerShdw blurRad="38100" dist="38100" dir="2700000" algn="tl">
                              <a:srgbClr val="000000"/>
                            </a:outerShdw>
                          </a:effectLst>
                          <a:latin typeface="Garamond" pitchFamily="18" charset="0"/>
                          <a:ea typeface="宋体" pitchFamily="2" charset="-122"/>
                        </a:rPr>
                        <a:t>2</a:t>
                      </a:r>
                      <a:r>
                        <a:rPr kumimoji="0" lang="en-US" altLang="zh-CN"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宋体" pitchFamily="2" charset="-122"/>
                        </a:rPr>
                        <a:t>sp</a:t>
                      </a:r>
                      <a:r>
                        <a:rPr kumimoji="0" lang="en-US" altLang="zh-CN" sz="2800" b="1" i="0" u="none" strike="noStrike" cap="none" normalizeH="0" baseline="30000">
                          <a:ln>
                            <a:noFill/>
                          </a:ln>
                          <a:solidFill>
                            <a:schemeClr val="tx1"/>
                          </a:solidFill>
                          <a:effectLst>
                            <a:outerShdw blurRad="38100" dist="38100" dir="2700000" algn="tl">
                              <a:srgbClr val="000000"/>
                            </a:outerShdw>
                          </a:effectLst>
                          <a:latin typeface="Garamond" pitchFamily="18" charset="0"/>
                          <a:ea typeface="宋体"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a:ln>
                            <a:noFill/>
                          </a:ln>
                          <a:solidFill>
                            <a:schemeClr val="tx1"/>
                          </a:solidFill>
                          <a:effectLst>
                            <a:outerShdw blurRad="38100" dist="38100" dir="2700000" algn="tl">
                              <a:srgbClr val="000000"/>
                            </a:outerShdw>
                          </a:effectLst>
                          <a:latin typeface="Garamond" pitchFamily="18" charset="0"/>
                          <a:ea typeface="楷体_GB2312" pitchFamily="49" charset="-122"/>
                        </a:rPr>
                        <a:t>正八面体型</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
        <p:nvSpPr>
          <p:cNvPr id="2" name="日期占位符 1"/>
          <p:cNvSpPr>
            <a:spLocks noGrp="1"/>
          </p:cNvSpPr>
          <p:nvPr>
            <p:ph type="dt" sz="half" idx="10"/>
          </p:nvPr>
        </p:nvSpPr>
        <p:spPr/>
        <p:txBody>
          <a:bodyPr/>
          <a:lstStyle/>
          <a:p>
            <a:fld id="{B0CA6E94-E269-4601-BF7D-CA4D1D801C79}" type="datetime12">
              <a:rPr lang="zh-CN" altLang="en-US" smtClean="0"/>
              <a:t>上午8时17分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C53D861B-6709-4854-813B-F1436648166B}" type="slidenum">
              <a:rPr kumimoji="1" lang="en-US" altLang="zh-CN" sz="1800" spc="30">
                <a:solidFill>
                  <a:schemeClr val="tx1"/>
                </a:solidFill>
                <a:latin typeface="隶书" pitchFamily="49" charset="-122"/>
                <a:ea typeface="隶书" pitchFamily="49" charset="-122"/>
                <a:cs typeface="Tahoma" pitchFamily="34" charset="0"/>
              </a:rPr>
              <a:pPr/>
              <a:t>27</a:t>
            </a:fld>
            <a:endParaRPr kumimoji="1" lang="en-US" altLang="zh-CN" sz="1800" spc="30">
              <a:solidFill>
                <a:schemeClr val="tx1"/>
              </a:solidFill>
              <a:latin typeface="隶书" pitchFamily="49" charset="-122"/>
              <a:ea typeface="隶书" pitchFamily="49" charset="-122"/>
              <a:cs typeface="Tahoma" pitchFamily="34"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rrowheads="1"/>
          </p:cNvSpPr>
          <p:nvPr>
            <p:ph type="title"/>
          </p:nvPr>
        </p:nvSpPr>
        <p:spPr>
          <a:xfrm>
            <a:off x="2057400" y="304800"/>
            <a:ext cx="5715000" cy="457200"/>
          </a:xfrm>
        </p:spPr>
        <p:txBody>
          <a:bodyPr>
            <a:noAutofit/>
          </a:bodyPr>
          <a:lstStyle/>
          <a:p>
            <a:pPr algn="l"/>
            <a:r>
              <a:rPr lang="en-US" altLang="zh-CN" sz="3600" dirty="0">
                <a:latin typeface="Times New Roman" pitchFamily="18" charset="0"/>
                <a:cs typeface="Times New Roman" pitchFamily="18" charset="0"/>
              </a:rPr>
              <a:t>2</a:t>
            </a:r>
            <a:r>
              <a:rPr lang="zh-CN" altLang="en-US" sz="3600" dirty="0">
                <a:latin typeface="Times New Roman" pitchFamily="18" charset="0"/>
                <a:cs typeface="Times New Roman" pitchFamily="18" charset="0"/>
              </a:rPr>
              <a:t>、内轨型与外轨型配合物</a:t>
            </a:r>
          </a:p>
        </p:txBody>
      </p:sp>
      <p:sp>
        <p:nvSpPr>
          <p:cNvPr id="223235" name="Text Box 3"/>
          <p:cNvSpPr txBox="1">
            <a:spLocks noChangeArrowheads="1"/>
          </p:cNvSpPr>
          <p:nvPr/>
        </p:nvSpPr>
        <p:spPr bwMode="auto">
          <a:xfrm>
            <a:off x="623392" y="1628776"/>
            <a:ext cx="1094521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zh-CN" altLang="en-US" sz="2800" b="1" dirty="0">
                <a:latin typeface="宋体" pitchFamily="2" charset="-122"/>
              </a:rPr>
              <a:t>有次外层</a:t>
            </a:r>
            <a:r>
              <a:rPr kumimoji="1" lang="en-US" altLang="zh-CN" sz="2800" b="1" dirty="0">
                <a:latin typeface="Times New Roman" pitchFamily="18" charset="0"/>
              </a:rPr>
              <a:t>d</a:t>
            </a:r>
            <a:r>
              <a:rPr kumimoji="1" lang="zh-CN" altLang="en-US" sz="2800" b="1" dirty="0">
                <a:latin typeface="宋体" pitchFamily="2" charset="-122"/>
              </a:rPr>
              <a:t>轨道即（</a:t>
            </a:r>
            <a:r>
              <a:rPr kumimoji="1" lang="en-US" altLang="zh-CN" sz="2800" b="1" i="1" dirty="0">
                <a:latin typeface="Times New Roman" pitchFamily="18" charset="0"/>
              </a:rPr>
              <a:t>n</a:t>
            </a:r>
            <a:r>
              <a:rPr kumimoji="1" lang="zh-CN" altLang="en-US" sz="2800" b="1" dirty="0">
                <a:latin typeface="宋体" pitchFamily="2" charset="-122"/>
              </a:rPr>
              <a:t>－</a:t>
            </a:r>
            <a:r>
              <a:rPr kumimoji="1" lang="en-US" altLang="zh-CN" sz="2800" b="1" dirty="0">
                <a:latin typeface="Times New Roman" pitchFamily="18" charset="0"/>
              </a:rPr>
              <a:t>1</a:t>
            </a:r>
            <a:r>
              <a:rPr kumimoji="1" lang="zh-CN" altLang="en-US" sz="2800" b="1" dirty="0">
                <a:latin typeface="宋体" pitchFamily="2" charset="-122"/>
              </a:rPr>
              <a:t>）</a:t>
            </a:r>
            <a:r>
              <a:rPr kumimoji="1" lang="en-US" altLang="zh-CN" sz="2800" b="1" dirty="0">
                <a:latin typeface="Times New Roman" pitchFamily="18" charset="0"/>
              </a:rPr>
              <a:t>d</a:t>
            </a:r>
            <a:r>
              <a:rPr kumimoji="1" lang="zh-CN" altLang="en-US" sz="2800" b="1" dirty="0">
                <a:latin typeface="宋体" pitchFamily="2" charset="-122"/>
              </a:rPr>
              <a:t>轨道参与杂化形成的配合物属</a:t>
            </a:r>
            <a:r>
              <a:rPr kumimoji="1" lang="zh-CN" altLang="en-US" sz="2800" b="1" dirty="0">
                <a:solidFill>
                  <a:srgbClr val="FFFF00"/>
                </a:solidFill>
                <a:latin typeface="宋体" pitchFamily="2" charset="-122"/>
              </a:rPr>
              <a:t>内轨型</a:t>
            </a:r>
            <a:r>
              <a:rPr kumimoji="1" lang="zh-CN" altLang="en-US" sz="2800" b="1" dirty="0">
                <a:latin typeface="宋体" pitchFamily="2" charset="-122"/>
              </a:rPr>
              <a:t>。如 </a:t>
            </a:r>
            <a:r>
              <a:rPr lang="en-US" altLang="zh-CN" sz="2800" b="1" dirty="0">
                <a:solidFill>
                  <a:srgbClr val="FFFF00"/>
                </a:solidFill>
                <a:effectLst>
                  <a:outerShdw blurRad="38100" dist="38100" dir="2700000" algn="tl">
                    <a:srgbClr val="000000"/>
                  </a:outerShdw>
                </a:effectLst>
                <a:latin typeface="Times New Roman" pitchFamily="18" charset="0"/>
              </a:rPr>
              <a:t>dsp</a:t>
            </a:r>
            <a:r>
              <a:rPr lang="en-US" altLang="zh-CN" sz="2800" b="1" baseline="30000" dirty="0">
                <a:solidFill>
                  <a:srgbClr val="FFFF00"/>
                </a:solidFill>
                <a:effectLst>
                  <a:outerShdw blurRad="38100" dist="38100" dir="2700000" algn="tl">
                    <a:srgbClr val="000000"/>
                  </a:outerShdw>
                </a:effectLst>
                <a:latin typeface="Times New Roman" pitchFamily="18" charset="0"/>
              </a:rPr>
              <a:t>2</a:t>
            </a:r>
            <a:r>
              <a:rPr lang="en-US" altLang="zh-CN" sz="2800" b="1" dirty="0">
                <a:solidFill>
                  <a:srgbClr val="FFFF00"/>
                </a:solidFill>
                <a:effectLst>
                  <a:outerShdw blurRad="38100" dist="38100" dir="2700000" algn="tl">
                    <a:srgbClr val="000000"/>
                  </a:outerShdw>
                </a:effectLst>
                <a:latin typeface="Times New Roman" pitchFamily="18" charset="0"/>
              </a:rPr>
              <a:t> d</a:t>
            </a:r>
            <a:r>
              <a:rPr lang="en-US" altLang="zh-CN" sz="2800" b="1" baseline="30000" dirty="0">
                <a:solidFill>
                  <a:srgbClr val="FFFF00"/>
                </a:solidFill>
                <a:effectLst>
                  <a:outerShdw blurRad="38100" dist="38100" dir="2700000" algn="tl">
                    <a:srgbClr val="000000"/>
                  </a:outerShdw>
                </a:effectLst>
                <a:latin typeface="Times New Roman" pitchFamily="18" charset="0"/>
              </a:rPr>
              <a:t>2</a:t>
            </a:r>
            <a:r>
              <a:rPr lang="en-US" altLang="zh-CN" sz="2800" b="1" dirty="0">
                <a:solidFill>
                  <a:srgbClr val="FFFF00"/>
                </a:solidFill>
                <a:effectLst>
                  <a:outerShdw blurRad="38100" dist="38100" dir="2700000" algn="tl">
                    <a:srgbClr val="000000"/>
                  </a:outerShdw>
                </a:effectLst>
                <a:latin typeface="Times New Roman" pitchFamily="18" charset="0"/>
              </a:rPr>
              <a:t>sp</a:t>
            </a:r>
            <a:r>
              <a:rPr lang="en-US" altLang="zh-CN" sz="2800" b="1" baseline="30000" dirty="0">
                <a:solidFill>
                  <a:srgbClr val="FFFF00"/>
                </a:solidFill>
                <a:effectLst>
                  <a:outerShdw blurRad="38100" dist="38100" dir="2700000" algn="tl">
                    <a:srgbClr val="000000"/>
                  </a:outerShdw>
                </a:effectLst>
                <a:latin typeface="Times New Roman" pitchFamily="18" charset="0"/>
              </a:rPr>
              <a:t>3</a:t>
            </a:r>
          </a:p>
        </p:txBody>
      </p:sp>
      <p:sp>
        <p:nvSpPr>
          <p:cNvPr id="223236" name="Text Box 4"/>
          <p:cNvSpPr txBox="1">
            <a:spLocks noChangeArrowheads="1"/>
          </p:cNvSpPr>
          <p:nvPr/>
        </p:nvSpPr>
        <p:spPr bwMode="auto">
          <a:xfrm>
            <a:off x="606937" y="4581128"/>
            <a:ext cx="8245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a:solidFill>
                  <a:srgbClr val="FFFF00"/>
                </a:solidFill>
                <a:latin typeface="宋体" pitchFamily="2" charset="-122"/>
              </a:rPr>
              <a:t>同一中心体时内轨型配合物比外轨型配合物稳定。</a:t>
            </a:r>
          </a:p>
        </p:txBody>
      </p:sp>
      <p:sp>
        <p:nvSpPr>
          <p:cNvPr id="223245" name="Rectangle 13"/>
          <p:cNvSpPr>
            <a:spLocks noChangeArrowheads="1"/>
          </p:cNvSpPr>
          <p:nvPr/>
        </p:nvSpPr>
        <p:spPr bwMode="auto">
          <a:xfrm>
            <a:off x="623392" y="3382031"/>
            <a:ext cx="84976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b="1" dirty="0"/>
              <a:t>无次外层</a:t>
            </a:r>
            <a:r>
              <a:rPr kumimoji="1" lang="en-US" altLang="zh-CN" sz="2800" b="1" dirty="0"/>
              <a:t>d</a:t>
            </a:r>
            <a:r>
              <a:rPr kumimoji="1" lang="zh-CN" altLang="en-US" sz="2800" b="1" dirty="0"/>
              <a:t>轨道参与杂化形成的配合物属</a:t>
            </a:r>
            <a:r>
              <a:rPr kumimoji="1" lang="zh-CN" altLang="en-US" sz="2800" b="1" dirty="0">
                <a:solidFill>
                  <a:srgbClr val="FFFF00"/>
                </a:solidFill>
              </a:rPr>
              <a:t>外轨型</a:t>
            </a:r>
            <a:r>
              <a:rPr kumimoji="1" lang="zh-CN" altLang="en-US" sz="2800" b="1" dirty="0"/>
              <a:t>。</a:t>
            </a:r>
          </a:p>
        </p:txBody>
      </p:sp>
      <p:sp>
        <p:nvSpPr>
          <p:cNvPr id="2" name="日期占位符 1"/>
          <p:cNvSpPr>
            <a:spLocks noGrp="1"/>
          </p:cNvSpPr>
          <p:nvPr>
            <p:ph type="dt" sz="half" idx="10"/>
          </p:nvPr>
        </p:nvSpPr>
        <p:spPr/>
        <p:txBody>
          <a:bodyPr/>
          <a:lstStyle/>
          <a:p>
            <a:fld id="{370007D8-1E1B-4CE2-BC03-9DF035AB0A2E}" type="datetime12">
              <a:rPr lang="zh-CN" altLang="en-US" smtClean="0"/>
              <a:t>上午8时17分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C53D861B-6709-4854-813B-F1436648166B}" type="slidenum">
              <a:rPr kumimoji="1" lang="en-US" altLang="zh-CN" sz="1800" spc="30">
                <a:solidFill>
                  <a:schemeClr val="tx1"/>
                </a:solidFill>
                <a:latin typeface="隶书" pitchFamily="49" charset="-122"/>
                <a:ea typeface="隶书" pitchFamily="49" charset="-122"/>
                <a:cs typeface="Tahoma" pitchFamily="34" charset="0"/>
              </a:rPr>
              <a:pPr/>
              <a:t>28</a:t>
            </a:fld>
            <a:endParaRPr kumimoji="1" lang="en-US" altLang="zh-CN" sz="1800" spc="30">
              <a:solidFill>
                <a:schemeClr val="tx1"/>
              </a:solidFill>
              <a:latin typeface="隶书" pitchFamily="49" charset="-122"/>
              <a:ea typeface="隶书" pitchFamily="49" charset="-122"/>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23235"/>
                                        </p:tgtEl>
                                        <p:attrNameLst>
                                          <p:attrName>style.visibility</p:attrName>
                                        </p:attrNameLst>
                                      </p:cBhvr>
                                      <p:to>
                                        <p:strVal val="visible"/>
                                      </p:to>
                                    </p:set>
                                    <p:animEffect transition="in" filter="slide(fromBottom)">
                                      <p:cBhvr>
                                        <p:cTn id="7" dur="500"/>
                                        <p:tgtEl>
                                          <p:spTgt spid="2232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23245"/>
                                        </p:tgtEl>
                                        <p:attrNameLst>
                                          <p:attrName>style.visibility</p:attrName>
                                        </p:attrNameLst>
                                      </p:cBhvr>
                                      <p:to>
                                        <p:strVal val="visible"/>
                                      </p:to>
                                    </p:set>
                                    <p:animEffect transition="in" filter="slide(fromBottom)">
                                      <p:cBhvr>
                                        <p:cTn id="12" dur="500"/>
                                        <p:tgtEl>
                                          <p:spTgt spid="2232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23236"/>
                                        </p:tgtEl>
                                        <p:attrNameLst>
                                          <p:attrName>style.visibility</p:attrName>
                                        </p:attrNameLst>
                                      </p:cBhvr>
                                      <p:to>
                                        <p:strVal val="visible"/>
                                      </p:to>
                                    </p:set>
                                    <p:animEffect transition="in" filter="slide(fromBottom)">
                                      <p:cBhvr>
                                        <p:cTn id="17" dur="500"/>
                                        <p:tgtEl>
                                          <p:spTgt spid="223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p:bldP spid="223236" grpId="0" autoUpdateAnimBg="0"/>
      <p:bldP spid="22324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Rot="1" noChangeArrowheads="1"/>
          </p:cNvSpPr>
          <p:nvPr>
            <p:ph type="title"/>
          </p:nvPr>
        </p:nvSpPr>
        <p:spPr/>
        <p:txBody>
          <a:bodyPr>
            <a:normAutofit/>
          </a:bodyPr>
          <a:lstStyle/>
          <a:p>
            <a:r>
              <a:rPr kumimoji="1" lang="zh-CN" altLang="en-US" sz="3600" dirty="0"/>
              <a:t>经验规律</a:t>
            </a:r>
          </a:p>
        </p:txBody>
      </p:sp>
      <p:sp>
        <p:nvSpPr>
          <p:cNvPr id="270340" name="Text Box 4"/>
          <p:cNvSpPr txBox="1">
            <a:spLocks noChangeArrowheads="1"/>
          </p:cNvSpPr>
          <p:nvPr/>
        </p:nvSpPr>
        <p:spPr bwMode="auto">
          <a:xfrm>
            <a:off x="1025228" y="4895796"/>
            <a:ext cx="68246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zh-CN" altLang="en-US" sz="2400" b="1" dirty="0">
                <a:latin typeface="Times New Roman" pitchFamily="18" charset="0"/>
              </a:rPr>
              <a:t>配位原子电负性小（</a:t>
            </a:r>
            <a:r>
              <a:rPr kumimoji="1" lang="en-US" altLang="zh-CN" sz="2400" b="1" dirty="0">
                <a:latin typeface="Times New Roman" pitchFamily="18" charset="0"/>
              </a:rPr>
              <a:t>CN</a:t>
            </a:r>
            <a:r>
              <a:rPr kumimoji="1" lang="en-US" altLang="zh-CN" sz="2400" b="1" baseline="30000" dirty="0">
                <a:latin typeface="Times New Roman" pitchFamily="18" charset="0"/>
              </a:rPr>
              <a:t>-</a:t>
            </a:r>
            <a:r>
              <a:rPr kumimoji="1" lang="zh-CN" altLang="en-US" sz="2400" b="1" dirty="0">
                <a:latin typeface="Times New Roman" pitchFamily="18" charset="0"/>
              </a:rPr>
              <a:t>、</a:t>
            </a:r>
            <a:r>
              <a:rPr kumimoji="1" lang="en-US" altLang="zh-CN" sz="2400" b="1" dirty="0">
                <a:latin typeface="Times New Roman" pitchFamily="18" charset="0"/>
              </a:rPr>
              <a:t>CO</a:t>
            </a:r>
            <a:r>
              <a:rPr kumimoji="1" lang="zh-CN" altLang="en-US" sz="2400" b="1" dirty="0">
                <a:latin typeface="Times New Roman" pitchFamily="18" charset="0"/>
              </a:rPr>
              <a:t>），</a:t>
            </a:r>
            <a:r>
              <a:rPr kumimoji="1" lang="zh-CN" altLang="en-US" sz="2400" b="1" dirty="0">
                <a:solidFill>
                  <a:srgbClr val="FFFF00"/>
                </a:solidFill>
                <a:latin typeface="Times New Roman" pitchFamily="18" charset="0"/>
              </a:rPr>
              <a:t>内轨</a:t>
            </a:r>
          </a:p>
        </p:txBody>
      </p:sp>
      <p:sp>
        <p:nvSpPr>
          <p:cNvPr id="270341" name="Rectangle 5"/>
          <p:cNvSpPr>
            <a:spLocks noChangeArrowheads="1"/>
          </p:cNvSpPr>
          <p:nvPr/>
        </p:nvSpPr>
        <p:spPr bwMode="auto">
          <a:xfrm>
            <a:off x="1018915" y="5674666"/>
            <a:ext cx="75651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zh-CN" altLang="en-US" sz="2400" b="1" dirty="0">
                <a:latin typeface="Times New Roman" pitchFamily="18" charset="0"/>
              </a:rPr>
              <a:t>配位原子电负性大（</a:t>
            </a:r>
            <a:r>
              <a:rPr kumimoji="1" lang="en-US" altLang="zh-CN" sz="2400" b="1" dirty="0">
                <a:latin typeface="Times New Roman" pitchFamily="18" charset="0"/>
              </a:rPr>
              <a:t>H</a:t>
            </a:r>
            <a:r>
              <a:rPr kumimoji="1" lang="en-US" altLang="zh-CN" sz="2400" b="1" baseline="-25000" dirty="0">
                <a:latin typeface="Times New Roman" pitchFamily="18" charset="0"/>
              </a:rPr>
              <a:t>2</a:t>
            </a:r>
            <a:r>
              <a:rPr kumimoji="1" lang="en-US" altLang="zh-CN" sz="2400" b="1" dirty="0">
                <a:latin typeface="Times New Roman" pitchFamily="18" charset="0"/>
              </a:rPr>
              <a:t>O</a:t>
            </a:r>
            <a:r>
              <a:rPr kumimoji="1" lang="zh-CN" altLang="en-US" sz="2400" b="1" dirty="0">
                <a:latin typeface="Times New Roman" pitchFamily="18" charset="0"/>
              </a:rPr>
              <a:t>、</a:t>
            </a:r>
            <a:r>
              <a:rPr kumimoji="1" lang="en-US" altLang="zh-CN" sz="2400" b="1" dirty="0">
                <a:latin typeface="Times New Roman" pitchFamily="18" charset="0"/>
              </a:rPr>
              <a:t>X</a:t>
            </a:r>
            <a:r>
              <a:rPr kumimoji="1" lang="en-US" altLang="zh-CN" sz="2400" b="1" baseline="30000" dirty="0">
                <a:latin typeface="Times New Roman" pitchFamily="18" charset="0"/>
              </a:rPr>
              <a:t>-</a:t>
            </a:r>
            <a:r>
              <a:rPr kumimoji="1" lang="zh-CN" altLang="en-US" sz="2400" b="1" dirty="0">
                <a:latin typeface="Times New Roman" pitchFamily="18" charset="0"/>
              </a:rPr>
              <a:t>、</a:t>
            </a:r>
            <a:r>
              <a:rPr kumimoji="1" lang="en-US" altLang="zh-CN" sz="2400" b="1" dirty="0">
                <a:latin typeface="Times New Roman" pitchFamily="18" charset="0"/>
              </a:rPr>
              <a:t>OH</a:t>
            </a:r>
            <a:r>
              <a:rPr kumimoji="1" lang="en-US" altLang="zh-CN" sz="2400" b="1" baseline="30000" dirty="0">
                <a:latin typeface="Times New Roman" pitchFamily="18" charset="0"/>
              </a:rPr>
              <a:t>-</a:t>
            </a:r>
            <a:r>
              <a:rPr kumimoji="1" lang="zh-CN" altLang="en-US" sz="2400" b="1" dirty="0">
                <a:latin typeface="Times New Roman" pitchFamily="18" charset="0"/>
              </a:rPr>
              <a:t>），</a:t>
            </a:r>
            <a:r>
              <a:rPr kumimoji="1" lang="zh-CN" altLang="en-US" sz="2400" b="1" dirty="0">
                <a:solidFill>
                  <a:srgbClr val="FFFF00"/>
                </a:solidFill>
                <a:latin typeface="Times New Roman" pitchFamily="18" charset="0"/>
              </a:rPr>
              <a:t>外轨</a:t>
            </a:r>
          </a:p>
        </p:txBody>
      </p:sp>
      <p:sp>
        <p:nvSpPr>
          <p:cNvPr id="270343" name="Rectangle 7"/>
          <p:cNvSpPr>
            <a:spLocks noChangeArrowheads="1"/>
          </p:cNvSpPr>
          <p:nvPr/>
        </p:nvSpPr>
        <p:spPr bwMode="auto">
          <a:xfrm>
            <a:off x="1025228" y="2348880"/>
            <a:ext cx="75651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zh-CN" altLang="en-US" sz="2400" b="1" dirty="0">
                <a:latin typeface="Times New Roman" pitchFamily="18" charset="0"/>
              </a:rPr>
              <a:t>当</a:t>
            </a:r>
            <a:r>
              <a:rPr kumimoji="1" lang="en-US" altLang="zh-CN" sz="2400" b="1" dirty="0">
                <a:latin typeface="Times New Roman" pitchFamily="18" charset="0"/>
              </a:rPr>
              <a:t>d</a:t>
            </a:r>
            <a:r>
              <a:rPr kumimoji="1" lang="zh-CN" altLang="en-US" sz="2400" b="1" dirty="0">
                <a:latin typeface="Times New Roman" pitchFamily="18" charset="0"/>
              </a:rPr>
              <a:t>电子数</a:t>
            </a:r>
            <a:r>
              <a:rPr kumimoji="1" lang="zh-CN" altLang="en-US" sz="2400" b="1" dirty="0"/>
              <a:t>≤</a:t>
            </a:r>
            <a:r>
              <a:rPr kumimoji="1" lang="en-US" altLang="zh-CN" sz="2400" b="1" dirty="0"/>
              <a:t>3</a:t>
            </a:r>
            <a:r>
              <a:rPr kumimoji="1" lang="zh-CN" altLang="en-US" sz="2400" b="1" dirty="0"/>
              <a:t>，该层空</a:t>
            </a:r>
            <a:r>
              <a:rPr kumimoji="1" lang="en-US" altLang="zh-CN" sz="2400" b="1" dirty="0"/>
              <a:t>d</a:t>
            </a:r>
            <a:r>
              <a:rPr kumimoji="1" lang="zh-CN" altLang="en-US" sz="2400" b="1" dirty="0"/>
              <a:t>轨道数≥</a:t>
            </a:r>
            <a:r>
              <a:rPr kumimoji="1" lang="en-US" altLang="zh-CN" sz="2400" b="1" dirty="0"/>
              <a:t>2</a:t>
            </a:r>
            <a:r>
              <a:rPr kumimoji="1" lang="zh-CN" altLang="en-US" sz="2400" b="1" dirty="0"/>
              <a:t>时，</a:t>
            </a:r>
            <a:r>
              <a:rPr kumimoji="1" lang="zh-CN" altLang="en-US" sz="2400" b="1" dirty="0">
                <a:solidFill>
                  <a:srgbClr val="FFFF00"/>
                </a:solidFill>
              </a:rPr>
              <a:t>内轨</a:t>
            </a:r>
          </a:p>
        </p:txBody>
      </p:sp>
      <p:sp>
        <p:nvSpPr>
          <p:cNvPr id="270344" name="Text Box 8"/>
          <p:cNvSpPr txBox="1">
            <a:spLocks noChangeArrowheads="1"/>
          </p:cNvSpPr>
          <p:nvPr/>
        </p:nvSpPr>
        <p:spPr bwMode="auto">
          <a:xfrm>
            <a:off x="335361" y="1402731"/>
            <a:ext cx="105611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50000"/>
              </a:lnSpc>
              <a:buFont typeface="Arial" pitchFamily="34" charset="0"/>
              <a:buChar char="•"/>
            </a:pPr>
            <a:r>
              <a:rPr kumimoji="1" lang="zh-CN" altLang="en-US" sz="2400" b="1" dirty="0">
                <a:latin typeface="Times New Roman" pitchFamily="18" charset="0"/>
              </a:rPr>
              <a:t>影响形成内</a:t>
            </a:r>
            <a:r>
              <a:rPr kumimoji="1" lang="en-US" altLang="zh-CN" sz="2400" b="1" dirty="0">
                <a:latin typeface="Times New Roman" pitchFamily="18" charset="0"/>
              </a:rPr>
              <a:t>/</a:t>
            </a:r>
            <a:r>
              <a:rPr kumimoji="1" lang="zh-CN" altLang="en-US" sz="2400" b="1" dirty="0">
                <a:latin typeface="Times New Roman" pitchFamily="18" charset="0"/>
              </a:rPr>
              <a:t>外轨型配合物的因素：中心原子的价电子数和配体的性质</a:t>
            </a:r>
            <a:endParaRPr kumimoji="1" lang="zh-CN" altLang="en-US" sz="2400" b="1" dirty="0">
              <a:solidFill>
                <a:srgbClr val="FFFF00"/>
              </a:solidFill>
              <a:latin typeface="Times New Roman" pitchFamily="18" charset="0"/>
            </a:endParaRPr>
          </a:p>
        </p:txBody>
      </p:sp>
      <p:sp>
        <p:nvSpPr>
          <p:cNvPr id="270345" name="Rectangle 9"/>
          <p:cNvSpPr>
            <a:spLocks noChangeArrowheads="1"/>
          </p:cNvSpPr>
          <p:nvPr/>
        </p:nvSpPr>
        <p:spPr bwMode="auto">
          <a:xfrm>
            <a:off x="1025228" y="3261118"/>
            <a:ext cx="75651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zh-CN" altLang="en-US" sz="2400" b="1" dirty="0">
                <a:latin typeface="Times New Roman" pitchFamily="18" charset="0"/>
              </a:rPr>
              <a:t>当</a:t>
            </a:r>
            <a:r>
              <a:rPr kumimoji="1" lang="en-US" altLang="zh-CN" sz="2400" b="1" dirty="0">
                <a:latin typeface="Times New Roman" pitchFamily="18" charset="0"/>
              </a:rPr>
              <a:t>d</a:t>
            </a:r>
            <a:r>
              <a:rPr kumimoji="1" lang="zh-CN" altLang="en-US" sz="2400" b="1" dirty="0">
                <a:latin typeface="Times New Roman" pitchFamily="18" charset="0"/>
              </a:rPr>
              <a:t>电子数</a:t>
            </a:r>
            <a:r>
              <a:rPr kumimoji="1" lang="zh-CN" altLang="en-US" sz="2400" b="1" dirty="0"/>
              <a:t>为</a:t>
            </a:r>
            <a:r>
              <a:rPr kumimoji="1" lang="en-US" altLang="zh-CN" sz="2400" b="1" dirty="0"/>
              <a:t>8 </a:t>
            </a:r>
            <a:r>
              <a:rPr kumimoji="1" lang="zh-CN" altLang="en-US" sz="2400" b="1" dirty="0"/>
              <a:t>～</a:t>
            </a:r>
            <a:r>
              <a:rPr kumimoji="1" lang="en-US" altLang="zh-CN" sz="2400" b="1" dirty="0"/>
              <a:t>9</a:t>
            </a:r>
            <a:r>
              <a:rPr kumimoji="1" lang="zh-CN" altLang="en-US" sz="2400" b="1" dirty="0"/>
              <a:t>时，</a:t>
            </a:r>
            <a:r>
              <a:rPr kumimoji="1" lang="zh-CN" altLang="en-US" sz="2400" b="1" dirty="0">
                <a:solidFill>
                  <a:srgbClr val="FFFF00"/>
                </a:solidFill>
              </a:rPr>
              <a:t>外轨</a:t>
            </a:r>
          </a:p>
        </p:txBody>
      </p:sp>
      <p:sp>
        <p:nvSpPr>
          <p:cNvPr id="270346" name="Rectangle 10"/>
          <p:cNvSpPr>
            <a:spLocks noChangeArrowheads="1"/>
          </p:cNvSpPr>
          <p:nvPr/>
        </p:nvSpPr>
        <p:spPr bwMode="auto">
          <a:xfrm>
            <a:off x="1025228" y="4173356"/>
            <a:ext cx="82772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zh-CN" altLang="en-US" sz="2400" b="1" dirty="0">
                <a:latin typeface="Times New Roman" pitchFamily="18" charset="0"/>
              </a:rPr>
              <a:t>当</a:t>
            </a:r>
            <a:r>
              <a:rPr kumimoji="1" lang="en-US" altLang="zh-CN" sz="2400" b="1" dirty="0">
                <a:latin typeface="Times New Roman" pitchFamily="18" charset="0"/>
              </a:rPr>
              <a:t>d</a:t>
            </a:r>
            <a:r>
              <a:rPr kumimoji="1" lang="zh-CN" altLang="en-US" sz="2400" b="1" dirty="0">
                <a:latin typeface="Times New Roman" pitchFamily="18" charset="0"/>
              </a:rPr>
              <a:t>电子数</a:t>
            </a:r>
            <a:r>
              <a:rPr kumimoji="1" lang="zh-CN" altLang="en-US" sz="2400" b="1" dirty="0"/>
              <a:t>为</a:t>
            </a:r>
            <a:r>
              <a:rPr kumimoji="1" lang="en-US" altLang="zh-CN" sz="2400" b="1" dirty="0"/>
              <a:t>4 </a:t>
            </a:r>
            <a:r>
              <a:rPr kumimoji="1" lang="zh-CN" altLang="en-US" sz="2400" b="1" dirty="0"/>
              <a:t>～ </a:t>
            </a:r>
            <a:r>
              <a:rPr kumimoji="1" lang="en-US" altLang="zh-CN" sz="2400" b="1" dirty="0"/>
              <a:t>7</a:t>
            </a:r>
            <a:r>
              <a:rPr kumimoji="1" lang="zh-CN" altLang="en-US" sz="2400" b="1" dirty="0"/>
              <a:t>时，看配位原子的电负性强弱</a:t>
            </a:r>
            <a:endParaRPr kumimoji="1" lang="zh-CN" altLang="en-US" sz="2400" b="1" dirty="0">
              <a:solidFill>
                <a:srgbClr val="FFFF00"/>
              </a:solidFill>
            </a:endParaRPr>
          </a:p>
        </p:txBody>
      </p:sp>
      <p:sp>
        <p:nvSpPr>
          <p:cNvPr id="2" name="日期占位符 1"/>
          <p:cNvSpPr>
            <a:spLocks noGrp="1"/>
          </p:cNvSpPr>
          <p:nvPr>
            <p:ph type="dt" sz="half" idx="14"/>
          </p:nvPr>
        </p:nvSpPr>
        <p:spPr/>
        <p:txBody>
          <a:bodyPr/>
          <a:lstStyle/>
          <a:p>
            <a:fld id="{4733E68C-0031-4A74-8416-86DDCADC8B9E}" type="datetime12">
              <a:rPr lang="zh-CN" altLang="en-US" smtClean="0"/>
              <a:t>上午8时17分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29</a:t>
            </a:fld>
            <a:endParaRPr kumimoji="1" lang="en-US" altLang="zh-CN" sz="1800" spc="30">
              <a:solidFill>
                <a:schemeClr val="tx1"/>
              </a:solidFill>
              <a:latin typeface="隶书" pitchFamily="49" charset="-122"/>
              <a:ea typeface="隶书" pitchFamily="49" charset="-122"/>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70343"/>
                                        </p:tgtEl>
                                        <p:attrNameLst>
                                          <p:attrName>style.visibility</p:attrName>
                                        </p:attrNameLst>
                                      </p:cBhvr>
                                      <p:to>
                                        <p:strVal val="visible"/>
                                      </p:to>
                                    </p:set>
                                    <p:animEffect transition="in" filter="slide(fromBottom)">
                                      <p:cBhvr>
                                        <p:cTn id="7" dur="500"/>
                                        <p:tgtEl>
                                          <p:spTgt spid="2703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70345"/>
                                        </p:tgtEl>
                                        <p:attrNameLst>
                                          <p:attrName>style.visibility</p:attrName>
                                        </p:attrNameLst>
                                      </p:cBhvr>
                                      <p:to>
                                        <p:strVal val="visible"/>
                                      </p:to>
                                    </p:set>
                                    <p:animEffect transition="in" filter="slide(fromBottom)">
                                      <p:cBhvr>
                                        <p:cTn id="12" dur="500"/>
                                        <p:tgtEl>
                                          <p:spTgt spid="2703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70346"/>
                                        </p:tgtEl>
                                        <p:attrNameLst>
                                          <p:attrName>style.visibility</p:attrName>
                                        </p:attrNameLst>
                                      </p:cBhvr>
                                      <p:to>
                                        <p:strVal val="visible"/>
                                      </p:to>
                                    </p:set>
                                    <p:animEffect transition="in" filter="slide(fromBottom)">
                                      <p:cBhvr>
                                        <p:cTn id="17" dur="500"/>
                                        <p:tgtEl>
                                          <p:spTgt spid="2703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70340"/>
                                        </p:tgtEl>
                                        <p:attrNameLst>
                                          <p:attrName>style.visibility</p:attrName>
                                        </p:attrNameLst>
                                      </p:cBhvr>
                                      <p:to>
                                        <p:strVal val="visible"/>
                                      </p:to>
                                    </p:set>
                                    <p:animEffect transition="in" filter="slide(fromBottom)">
                                      <p:cBhvr>
                                        <p:cTn id="22" dur="500"/>
                                        <p:tgtEl>
                                          <p:spTgt spid="2703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270341"/>
                                        </p:tgtEl>
                                        <p:attrNameLst>
                                          <p:attrName>style.visibility</p:attrName>
                                        </p:attrNameLst>
                                      </p:cBhvr>
                                      <p:to>
                                        <p:strVal val="visible"/>
                                      </p:to>
                                    </p:set>
                                    <p:animEffect transition="in" filter="slide(fromBottom)">
                                      <p:cBhvr>
                                        <p:cTn id="27" dur="500"/>
                                        <p:tgtEl>
                                          <p:spTgt spid="270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0" grpId="0"/>
      <p:bldP spid="270341" grpId="0"/>
      <p:bldP spid="270343" grpId="0"/>
      <p:bldP spid="270345" grpId="0"/>
      <p:bldP spid="2703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Text Box 3"/>
          <p:cNvSpPr txBox="1">
            <a:spLocks noChangeArrowheads="1"/>
          </p:cNvSpPr>
          <p:nvPr/>
        </p:nvSpPr>
        <p:spPr bwMode="auto">
          <a:xfrm>
            <a:off x="239198" y="1106493"/>
            <a:ext cx="903649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nSpc>
                <a:spcPct val="150000"/>
              </a:lnSpc>
            </a:pPr>
            <a:r>
              <a:rPr kumimoji="1" lang="en-US" altLang="zh-CN" sz="2400" b="1" dirty="0">
                <a:latin typeface="华文楷体" pitchFamily="2" charset="-122"/>
                <a:ea typeface="华文楷体" pitchFamily="2" charset="-122"/>
              </a:rPr>
              <a:t>1</a:t>
            </a:r>
            <a:r>
              <a:rPr kumimoji="1" lang="zh-CN" altLang="en-US" sz="2400" b="1" dirty="0">
                <a:latin typeface="华文楷体" pitchFamily="2" charset="-122"/>
                <a:ea typeface="华文楷体" pitchFamily="2" charset="-122"/>
              </a:rPr>
              <a:t>、国外文献上最早记载的配合物 </a:t>
            </a:r>
            <a:r>
              <a:rPr kumimoji="1" lang="en-US" altLang="zh-CN" sz="2400" b="1" dirty="0">
                <a:latin typeface="华文楷体" pitchFamily="2" charset="-122"/>
                <a:ea typeface="华文楷体" pitchFamily="2" charset="-122"/>
              </a:rPr>
              <a:t>Fe</a:t>
            </a:r>
            <a:r>
              <a:rPr kumimoji="1" lang="en-US" altLang="zh-CN" sz="2400" b="1" baseline="-25000" dirty="0">
                <a:latin typeface="华文楷体" pitchFamily="2" charset="-122"/>
                <a:ea typeface="华文楷体" pitchFamily="2" charset="-122"/>
              </a:rPr>
              <a:t>4</a:t>
            </a:r>
            <a:r>
              <a:rPr kumimoji="1" lang="en-US" altLang="zh-CN" sz="2400" b="1" dirty="0">
                <a:latin typeface="华文楷体" pitchFamily="2" charset="-122"/>
                <a:ea typeface="华文楷体" pitchFamily="2" charset="-122"/>
              </a:rPr>
              <a:t>[Fe(CN)</a:t>
            </a:r>
            <a:r>
              <a:rPr kumimoji="1" lang="en-US" altLang="zh-CN" sz="2400" b="1" baseline="-25000" dirty="0">
                <a:latin typeface="华文楷体" pitchFamily="2" charset="-122"/>
                <a:ea typeface="华文楷体" pitchFamily="2" charset="-122"/>
              </a:rPr>
              <a:t>6</a:t>
            </a:r>
            <a:r>
              <a:rPr kumimoji="1" lang="en-US" altLang="zh-CN" sz="2400" b="1" dirty="0">
                <a:latin typeface="华文楷体" pitchFamily="2" charset="-122"/>
                <a:ea typeface="华文楷体" pitchFamily="2" charset="-122"/>
              </a:rPr>
              <a:t>]</a:t>
            </a:r>
            <a:r>
              <a:rPr kumimoji="1" lang="en-US" altLang="zh-CN" sz="2400" b="1" baseline="-25000" dirty="0">
                <a:latin typeface="华文楷体" pitchFamily="2" charset="-122"/>
                <a:ea typeface="华文楷体" pitchFamily="2" charset="-122"/>
              </a:rPr>
              <a:t>3</a:t>
            </a:r>
            <a:r>
              <a:rPr kumimoji="1" lang="en-US" altLang="zh-CN" sz="2400" b="1" dirty="0">
                <a:latin typeface="华文楷体" pitchFamily="2" charset="-122"/>
                <a:ea typeface="华文楷体" pitchFamily="2" charset="-122"/>
              </a:rPr>
              <a:t>(</a:t>
            </a:r>
            <a:r>
              <a:rPr kumimoji="1" lang="zh-CN" altLang="en-US" sz="2400" b="1" dirty="0">
                <a:latin typeface="华文楷体" pitchFamily="2" charset="-122"/>
                <a:ea typeface="华文楷体" pitchFamily="2" charset="-122"/>
              </a:rPr>
              <a:t>普鲁士蓝</a:t>
            </a:r>
            <a:r>
              <a:rPr kumimoji="1" lang="en-US" altLang="zh-CN" sz="2400" b="1" dirty="0">
                <a:latin typeface="华文楷体" pitchFamily="2" charset="-122"/>
                <a:ea typeface="华文楷体" pitchFamily="2" charset="-122"/>
              </a:rPr>
              <a:t>)</a:t>
            </a:r>
          </a:p>
          <a:p>
            <a:pPr>
              <a:lnSpc>
                <a:spcPct val="150000"/>
              </a:lnSpc>
            </a:pPr>
            <a:r>
              <a:rPr kumimoji="1" lang="en-US" altLang="zh-CN" sz="2400" dirty="0">
                <a:latin typeface="Times New Roman" pitchFamily="18" charset="0"/>
              </a:rPr>
              <a:t>             </a:t>
            </a:r>
            <a:r>
              <a:rPr kumimoji="1" lang="en-US" altLang="zh-CN" sz="2400" b="1" dirty="0">
                <a:latin typeface="Times New Roman" pitchFamily="18" charset="0"/>
              </a:rPr>
              <a:t>1704</a:t>
            </a:r>
            <a:r>
              <a:rPr kumimoji="1" lang="zh-CN" altLang="en-US" sz="2400" b="1" dirty="0">
                <a:latin typeface="Times New Roman" pitchFamily="18" charset="0"/>
              </a:rPr>
              <a:t>年</a:t>
            </a:r>
            <a:r>
              <a:rPr kumimoji="1" lang="en-US" altLang="zh-CN" sz="2400" b="1" dirty="0" err="1">
                <a:latin typeface="Times New Roman" pitchFamily="18" charset="0"/>
              </a:rPr>
              <a:t>Diesbach</a:t>
            </a:r>
            <a:r>
              <a:rPr kumimoji="1" lang="zh-CN" altLang="en-US" sz="2400" b="1" dirty="0">
                <a:latin typeface="Times New Roman" pitchFamily="18" charset="0"/>
              </a:rPr>
              <a:t>（兽皮或牛血＋</a:t>
            </a:r>
            <a:r>
              <a:rPr kumimoji="1" lang="en-US" altLang="zh-CN" sz="2400" b="1" dirty="0">
                <a:latin typeface="Times New Roman" pitchFamily="18" charset="0"/>
              </a:rPr>
              <a:t>Na</a:t>
            </a:r>
            <a:r>
              <a:rPr kumimoji="1" lang="en-US" altLang="zh-CN" sz="2400" b="1" baseline="-25000" dirty="0">
                <a:latin typeface="Times New Roman" pitchFamily="18" charset="0"/>
              </a:rPr>
              <a:t>2</a:t>
            </a:r>
            <a:r>
              <a:rPr kumimoji="1" lang="en-US" altLang="zh-CN" sz="2400" b="1" dirty="0">
                <a:latin typeface="Times New Roman" pitchFamily="18" charset="0"/>
              </a:rPr>
              <a:t>CO</a:t>
            </a:r>
            <a:r>
              <a:rPr kumimoji="1" lang="en-US" altLang="zh-CN" sz="2400" b="1" baseline="-25000" dirty="0">
                <a:latin typeface="Times New Roman" pitchFamily="18" charset="0"/>
              </a:rPr>
              <a:t>3</a:t>
            </a:r>
            <a:r>
              <a:rPr kumimoji="1" lang="zh-CN" altLang="en-US" sz="2400" b="1" dirty="0">
                <a:latin typeface="Times New Roman" pitchFamily="18" charset="0"/>
              </a:rPr>
              <a:t>在铁锅中煮沸）</a:t>
            </a:r>
          </a:p>
        </p:txBody>
      </p:sp>
      <p:sp>
        <p:nvSpPr>
          <p:cNvPr id="285740" name="Text Box 44"/>
          <p:cNvSpPr txBox="1">
            <a:spLocks noChangeArrowheads="1"/>
          </p:cNvSpPr>
          <p:nvPr/>
        </p:nvSpPr>
        <p:spPr bwMode="auto">
          <a:xfrm>
            <a:off x="4583832" y="2667104"/>
            <a:ext cx="748883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nSpc>
                <a:spcPct val="150000"/>
              </a:lnSpc>
              <a:spcBef>
                <a:spcPct val="50000"/>
              </a:spcBef>
            </a:pPr>
            <a:r>
              <a:rPr kumimoji="1" lang="en-US" altLang="zh-CN" sz="2400" b="1" dirty="0">
                <a:latin typeface="华文楷体" pitchFamily="2" charset="-122"/>
                <a:ea typeface="华文楷体" pitchFamily="2" charset="-122"/>
              </a:rPr>
              <a:t>3</a:t>
            </a:r>
            <a:r>
              <a:rPr kumimoji="1" lang="zh-CN" altLang="en-US" sz="2400" b="1" dirty="0">
                <a:latin typeface="华文楷体" pitchFamily="2" charset="-122"/>
                <a:ea typeface="华文楷体" pitchFamily="2" charset="-122"/>
              </a:rPr>
              <a:t>、化学文献最早关于配合物的研究</a:t>
            </a:r>
          </a:p>
          <a:p>
            <a:pPr>
              <a:lnSpc>
                <a:spcPct val="150000"/>
              </a:lnSpc>
              <a:spcBef>
                <a:spcPct val="50000"/>
              </a:spcBef>
            </a:pPr>
            <a:r>
              <a:rPr kumimoji="1" lang="en-US" altLang="zh-CN" sz="2400" b="1" dirty="0">
                <a:latin typeface="华文楷体" pitchFamily="2" charset="-122"/>
                <a:ea typeface="华文楷体" pitchFamily="2" charset="-122"/>
              </a:rPr>
              <a:t>1798</a:t>
            </a:r>
            <a:r>
              <a:rPr kumimoji="1" lang="zh-CN" altLang="en-US" sz="2400" b="1" dirty="0">
                <a:latin typeface="华文楷体" pitchFamily="2" charset="-122"/>
                <a:ea typeface="华文楷体" pitchFamily="2" charset="-122"/>
              </a:rPr>
              <a:t>年法国分析化学家</a:t>
            </a:r>
            <a:r>
              <a:rPr kumimoji="1" lang="en-US" altLang="zh-CN" sz="2400" b="1" dirty="0" err="1">
                <a:latin typeface="华文楷体" pitchFamily="2" charset="-122"/>
                <a:ea typeface="华文楷体" pitchFamily="2" charset="-122"/>
              </a:rPr>
              <a:t>Tassaert</a:t>
            </a:r>
            <a:r>
              <a:rPr kumimoji="1" lang="zh-CN" altLang="en-US" sz="2400" b="1" dirty="0">
                <a:latin typeface="华文楷体" pitchFamily="2" charset="-122"/>
                <a:ea typeface="华文楷体" pitchFamily="2" charset="-122"/>
              </a:rPr>
              <a:t>发现</a:t>
            </a:r>
            <a:r>
              <a:rPr kumimoji="1" lang="en-US" altLang="zh-CN" sz="2400" b="1" dirty="0">
                <a:latin typeface="华文楷体" pitchFamily="2" charset="-122"/>
                <a:ea typeface="华文楷体" pitchFamily="2" charset="-122"/>
              </a:rPr>
              <a:t>[Co(NH</a:t>
            </a:r>
            <a:r>
              <a:rPr kumimoji="1" lang="en-US" altLang="zh-CN" sz="2400" b="1" baseline="-25000" dirty="0">
                <a:latin typeface="华文楷体" pitchFamily="2" charset="-122"/>
                <a:ea typeface="华文楷体" pitchFamily="2" charset="-122"/>
              </a:rPr>
              <a:t>3</a:t>
            </a:r>
            <a:r>
              <a:rPr kumimoji="1" lang="en-US" altLang="zh-CN" sz="2400" b="1" dirty="0">
                <a:latin typeface="华文楷体" pitchFamily="2" charset="-122"/>
                <a:ea typeface="华文楷体" pitchFamily="2" charset="-122"/>
              </a:rPr>
              <a:t>)</a:t>
            </a:r>
            <a:r>
              <a:rPr kumimoji="1" lang="en-US" altLang="zh-CN" sz="2400" b="1" baseline="-25000" dirty="0">
                <a:latin typeface="华文楷体" pitchFamily="2" charset="-122"/>
                <a:ea typeface="华文楷体" pitchFamily="2" charset="-122"/>
              </a:rPr>
              <a:t>6</a:t>
            </a:r>
            <a:r>
              <a:rPr kumimoji="1" lang="en-US" altLang="zh-CN" sz="2400" b="1" dirty="0">
                <a:latin typeface="华文楷体" pitchFamily="2" charset="-122"/>
                <a:ea typeface="华文楷体" pitchFamily="2" charset="-122"/>
              </a:rPr>
              <a:t>]Cl</a:t>
            </a:r>
            <a:r>
              <a:rPr kumimoji="1" lang="en-US" altLang="zh-CN" sz="2400" b="1" baseline="-25000" dirty="0">
                <a:latin typeface="华文楷体" pitchFamily="2" charset="-122"/>
                <a:ea typeface="华文楷体" pitchFamily="2" charset="-122"/>
              </a:rPr>
              <a:t>3</a:t>
            </a:r>
            <a:r>
              <a:rPr kumimoji="1" lang="zh-CN" altLang="en-US" sz="2400" b="1" dirty="0">
                <a:latin typeface="华文楷体" pitchFamily="2" charset="-122"/>
                <a:ea typeface="华文楷体" pitchFamily="2" charset="-122"/>
              </a:rPr>
              <a:t>，发表于最早的化学杂志创刊于</a:t>
            </a:r>
            <a:r>
              <a:rPr kumimoji="1" lang="en-US" altLang="zh-CN" sz="2400" b="1" dirty="0">
                <a:latin typeface="华文楷体" pitchFamily="2" charset="-122"/>
                <a:ea typeface="华文楷体" pitchFamily="2" charset="-122"/>
              </a:rPr>
              <a:t>1789</a:t>
            </a:r>
            <a:r>
              <a:rPr kumimoji="1" lang="zh-CN" altLang="en-US" sz="2400" b="1" dirty="0">
                <a:latin typeface="华文楷体" pitchFamily="2" charset="-122"/>
                <a:ea typeface="华文楷体" pitchFamily="2" charset="-122"/>
              </a:rPr>
              <a:t>年的法国</a:t>
            </a:r>
            <a:r>
              <a:rPr kumimoji="1" lang="en-US" altLang="zh-CN" sz="2400" b="1" dirty="0" err="1">
                <a:latin typeface="华文楷体" pitchFamily="2" charset="-122"/>
                <a:ea typeface="华文楷体" pitchFamily="2" charset="-122"/>
              </a:rPr>
              <a:t>Annakes</a:t>
            </a:r>
            <a:r>
              <a:rPr kumimoji="1" lang="en-US" altLang="zh-CN" sz="2400" b="1" dirty="0">
                <a:latin typeface="华文楷体" pitchFamily="2" charset="-122"/>
                <a:ea typeface="华文楷体" pitchFamily="2" charset="-122"/>
              </a:rPr>
              <a:t> de Chimie,28,106,1799</a:t>
            </a:r>
            <a:r>
              <a:rPr kumimoji="1" lang="zh-CN" altLang="en-US" sz="2400" b="1" dirty="0">
                <a:latin typeface="华文楷体" pitchFamily="2" charset="-122"/>
                <a:ea typeface="华文楷体" pitchFamily="2" charset="-122"/>
              </a:rPr>
              <a:t>。之后陆续发现了</a:t>
            </a:r>
            <a:r>
              <a:rPr kumimoji="1" lang="en-US" altLang="zh-CN" sz="2400" b="1" dirty="0">
                <a:latin typeface="华文楷体" pitchFamily="2" charset="-122"/>
                <a:ea typeface="华文楷体" pitchFamily="2" charset="-122"/>
              </a:rPr>
              <a:t>[Co(NH</a:t>
            </a:r>
            <a:r>
              <a:rPr kumimoji="1" lang="en-US" altLang="zh-CN" sz="2400" b="1" baseline="-25000" dirty="0">
                <a:latin typeface="华文楷体" pitchFamily="2" charset="-122"/>
                <a:ea typeface="华文楷体" pitchFamily="2" charset="-122"/>
              </a:rPr>
              <a:t>3</a:t>
            </a:r>
            <a:r>
              <a:rPr kumimoji="1" lang="en-US" altLang="zh-CN" sz="2400" b="1" dirty="0">
                <a:latin typeface="华文楷体" pitchFamily="2" charset="-122"/>
                <a:ea typeface="华文楷体" pitchFamily="2" charset="-122"/>
              </a:rPr>
              <a:t>)</a:t>
            </a:r>
            <a:r>
              <a:rPr kumimoji="1" lang="en-US" altLang="zh-CN" sz="2400" b="1" baseline="-25000" dirty="0">
                <a:latin typeface="华文楷体" pitchFamily="2" charset="-122"/>
                <a:ea typeface="华文楷体" pitchFamily="2" charset="-122"/>
              </a:rPr>
              <a:t>5</a:t>
            </a:r>
            <a:r>
              <a:rPr kumimoji="1" lang="en-US" altLang="zh-CN" sz="2400" b="1" dirty="0">
                <a:latin typeface="华文楷体" pitchFamily="2" charset="-122"/>
                <a:ea typeface="华文楷体" pitchFamily="2" charset="-122"/>
              </a:rPr>
              <a:t>]Cl</a:t>
            </a:r>
            <a:r>
              <a:rPr kumimoji="1" lang="en-US" altLang="zh-CN" sz="2400" b="1" baseline="-25000" dirty="0">
                <a:latin typeface="华文楷体" pitchFamily="2" charset="-122"/>
                <a:ea typeface="华文楷体" pitchFamily="2" charset="-122"/>
              </a:rPr>
              <a:t>3 </a:t>
            </a:r>
            <a:r>
              <a:rPr kumimoji="1" lang="zh-CN" altLang="en-US" sz="2400" b="1" dirty="0">
                <a:latin typeface="华文楷体" pitchFamily="2" charset="-122"/>
                <a:ea typeface="华文楷体" pitchFamily="2" charset="-122"/>
              </a:rPr>
              <a:t>、</a:t>
            </a:r>
            <a:r>
              <a:rPr kumimoji="1" lang="en-US" altLang="zh-CN" sz="2400" b="1" dirty="0">
                <a:latin typeface="华文楷体" pitchFamily="2" charset="-122"/>
                <a:ea typeface="华文楷体" pitchFamily="2" charset="-122"/>
              </a:rPr>
              <a:t>[Co(NH</a:t>
            </a:r>
            <a:r>
              <a:rPr kumimoji="1" lang="en-US" altLang="zh-CN" sz="2400" b="1" baseline="-25000" dirty="0">
                <a:latin typeface="华文楷体" pitchFamily="2" charset="-122"/>
                <a:ea typeface="华文楷体" pitchFamily="2" charset="-122"/>
              </a:rPr>
              <a:t>3</a:t>
            </a:r>
            <a:r>
              <a:rPr kumimoji="1" lang="en-US" altLang="zh-CN" sz="2400" b="1" dirty="0">
                <a:latin typeface="华文楷体" pitchFamily="2" charset="-122"/>
                <a:ea typeface="华文楷体" pitchFamily="2" charset="-122"/>
              </a:rPr>
              <a:t>)</a:t>
            </a:r>
            <a:r>
              <a:rPr kumimoji="1" lang="en-US" altLang="zh-CN" sz="2400" b="1" baseline="-25000" dirty="0">
                <a:latin typeface="华文楷体" pitchFamily="2" charset="-122"/>
                <a:ea typeface="华文楷体" pitchFamily="2" charset="-122"/>
              </a:rPr>
              <a:t>5 </a:t>
            </a:r>
            <a:r>
              <a:rPr kumimoji="1" lang="en-US" altLang="zh-CN" sz="2400" b="1" dirty="0">
                <a:latin typeface="华文楷体" pitchFamily="2" charset="-122"/>
                <a:ea typeface="华文楷体" pitchFamily="2" charset="-122"/>
              </a:rPr>
              <a:t>H</a:t>
            </a:r>
            <a:r>
              <a:rPr kumimoji="1" lang="en-US" altLang="zh-CN" sz="2400" b="1" baseline="-25000" dirty="0">
                <a:latin typeface="华文楷体" pitchFamily="2" charset="-122"/>
                <a:ea typeface="华文楷体" pitchFamily="2" charset="-122"/>
              </a:rPr>
              <a:t>2</a:t>
            </a:r>
            <a:r>
              <a:rPr kumimoji="1" lang="en-US" altLang="zh-CN" sz="2400" b="1" dirty="0">
                <a:latin typeface="华文楷体" pitchFamily="2" charset="-122"/>
                <a:ea typeface="华文楷体" pitchFamily="2" charset="-122"/>
              </a:rPr>
              <a:t>O]Cl</a:t>
            </a:r>
            <a:r>
              <a:rPr kumimoji="1" lang="en-US" altLang="zh-CN" sz="2400" b="1" baseline="-25000" dirty="0">
                <a:latin typeface="华文楷体" pitchFamily="2" charset="-122"/>
                <a:ea typeface="华文楷体" pitchFamily="2" charset="-122"/>
              </a:rPr>
              <a:t>3 </a:t>
            </a:r>
            <a:r>
              <a:rPr kumimoji="1" lang="en-US" altLang="zh-CN" sz="2400" b="1" dirty="0">
                <a:latin typeface="华文楷体" pitchFamily="2" charset="-122"/>
                <a:ea typeface="华文楷体" pitchFamily="2" charset="-122"/>
              </a:rPr>
              <a:t>.</a:t>
            </a:r>
            <a:r>
              <a:rPr kumimoji="1" lang="zh-CN" altLang="en-US" sz="2400" b="1" dirty="0">
                <a:latin typeface="华文楷体" pitchFamily="2" charset="-122"/>
                <a:ea typeface="华文楷体" pitchFamily="2" charset="-122"/>
              </a:rPr>
              <a:t>和</a:t>
            </a:r>
            <a:r>
              <a:rPr kumimoji="1" lang="en-US" altLang="zh-CN" sz="2400" b="1" dirty="0">
                <a:latin typeface="华文楷体" pitchFamily="2" charset="-122"/>
                <a:ea typeface="华文楷体" pitchFamily="2" charset="-122"/>
              </a:rPr>
              <a:t>[Co(NH</a:t>
            </a:r>
            <a:r>
              <a:rPr kumimoji="1" lang="en-US" altLang="zh-CN" sz="2400" b="1" baseline="-25000" dirty="0">
                <a:latin typeface="华文楷体" pitchFamily="2" charset="-122"/>
                <a:ea typeface="华文楷体" pitchFamily="2" charset="-122"/>
              </a:rPr>
              <a:t>3</a:t>
            </a:r>
            <a:r>
              <a:rPr kumimoji="1" lang="en-US" altLang="zh-CN" sz="2400" b="1" dirty="0">
                <a:latin typeface="华文楷体" pitchFamily="2" charset="-122"/>
                <a:ea typeface="华文楷体" pitchFamily="2" charset="-122"/>
              </a:rPr>
              <a:t>)</a:t>
            </a:r>
            <a:r>
              <a:rPr kumimoji="1" lang="en-US" altLang="zh-CN" sz="2400" b="1" baseline="-25000" dirty="0">
                <a:latin typeface="华文楷体" pitchFamily="2" charset="-122"/>
                <a:ea typeface="华文楷体" pitchFamily="2" charset="-122"/>
              </a:rPr>
              <a:t>2</a:t>
            </a:r>
            <a:r>
              <a:rPr kumimoji="1" lang="en-US" altLang="zh-CN" sz="2400" b="1" dirty="0">
                <a:latin typeface="华文楷体" pitchFamily="2" charset="-122"/>
                <a:ea typeface="华文楷体" pitchFamily="2" charset="-122"/>
              </a:rPr>
              <a:t>4H</a:t>
            </a:r>
            <a:r>
              <a:rPr kumimoji="1" lang="en-US" altLang="zh-CN" sz="2400" b="1" baseline="-25000" dirty="0">
                <a:latin typeface="华文楷体" pitchFamily="2" charset="-122"/>
                <a:ea typeface="华文楷体" pitchFamily="2" charset="-122"/>
              </a:rPr>
              <a:t>2</a:t>
            </a:r>
            <a:r>
              <a:rPr kumimoji="1" lang="en-US" altLang="zh-CN" sz="2400" b="1" dirty="0">
                <a:latin typeface="华文楷体" pitchFamily="2" charset="-122"/>
                <a:ea typeface="华文楷体" pitchFamily="2" charset="-122"/>
              </a:rPr>
              <a:t>O]Cl</a:t>
            </a:r>
            <a:r>
              <a:rPr kumimoji="1" lang="en-US" altLang="zh-CN" sz="2400" b="1" baseline="-25000" dirty="0">
                <a:latin typeface="华文楷体" pitchFamily="2" charset="-122"/>
                <a:ea typeface="华文楷体" pitchFamily="2" charset="-122"/>
              </a:rPr>
              <a:t>3</a:t>
            </a:r>
            <a:r>
              <a:rPr kumimoji="1" lang="zh-CN" altLang="en-US" sz="2400" b="1" dirty="0">
                <a:latin typeface="华文楷体" pitchFamily="2" charset="-122"/>
                <a:ea typeface="华文楷体" pitchFamily="2" charset="-122"/>
              </a:rPr>
              <a:t>以及其他配合物。</a:t>
            </a:r>
            <a:endParaRPr kumimoji="1" lang="zh-CN" altLang="en-US" sz="2400" b="1" baseline="-25000" dirty="0">
              <a:latin typeface="华文楷体" pitchFamily="2" charset="-122"/>
              <a:ea typeface="华文楷体" pitchFamily="2" charset="-122"/>
            </a:endParaRPr>
          </a:p>
        </p:txBody>
      </p:sp>
      <p:sp>
        <p:nvSpPr>
          <p:cNvPr id="3" name="灯片编号占位符 2"/>
          <p:cNvSpPr>
            <a:spLocks noGrp="1"/>
          </p:cNvSpPr>
          <p:nvPr>
            <p:ph type="sldNum" sz="quarter" idx="11"/>
          </p:nvPr>
        </p:nvSpPr>
        <p:spPr>
          <a:xfrm>
            <a:off x="10704512" y="6524721"/>
            <a:ext cx="876300" cy="247650"/>
          </a:xfrm>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3</a:t>
            </a:fld>
            <a:endParaRPr kumimoji="1" lang="en-US" altLang="zh-CN" sz="1800" spc="30" dirty="0">
              <a:solidFill>
                <a:schemeClr val="tx1"/>
              </a:solidFill>
              <a:latin typeface="隶书" pitchFamily="49" charset="-122"/>
              <a:ea typeface="隶书" pitchFamily="49" charset="-122"/>
              <a:cs typeface="Tahoma" pitchFamily="34" charset="0"/>
            </a:endParaRPr>
          </a:p>
        </p:txBody>
      </p:sp>
      <p:sp>
        <p:nvSpPr>
          <p:cNvPr id="46" name="Text Box 2"/>
          <p:cNvSpPr txBox="1">
            <a:spLocks noGrp="1" noChangeArrowheads="1"/>
          </p:cNvSpPr>
          <p:nvPr>
            <p:ph type="title"/>
          </p:nvPr>
        </p:nvSpPr>
        <p:spPr bwMode="auto">
          <a:xfrm>
            <a:off x="2309590" y="147410"/>
            <a:ext cx="76803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ts val="0"/>
              </a:spcBef>
            </a:pPr>
            <a:r>
              <a:rPr kumimoji="1" lang="zh-CN" altLang="en-US" sz="3600" b="1" dirty="0">
                <a:latin typeface="宋体" pitchFamily="2" charset="-122"/>
                <a:ea typeface="宋体" pitchFamily="2" charset="-122"/>
              </a:rPr>
              <a:t>配位化学发展简史</a:t>
            </a:r>
          </a:p>
        </p:txBody>
      </p:sp>
      <p:grpSp>
        <p:nvGrpSpPr>
          <p:cNvPr id="6" name="组合 5"/>
          <p:cNvGrpSpPr/>
          <p:nvPr/>
        </p:nvGrpSpPr>
        <p:grpSpPr>
          <a:xfrm>
            <a:off x="239198" y="2506470"/>
            <a:ext cx="4062046" cy="4039418"/>
            <a:chOff x="122158" y="2557934"/>
            <a:chExt cx="4062046" cy="4039418"/>
          </a:xfrm>
        </p:grpSpPr>
        <p:sp>
          <p:nvSpPr>
            <p:cNvPr id="285738" name="Text Box 42"/>
            <p:cNvSpPr txBox="1">
              <a:spLocks noChangeArrowheads="1"/>
            </p:cNvSpPr>
            <p:nvPr/>
          </p:nvSpPr>
          <p:spPr bwMode="auto">
            <a:xfrm>
              <a:off x="122158" y="2557934"/>
              <a:ext cx="40620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pPr>
              <a:r>
                <a:rPr kumimoji="1" lang="en-US" altLang="zh-CN" sz="2400" b="1" dirty="0">
                  <a:latin typeface="华文楷体" pitchFamily="2" charset="-122"/>
                  <a:ea typeface="华文楷体" pitchFamily="2" charset="-122"/>
                </a:rPr>
                <a:t>2</a:t>
              </a:r>
              <a:r>
                <a:rPr kumimoji="1" lang="zh-CN" altLang="en-US" sz="2400" b="1" dirty="0">
                  <a:latin typeface="华文楷体" pitchFamily="2" charset="-122"/>
                  <a:ea typeface="华文楷体" pitchFamily="2" charset="-122"/>
                </a:rPr>
                <a:t>、我国的情况</a:t>
              </a:r>
              <a:endParaRPr kumimoji="1" lang="en-US" altLang="zh-CN" sz="2400" b="1" dirty="0">
                <a:latin typeface="华文楷体" pitchFamily="2" charset="-122"/>
                <a:ea typeface="华文楷体" pitchFamily="2" charset="-122"/>
              </a:endParaRPr>
            </a:p>
            <a:p>
              <a:pPr>
                <a:spcBef>
                  <a:spcPct val="50000"/>
                </a:spcBef>
              </a:pPr>
              <a:r>
                <a:rPr kumimoji="1" lang="zh-CN" altLang="en-US" sz="2000" b="1" dirty="0">
                  <a:latin typeface="华文楷体" pitchFamily="2" charset="-122"/>
                  <a:ea typeface="华文楷体" pitchFamily="2" charset="-122"/>
                </a:rPr>
                <a:t>周朝：茜草根＋粘土或白矾 ： 红色茜素染料。</a:t>
              </a:r>
              <a:endParaRPr kumimoji="1" lang="zh-CN" altLang="en-US" sz="2400" dirty="0">
                <a:latin typeface="Times New Roman" pitchFamily="18" charset="0"/>
              </a:endParaRPr>
            </a:p>
          </p:txBody>
        </p:sp>
        <p:sp>
          <p:nvSpPr>
            <p:cNvPr id="285736" name="Text Box 40"/>
            <p:cNvSpPr txBox="1">
              <a:spLocks noChangeArrowheads="1"/>
            </p:cNvSpPr>
            <p:nvPr/>
          </p:nvSpPr>
          <p:spPr bwMode="auto">
            <a:xfrm>
              <a:off x="552981" y="5895677"/>
              <a:ext cx="3200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kumimoji="1" lang="zh-CN" altLang="en-US" sz="2000" b="1" dirty="0">
                  <a:latin typeface="华文新魏" pitchFamily="2" charset="-122"/>
                  <a:ea typeface="华文新魏" pitchFamily="2" charset="-122"/>
                </a:rPr>
                <a:t>二</a:t>
              </a:r>
              <a:r>
                <a:rPr kumimoji="1" lang="en-US" altLang="zh-CN" sz="2000" b="1" dirty="0">
                  <a:latin typeface="华文新魏" pitchFamily="2" charset="-122"/>
                  <a:ea typeface="华文新魏" pitchFamily="2" charset="-122"/>
                </a:rPr>
                <a:t>(</a:t>
              </a:r>
              <a:r>
                <a:rPr kumimoji="1" lang="zh-CN" altLang="en-US" sz="2000" b="1" dirty="0">
                  <a:latin typeface="华文新魏" pitchFamily="2" charset="-122"/>
                  <a:ea typeface="华文新魏" pitchFamily="2" charset="-122"/>
                </a:rPr>
                <a:t>羟基</a:t>
              </a:r>
              <a:r>
                <a:rPr kumimoji="1" lang="en-US" altLang="zh-CN" sz="2000" b="1" dirty="0">
                  <a:latin typeface="华文新魏" pitchFamily="2" charset="-122"/>
                  <a:ea typeface="华文新魏" pitchFamily="2" charset="-122"/>
                </a:rPr>
                <a:t>)</a:t>
              </a:r>
              <a:r>
                <a:rPr kumimoji="1" lang="zh-CN" altLang="en-US" sz="2000" b="1" dirty="0">
                  <a:latin typeface="华文新魏" pitchFamily="2" charset="-122"/>
                  <a:ea typeface="华文新魏" pitchFamily="2" charset="-122"/>
                </a:rPr>
                <a:t>蒽醌与</a:t>
              </a:r>
              <a:r>
                <a:rPr kumimoji="1" lang="en-US" altLang="zh-CN" sz="2000" b="1" dirty="0">
                  <a:latin typeface="华文新魏" pitchFamily="2" charset="-122"/>
                  <a:ea typeface="华文新魏" pitchFamily="2" charset="-122"/>
                </a:rPr>
                <a:t>Al</a:t>
              </a:r>
              <a:r>
                <a:rPr kumimoji="1" lang="en-US" altLang="zh-CN" sz="2000" b="1" baseline="30000" dirty="0">
                  <a:latin typeface="华文新魏" pitchFamily="2" charset="-122"/>
                  <a:ea typeface="华文新魏" pitchFamily="2" charset="-122"/>
                </a:rPr>
                <a:t>3+</a:t>
              </a:r>
              <a:r>
                <a:rPr kumimoji="1" lang="zh-CN" altLang="en-US" sz="2000" b="1" dirty="0">
                  <a:latin typeface="华文新魏" pitchFamily="2" charset="-122"/>
                  <a:ea typeface="华文新魏" pitchFamily="2" charset="-122"/>
                </a:rPr>
                <a:t>、</a:t>
              </a:r>
              <a:r>
                <a:rPr kumimoji="1" lang="en-US" altLang="zh-CN" sz="2000" b="1" dirty="0">
                  <a:latin typeface="华文新魏" pitchFamily="2" charset="-122"/>
                  <a:ea typeface="华文新魏" pitchFamily="2" charset="-122"/>
                </a:rPr>
                <a:t>Ca</a:t>
              </a:r>
              <a:r>
                <a:rPr kumimoji="1" lang="en-US" altLang="zh-CN" sz="2000" b="1" baseline="30000" dirty="0">
                  <a:latin typeface="华文新魏" pitchFamily="2" charset="-122"/>
                  <a:ea typeface="华文新魏" pitchFamily="2" charset="-122"/>
                </a:rPr>
                <a:t>2+</a:t>
              </a:r>
            </a:p>
            <a:p>
              <a:r>
                <a:rPr kumimoji="1" lang="zh-CN" altLang="en-US" sz="2000" b="1" dirty="0">
                  <a:latin typeface="华文新魏" pitchFamily="2" charset="-122"/>
                  <a:ea typeface="华文新魏" pitchFamily="2" charset="-122"/>
                </a:rPr>
                <a:t>生成的红色配合物</a:t>
              </a:r>
            </a:p>
          </p:txBody>
        </p:sp>
        <p:graphicFrame>
          <p:nvGraphicFramePr>
            <p:cNvPr id="5" name="对象 4"/>
            <p:cNvGraphicFramePr>
              <a:graphicFrameLocks noChangeAspect="1"/>
            </p:cNvGraphicFramePr>
            <p:nvPr>
              <p:extLst>
                <p:ext uri="{D42A27DB-BD31-4B8C-83A1-F6EECF244321}">
                  <p14:modId xmlns:p14="http://schemas.microsoft.com/office/powerpoint/2010/main" val="1729567167"/>
                </p:ext>
              </p:extLst>
            </p:nvPr>
          </p:nvGraphicFramePr>
          <p:xfrm>
            <a:off x="665163" y="3711575"/>
            <a:ext cx="2828925" cy="2054225"/>
          </p:xfrm>
          <a:graphic>
            <a:graphicData uri="http://schemas.openxmlformats.org/presentationml/2006/ole">
              <mc:AlternateContent xmlns:mc="http://schemas.openxmlformats.org/markup-compatibility/2006">
                <mc:Choice xmlns:v="urn:schemas-microsoft-com:vml" Requires="v">
                  <p:oleObj spid="_x0000_s304528" name="CS ChemDraw Drawing" r:id="rId4" imgW="3040134" imgH="2206158" progId="ChemDraw.Document.6.0">
                    <p:embed/>
                  </p:oleObj>
                </mc:Choice>
                <mc:Fallback>
                  <p:oleObj name="CS ChemDraw Drawing" r:id="rId4" imgW="3040134" imgH="2206158" progId="ChemDraw.Document.6.0">
                    <p:embed/>
                    <p:pic>
                      <p:nvPicPr>
                        <p:cNvPr id="0" name=""/>
                        <p:cNvPicPr/>
                        <p:nvPr/>
                      </p:nvPicPr>
                      <p:blipFill>
                        <a:blip r:embed="rId5"/>
                        <a:stretch>
                          <a:fillRect/>
                        </a:stretch>
                      </p:blipFill>
                      <p:spPr>
                        <a:xfrm>
                          <a:off x="665163" y="3711575"/>
                          <a:ext cx="2828925" cy="2054225"/>
                        </a:xfrm>
                        <a:prstGeom prst="rect">
                          <a:avLst/>
                        </a:prstGeom>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5699"/>
                                        </p:tgtEl>
                                        <p:attrNameLst>
                                          <p:attrName>style.visibility</p:attrName>
                                        </p:attrNameLst>
                                      </p:cBhvr>
                                      <p:to>
                                        <p:strVal val="visible"/>
                                      </p:to>
                                    </p:set>
                                    <p:animEffect transition="in" filter="barn(inVertical)">
                                      <p:cBhvr>
                                        <p:cTn id="7" dur="500"/>
                                        <p:tgtEl>
                                          <p:spTgt spid="2856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85740"/>
                                        </p:tgtEl>
                                        <p:attrNameLst>
                                          <p:attrName>style.visibility</p:attrName>
                                        </p:attrNameLst>
                                      </p:cBhvr>
                                      <p:to>
                                        <p:strVal val="visible"/>
                                      </p:to>
                                    </p:set>
                                    <p:animEffect transition="in" filter="barn(inVertical)">
                                      <p:cBhvr>
                                        <p:cTn id="17" dur="500"/>
                                        <p:tgtEl>
                                          <p:spTgt spid="285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p:bldP spid="28574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ChangeArrowheads="1"/>
          </p:cNvSpPr>
          <p:nvPr/>
        </p:nvSpPr>
        <p:spPr bwMode="auto">
          <a:xfrm>
            <a:off x="263352" y="1253142"/>
            <a:ext cx="72009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solidFill>
                  <a:srgbClr val="FFFF00"/>
                </a:solidFill>
                <a:latin typeface="宋体" pitchFamily="2" charset="-122"/>
              </a:rPr>
              <a:t>实验推断</a:t>
            </a:r>
            <a:r>
              <a:rPr kumimoji="1" lang="zh-CN" altLang="en-US" sz="2800" b="1" dirty="0">
                <a:solidFill>
                  <a:srgbClr val="FFFF00"/>
                </a:solidFill>
                <a:latin typeface="Times New Roman" pitchFamily="18" charset="0"/>
              </a:rPr>
              <a:t>：根据磁矩实验来测定</a:t>
            </a:r>
          </a:p>
        </p:txBody>
      </p:sp>
      <p:graphicFrame>
        <p:nvGraphicFramePr>
          <p:cNvPr id="236549" name="Object 5"/>
          <p:cNvGraphicFramePr>
            <a:graphicFrameLocks noChangeAspect="1"/>
          </p:cNvGraphicFramePr>
          <p:nvPr>
            <p:extLst>
              <p:ext uri="{D42A27DB-BD31-4B8C-83A1-F6EECF244321}">
                <p14:modId xmlns:p14="http://schemas.microsoft.com/office/powerpoint/2010/main" val="1013115139"/>
              </p:ext>
            </p:extLst>
          </p:nvPr>
        </p:nvGraphicFramePr>
        <p:xfrm>
          <a:off x="5663952" y="1086968"/>
          <a:ext cx="2571750" cy="644525"/>
        </p:xfrm>
        <a:graphic>
          <a:graphicData uri="http://schemas.openxmlformats.org/presentationml/2006/ole">
            <mc:AlternateContent xmlns:mc="http://schemas.openxmlformats.org/markup-compatibility/2006">
              <mc:Choice xmlns:v="urn:schemas-microsoft-com:vml" Requires="v">
                <p:oleObj spid="_x0000_s237010" name="Equation" r:id="rId4" imgW="1028520" imgH="253800" progId="Equation.DSMT4">
                  <p:embed/>
                </p:oleObj>
              </mc:Choice>
              <mc:Fallback>
                <p:oleObj name="Equation" r:id="rId4" imgW="1028520" imgH="2538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3952" y="1086968"/>
                        <a:ext cx="2571750"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550" name="Text Box 6"/>
          <p:cNvSpPr txBox="1">
            <a:spLocks noChangeArrowheads="1"/>
          </p:cNvSpPr>
          <p:nvPr/>
        </p:nvSpPr>
        <p:spPr bwMode="auto">
          <a:xfrm>
            <a:off x="263352" y="2138340"/>
            <a:ext cx="86820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i="1" dirty="0"/>
              <a:t>n</a:t>
            </a:r>
            <a:r>
              <a:rPr lang="zh-CN" altLang="en-US" sz="2800" b="1" dirty="0"/>
              <a:t>为未成对电子数。</a:t>
            </a:r>
            <a:r>
              <a:rPr lang="en-US" altLang="zh-CN" sz="2800" b="1" i="1" dirty="0" err="1"/>
              <a:t>μ</a:t>
            </a:r>
            <a:r>
              <a:rPr lang="en-US" altLang="zh-CN" sz="2800" b="1" baseline="-25000" dirty="0" err="1"/>
              <a:t>B</a:t>
            </a:r>
            <a:r>
              <a:rPr lang="en-US" altLang="zh-CN" sz="2800" b="1" dirty="0"/>
              <a:t>=9.27×10</a:t>
            </a:r>
            <a:r>
              <a:rPr lang="en-US" altLang="zh-CN" sz="2800" b="1" baseline="30000" dirty="0"/>
              <a:t>-24</a:t>
            </a:r>
            <a:r>
              <a:rPr lang="en-US" altLang="zh-CN" sz="2800" b="1" dirty="0"/>
              <a:t> A</a:t>
            </a:r>
            <a:r>
              <a:rPr lang="en-US" altLang="zh-CN" sz="2800" b="1" dirty="0">
                <a:latin typeface="Arial"/>
              </a:rPr>
              <a:t>•</a:t>
            </a:r>
            <a:r>
              <a:rPr lang="en-US" altLang="zh-CN" sz="2800" b="1" dirty="0"/>
              <a:t>m</a:t>
            </a:r>
            <a:r>
              <a:rPr lang="en-US" altLang="zh-CN" sz="2800" b="1" baseline="30000" dirty="0"/>
              <a:t>2</a:t>
            </a:r>
            <a:r>
              <a:rPr lang="zh-CN" altLang="en-US" sz="2800" b="1" dirty="0"/>
              <a:t>，为</a:t>
            </a:r>
            <a:r>
              <a:rPr lang="en-US" altLang="zh-CN" sz="2800" b="1" dirty="0">
                <a:solidFill>
                  <a:srgbClr val="FFFF00"/>
                </a:solidFill>
              </a:rPr>
              <a:t>Bohr</a:t>
            </a:r>
            <a:r>
              <a:rPr lang="zh-CN" altLang="en-US" sz="2800" b="1" dirty="0"/>
              <a:t>磁子 </a:t>
            </a:r>
          </a:p>
        </p:txBody>
      </p:sp>
      <p:sp>
        <p:nvSpPr>
          <p:cNvPr id="236552" name="Rectangle 8"/>
          <p:cNvSpPr>
            <a:spLocks noGrp="1" noChangeArrowheads="1"/>
          </p:cNvSpPr>
          <p:nvPr>
            <p:ph sz="quarter" idx="13"/>
          </p:nvPr>
        </p:nvSpPr>
        <p:spPr>
          <a:xfrm>
            <a:off x="479376" y="2939436"/>
            <a:ext cx="11089231" cy="2937836"/>
          </a:xfrm>
        </p:spPr>
        <p:txBody>
          <a:bodyPr>
            <a:noAutofit/>
          </a:bodyPr>
          <a:lstStyle/>
          <a:p>
            <a:pPr marL="342900" indent="-342900">
              <a:lnSpc>
                <a:spcPct val="150000"/>
              </a:lnSpc>
              <a:buFont typeface="Wingdings" pitchFamily="2" charset="2"/>
              <a:buChar char="Ø"/>
            </a:pPr>
            <a:r>
              <a:rPr lang="zh-CN" altLang="en-US" sz="2800" b="1" dirty="0"/>
              <a:t>当形成外轨型配位单元时，中心原子未成对电子较多，磁矩较大，</a:t>
            </a:r>
            <a:r>
              <a:rPr lang="zh-CN" altLang="en-US" sz="2800" b="1" dirty="0">
                <a:solidFill>
                  <a:srgbClr val="FFFF00"/>
                </a:solidFill>
              </a:rPr>
              <a:t>属顺磁性（</a:t>
            </a:r>
            <a:r>
              <a:rPr lang="en-US" altLang="zh-CN" sz="2800" b="1" dirty="0" err="1">
                <a:solidFill>
                  <a:srgbClr val="FFFF00"/>
                </a:solidFill>
              </a:rPr>
              <a:t>Paramagnetism</a:t>
            </a:r>
            <a:r>
              <a:rPr lang="zh-CN" altLang="en-US" sz="2800" b="1" dirty="0">
                <a:solidFill>
                  <a:srgbClr val="FFFF00"/>
                </a:solidFill>
              </a:rPr>
              <a:t>）</a:t>
            </a:r>
          </a:p>
          <a:p>
            <a:pPr marL="342900" indent="-342900">
              <a:lnSpc>
                <a:spcPct val="150000"/>
              </a:lnSpc>
              <a:buFont typeface="Wingdings" pitchFamily="2" charset="2"/>
              <a:buChar char="Ø"/>
            </a:pPr>
            <a:r>
              <a:rPr lang="zh-CN" altLang="en-US" sz="2800" b="1" dirty="0"/>
              <a:t>而形成内轨型配位单元时，中心原子的未成对电子数减少或等于零，所以磁矩较小或等于零，</a:t>
            </a:r>
            <a:r>
              <a:rPr lang="zh-CN" altLang="en-US" sz="2800" b="1" dirty="0">
                <a:solidFill>
                  <a:srgbClr val="FFFF00"/>
                </a:solidFill>
              </a:rPr>
              <a:t>属反磁性（</a:t>
            </a:r>
            <a:r>
              <a:rPr lang="en-US" altLang="zh-CN" sz="2800" b="1" dirty="0">
                <a:solidFill>
                  <a:srgbClr val="FFFF00"/>
                </a:solidFill>
              </a:rPr>
              <a:t>Diamagnetism</a:t>
            </a:r>
            <a:r>
              <a:rPr lang="zh-CN" altLang="en-US" sz="2800" b="1" dirty="0">
                <a:solidFill>
                  <a:srgbClr val="FFFF00"/>
                </a:solidFill>
              </a:rPr>
              <a:t>）</a:t>
            </a:r>
            <a:r>
              <a:rPr lang="zh-CN" altLang="en-US" sz="2800" b="1" dirty="0"/>
              <a:t> </a:t>
            </a:r>
          </a:p>
        </p:txBody>
      </p:sp>
      <p:sp>
        <p:nvSpPr>
          <p:cNvPr id="2" name="日期占位符 1"/>
          <p:cNvSpPr>
            <a:spLocks noGrp="1"/>
          </p:cNvSpPr>
          <p:nvPr>
            <p:ph type="dt" sz="half" idx="14"/>
          </p:nvPr>
        </p:nvSpPr>
        <p:spPr/>
        <p:txBody>
          <a:bodyPr/>
          <a:lstStyle/>
          <a:p>
            <a:fld id="{BAB4FE97-A05F-4F5F-BCFC-3F7A6CCF176F}" type="datetime12">
              <a:rPr lang="zh-CN" altLang="en-US" smtClean="0"/>
              <a:t>上午8时17分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30</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8" name="Rectangle 2"/>
          <p:cNvSpPr>
            <a:spLocks noGrp="1" noRot="1" noChangeArrowheads="1"/>
          </p:cNvSpPr>
          <p:nvPr>
            <p:ph type="title"/>
          </p:nvPr>
        </p:nvSpPr>
        <p:spPr>
          <a:xfrm>
            <a:off x="2135560" y="116632"/>
            <a:ext cx="7680960" cy="648072"/>
          </a:xfrm>
        </p:spPr>
        <p:txBody>
          <a:bodyPr>
            <a:normAutofit fontScale="90000"/>
          </a:bodyPr>
          <a:lstStyle/>
          <a:p>
            <a:r>
              <a:rPr kumimoji="1" lang="zh-CN" altLang="en-US" dirty="0">
                <a:effectLst/>
              </a:rPr>
              <a:t>经验规律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6552">
                                            <p:txEl>
                                              <p:pRg st="0" end="0"/>
                                            </p:txEl>
                                          </p:spTgt>
                                        </p:tgtEl>
                                        <p:attrNameLst>
                                          <p:attrName>style.visibility</p:attrName>
                                        </p:attrNameLst>
                                      </p:cBhvr>
                                      <p:to>
                                        <p:strVal val="visible"/>
                                      </p:to>
                                    </p:set>
                                    <p:animEffect transition="in" filter="slide(fromBottom)">
                                      <p:cBhvr>
                                        <p:cTn id="7" dur="500"/>
                                        <p:tgtEl>
                                          <p:spTgt spid="2365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36552">
                                            <p:txEl>
                                              <p:pRg st="1" end="1"/>
                                            </p:txEl>
                                          </p:spTgt>
                                        </p:tgtEl>
                                        <p:attrNameLst>
                                          <p:attrName>style.visibility</p:attrName>
                                        </p:attrNameLst>
                                      </p:cBhvr>
                                      <p:to>
                                        <p:strVal val="visible"/>
                                      </p:to>
                                    </p:set>
                                    <p:animEffect transition="in" filter="slide(fromBottom)">
                                      <p:cBhvr>
                                        <p:cTn id="12" dur="500"/>
                                        <p:tgtEl>
                                          <p:spTgt spid="2365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365" name="Object 5"/>
          <p:cNvGraphicFramePr>
            <a:graphicFrameLocks noGrp="1" noChangeAspect="1"/>
          </p:cNvGraphicFramePr>
          <p:nvPr>
            <p:ph sz="quarter" idx="13"/>
            <p:extLst>
              <p:ext uri="{D42A27DB-BD31-4B8C-83A1-F6EECF244321}">
                <p14:modId xmlns:p14="http://schemas.microsoft.com/office/powerpoint/2010/main" val="3749203556"/>
              </p:ext>
            </p:extLst>
          </p:nvPr>
        </p:nvGraphicFramePr>
        <p:xfrm>
          <a:off x="1863239" y="2420888"/>
          <a:ext cx="8559800" cy="3968750"/>
        </p:xfrm>
        <a:graphic>
          <a:graphicData uri="http://schemas.openxmlformats.org/presentationml/2006/ole">
            <mc:AlternateContent xmlns:mc="http://schemas.openxmlformats.org/markup-compatibility/2006">
              <mc:Choice xmlns:v="urn:schemas-microsoft-com:vml" Requires="v">
                <p:oleObj spid="_x0000_s271824" name="Document" r:id="rId3" imgW="7739894" imgH="3589427" progId="Word.Document.8">
                  <p:embed/>
                </p:oleObj>
              </mc:Choice>
              <mc:Fallback>
                <p:oleObj name="Document" r:id="rId3" imgW="7739894" imgH="3589427" progId="Word.Document.8">
                  <p:embed/>
                  <p:pic>
                    <p:nvPicPr>
                      <p:cNvPr id="0" name="Object 5"/>
                      <p:cNvPicPr>
                        <a:picLocks noChangeAspect="1" noChangeArrowheads="1"/>
                      </p:cNvPicPr>
                      <p:nvPr/>
                    </p:nvPicPr>
                    <p:blipFill>
                      <a:blip r:embed="rId4"/>
                      <a:srcRect/>
                      <a:stretch>
                        <a:fillRect/>
                      </a:stretch>
                    </p:blipFill>
                    <p:spPr bwMode="auto">
                      <a:xfrm>
                        <a:off x="1863239" y="2420888"/>
                        <a:ext cx="8559800" cy="3968750"/>
                      </a:xfrm>
                      <a:prstGeom prst="rect">
                        <a:avLst/>
                      </a:prstGeom>
                      <a:noFill/>
                      <a:ln>
                        <a:noFill/>
                      </a:ln>
                      <a:effectLst/>
                      <a:extLst/>
                    </p:spPr>
                  </p:pic>
                </p:oleObj>
              </mc:Fallback>
            </mc:AlternateContent>
          </a:graphicData>
        </a:graphic>
      </p:graphicFrame>
      <p:sp>
        <p:nvSpPr>
          <p:cNvPr id="2" name="日期占位符 1"/>
          <p:cNvSpPr>
            <a:spLocks noGrp="1"/>
          </p:cNvSpPr>
          <p:nvPr>
            <p:ph type="dt" sz="half" idx="14"/>
          </p:nvPr>
        </p:nvSpPr>
        <p:spPr/>
        <p:txBody>
          <a:bodyPr/>
          <a:lstStyle/>
          <a:p>
            <a:fld id="{F1DA4169-E85A-469C-B004-FD3B9A06F17E}" type="datetime12">
              <a:rPr lang="zh-CN" altLang="en-US" smtClean="0"/>
              <a:t>上午8时17分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31</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4" name="矩形 3"/>
          <p:cNvSpPr/>
          <p:nvPr/>
        </p:nvSpPr>
        <p:spPr>
          <a:xfrm>
            <a:off x="2423592" y="1414935"/>
            <a:ext cx="7007046" cy="523220"/>
          </a:xfrm>
          <a:prstGeom prst="rect">
            <a:avLst/>
          </a:prstGeom>
        </p:spPr>
        <p:txBody>
          <a:bodyPr wrap="none">
            <a:spAutoFit/>
          </a:bodyPr>
          <a:lstStyle/>
          <a:p>
            <a:r>
              <a:rPr lang="zh-CN" altLang="en-US" sz="2800" dirty="0"/>
              <a:t>一些配合物的磁矩、单电子数与类型的关系</a:t>
            </a:r>
          </a:p>
        </p:txBody>
      </p:sp>
      <p:sp>
        <p:nvSpPr>
          <p:cNvPr id="8" name="Rectangle 2"/>
          <p:cNvSpPr>
            <a:spLocks noGrp="1" noRot="1" noChangeArrowheads="1"/>
          </p:cNvSpPr>
          <p:nvPr>
            <p:ph type="title"/>
          </p:nvPr>
        </p:nvSpPr>
        <p:spPr/>
        <p:txBody>
          <a:bodyPr>
            <a:normAutofit/>
          </a:bodyPr>
          <a:lstStyle/>
          <a:p>
            <a:r>
              <a:rPr kumimoji="1" lang="zh-CN" altLang="en-US" sz="3600" dirty="0"/>
              <a:t>经验规律</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4" name="Rectangle 4"/>
          <p:cNvSpPr>
            <a:spLocks noRot="1" noChangeArrowheads="1"/>
          </p:cNvSpPr>
          <p:nvPr/>
        </p:nvSpPr>
        <p:spPr bwMode="auto">
          <a:xfrm>
            <a:off x="4667250" y="24765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3200" b="1" dirty="0">
                <a:solidFill>
                  <a:srgbClr val="FFFF00"/>
                </a:solidFill>
                <a:effectLst>
                  <a:outerShdw blurRad="38100" dist="38100" dir="2700000" algn="tl">
                    <a:srgbClr val="000000"/>
                  </a:outerShdw>
                </a:effectLst>
              </a:rPr>
              <a:t>应用举例</a:t>
            </a:r>
          </a:p>
        </p:txBody>
      </p:sp>
      <p:sp>
        <p:nvSpPr>
          <p:cNvPr id="235525" name="Text Box 5"/>
          <p:cNvSpPr txBox="1">
            <a:spLocks noChangeArrowheads="1"/>
          </p:cNvSpPr>
          <p:nvPr/>
        </p:nvSpPr>
        <p:spPr bwMode="auto">
          <a:xfrm>
            <a:off x="1752601" y="704851"/>
            <a:ext cx="20970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itchFamily="18" charset="0"/>
              </a:rPr>
              <a:t>[Ni(CN)</a:t>
            </a:r>
            <a:r>
              <a:rPr kumimoji="1" lang="en-US" altLang="zh-CN" sz="3200" b="1" baseline="-25000">
                <a:latin typeface="Times New Roman" pitchFamily="18" charset="0"/>
              </a:rPr>
              <a:t>4</a:t>
            </a:r>
            <a:r>
              <a:rPr kumimoji="1" lang="en-US" altLang="zh-CN" sz="3200" b="1">
                <a:latin typeface="Times New Roman" pitchFamily="18" charset="0"/>
              </a:rPr>
              <a:t>]</a:t>
            </a:r>
            <a:r>
              <a:rPr kumimoji="1" lang="en-US" altLang="zh-CN" sz="3200" b="1" baseline="30000">
                <a:latin typeface="Times New Roman" pitchFamily="18" charset="0"/>
              </a:rPr>
              <a:t>2-</a:t>
            </a:r>
            <a:endParaRPr kumimoji="1" lang="en-US" altLang="zh-CN" sz="3200" b="1">
              <a:latin typeface="Times New Roman" pitchFamily="18" charset="0"/>
            </a:endParaRPr>
          </a:p>
        </p:txBody>
      </p:sp>
      <p:grpSp>
        <p:nvGrpSpPr>
          <p:cNvPr id="235642" name="Group 122"/>
          <p:cNvGrpSpPr>
            <a:grpSpLocks/>
          </p:cNvGrpSpPr>
          <p:nvPr/>
        </p:nvGrpSpPr>
        <p:grpSpPr bwMode="auto">
          <a:xfrm>
            <a:off x="7423150" y="1397001"/>
            <a:ext cx="533400" cy="517525"/>
            <a:chOff x="3716" y="880"/>
            <a:chExt cx="336" cy="326"/>
          </a:xfrm>
        </p:grpSpPr>
        <p:sp>
          <p:nvSpPr>
            <p:cNvPr id="235527" name="Line 7"/>
            <p:cNvSpPr>
              <a:spLocks noChangeShapeType="1"/>
            </p:cNvSpPr>
            <p:nvPr/>
          </p:nvSpPr>
          <p:spPr bwMode="auto">
            <a:xfrm>
              <a:off x="3716" y="880"/>
              <a:ext cx="33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28" name="Line 8"/>
            <p:cNvSpPr>
              <a:spLocks noChangeShapeType="1"/>
            </p:cNvSpPr>
            <p:nvPr/>
          </p:nvSpPr>
          <p:spPr bwMode="auto">
            <a:xfrm>
              <a:off x="3716" y="1206"/>
              <a:ext cx="33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29" name="Line 9"/>
            <p:cNvSpPr>
              <a:spLocks noChangeShapeType="1"/>
            </p:cNvSpPr>
            <p:nvPr/>
          </p:nvSpPr>
          <p:spPr bwMode="auto">
            <a:xfrm>
              <a:off x="3716" y="88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30" name="Line 10"/>
            <p:cNvSpPr>
              <a:spLocks noChangeShapeType="1"/>
            </p:cNvSpPr>
            <p:nvPr/>
          </p:nvSpPr>
          <p:spPr bwMode="auto">
            <a:xfrm>
              <a:off x="4052" y="88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5531" name="Line 11"/>
          <p:cNvSpPr>
            <a:spLocks noChangeShapeType="1"/>
          </p:cNvSpPr>
          <p:nvPr/>
        </p:nvSpPr>
        <p:spPr bwMode="auto">
          <a:xfrm>
            <a:off x="8489950" y="1397000"/>
            <a:ext cx="13716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32" name="Line 12"/>
          <p:cNvSpPr>
            <a:spLocks noChangeShapeType="1"/>
          </p:cNvSpPr>
          <p:nvPr/>
        </p:nvSpPr>
        <p:spPr bwMode="auto">
          <a:xfrm>
            <a:off x="8489950" y="1930400"/>
            <a:ext cx="13716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33" name="Line 13"/>
          <p:cNvSpPr>
            <a:spLocks noChangeShapeType="1"/>
          </p:cNvSpPr>
          <p:nvPr/>
        </p:nvSpPr>
        <p:spPr bwMode="auto">
          <a:xfrm>
            <a:off x="8489950" y="1397000"/>
            <a:ext cx="0" cy="5334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34" name="Line 14"/>
          <p:cNvSpPr>
            <a:spLocks noChangeShapeType="1"/>
          </p:cNvSpPr>
          <p:nvPr/>
        </p:nvSpPr>
        <p:spPr bwMode="auto">
          <a:xfrm>
            <a:off x="8947150" y="1397000"/>
            <a:ext cx="0" cy="533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35" name="Line 15"/>
          <p:cNvSpPr>
            <a:spLocks noChangeShapeType="1"/>
          </p:cNvSpPr>
          <p:nvPr/>
        </p:nvSpPr>
        <p:spPr bwMode="auto">
          <a:xfrm>
            <a:off x="9404350" y="1397000"/>
            <a:ext cx="0" cy="533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36" name="Line 16"/>
          <p:cNvSpPr>
            <a:spLocks noChangeShapeType="1"/>
          </p:cNvSpPr>
          <p:nvPr/>
        </p:nvSpPr>
        <p:spPr bwMode="auto">
          <a:xfrm>
            <a:off x="9861550" y="1397000"/>
            <a:ext cx="0" cy="53340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37" name="Text Box 17"/>
          <p:cNvSpPr txBox="1">
            <a:spLocks noChangeArrowheads="1"/>
          </p:cNvSpPr>
          <p:nvPr/>
        </p:nvSpPr>
        <p:spPr bwMode="auto">
          <a:xfrm>
            <a:off x="5054600" y="2036764"/>
            <a:ext cx="4349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FFFF00"/>
                </a:solidFill>
                <a:latin typeface="Times New Roman" pitchFamily="18" charset="0"/>
              </a:rPr>
              <a:t>3d                   4s          4p</a:t>
            </a:r>
          </a:p>
        </p:txBody>
      </p:sp>
      <p:sp>
        <p:nvSpPr>
          <p:cNvPr id="235538" name="Rectangle 18"/>
          <p:cNvSpPr>
            <a:spLocks noChangeArrowheads="1"/>
          </p:cNvSpPr>
          <p:nvPr/>
        </p:nvSpPr>
        <p:spPr bwMode="auto">
          <a:xfrm>
            <a:off x="1634009" y="1341439"/>
            <a:ext cx="255230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baseline="-25000" dirty="0">
                <a:solidFill>
                  <a:srgbClr val="FFFF00"/>
                </a:solidFill>
                <a:latin typeface="Times New Roman" pitchFamily="18" charset="0"/>
              </a:rPr>
              <a:t>28</a:t>
            </a:r>
            <a:r>
              <a:rPr kumimoji="1" lang="en-US" altLang="zh-CN" sz="3200" b="1" dirty="0">
                <a:solidFill>
                  <a:srgbClr val="FFFF00"/>
                </a:solidFill>
                <a:latin typeface="Times New Roman" pitchFamily="18" charset="0"/>
              </a:rPr>
              <a:t>Ni</a:t>
            </a:r>
            <a:r>
              <a:rPr kumimoji="1" lang="en-US" altLang="zh-CN" sz="3200" b="1" baseline="30000" dirty="0">
                <a:solidFill>
                  <a:srgbClr val="FFFF00"/>
                </a:solidFill>
                <a:latin typeface="Times New Roman" pitchFamily="18" charset="0"/>
              </a:rPr>
              <a:t>2+</a:t>
            </a:r>
            <a:r>
              <a:rPr kumimoji="1" lang="zh-CN" altLang="en-US" sz="3200" b="1" dirty="0">
                <a:solidFill>
                  <a:srgbClr val="FFFF00"/>
                </a:solidFill>
                <a:latin typeface="Times New Roman" pitchFamily="18" charset="0"/>
              </a:rPr>
              <a:t>（</a:t>
            </a:r>
            <a:r>
              <a:rPr kumimoji="1" lang="en-US" altLang="zh-CN" sz="3200" b="1" dirty="0">
                <a:solidFill>
                  <a:srgbClr val="FFFF00"/>
                </a:solidFill>
                <a:latin typeface="Times New Roman" pitchFamily="18" charset="0"/>
              </a:rPr>
              <a:t>3d</a:t>
            </a:r>
            <a:r>
              <a:rPr kumimoji="1" lang="en-US" altLang="zh-CN" sz="3200" b="1" baseline="30000" dirty="0">
                <a:solidFill>
                  <a:srgbClr val="FFFF00"/>
                </a:solidFill>
                <a:latin typeface="Times New Roman" pitchFamily="18" charset="0"/>
              </a:rPr>
              <a:t>8</a:t>
            </a:r>
            <a:r>
              <a:rPr kumimoji="1" lang="zh-CN" altLang="en-US" sz="3200" b="1" dirty="0">
                <a:solidFill>
                  <a:srgbClr val="FFFF00"/>
                </a:solidFill>
                <a:latin typeface="Times New Roman" pitchFamily="18" charset="0"/>
              </a:rPr>
              <a:t>）</a:t>
            </a:r>
          </a:p>
        </p:txBody>
      </p:sp>
      <p:grpSp>
        <p:nvGrpSpPr>
          <p:cNvPr id="235539" name="Group 19"/>
          <p:cNvGrpSpPr>
            <a:grpSpLocks/>
          </p:cNvGrpSpPr>
          <p:nvPr/>
        </p:nvGrpSpPr>
        <p:grpSpPr bwMode="auto">
          <a:xfrm>
            <a:off x="4070351" y="1397000"/>
            <a:ext cx="2752725" cy="533400"/>
            <a:chOff x="1604" y="880"/>
            <a:chExt cx="1734" cy="336"/>
          </a:xfrm>
        </p:grpSpPr>
        <p:grpSp>
          <p:nvGrpSpPr>
            <p:cNvPr id="235540" name="Group 20"/>
            <p:cNvGrpSpPr>
              <a:grpSpLocks/>
            </p:cNvGrpSpPr>
            <p:nvPr/>
          </p:nvGrpSpPr>
          <p:grpSpPr bwMode="auto">
            <a:xfrm>
              <a:off x="1604" y="880"/>
              <a:ext cx="1728" cy="326"/>
              <a:chOff x="1604" y="880"/>
              <a:chExt cx="1728" cy="326"/>
            </a:xfrm>
          </p:grpSpPr>
          <p:grpSp>
            <p:nvGrpSpPr>
              <p:cNvPr id="235541" name="Group 21"/>
              <p:cNvGrpSpPr>
                <a:grpSpLocks/>
              </p:cNvGrpSpPr>
              <p:nvPr/>
            </p:nvGrpSpPr>
            <p:grpSpPr bwMode="auto">
              <a:xfrm>
                <a:off x="1604" y="880"/>
                <a:ext cx="1728" cy="326"/>
                <a:chOff x="1604" y="880"/>
                <a:chExt cx="1728" cy="326"/>
              </a:xfrm>
            </p:grpSpPr>
            <p:sp>
              <p:nvSpPr>
                <p:cNvPr id="235542" name="Rectangle 22"/>
                <p:cNvSpPr>
                  <a:spLocks noChangeArrowheads="1"/>
                </p:cNvSpPr>
                <p:nvPr/>
              </p:nvSpPr>
              <p:spPr bwMode="auto">
                <a:xfrm>
                  <a:off x="2986" y="880"/>
                  <a:ext cx="34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35543" name="Rectangle 23"/>
                <p:cNvSpPr>
                  <a:spLocks noChangeArrowheads="1"/>
                </p:cNvSpPr>
                <p:nvPr/>
              </p:nvSpPr>
              <p:spPr bwMode="auto">
                <a:xfrm>
                  <a:off x="2641" y="880"/>
                  <a:ext cx="34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35544" name="Rectangle 24"/>
                <p:cNvSpPr>
                  <a:spLocks noChangeArrowheads="1"/>
                </p:cNvSpPr>
                <p:nvPr/>
              </p:nvSpPr>
              <p:spPr bwMode="auto">
                <a:xfrm>
                  <a:off x="2295" y="880"/>
                  <a:ext cx="34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35545" name="Rectangle 25"/>
                <p:cNvSpPr>
                  <a:spLocks noChangeArrowheads="1"/>
                </p:cNvSpPr>
                <p:nvPr/>
              </p:nvSpPr>
              <p:spPr bwMode="auto">
                <a:xfrm>
                  <a:off x="1604" y="880"/>
                  <a:ext cx="34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35546" name="Line 26"/>
                <p:cNvSpPr>
                  <a:spLocks noChangeShapeType="1"/>
                </p:cNvSpPr>
                <p:nvPr/>
              </p:nvSpPr>
              <p:spPr bwMode="auto">
                <a:xfrm>
                  <a:off x="1604" y="880"/>
                  <a:ext cx="172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47" name="Line 27"/>
                <p:cNvSpPr>
                  <a:spLocks noChangeShapeType="1"/>
                </p:cNvSpPr>
                <p:nvPr/>
              </p:nvSpPr>
              <p:spPr bwMode="auto">
                <a:xfrm>
                  <a:off x="1950" y="88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48" name="Line 28"/>
                <p:cNvSpPr>
                  <a:spLocks noChangeShapeType="1"/>
                </p:cNvSpPr>
                <p:nvPr/>
              </p:nvSpPr>
              <p:spPr bwMode="auto">
                <a:xfrm>
                  <a:off x="2295" y="88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35549" name="Object 29"/>
              <p:cNvGraphicFramePr>
                <a:graphicFrameLocks noChangeAspect="1"/>
              </p:cNvGraphicFramePr>
              <p:nvPr/>
            </p:nvGraphicFramePr>
            <p:xfrm>
              <a:off x="2064" y="918"/>
              <a:ext cx="91" cy="244"/>
            </p:xfrm>
            <a:graphic>
              <a:graphicData uri="http://schemas.openxmlformats.org/presentationml/2006/ole">
                <mc:AlternateContent xmlns:mc="http://schemas.openxmlformats.org/markup-compatibility/2006">
                  <mc:Choice xmlns:v="urn:schemas-microsoft-com:vml" Requires="v">
                    <p:oleObj spid="_x0000_s382483" name="CS ChemDraw Drawing" r:id="rId4" imgW="144331" imgH="386580" progId="ChemDraw.Document.6.0">
                      <p:embed/>
                    </p:oleObj>
                  </mc:Choice>
                  <mc:Fallback>
                    <p:oleObj name="CS ChemDraw Drawing" r:id="rId4" imgW="144331" imgH="386580" progId="ChemDraw.Document.6.0">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918"/>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35550" name="Group 30"/>
            <p:cNvGrpSpPr>
              <a:grpSpLocks/>
            </p:cNvGrpSpPr>
            <p:nvPr/>
          </p:nvGrpSpPr>
          <p:grpSpPr bwMode="auto">
            <a:xfrm>
              <a:off x="1610" y="890"/>
              <a:ext cx="1728" cy="326"/>
              <a:chOff x="1604" y="880"/>
              <a:chExt cx="1728" cy="326"/>
            </a:xfrm>
          </p:grpSpPr>
          <p:sp>
            <p:nvSpPr>
              <p:cNvPr id="235551" name="Rectangle 31"/>
              <p:cNvSpPr>
                <a:spLocks noChangeArrowheads="1"/>
              </p:cNvSpPr>
              <p:nvPr/>
            </p:nvSpPr>
            <p:spPr bwMode="auto">
              <a:xfrm>
                <a:off x="1950" y="880"/>
                <a:ext cx="34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35552" name="Line 32"/>
              <p:cNvSpPr>
                <a:spLocks noChangeShapeType="1"/>
              </p:cNvSpPr>
              <p:nvPr/>
            </p:nvSpPr>
            <p:spPr bwMode="auto">
              <a:xfrm>
                <a:off x="1604" y="1206"/>
                <a:ext cx="172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53" name="Line 33"/>
              <p:cNvSpPr>
                <a:spLocks noChangeShapeType="1"/>
              </p:cNvSpPr>
              <p:nvPr/>
            </p:nvSpPr>
            <p:spPr bwMode="auto">
              <a:xfrm>
                <a:off x="1604" y="88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54" name="Line 34"/>
              <p:cNvSpPr>
                <a:spLocks noChangeShapeType="1"/>
              </p:cNvSpPr>
              <p:nvPr/>
            </p:nvSpPr>
            <p:spPr bwMode="auto">
              <a:xfrm>
                <a:off x="2641" y="88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55" name="Line 35"/>
              <p:cNvSpPr>
                <a:spLocks noChangeShapeType="1"/>
              </p:cNvSpPr>
              <p:nvPr/>
            </p:nvSpPr>
            <p:spPr bwMode="auto">
              <a:xfrm>
                <a:off x="2986" y="88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56" name="Line 36"/>
              <p:cNvSpPr>
                <a:spLocks noChangeShapeType="1"/>
              </p:cNvSpPr>
              <p:nvPr/>
            </p:nvSpPr>
            <p:spPr bwMode="auto">
              <a:xfrm>
                <a:off x="3332" y="88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35557" name="Object 37"/>
              <p:cNvGraphicFramePr>
                <a:graphicFrameLocks noChangeAspect="1"/>
              </p:cNvGraphicFramePr>
              <p:nvPr/>
            </p:nvGraphicFramePr>
            <p:xfrm>
              <a:off x="1746" y="935"/>
              <a:ext cx="91" cy="244"/>
            </p:xfrm>
            <a:graphic>
              <a:graphicData uri="http://schemas.openxmlformats.org/presentationml/2006/ole">
                <mc:AlternateContent xmlns:mc="http://schemas.openxmlformats.org/markup-compatibility/2006">
                  <mc:Choice xmlns:v="urn:schemas-microsoft-com:vml" Requires="v">
                    <p:oleObj spid="_x0000_s382484" name="CS ChemDraw Drawing" r:id="rId6" imgW="144331" imgH="386580" progId="ChemDraw.Document.6.0">
                      <p:embed/>
                    </p:oleObj>
                  </mc:Choice>
                  <mc:Fallback>
                    <p:oleObj name="CS ChemDraw Drawing" r:id="rId6" imgW="144331" imgH="386580" progId="ChemDraw.Document.6.0">
                      <p:embed/>
                      <p:pic>
                        <p:nvPicPr>
                          <p:cNvPr id="0"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6" y="935"/>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58" name="Object 38"/>
              <p:cNvGraphicFramePr>
                <a:graphicFrameLocks noChangeAspect="1"/>
              </p:cNvGraphicFramePr>
              <p:nvPr/>
            </p:nvGraphicFramePr>
            <p:xfrm>
              <a:off x="2426" y="918"/>
              <a:ext cx="91" cy="244"/>
            </p:xfrm>
            <a:graphic>
              <a:graphicData uri="http://schemas.openxmlformats.org/presentationml/2006/ole">
                <mc:AlternateContent xmlns:mc="http://schemas.openxmlformats.org/markup-compatibility/2006">
                  <mc:Choice xmlns:v="urn:schemas-microsoft-com:vml" Requires="v">
                    <p:oleObj spid="_x0000_s382485" name="CS ChemDraw Drawing" r:id="rId7" imgW="144331" imgH="386580" progId="ChemDraw.Document.6.0">
                      <p:embed/>
                    </p:oleObj>
                  </mc:Choice>
                  <mc:Fallback>
                    <p:oleObj name="CS ChemDraw Drawing" r:id="rId7" imgW="144331" imgH="386580" progId="ChemDraw.Document.6.0">
                      <p:embed/>
                      <p:pic>
                        <p:nvPicPr>
                          <p:cNvPr id="0" name="Object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6" y="918"/>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59" name="Object 39"/>
              <p:cNvGraphicFramePr>
                <a:graphicFrameLocks noChangeAspect="1"/>
              </p:cNvGraphicFramePr>
              <p:nvPr/>
            </p:nvGraphicFramePr>
            <p:xfrm>
              <a:off x="2744" y="935"/>
              <a:ext cx="128" cy="237"/>
            </p:xfrm>
            <a:graphic>
              <a:graphicData uri="http://schemas.openxmlformats.org/presentationml/2006/ole">
                <mc:AlternateContent xmlns:mc="http://schemas.openxmlformats.org/markup-compatibility/2006">
                  <mc:Choice xmlns:v="urn:schemas-microsoft-com:vml" Requires="v">
                    <p:oleObj spid="_x0000_s382486" name="CS ChemDraw Drawing" r:id="rId8" imgW="115577" imgH="375889" progId="ChemDraw.Document.6.0">
                      <p:embed/>
                    </p:oleObj>
                  </mc:Choice>
                  <mc:Fallback>
                    <p:oleObj name="CS ChemDraw Drawing" r:id="rId8" imgW="115577" imgH="375889" progId="ChemDraw.Document.6.0">
                      <p:embed/>
                      <p:pic>
                        <p:nvPicPr>
                          <p:cNvPr id="0" name="Object 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4" y="935"/>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60" name="Object 40"/>
              <p:cNvGraphicFramePr>
                <a:graphicFrameLocks noChangeAspect="1"/>
              </p:cNvGraphicFramePr>
              <p:nvPr/>
            </p:nvGraphicFramePr>
            <p:xfrm>
              <a:off x="3061" y="935"/>
              <a:ext cx="128" cy="237"/>
            </p:xfrm>
            <a:graphic>
              <a:graphicData uri="http://schemas.openxmlformats.org/presentationml/2006/ole">
                <mc:AlternateContent xmlns:mc="http://schemas.openxmlformats.org/markup-compatibility/2006">
                  <mc:Choice xmlns:v="urn:schemas-microsoft-com:vml" Requires="v">
                    <p:oleObj spid="_x0000_s382487" name="CS ChemDraw Drawing" r:id="rId10" imgW="115577" imgH="375889" progId="ChemDraw.Document.6.0">
                      <p:embed/>
                    </p:oleObj>
                  </mc:Choice>
                  <mc:Fallback>
                    <p:oleObj name="CS ChemDraw Drawing" r:id="rId10" imgW="115577" imgH="375889" progId="ChemDraw.Document.6.0">
                      <p:embed/>
                      <p:pic>
                        <p:nvPicPr>
                          <p:cNvPr id="0" name="Object 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1" y="935"/>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235576" name="Rectangle 56"/>
          <p:cNvSpPr>
            <a:spLocks noChangeArrowheads="1"/>
          </p:cNvSpPr>
          <p:nvPr/>
        </p:nvSpPr>
        <p:spPr bwMode="auto">
          <a:xfrm>
            <a:off x="5726114" y="2895601"/>
            <a:ext cx="54768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35578" name="Rectangle 58"/>
          <p:cNvSpPr>
            <a:spLocks noChangeArrowheads="1"/>
          </p:cNvSpPr>
          <p:nvPr/>
        </p:nvSpPr>
        <p:spPr bwMode="auto">
          <a:xfrm>
            <a:off x="4079876" y="2895601"/>
            <a:ext cx="5492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grpSp>
        <p:nvGrpSpPr>
          <p:cNvPr id="235668" name="Group 148"/>
          <p:cNvGrpSpPr>
            <a:grpSpLocks/>
          </p:cNvGrpSpPr>
          <p:nvPr/>
        </p:nvGrpSpPr>
        <p:grpSpPr bwMode="auto">
          <a:xfrm>
            <a:off x="2765426" y="2705100"/>
            <a:ext cx="7146925" cy="1404938"/>
            <a:chOff x="782" y="1704"/>
            <a:chExt cx="4502" cy="885"/>
          </a:xfrm>
        </p:grpSpPr>
        <p:grpSp>
          <p:nvGrpSpPr>
            <p:cNvPr id="235562" name="Group 42"/>
            <p:cNvGrpSpPr>
              <a:grpSpLocks/>
            </p:cNvGrpSpPr>
            <p:nvPr/>
          </p:nvGrpSpPr>
          <p:grpSpPr bwMode="auto">
            <a:xfrm>
              <a:off x="3288" y="1842"/>
              <a:ext cx="1344" cy="326"/>
              <a:chOff x="3908" y="1802"/>
              <a:chExt cx="1344" cy="326"/>
            </a:xfrm>
          </p:grpSpPr>
          <p:sp>
            <p:nvSpPr>
              <p:cNvPr id="235563" name="Line 43"/>
              <p:cNvSpPr>
                <a:spLocks noChangeShapeType="1"/>
              </p:cNvSpPr>
              <p:nvPr/>
            </p:nvSpPr>
            <p:spPr bwMode="auto">
              <a:xfrm>
                <a:off x="3908" y="1802"/>
                <a:ext cx="13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64" name="Line 44"/>
              <p:cNvSpPr>
                <a:spLocks noChangeShapeType="1"/>
              </p:cNvSpPr>
              <p:nvPr/>
            </p:nvSpPr>
            <p:spPr bwMode="auto">
              <a:xfrm>
                <a:off x="3908" y="2128"/>
                <a:ext cx="13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65" name="Line 45"/>
              <p:cNvSpPr>
                <a:spLocks noChangeShapeType="1"/>
              </p:cNvSpPr>
              <p:nvPr/>
            </p:nvSpPr>
            <p:spPr bwMode="auto">
              <a:xfrm>
                <a:off x="3908" y="1802"/>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66" name="Line 46"/>
              <p:cNvSpPr>
                <a:spLocks noChangeShapeType="1"/>
              </p:cNvSpPr>
              <p:nvPr/>
            </p:nvSpPr>
            <p:spPr bwMode="auto">
              <a:xfrm>
                <a:off x="4244" y="1802"/>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67" name="Line 47"/>
              <p:cNvSpPr>
                <a:spLocks noChangeShapeType="1"/>
              </p:cNvSpPr>
              <p:nvPr/>
            </p:nvSpPr>
            <p:spPr bwMode="auto">
              <a:xfrm>
                <a:off x="4580" y="1802"/>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68" name="Line 48"/>
              <p:cNvSpPr>
                <a:spLocks noChangeShapeType="1"/>
              </p:cNvSpPr>
              <p:nvPr/>
            </p:nvSpPr>
            <p:spPr bwMode="auto">
              <a:xfrm>
                <a:off x="4916" y="1802"/>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69" name="Line 49"/>
              <p:cNvSpPr>
                <a:spLocks noChangeShapeType="1"/>
              </p:cNvSpPr>
              <p:nvPr/>
            </p:nvSpPr>
            <p:spPr bwMode="auto">
              <a:xfrm>
                <a:off x="5252" y="1802"/>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5570" name="Text Box 50"/>
            <p:cNvSpPr txBox="1">
              <a:spLocks noChangeArrowheads="1"/>
            </p:cNvSpPr>
            <p:nvPr/>
          </p:nvSpPr>
          <p:spPr bwMode="auto">
            <a:xfrm>
              <a:off x="782" y="1704"/>
              <a:ext cx="63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FFFF00"/>
                  </a:solidFill>
                  <a:latin typeface="Times New Roman" pitchFamily="18" charset="0"/>
                </a:rPr>
                <a:t>杂化</a:t>
              </a:r>
            </a:p>
          </p:txBody>
        </p:sp>
        <p:sp>
          <p:nvSpPr>
            <p:cNvPr id="235571" name="Text Box 51"/>
            <p:cNvSpPr txBox="1">
              <a:spLocks noChangeArrowheads="1"/>
            </p:cNvSpPr>
            <p:nvPr/>
          </p:nvSpPr>
          <p:spPr bwMode="auto">
            <a:xfrm>
              <a:off x="2228" y="2224"/>
              <a:ext cx="305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rgbClr val="FFFF00"/>
                  </a:solidFill>
                  <a:latin typeface="Times New Roman" pitchFamily="18" charset="0"/>
                </a:rPr>
                <a:t>3d              dsp</a:t>
              </a:r>
              <a:r>
                <a:rPr kumimoji="1" lang="en-US" altLang="zh-CN" sz="3200" b="1" baseline="30000">
                  <a:solidFill>
                    <a:srgbClr val="FFFF00"/>
                  </a:solidFill>
                  <a:latin typeface="Times New Roman" pitchFamily="18" charset="0"/>
                </a:rPr>
                <a:t>2                      </a:t>
              </a:r>
              <a:r>
                <a:rPr kumimoji="1" lang="en-US" altLang="zh-CN" sz="3200" b="1">
                  <a:solidFill>
                    <a:srgbClr val="FFFF00"/>
                  </a:solidFill>
                </a:rPr>
                <a:t>4p</a:t>
              </a:r>
              <a:r>
                <a:rPr kumimoji="1" lang="en-US" altLang="zh-CN" sz="3200" b="1" baseline="30000">
                  <a:solidFill>
                    <a:srgbClr val="FFFF00"/>
                  </a:solidFill>
                  <a:latin typeface="Times New Roman" pitchFamily="18" charset="0"/>
                </a:rPr>
                <a:t> </a:t>
              </a:r>
            </a:p>
          </p:txBody>
        </p:sp>
        <p:sp>
          <p:nvSpPr>
            <p:cNvPr id="235594" name="Line 74"/>
            <p:cNvSpPr>
              <a:spLocks noChangeShapeType="1"/>
            </p:cNvSpPr>
            <p:nvPr/>
          </p:nvSpPr>
          <p:spPr bwMode="auto">
            <a:xfrm>
              <a:off x="793" y="2069"/>
              <a:ext cx="681" cy="0"/>
            </a:xfrm>
            <a:prstGeom prst="line">
              <a:avLst/>
            </a:prstGeom>
            <a:noFill/>
            <a:ln w="222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235648" name="Group 128"/>
            <p:cNvGrpSpPr>
              <a:grpSpLocks/>
            </p:cNvGrpSpPr>
            <p:nvPr/>
          </p:nvGrpSpPr>
          <p:grpSpPr bwMode="auto">
            <a:xfrm>
              <a:off x="1610" y="1824"/>
              <a:ext cx="1388" cy="336"/>
              <a:chOff x="1610" y="1824"/>
              <a:chExt cx="1388" cy="336"/>
            </a:xfrm>
          </p:grpSpPr>
          <p:sp>
            <p:nvSpPr>
              <p:cNvPr id="235579" name="Line 59"/>
              <p:cNvSpPr>
                <a:spLocks noChangeShapeType="1"/>
              </p:cNvSpPr>
              <p:nvPr/>
            </p:nvSpPr>
            <p:spPr bwMode="auto">
              <a:xfrm>
                <a:off x="1610" y="1824"/>
                <a:ext cx="1361" cy="1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80" name="Line 60"/>
              <p:cNvSpPr>
                <a:spLocks noChangeShapeType="1"/>
              </p:cNvSpPr>
              <p:nvPr/>
            </p:nvSpPr>
            <p:spPr bwMode="auto">
              <a:xfrm>
                <a:off x="1956" y="1824"/>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81" name="Line 61"/>
              <p:cNvSpPr>
                <a:spLocks noChangeShapeType="1"/>
              </p:cNvSpPr>
              <p:nvPr/>
            </p:nvSpPr>
            <p:spPr bwMode="auto">
              <a:xfrm>
                <a:off x="2301" y="1824"/>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35582" name="Object 62"/>
              <p:cNvGraphicFramePr>
                <a:graphicFrameLocks noChangeAspect="1"/>
              </p:cNvGraphicFramePr>
              <p:nvPr/>
            </p:nvGraphicFramePr>
            <p:xfrm>
              <a:off x="2070" y="1862"/>
              <a:ext cx="91" cy="244"/>
            </p:xfrm>
            <a:graphic>
              <a:graphicData uri="http://schemas.openxmlformats.org/presentationml/2006/ole">
                <mc:AlternateContent xmlns:mc="http://schemas.openxmlformats.org/markup-compatibility/2006">
                  <mc:Choice xmlns:v="urn:schemas-microsoft-com:vml" Requires="v">
                    <p:oleObj spid="_x0000_s382488" name="CS ChemDraw Drawing" r:id="rId11" imgW="144331" imgH="386580" progId="ChemDraw.Document.6.0">
                      <p:embed/>
                    </p:oleObj>
                  </mc:Choice>
                  <mc:Fallback>
                    <p:oleObj name="CS ChemDraw Drawing" r:id="rId11" imgW="144331" imgH="386580" progId="ChemDraw.Document.6.0">
                      <p:embed/>
                      <p:pic>
                        <p:nvPicPr>
                          <p:cNvPr id="0" name="Object 6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0" y="1862"/>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85" name="Line 65"/>
              <p:cNvSpPr>
                <a:spLocks noChangeShapeType="1"/>
              </p:cNvSpPr>
              <p:nvPr/>
            </p:nvSpPr>
            <p:spPr bwMode="auto">
              <a:xfrm>
                <a:off x="1616" y="2160"/>
                <a:ext cx="135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86" name="Line 66"/>
              <p:cNvSpPr>
                <a:spLocks noChangeShapeType="1"/>
              </p:cNvSpPr>
              <p:nvPr/>
            </p:nvSpPr>
            <p:spPr bwMode="auto">
              <a:xfrm>
                <a:off x="1616" y="1834"/>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87" name="Line 67"/>
              <p:cNvSpPr>
                <a:spLocks noChangeShapeType="1"/>
              </p:cNvSpPr>
              <p:nvPr/>
            </p:nvSpPr>
            <p:spPr bwMode="auto">
              <a:xfrm>
                <a:off x="2653" y="1834"/>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88" name="Line 68"/>
              <p:cNvSpPr>
                <a:spLocks noChangeShapeType="1"/>
              </p:cNvSpPr>
              <p:nvPr/>
            </p:nvSpPr>
            <p:spPr bwMode="auto">
              <a:xfrm>
                <a:off x="2998" y="1834"/>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35590" name="Object 70"/>
              <p:cNvGraphicFramePr>
                <a:graphicFrameLocks noChangeAspect="1"/>
              </p:cNvGraphicFramePr>
              <p:nvPr/>
            </p:nvGraphicFramePr>
            <p:xfrm>
              <a:off x="1758" y="1889"/>
              <a:ext cx="91" cy="244"/>
            </p:xfrm>
            <a:graphic>
              <a:graphicData uri="http://schemas.openxmlformats.org/presentationml/2006/ole">
                <mc:AlternateContent xmlns:mc="http://schemas.openxmlformats.org/markup-compatibility/2006">
                  <mc:Choice xmlns:v="urn:schemas-microsoft-com:vml" Requires="v">
                    <p:oleObj spid="_x0000_s382489" name="CS ChemDraw Drawing" r:id="rId12" imgW="144331" imgH="386580" progId="ChemDraw.Document.6.0">
                      <p:embed/>
                    </p:oleObj>
                  </mc:Choice>
                  <mc:Fallback>
                    <p:oleObj name="CS ChemDraw Drawing" r:id="rId12" imgW="144331" imgH="386580" progId="ChemDraw.Document.6.0">
                      <p:embed/>
                      <p:pic>
                        <p:nvPicPr>
                          <p:cNvPr id="0" name="Object 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8" y="1889"/>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91" name="Object 71"/>
              <p:cNvGraphicFramePr>
                <a:graphicFrameLocks noChangeAspect="1"/>
              </p:cNvGraphicFramePr>
              <p:nvPr/>
            </p:nvGraphicFramePr>
            <p:xfrm>
              <a:off x="2438" y="1872"/>
              <a:ext cx="91" cy="244"/>
            </p:xfrm>
            <a:graphic>
              <a:graphicData uri="http://schemas.openxmlformats.org/presentationml/2006/ole">
                <mc:AlternateContent xmlns:mc="http://schemas.openxmlformats.org/markup-compatibility/2006">
                  <mc:Choice xmlns:v="urn:schemas-microsoft-com:vml" Requires="v">
                    <p:oleObj spid="_x0000_s382490" name="CS ChemDraw Drawing" r:id="rId13" imgW="144331" imgH="386580" progId="ChemDraw.Document.6.0">
                      <p:embed/>
                    </p:oleObj>
                  </mc:Choice>
                  <mc:Fallback>
                    <p:oleObj name="CS ChemDraw Drawing" r:id="rId13" imgW="144331" imgH="386580" progId="ChemDraw.Document.6.0">
                      <p:embed/>
                      <p:pic>
                        <p:nvPicPr>
                          <p:cNvPr id="0" name="Object 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 y="1872"/>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40" name="Object 120"/>
              <p:cNvGraphicFramePr>
                <a:graphicFrameLocks noChangeAspect="1"/>
              </p:cNvGraphicFramePr>
              <p:nvPr/>
            </p:nvGraphicFramePr>
            <p:xfrm>
              <a:off x="2744" y="1888"/>
              <a:ext cx="91" cy="244"/>
            </p:xfrm>
            <a:graphic>
              <a:graphicData uri="http://schemas.openxmlformats.org/presentationml/2006/ole">
                <mc:AlternateContent xmlns:mc="http://schemas.openxmlformats.org/markup-compatibility/2006">
                  <mc:Choice xmlns:v="urn:schemas-microsoft-com:vml" Requires="v">
                    <p:oleObj spid="_x0000_s382491" name="CS ChemDraw Drawing" r:id="rId14" imgW="144331" imgH="386580" progId="ChemDraw.Document.6.0">
                      <p:embed/>
                    </p:oleObj>
                  </mc:Choice>
                  <mc:Fallback>
                    <p:oleObj name="CS ChemDraw Drawing" r:id="rId14" imgW="144331" imgH="386580" progId="ChemDraw.Document.6.0">
                      <p:embed/>
                      <p:pic>
                        <p:nvPicPr>
                          <p:cNvPr id="0" name="Object 1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4" y="1888"/>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35643" name="Group 123"/>
            <p:cNvGrpSpPr>
              <a:grpSpLocks/>
            </p:cNvGrpSpPr>
            <p:nvPr/>
          </p:nvGrpSpPr>
          <p:grpSpPr bwMode="auto">
            <a:xfrm>
              <a:off x="4830" y="1842"/>
              <a:ext cx="336" cy="326"/>
              <a:chOff x="3716" y="880"/>
              <a:chExt cx="336" cy="326"/>
            </a:xfrm>
          </p:grpSpPr>
          <p:sp>
            <p:nvSpPr>
              <p:cNvPr id="235644" name="Line 124"/>
              <p:cNvSpPr>
                <a:spLocks noChangeShapeType="1"/>
              </p:cNvSpPr>
              <p:nvPr/>
            </p:nvSpPr>
            <p:spPr bwMode="auto">
              <a:xfrm>
                <a:off x="3716" y="880"/>
                <a:ext cx="33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45" name="Line 125"/>
              <p:cNvSpPr>
                <a:spLocks noChangeShapeType="1"/>
              </p:cNvSpPr>
              <p:nvPr/>
            </p:nvSpPr>
            <p:spPr bwMode="auto">
              <a:xfrm>
                <a:off x="3716" y="1206"/>
                <a:ext cx="33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46" name="Line 126"/>
              <p:cNvSpPr>
                <a:spLocks noChangeShapeType="1"/>
              </p:cNvSpPr>
              <p:nvPr/>
            </p:nvSpPr>
            <p:spPr bwMode="auto">
              <a:xfrm>
                <a:off x="3716" y="88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47" name="Line 127"/>
              <p:cNvSpPr>
                <a:spLocks noChangeShapeType="1"/>
              </p:cNvSpPr>
              <p:nvPr/>
            </p:nvSpPr>
            <p:spPr bwMode="auto">
              <a:xfrm>
                <a:off x="4052" y="88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35669" name="Group 149"/>
          <p:cNvGrpSpPr>
            <a:grpSpLocks/>
          </p:cNvGrpSpPr>
          <p:nvPr/>
        </p:nvGrpSpPr>
        <p:grpSpPr bwMode="auto">
          <a:xfrm>
            <a:off x="2841626" y="4017965"/>
            <a:ext cx="9399588" cy="1793875"/>
            <a:chOff x="830" y="2531"/>
            <a:chExt cx="5921" cy="1130"/>
          </a:xfrm>
        </p:grpSpPr>
        <p:sp>
          <p:nvSpPr>
            <p:cNvPr id="235596" name="Text Box 76"/>
            <p:cNvSpPr txBox="1">
              <a:spLocks noChangeArrowheads="1"/>
            </p:cNvSpPr>
            <p:nvPr/>
          </p:nvSpPr>
          <p:spPr bwMode="auto">
            <a:xfrm>
              <a:off x="830" y="2531"/>
              <a:ext cx="63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solidFill>
                    <a:srgbClr val="FFFF00"/>
                  </a:solidFill>
                  <a:latin typeface="Times New Roman" pitchFamily="18" charset="0"/>
                </a:rPr>
                <a:t>成键</a:t>
              </a:r>
            </a:p>
          </p:txBody>
        </p:sp>
        <p:sp>
          <p:nvSpPr>
            <p:cNvPr id="235597" name="Text Box 77"/>
            <p:cNvSpPr txBox="1">
              <a:spLocks noChangeArrowheads="1"/>
            </p:cNvSpPr>
            <p:nvPr/>
          </p:nvSpPr>
          <p:spPr bwMode="auto">
            <a:xfrm>
              <a:off x="2276" y="3184"/>
              <a:ext cx="38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FFFF00"/>
                  </a:solidFill>
                  <a:latin typeface="Times New Roman" pitchFamily="18" charset="0"/>
                </a:rPr>
                <a:t>3d</a:t>
              </a:r>
            </a:p>
          </p:txBody>
        </p:sp>
        <p:sp>
          <p:nvSpPr>
            <p:cNvPr id="235598" name="Text Box 78"/>
            <p:cNvSpPr txBox="1">
              <a:spLocks noChangeArrowheads="1"/>
            </p:cNvSpPr>
            <p:nvPr/>
          </p:nvSpPr>
          <p:spPr bwMode="auto">
            <a:xfrm>
              <a:off x="3198" y="3411"/>
              <a:ext cx="14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FFFF00"/>
                  </a:solidFill>
                </a:rPr>
                <a:t>CN- CN- CN- CN-</a:t>
              </a:r>
            </a:p>
          </p:txBody>
        </p:sp>
        <p:sp>
          <p:nvSpPr>
            <p:cNvPr id="235599" name="Text Box 79"/>
            <p:cNvSpPr txBox="1">
              <a:spLocks noChangeArrowheads="1"/>
            </p:cNvSpPr>
            <p:nvPr/>
          </p:nvSpPr>
          <p:spPr bwMode="auto">
            <a:xfrm>
              <a:off x="5345" y="2757"/>
              <a:ext cx="140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2800" b="1" dirty="0">
                  <a:solidFill>
                    <a:srgbClr val="FFFF00"/>
                  </a:solidFill>
                </a:rPr>
                <a:t>平面正方形</a:t>
              </a:r>
              <a:endParaRPr kumimoji="1" lang="zh-CN" altLang="en-US" sz="2800" b="1" dirty="0">
                <a:solidFill>
                  <a:srgbClr val="FFFF00"/>
                </a:solidFill>
                <a:latin typeface="Times New Roman" pitchFamily="18" charset="0"/>
              </a:endParaRPr>
            </a:p>
          </p:txBody>
        </p:sp>
        <p:sp>
          <p:nvSpPr>
            <p:cNvPr id="235622" name="Line 102"/>
            <p:cNvSpPr>
              <a:spLocks noChangeShapeType="1"/>
            </p:cNvSpPr>
            <p:nvPr/>
          </p:nvSpPr>
          <p:spPr bwMode="auto">
            <a:xfrm>
              <a:off x="839" y="2931"/>
              <a:ext cx="681" cy="0"/>
            </a:xfrm>
            <a:prstGeom prst="line">
              <a:avLst/>
            </a:prstGeom>
            <a:noFill/>
            <a:ln w="222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235624" name="Group 104"/>
            <p:cNvGrpSpPr>
              <a:grpSpLocks/>
            </p:cNvGrpSpPr>
            <p:nvPr/>
          </p:nvGrpSpPr>
          <p:grpSpPr bwMode="auto">
            <a:xfrm>
              <a:off x="3243" y="2787"/>
              <a:ext cx="1344" cy="326"/>
              <a:chOff x="3852" y="2752"/>
              <a:chExt cx="1344" cy="326"/>
            </a:xfrm>
          </p:grpSpPr>
          <p:sp>
            <p:nvSpPr>
              <p:cNvPr id="235625" name="Line 105"/>
              <p:cNvSpPr>
                <a:spLocks noChangeShapeType="1"/>
              </p:cNvSpPr>
              <p:nvPr/>
            </p:nvSpPr>
            <p:spPr bwMode="auto">
              <a:xfrm>
                <a:off x="3852" y="2752"/>
                <a:ext cx="13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26" name="Line 106"/>
              <p:cNvSpPr>
                <a:spLocks noChangeShapeType="1"/>
              </p:cNvSpPr>
              <p:nvPr/>
            </p:nvSpPr>
            <p:spPr bwMode="auto">
              <a:xfrm>
                <a:off x="3852" y="3078"/>
                <a:ext cx="13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27" name="Line 107"/>
              <p:cNvSpPr>
                <a:spLocks noChangeShapeType="1"/>
              </p:cNvSpPr>
              <p:nvPr/>
            </p:nvSpPr>
            <p:spPr bwMode="auto">
              <a:xfrm>
                <a:off x="3852" y="2752"/>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28" name="Line 108"/>
              <p:cNvSpPr>
                <a:spLocks noChangeShapeType="1"/>
              </p:cNvSpPr>
              <p:nvPr/>
            </p:nvSpPr>
            <p:spPr bwMode="auto">
              <a:xfrm>
                <a:off x="4188" y="2752"/>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29" name="Line 109"/>
              <p:cNvSpPr>
                <a:spLocks noChangeShapeType="1"/>
              </p:cNvSpPr>
              <p:nvPr/>
            </p:nvSpPr>
            <p:spPr bwMode="auto">
              <a:xfrm>
                <a:off x="4524" y="2752"/>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30" name="Line 110"/>
              <p:cNvSpPr>
                <a:spLocks noChangeShapeType="1"/>
              </p:cNvSpPr>
              <p:nvPr/>
            </p:nvSpPr>
            <p:spPr bwMode="auto">
              <a:xfrm>
                <a:off x="4860" y="2752"/>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31" name="Line 111"/>
              <p:cNvSpPr>
                <a:spLocks noChangeShapeType="1"/>
              </p:cNvSpPr>
              <p:nvPr/>
            </p:nvSpPr>
            <p:spPr bwMode="auto">
              <a:xfrm>
                <a:off x="5196" y="2752"/>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35632" name="Object 112"/>
              <p:cNvGraphicFramePr>
                <a:graphicFrameLocks noChangeAspect="1"/>
              </p:cNvGraphicFramePr>
              <p:nvPr/>
            </p:nvGraphicFramePr>
            <p:xfrm>
              <a:off x="3969" y="2795"/>
              <a:ext cx="91" cy="244"/>
            </p:xfrm>
            <a:graphic>
              <a:graphicData uri="http://schemas.openxmlformats.org/presentationml/2006/ole">
                <mc:AlternateContent xmlns:mc="http://schemas.openxmlformats.org/markup-compatibility/2006">
                  <mc:Choice xmlns:v="urn:schemas-microsoft-com:vml" Requires="v">
                    <p:oleObj spid="_x0000_s382492" name="CS ChemDraw Drawing" r:id="rId15" imgW="144331" imgH="386580" progId="ChemDraw.Document.6.0">
                      <p:embed/>
                    </p:oleObj>
                  </mc:Choice>
                  <mc:Fallback>
                    <p:oleObj name="CS ChemDraw Drawing" r:id="rId15" imgW="144331" imgH="386580" progId="ChemDraw.Document.6.0">
                      <p:embed/>
                      <p:pic>
                        <p:nvPicPr>
                          <p:cNvPr id="0" name="Object 1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9" y="2795"/>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33" name="Object 113"/>
              <p:cNvGraphicFramePr>
                <a:graphicFrameLocks noChangeAspect="1"/>
              </p:cNvGraphicFramePr>
              <p:nvPr/>
            </p:nvGraphicFramePr>
            <p:xfrm>
              <a:off x="4286" y="2795"/>
              <a:ext cx="91" cy="244"/>
            </p:xfrm>
            <a:graphic>
              <a:graphicData uri="http://schemas.openxmlformats.org/presentationml/2006/ole">
                <mc:AlternateContent xmlns:mc="http://schemas.openxmlformats.org/markup-compatibility/2006">
                  <mc:Choice xmlns:v="urn:schemas-microsoft-com:vml" Requires="v">
                    <p:oleObj spid="_x0000_s382493" name="CS ChemDraw Drawing" r:id="rId16" imgW="144331" imgH="386580" progId="ChemDraw.Document.6.0">
                      <p:embed/>
                    </p:oleObj>
                  </mc:Choice>
                  <mc:Fallback>
                    <p:oleObj name="CS ChemDraw Drawing" r:id="rId16" imgW="144331" imgH="386580" progId="ChemDraw.Document.6.0">
                      <p:embed/>
                      <p:pic>
                        <p:nvPicPr>
                          <p:cNvPr id="0" name="Object 1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 y="2795"/>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34" name="Object 114"/>
              <p:cNvGraphicFramePr>
                <a:graphicFrameLocks noChangeAspect="1"/>
              </p:cNvGraphicFramePr>
              <p:nvPr/>
            </p:nvGraphicFramePr>
            <p:xfrm>
              <a:off x="4649" y="2795"/>
              <a:ext cx="91" cy="244"/>
            </p:xfrm>
            <a:graphic>
              <a:graphicData uri="http://schemas.openxmlformats.org/presentationml/2006/ole">
                <mc:AlternateContent xmlns:mc="http://schemas.openxmlformats.org/markup-compatibility/2006">
                  <mc:Choice xmlns:v="urn:schemas-microsoft-com:vml" Requires="v">
                    <p:oleObj spid="_x0000_s382494" name="CS ChemDraw Drawing" r:id="rId17" imgW="144331" imgH="386580" progId="ChemDraw.Document.6.0">
                      <p:embed/>
                    </p:oleObj>
                  </mc:Choice>
                  <mc:Fallback>
                    <p:oleObj name="CS ChemDraw Drawing" r:id="rId17" imgW="144331" imgH="386580" progId="ChemDraw.Document.6.0">
                      <p:embed/>
                      <p:pic>
                        <p:nvPicPr>
                          <p:cNvPr id="0" name="Object 1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2795"/>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35" name="Object 115"/>
              <p:cNvGraphicFramePr>
                <a:graphicFrameLocks noChangeAspect="1"/>
              </p:cNvGraphicFramePr>
              <p:nvPr/>
            </p:nvGraphicFramePr>
            <p:xfrm>
              <a:off x="5012" y="2795"/>
              <a:ext cx="91" cy="244"/>
            </p:xfrm>
            <a:graphic>
              <a:graphicData uri="http://schemas.openxmlformats.org/presentationml/2006/ole">
                <mc:AlternateContent xmlns:mc="http://schemas.openxmlformats.org/markup-compatibility/2006">
                  <mc:Choice xmlns:v="urn:schemas-microsoft-com:vml" Requires="v">
                    <p:oleObj spid="_x0000_s382495" name="CS ChemDraw Drawing" r:id="rId18" imgW="144331" imgH="386580" progId="ChemDraw.Document.6.0">
                      <p:embed/>
                    </p:oleObj>
                  </mc:Choice>
                  <mc:Fallback>
                    <p:oleObj name="CS ChemDraw Drawing" r:id="rId18" imgW="144331" imgH="386580" progId="ChemDraw.Document.6.0">
                      <p:embed/>
                      <p:pic>
                        <p:nvPicPr>
                          <p:cNvPr id="0" name="Object 1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2" y="2795"/>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35667" name="Group 147"/>
            <p:cNvGrpSpPr>
              <a:grpSpLocks/>
            </p:cNvGrpSpPr>
            <p:nvPr/>
          </p:nvGrpSpPr>
          <p:grpSpPr bwMode="auto">
            <a:xfrm>
              <a:off x="3334" y="3193"/>
              <a:ext cx="1171" cy="247"/>
              <a:chOff x="3424" y="3193"/>
              <a:chExt cx="1171" cy="247"/>
            </a:xfrm>
          </p:grpSpPr>
          <p:graphicFrame>
            <p:nvGraphicFramePr>
              <p:cNvPr id="235623" name="Object 103"/>
              <p:cNvGraphicFramePr>
                <a:graphicFrameLocks noChangeAspect="1"/>
              </p:cNvGraphicFramePr>
              <p:nvPr/>
            </p:nvGraphicFramePr>
            <p:xfrm>
              <a:off x="4467" y="3203"/>
              <a:ext cx="128" cy="237"/>
            </p:xfrm>
            <a:graphic>
              <a:graphicData uri="http://schemas.openxmlformats.org/presentationml/2006/ole">
                <mc:AlternateContent xmlns:mc="http://schemas.openxmlformats.org/markup-compatibility/2006">
                  <mc:Choice xmlns:v="urn:schemas-microsoft-com:vml" Requires="v">
                    <p:oleObj spid="_x0000_s382496" name="CS ChemDraw Drawing" r:id="rId19" imgW="115577" imgH="375889" progId="ChemDraw.Document.6.0">
                      <p:embed/>
                    </p:oleObj>
                  </mc:Choice>
                  <mc:Fallback>
                    <p:oleObj name="CS ChemDraw Drawing" r:id="rId19" imgW="115577" imgH="375889" progId="ChemDraw.Document.6.0">
                      <p:embed/>
                      <p:pic>
                        <p:nvPicPr>
                          <p:cNvPr id="0" name="Object 10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7" y="3203"/>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36" name="Object 116"/>
              <p:cNvGraphicFramePr>
                <a:graphicFrameLocks noChangeAspect="1"/>
              </p:cNvGraphicFramePr>
              <p:nvPr/>
            </p:nvGraphicFramePr>
            <p:xfrm>
              <a:off x="3696" y="3203"/>
              <a:ext cx="128" cy="237"/>
            </p:xfrm>
            <a:graphic>
              <a:graphicData uri="http://schemas.openxmlformats.org/presentationml/2006/ole">
                <mc:AlternateContent xmlns:mc="http://schemas.openxmlformats.org/markup-compatibility/2006">
                  <mc:Choice xmlns:v="urn:schemas-microsoft-com:vml" Requires="v">
                    <p:oleObj spid="_x0000_s382497" name="CS ChemDraw Drawing" r:id="rId20" imgW="115577" imgH="375889" progId="ChemDraw.Document.6.0">
                      <p:embed/>
                    </p:oleObj>
                  </mc:Choice>
                  <mc:Fallback>
                    <p:oleObj name="CS ChemDraw Drawing" r:id="rId20" imgW="115577" imgH="375889" progId="ChemDraw.Document.6.0">
                      <p:embed/>
                      <p:pic>
                        <p:nvPicPr>
                          <p:cNvPr id="0" name="Object 1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96" y="3203"/>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37" name="Object 117"/>
              <p:cNvGraphicFramePr>
                <a:graphicFrameLocks noChangeAspect="1"/>
              </p:cNvGraphicFramePr>
              <p:nvPr/>
            </p:nvGraphicFramePr>
            <p:xfrm>
              <a:off x="4104" y="3193"/>
              <a:ext cx="128" cy="237"/>
            </p:xfrm>
            <a:graphic>
              <a:graphicData uri="http://schemas.openxmlformats.org/presentationml/2006/ole">
                <mc:AlternateContent xmlns:mc="http://schemas.openxmlformats.org/markup-compatibility/2006">
                  <mc:Choice xmlns:v="urn:schemas-microsoft-com:vml" Requires="v">
                    <p:oleObj spid="_x0000_s382498" name="CS ChemDraw Drawing" r:id="rId21" imgW="115577" imgH="375889" progId="ChemDraw.Document.6.0">
                      <p:embed/>
                    </p:oleObj>
                  </mc:Choice>
                  <mc:Fallback>
                    <p:oleObj name="CS ChemDraw Drawing" r:id="rId21" imgW="115577" imgH="375889" progId="ChemDraw.Document.6.0">
                      <p:embed/>
                      <p:pic>
                        <p:nvPicPr>
                          <p:cNvPr id="0" name="Object 1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04" y="3193"/>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38" name="Object 118"/>
              <p:cNvGraphicFramePr>
                <a:graphicFrameLocks noChangeAspect="1"/>
              </p:cNvGraphicFramePr>
              <p:nvPr/>
            </p:nvGraphicFramePr>
            <p:xfrm>
              <a:off x="3424" y="3203"/>
              <a:ext cx="128" cy="237"/>
            </p:xfrm>
            <a:graphic>
              <a:graphicData uri="http://schemas.openxmlformats.org/presentationml/2006/ole">
                <mc:AlternateContent xmlns:mc="http://schemas.openxmlformats.org/markup-compatibility/2006">
                  <mc:Choice xmlns:v="urn:schemas-microsoft-com:vml" Requires="v">
                    <p:oleObj spid="_x0000_s382499" name="CS ChemDraw Drawing" r:id="rId22" imgW="115577" imgH="375889" progId="ChemDraw.Document.6.0">
                      <p:embed/>
                    </p:oleObj>
                  </mc:Choice>
                  <mc:Fallback>
                    <p:oleObj name="CS ChemDraw Drawing" r:id="rId22" imgW="115577" imgH="375889" progId="ChemDraw.Document.6.0">
                      <p:embed/>
                      <p:pic>
                        <p:nvPicPr>
                          <p:cNvPr id="0" name="Object 1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4" y="3203"/>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35649" name="Group 129"/>
            <p:cNvGrpSpPr>
              <a:grpSpLocks/>
            </p:cNvGrpSpPr>
            <p:nvPr/>
          </p:nvGrpSpPr>
          <p:grpSpPr bwMode="auto">
            <a:xfrm>
              <a:off x="1583" y="2777"/>
              <a:ext cx="1388" cy="336"/>
              <a:chOff x="1610" y="1824"/>
              <a:chExt cx="1388" cy="336"/>
            </a:xfrm>
          </p:grpSpPr>
          <p:sp>
            <p:nvSpPr>
              <p:cNvPr id="235650" name="Line 130"/>
              <p:cNvSpPr>
                <a:spLocks noChangeShapeType="1"/>
              </p:cNvSpPr>
              <p:nvPr/>
            </p:nvSpPr>
            <p:spPr bwMode="auto">
              <a:xfrm>
                <a:off x="1610" y="1824"/>
                <a:ext cx="1361" cy="18"/>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51" name="Line 131"/>
              <p:cNvSpPr>
                <a:spLocks noChangeShapeType="1"/>
              </p:cNvSpPr>
              <p:nvPr/>
            </p:nvSpPr>
            <p:spPr bwMode="auto">
              <a:xfrm>
                <a:off x="1956" y="1824"/>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52" name="Line 132"/>
              <p:cNvSpPr>
                <a:spLocks noChangeShapeType="1"/>
              </p:cNvSpPr>
              <p:nvPr/>
            </p:nvSpPr>
            <p:spPr bwMode="auto">
              <a:xfrm>
                <a:off x="2301" y="1824"/>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35653" name="Object 133"/>
              <p:cNvGraphicFramePr>
                <a:graphicFrameLocks noChangeAspect="1"/>
              </p:cNvGraphicFramePr>
              <p:nvPr/>
            </p:nvGraphicFramePr>
            <p:xfrm>
              <a:off x="2070" y="1862"/>
              <a:ext cx="91" cy="244"/>
            </p:xfrm>
            <a:graphic>
              <a:graphicData uri="http://schemas.openxmlformats.org/presentationml/2006/ole">
                <mc:AlternateContent xmlns:mc="http://schemas.openxmlformats.org/markup-compatibility/2006">
                  <mc:Choice xmlns:v="urn:schemas-microsoft-com:vml" Requires="v">
                    <p:oleObj spid="_x0000_s382500" name="CS ChemDraw Drawing" r:id="rId23" imgW="144331" imgH="386580" progId="ChemDraw.Document.6.0">
                      <p:embed/>
                    </p:oleObj>
                  </mc:Choice>
                  <mc:Fallback>
                    <p:oleObj name="CS ChemDraw Drawing" r:id="rId23" imgW="144331" imgH="386580" progId="ChemDraw.Document.6.0">
                      <p:embed/>
                      <p:pic>
                        <p:nvPicPr>
                          <p:cNvPr id="0" name="Object 1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0" y="1862"/>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654" name="Line 134"/>
              <p:cNvSpPr>
                <a:spLocks noChangeShapeType="1"/>
              </p:cNvSpPr>
              <p:nvPr/>
            </p:nvSpPr>
            <p:spPr bwMode="auto">
              <a:xfrm>
                <a:off x="1616" y="2160"/>
                <a:ext cx="135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55" name="Line 135"/>
              <p:cNvSpPr>
                <a:spLocks noChangeShapeType="1"/>
              </p:cNvSpPr>
              <p:nvPr/>
            </p:nvSpPr>
            <p:spPr bwMode="auto">
              <a:xfrm>
                <a:off x="1616" y="1834"/>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56" name="Line 136"/>
              <p:cNvSpPr>
                <a:spLocks noChangeShapeType="1"/>
              </p:cNvSpPr>
              <p:nvPr/>
            </p:nvSpPr>
            <p:spPr bwMode="auto">
              <a:xfrm>
                <a:off x="2653" y="1834"/>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57" name="Line 137"/>
              <p:cNvSpPr>
                <a:spLocks noChangeShapeType="1"/>
              </p:cNvSpPr>
              <p:nvPr/>
            </p:nvSpPr>
            <p:spPr bwMode="auto">
              <a:xfrm>
                <a:off x="2998" y="1834"/>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35658" name="Object 138"/>
              <p:cNvGraphicFramePr>
                <a:graphicFrameLocks noChangeAspect="1"/>
              </p:cNvGraphicFramePr>
              <p:nvPr/>
            </p:nvGraphicFramePr>
            <p:xfrm>
              <a:off x="1758" y="1889"/>
              <a:ext cx="91" cy="244"/>
            </p:xfrm>
            <a:graphic>
              <a:graphicData uri="http://schemas.openxmlformats.org/presentationml/2006/ole">
                <mc:AlternateContent xmlns:mc="http://schemas.openxmlformats.org/markup-compatibility/2006">
                  <mc:Choice xmlns:v="urn:schemas-microsoft-com:vml" Requires="v">
                    <p:oleObj spid="_x0000_s382501" name="CS ChemDraw Drawing" r:id="rId24" imgW="144331" imgH="386580" progId="ChemDraw.Document.6.0">
                      <p:embed/>
                    </p:oleObj>
                  </mc:Choice>
                  <mc:Fallback>
                    <p:oleObj name="CS ChemDraw Drawing" r:id="rId24" imgW="144331" imgH="386580" progId="ChemDraw.Document.6.0">
                      <p:embed/>
                      <p:pic>
                        <p:nvPicPr>
                          <p:cNvPr id="0" name="Object 1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8" y="1889"/>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59" name="Object 139"/>
              <p:cNvGraphicFramePr>
                <a:graphicFrameLocks noChangeAspect="1"/>
              </p:cNvGraphicFramePr>
              <p:nvPr/>
            </p:nvGraphicFramePr>
            <p:xfrm>
              <a:off x="2438" y="1872"/>
              <a:ext cx="91" cy="244"/>
            </p:xfrm>
            <a:graphic>
              <a:graphicData uri="http://schemas.openxmlformats.org/presentationml/2006/ole">
                <mc:AlternateContent xmlns:mc="http://schemas.openxmlformats.org/markup-compatibility/2006">
                  <mc:Choice xmlns:v="urn:schemas-microsoft-com:vml" Requires="v">
                    <p:oleObj spid="_x0000_s382502" name="CS ChemDraw Drawing" r:id="rId25" imgW="144331" imgH="386580" progId="ChemDraw.Document.6.0">
                      <p:embed/>
                    </p:oleObj>
                  </mc:Choice>
                  <mc:Fallback>
                    <p:oleObj name="CS ChemDraw Drawing" r:id="rId25" imgW="144331" imgH="386580" progId="ChemDraw.Document.6.0">
                      <p:embed/>
                      <p:pic>
                        <p:nvPicPr>
                          <p:cNvPr id="0" name="Object 1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 y="1872"/>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660" name="Object 140"/>
              <p:cNvGraphicFramePr>
                <a:graphicFrameLocks noChangeAspect="1"/>
              </p:cNvGraphicFramePr>
              <p:nvPr/>
            </p:nvGraphicFramePr>
            <p:xfrm>
              <a:off x="2744" y="1888"/>
              <a:ext cx="91" cy="244"/>
            </p:xfrm>
            <a:graphic>
              <a:graphicData uri="http://schemas.openxmlformats.org/presentationml/2006/ole">
                <mc:AlternateContent xmlns:mc="http://schemas.openxmlformats.org/markup-compatibility/2006">
                  <mc:Choice xmlns:v="urn:schemas-microsoft-com:vml" Requires="v">
                    <p:oleObj spid="_x0000_s382503" name="CS ChemDraw Drawing" r:id="rId26" imgW="144331" imgH="386580" progId="ChemDraw.Document.6.0">
                      <p:embed/>
                    </p:oleObj>
                  </mc:Choice>
                  <mc:Fallback>
                    <p:oleObj name="CS ChemDraw Drawing" r:id="rId26" imgW="144331" imgH="386580" progId="ChemDraw.Document.6.0">
                      <p:embed/>
                      <p:pic>
                        <p:nvPicPr>
                          <p:cNvPr id="0" name="Object 1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4" y="1888"/>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35661" name="Group 141"/>
            <p:cNvGrpSpPr>
              <a:grpSpLocks/>
            </p:cNvGrpSpPr>
            <p:nvPr/>
          </p:nvGrpSpPr>
          <p:grpSpPr bwMode="auto">
            <a:xfrm>
              <a:off x="4876" y="2750"/>
              <a:ext cx="336" cy="326"/>
              <a:chOff x="3716" y="880"/>
              <a:chExt cx="336" cy="326"/>
            </a:xfrm>
          </p:grpSpPr>
          <p:sp>
            <p:nvSpPr>
              <p:cNvPr id="235662" name="Line 142"/>
              <p:cNvSpPr>
                <a:spLocks noChangeShapeType="1"/>
              </p:cNvSpPr>
              <p:nvPr/>
            </p:nvSpPr>
            <p:spPr bwMode="auto">
              <a:xfrm>
                <a:off x="3716" y="880"/>
                <a:ext cx="33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63" name="Line 143"/>
              <p:cNvSpPr>
                <a:spLocks noChangeShapeType="1"/>
              </p:cNvSpPr>
              <p:nvPr/>
            </p:nvSpPr>
            <p:spPr bwMode="auto">
              <a:xfrm>
                <a:off x="3716" y="1206"/>
                <a:ext cx="33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64" name="Line 144"/>
              <p:cNvSpPr>
                <a:spLocks noChangeShapeType="1"/>
              </p:cNvSpPr>
              <p:nvPr/>
            </p:nvSpPr>
            <p:spPr bwMode="auto">
              <a:xfrm>
                <a:off x="3716" y="88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65" name="Line 145"/>
              <p:cNvSpPr>
                <a:spLocks noChangeShapeType="1"/>
              </p:cNvSpPr>
              <p:nvPr/>
            </p:nvSpPr>
            <p:spPr bwMode="auto">
              <a:xfrm>
                <a:off x="4052" y="88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5666" name="Rectangle 146"/>
            <p:cNvSpPr>
              <a:spLocks noChangeArrowheads="1"/>
            </p:cNvSpPr>
            <p:nvPr/>
          </p:nvSpPr>
          <p:spPr bwMode="auto">
            <a:xfrm>
              <a:off x="4888" y="3249"/>
              <a:ext cx="44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FFFF00"/>
                  </a:solidFill>
                </a:rPr>
                <a:t>4p</a:t>
              </a:r>
              <a:r>
                <a:rPr kumimoji="1" lang="en-US" altLang="zh-CN" sz="3200"/>
                <a:t> </a:t>
              </a:r>
            </a:p>
          </p:txBody>
        </p:sp>
      </p:grpSp>
      <p:sp>
        <p:nvSpPr>
          <p:cNvPr id="2" name="日期占位符 1"/>
          <p:cNvSpPr>
            <a:spLocks noGrp="1"/>
          </p:cNvSpPr>
          <p:nvPr>
            <p:ph type="dt" sz="half" idx="10"/>
          </p:nvPr>
        </p:nvSpPr>
        <p:spPr/>
        <p:txBody>
          <a:bodyPr/>
          <a:lstStyle/>
          <a:p>
            <a:fld id="{2A40697C-8D34-4BF4-994B-12E68AFBEC00}" type="datetime12">
              <a:rPr lang="zh-CN" altLang="en-US" smtClean="0"/>
              <a:t>上午8时17分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32</a:t>
            </a:fld>
            <a:endParaRPr kumimoji="1" lang="en-US" altLang="zh-CN" sz="1800" spc="30">
              <a:solidFill>
                <a:schemeClr val="tx1"/>
              </a:solidFill>
              <a:latin typeface="隶书" pitchFamily="49" charset="-122"/>
              <a:ea typeface="隶书" pitchFamily="49" charset="-122"/>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35668"/>
                                        </p:tgtEl>
                                        <p:attrNameLst>
                                          <p:attrName>style.visibility</p:attrName>
                                        </p:attrNameLst>
                                      </p:cBhvr>
                                      <p:to>
                                        <p:strVal val="visible"/>
                                      </p:to>
                                    </p:set>
                                    <p:animEffect transition="in" filter="slide(fromBottom)">
                                      <p:cBhvr>
                                        <p:cTn id="7" dur="500"/>
                                        <p:tgtEl>
                                          <p:spTgt spid="2356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35669"/>
                                        </p:tgtEl>
                                        <p:attrNameLst>
                                          <p:attrName>style.visibility</p:attrName>
                                        </p:attrNameLst>
                                      </p:cBhvr>
                                      <p:to>
                                        <p:strVal val="visible"/>
                                      </p:to>
                                    </p:set>
                                    <p:animEffect transition="in" filter="slide(fromBottom)">
                                      <p:cBhvr>
                                        <p:cTn id="12" dur="500"/>
                                        <p:tgtEl>
                                          <p:spTgt spid="235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Text Box 2"/>
          <p:cNvSpPr txBox="1">
            <a:spLocks noChangeArrowheads="1"/>
          </p:cNvSpPr>
          <p:nvPr/>
        </p:nvSpPr>
        <p:spPr bwMode="auto">
          <a:xfrm>
            <a:off x="1676400" y="411164"/>
            <a:ext cx="23198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itchFamily="18" charset="0"/>
              </a:rPr>
              <a:t>[Ni(NH</a:t>
            </a:r>
            <a:r>
              <a:rPr kumimoji="1" lang="en-US" altLang="zh-CN" sz="3200" b="1" baseline="-25000">
                <a:latin typeface="Times New Roman" pitchFamily="18" charset="0"/>
              </a:rPr>
              <a:t>3</a:t>
            </a:r>
            <a:r>
              <a:rPr kumimoji="1" lang="en-US" altLang="zh-CN" sz="3200" b="1">
                <a:latin typeface="Times New Roman" pitchFamily="18" charset="0"/>
              </a:rPr>
              <a:t>)</a:t>
            </a:r>
            <a:r>
              <a:rPr kumimoji="1" lang="en-US" altLang="zh-CN" sz="3200" b="1" baseline="-25000">
                <a:latin typeface="Times New Roman" pitchFamily="18" charset="0"/>
              </a:rPr>
              <a:t>4</a:t>
            </a:r>
            <a:r>
              <a:rPr kumimoji="1" lang="en-US" altLang="zh-CN" sz="3200" b="1">
                <a:latin typeface="Times New Roman" pitchFamily="18" charset="0"/>
              </a:rPr>
              <a:t>]</a:t>
            </a:r>
            <a:r>
              <a:rPr kumimoji="1" lang="en-US" altLang="zh-CN" sz="3200" b="1" baseline="30000">
                <a:latin typeface="Times New Roman" pitchFamily="18" charset="0"/>
              </a:rPr>
              <a:t>2+</a:t>
            </a:r>
            <a:endParaRPr kumimoji="1" lang="en-US" altLang="zh-CN" sz="3200" b="1">
              <a:latin typeface="Times New Roman" pitchFamily="18" charset="0"/>
            </a:endParaRPr>
          </a:p>
        </p:txBody>
      </p:sp>
      <p:grpSp>
        <p:nvGrpSpPr>
          <p:cNvPr id="225487" name="Group 207"/>
          <p:cNvGrpSpPr>
            <a:grpSpLocks/>
          </p:cNvGrpSpPr>
          <p:nvPr/>
        </p:nvGrpSpPr>
        <p:grpSpPr bwMode="auto">
          <a:xfrm>
            <a:off x="1524000" y="1341438"/>
            <a:ext cx="8337550" cy="1274762"/>
            <a:chOff x="0" y="845"/>
            <a:chExt cx="5252" cy="803"/>
          </a:xfrm>
        </p:grpSpPr>
        <p:sp>
          <p:nvSpPr>
            <p:cNvPr id="225290" name="Line 10"/>
            <p:cNvSpPr>
              <a:spLocks noChangeShapeType="1"/>
            </p:cNvSpPr>
            <p:nvPr/>
          </p:nvSpPr>
          <p:spPr bwMode="auto">
            <a:xfrm>
              <a:off x="3716" y="880"/>
              <a:ext cx="33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291" name="Line 11"/>
            <p:cNvSpPr>
              <a:spLocks noChangeShapeType="1"/>
            </p:cNvSpPr>
            <p:nvPr/>
          </p:nvSpPr>
          <p:spPr bwMode="auto">
            <a:xfrm>
              <a:off x="3716" y="1206"/>
              <a:ext cx="33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292" name="Line 12"/>
            <p:cNvSpPr>
              <a:spLocks noChangeShapeType="1"/>
            </p:cNvSpPr>
            <p:nvPr/>
          </p:nvSpPr>
          <p:spPr bwMode="auto">
            <a:xfrm>
              <a:off x="3716" y="88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293" name="Line 13"/>
            <p:cNvSpPr>
              <a:spLocks noChangeShapeType="1"/>
            </p:cNvSpPr>
            <p:nvPr/>
          </p:nvSpPr>
          <p:spPr bwMode="auto">
            <a:xfrm>
              <a:off x="4052" y="88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297" name="Line 17"/>
            <p:cNvSpPr>
              <a:spLocks noChangeShapeType="1"/>
            </p:cNvSpPr>
            <p:nvPr/>
          </p:nvSpPr>
          <p:spPr bwMode="auto">
            <a:xfrm>
              <a:off x="4388" y="880"/>
              <a:ext cx="86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298" name="Line 18"/>
            <p:cNvSpPr>
              <a:spLocks noChangeShapeType="1"/>
            </p:cNvSpPr>
            <p:nvPr/>
          </p:nvSpPr>
          <p:spPr bwMode="auto">
            <a:xfrm>
              <a:off x="4388" y="1216"/>
              <a:ext cx="86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299" name="Line 19"/>
            <p:cNvSpPr>
              <a:spLocks noChangeShapeType="1"/>
            </p:cNvSpPr>
            <p:nvPr/>
          </p:nvSpPr>
          <p:spPr bwMode="auto">
            <a:xfrm>
              <a:off x="4388" y="880"/>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00" name="Line 20"/>
            <p:cNvSpPr>
              <a:spLocks noChangeShapeType="1"/>
            </p:cNvSpPr>
            <p:nvPr/>
          </p:nvSpPr>
          <p:spPr bwMode="auto">
            <a:xfrm>
              <a:off x="4676" y="880"/>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01" name="Line 21"/>
            <p:cNvSpPr>
              <a:spLocks noChangeShapeType="1"/>
            </p:cNvSpPr>
            <p:nvPr/>
          </p:nvSpPr>
          <p:spPr bwMode="auto">
            <a:xfrm>
              <a:off x="4964" y="880"/>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02" name="Line 22"/>
            <p:cNvSpPr>
              <a:spLocks noChangeShapeType="1"/>
            </p:cNvSpPr>
            <p:nvPr/>
          </p:nvSpPr>
          <p:spPr bwMode="auto">
            <a:xfrm>
              <a:off x="5252" y="880"/>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29" name="Text Box 49"/>
            <p:cNvSpPr txBox="1">
              <a:spLocks noChangeArrowheads="1"/>
            </p:cNvSpPr>
            <p:nvPr/>
          </p:nvSpPr>
          <p:spPr bwMode="auto">
            <a:xfrm>
              <a:off x="2224" y="1283"/>
              <a:ext cx="27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itchFamily="18" charset="0"/>
                </a:rPr>
                <a:t>3d                   4s          4p</a:t>
              </a:r>
            </a:p>
          </p:txBody>
        </p:sp>
        <p:sp>
          <p:nvSpPr>
            <p:cNvPr id="225394" name="Rectangle 114"/>
            <p:cNvSpPr>
              <a:spLocks noChangeArrowheads="1"/>
            </p:cNvSpPr>
            <p:nvPr/>
          </p:nvSpPr>
          <p:spPr bwMode="auto">
            <a:xfrm>
              <a:off x="0" y="845"/>
              <a:ext cx="1608"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baseline="-25000">
                  <a:solidFill>
                    <a:srgbClr val="FFFF00"/>
                  </a:solidFill>
                  <a:latin typeface="Times New Roman" pitchFamily="18" charset="0"/>
                </a:rPr>
                <a:t>28</a:t>
              </a:r>
              <a:r>
                <a:rPr kumimoji="1" lang="en-US" altLang="zh-CN" sz="3200" b="1">
                  <a:solidFill>
                    <a:srgbClr val="FFFF00"/>
                  </a:solidFill>
                  <a:latin typeface="Times New Roman" pitchFamily="18" charset="0"/>
                </a:rPr>
                <a:t>Ni</a:t>
              </a:r>
              <a:r>
                <a:rPr kumimoji="1" lang="en-US" altLang="zh-CN" sz="3200" b="1" baseline="30000">
                  <a:solidFill>
                    <a:srgbClr val="FFFF00"/>
                  </a:solidFill>
                  <a:latin typeface="Times New Roman" pitchFamily="18" charset="0"/>
                </a:rPr>
                <a:t>2+</a:t>
              </a:r>
              <a:r>
                <a:rPr kumimoji="1" lang="zh-CN" altLang="en-US" sz="3200" b="1">
                  <a:solidFill>
                    <a:srgbClr val="FFFF00"/>
                  </a:solidFill>
                  <a:latin typeface="Times New Roman" pitchFamily="18" charset="0"/>
                </a:rPr>
                <a:t>（</a:t>
              </a:r>
              <a:r>
                <a:rPr kumimoji="1" lang="en-US" altLang="zh-CN" sz="3200" b="1">
                  <a:solidFill>
                    <a:srgbClr val="FFFF00"/>
                  </a:solidFill>
                  <a:latin typeface="Times New Roman" pitchFamily="18" charset="0"/>
                </a:rPr>
                <a:t>3d</a:t>
              </a:r>
              <a:r>
                <a:rPr kumimoji="1" lang="en-US" altLang="zh-CN" sz="3200" b="1" baseline="30000">
                  <a:solidFill>
                    <a:srgbClr val="FFFF00"/>
                  </a:solidFill>
                  <a:latin typeface="Times New Roman" pitchFamily="18" charset="0"/>
                </a:rPr>
                <a:t>8</a:t>
              </a:r>
              <a:r>
                <a:rPr kumimoji="1" lang="zh-CN" altLang="en-US" sz="3200" b="1">
                  <a:solidFill>
                    <a:srgbClr val="FFFF00"/>
                  </a:solidFill>
                  <a:latin typeface="Times New Roman" pitchFamily="18" charset="0"/>
                </a:rPr>
                <a:t>）</a:t>
              </a:r>
            </a:p>
          </p:txBody>
        </p:sp>
        <p:grpSp>
          <p:nvGrpSpPr>
            <p:cNvPr id="225407" name="Group 127"/>
            <p:cNvGrpSpPr>
              <a:grpSpLocks/>
            </p:cNvGrpSpPr>
            <p:nvPr/>
          </p:nvGrpSpPr>
          <p:grpSpPr bwMode="auto">
            <a:xfrm>
              <a:off x="1604" y="880"/>
              <a:ext cx="1734" cy="336"/>
              <a:chOff x="1604" y="880"/>
              <a:chExt cx="1734" cy="336"/>
            </a:xfrm>
          </p:grpSpPr>
          <p:grpSp>
            <p:nvGrpSpPr>
              <p:cNvPr id="225405" name="Group 125"/>
              <p:cNvGrpSpPr>
                <a:grpSpLocks/>
              </p:cNvGrpSpPr>
              <p:nvPr/>
            </p:nvGrpSpPr>
            <p:grpSpPr bwMode="auto">
              <a:xfrm>
                <a:off x="1604" y="880"/>
                <a:ext cx="1728" cy="326"/>
                <a:chOff x="1604" y="880"/>
                <a:chExt cx="1728" cy="326"/>
              </a:xfrm>
            </p:grpSpPr>
            <p:grpSp>
              <p:nvGrpSpPr>
                <p:cNvPr id="225403" name="Group 123"/>
                <p:cNvGrpSpPr>
                  <a:grpSpLocks/>
                </p:cNvGrpSpPr>
                <p:nvPr/>
              </p:nvGrpSpPr>
              <p:grpSpPr bwMode="auto">
                <a:xfrm>
                  <a:off x="1604" y="880"/>
                  <a:ext cx="1728" cy="326"/>
                  <a:chOff x="1604" y="880"/>
                  <a:chExt cx="1728" cy="326"/>
                </a:xfrm>
              </p:grpSpPr>
              <p:sp>
                <p:nvSpPr>
                  <p:cNvPr id="225338" name="Rectangle 58"/>
                  <p:cNvSpPr>
                    <a:spLocks noChangeArrowheads="1"/>
                  </p:cNvSpPr>
                  <p:nvPr/>
                </p:nvSpPr>
                <p:spPr bwMode="auto">
                  <a:xfrm>
                    <a:off x="2986" y="880"/>
                    <a:ext cx="34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25339" name="Rectangle 59"/>
                  <p:cNvSpPr>
                    <a:spLocks noChangeArrowheads="1"/>
                  </p:cNvSpPr>
                  <p:nvPr/>
                </p:nvSpPr>
                <p:spPr bwMode="auto">
                  <a:xfrm>
                    <a:off x="2641" y="880"/>
                    <a:ext cx="34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25340" name="Rectangle 60"/>
                  <p:cNvSpPr>
                    <a:spLocks noChangeArrowheads="1"/>
                  </p:cNvSpPr>
                  <p:nvPr/>
                </p:nvSpPr>
                <p:spPr bwMode="auto">
                  <a:xfrm>
                    <a:off x="2295" y="880"/>
                    <a:ext cx="34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25342" name="Rectangle 62"/>
                  <p:cNvSpPr>
                    <a:spLocks noChangeArrowheads="1"/>
                  </p:cNvSpPr>
                  <p:nvPr/>
                </p:nvSpPr>
                <p:spPr bwMode="auto">
                  <a:xfrm>
                    <a:off x="1604" y="880"/>
                    <a:ext cx="34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25343" name="Line 63"/>
                  <p:cNvSpPr>
                    <a:spLocks noChangeShapeType="1"/>
                  </p:cNvSpPr>
                  <p:nvPr/>
                </p:nvSpPr>
                <p:spPr bwMode="auto">
                  <a:xfrm>
                    <a:off x="1604" y="880"/>
                    <a:ext cx="172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46" name="Line 66"/>
                  <p:cNvSpPr>
                    <a:spLocks noChangeShapeType="1"/>
                  </p:cNvSpPr>
                  <p:nvPr/>
                </p:nvSpPr>
                <p:spPr bwMode="auto">
                  <a:xfrm>
                    <a:off x="1950" y="88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47" name="Line 67"/>
                  <p:cNvSpPr>
                    <a:spLocks noChangeShapeType="1"/>
                  </p:cNvSpPr>
                  <p:nvPr/>
                </p:nvSpPr>
                <p:spPr bwMode="auto">
                  <a:xfrm>
                    <a:off x="2295" y="88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25398" name="Object 118"/>
                <p:cNvGraphicFramePr>
                  <a:graphicFrameLocks noChangeAspect="1"/>
                </p:cNvGraphicFramePr>
                <p:nvPr/>
              </p:nvGraphicFramePr>
              <p:xfrm>
                <a:off x="2064" y="918"/>
                <a:ext cx="91" cy="244"/>
              </p:xfrm>
              <a:graphic>
                <a:graphicData uri="http://schemas.openxmlformats.org/presentationml/2006/ole">
                  <mc:AlternateContent xmlns:mc="http://schemas.openxmlformats.org/markup-compatibility/2006">
                    <mc:Choice xmlns:v="urn:schemas-microsoft-com:vml" Requires="v">
                      <p:oleObj spid="_x0000_s383459" name="CS ChemDraw Drawing" r:id="rId4" imgW="144331" imgH="386580" progId="ChemDraw.Document.6.0">
                        <p:embed/>
                      </p:oleObj>
                    </mc:Choice>
                    <mc:Fallback>
                      <p:oleObj name="CS ChemDraw Drawing" r:id="rId4" imgW="144331" imgH="386580" progId="ChemDraw.Document.6.0">
                        <p:embed/>
                        <p:pic>
                          <p:nvPicPr>
                            <p:cNvPr id="0" name="Object 1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918"/>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25402" name="Group 122"/>
              <p:cNvGrpSpPr>
                <a:grpSpLocks/>
              </p:cNvGrpSpPr>
              <p:nvPr/>
            </p:nvGrpSpPr>
            <p:grpSpPr bwMode="auto">
              <a:xfrm>
                <a:off x="1610" y="890"/>
                <a:ext cx="1728" cy="326"/>
                <a:chOff x="1604" y="880"/>
                <a:chExt cx="1728" cy="326"/>
              </a:xfrm>
            </p:grpSpPr>
            <p:sp>
              <p:nvSpPr>
                <p:cNvPr id="225341" name="Rectangle 61"/>
                <p:cNvSpPr>
                  <a:spLocks noChangeArrowheads="1"/>
                </p:cNvSpPr>
                <p:nvPr/>
              </p:nvSpPr>
              <p:spPr bwMode="auto">
                <a:xfrm>
                  <a:off x="1950" y="880"/>
                  <a:ext cx="34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25344" name="Line 64"/>
                <p:cNvSpPr>
                  <a:spLocks noChangeShapeType="1"/>
                </p:cNvSpPr>
                <p:nvPr/>
              </p:nvSpPr>
              <p:spPr bwMode="auto">
                <a:xfrm>
                  <a:off x="1604" y="1206"/>
                  <a:ext cx="172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45" name="Line 65"/>
                <p:cNvSpPr>
                  <a:spLocks noChangeShapeType="1"/>
                </p:cNvSpPr>
                <p:nvPr/>
              </p:nvSpPr>
              <p:spPr bwMode="auto">
                <a:xfrm>
                  <a:off x="1604" y="88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48" name="Line 68"/>
                <p:cNvSpPr>
                  <a:spLocks noChangeShapeType="1"/>
                </p:cNvSpPr>
                <p:nvPr/>
              </p:nvSpPr>
              <p:spPr bwMode="auto">
                <a:xfrm>
                  <a:off x="2641" y="88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49" name="Line 69"/>
                <p:cNvSpPr>
                  <a:spLocks noChangeShapeType="1"/>
                </p:cNvSpPr>
                <p:nvPr/>
              </p:nvSpPr>
              <p:spPr bwMode="auto">
                <a:xfrm>
                  <a:off x="2986" y="88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50" name="Line 70"/>
                <p:cNvSpPr>
                  <a:spLocks noChangeShapeType="1"/>
                </p:cNvSpPr>
                <p:nvPr/>
              </p:nvSpPr>
              <p:spPr bwMode="auto">
                <a:xfrm>
                  <a:off x="3332" y="88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25397" name="Object 117"/>
                <p:cNvGraphicFramePr>
                  <a:graphicFrameLocks noChangeAspect="1"/>
                </p:cNvGraphicFramePr>
                <p:nvPr/>
              </p:nvGraphicFramePr>
              <p:xfrm>
                <a:off x="1746" y="935"/>
                <a:ext cx="91" cy="244"/>
              </p:xfrm>
              <a:graphic>
                <a:graphicData uri="http://schemas.openxmlformats.org/presentationml/2006/ole">
                  <mc:AlternateContent xmlns:mc="http://schemas.openxmlformats.org/markup-compatibility/2006">
                    <mc:Choice xmlns:v="urn:schemas-microsoft-com:vml" Requires="v">
                      <p:oleObj spid="_x0000_s383460" name="CS ChemDraw Drawing" r:id="rId6" imgW="144331" imgH="386580" progId="ChemDraw.Document.6.0">
                        <p:embed/>
                      </p:oleObj>
                    </mc:Choice>
                    <mc:Fallback>
                      <p:oleObj name="CS ChemDraw Drawing" r:id="rId6" imgW="144331" imgH="386580" progId="ChemDraw.Document.6.0">
                        <p:embed/>
                        <p:pic>
                          <p:nvPicPr>
                            <p:cNvPr id="0" name="Object 1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6" y="935"/>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99" name="Object 119"/>
                <p:cNvGraphicFramePr>
                  <a:graphicFrameLocks noChangeAspect="1"/>
                </p:cNvGraphicFramePr>
                <p:nvPr/>
              </p:nvGraphicFramePr>
              <p:xfrm>
                <a:off x="2426" y="918"/>
                <a:ext cx="91" cy="244"/>
              </p:xfrm>
              <a:graphic>
                <a:graphicData uri="http://schemas.openxmlformats.org/presentationml/2006/ole">
                  <mc:AlternateContent xmlns:mc="http://schemas.openxmlformats.org/markup-compatibility/2006">
                    <mc:Choice xmlns:v="urn:schemas-microsoft-com:vml" Requires="v">
                      <p:oleObj spid="_x0000_s383461" name="CS ChemDraw Drawing" r:id="rId7" imgW="144331" imgH="386580" progId="ChemDraw.Document.6.0">
                        <p:embed/>
                      </p:oleObj>
                    </mc:Choice>
                    <mc:Fallback>
                      <p:oleObj name="CS ChemDraw Drawing" r:id="rId7" imgW="144331" imgH="386580" progId="ChemDraw.Document.6.0">
                        <p:embed/>
                        <p:pic>
                          <p:nvPicPr>
                            <p:cNvPr id="0" name="Object 1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6" y="918"/>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00" name="Object 120"/>
                <p:cNvGraphicFramePr>
                  <a:graphicFrameLocks noChangeAspect="1"/>
                </p:cNvGraphicFramePr>
                <p:nvPr/>
              </p:nvGraphicFramePr>
              <p:xfrm>
                <a:off x="2744" y="935"/>
                <a:ext cx="128" cy="237"/>
              </p:xfrm>
              <a:graphic>
                <a:graphicData uri="http://schemas.openxmlformats.org/presentationml/2006/ole">
                  <mc:AlternateContent xmlns:mc="http://schemas.openxmlformats.org/markup-compatibility/2006">
                    <mc:Choice xmlns:v="urn:schemas-microsoft-com:vml" Requires="v">
                      <p:oleObj spid="_x0000_s383462" name="CS ChemDraw Drawing" r:id="rId8" imgW="115577" imgH="375889" progId="ChemDraw.Document.6.0">
                        <p:embed/>
                      </p:oleObj>
                    </mc:Choice>
                    <mc:Fallback>
                      <p:oleObj name="CS ChemDraw Drawing" r:id="rId8" imgW="115577" imgH="375889" progId="ChemDraw.Document.6.0">
                        <p:embed/>
                        <p:pic>
                          <p:nvPicPr>
                            <p:cNvPr id="0" name="Object 1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4" y="935"/>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01" name="Object 121"/>
                <p:cNvGraphicFramePr>
                  <a:graphicFrameLocks noChangeAspect="1"/>
                </p:cNvGraphicFramePr>
                <p:nvPr/>
              </p:nvGraphicFramePr>
              <p:xfrm>
                <a:off x="3061" y="935"/>
                <a:ext cx="128" cy="237"/>
              </p:xfrm>
              <a:graphic>
                <a:graphicData uri="http://schemas.openxmlformats.org/presentationml/2006/ole">
                  <mc:AlternateContent xmlns:mc="http://schemas.openxmlformats.org/markup-compatibility/2006">
                    <mc:Choice xmlns:v="urn:schemas-microsoft-com:vml" Requires="v">
                      <p:oleObj spid="_x0000_s383463" name="CS ChemDraw Drawing" r:id="rId10" imgW="115577" imgH="375889" progId="ChemDraw.Document.6.0">
                        <p:embed/>
                      </p:oleObj>
                    </mc:Choice>
                    <mc:Fallback>
                      <p:oleObj name="CS ChemDraw Drawing" r:id="rId10" imgW="115577" imgH="375889" progId="ChemDraw.Document.6.0">
                        <p:embed/>
                        <p:pic>
                          <p:nvPicPr>
                            <p:cNvPr id="0" name="Object 1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1" y="935"/>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grpSp>
        <p:nvGrpSpPr>
          <p:cNvPr id="225490" name="Group 210"/>
          <p:cNvGrpSpPr>
            <a:grpSpLocks/>
          </p:cNvGrpSpPr>
          <p:nvPr/>
        </p:nvGrpSpPr>
        <p:grpSpPr bwMode="auto">
          <a:xfrm>
            <a:off x="2765426" y="2757490"/>
            <a:ext cx="7096125" cy="1357313"/>
            <a:chOff x="782" y="1737"/>
            <a:chExt cx="4470" cy="855"/>
          </a:xfrm>
        </p:grpSpPr>
        <p:grpSp>
          <p:nvGrpSpPr>
            <p:cNvPr id="225488" name="Group 208"/>
            <p:cNvGrpSpPr>
              <a:grpSpLocks/>
            </p:cNvGrpSpPr>
            <p:nvPr/>
          </p:nvGrpSpPr>
          <p:grpSpPr bwMode="auto">
            <a:xfrm>
              <a:off x="3908" y="1802"/>
              <a:ext cx="1344" cy="326"/>
              <a:chOff x="3908" y="1802"/>
              <a:chExt cx="1344" cy="326"/>
            </a:xfrm>
          </p:grpSpPr>
          <p:sp>
            <p:nvSpPr>
              <p:cNvPr id="225307" name="Line 27"/>
              <p:cNvSpPr>
                <a:spLocks noChangeShapeType="1"/>
              </p:cNvSpPr>
              <p:nvPr/>
            </p:nvSpPr>
            <p:spPr bwMode="auto">
              <a:xfrm>
                <a:off x="3908" y="1802"/>
                <a:ext cx="13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08" name="Line 28"/>
              <p:cNvSpPr>
                <a:spLocks noChangeShapeType="1"/>
              </p:cNvSpPr>
              <p:nvPr/>
            </p:nvSpPr>
            <p:spPr bwMode="auto">
              <a:xfrm>
                <a:off x="3908" y="2128"/>
                <a:ext cx="13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09" name="Line 29"/>
              <p:cNvSpPr>
                <a:spLocks noChangeShapeType="1"/>
              </p:cNvSpPr>
              <p:nvPr/>
            </p:nvSpPr>
            <p:spPr bwMode="auto">
              <a:xfrm>
                <a:off x="3908" y="1802"/>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10" name="Line 30"/>
              <p:cNvSpPr>
                <a:spLocks noChangeShapeType="1"/>
              </p:cNvSpPr>
              <p:nvPr/>
            </p:nvSpPr>
            <p:spPr bwMode="auto">
              <a:xfrm>
                <a:off x="4244" y="1802"/>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11" name="Line 31"/>
              <p:cNvSpPr>
                <a:spLocks noChangeShapeType="1"/>
              </p:cNvSpPr>
              <p:nvPr/>
            </p:nvSpPr>
            <p:spPr bwMode="auto">
              <a:xfrm>
                <a:off x="4580" y="1802"/>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12" name="Line 32"/>
              <p:cNvSpPr>
                <a:spLocks noChangeShapeType="1"/>
              </p:cNvSpPr>
              <p:nvPr/>
            </p:nvSpPr>
            <p:spPr bwMode="auto">
              <a:xfrm>
                <a:off x="4916" y="1802"/>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13" name="Line 33"/>
              <p:cNvSpPr>
                <a:spLocks noChangeShapeType="1"/>
              </p:cNvSpPr>
              <p:nvPr/>
            </p:nvSpPr>
            <p:spPr bwMode="auto">
              <a:xfrm>
                <a:off x="5252" y="1802"/>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5325" name="Text Box 45"/>
            <p:cNvSpPr txBox="1">
              <a:spLocks noChangeArrowheads="1"/>
            </p:cNvSpPr>
            <p:nvPr/>
          </p:nvSpPr>
          <p:spPr bwMode="auto">
            <a:xfrm>
              <a:off x="782" y="1737"/>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Times New Roman" pitchFamily="18" charset="0"/>
                </a:rPr>
                <a:t>杂化</a:t>
              </a:r>
            </a:p>
          </p:txBody>
        </p:sp>
        <p:sp>
          <p:nvSpPr>
            <p:cNvPr id="225330" name="Text Box 50"/>
            <p:cNvSpPr txBox="1">
              <a:spLocks noChangeArrowheads="1"/>
            </p:cNvSpPr>
            <p:nvPr/>
          </p:nvSpPr>
          <p:spPr bwMode="auto">
            <a:xfrm>
              <a:off x="2228" y="2224"/>
              <a:ext cx="246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itchFamily="18" charset="0"/>
                </a:rPr>
                <a:t>3d  </a:t>
              </a:r>
              <a:r>
                <a:rPr kumimoji="1" lang="en-US" altLang="zh-CN" sz="3200" b="1">
                  <a:solidFill>
                    <a:srgbClr val="FFFF00"/>
                  </a:solidFill>
                  <a:latin typeface="Times New Roman" pitchFamily="18" charset="0"/>
                </a:rPr>
                <a:t>                         sp</a:t>
              </a:r>
              <a:r>
                <a:rPr kumimoji="1" lang="en-US" altLang="zh-CN" sz="3200" b="1" baseline="30000">
                  <a:solidFill>
                    <a:srgbClr val="FFFF00"/>
                  </a:solidFill>
                  <a:latin typeface="Times New Roman" pitchFamily="18" charset="0"/>
                </a:rPr>
                <a:t>3</a:t>
              </a:r>
              <a:endParaRPr kumimoji="1" lang="en-US" altLang="zh-CN" sz="3200" b="1">
                <a:solidFill>
                  <a:srgbClr val="FFFF00"/>
                </a:solidFill>
                <a:latin typeface="Times New Roman" pitchFamily="18" charset="0"/>
              </a:endParaRPr>
            </a:p>
          </p:txBody>
        </p:sp>
        <p:grpSp>
          <p:nvGrpSpPr>
            <p:cNvPr id="225408" name="Group 128"/>
            <p:cNvGrpSpPr>
              <a:grpSpLocks/>
            </p:cNvGrpSpPr>
            <p:nvPr/>
          </p:nvGrpSpPr>
          <p:grpSpPr bwMode="auto">
            <a:xfrm>
              <a:off x="1610" y="1824"/>
              <a:ext cx="1734" cy="336"/>
              <a:chOff x="1604" y="880"/>
              <a:chExt cx="1734" cy="336"/>
            </a:xfrm>
          </p:grpSpPr>
          <p:grpSp>
            <p:nvGrpSpPr>
              <p:cNvPr id="225409" name="Group 129"/>
              <p:cNvGrpSpPr>
                <a:grpSpLocks/>
              </p:cNvGrpSpPr>
              <p:nvPr/>
            </p:nvGrpSpPr>
            <p:grpSpPr bwMode="auto">
              <a:xfrm>
                <a:off x="1604" y="880"/>
                <a:ext cx="1728" cy="326"/>
                <a:chOff x="1604" y="880"/>
                <a:chExt cx="1728" cy="326"/>
              </a:xfrm>
            </p:grpSpPr>
            <p:grpSp>
              <p:nvGrpSpPr>
                <p:cNvPr id="225410" name="Group 130"/>
                <p:cNvGrpSpPr>
                  <a:grpSpLocks/>
                </p:cNvGrpSpPr>
                <p:nvPr/>
              </p:nvGrpSpPr>
              <p:grpSpPr bwMode="auto">
                <a:xfrm>
                  <a:off x="1604" y="880"/>
                  <a:ext cx="1728" cy="326"/>
                  <a:chOff x="1604" y="880"/>
                  <a:chExt cx="1728" cy="326"/>
                </a:xfrm>
              </p:grpSpPr>
              <p:sp>
                <p:nvSpPr>
                  <p:cNvPr id="225411" name="Rectangle 131"/>
                  <p:cNvSpPr>
                    <a:spLocks noChangeArrowheads="1"/>
                  </p:cNvSpPr>
                  <p:nvPr/>
                </p:nvSpPr>
                <p:spPr bwMode="auto">
                  <a:xfrm>
                    <a:off x="2986" y="880"/>
                    <a:ext cx="34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25412" name="Rectangle 132"/>
                  <p:cNvSpPr>
                    <a:spLocks noChangeArrowheads="1"/>
                  </p:cNvSpPr>
                  <p:nvPr/>
                </p:nvSpPr>
                <p:spPr bwMode="auto">
                  <a:xfrm>
                    <a:off x="2641" y="880"/>
                    <a:ext cx="34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25413" name="Rectangle 133"/>
                  <p:cNvSpPr>
                    <a:spLocks noChangeArrowheads="1"/>
                  </p:cNvSpPr>
                  <p:nvPr/>
                </p:nvSpPr>
                <p:spPr bwMode="auto">
                  <a:xfrm>
                    <a:off x="2295" y="880"/>
                    <a:ext cx="34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25414" name="Rectangle 134"/>
                  <p:cNvSpPr>
                    <a:spLocks noChangeArrowheads="1"/>
                  </p:cNvSpPr>
                  <p:nvPr/>
                </p:nvSpPr>
                <p:spPr bwMode="auto">
                  <a:xfrm>
                    <a:off x="1604" y="880"/>
                    <a:ext cx="34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25415" name="Line 135"/>
                  <p:cNvSpPr>
                    <a:spLocks noChangeShapeType="1"/>
                  </p:cNvSpPr>
                  <p:nvPr/>
                </p:nvSpPr>
                <p:spPr bwMode="auto">
                  <a:xfrm>
                    <a:off x="1604" y="880"/>
                    <a:ext cx="172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16" name="Line 136"/>
                  <p:cNvSpPr>
                    <a:spLocks noChangeShapeType="1"/>
                  </p:cNvSpPr>
                  <p:nvPr/>
                </p:nvSpPr>
                <p:spPr bwMode="auto">
                  <a:xfrm>
                    <a:off x="1950" y="88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17" name="Line 137"/>
                  <p:cNvSpPr>
                    <a:spLocks noChangeShapeType="1"/>
                  </p:cNvSpPr>
                  <p:nvPr/>
                </p:nvSpPr>
                <p:spPr bwMode="auto">
                  <a:xfrm>
                    <a:off x="2295" y="88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25418" name="Object 138"/>
                <p:cNvGraphicFramePr>
                  <a:graphicFrameLocks noChangeAspect="1"/>
                </p:cNvGraphicFramePr>
                <p:nvPr/>
              </p:nvGraphicFramePr>
              <p:xfrm>
                <a:off x="2064" y="918"/>
                <a:ext cx="91" cy="244"/>
              </p:xfrm>
              <a:graphic>
                <a:graphicData uri="http://schemas.openxmlformats.org/presentationml/2006/ole">
                  <mc:AlternateContent xmlns:mc="http://schemas.openxmlformats.org/markup-compatibility/2006">
                    <mc:Choice xmlns:v="urn:schemas-microsoft-com:vml" Requires="v">
                      <p:oleObj spid="_x0000_s383464" name="CS ChemDraw Drawing" r:id="rId11" imgW="144331" imgH="386580" progId="ChemDraw.Document.6.0">
                        <p:embed/>
                      </p:oleObj>
                    </mc:Choice>
                    <mc:Fallback>
                      <p:oleObj name="CS ChemDraw Drawing" r:id="rId11" imgW="144331" imgH="386580" progId="ChemDraw.Document.6.0">
                        <p:embed/>
                        <p:pic>
                          <p:nvPicPr>
                            <p:cNvPr id="0" name="Object 1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918"/>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25419" name="Group 139"/>
              <p:cNvGrpSpPr>
                <a:grpSpLocks/>
              </p:cNvGrpSpPr>
              <p:nvPr/>
            </p:nvGrpSpPr>
            <p:grpSpPr bwMode="auto">
              <a:xfrm>
                <a:off x="1610" y="890"/>
                <a:ext cx="1728" cy="326"/>
                <a:chOff x="1604" y="880"/>
                <a:chExt cx="1728" cy="326"/>
              </a:xfrm>
            </p:grpSpPr>
            <p:sp>
              <p:nvSpPr>
                <p:cNvPr id="225420" name="Rectangle 140"/>
                <p:cNvSpPr>
                  <a:spLocks noChangeArrowheads="1"/>
                </p:cNvSpPr>
                <p:nvPr/>
              </p:nvSpPr>
              <p:spPr bwMode="auto">
                <a:xfrm>
                  <a:off x="1950" y="880"/>
                  <a:ext cx="34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25421" name="Line 141"/>
                <p:cNvSpPr>
                  <a:spLocks noChangeShapeType="1"/>
                </p:cNvSpPr>
                <p:nvPr/>
              </p:nvSpPr>
              <p:spPr bwMode="auto">
                <a:xfrm>
                  <a:off x="1604" y="1206"/>
                  <a:ext cx="172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22" name="Line 142"/>
                <p:cNvSpPr>
                  <a:spLocks noChangeShapeType="1"/>
                </p:cNvSpPr>
                <p:nvPr/>
              </p:nvSpPr>
              <p:spPr bwMode="auto">
                <a:xfrm>
                  <a:off x="1604" y="88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23" name="Line 143"/>
                <p:cNvSpPr>
                  <a:spLocks noChangeShapeType="1"/>
                </p:cNvSpPr>
                <p:nvPr/>
              </p:nvSpPr>
              <p:spPr bwMode="auto">
                <a:xfrm>
                  <a:off x="2641" y="88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24" name="Line 144"/>
                <p:cNvSpPr>
                  <a:spLocks noChangeShapeType="1"/>
                </p:cNvSpPr>
                <p:nvPr/>
              </p:nvSpPr>
              <p:spPr bwMode="auto">
                <a:xfrm>
                  <a:off x="2986" y="88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25" name="Line 145"/>
                <p:cNvSpPr>
                  <a:spLocks noChangeShapeType="1"/>
                </p:cNvSpPr>
                <p:nvPr/>
              </p:nvSpPr>
              <p:spPr bwMode="auto">
                <a:xfrm>
                  <a:off x="3332" y="88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25426" name="Object 146"/>
                <p:cNvGraphicFramePr>
                  <a:graphicFrameLocks noChangeAspect="1"/>
                </p:cNvGraphicFramePr>
                <p:nvPr/>
              </p:nvGraphicFramePr>
              <p:xfrm>
                <a:off x="1746" y="935"/>
                <a:ext cx="91" cy="244"/>
              </p:xfrm>
              <a:graphic>
                <a:graphicData uri="http://schemas.openxmlformats.org/presentationml/2006/ole">
                  <mc:AlternateContent xmlns:mc="http://schemas.openxmlformats.org/markup-compatibility/2006">
                    <mc:Choice xmlns:v="urn:schemas-microsoft-com:vml" Requires="v">
                      <p:oleObj spid="_x0000_s383465" name="CS ChemDraw Drawing" r:id="rId12" imgW="144331" imgH="386580" progId="ChemDraw.Document.6.0">
                        <p:embed/>
                      </p:oleObj>
                    </mc:Choice>
                    <mc:Fallback>
                      <p:oleObj name="CS ChemDraw Drawing" r:id="rId12" imgW="144331" imgH="386580" progId="ChemDraw.Document.6.0">
                        <p:embed/>
                        <p:pic>
                          <p:nvPicPr>
                            <p:cNvPr id="0" name="Object 1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6" y="935"/>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27" name="Object 147"/>
                <p:cNvGraphicFramePr>
                  <a:graphicFrameLocks noChangeAspect="1"/>
                </p:cNvGraphicFramePr>
                <p:nvPr/>
              </p:nvGraphicFramePr>
              <p:xfrm>
                <a:off x="2426" y="918"/>
                <a:ext cx="91" cy="244"/>
              </p:xfrm>
              <a:graphic>
                <a:graphicData uri="http://schemas.openxmlformats.org/presentationml/2006/ole">
                  <mc:AlternateContent xmlns:mc="http://schemas.openxmlformats.org/markup-compatibility/2006">
                    <mc:Choice xmlns:v="urn:schemas-microsoft-com:vml" Requires="v">
                      <p:oleObj spid="_x0000_s383466" name="CS ChemDraw Drawing" r:id="rId13" imgW="144331" imgH="386580" progId="ChemDraw.Document.6.0">
                        <p:embed/>
                      </p:oleObj>
                    </mc:Choice>
                    <mc:Fallback>
                      <p:oleObj name="CS ChemDraw Drawing" r:id="rId13" imgW="144331" imgH="386580" progId="ChemDraw.Document.6.0">
                        <p:embed/>
                        <p:pic>
                          <p:nvPicPr>
                            <p:cNvPr id="0" name="Object 1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6" y="918"/>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28" name="Object 148"/>
                <p:cNvGraphicFramePr>
                  <a:graphicFrameLocks noChangeAspect="1"/>
                </p:cNvGraphicFramePr>
                <p:nvPr/>
              </p:nvGraphicFramePr>
              <p:xfrm>
                <a:off x="2744" y="935"/>
                <a:ext cx="128" cy="237"/>
              </p:xfrm>
              <a:graphic>
                <a:graphicData uri="http://schemas.openxmlformats.org/presentationml/2006/ole">
                  <mc:AlternateContent xmlns:mc="http://schemas.openxmlformats.org/markup-compatibility/2006">
                    <mc:Choice xmlns:v="urn:schemas-microsoft-com:vml" Requires="v">
                      <p:oleObj spid="_x0000_s383467" name="CS ChemDraw Drawing" r:id="rId14" imgW="115577" imgH="375889" progId="ChemDraw.Document.6.0">
                        <p:embed/>
                      </p:oleObj>
                    </mc:Choice>
                    <mc:Fallback>
                      <p:oleObj name="CS ChemDraw Drawing" r:id="rId14" imgW="115577" imgH="375889" progId="ChemDraw.Document.6.0">
                        <p:embed/>
                        <p:pic>
                          <p:nvPicPr>
                            <p:cNvPr id="0" name="Object 1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4" y="935"/>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29" name="Object 149"/>
                <p:cNvGraphicFramePr>
                  <a:graphicFrameLocks noChangeAspect="1"/>
                </p:cNvGraphicFramePr>
                <p:nvPr/>
              </p:nvGraphicFramePr>
              <p:xfrm>
                <a:off x="3061" y="935"/>
                <a:ext cx="128" cy="237"/>
              </p:xfrm>
              <a:graphic>
                <a:graphicData uri="http://schemas.openxmlformats.org/presentationml/2006/ole">
                  <mc:AlternateContent xmlns:mc="http://schemas.openxmlformats.org/markup-compatibility/2006">
                    <mc:Choice xmlns:v="urn:schemas-microsoft-com:vml" Requires="v">
                      <p:oleObj spid="_x0000_s383468" name="CS ChemDraw Drawing" r:id="rId15" imgW="115577" imgH="375889" progId="ChemDraw.Document.6.0">
                        <p:embed/>
                      </p:oleObj>
                    </mc:Choice>
                    <mc:Fallback>
                      <p:oleObj name="CS ChemDraw Drawing" r:id="rId15" imgW="115577" imgH="375889" progId="ChemDraw.Document.6.0">
                        <p:embed/>
                        <p:pic>
                          <p:nvPicPr>
                            <p:cNvPr id="0" name="Object 1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1" y="935"/>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225452" name="Line 172"/>
            <p:cNvSpPr>
              <a:spLocks noChangeShapeType="1"/>
            </p:cNvSpPr>
            <p:nvPr/>
          </p:nvSpPr>
          <p:spPr bwMode="auto">
            <a:xfrm>
              <a:off x="793" y="2069"/>
              <a:ext cx="681" cy="0"/>
            </a:xfrm>
            <a:prstGeom prst="line">
              <a:avLst/>
            </a:prstGeom>
            <a:noFill/>
            <a:ln w="222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225466" name="Rectangle 186"/>
          <p:cNvSpPr>
            <a:spLocks noChangeArrowheads="1"/>
          </p:cNvSpPr>
          <p:nvPr/>
        </p:nvSpPr>
        <p:spPr bwMode="auto">
          <a:xfrm>
            <a:off x="2073275" y="1773239"/>
            <a:ext cx="547688"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grpSp>
        <p:nvGrpSpPr>
          <p:cNvPr id="225491" name="Group 211"/>
          <p:cNvGrpSpPr>
            <a:grpSpLocks/>
          </p:cNvGrpSpPr>
          <p:nvPr/>
        </p:nvGrpSpPr>
        <p:grpSpPr bwMode="auto">
          <a:xfrm>
            <a:off x="2841625" y="4070350"/>
            <a:ext cx="7086600" cy="2368550"/>
            <a:chOff x="830" y="2564"/>
            <a:chExt cx="4464" cy="1492"/>
          </a:xfrm>
        </p:grpSpPr>
        <p:sp>
          <p:nvSpPr>
            <p:cNvPr id="225326" name="Text Box 46"/>
            <p:cNvSpPr txBox="1">
              <a:spLocks noChangeArrowheads="1"/>
            </p:cNvSpPr>
            <p:nvPr/>
          </p:nvSpPr>
          <p:spPr bwMode="auto">
            <a:xfrm>
              <a:off x="830" y="2564"/>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Times New Roman" pitchFamily="18" charset="0"/>
                </a:rPr>
                <a:t>成键</a:t>
              </a:r>
            </a:p>
          </p:txBody>
        </p:sp>
        <p:sp>
          <p:nvSpPr>
            <p:cNvPr id="225331" name="Text Box 51"/>
            <p:cNvSpPr txBox="1">
              <a:spLocks noChangeArrowheads="1"/>
            </p:cNvSpPr>
            <p:nvPr/>
          </p:nvSpPr>
          <p:spPr bwMode="auto">
            <a:xfrm>
              <a:off x="2276" y="3184"/>
              <a:ext cx="38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itchFamily="18" charset="0"/>
                </a:rPr>
                <a:t>3d</a:t>
              </a:r>
            </a:p>
          </p:txBody>
        </p:sp>
        <p:sp>
          <p:nvSpPr>
            <p:cNvPr id="225336" name="Text Box 56"/>
            <p:cNvSpPr txBox="1">
              <a:spLocks noChangeArrowheads="1"/>
            </p:cNvSpPr>
            <p:nvPr/>
          </p:nvSpPr>
          <p:spPr bwMode="auto">
            <a:xfrm>
              <a:off x="3792" y="3385"/>
              <a:ext cx="150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Times New Roman" pitchFamily="18" charset="0"/>
                </a:rPr>
                <a:t>NH</a:t>
              </a:r>
              <a:r>
                <a:rPr kumimoji="1" lang="en-US" altLang="zh-CN" sz="2000" b="1" baseline="-25000">
                  <a:latin typeface="Times New Roman" pitchFamily="18" charset="0"/>
                </a:rPr>
                <a:t>3</a:t>
              </a:r>
              <a:r>
                <a:rPr kumimoji="1" lang="en-US" altLang="zh-CN" sz="2000" b="1">
                  <a:latin typeface="Times New Roman" pitchFamily="18" charset="0"/>
                </a:rPr>
                <a:t>  NH</a:t>
              </a:r>
              <a:r>
                <a:rPr kumimoji="1" lang="en-US" altLang="zh-CN" sz="2000" b="1" baseline="-25000">
                  <a:latin typeface="Times New Roman" pitchFamily="18" charset="0"/>
                </a:rPr>
                <a:t>3</a:t>
              </a:r>
              <a:r>
                <a:rPr kumimoji="1" lang="en-US" altLang="zh-CN" sz="2000" b="1">
                  <a:latin typeface="Times New Roman" pitchFamily="18" charset="0"/>
                </a:rPr>
                <a:t> NH</a:t>
              </a:r>
              <a:r>
                <a:rPr kumimoji="1" lang="en-US" altLang="zh-CN" sz="2000" b="1" baseline="-25000">
                  <a:latin typeface="Times New Roman" pitchFamily="18" charset="0"/>
                </a:rPr>
                <a:t>3</a:t>
              </a:r>
              <a:r>
                <a:rPr kumimoji="1" lang="en-US" altLang="zh-CN" sz="2000" b="1">
                  <a:latin typeface="Times New Roman" pitchFamily="18" charset="0"/>
                </a:rPr>
                <a:t>  NH</a:t>
              </a:r>
              <a:r>
                <a:rPr kumimoji="1" lang="en-US" altLang="zh-CN" sz="2000" b="1" baseline="-25000">
                  <a:latin typeface="Times New Roman" pitchFamily="18" charset="0"/>
                </a:rPr>
                <a:t>3</a:t>
              </a:r>
              <a:endParaRPr kumimoji="1" lang="en-US" altLang="zh-CN" sz="2000" b="1">
                <a:latin typeface="Times New Roman" pitchFamily="18" charset="0"/>
              </a:endParaRPr>
            </a:p>
          </p:txBody>
        </p:sp>
        <p:sp>
          <p:nvSpPr>
            <p:cNvPr id="225395" name="Text Box 115"/>
            <p:cNvSpPr txBox="1">
              <a:spLocks noChangeArrowheads="1"/>
            </p:cNvSpPr>
            <p:nvPr/>
          </p:nvSpPr>
          <p:spPr bwMode="auto">
            <a:xfrm>
              <a:off x="4105" y="3768"/>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400" b="1">
                  <a:solidFill>
                    <a:srgbClr val="FFFF00"/>
                  </a:solidFill>
                  <a:latin typeface="Times New Roman" pitchFamily="18" charset="0"/>
                </a:rPr>
                <a:t>四面体</a:t>
              </a:r>
            </a:p>
          </p:txBody>
        </p:sp>
        <p:grpSp>
          <p:nvGrpSpPr>
            <p:cNvPr id="225430" name="Group 150"/>
            <p:cNvGrpSpPr>
              <a:grpSpLocks/>
            </p:cNvGrpSpPr>
            <p:nvPr/>
          </p:nvGrpSpPr>
          <p:grpSpPr bwMode="auto">
            <a:xfrm>
              <a:off x="1655" y="2750"/>
              <a:ext cx="1734" cy="336"/>
              <a:chOff x="1604" y="880"/>
              <a:chExt cx="1734" cy="336"/>
            </a:xfrm>
          </p:grpSpPr>
          <p:grpSp>
            <p:nvGrpSpPr>
              <p:cNvPr id="225431" name="Group 151"/>
              <p:cNvGrpSpPr>
                <a:grpSpLocks/>
              </p:cNvGrpSpPr>
              <p:nvPr/>
            </p:nvGrpSpPr>
            <p:grpSpPr bwMode="auto">
              <a:xfrm>
                <a:off x="1604" y="880"/>
                <a:ext cx="1728" cy="326"/>
                <a:chOff x="1604" y="880"/>
                <a:chExt cx="1728" cy="326"/>
              </a:xfrm>
            </p:grpSpPr>
            <p:grpSp>
              <p:nvGrpSpPr>
                <p:cNvPr id="225432" name="Group 152"/>
                <p:cNvGrpSpPr>
                  <a:grpSpLocks/>
                </p:cNvGrpSpPr>
                <p:nvPr/>
              </p:nvGrpSpPr>
              <p:grpSpPr bwMode="auto">
                <a:xfrm>
                  <a:off x="1604" y="880"/>
                  <a:ext cx="1728" cy="326"/>
                  <a:chOff x="1604" y="880"/>
                  <a:chExt cx="1728" cy="326"/>
                </a:xfrm>
              </p:grpSpPr>
              <p:sp>
                <p:nvSpPr>
                  <p:cNvPr id="225433" name="Rectangle 153"/>
                  <p:cNvSpPr>
                    <a:spLocks noChangeArrowheads="1"/>
                  </p:cNvSpPr>
                  <p:nvPr/>
                </p:nvSpPr>
                <p:spPr bwMode="auto">
                  <a:xfrm>
                    <a:off x="2986" y="880"/>
                    <a:ext cx="34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25434" name="Rectangle 154"/>
                  <p:cNvSpPr>
                    <a:spLocks noChangeArrowheads="1"/>
                  </p:cNvSpPr>
                  <p:nvPr/>
                </p:nvSpPr>
                <p:spPr bwMode="auto">
                  <a:xfrm>
                    <a:off x="2641" y="880"/>
                    <a:ext cx="34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25435" name="Rectangle 155"/>
                  <p:cNvSpPr>
                    <a:spLocks noChangeArrowheads="1"/>
                  </p:cNvSpPr>
                  <p:nvPr/>
                </p:nvSpPr>
                <p:spPr bwMode="auto">
                  <a:xfrm>
                    <a:off x="2295" y="880"/>
                    <a:ext cx="34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25436" name="Rectangle 156"/>
                  <p:cNvSpPr>
                    <a:spLocks noChangeArrowheads="1"/>
                  </p:cNvSpPr>
                  <p:nvPr/>
                </p:nvSpPr>
                <p:spPr bwMode="auto">
                  <a:xfrm>
                    <a:off x="1604" y="880"/>
                    <a:ext cx="34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25437" name="Line 157"/>
                  <p:cNvSpPr>
                    <a:spLocks noChangeShapeType="1"/>
                  </p:cNvSpPr>
                  <p:nvPr/>
                </p:nvSpPr>
                <p:spPr bwMode="auto">
                  <a:xfrm>
                    <a:off x="1604" y="880"/>
                    <a:ext cx="172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38" name="Line 158"/>
                  <p:cNvSpPr>
                    <a:spLocks noChangeShapeType="1"/>
                  </p:cNvSpPr>
                  <p:nvPr/>
                </p:nvSpPr>
                <p:spPr bwMode="auto">
                  <a:xfrm>
                    <a:off x="1950" y="88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39" name="Line 159"/>
                  <p:cNvSpPr>
                    <a:spLocks noChangeShapeType="1"/>
                  </p:cNvSpPr>
                  <p:nvPr/>
                </p:nvSpPr>
                <p:spPr bwMode="auto">
                  <a:xfrm>
                    <a:off x="2295" y="88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25440" name="Object 160"/>
                <p:cNvGraphicFramePr>
                  <a:graphicFrameLocks noChangeAspect="1"/>
                </p:cNvGraphicFramePr>
                <p:nvPr/>
              </p:nvGraphicFramePr>
              <p:xfrm>
                <a:off x="2064" y="918"/>
                <a:ext cx="91" cy="244"/>
              </p:xfrm>
              <a:graphic>
                <a:graphicData uri="http://schemas.openxmlformats.org/presentationml/2006/ole">
                  <mc:AlternateContent xmlns:mc="http://schemas.openxmlformats.org/markup-compatibility/2006">
                    <mc:Choice xmlns:v="urn:schemas-microsoft-com:vml" Requires="v">
                      <p:oleObj spid="_x0000_s383469" name="CS ChemDraw Drawing" r:id="rId16" imgW="144331" imgH="386580" progId="ChemDraw.Document.6.0">
                        <p:embed/>
                      </p:oleObj>
                    </mc:Choice>
                    <mc:Fallback>
                      <p:oleObj name="CS ChemDraw Drawing" r:id="rId16" imgW="144331" imgH="386580" progId="ChemDraw.Document.6.0">
                        <p:embed/>
                        <p:pic>
                          <p:nvPicPr>
                            <p:cNvPr id="0" name="Object 1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918"/>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25441" name="Group 161"/>
              <p:cNvGrpSpPr>
                <a:grpSpLocks/>
              </p:cNvGrpSpPr>
              <p:nvPr/>
            </p:nvGrpSpPr>
            <p:grpSpPr bwMode="auto">
              <a:xfrm>
                <a:off x="1610" y="890"/>
                <a:ext cx="1728" cy="326"/>
                <a:chOff x="1604" y="880"/>
                <a:chExt cx="1728" cy="326"/>
              </a:xfrm>
            </p:grpSpPr>
            <p:sp>
              <p:nvSpPr>
                <p:cNvPr id="225442" name="Rectangle 162"/>
                <p:cNvSpPr>
                  <a:spLocks noChangeArrowheads="1"/>
                </p:cNvSpPr>
                <p:nvPr/>
              </p:nvSpPr>
              <p:spPr bwMode="auto">
                <a:xfrm>
                  <a:off x="1950" y="880"/>
                  <a:ext cx="34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solidFill>
                      <a:srgbClr val="FFFF00"/>
                    </a:solidFill>
                    <a:effectLst>
                      <a:outerShdw blurRad="38100" dist="38100" dir="2700000" algn="tl">
                        <a:srgbClr val="000000"/>
                      </a:outerShdw>
                    </a:effectLst>
                  </a:endParaRPr>
                </a:p>
              </p:txBody>
            </p:sp>
            <p:sp>
              <p:nvSpPr>
                <p:cNvPr id="225443" name="Line 163"/>
                <p:cNvSpPr>
                  <a:spLocks noChangeShapeType="1"/>
                </p:cNvSpPr>
                <p:nvPr/>
              </p:nvSpPr>
              <p:spPr bwMode="auto">
                <a:xfrm>
                  <a:off x="1604" y="1206"/>
                  <a:ext cx="172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44" name="Line 164"/>
                <p:cNvSpPr>
                  <a:spLocks noChangeShapeType="1"/>
                </p:cNvSpPr>
                <p:nvPr/>
              </p:nvSpPr>
              <p:spPr bwMode="auto">
                <a:xfrm>
                  <a:off x="1604" y="88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45" name="Line 165"/>
                <p:cNvSpPr>
                  <a:spLocks noChangeShapeType="1"/>
                </p:cNvSpPr>
                <p:nvPr/>
              </p:nvSpPr>
              <p:spPr bwMode="auto">
                <a:xfrm>
                  <a:off x="2641" y="88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46" name="Line 166"/>
                <p:cNvSpPr>
                  <a:spLocks noChangeShapeType="1"/>
                </p:cNvSpPr>
                <p:nvPr/>
              </p:nvSpPr>
              <p:spPr bwMode="auto">
                <a:xfrm>
                  <a:off x="2986" y="880"/>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47" name="Line 167"/>
                <p:cNvSpPr>
                  <a:spLocks noChangeShapeType="1"/>
                </p:cNvSpPr>
                <p:nvPr/>
              </p:nvSpPr>
              <p:spPr bwMode="auto">
                <a:xfrm>
                  <a:off x="3332" y="880"/>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25448" name="Object 168"/>
                <p:cNvGraphicFramePr>
                  <a:graphicFrameLocks noChangeAspect="1"/>
                </p:cNvGraphicFramePr>
                <p:nvPr/>
              </p:nvGraphicFramePr>
              <p:xfrm>
                <a:off x="1746" y="935"/>
                <a:ext cx="91" cy="244"/>
              </p:xfrm>
              <a:graphic>
                <a:graphicData uri="http://schemas.openxmlformats.org/presentationml/2006/ole">
                  <mc:AlternateContent xmlns:mc="http://schemas.openxmlformats.org/markup-compatibility/2006">
                    <mc:Choice xmlns:v="urn:schemas-microsoft-com:vml" Requires="v">
                      <p:oleObj spid="_x0000_s383470" name="CS ChemDraw Drawing" r:id="rId17" imgW="144331" imgH="386580" progId="ChemDraw.Document.6.0">
                        <p:embed/>
                      </p:oleObj>
                    </mc:Choice>
                    <mc:Fallback>
                      <p:oleObj name="CS ChemDraw Drawing" r:id="rId17" imgW="144331" imgH="386580" progId="ChemDraw.Document.6.0">
                        <p:embed/>
                        <p:pic>
                          <p:nvPicPr>
                            <p:cNvPr id="0" name="Object 1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6" y="935"/>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49" name="Object 169"/>
                <p:cNvGraphicFramePr>
                  <a:graphicFrameLocks noChangeAspect="1"/>
                </p:cNvGraphicFramePr>
                <p:nvPr/>
              </p:nvGraphicFramePr>
              <p:xfrm>
                <a:off x="2426" y="918"/>
                <a:ext cx="91" cy="244"/>
              </p:xfrm>
              <a:graphic>
                <a:graphicData uri="http://schemas.openxmlformats.org/presentationml/2006/ole">
                  <mc:AlternateContent xmlns:mc="http://schemas.openxmlformats.org/markup-compatibility/2006">
                    <mc:Choice xmlns:v="urn:schemas-microsoft-com:vml" Requires="v">
                      <p:oleObj spid="_x0000_s383471" name="CS ChemDraw Drawing" r:id="rId18" imgW="144331" imgH="386580" progId="ChemDraw.Document.6.0">
                        <p:embed/>
                      </p:oleObj>
                    </mc:Choice>
                    <mc:Fallback>
                      <p:oleObj name="CS ChemDraw Drawing" r:id="rId18" imgW="144331" imgH="386580" progId="ChemDraw.Document.6.0">
                        <p:embed/>
                        <p:pic>
                          <p:nvPicPr>
                            <p:cNvPr id="0" name="Object 1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6" y="918"/>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50" name="Object 170"/>
                <p:cNvGraphicFramePr>
                  <a:graphicFrameLocks noChangeAspect="1"/>
                </p:cNvGraphicFramePr>
                <p:nvPr/>
              </p:nvGraphicFramePr>
              <p:xfrm>
                <a:off x="2744" y="935"/>
                <a:ext cx="128" cy="237"/>
              </p:xfrm>
              <a:graphic>
                <a:graphicData uri="http://schemas.openxmlformats.org/presentationml/2006/ole">
                  <mc:AlternateContent xmlns:mc="http://schemas.openxmlformats.org/markup-compatibility/2006">
                    <mc:Choice xmlns:v="urn:schemas-microsoft-com:vml" Requires="v">
                      <p:oleObj spid="_x0000_s383472" name="CS ChemDraw Drawing" r:id="rId19" imgW="115577" imgH="375889" progId="ChemDraw.Document.6.0">
                        <p:embed/>
                      </p:oleObj>
                    </mc:Choice>
                    <mc:Fallback>
                      <p:oleObj name="CS ChemDraw Drawing" r:id="rId19" imgW="115577" imgH="375889" progId="ChemDraw.Document.6.0">
                        <p:embed/>
                        <p:pic>
                          <p:nvPicPr>
                            <p:cNvPr id="0" name="Object 17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4" y="935"/>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51" name="Object 171"/>
                <p:cNvGraphicFramePr>
                  <a:graphicFrameLocks noChangeAspect="1"/>
                </p:cNvGraphicFramePr>
                <p:nvPr/>
              </p:nvGraphicFramePr>
              <p:xfrm>
                <a:off x="3061" y="935"/>
                <a:ext cx="128" cy="237"/>
              </p:xfrm>
              <a:graphic>
                <a:graphicData uri="http://schemas.openxmlformats.org/presentationml/2006/ole">
                  <mc:AlternateContent xmlns:mc="http://schemas.openxmlformats.org/markup-compatibility/2006">
                    <mc:Choice xmlns:v="urn:schemas-microsoft-com:vml" Requires="v">
                      <p:oleObj spid="_x0000_s383473" name="CS ChemDraw Drawing" r:id="rId20" imgW="115577" imgH="375889" progId="ChemDraw.Document.6.0">
                        <p:embed/>
                      </p:oleObj>
                    </mc:Choice>
                    <mc:Fallback>
                      <p:oleObj name="CS ChemDraw Drawing" r:id="rId20" imgW="115577" imgH="375889" progId="ChemDraw.Document.6.0">
                        <p:embed/>
                        <p:pic>
                          <p:nvPicPr>
                            <p:cNvPr id="0" name="Object 17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61" y="935"/>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225453" name="Line 173"/>
            <p:cNvSpPr>
              <a:spLocks noChangeShapeType="1"/>
            </p:cNvSpPr>
            <p:nvPr/>
          </p:nvSpPr>
          <p:spPr bwMode="auto">
            <a:xfrm>
              <a:off x="839" y="2931"/>
              <a:ext cx="681" cy="0"/>
            </a:xfrm>
            <a:prstGeom prst="line">
              <a:avLst/>
            </a:prstGeom>
            <a:noFill/>
            <a:ln w="222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25475" name="Object 195"/>
            <p:cNvGraphicFramePr>
              <a:graphicFrameLocks noChangeAspect="1"/>
            </p:cNvGraphicFramePr>
            <p:nvPr/>
          </p:nvGraphicFramePr>
          <p:xfrm>
            <a:off x="5012" y="3203"/>
            <a:ext cx="128" cy="237"/>
          </p:xfrm>
          <a:graphic>
            <a:graphicData uri="http://schemas.openxmlformats.org/presentationml/2006/ole">
              <mc:AlternateContent xmlns:mc="http://schemas.openxmlformats.org/markup-compatibility/2006">
                <mc:Choice xmlns:v="urn:schemas-microsoft-com:vml" Requires="v">
                  <p:oleObj spid="_x0000_s383474" name="CS ChemDraw Drawing" r:id="rId21" imgW="115577" imgH="375889" progId="ChemDraw.Document.6.0">
                    <p:embed/>
                  </p:oleObj>
                </mc:Choice>
                <mc:Fallback>
                  <p:oleObj name="CS ChemDraw Drawing" r:id="rId21" imgW="115577" imgH="375889" progId="ChemDraw.Document.6.0">
                    <p:embed/>
                    <p:pic>
                      <p:nvPicPr>
                        <p:cNvPr id="0" name="Object 19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12" y="3203"/>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25489" name="Group 209"/>
            <p:cNvGrpSpPr>
              <a:grpSpLocks/>
            </p:cNvGrpSpPr>
            <p:nvPr/>
          </p:nvGrpSpPr>
          <p:grpSpPr bwMode="auto">
            <a:xfrm>
              <a:off x="3852" y="2752"/>
              <a:ext cx="1344" cy="326"/>
              <a:chOff x="3852" y="2752"/>
              <a:chExt cx="1344" cy="326"/>
            </a:xfrm>
          </p:grpSpPr>
          <p:sp>
            <p:nvSpPr>
              <p:cNvPr id="225318" name="Line 38"/>
              <p:cNvSpPr>
                <a:spLocks noChangeShapeType="1"/>
              </p:cNvSpPr>
              <p:nvPr/>
            </p:nvSpPr>
            <p:spPr bwMode="auto">
              <a:xfrm>
                <a:off x="3852" y="2752"/>
                <a:ext cx="13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19" name="Line 39"/>
              <p:cNvSpPr>
                <a:spLocks noChangeShapeType="1"/>
              </p:cNvSpPr>
              <p:nvPr/>
            </p:nvSpPr>
            <p:spPr bwMode="auto">
              <a:xfrm>
                <a:off x="3852" y="3078"/>
                <a:ext cx="134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20" name="Line 40"/>
              <p:cNvSpPr>
                <a:spLocks noChangeShapeType="1"/>
              </p:cNvSpPr>
              <p:nvPr/>
            </p:nvSpPr>
            <p:spPr bwMode="auto">
              <a:xfrm>
                <a:off x="3852" y="2752"/>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21" name="Line 41"/>
              <p:cNvSpPr>
                <a:spLocks noChangeShapeType="1"/>
              </p:cNvSpPr>
              <p:nvPr/>
            </p:nvSpPr>
            <p:spPr bwMode="auto">
              <a:xfrm>
                <a:off x="4188" y="2752"/>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22" name="Line 42"/>
              <p:cNvSpPr>
                <a:spLocks noChangeShapeType="1"/>
              </p:cNvSpPr>
              <p:nvPr/>
            </p:nvSpPr>
            <p:spPr bwMode="auto">
              <a:xfrm>
                <a:off x="4524" y="2752"/>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23" name="Line 43"/>
              <p:cNvSpPr>
                <a:spLocks noChangeShapeType="1"/>
              </p:cNvSpPr>
              <p:nvPr/>
            </p:nvSpPr>
            <p:spPr bwMode="auto">
              <a:xfrm>
                <a:off x="4860" y="2752"/>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24" name="Line 44"/>
              <p:cNvSpPr>
                <a:spLocks noChangeShapeType="1"/>
              </p:cNvSpPr>
              <p:nvPr/>
            </p:nvSpPr>
            <p:spPr bwMode="auto">
              <a:xfrm>
                <a:off x="5196" y="2752"/>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25480" name="Object 200"/>
              <p:cNvGraphicFramePr>
                <a:graphicFrameLocks noChangeAspect="1"/>
              </p:cNvGraphicFramePr>
              <p:nvPr/>
            </p:nvGraphicFramePr>
            <p:xfrm>
              <a:off x="3969" y="2795"/>
              <a:ext cx="91" cy="244"/>
            </p:xfrm>
            <a:graphic>
              <a:graphicData uri="http://schemas.openxmlformats.org/presentationml/2006/ole">
                <mc:AlternateContent xmlns:mc="http://schemas.openxmlformats.org/markup-compatibility/2006">
                  <mc:Choice xmlns:v="urn:schemas-microsoft-com:vml" Requires="v">
                    <p:oleObj spid="_x0000_s383475" name="CS ChemDraw Drawing" r:id="rId22" imgW="144331" imgH="386580" progId="ChemDraw.Document.6.0">
                      <p:embed/>
                    </p:oleObj>
                  </mc:Choice>
                  <mc:Fallback>
                    <p:oleObj name="CS ChemDraw Drawing" r:id="rId22" imgW="144331" imgH="386580" progId="ChemDraw.Document.6.0">
                      <p:embed/>
                      <p:pic>
                        <p:nvPicPr>
                          <p:cNvPr id="0" name="Object 2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9" y="2795"/>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81" name="Object 201"/>
              <p:cNvGraphicFramePr>
                <a:graphicFrameLocks noChangeAspect="1"/>
              </p:cNvGraphicFramePr>
              <p:nvPr/>
            </p:nvGraphicFramePr>
            <p:xfrm>
              <a:off x="4286" y="2795"/>
              <a:ext cx="91" cy="244"/>
            </p:xfrm>
            <a:graphic>
              <a:graphicData uri="http://schemas.openxmlformats.org/presentationml/2006/ole">
                <mc:AlternateContent xmlns:mc="http://schemas.openxmlformats.org/markup-compatibility/2006">
                  <mc:Choice xmlns:v="urn:schemas-microsoft-com:vml" Requires="v">
                    <p:oleObj spid="_x0000_s383476" name="CS ChemDraw Drawing" r:id="rId23" imgW="144331" imgH="386580" progId="ChemDraw.Document.6.0">
                      <p:embed/>
                    </p:oleObj>
                  </mc:Choice>
                  <mc:Fallback>
                    <p:oleObj name="CS ChemDraw Drawing" r:id="rId23" imgW="144331" imgH="386580" progId="ChemDraw.Document.6.0">
                      <p:embed/>
                      <p:pic>
                        <p:nvPicPr>
                          <p:cNvPr id="0" name="Object 2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 y="2795"/>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82" name="Object 202"/>
              <p:cNvGraphicFramePr>
                <a:graphicFrameLocks noChangeAspect="1"/>
              </p:cNvGraphicFramePr>
              <p:nvPr/>
            </p:nvGraphicFramePr>
            <p:xfrm>
              <a:off x="4649" y="2795"/>
              <a:ext cx="91" cy="244"/>
            </p:xfrm>
            <a:graphic>
              <a:graphicData uri="http://schemas.openxmlformats.org/presentationml/2006/ole">
                <mc:AlternateContent xmlns:mc="http://schemas.openxmlformats.org/markup-compatibility/2006">
                  <mc:Choice xmlns:v="urn:schemas-microsoft-com:vml" Requires="v">
                    <p:oleObj spid="_x0000_s383477" name="CS ChemDraw Drawing" r:id="rId24" imgW="144331" imgH="386580" progId="ChemDraw.Document.6.0">
                      <p:embed/>
                    </p:oleObj>
                  </mc:Choice>
                  <mc:Fallback>
                    <p:oleObj name="CS ChemDraw Drawing" r:id="rId24" imgW="144331" imgH="386580" progId="ChemDraw.Document.6.0">
                      <p:embed/>
                      <p:pic>
                        <p:nvPicPr>
                          <p:cNvPr id="0" name="Object 2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 y="2795"/>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83" name="Object 203"/>
              <p:cNvGraphicFramePr>
                <a:graphicFrameLocks noChangeAspect="1"/>
              </p:cNvGraphicFramePr>
              <p:nvPr/>
            </p:nvGraphicFramePr>
            <p:xfrm>
              <a:off x="5012" y="2795"/>
              <a:ext cx="91" cy="244"/>
            </p:xfrm>
            <a:graphic>
              <a:graphicData uri="http://schemas.openxmlformats.org/presentationml/2006/ole">
                <mc:AlternateContent xmlns:mc="http://schemas.openxmlformats.org/markup-compatibility/2006">
                  <mc:Choice xmlns:v="urn:schemas-microsoft-com:vml" Requires="v">
                    <p:oleObj spid="_x0000_s383478" name="CS ChemDraw Drawing" r:id="rId25" imgW="144331" imgH="386580" progId="ChemDraw.Document.6.0">
                      <p:embed/>
                    </p:oleObj>
                  </mc:Choice>
                  <mc:Fallback>
                    <p:oleObj name="CS ChemDraw Drawing" r:id="rId25" imgW="144331" imgH="386580" progId="ChemDraw.Document.6.0">
                      <p:embed/>
                      <p:pic>
                        <p:nvPicPr>
                          <p:cNvPr id="0" name="Object 2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2" y="2795"/>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25484" name="Object 204"/>
            <p:cNvGraphicFramePr>
              <a:graphicFrameLocks noChangeAspect="1"/>
            </p:cNvGraphicFramePr>
            <p:nvPr/>
          </p:nvGraphicFramePr>
          <p:xfrm>
            <a:off x="4241" y="3203"/>
            <a:ext cx="128" cy="237"/>
          </p:xfrm>
          <a:graphic>
            <a:graphicData uri="http://schemas.openxmlformats.org/presentationml/2006/ole">
              <mc:AlternateContent xmlns:mc="http://schemas.openxmlformats.org/markup-compatibility/2006">
                <mc:Choice xmlns:v="urn:schemas-microsoft-com:vml" Requires="v">
                  <p:oleObj spid="_x0000_s383479" name="CS ChemDraw Drawing" r:id="rId26" imgW="115577" imgH="375889" progId="ChemDraw.Document.6.0">
                    <p:embed/>
                  </p:oleObj>
                </mc:Choice>
                <mc:Fallback>
                  <p:oleObj name="CS ChemDraw Drawing" r:id="rId26" imgW="115577" imgH="375889" progId="ChemDraw.Document.6.0">
                    <p:embed/>
                    <p:pic>
                      <p:nvPicPr>
                        <p:cNvPr id="0" name="Object 20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41" y="3203"/>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85" name="Object 205"/>
            <p:cNvGraphicFramePr>
              <a:graphicFrameLocks noChangeAspect="1"/>
            </p:cNvGraphicFramePr>
            <p:nvPr/>
          </p:nvGraphicFramePr>
          <p:xfrm>
            <a:off x="4649" y="3193"/>
            <a:ext cx="128" cy="237"/>
          </p:xfrm>
          <a:graphic>
            <a:graphicData uri="http://schemas.openxmlformats.org/presentationml/2006/ole">
              <mc:AlternateContent xmlns:mc="http://schemas.openxmlformats.org/markup-compatibility/2006">
                <mc:Choice xmlns:v="urn:schemas-microsoft-com:vml" Requires="v">
                  <p:oleObj spid="_x0000_s383480" name="CS ChemDraw Drawing" r:id="rId27" imgW="115577" imgH="375889" progId="ChemDraw.Document.6.0">
                    <p:embed/>
                  </p:oleObj>
                </mc:Choice>
                <mc:Fallback>
                  <p:oleObj name="CS ChemDraw Drawing" r:id="rId27" imgW="115577" imgH="375889" progId="ChemDraw.Document.6.0">
                    <p:embed/>
                    <p:pic>
                      <p:nvPicPr>
                        <p:cNvPr id="0" name="Object 20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 y="3193"/>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486" name="Object 206"/>
            <p:cNvGraphicFramePr>
              <a:graphicFrameLocks noChangeAspect="1"/>
            </p:cNvGraphicFramePr>
            <p:nvPr/>
          </p:nvGraphicFramePr>
          <p:xfrm>
            <a:off x="3969" y="3203"/>
            <a:ext cx="128" cy="237"/>
          </p:xfrm>
          <a:graphic>
            <a:graphicData uri="http://schemas.openxmlformats.org/presentationml/2006/ole">
              <mc:AlternateContent xmlns:mc="http://schemas.openxmlformats.org/markup-compatibility/2006">
                <mc:Choice xmlns:v="urn:schemas-microsoft-com:vml" Requires="v">
                  <p:oleObj spid="_x0000_s383481" name="CS ChemDraw Drawing" r:id="rId28" imgW="115577" imgH="375889" progId="ChemDraw.Document.6.0">
                    <p:embed/>
                  </p:oleObj>
                </mc:Choice>
                <mc:Fallback>
                  <p:oleObj name="CS ChemDraw Drawing" r:id="rId28" imgW="115577" imgH="375889" progId="ChemDraw.Document.6.0">
                    <p:embed/>
                    <p:pic>
                      <p:nvPicPr>
                        <p:cNvPr id="0" name="Object 20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9" y="3203"/>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日期占位符 1"/>
          <p:cNvSpPr>
            <a:spLocks noGrp="1"/>
          </p:cNvSpPr>
          <p:nvPr>
            <p:ph type="dt" sz="half" idx="10"/>
          </p:nvPr>
        </p:nvSpPr>
        <p:spPr/>
        <p:txBody>
          <a:bodyPr/>
          <a:lstStyle/>
          <a:p>
            <a:fld id="{20A0965A-2228-445D-A191-BAAF9157AF1E}" type="datetime12">
              <a:rPr lang="zh-CN" altLang="en-US" smtClean="0"/>
              <a:t>上午8时17分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33</a:t>
            </a:fld>
            <a:endParaRPr kumimoji="1" lang="en-US" altLang="zh-CN" sz="1800" spc="30">
              <a:solidFill>
                <a:schemeClr val="tx1"/>
              </a:solidFill>
              <a:latin typeface="隶书" pitchFamily="49" charset="-122"/>
              <a:ea typeface="隶书" pitchFamily="49" charset="-122"/>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5490"/>
                                        </p:tgtEl>
                                        <p:attrNameLst>
                                          <p:attrName>style.visibility</p:attrName>
                                        </p:attrNameLst>
                                      </p:cBhvr>
                                      <p:to>
                                        <p:strVal val="visible"/>
                                      </p:to>
                                    </p:set>
                                    <p:animEffect transition="in" filter="slide(fromBottom)">
                                      <p:cBhvr>
                                        <p:cTn id="7" dur="500"/>
                                        <p:tgtEl>
                                          <p:spTgt spid="225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25491"/>
                                        </p:tgtEl>
                                        <p:attrNameLst>
                                          <p:attrName>style.visibility</p:attrName>
                                        </p:attrNameLst>
                                      </p:cBhvr>
                                      <p:to>
                                        <p:strVal val="visible"/>
                                      </p:to>
                                    </p:set>
                                    <p:animEffect transition="in" filter="slide(fromBottom)">
                                      <p:cBhvr>
                                        <p:cTn id="12" dur="500"/>
                                        <p:tgtEl>
                                          <p:spTgt spid="225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ChangeArrowheads="1"/>
          </p:cNvSpPr>
          <p:nvPr/>
        </p:nvSpPr>
        <p:spPr bwMode="auto">
          <a:xfrm>
            <a:off x="1981200" y="228600"/>
            <a:ext cx="6324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Times New Roman" pitchFamily="18" charset="0"/>
              </a:rPr>
              <a:t>[FeF</a:t>
            </a:r>
            <a:r>
              <a:rPr kumimoji="1" lang="en-US" altLang="zh-CN" sz="3200" b="1" baseline="-30000">
                <a:latin typeface="Times New Roman" pitchFamily="18" charset="0"/>
              </a:rPr>
              <a:t>6</a:t>
            </a:r>
            <a:r>
              <a:rPr kumimoji="1" lang="en-US" altLang="zh-CN" sz="3200" b="1">
                <a:latin typeface="Times New Roman" pitchFamily="18" charset="0"/>
              </a:rPr>
              <a:t>]</a:t>
            </a:r>
            <a:r>
              <a:rPr kumimoji="1" lang="en-US" altLang="zh-CN" sz="3200" b="1" baseline="30000">
                <a:latin typeface="Times New Roman" pitchFamily="18" charset="0"/>
              </a:rPr>
              <a:t>3</a:t>
            </a:r>
            <a:r>
              <a:rPr kumimoji="1" lang="zh-CN" altLang="en-US" sz="3200" b="1" baseline="30000">
                <a:latin typeface="宋体" pitchFamily="2" charset="-122"/>
              </a:rPr>
              <a:t>－</a:t>
            </a:r>
            <a:r>
              <a:rPr kumimoji="1" lang="zh-CN" altLang="en-US" sz="3200" b="1">
                <a:latin typeface="宋体" pitchFamily="2" charset="-122"/>
              </a:rPr>
              <a:t>，</a:t>
            </a:r>
            <a:r>
              <a:rPr kumimoji="1" lang="en-US" altLang="zh-CN" sz="3200" b="1" i="1">
                <a:latin typeface="Times New Roman" pitchFamily="18" charset="0"/>
              </a:rPr>
              <a:t>μ</a:t>
            </a:r>
            <a:r>
              <a:rPr kumimoji="1" lang="en-US" altLang="zh-CN" sz="3200" b="1">
                <a:latin typeface="Times New Roman" pitchFamily="18" charset="0"/>
              </a:rPr>
              <a:t>=5.88</a:t>
            </a:r>
            <a:r>
              <a:rPr kumimoji="1" lang="en-US" altLang="zh-CN" sz="3200" b="1" i="1">
                <a:latin typeface="Times New Roman" pitchFamily="18" charset="0"/>
              </a:rPr>
              <a:t>μ</a:t>
            </a:r>
            <a:r>
              <a:rPr kumimoji="1" lang="en-US" altLang="zh-CN" sz="3200" b="1" baseline="-25000">
                <a:latin typeface="Times New Roman" pitchFamily="18" charset="0"/>
              </a:rPr>
              <a:t>B</a:t>
            </a:r>
            <a:r>
              <a:rPr kumimoji="1" lang="en-US" altLang="zh-CN" sz="3200" b="1">
                <a:latin typeface="Times New Roman" pitchFamily="18" charset="0"/>
              </a:rPr>
              <a:t> </a:t>
            </a:r>
            <a:r>
              <a:rPr kumimoji="1" lang="zh-CN" altLang="en-US" sz="3200" b="1">
                <a:latin typeface="宋体" pitchFamily="2" charset="-122"/>
              </a:rPr>
              <a:t>，则</a:t>
            </a:r>
            <a:r>
              <a:rPr kumimoji="1" lang="en-US" altLang="zh-CN" sz="3200" b="1" i="1">
                <a:latin typeface="Times New Roman" pitchFamily="18" charset="0"/>
              </a:rPr>
              <a:t>n</a:t>
            </a:r>
            <a:r>
              <a:rPr kumimoji="1" lang="en-US" altLang="zh-CN" sz="3200" b="1">
                <a:latin typeface="Times New Roman" pitchFamily="18" charset="0"/>
              </a:rPr>
              <a:t>=5 </a:t>
            </a:r>
          </a:p>
        </p:txBody>
      </p:sp>
      <p:sp>
        <p:nvSpPr>
          <p:cNvPr id="226307" name="Rectangle 3"/>
          <p:cNvSpPr>
            <a:spLocks noChangeArrowheads="1"/>
          </p:cNvSpPr>
          <p:nvPr/>
        </p:nvSpPr>
        <p:spPr bwMode="auto">
          <a:xfrm>
            <a:off x="4375151" y="914401"/>
            <a:ext cx="54927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356" name="Rectangle 52"/>
          <p:cNvSpPr>
            <a:spLocks noChangeArrowheads="1"/>
          </p:cNvSpPr>
          <p:nvPr/>
        </p:nvSpPr>
        <p:spPr bwMode="auto">
          <a:xfrm>
            <a:off x="8368358" y="1880040"/>
            <a:ext cx="41116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357" name="Rectangle 53"/>
          <p:cNvSpPr>
            <a:spLocks noChangeArrowheads="1"/>
          </p:cNvSpPr>
          <p:nvPr/>
        </p:nvSpPr>
        <p:spPr bwMode="auto">
          <a:xfrm>
            <a:off x="7134870" y="1880040"/>
            <a:ext cx="41116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grpSp>
        <p:nvGrpSpPr>
          <p:cNvPr id="226516" name="Group 212"/>
          <p:cNvGrpSpPr>
            <a:grpSpLocks/>
          </p:cNvGrpSpPr>
          <p:nvPr/>
        </p:nvGrpSpPr>
        <p:grpSpPr bwMode="auto">
          <a:xfrm>
            <a:off x="551508" y="4567677"/>
            <a:ext cx="10704513" cy="1660525"/>
            <a:chOff x="204" y="2838"/>
            <a:chExt cx="6743" cy="1046"/>
          </a:xfrm>
        </p:grpSpPr>
        <p:sp>
          <p:nvSpPr>
            <p:cNvPr id="226327" name="Text Box 23"/>
            <p:cNvSpPr txBox="1">
              <a:spLocks noChangeArrowheads="1"/>
            </p:cNvSpPr>
            <p:nvPr/>
          </p:nvSpPr>
          <p:spPr bwMode="auto">
            <a:xfrm>
              <a:off x="204" y="2838"/>
              <a:ext cx="7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Times New Roman" pitchFamily="18" charset="0"/>
                </a:rPr>
                <a:t>成键</a:t>
              </a:r>
            </a:p>
          </p:txBody>
        </p:sp>
        <p:sp>
          <p:nvSpPr>
            <p:cNvPr id="226332" name="Text Box 28"/>
            <p:cNvSpPr txBox="1">
              <a:spLocks noChangeArrowheads="1"/>
            </p:cNvSpPr>
            <p:nvPr/>
          </p:nvSpPr>
          <p:spPr bwMode="auto">
            <a:xfrm>
              <a:off x="1515" y="3421"/>
              <a:ext cx="38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itchFamily="18" charset="0"/>
                </a:rPr>
                <a:t>3d</a:t>
              </a:r>
            </a:p>
          </p:txBody>
        </p:sp>
        <p:grpSp>
          <p:nvGrpSpPr>
            <p:cNvPr id="226446" name="Group 142"/>
            <p:cNvGrpSpPr>
              <a:grpSpLocks/>
            </p:cNvGrpSpPr>
            <p:nvPr/>
          </p:nvGrpSpPr>
          <p:grpSpPr bwMode="auto">
            <a:xfrm>
              <a:off x="4739" y="2973"/>
              <a:ext cx="648" cy="336"/>
              <a:chOff x="2751" y="1312"/>
              <a:chExt cx="648" cy="336"/>
            </a:xfrm>
          </p:grpSpPr>
          <p:sp>
            <p:nvSpPr>
              <p:cNvPr id="226447" name="Rectangle 143"/>
              <p:cNvSpPr>
                <a:spLocks noChangeArrowheads="1"/>
              </p:cNvSpPr>
              <p:nvPr/>
            </p:nvSpPr>
            <p:spPr bwMode="auto">
              <a:xfrm>
                <a:off x="3183" y="1312"/>
                <a:ext cx="2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448" name="Rectangle 144"/>
              <p:cNvSpPr>
                <a:spLocks noChangeArrowheads="1"/>
              </p:cNvSpPr>
              <p:nvPr/>
            </p:nvSpPr>
            <p:spPr bwMode="auto">
              <a:xfrm>
                <a:off x="2967" y="1312"/>
                <a:ext cx="2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449" name="Rectangle 145"/>
              <p:cNvSpPr>
                <a:spLocks noChangeArrowheads="1"/>
              </p:cNvSpPr>
              <p:nvPr/>
            </p:nvSpPr>
            <p:spPr bwMode="auto">
              <a:xfrm>
                <a:off x="2751" y="1312"/>
                <a:ext cx="2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450" name="Line 146"/>
              <p:cNvSpPr>
                <a:spLocks noChangeShapeType="1"/>
              </p:cNvSpPr>
              <p:nvPr/>
            </p:nvSpPr>
            <p:spPr bwMode="auto">
              <a:xfrm>
                <a:off x="2751" y="1312"/>
                <a:ext cx="64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51" name="Line 147"/>
              <p:cNvSpPr>
                <a:spLocks noChangeShapeType="1"/>
              </p:cNvSpPr>
              <p:nvPr/>
            </p:nvSpPr>
            <p:spPr bwMode="auto">
              <a:xfrm>
                <a:off x="2751" y="1648"/>
                <a:ext cx="64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52" name="Line 148"/>
              <p:cNvSpPr>
                <a:spLocks noChangeShapeType="1"/>
              </p:cNvSpPr>
              <p:nvPr/>
            </p:nvSpPr>
            <p:spPr bwMode="auto">
              <a:xfrm>
                <a:off x="2751" y="1312"/>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53" name="Line 149"/>
              <p:cNvSpPr>
                <a:spLocks noChangeShapeType="1"/>
              </p:cNvSpPr>
              <p:nvPr/>
            </p:nvSpPr>
            <p:spPr bwMode="auto">
              <a:xfrm>
                <a:off x="2967" y="1312"/>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54" name="Line 150"/>
              <p:cNvSpPr>
                <a:spLocks noChangeShapeType="1"/>
              </p:cNvSpPr>
              <p:nvPr/>
            </p:nvSpPr>
            <p:spPr bwMode="auto">
              <a:xfrm>
                <a:off x="3183" y="1312"/>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55" name="Line 151"/>
              <p:cNvSpPr>
                <a:spLocks noChangeShapeType="1"/>
              </p:cNvSpPr>
              <p:nvPr/>
            </p:nvSpPr>
            <p:spPr bwMode="auto">
              <a:xfrm>
                <a:off x="3399" y="1312"/>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6456" name="Rectangle 152"/>
            <p:cNvSpPr>
              <a:spLocks noChangeArrowheads="1"/>
            </p:cNvSpPr>
            <p:nvPr/>
          </p:nvSpPr>
          <p:spPr bwMode="auto">
            <a:xfrm>
              <a:off x="4811" y="3405"/>
              <a:ext cx="38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itchFamily="18" charset="0"/>
                </a:rPr>
                <a:t>4d</a:t>
              </a:r>
            </a:p>
          </p:txBody>
        </p:sp>
        <p:sp>
          <p:nvSpPr>
            <p:cNvPr id="226459" name="Text Box 155"/>
            <p:cNvSpPr txBox="1">
              <a:spLocks noChangeArrowheads="1"/>
            </p:cNvSpPr>
            <p:nvPr/>
          </p:nvSpPr>
          <p:spPr bwMode="auto">
            <a:xfrm>
              <a:off x="5450" y="2944"/>
              <a:ext cx="149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b="1" dirty="0">
                  <a:solidFill>
                    <a:srgbClr val="FFFF00"/>
                  </a:solidFill>
                  <a:latin typeface="Times New Roman" pitchFamily="18" charset="0"/>
                </a:rPr>
                <a:t>正八面体</a:t>
              </a:r>
            </a:p>
          </p:txBody>
        </p:sp>
        <p:grpSp>
          <p:nvGrpSpPr>
            <p:cNvPr id="226514" name="Group 210"/>
            <p:cNvGrpSpPr>
              <a:grpSpLocks/>
            </p:cNvGrpSpPr>
            <p:nvPr/>
          </p:nvGrpSpPr>
          <p:grpSpPr bwMode="auto">
            <a:xfrm>
              <a:off x="2699" y="2995"/>
              <a:ext cx="1650" cy="889"/>
              <a:chOff x="2699" y="2829"/>
              <a:chExt cx="1650" cy="889"/>
            </a:xfrm>
          </p:grpSpPr>
          <p:sp>
            <p:nvSpPr>
              <p:cNvPr id="226337" name="Text Box 33"/>
              <p:cNvSpPr txBox="1">
                <a:spLocks noChangeArrowheads="1"/>
              </p:cNvSpPr>
              <p:nvPr/>
            </p:nvSpPr>
            <p:spPr bwMode="auto">
              <a:xfrm>
                <a:off x="2745" y="3430"/>
                <a:ext cx="16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Times New Roman" pitchFamily="18" charset="0"/>
                  </a:rPr>
                  <a:t>F</a:t>
                </a:r>
                <a:r>
                  <a:rPr kumimoji="1" lang="en-US" altLang="zh-CN" sz="2400" b="1" baseline="30000">
                    <a:latin typeface="Times New Roman" pitchFamily="18" charset="0"/>
                  </a:rPr>
                  <a:t>-</a:t>
                </a:r>
                <a:r>
                  <a:rPr kumimoji="1" lang="en-US" altLang="zh-CN" sz="2400" b="1">
                    <a:latin typeface="Times New Roman" pitchFamily="18" charset="0"/>
                  </a:rPr>
                  <a:t>  F</a:t>
                </a:r>
                <a:r>
                  <a:rPr kumimoji="1" lang="en-US" altLang="zh-CN" sz="2400" b="1" baseline="30000">
                    <a:latin typeface="Times New Roman" pitchFamily="18" charset="0"/>
                  </a:rPr>
                  <a:t>-</a:t>
                </a:r>
                <a:r>
                  <a:rPr kumimoji="1" lang="en-US" altLang="zh-CN" sz="2400" b="1">
                    <a:latin typeface="Times New Roman" pitchFamily="18" charset="0"/>
                  </a:rPr>
                  <a:t>  F</a:t>
                </a:r>
                <a:r>
                  <a:rPr kumimoji="1" lang="en-US" altLang="zh-CN" sz="2400" b="1" baseline="30000">
                    <a:latin typeface="Times New Roman" pitchFamily="18" charset="0"/>
                  </a:rPr>
                  <a:t>-</a:t>
                </a:r>
                <a:r>
                  <a:rPr kumimoji="1" lang="en-US" altLang="zh-CN" sz="2400" b="1">
                    <a:latin typeface="Times New Roman" pitchFamily="18" charset="0"/>
                  </a:rPr>
                  <a:t>  F</a:t>
                </a:r>
                <a:r>
                  <a:rPr kumimoji="1" lang="en-US" altLang="zh-CN" sz="2400" b="1" baseline="30000">
                    <a:latin typeface="Times New Roman" pitchFamily="18" charset="0"/>
                  </a:rPr>
                  <a:t>-</a:t>
                </a:r>
                <a:r>
                  <a:rPr kumimoji="1" lang="en-US" altLang="zh-CN" sz="2400" b="1">
                    <a:latin typeface="Times New Roman" pitchFamily="18" charset="0"/>
                  </a:rPr>
                  <a:t>   F</a:t>
                </a:r>
                <a:r>
                  <a:rPr kumimoji="1" lang="en-US" altLang="zh-CN" sz="2400" b="1" baseline="30000">
                    <a:latin typeface="Times New Roman" pitchFamily="18" charset="0"/>
                  </a:rPr>
                  <a:t>-</a:t>
                </a:r>
                <a:r>
                  <a:rPr kumimoji="1" lang="en-US" altLang="zh-CN" sz="2400" b="1">
                    <a:latin typeface="Times New Roman" pitchFamily="18" charset="0"/>
                  </a:rPr>
                  <a:t>  F</a:t>
                </a:r>
                <a:r>
                  <a:rPr kumimoji="1" lang="en-US" altLang="zh-CN" sz="2400" b="1" baseline="30000">
                    <a:latin typeface="Times New Roman" pitchFamily="18" charset="0"/>
                  </a:rPr>
                  <a:t>-</a:t>
                </a:r>
              </a:p>
            </p:txBody>
          </p:sp>
          <p:grpSp>
            <p:nvGrpSpPr>
              <p:cNvPr id="226432" name="Group 128"/>
              <p:cNvGrpSpPr>
                <a:grpSpLocks/>
              </p:cNvGrpSpPr>
              <p:nvPr/>
            </p:nvGrpSpPr>
            <p:grpSpPr bwMode="auto">
              <a:xfrm>
                <a:off x="2699" y="2829"/>
                <a:ext cx="1584" cy="329"/>
                <a:chOff x="2391" y="2231"/>
                <a:chExt cx="1515" cy="329"/>
              </a:xfrm>
            </p:grpSpPr>
            <p:sp>
              <p:nvSpPr>
                <p:cNvPr id="226433" name="Rectangle 129"/>
                <p:cNvSpPr>
                  <a:spLocks noChangeArrowheads="1"/>
                </p:cNvSpPr>
                <p:nvPr/>
              </p:nvSpPr>
              <p:spPr bwMode="auto">
                <a:xfrm>
                  <a:off x="3654" y="2234"/>
                  <a:ext cx="252" cy="3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434" name="Rectangle 130"/>
                <p:cNvSpPr>
                  <a:spLocks noChangeArrowheads="1"/>
                </p:cNvSpPr>
                <p:nvPr/>
              </p:nvSpPr>
              <p:spPr bwMode="auto">
                <a:xfrm>
                  <a:off x="3147" y="2234"/>
                  <a:ext cx="25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435" name="Rectangle 131"/>
                <p:cNvSpPr>
                  <a:spLocks noChangeArrowheads="1"/>
                </p:cNvSpPr>
                <p:nvPr/>
              </p:nvSpPr>
              <p:spPr bwMode="auto">
                <a:xfrm>
                  <a:off x="2895" y="2234"/>
                  <a:ext cx="25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436" name="Rectangle 132"/>
                <p:cNvSpPr>
                  <a:spLocks noChangeArrowheads="1"/>
                </p:cNvSpPr>
                <p:nvPr/>
              </p:nvSpPr>
              <p:spPr bwMode="auto">
                <a:xfrm>
                  <a:off x="2643" y="2234"/>
                  <a:ext cx="25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437" name="Rectangle 133"/>
                <p:cNvSpPr>
                  <a:spLocks noChangeArrowheads="1"/>
                </p:cNvSpPr>
                <p:nvPr/>
              </p:nvSpPr>
              <p:spPr bwMode="auto">
                <a:xfrm>
                  <a:off x="2391" y="2234"/>
                  <a:ext cx="25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438" name="Line 134"/>
                <p:cNvSpPr>
                  <a:spLocks noChangeShapeType="1"/>
                </p:cNvSpPr>
                <p:nvPr/>
              </p:nvSpPr>
              <p:spPr bwMode="auto">
                <a:xfrm>
                  <a:off x="2391" y="2234"/>
                  <a:ext cx="100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39" name="Line 135"/>
                <p:cNvSpPr>
                  <a:spLocks noChangeShapeType="1"/>
                </p:cNvSpPr>
                <p:nvPr/>
              </p:nvSpPr>
              <p:spPr bwMode="auto">
                <a:xfrm>
                  <a:off x="2391" y="2560"/>
                  <a:ext cx="100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40" name="Line 136"/>
                <p:cNvSpPr>
                  <a:spLocks noChangeShapeType="1"/>
                </p:cNvSpPr>
                <p:nvPr/>
              </p:nvSpPr>
              <p:spPr bwMode="auto">
                <a:xfrm>
                  <a:off x="2391" y="2234"/>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41" name="Line 137"/>
                <p:cNvSpPr>
                  <a:spLocks noChangeShapeType="1"/>
                </p:cNvSpPr>
                <p:nvPr/>
              </p:nvSpPr>
              <p:spPr bwMode="auto">
                <a:xfrm>
                  <a:off x="2643" y="2234"/>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42" name="Line 138"/>
                <p:cNvSpPr>
                  <a:spLocks noChangeShapeType="1"/>
                </p:cNvSpPr>
                <p:nvPr/>
              </p:nvSpPr>
              <p:spPr bwMode="auto">
                <a:xfrm>
                  <a:off x="2895" y="2234"/>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43" name="Line 139"/>
                <p:cNvSpPr>
                  <a:spLocks noChangeShapeType="1"/>
                </p:cNvSpPr>
                <p:nvPr/>
              </p:nvSpPr>
              <p:spPr bwMode="auto">
                <a:xfrm>
                  <a:off x="3147" y="2234"/>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44" name="Line 140"/>
                <p:cNvSpPr>
                  <a:spLocks noChangeShapeType="1"/>
                </p:cNvSpPr>
                <p:nvPr/>
              </p:nvSpPr>
              <p:spPr bwMode="auto">
                <a:xfrm>
                  <a:off x="3399" y="2234"/>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45" name="Rectangle 141"/>
                <p:cNvSpPr>
                  <a:spLocks noChangeArrowheads="1"/>
                </p:cNvSpPr>
                <p:nvPr/>
              </p:nvSpPr>
              <p:spPr bwMode="auto">
                <a:xfrm>
                  <a:off x="3408" y="2231"/>
                  <a:ext cx="252" cy="3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grpSp>
          <p:graphicFrame>
            <p:nvGraphicFramePr>
              <p:cNvPr id="226460" name="Object 156"/>
              <p:cNvGraphicFramePr>
                <a:graphicFrameLocks noChangeAspect="1"/>
              </p:cNvGraphicFramePr>
              <p:nvPr/>
            </p:nvGraphicFramePr>
            <p:xfrm>
              <a:off x="2789" y="2886"/>
              <a:ext cx="91" cy="244"/>
            </p:xfrm>
            <a:graphic>
              <a:graphicData uri="http://schemas.openxmlformats.org/presentationml/2006/ole">
                <mc:AlternateContent xmlns:mc="http://schemas.openxmlformats.org/markup-compatibility/2006">
                  <mc:Choice xmlns:v="urn:schemas-microsoft-com:vml" Requires="v">
                    <p:oleObj spid="_x0000_s386312" name="CS ChemDraw Drawing" r:id="rId4" imgW="144331" imgH="386580" progId="ChemDraw.Document.6.0">
                      <p:embed/>
                    </p:oleObj>
                  </mc:Choice>
                  <mc:Fallback>
                    <p:oleObj name="CS ChemDraw Drawing" r:id="rId4" imgW="144331" imgH="386580" progId="ChemDraw.Document.6.0">
                      <p:embed/>
                      <p:pic>
                        <p:nvPicPr>
                          <p:cNvPr id="0" name="Object 1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9" y="2886"/>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61" name="Object 157"/>
              <p:cNvGraphicFramePr>
                <a:graphicFrameLocks noChangeAspect="1"/>
              </p:cNvGraphicFramePr>
              <p:nvPr/>
            </p:nvGraphicFramePr>
            <p:xfrm>
              <a:off x="3061" y="2886"/>
              <a:ext cx="98" cy="244"/>
            </p:xfrm>
            <a:graphic>
              <a:graphicData uri="http://schemas.openxmlformats.org/presentationml/2006/ole">
                <mc:AlternateContent xmlns:mc="http://schemas.openxmlformats.org/markup-compatibility/2006">
                  <mc:Choice xmlns:v="urn:schemas-microsoft-com:vml" Requires="v">
                    <p:oleObj spid="_x0000_s386313" name="CS ChemDraw Drawing" r:id="rId6" imgW="144331" imgH="386580" progId="ChemDraw.Document.6.0">
                      <p:embed/>
                    </p:oleObj>
                  </mc:Choice>
                  <mc:Fallback>
                    <p:oleObj name="CS ChemDraw Drawing" r:id="rId6" imgW="144331" imgH="386580" progId="ChemDraw.Document.6.0">
                      <p:embed/>
                      <p:pic>
                        <p:nvPicPr>
                          <p:cNvPr id="0" name="Object 1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1" y="2886"/>
                            <a:ext cx="98"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62" name="Object 158"/>
              <p:cNvGraphicFramePr>
                <a:graphicFrameLocks noChangeAspect="1"/>
              </p:cNvGraphicFramePr>
              <p:nvPr/>
            </p:nvGraphicFramePr>
            <p:xfrm>
              <a:off x="3288" y="2886"/>
              <a:ext cx="91" cy="244"/>
            </p:xfrm>
            <a:graphic>
              <a:graphicData uri="http://schemas.openxmlformats.org/presentationml/2006/ole">
                <mc:AlternateContent xmlns:mc="http://schemas.openxmlformats.org/markup-compatibility/2006">
                  <mc:Choice xmlns:v="urn:schemas-microsoft-com:vml" Requires="v">
                    <p:oleObj spid="_x0000_s386314" name="CS ChemDraw Drawing" r:id="rId7" imgW="144331" imgH="386580" progId="ChemDraw.Document.6.0">
                      <p:embed/>
                    </p:oleObj>
                  </mc:Choice>
                  <mc:Fallback>
                    <p:oleObj name="CS ChemDraw Drawing" r:id="rId7" imgW="144331" imgH="386580" progId="ChemDraw.Document.6.0">
                      <p:embed/>
                      <p:pic>
                        <p:nvPicPr>
                          <p:cNvPr id="0" name="Object 1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8" y="2886"/>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63" name="Object 159"/>
              <p:cNvGraphicFramePr>
                <a:graphicFrameLocks noChangeAspect="1"/>
              </p:cNvGraphicFramePr>
              <p:nvPr/>
            </p:nvGraphicFramePr>
            <p:xfrm>
              <a:off x="3560" y="2886"/>
              <a:ext cx="91" cy="244"/>
            </p:xfrm>
            <a:graphic>
              <a:graphicData uri="http://schemas.openxmlformats.org/presentationml/2006/ole">
                <mc:AlternateContent xmlns:mc="http://schemas.openxmlformats.org/markup-compatibility/2006">
                  <mc:Choice xmlns:v="urn:schemas-microsoft-com:vml" Requires="v">
                    <p:oleObj spid="_x0000_s386315" name="CS ChemDraw Drawing" r:id="rId8" imgW="144331" imgH="386580" progId="ChemDraw.Document.6.0">
                      <p:embed/>
                    </p:oleObj>
                  </mc:Choice>
                  <mc:Fallback>
                    <p:oleObj name="CS ChemDraw Drawing" r:id="rId8" imgW="144331" imgH="386580" progId="ChemDraw.Document.6.0">
                      <p:embed/>
                      <p:pic>
                        <p:nvPicPr>
                          <p:cNvPr id="0" name="Object 1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0" y="2886"/>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64" name="Object 160"/>
              <p:cNvGraphicFramePr>
                <a:graphicFrameLocks noChangeAspect="1"/>
              </p:cNvGraphicFramePr>
              <p:nvPr/>
            </p:nvGraphicFramePr>
            <p:xfrm>
              <a:off x="3833" y="2886"/>
              <a:ext cx="91" cy="244"/>
            </p:xfrm>
            <a:graphic>
              <a:graphicData uri="http://schemas.openxmlformats.org/presentationml/2006/ole">
                <mc:AlternateContent xmlns:mc="http://schemas.openxmlformats.org/markup-compatibility/2006">
                  <mc:Choice xmlns:v="urn:schemas-microsoft-com:vml" Requires="v">
                    <p:oleObj spid="_x0000_s386316" name="CS ChemDraw Drawing" r:id="rId9" imgW="144331" imgH="386580" progId="ChemDraw.Document.6.0">
                      <p:embed/>
                    </p:oleObj>
                  </mc:Choice>
                  <mc:Fallback>
                    <p:oleObj name="CS ChemDraw Drawing" r:id="rId9" imgW="144331" imgH="386580" progId="ChemDraw.Document.6.0">
                      <p:embed/>
                      <p:pic>
                        <p:nvPicPr>
                          <p:cNvPr id="0" name="Object 1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3" y="2886"/>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65" name="Object 161"/>
              <p:cNvGraphicFramePr>
                <a:graphicFrameLocks noChangeAspect="1"/>
              </p:cNvGraphicFramePr>
              <p:nvPr/>
            </p:nvGraphicFramePr>
            <p:xfrm>
              <a:off x="4105" y="2886"/>
              <a:ext cx="91" cy="244"/>
            </p:xfrm>
            <a:graphic>
              <a:graphicData uri="http://schemas.openxmlformats.org/presentationml/2006/ole">
                <mc:AlternateContent xmlns:mc="http://schemas.openxmlformats.org/markup-compatibility/2006">
                  <mc:Choice xmlns:v="urn:schemas-microsoft-com:vml" Requires="v">
                    <p:oleObj spid="_x0000_s386317" name="CS ChemDraw Drawing" r:id="rId10" imgW="144331" imgH="386580" progId="ChemDraw.Document.6.0">
                      <p:embed/>
                    </p:oleObj>
                  </mc:Choice>
                  <mc:Fallback>
                    <p:oleObj name="CS ChemDraw Drawing" r:id="rId10" imgW="144331" imgH="386580" progId="ChemDraw.Document.6.0">
                      <p:embed/>
                      <p:pic>
                        <p:nvPicPr>
                          <p:cNvPr id="0" name="Object 1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5" y="2886"/>
                            <a:ext cx="91"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66" name="Object 162"/>
              <p:cNvGraphicFramePr>
                <a:graphicFrameLocks noChangeAspect="1"/>
              </p:cNvGraphicFramePr>
              <p:nvPr/>
            </p:nvGraphicFramePr>
            <p:xfrm>
              <a:off x="2789" y="3249"/>
              <a:ext cx="128" cy="237"/>
            </p:xfrm>
            <a:graphic>
              <a:graphicData uri="http://schemas.openxmlformats.org/presentationml/2006/ole">
                <mc:AlternateContent xmlns:mc="http://schemas.openxmlformats.org/markup-compatibility/2006">
                  <mc:Choice xmlns:v="urn:schemas-microsoft-com:vml" Requires="v">
                    <p:oleObj spid="_x0000_s386318" name="CS ChemDraw Drawing" r:id="rId11" imgW="115577" imgH="375889" progId="ChemDraw.Document.6.0">
                      <p:embed/>
                    </p:oleObj>
                  </mc:Choice>
                  <mc:Fallback>
                    <p:oleObj name="CS ChemDraw Drawing" r:id="rId11" imgW="115577" imgH="375889" progId="ChemDraw.Document.6.0">
                      <p:embed/>
                      <p:pic>
                        <p:nvPicPr>
                          <p:cNvPr id="0" name="Object 1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89" y="3249"/>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67" name="Object 163"/>
              <p:cNvGraphicFramePr>
                <a:graphicFrameLocks noChangeAspect="1"/>
              </p:cNvGraphicFramePr>
              <p:nvPr/>
            </p:nvGraphicFramePr>
            <p:xfrm>
              <a:off x="3061" y="3249"/>
              <a:ext cx="128" cy="237"/>
            </p:xfrm>
            <a:graphic>
              <a:graphicData uri="http://schemas.openxmlformats.org/presentationml/2006/ole">
                <mc:AlternateContent xmlns:mc="http://schemas.openxmlformats.org/markup-compatibility/2006">
                  <mc:Choice xmlns:v="urn:schemas-microsoft-com:vml" Requires="v">
                    <p:oleObj spid="_x0000_s386319" name="CS ChemDraw Drawing" r:id="rId13" imgW="115577" imgH="375889" progId="ChemDraw.Document.6.0">
                      <p:embed/>
                    </p:oleObj>
                  </mc:Choice>
                  <mc:Fallback>
                    <p:oleObj name="CS ChemDraw Drawing" r:id="rId13" imgW="115577" imgH="375889" progId="ChemDraw.Document.6.0">
                      <p:embed/>
                      <p:pic>
                        <p:nvPicPr>
                          <p:cNvPr id="0" name="Object 16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61" y="3249"/>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68" name="Object 164"/>
              <p:cNvGraphicFramePr>
                <a:graphicFrameLocks noChangeAspect="1"/>
              </p:cNvGraphicFramePr>
              <p:nvPr/>
            </p:nvGraphicFramePr>
            <p:xfrm>
              <a:off x="3288" y="3249"/>
              <a:ext cx="128" cy="237"/>
            </p:xfrm>
            <a:graphic>
              <a:graphicData uri="http://schemas.openxmlformats.org/presentationml/2006/ole">
                <mc:AlternateContent xmlns:mc="http://schemas.openxmlformats.org/markup-compatibility/2006">
                  <mc:Choice xmlns:v="urn:schemas-microsoft-com:vml" Requires="v">
                    <p:oleObj spid="_x0000_s386320" name="CS ChemDraw Drawing" r:id="rId14" imgW="115577" imgH="375889" progId="ChemDraw.Document.6.0">
                      <p:embed/>
                    </p:oleObj>
                  </mc:Choice>
                  <mc:Fallback>
                    <p:oleObj name="CS ChemDraw Drawing" r:id="rId14" imgW="115577" imgH="375889" progId="ChemDraw.Document.6.0">
                      <p:embed/>
                      <p:pic>
                        <p:nvPicPr>
                          <p:cNvPr id="0" name="Object 16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88" y="3249"/>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69" name="Object 165"/>
              <p:cNvGraphicFramePr>
                <a:graphicFrameLocks noChangeAspect="1"/>
              </p:cNvGraphicFramePr>
              <p:nvPr/>
            </p:nvGraphicFramePr>
            <p:xfrm>
              <a:off x="3560" y="3249"/>
              <a:ext cx="128" cy="237"/>
            </p:xfrm>
            <a:graphic>
              <a:graphicData uri="http://schemas.openxmlformats.org/presentationml/2006/ole">
                <mc:AlternateContent xmlns:mc="http://schemas.openxmlformats.org/markup-compatibility/2006">
                  <mc:Choice xmlns:v="urn:schemas-microsoft-com:vml" Requires="v">
                    <p:oleObj spid="_x0000_s386321" name="CS ChemDraw Drawing" r:id="rId15" imgW="115577" imgH="375889" progId="ChemDraw.Document.6.0">
                      <p:embed/>
                    </p:oleObj>
                  </mc:Choice>
                  <mc:Fallback>
                    <p:oleObj name="CS ChemDraw Drawing" r:id="rId15" imgW="115577" imgH="375889" progId="ChemDraw.Document.6.0">
                      <p:embed/>
                      <p:pic>
                        <p:nvPicPr>
                          <p:cNvPr id="0" name="Object 16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0" y="3249"/>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70" name="Object 166"/>
              <p:cNvGraphicFramePr>
                <a:graphicFrameLocks noChangeAspect="1"/>
              </p:cNvGraphicFramePr>
              <p:nvPr/>
            </p:nvGraphicFramePr>
            <p:xfrm>
              <a:off x="3833" y="3249"/>
              <a:ext cx="128" cy="237"/>
            </p:xfrm>
            <a:graphic>
              <a:graphicData uri="http://schemas.openxmlformats.org/presentationml/2006/ole">
                <mc:AlternateContent xmlns:mc="http://schemas.openxmlformats.org/markup-compatibility/2006">
                  <mc:Choice xmlns:v="urn:schemas-microsoft-com:vml" Requires="v">
                    <p:oleObj spid="_x0000_s386322" name="CS ChemDraw Drawing" r:id="rId16" imgW="115577" imgH="375889" progId="ChemDraw.Document.6.0">
                      <p:embed/>
                    </p:oleObj>
                  </mc:Choice>
                  <mc:Fallback>
                    <p:oleObj name="CS ChemDraw Drawing" r:id="rId16" imgW="115577" imgH="375889" progId="ChemDraw.Document.6.0">
                      <p:embed/>
                      <p:pic>
                        <p:nvPicPr>
                          <p:cNvPr id="0" name="Object 1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33" y="3249"/>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71" name="Object 167"/>
              <p:cNvGraphicFramePr>
                <a:graphicFrameLocks noChangeAspect="1"/>
              </p:cNvGraphicFramePr>
              <p:nvPr/>
            </p:nvGraphicFramePr>
            <p:xfrm>
              <a:off x="4105" y="3238"/>
              <a:ext cx="128" cy="237"/>
            </p:xfrm>
            <a:graphic>
              <a:graphicData uri="http://schemas.openxmlformats.org/presentationml/2006/ole">
                <mc:AlternateContent xmlns:mc="http://schemas.openxmlformats.org/markup-compatibility/2006">
                  <mc:Choice xmlns:v="urn:schemas-microsoft-com:vml" Requires="v">
                    <p:oleObj spid="_x0000_s386323" name="CS ChemDraw Drawing" r:id="rId17" imgW="115577" imgH="375889" progId="ChemDraw.Document.6.0">
                      <p:embed/>
                    </p:oleObj>
                  </mc:Choice>
                  <mc:Fallback>
                    <p:oleObj name="CS ChemDraw Drawing" r:id="rId17" imgW="115577" imgH="375889" progId="ChemDraw.Document.6.0">
                      <p:embed/>
                      <p:pic>
                        <p:nvPicPr>
                          <p:cNvPr id="0" name="Object 16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05" y="3238"/>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26480" name="Group 176"/>
            <p:cNvGrpSpPr>
              <a:grpSpLocks/>
            </p:cNvGrpSpPr>
            <p:nvPr/>
          </p:nvGrpSpPr>
          <p:grpSpPr bwMode="auto">
            <a:xfrm>
              <a:off x="1020" y="3013"/>
              <a:ext cx="1295" cy="326"/>
              <a:chOff x="1020" y="2795"/>
              <a:chExt cx="1295" cy="326"/>
            </a:xfrm>
          </p:grpSpPr>
          <p:grpSp>
            <p:nvGrpSpPr>
              <p:cNvPr id="226479" name="Group 175"/>
              <p:cNvGrpSpPr>
                <a:grpSpLocks/>
              </p:cNvGrpSpPr>
              <p:nvPr/>
            </p:nvGrpSpPr>
            <p:grpSpPr bwMode="auto">
              <a:xfrm>
                <a:off x="1020" y="2795"/>
                <a:ext cx="1295" cy="326"/>
                <a:chOff x="1020" y="2795"/>
                <a:chExt cx="1295" cy="326"/>
              </a:xfrm>
            </p:grpSpPr>
            <p:sp>
              <p:nvSpPr>
                <p:cNvPr id="226419" name="Line 115"/>
                <p:cNvSpPr>
                  <a:spLocks noChangeShapeType="1"/>
                </p:cNvSpPr>
                <p:nvPr/>
              </p:nvSpPr>
              <p:spPr bwMode="auto">
                <a:xfrm>
                  <a:off x="1020" y="2795"/>
                  <a:ext cx="129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20" name="Line 116"/>
                <p:cNvSpPr>
                  <a:spLocks noChangeShapeType="1"/>
                </p:cNvSpPr>
                <p:nvPr/>
              </p:nvSpPr>
              <p:spPr bwMode="auto">
                <a:xfrm>
                  <a:off x="1020" y="3121"/>
                  <a:ext cx="129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21" name="Line 117"/>
                <p:cNvSpPr>
                  <a:spLocks noChangeShapeType="1"/>
                </p:cNvSpPr>
                <p:nvPr/>
              </p:nvSpPr>
              <p:spPr bwMode="auto">
                <a:xfrm>
                  <a:off x="1020" y="2795"/>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22" name="Line 118"/>
                <p:cNvSpPr>
                  <a:spLocks noChangeShapeType="1"/>
                </p:cNvSpPr>
                <p:nvPr/>
              </p:nvSpPr>
              <p:spPr bwMode="auto">
                <a:xfrm>
                  <a:off x="1279" y="2795"/>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23" name="Line 119"/>
                <p:cNvSpPr>
                  <a:spLocks noChangeShapeType="1"/>
                </p:cNvSpPr>
                <p:nvPr/>
              </p:nvSpPr>
              <p:spPr bwMode="auto">
                <a:xfrm>
                  <a:off x="1538" y="2795"/>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24" name="Line 120"/>
                <p:cNvSpPr>
                  <a:spLocks noChangeShapeType="1"/>
                </p:cNvSpPr>
                <p:nvPr/>
              </p:nvSpPr>
              <p:spPr bwMode="auto">
                <a:xfrm>
                  <a:off x="1797" y="2795"/>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25" name="Line 121"/>
                <p:cNvSpPr>
                  <a:spLocks noChangeShapeType="1"/>
                </p:cNvSpPr>
                <p:nvPr/>
              </p:nvSpPr>
              <p:spPr bwMode="auto">
                <a:xfrm>
                  <a:off x="2056" y="2795"/>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26" name="Line 122"/>
                <p:cNvSpPr>
                  <a:spLocks noChangeShapeType="1"/>
                </p:cNvSpPr>
                <p:nvPr/>
              </p:nvSpPr>
              <p:spPr bwMode="auto">
                <a:xfrm>
                  <a:off x="2315" y="2795"/>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26472" name="Object 168"/>
              <p:cNvGraphicFramePr>
                <a:graphicFrameLocks noChangeAspect="1"/>
              </p:cNvGraphicFramePr>
              <p:nvPr/>
            </p:nvGraphicFramePr>
            <p:xfrm>
              <a:off x="1066" y="2840"/>
              <a:ext cx="128" cy="237"/>
            </p:xfrm>
            <a:graphic>
              <a:graphicData uri="http://schemas.openxmlformats.org/presentationml/2006/ole">
                <mc:AlternateContent xmlns:mc="http://schemas.openxmlformats.org/markup-compatibility/2006">
                  <mc:Choice xmlns:v="urn:schemas-microsoft-com:vml" Requires="v">
                    <p:oleObj spid="_x0000_s386324" name="CS ChemDraw Drawing" r:id="rId18" imgW="115577" imgH="375889" progId="ChemDraw.Document.6.0">
                      <p:embed/>
                    </p:oleObj>
                  </mc:Choice>
                  <mc:Fallback>
                    <p:oleObj name="CS ChemDraw Drawing" r:id="rId18" imgW="115577" imgH="375889" progId="ChemDraw.Document.6.0">
                      <p:embed/>
                      <p:pic>
                        <p:nvPicPr>
                          <p:cNvPr id="0" name="Object 16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6"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73" name="Object 169"/>
              <p:cNvGraphicFramePr>
                <a:graphicFrameLocks noChangeAspect="1"/>
              </p:cNvGraphicFramePr>
              <p:nvPr/>
            </p:nvGraphicFramePr>
            <p:xfrm>
              <a:off x="1338" y="2840"/>
              <a:ext cx="128" cy="237"/>
            </p:xfrm>
            <a:graphic>
              <a:graphicData uri="http://schemas.openxmlformats.org/presentationml/2006/ole">
                <mc:AlternateContent xmlns:mc="http://schemas.openxmlformats.org/markup-compatibility/2006">
                  <mc:Choice xmlns:v="urn:schemas-microsoft-com:vml" Requires="v">
                    <p:oleObj spid="_x0000_s386325" name="CS ChemDraw Drawing" r:id="rId19" imgW="115577" imgH="375889" progId="ChemDraw.Document.6.0">
                      <p:embed/>
                    </p:oleObj>
                  </mc:Choice>
                  <mc:Fallback>
                    <p:oleObj name="CS ChemDraw Drawing" r:id="rId19" imgW="115577" imgH="375889" progId="ChemDraw.Document.6.0">
                      <p:embed/>
                      <p:pic>
                        <p:nvPicPr>
                          <p:cNvPr id="0" name="Object 16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8"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74" name="Object 170"/>
              <p:cNvGraphicFramePr>
                <a:graphicFrameLocks noChangeAspect="1"/>
              </p:cNvGraphicFramePr>
              <p:nvPr/>
            </p:nvGraphicFramePr>
            <p:xfrm>
              <a:off x="1610" y="2840"/>
              <a:ext cx="128" cy="237"/>
            </p:xfrm>
            <a:graphic>
              <a:graphicData uri="http://schemas.openxmlformats.org/presentationml/2006/ole">
                <mc:AlternateContent xmlns:mc="http://schemas.openxmlformats.org/markup-compatibility/2006">
                  <mc:Choice xmlns:v="urn:schemas-microsoft-com:vml" Requires="v">
                    <p:oleObj spid="_x0000_s386326" name="CS ChemDraw Drawing" r:id="rId20" imgW="115577" imgH="375889" progId="ChemDraw.Document.6.0">
                      <p:embed/>
                    </p:oleObj>
                  </mc:Choice>
                  <mc:Fallback>
                    <p:oleObj name="CS ChemDraw Drawing" r:id="rId20" imgW="115577" imgH="375889" progId="ChemDraw.Document.6.0">
                      <p:embed/>
                      <p:pic>
                        <p:nvPicPr>
                          <p:cNvPr id="0" name="Object 17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0"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75" name="Object 171"/>
              <p:cNvGraphicFramePr>
                <a:graphicFrameLocks noChangeAspect="1"/>
              </p:cNvGraphicFramePr>
              <p:nvPr/>
            </p:nvGraphicFramePr>
            <p:xfrm>
              <a:off x="1837" y="2840"/>
              <a:ext cx="128" cy="237"/>
            </p:xfrm>
            <a:graphic>
              <a:graphicData uri="http://schemas.openxmlformats.org/presentationml/2006/ole">
                <mc:AlternateContent xmlns:mc="http://schemas.openxmlformats.org/markup-compatibility/2006">
                  <mc:Choice xmlns:v="urn:schemas-microsoft-com:vml" Requires="v">
                    <p:oleObj spid="_x0000_s386327" name="CS ChemDraw Drawing" r:id="rId21" imgW="115577" imgH="375889" progId="ChemDraw.Document.6.0">
                      <p:embed/>
                    </p:oleObj>
                  </mc:Choice>
                  <mc:Fallback>
                    <p:oleObj name="CS ChemDraw Drawing" r:id="rId21" imgW="115577" imgH="375889" progId="ChemDraw.Document.6.0">
                      <p:embed/>
                      <p:pic>
                        <p:nvPicPr>
                          <p:cNvPr id="0" name="Object 17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7"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76" name="Object 172"/>
              <p:cNvGraphicFramePr>
                <a:graphicFrameLocks noChangeAspect="1"/>
              </p:cNvGraphicFramePr>
              <p:nvPr/>
            </p:nvGraphicFramePr>
            <p:xfrm>
              <a:off x="2109" y="2840"/>
              <a:ext cx="128" cy="237"/>
            </p:xfrm>
            <a:graphic>
              <a:graphicData uri="http://schemas.openxmlformats.org/presentationml/2006/ole">
                <mc:AlternateContent xmlns:mc="http://schemas.openxmlformats.org/markup-compatibility/2006">
                  <mc:Choice xmlns:v="urn:schemas-microsoft-com:vml" Requires="v">
                    <p:oleObj spid="_x0000_s386328" name="CS ChemDraw Drawing" r:id="rId22" imgW="115577" imgH="375889" progId="ChemDraw.Document.6.0">
                      <p:embed/>
                    </p:oleObj>
                  </mc:Choice>
                  <mc:Fallback>
                    <p:oleObj name="CS ChemDraw Drawing" r:id="rId22" imgW="115577" imgH="375889" progId="ChemDraw.Document.6.0">
                      <p:embed/>
                      <p:pic>
                        <p:nvPicPr>
                          <p:cNvPr id="0" name="Object 17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09"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26477" name="Line 173"/>
            <p:cNvSpPr>
              <a:spLocks noChangeShapeType="1"/>
            </p:cNvSpPr>
            <p:nvPr/>
          </p:nvSpPr>
          <p:spPr bwMode="auto">
            <a:xfrm>
              <a:off x="204" y="3203"/>
              <a:ext cx="681" cy="0"/>
            </a:xfrm>
            <a:prstGeom prst="line">
              <a:avLst/>
            </a:prstGeom>
            <a:noFill/>
            <a:ln w="222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6513" name="Group 209"/>
          <p:cNvGrpSpPr>
            <a:grpSpLocks/>
          </p:cNvGrpSpPr>
          <p:nvPr/>
        </p:nvGrpSpPr>
        <p:grpSpPr bwMode="auto">
          <a:xfrm>
            <a:off x="478482" y="3178614"/>
            <a:ext cx="8180388" cy="1390649"/>
            <a:chOff x="186" y="1953"/>
            <a:chExt cx="5153" cy="876"/>
          </a:xfrm>
        </p:grpSpPr>
        <p:sp>
          <p:nvSpPr>
            <p:cNvPr id="226310" name="Text Box 6"/>
            <p:cNvSpPr txBox="1">
              <a:spLocks noChangeArrowheads="1"/>
            </p:cNvSpPr>
            <p:nvPr/>
          </p:nvSpPr>
          <p:spPr bwMode="auto">
            <a:xfrm>
              <a:off x="186" y="1953"/>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Times New Roman" pitchFamily="18" charset="0"/>
                </a:rPr>
                <a:t>杂化</a:t>
              </a:r>
            </a:p>
          </p:txBody>
        </p:sp>
        <p:sp>
          <p:nvSpPr>
            <p:cNvPr id="226331" name="Text Box 27"/>
            <p:cNvSpPr txBox="1">
              <a:spLocks noChangeArrowheads="1"/>
            </p:cNvSpPr>
            <p:nvPr/>
          </p:nvSpPr>
          <p:spPr bwMode="auto">
            <a:xfrm>
              <a:off x="1479" y="2461"/>
              <a:ext cx="374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itchFamily="18" charset="0"/>
                </a:rPr>
                <a:t>3d                       </a:t>
              </a:r>
              <a:r>
                <a:rPr kumimoji="1" lang="en-US" altLang="zh-CN" sz="3200" b="1">
                  <a:solidFill>
                    <a:srgbClr val="FFFF00"/>
                  </a:solidFill>
                  <a:latin typeface="Times New Roman" pitchFamily="18" charset="0"/>
                </a:rPr>
                <a:t>sp</a:t>
              </a:r>
              <a:r>
                <a:rPr kumimoji="1" lang="en-US" altLang="zh-CN" sz="3200" b="1" baseline="30000">
                  <a:solidFill>
                    <a:srgbClr val="FFFF00"/>
                  </a:solidFill>
                  <a:latin typeface="Times New Roman" pitchFamily="18" charset="0"/>
                </a:rPr>
                <a:t>3</a:t>
              </a:r>
              <a:r>
                <a:rPr kumimoji="1" lang="en-US" altLang="zh-CN" sz="3200" b="1">
                  <a:solidFill>
                    <a:srgbClr val="FFFF00"/>
                  </a:solidFill>
                  <a:latin typeface="Times New Roman" pitchFamily="18" charset="0"/>
                </a:rPr>
                <a:t>d</a:t>
              </a:r>
              <a:r>
                <a:rPr kumimoji="1" lang="en-US" altLang="zh-CN" sz="3200" b="1" baseline="30000">
                  <a:solidFill>
                    <a:srgbClr val="FFFF00"/>
                  </a:solidFill>
                  <a:latin typeface="Times New Roman" pitchFamily="18" charset="0"/>
                </a:rPr>
                <a:t>2</a:t>
              </a:r>
              <a:r>
                <a:rPr kumimoji="1" lang="en-US" altLang="zh-CN" sz="3200" b="1">
                  <a:solidFill>
                    <a:srgbClr val="FFFF00"/>
                  </a:solidFill>
                  <a:latin typeface="Times New Roman" pitchFamily="18" charset="0"/>
                </a:rPr>
                <a:t>      </a:t>
              </a:r>
              <a:r>
                <a:rPr kumimoji="1" lang="en-US" altLang="zh-CN" sz="3200" b="1">
                  <a:latin typeface="Times New Roman" pitchFamily="18" charset="0"/>
                </a:rPr>
                <a:t>          4d</a:t>
              </a:r>
            </a:p>
          </p:txBody>
        </p:sp>
        <p:grpSp>
          <p:nvGrpSpPr>
            <p:cNvPr id="226384" name="Group 80"/>
            <p:cNvGrpSpPr>
              <a:grpSpLocks/>
            </p:cNvGrpSpPr>
            <p:nvPr/>
          </p:nvGrpSpPr>
          <p:grpSpPr bwMode="auto">
            <a:xfrm>
              <a:off x="2738" y="2036"/>
              <a:ext cx="1515" cy="329"/>
              <a:chOff x="2391" y="2231"/>
              <a:chExt cx="1515" cy="329"/>
            </a:xfrm>
          </p:grpSpPr>
          <p:sp>
            <p:nvSpPr>
              <p:cNvPr id="226385" name="Rectangle 81"/>
              <p:cNvSpPr>
                <a:spLocks noChangeArrowheads="1"/>
              </p:cNvSpPr>
              <p:nvPr/>
            </p:nvSpPr>
            <p:spPr bwMode="auto">
              <a:xfrm>
                <a:off x="3654" y="2234"/>
                <a:ext cx="252" cy="3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386" name="Rectangle 82"/>
              <p:cNvSpPr>
                <a:spLocks noChangeArrowheads="1"/>
              </p:cNvSpPr>
              <p:nvPr/>
            </p:nvSpPr>
            <p:spPr bwMode="auto">
              <a:xfrm>
                <a:off x="3147" y="2234"/>
                <a:ext cx="25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387" name="Rectangle 83"/>
              <p:cNvSpPr>
                <a:spLocks noChangeArrowheads="1"/>
              </p:cNvSpPr>
              <p:nvPr/>
            </p:nvSpPr>
            <p:spPr bwMode="auto">
              <a:xfrm>
                <a:off x="2895" y="2234"/>
                <a:ext cx="25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388" name="Rectangle 84"/>
              <p:cNvSpPr>
                <a:spLocks noChangeArrowheads="1"/>
              </p:cNvSpPr>
              <p:nvPr/>
            </p:nvSpPr>
            <p:spPr bwMode="auto">
              <a:xfrm>
                <a:off x="2643" y="2234"/>
                <a:ext cx="25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389" name="Rectangle 85"/>
              <p:cNvSpPr>
                <a:spLocks noChangeArrowheads="1"/>
              </p:cNvSpPr>
              <p:nvPr/>
            </p:nvSpPr>
            <p:spPr bwMode="auto">
              <a:xfrm>
                <a:off x="2391" y="2234"/>
                <a:ext cx="25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390" name="Line 86"/>
              <p:cNvSpPr>
                <a:spLocks noChangeShapeType="1"/>
              </p:cNvSpPr>
              <p:nvPr/>
            </p:nvSpPr>
            <p:spPr bwMode="auto">
              <a:xfrm>
                <a:off x="2391" y="2234"/>
                <a:ext cx="100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91" name="Line 87"/>
              <p:cNvSpPr>
                <a:spLocks noChangeShapeType="1"/>
              </p:cNvSpPr>
              <p:nvPr/>
            </p:nvSpPr>
            <p:spPr bwMode="auto">
              <a:xfrm>
                <a:off x="2391" y="2560"/>
                <a:ext cx="100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92" name="Line 88"/>
              <p:cNvSpPr>
                <a:spLocks noChangeShapeType="1"/>
              </p:cNvSpPr>
              <p:nvPr/>
            </p:nvSpPr>
            <p:spPr bwMode="auto">
              <a:xfrm>
                <a:off x="2391" y="2234"/>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93" name="Line 89"/>
              <p:cNvSpPr>
                <a:spLocks noChangeShapeType="1"/>
              </p:cNvSpPr>
              <p:nvPr/>
            </p:nvSpPr>
            <p:spPr bwMode="auto">
              <a:xfrm>
                <a:off x="2643" y="2234"/>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94" name="Line 90"/>
              <p:cNvSpPr>
                <a:spLocks noChangeShapeType="1"/>
              </p:cNvSpPr>
              <p:nvPr/>
            </p:nvSpPr>
            <p:spPr bwMode="auto">
              <a:xfrm>
                <a:off x="2895" y="2234"/>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95" name="Line 91"/>
              <p:cNvSpPr>
                <a:spLocks noChangeShapeType="1"/>
              </p:cNvSpPr>
              <p:nvPr/>
            </p:nvSpPr>
            <p:spPr bwMode="auto">
              <a:xfrm>
                <a:off x="3147" y="2234"/>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96" name="Line 92"/>
              <p:cNvSpPr>
                <a:spLocks noChangeShapeType="1"/>
              </p:cNvSpPr>
              <p:nvPr/>
            </p:nvSpPr>
            <p:spPr bwMode="auto">
              <a:xfrm>
                <a:off x="3399" y="2234"/>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97" name="Rectangle 93"/>
              <p:cNvSpPr>
                <a:spLocks noChangeArrowheads="1"/>
              </p:cNvSpPr>
              <p:nvPr/>
            </p:nvSpPr>
            <p:spPr bwMode="auto">
              <a:xfrm>
                <a:off x="3408" y="2231"/>
                <a:ext cx="252" cy="3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grpSp>
        <p:grpSp>
          <p:nvGrpSpPr>
            <p:cNvPr id="226398" name="Group 94"/>
            <p:cNvGrpSpPr>
              <a:grpSpLocks/>
            </p:cNvGrpSpPr>
            <p:nvPr/>
          </p:nvGrpSpPr>
          <p:grpSpPr bwMode="auto">
            <a:xfrm>
              <a:off x="4691" y="2026"/>
              <a:ext cx="648" cy="336"/>
              <a:chOff x="2751" y="1312"/>
              <a:chExt cx="648" cy="336"/>
            </a:xfrm>
          </p:grpSpPr>
          <p:sp>
            <p:nvSpPr>
              <p:cNvPr id="226399" name="Rectangle 95"/>
              <p:cNvSpPr>
                <a:spLocks noChangeArrowheads="1"/>
              </p:cNvSpPr>
              <p:nvPr/>
            </p:nvSpPr>
            <p:spPr bwMode="auto">
              <a:xfrm>
                <a:off x="3183" y="1312"/>
                <a:ext cx="2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400" name="Rectangle 96"/>
              <p:cNvSpPr>
                <a:spLocks noChangeArrowheads="1"/>
              </p:cNvSpPr>
              <p:nvPr/>
            </p:nvSpPr>
            <p:spPr bwMode="auto">
              <a:xfrm>
                <a:off x="2967" y="1312"/>
                <a:ext cx="2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401" name="Rectangle 97"/>
              <p:cNvSpPr>
                <a:spLocks noChangeArrowheads="1"/>
              </p:cNvSpPr>
              <p:nvPr/>
            </p:nvSpPr>
            <p:spPr bwMode="auto">
              <a:xfrm>
                <a:off x="2751" y="1312"/>
                <a:ext cx="2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402" name="Line 98"/>
              <p:cNvSpPr>
                <a:spLocks noChangeShapeType="1"/>
              </p:cNvSpPr>
              <p:nvPr/>
            </p:nvSpPr>
            <p:spPr bwMode="auto">
              <a:xfrm>
                <a:off x="2751" y="1312"/>
                <a:ext cx="64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03" name="Line 99"/>
              <p:cNvSpPr>
                <a:spLocks noChangeShapeType="1"/>
              </p:cNvSpPr>
              <p:nvPr/>
            </p:nvSpPr>
            <p:spPr bwMode="auto">
              <a:xfrm>
                <a:off x="2751" y="1648"/>
                <a:ext cx="64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04" name="Line 100"/>
              <p:cNvSpPr>
                <a:spLocks noChangeShapeType="1"/>
              </p:cNvSpPr>
              <p:nvPr/>
            </p:nvSpPr>
            <p:spPr bwMode="auto">
              <a:xfrm>
                <a:off x="2751" y="1312"/>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05" name="Line 101"/>
              <p:cNvSpPr>
                <a:spLocks noChangeShapeType="1"/>
              </p:cNvSpPr>
              <p:nvPr/>
            </p:nvSpPr>
            <p:spPr bwMode="auto">
              <a:xfrm>
                <a:off x="2967" y="1312"/>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06" name="Line 102"/>
              <p:cNvSpPr>
                <a:spLocks noChangeShapeType="1"/>
              </p:cNvSpPr>
              <p:nvPr/>
            </p:nvSpPr>
            <p:spPr bwMode="auto">
              <a:xfrm>
                <a:off x="3183" y="1312"/>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07" name="Line 103"/>
              <p:cNvSpPr>
                <a:spLocks noChangeShapeType="1"/>
              </p:cNvSpPr>
              <p:nvPr/>
            </p:nvSpPr>
            <p:spPr bwMode="auto">
              <a:xfrm>
                <a:off x="3399" y="1312"/>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6478" name="Line 174"/>
            <p:cNvSpPr>
              <a:spLocks noChangeShapeType="1"/>
            </p:cNvSpPr>
            <p:nvPr/>
          </p:nvSpPr>
          <p:spPr bwMode="auto">
            <a:xfrm>
              <a:off x="204" y="2296"/>
              <a:ext cx="681" cy="0"/>
            </a:xfrm>
            <a:prstGeom prst="line">
              <a:avLst/>
            </a:prstGeom>
            <a:noFill/>
            <a:ln w="222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226481" name="Group 177"/>
            <p:cNvGrpSpPr>
              <a:grpSpLocks/>
            </p:cNvGrpSpPr>
            <p:nvPr/>
          </p:nvGrpSpPr>
          <p:grpSpPr bwMode="auto">
            <a:xfrm>
              <a:off x="1111" y="2024"/>
              <a:ext cx="1295" cy="326"/>
              <a:chOff x="1020" y="2795"/>
              <a:chExt cx="1295" cy="326"/>
            </a:xfrm>
          </p:grpSpPr>
          <p:grpSp>
            <p:nvGrpSpPr>
              <p:cNvPr id="226482" name="Group 178"/>
              <p:cNvGrpSpPr>
                <a:grpSpLocks/>
              </p:cNvGrpSpPr>
              <p:nvPr/>
            </p:nvGrpSpPr>
            <p:grpSpPr bwMode="auto">
              <a:xfrm>
                <a:off x="1020" y="2795"/>
                <a:ext cx="1295" cy="326"/>
                <a:chOff x="1020" y="2795"/>
                <a:chExt cx="1295" cy="326"/>
              </a:xfrm>
            </p:grpSpPr>
            <p:sp>
              <p:nvSpPr>
                <p:cNvPr id="226483" name="Line 179"/>
                <p:cNvSpPr>
                  <a:spLocks noChangeShapeType="1"/>
                </p:cNvSpPr>
                <p:nvPr/>
              </p:nvSpPr>
              <p:spPr bwMode="auto">
                <a:xfrm>
                  <a:off x="1020" y="2795"/>
                  <a:ext cx="129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84" name="Line 180"/>
                <p:cNvSpPr>
                  <a:spLocks noChangeShapeType="1"/>
                </p:cNvSpPr>
                <p:nvPr/>
              </p:nvSpPr>
              <p:spPr bwMode="auto">
                <a:xfrm>
                  <a:off x="1020" y="3121"/>
                  <a:ext cx="129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85" name="Line 181"/>
                <p:cNvSpPr>
                  <a:spLocks noChangeShapeType="1"/>
                </p:cNvSpPr>
                <p:nvPr/>
              </p:nvSpPr>
              <p:spPr bwMode="auto">
                <a:xfrm>
                  <a:off x="1020" y="2795"/>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86" name="Line 182"/>
                <p:cNvSpPr>
                  <a:spLocks noChangeShapeType="1"/>
                </p:cNvSpPr>
                <p:nvPr/>
              </p:nvSpPr>
              <p:spPr bwMode="auto">
                <a:xfrm>
                  <a:off x="1279" y="2795"/>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87" name="Line 183"/>
                <p:cNvSpPr>
                  <a:spLocks noChangeShapeType="1"/>
                </p:cNvSpPr>
                <p:nvPr/>
              </p:nvSpPr>
              <p:spPr bwMode="auto">
                <a:xfrm>
                  <a:off x="1538" y="2795"/>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88" name="Line 184"/>
                <p:cNvSpPr>
                  <a:spLocks noChangeShapeType="1"/>
                </p:cNvSpPr>
                <p:nvPr/>
              </p:nvSpPr>
              <p:spPr bwMode="auto">
                <a:xfrm>
                  <a:off x="1797" y="2795"/>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89" name="Line 185"/>
                <p:cNvSpPr>
                  <a:spLocks noChangeShapeType="1"/>
                </p:cNvSpPr>
                <p:nvPr/>
              </p:nvSpPr>
              <p:spPr bwMode="auto">
                <a:xfrm>
                  <a:off x="2056" y="2795"/>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90" name="Line 186"/>
                <p:cNvSpPr>
                  <a:spLocks noChangeShapeType="1"/>
                </p:cNvSpPr>
                <p:nvPr/>
              </p:nvSpPr>
              <p:spPr bwMode="auto">
                <a:xfrm>
                  <a:off x="2315" y="2795"/>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26491" name="Object 187"/>
              <p:cNvGraphicFramePr>
                <a:graphicFrameLocks noChangeAspect="1"/>
              </p:cNvGraphicFramePr>
              <p:nvPr/>
            </p:nvGraphicFramePr>
            <p:xfrm>
              <a:off x="1066" y="2840"/>
              <a:ext cx="128" cy="237"/>
            </p:xfrm>
            <a:graphic>
              <a:graphicData uri="http://schemas.openxmlformats.org/presentationml/2006/ole">
                <mc:AlternateContent xmlns:mc="http://schemas.openxmlformats.org/markup-compatibility/2006">
                  <mc:Choice xmlns:v="urn:schemas-microsoft-com:vml" Requires="v">
                    <p:oleObj spid="_x0000_s386329" name="CS ChemDraw Drawing" r:id="rId23" imgW="115577" imgH="375889" progId="ChemDraw.Document.6.0">
                      <p:embed/>
                    </p:oleObj>
                  </mc:Choice>
                  <mc:Fallback>
                    <p:oleObj name="CS ChemDraw Drawing" r:id="rId23" imgW="115577" imgH="375889" progId="ChemDraw.Document.6.0">
                      <p:embed/>
                      <p:pic>
                        <p:nvPicPr>
                          <p:cNvPr id="0" name="Object 18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6"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92" name="Object 188"/>
              <p:cNvGraphicFramePr>
                <a:graphicFrameLocks noChangeAspect="1"/>
              </p:cNvGraphicFramePr>
              <p:nvPr/>
            </p:nvGraphicFramePr>
            <p:xfrm>
              <a:off x="1338" y="2840"/>
              <a:ext cx="128" cy="237"/>
            </p:xfrm>
            <a:graphic>
              <a:graphicData uri="http://schemas.openxmlformats.org/presentationml/2006/ole">
                <mc:AlternateContent xmlns:mc="http://schemas.openxmlformats.org/markup-compatibility/2006">
                  <mc:Choice xmlns:v="urn:schemas-microsoft-com:vml" Requires="v">
                    <p:oleObj spid="_x0000_s386330" name="CS ChemDraw Drawing" r:id="rId24" imgW="115577" imgH="375889" progId="ChemDraw.Document.6.0">
                      <p:embed/>
                    </p:oleObj>
                  </mc:Choice>
                  <mc:Fallback>
                    <p:oleObj name="CS ChemDraw Drawing" r:id="rId24" imgW="115577" imgH="375889" progId="ChemDraw.Document.6.0">
                      <p:embed/>
                      <p:pic>
                        <p:nvPicPr>
                          <p:cNvPr id="0" name="Object 18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8"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93" name="Object 189"/>
              <p:cNvGraphicFramePr>
                <a:graphicFrameLocks noChangeAspect="1"/>
              </p:cNvGraphicFramePr>
              <p:nvPr/>
            </p:nvGraphicFramePr>
            <p:xfrm>
              <a:off x="1610" y="2840"/>
              <a:ext cx="128" cy="237"/>
            </p:xfrm>
            <a:graphic>
              <a:graphicData uri="http://schemas.openxmlformats.org/presentationml/2006/ole">
                <mc:AlternateContent xmlns:mc="http://schemas.openxmlformats.org/markup-compatibility/2006">
                  <mc:Choice xmlns:v="urn:schemas-microsoft-com:vml" Requires="v">
                    <p:oleObj spid="_x0000_s386331" name="CS ChemDraw Drawing" r:id="rId25" imgW="115577" imgH="375889" progId="ChemDraw.Document.6.0">
                      <p:embed/>
                    </p:oleObj>
                  </mc:Choice>
                  <mc:Fallback>
                    <p:oleObj name="CS ChemDraw Drawing" r:id="rId25" imgW="115577" imgH="375889" progId="ChemDraw.Document.6.0">
                      <p:embed/>
                      <p:pic>
                        <p:nvPicPr>
                          <p:cNvPr id="0" name="Object 18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0"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94" name="Object 190"/>
              <p:cNvGraphicFramePr>
                <a:graphicFrameLocks noChangeAspect="1"/>
              </p:cNvGraphicFramePr>
              <p:nvPr/>
            </p:nvGraphicFramePr>
            <p:xfrm>
              <a:off x="1837" y="2840"/>
              <a:ext cx="128" cy="237"/>
            </p:xfrm>
            <a:graphic>
              <a:graphicData uri="http://schemas.openxmlformats.org/presentationml/2006/ole">
                <mc:AlternateContent xmlns:mc="http://schemas.openxmlformats.org/markup-compatibility/2006">
                  <mc:Choice xmlns:v="urn:schemas-microsoft-com:vml" Requires="v">
                    <p:oleObj spid="_x0000_s386332" name="CS ChemDraw Drawing" r:id="rId26" imgW="115577" imgH="375889" progId="ChemDraw.Document.6.0">
                      <p:embed/>
                    </p:oleObj>
                  </mc:Choice>
                  <mc:Fallback>
                    <p:oleObj name="CS ChemDraw Drawing" r:id="rId26" imgW="115577" imgH="375889" progId="ChemDraw.Document.6.0">
                      <p:embed/>
                      <p:pic>
                        <p:nvPicPr>
                          <p:cNvPr id="0" name="Object 19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7"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495" name="Object 191"/>
              <p:cNvGraphicFramePr>
                <a:graphicFrameLocks noChangeAspect="1"/>
              </p:cNvGraphicFramePr>
              <p:nvPr/>
            </p:nvGraphicFramePr>
            <p:xfrm>
              <a:off x="2109" y="2840"/>
              <a:ext cx="128" cy="237"/>
            </p:xfrm>
            <a:graphic>
              <a:graphicData uri="http://schemas.openxmlformats.org/presentationml/2006/ole">
                <mc:AlternateContent xmlns:mc="http://schemas.openxmlformats.org/markup-compatibility/2006">
                  <mc:Choice xmlns:v="urn:schemas-microsoft-com:vml" Requires="v">
                    <p:oleObj spid="_x0000_s386333" name="CS ChemDraw Drawing" r:id="rId27" imgW="115577" imgH="375889" progId="ChemDraw.Document.6.0">
                      <p:embed/>
                    </p:oleObj>
                  </mc:Choice>
                  <mc:Fallback>
                    <p:oleObj name="CS ChemDraw Drawing" r:id="rId27" imgW="115577" imgH="375889" progId="ChemDraw.Document.6.0">
                      <p:embed/>
                      <p:pic>
                        <p:nvPicPr>
                          <p:cNvPr id="0" name="Object 19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09"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226512" name="Group 208"/>
          <p:cNvGrpSpPr>
            <a:grpSpLocks/>
          </p:cNvGrpSpPr>
          <p:nvPr/>
        </p:nvGrpSpPr>
        <p:grpSpPr bwMode="auto">
          <a:xfrm>
            <a:off x="767408" y="1105339"/>
            <a:ext cx="8012113" cy="1943100"/>
            <a:chOff x="340" y="661"/>
            <a:chExt cx="5047" cy="1224"/>
          </a:xfrm>
        </p:grpSpPr>
        <p:sp>
          <p:nvSpPr>
            <p:cNvPr id="226308" name="Text Box 4"/>
            <p:cNvSpPr txBox="1">
              <a:spLocks noChangeArrowheads="1"/>
            </p:cNvSpPr>
            <p:nvPr/>
          </p:nvSpPr>
          <p:spPr bwMode="auto">
            <a:xfrm>
              <a:off x="340" y="661"/>
              <a:ext cx="204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baseline="-25000">
                  <a:latin typeface="Times New Roman" pitchFamily="18" charset="0"/>
                </a:rPr>
                <a:t>26</a:t>
              </a:r>
              <a:r>
                <a:rPr kumimoji="1" lang="en-US" altLang="zh-CN" sz="3200" b="1">
                  <a:latin typeface="Times New Roman" pitchFamily="18" charset="0"/>
                </a:rPr>
                <a:t>Fe</a:t>
              </a:r>
              <a:r>
                <a:rPr kumimoji="1" lang="en-US" altLang="zh-CN" sz="3200" b="1" baseline="30000">
                  <a:latin typeface="Times New Roman" pitchFamily="18" charset="0"/>
                </a:rPr>
                <a:t>3+</a:t>
              </a:r>
              <a:r>
                <a:rPr kumimoji="1" lang="zh-CN" altLang="en-US" sz="3200" b="1">
                  <a:latin typeface="Times New Roman" pitchFamily="18" charset="0"/>
                </a:rPr>
                <a:t>（</a:t>
              </a:r>
              <a:r>
                <a:rPr kumimoji="1" lang="en-US" altLang="zh-CN" sz="3200" b="1">
                  <a:latin typeface="Times New Roman" pitchFamily="18" charset="0"/>
                </a:rPr>
                <a:t>3d</a:t>
              </a:r>
              <a:r>
                <a:rPr kumimoji="1" lang="en-US" altLang="zh-CN" sz="3200" b="1" baseline="30000">
                  <a:latin typeface="Times New Roman" pitchFamily="18" charset="0"/>
                </a:rPr>
                <a:t>5</a:t>
              </a:r>
              <a:r>
                <a:rPr kumimoji="1" lang="zh-CN" altLang="en-US" sz="3200" b="1">
                  <a:latin typeface="Times New Roman" pitchFamily="18" charset="0"/>
                </a:rPr>
                <a:t>）</a:t>
              </a:r>
            </a:p>
          </p:txBody>
        </p:sp>
        <p:sp>
          <p:nvSpPr>
            <p:cNvPr id="226312" name="Rectangle 8"/>
            <p:cNvSpPr>
              <a:spLocks noChangeArrowheads="1"/>
            </p:cNvSpPr>
            <p:nvPr/>
          </p:nvSpPr>
          <p:spPr bwMode="auto">
            <a:xfrm>
              <a:off x="2594" y="1117"/>
              <a:ext cx="25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330" name="Text Box 26"/>
            <p:cNvSpPr txBox="1">
              <a:spLocks noChangeArrowheads="1"/>
            </p:cNvSpPr>
            <p:nvPr/>
          </p:nvSpPr>
          <p:spPr bwMode="auto">
            <a:xfrm>
              <a:off x="1476" y="1520"/>
              <a:ext cx="339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itchFamily="18" charset="0"/>
                </a:rPr>
                <a:t>3d            4s       4p                4d</a:t>
              </a:r>
            </a:p>
          </p:txBody>
        </p:sp>
        <p:grpSp>
          <p:nvGrpSpPr>
            <p:cNvPr id="226511" name="Group 207"/>
            <p:cNvGrpSpPr>
              <a:grpSpLocks/>
            </p:cNvGrpSpPr>
            <p:nvPr/>
          </p:nvGrpSpPr>
          <p:grpSpPr bwMode="auto">
            <a:xfrm>
              <a:off x="2594" y="1117"/>
              <a:ext cx="2793" cy="358"/>
              <a:chOff x="2594" y="1117"/>
              <a:chExt cx="2793" cy="358"/>
            </a:xfrm>
          </p:grpSpPr>
          <p:sp>
            <p:nvSpPr>
              <p:cNvPr id="226313" name="Line 9"/>
              <p:cNvSpPr>
                <a:spLocks noChangeShapeType="1"/>
              </p:cNvSpPr>
              <p:nvPr/>
            </p:nvSpPr>
            <p:spPr bwMode="auto">
              <a:xfrm>
                <a:off x="2594" y="1117"/>
                <a:ext cx="25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14" name="Line 10"/>
              <p:cNvSpPr>
                <a:spLocks noChangeShapeType="1"/>
              </p:cNvSpPr>
              <p:nvPr/>
            </p:nvSpPr>
            <p:spPr bwMode="auto">
              <a:xfrm>
                <a:off x="2594" y="1443"/>
                <a:ext cx="25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15" name="Line 11"/>
              <p:cNvSpPr>
                <a:spLocks noChangeShapeType="1"/>
              </p:cNvSpPr>
              <p:nvPr/>
            </p:nvSpPr>
            <p:spPr bwMode="auto">
              <a:xfrm>
                <a:off x="2594" y="1117"/>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16" name="Line 12"/>
              <p:cNvSpPr>
                <a:spLocks noChangeShapeType="1"/>
              </p:cNvSpPr>
              <p:nvPr/>
            </p:nvSpPr>
            <p:spPr bwMode="auto">
              <a:xfrm>
                <a:off x="2846" y="1117"/>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6317" name="Group 13"/>
              <p:cNvGrpSpPr>
                <a:grpSpLocks/>
              </p:cNvGrpSpPr>
              <p:nvPr/>
            </p:nvGrpSpPr>
            <p:grpSpPr bwMode="auto">
              <a:xfrm>
                <a:off x="3098" y="1117"/>
                <a:ext cx="648" cy="336"/>
                <a:chOff x="2751" y="1312"/>
                <a:chExt cx="648" cy="336"/>
              </a:xfrm>
            </p:grpSpPr>
            <p:sp>
              <p:nvSpPr>
                <p:cNvPr id="226318" name="Rectangle 14"/>
                <p:cNvSpPr>
                  <a:spLocks noChangeArrowheads="1"/>
                </p:cNvSpPr>
                <p:nvPr/>
              </p:nvSpPr>
              <p:spPr bwMode="auto">
                <a:xfrm>
                  <a:off x="3183" y="1312"/>
                  <a:ext cx="2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319" name="Rectangle 15"/>
                <p:cNvSpPr>
                  <a:spLocks noChangeArrowheads="1"/>
                </p:cNvSpPr>
                <p:nvPr/>
              </p:nvSpPr>
              <p:spPr bwMode="auto">
                <a:xfrm>
                  <a:off x="2967" y="1312"/>
                  <a:ext cx="2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320" name="Rectangle 16"/>
                <p:cNvSpPr>
                  <a:spLocks noChangeArrowheads="1"/>
                </p:cNvSpPr>
                <p:nvPr/>
              </p:nvSpPr>
              <p:spPr bwMode="auto">
                <a:xfrm>
                  <a:off x="2751" y="1312"/>
                  <a:ext cx="2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226321" name="Line 17"/>
                <p:cNvSpPr>
                  <a:spLocks noChangeShapeType="1"/>
                </p:cNvSpPr>
                <p:nvPr/>
              </p:nvSpPr>
              <p:spPr bwMode="auto">
                <a:xfrm>
                  <a:off x="2751" y="1312"/>
                  <a:ext cx="64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22" name="Line 18"/>
                <p:cNvSpPr>
                  <a:spLocks noChangeShapeType="1"/>
                </p:cNvSpPr>
                <p:nvPr/>
              </p:nvSpPr>
              <p:spPr bwMode="auto">
                <a:xfrm>
                  <a:off x="2751" y="1648"/>
                  <a:ext cx="64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23" name="Line 19"/>
                <p:cNvSpPr>
                  <a:spLocks noChangeShapeType="1"/>
                </p:cNvSpPr>
                <p:nvPr/>
              </p:nvSpPr>
              <p:spPr bwMode="auto">
                <a:xfrm>
                  <a:off x="2751" y="1312"/>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24" name="Line 20"/>
                <p:cNvSpPr>
                  <a:spLocks noChangeShapeType="1"/>
                </p:cNvSpPr>
                <p:nvPr/>
              </p:nvSpPr>
              <p:spPr bwMode="auto">
                <a:xfrm>
                  <a:off x="2967" y="1312"/>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25" name="Line 21"/>
                <p:cNvSpPr>
                  <a:spLocks noChangeShapeType="1"/>
                </p:cNvSpPr>
                <p:nvPr/>
              </p:nvSpPr>
              <p:spPr bwMode="auto">
                <a:xfrm>
                  <a:off x="3183" y="1312"/>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26" name="Line 22"/>
                <p:cNvSpPr>
                  <a:spLocks noChangeShapeType="1"/>
                </p:cNvSpPr>
                <p:nvPr/>
              </p:nvSpPr>
              <p:spPr bwMode="auto">
                <a:xfrm>
                  <a:off x="3399" y="1312"/>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6358" name="Line 54"/>
              <p:cNvSpPr>
                <a:spLocks noChangeShapeType="1"/>
              </p:cNvSpPr>
              <p:nvPr/>
            </p:nvSpPr>
            <p:spPr bwMode="auto">
              <a:xfrm>
                <a:off x="4092" y="1149"/>
                <a:ext cx="129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59" name="Line 55"/>
              <p:cNvSpPr>
                <a:spLocks noChangeShapeType="1"/>
              </p:cNvSpPr>
              <p:nvPr/>
            </p:nvSpPr>
            <p:spPr bwMode="auto">
              <a:xfrm>
                <a:off x="4092" y="1475"/>
                <a:ext cx="129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60" name="Line 56"/>
              <p:cNvSpPr>
                <a:spLocks noChangeShapeType="1"/>
              </p:cNvSpPr>
              <p:nvPr/>
            </p:nvSpPr>
            <p:spPr bwMode="auto">
              <a:xfrm>
                <a:off x="4092" y="1149"/>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61" name="Line 57"/>
              <p:cNvSpPr>
                <a:spLocks noChangeShapeType="1"/>
              </p:cNvSpPr>
              <p:nvPr/>
            </p:nvSpPr>
            <p:spPr bwMode="auto">
              <a:xfrm>
                <a:off x="4351" y="1149"/>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62" name="Line 58"/>
              <p:cNvSpPr>
                <a:spLocks noChangeShapeType="1"/>
              </p:cNvSpPr>
              <p:nvPr/>
            </p:nvSpPr>
            <p:spPr bwMode="auto">
              <a:xfrm>
                <a:off x="4610" y="1149"/>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63" name="Line 59"/>
              <p:cNvSpPr>
                <a:spLocks noChangeShapeType="1"/>
              </p:cNvSpPr>
              <p:nvPr/>
            </p:nvSpPr>
            <p:spPr bwMode="auto">
              <a:xfrm>
                <a:off x="4869" y="1149"/>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64" name="Line 60"/>
              <p:cNvSpPr>
                <a:spLocks noChangeShapeType="1"/>
              </p:cNvSpPr>
              <p:nvPr/>
            </p:nvSpPr>
            <p:spPr bwMode="auto">
              <a:xfrm>
                <a:off x="5128" y="1149"/>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365" name="Line 61"/>
              <p:cNvSpPr>
                <a:spLocks noChangeShapeType="1"/>
              </p:cNvSpPr>
              <p:nvPr/>
            </p:nvSpPr>
            <p:spPr bwMode="auto">
              <a:xfrm>
                <a:off x="5387" y="1149"/>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6496" name="Group 192"/>
            <p:cNvGrpSpPr>
              <a:grpSpLocks/>
            </p:cNvGrpSpPr>
            <p:nvPr/>
          </p:nvGrpSpPr>
          <p:grpSpPr bwMode="auto">
            <a:xfrm>
              <a:off x="1020" y="1117"/>
              <a:ext cx="1295" cy="326"/>
              <a:chOff x="1020" y="2795"/>
              <a:chExt cx="1295" cy="326"/>
            </a:xfrm>
          </p:grpSpPr>
          <p:grpSp>
            <p:nvGrpSpPr>
              <p:cNvPr id="226497" name="Group 193"/>
              <p:cNvGrpSpPr>
                <a:grpSpLocks/>
              </p:cNvGrpSpPr>
              <p:nvPr/>
            </p:nvGrpSpPr>
            <p:grpSpPr bwMode="auto">
              <a:xfrm>
                <a:off x="1020" y="2795"/>
                <a:ext cx="1295" cy="326"/>
                <a:chOff x="1020" y="2795"/>
                <a:chExt cx="1295" cy="326"/>
              </a:xfrm>
            </p:grpSpPr>
            <p:sp>
              <p:nvSpPr>
                <p:cNvPr id="226498" name="Line 194"/>
                <p:cNvSpPr>
                  <a:spLocks noChangeShapeType="1"/>
                </p:cNvSpPr>
                <p:nvPr/>
              </p:nvSpPr>
              <p:spPr bwMode="auto">
                <a:xfrm>
                  <a:off x="1020" y="2795"/>
                  <a:ext cx="129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499" name="Line 195"/>
                <p:cNvSpPr>
                  <a:spLocks noChangeShapeType="1"/>
                </p:cNvSpPr>
                <p:nvPr/>
              </p:nvSpPr>
              <p:spPr bwMode="auto">
                <a:xfrm>
                  <a:off x="1020" y="3121"/>
                  <a:ext cx="129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500" name="Line 196"/>
                <p:cNvSpPr>
                  <a:spLocks noChangeShapeType="1"/>
                </p:cNvSpPr>
                <p:nvPr/>
              </p:nvSpPr>
              <p:spPr bwMode="auto">
                <a:xfrm>
                  <a:off x="1020" y="2795"/>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501" name="Line 197"/>
                <p:cNvSpPr>
                  <a:spLocks noChangeShapeType="1"/>
                </p:cNvSpPr>
                <p:nvPr/>
              </p:nvSpPr>
              <p:spPr bwMode="auto">
                <a:xfrm>
                  <a:off x="1279" y="2795"/>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502" name="Line 198"/>
                <p:cNvSpPr>
                  <a:spLocks noChangeShapeType="1"/>
                </p:cNvSpPr>
                <p:nvPr/>
              </p:nvSpPr>
              <p:spPr bwMode="auto">
                <a:xfrm>
                  <a:off x="1538" y="2795"/>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503" name="Line 199"/>
                <p:cNvSpPr>
                  <a:spLocks noChangeShapeType="1"/>
                </p:cNvSpPr>
                <p:nvPr/>
              </p:nvSpPr>
              <p:spPr bwMode="auto">
                <a:xfrm>
                  <a:off x="1797" y="2795"/>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504" name="Line 200"/>
                <p:cNvSpPr>
                  <a:spLocks noChangeShapeType="1"/>
                </p:cNvSpPr>
                <p:nvPr/>
              </p:nvSpPr>
              <p:spPr bwMode="auto">
                <a:xfrm>
                  <a:off x="2056" y="2795"/>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505" name="Line 201"/>
                <p:cNvSpPr>
                  <a:spLocks noChangeShapeType="1"/>
                </p:cNvSpPr>
                <p:nvPr/>
              </p:nvSpPr>
              <p:spPr bwMode="auto">
                <a:xfrm>
                  <a:off x="2315" y="2795"/>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26506" name="Object 202"/>
              <p:cNvGraphicFramePr>
                <a:graphicFrameLocks noChangeAspect="1"/>
              </p:cNvGraphicFramePr>
              <p:nvPr/>
            </p:nvGraphicFramePr>
            <p:xfrm>
              <a:off x="1066" y="2840"/>
              <a:ext cx="128" cy="237"/>
            </p:xfrm>
            <a:graphic>
              <a:graphicData uri="http://schemas.openxmlformats.org/presentationml/2006/ole">
                <mc:AlternateContent xmlns:mc="http://schemas.openxmlformats.org/markup-compatibility/2006">
                  <mc:Choice xmlns:v="urn:schemas-microsoft-com:vml" Requires="v">
                    <p:oleObj spid="_x0000_s386334" name="CS ChemDraw Drawing" r:id="rId28" imgW="115577" imgH="375889" progId="ChemDraw.Document.6.0">
                      <p:embed/>
                    </p:oleObj>
                  </mc:Choice>
                  <mc:Fallback>
                    <p:oleObj name="CS ChemDraw Drawing" r:id="rId28" imgW="115577" imgH="375889" progId="ChemDraw.Document.6.0">
                      <p:embed/>
                      <p:pic>
                        <p:nvPicPr>
                          <p:cNvPr id="0" name="Object 20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6"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507" name="Object 203"/>
              <p:cNvGraphicFramePr>
                <a:graphicFrameLocks noChangeAspect="1"/>
              </p:cNvGraphicFramePr>
              <p:nvPr/>
            </p:nvGraphicFramePr>
            <p:xfrm>
              <a:off x="1338" y="2840"/>
              <a:ext cx="128" cy="237"/>
            </p:xfrm>
            <a:graphic>
              <a:graphicData uri="http://schemas.openxmlformats.org/presentationml/2006/ole">
                <mc:AlternateContent xmlns:mc="http://schemas.openxmlformats.org/markup-compatibility/2006">
                  <mc:Choice xmlns:v="urn:schemas-microsoft-com:vml" Requires="v">
                    <p:oleObj spid="_x0000_s386335" name="CS ChemDraw Drawing" r:id="rId29" imgW="115577" imgH="375889" progId="ChemDraw.Document.6.0">
                      <p:embed/>
                    </p:oleObj>
                  </mc:Choice>
                  <mc:Fallback>
                    <p:oleObj name="CS ChemDraw Drawing" r:id="rId29" imgW="115577" imgH="375889" progId="ChemDraw.Document.6.0">
                      <p:embed/>
                      <p:pic>
                        <p:nvPicPr>
                          <p:cNvPr id="0" name="Object 20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8"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508" name="Object 204"/>
              <p:cNvGraphicFramePr>
                <a:graphicFrameLocks noChangeAspect="1"/>
              </p:cNvGraphicFramePr>
              <p:nvPr/>
            </p:nvGraphicFramePr>
            <p:xfrm>
              <a:off x="1610" y="2840"/>
              <a:ext cx="128" cy="237"/>
            </p:xfrm>
            <a:graphic>
              <a:graphicData uri="http://schemas.openxmlformats.org/presentationml/2006/ole">
                <mc:AlternateContent xmlns:mc="http://schemas.openxmlformats.org/markup-compatibility/2006">
                  <mc:Choice xmlns:v="urn:schemas-microsoft-com:vml" Requires="v">
                    <p:oleObj spid="_x0000_s386336" name="CS ChemDraw Drawing" r:id="rId30" imgW="115577" imgH="375889" progId="ChemDraw.Document.6.0">
                      <p:embed/>
                    </p:oleObj>
                  </mc:Choice>
                  <mc:Fallback>
                    <p:oleObj name="CS ChemDraw Drawing" r:id="rId30" imgW="115577" imgH="375889" progId="ChemDraw.Document.6.0">
                      <p:embed/>
                      <p:pic>
                        <p:nvPicPr>
                          <p:cNvPr id="0" name="Object 20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0"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509" name="Object 205"/>
              <p:cNvGraphicFramePr>
                <a:graphicFrameLocks noChangeAspect="1"/>
              </p:cNvGraphicFramePr>
              <p:nvPr/>
            </p:nvGraphicFramePr>
            <p:xfrm>
              <a:off x="1837" y="2840"/>
              <a:ext cx="128" cy="237"/>
            </p:xfrm>
            <a:graphic>
              <a:graphicData uri="http://schemas.openxmlformats.org/presentationml/2006/ole">
                <mc:AlternateContent xmlns:mc="http://schemas.openxmlformats.org/markup-compatibility/2006">
                  <mc:Choice xmlns:v="urn:schemas-microsoft-com:vml" Requires="v">
                    <p:oleObj spid="_x0000_s386337" name="CS ChemDraw Drawing" r:id="rId31" imgW="115577" imgH="375889" progId="ChemDraw.Document.6.0">
                      <p:embed/>
                    </p:oleObj>
                  </mc:Choice>
                  <mc:Fallback>
                    <p:oleObj name="CS ChemDraw Drawing" r:id="rId31" imgW="115577" imgH="375889" progId="ChemDraw.Document.6.0">
                      <p:embed/>
                      <p:pic>
                        <p:nvPicPr>
                          <p:cNvPr id="0" name="Object 20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7"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6510" name="Object 206"/>
              <p:cNvGraphicFramePr>
                <a:graphicFrameLocks noChangeAspect="1"/>
              </p:cNvGraphicFramePr>
              <p:nvPr/>
            </p:nvGraphicFramePr>
            <p:xfrm>
              <a:off x="2109" y="2840"/>
              <a:ext cx="128" cy="237"/>
            </p:xfrm>
            <a:graphic>
              <a:graphicData uri="http://schemas.openxmlformats.org/presentationml/2006/ole">
                <mc:AlternateContent xmlns:mc="http://schemas.openxmlformats.org/markup-compatibility/2006">
                  <mc:Choice xmlns:v="urn:schemas-microsoft-com:vml" Requires="v">
                    <p:oleObj spid="_x0000_s386338" name="CS ChemDraw Drawing" r:id="rId32" imgW="115577" imgH="375889" progId="ChemDraw.Document.6.0">
                      <p:embed/>
                    </p:oleObj>
                  </mc:Choice>
                  <mc:Fallback>
                    <p:oleObj name="CS ChemDraw Drawing" r:id="rId32" imgW="115577" imgH="375889" progId="ChemDraw.Document.6.0">
                      <p:embed/>
                      <p:pic>
                        <p:nvPicPr>
                          <p:cNvPr id="0" name="Object 20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09"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2" name="日期占位符 1"/>
          <p:cNvSpPr>
            <a:spLocks noGrp="1"/>
          </p:cNvSpPr>
          <p:nvPr>
            <p:ph type="dt" sz="half" idx="10"/>
          </p:nvPr>
        </p:nvSpPr>
        <p:spPr/>
        <p:txBody>
          <a:bodyPr/>
          <a:lstStyle/>
          <a:p>
            <a:fld id="{669E3BAC-1E1A-4615-91E4-5CD06D780401}" type="datetime12">
              <a:rPr lang="zh-CN" altLang="en-US" smtClean="0"/>
              <a:t>上午8时17分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34</a:t>
            </a:fld>
            <a:endParaRPr kumimoji="1" lang="en-US" altLang="zh-CN" sz="1800" spc="30">
              <a:solidFill>
                <a:schemeClr val="tx1"/>
              </a:solidFill>
              <a:latin typeface="隶书" pitchFamily="49" charset="-122"/>
              <a:ea typeface="隶书" pitchFamily="49" charset="-122"/>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6513"/>
                                        </p:tgtEl>
                                        <p:attrNameLst>
                                          <p:attrName>style.visibility</p:attrName>
                                        </p:attrNameLst>
                                      </p:cBhvr>
                                      <p:to>
                                        <p:strVal val="visible"/>
                                      </p:to>
                                    </p:set>
                                    <p:animEffect transition="in" filter="slide(fromBottom)">
                                      <p:cBhvr>
                                        <p:cTn id="7" dur="500"/>
                                        <p:tgtEl>
                                          <p:spTgt spid="2265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26516"/>
                                        </p:tgtEl>
                                        <p:attrNameLst>
                                          <p:attrName>style.visibility</p:attrName>
                                        </p:attrNameLst>
                                      </p:cBhvr>
                                      <p:to>
                                        <p:strVal val="visible"/>
                                      </p:to>
                                    </p:set>
                                    <p:animEffect transition="in" filter="slide(fromBottom)">
                                      <p:cBhvr>
                                        <p:cTn id="12" dur="500"/>
                                        <p:tgtEl>
                                          <p:spTgt spid="226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C80B2B-BA6B-452E-92A4-046B86A54744}" type="datetime12">
              <a:rPr lang="zh-CN" altLang="en-US" smtClean="0"/>
              <a:t>上午8时17分</a:t>
            </a:fld>
            <a:endParaRPr lang="en-US" altLang="zh-CN"/>
          </a:p>
        </p:txBody>
      </p:sp>
      <p:sp>
        <p:nvSpPr>
          <p:cNvPr id="3" name="灯片编号占位符 2"/>
          <p:cNvSpPr>
            <a:spLocks noGrp="1"/>
          </p:cNvSpPr>
          <p:nvPr>
            <p:ph type="sldNum" sz="quarter" idx="11"/>
          </p:nvPr>
        </p:nvSpPr>
        <p:spPr/>
        <p:txBody>
          <a:bodyPr/>
          <a:lstStyle/>
          <a:p>
            <a:fld id="{C53D861B-6709-4854-813B-F1436648166B}" type="slidenum">
              <a:rPr lang="en-US" altLang="zh-CN" smtClean="0"/>
              <a:pPr/>
              <a:t>35</a:t>
            </a:fld>
            <a:endParaRPr lang="en-US" altLang="zh-CN"/>
          </a:p>
        </p:txBody>
      </p:sp>
      <p:sp>
        <p:nvSpPr>
          <p:cNvPr id="4" name="标题 3"/>
          <p:cNvSpPr>
            <a:spLocks noGrp="1"/>
          </p:cNvSpPr>
          <p:nvPr>
            <p:ph type="title"/>
          </p:nvPr>
        </p:nvSpPr>
        <p:spPr/>
        <p:txBody>
          <a:bodyPr/>
          <a:lstStyle/>
          <a:p>
            <a:r>
              <a:rPr lang="zh-CN" altLang="en-US" dirty="0"/>
              <a:t>例题</a:t>
            </a:r>
          </a:p>
        </p:txBody>
      </p:sp>
      <p:sp>
        <p:nvSpPr>
          <p:cNvPr id="5" name="矩形 4"/>
          <p:cNvSpPr/>
          <p:nvPr/>
        </p:nvSpPr>
        <p:spPr>
          <a:xfrm>
            <a:off x="317332" y="1213867"/>
            <a:ext cx="10729192" cy="3046988"/>
          </a:xfrm>
          <a:prstGeom prst="rect">
            <a:avLst/>
          </a:prstGeom>
        </p:spPr>
        <p:txBody>
          <a:bodyPr wrap="square">
            <a:spAutoFit/>
          </a:bodyPr>
          <a:lstStyle/>
          <a:p>
            <a:pPr>
              <a:lnSpc>
                <a:spcPct val="200000"/>
              </a:lnSpc>
            </a:pPr>
            <a:r>
              <a:rPr lang="zh-CN" altLang="zh-CN" sz="2400" dirty="0"/>
              <a:t>已知</a:t>
            </a:r>
            <a:r>
              <a:rPr lang="en-US" altLang="zh-CN" sz="2400" dirty="0"/>
              <a:t>[Co(NH</a:t>
            </a:r>
            <a:r>
              <a:rPr lang="en-US" altLang="zh-CN" sz="2400" baseline="-25000" dirty="0"/>
              <a:t>3</a:t>
            </a:r>
            <a:r>
              <a:rPr lang="en-US" altLang="zh-CN" sz="2400" dirty="0"/>
              <a:t>)</a:t>
            </a:r>
            <a:r>
              <a:rPr lang="en-US" altLang="zh-CN" sz="2400" baseline="-25000" dirty="0"/>
              <a:t>6</a:t>
            </a:r>
            <a:r>
              <a:rPr lang="en-US" altLang="zh-CN" sz="2400" dirty="0"/>
              <a:t>]</a:t>
            </a:r>
            <a:r>
              <a:rPr lang="en-US" altLang="zh-CN" sz="2400" baseline="30000" dirty="0"/>
              <a:t>3+</a:t>
            </a:r>
            <a:r>
              <a:rPr lang="zh-CN" altLang="zh-CN" sz="2400" dirty="0"/>
              <a:t>的</a:t>
            </a:r>
            <a:r>
              <a:rPr lang="en-US" altLang="zh-CN" sz="2400" i="1" dirty="0"/>
              <a:t>μ</a:t>
            </a:r>
            <a:r>
              <a:rPr lang="zh-CN" altLang="zh-CN" sz="2400" dirty="0"/>
              <a:t>＝</a:t>
            </a:r>
            <a:r>
              <a:rPr lang="en-US" altLang="zh-CN" sz="2400" dirty="0"/>
              <a:t>0</a:t>
            </a:r>
            <a:r>
              <a:rPr lang="en-US" altLang="zh-CN" sz="2400" i="1" dirty="0"/>
              <a:t>μ</a:t>
            </a:r>
            <a:r>
              <a:rPr lang="en-US" altLang="zh-CN" sz="2400" baseline="-25000" dirty="0"/>
              <a:t>B</a:t>
            </a:r>
            <a:r>
              <a:rPr lang="zh-CN" altLang="zh-CN" sz="2400" dirty="0"/>
              <a:t>，则下列关于</a:t>
            </a:r>
            <a:r>
              <a:rPr lang="en-US" altLang="zh-CN" sz="2400" dirty="0"/>
              <a:t>Co</a:t>
            </a:r>
            <a:r>
              <a:rPr lang="zh-CN" altLang="zh-CN" sz="2400" dirty="0"/>
              <a:t>（</a:t>
            </a:r>
            <a:r>
              <a:rPr lang="en-US" altLang="zh-CN" sz="2400" dirty="0"/>
              <a:t>Ⅲ</a:t>
            </a:r>
            <a:r>
              <a:rPr lang="zh-CN" altLang="zh-CN" sz="2400" dirty="0"/>
              <a:t>）的杂化方式和配合物的空间构型的叙述中正确的是</a:t>
            </a:r>
            <a:r>
              <a:rPr lang="en-US" altLang="zh-CN" sz="2400" dirty="0"/>
              <a:t>(    )</a:t>
            </a:r>
            <a:endParaRPr lang="zh-CN" altLang="zh-CN" sz="2400" dirty="0"/>
          </a:p>
          <a:p>
            <a:pPr>
              <a:lnSpc>
                <a:spcPct val="200000"/>
              </a:lnSpc>
            </a:pPr>
            <a:r>
              <a:rPr lang="en-US" altLang="zh-CN" sz="2400" dirty="0"/>
              <a:t>A. sp</a:t>
            </a:r>
            <a:r>
              <a:rPr lang="en-US" altLang="zh-CN" sz="2400" baseline="30000" dirty="0"/>
              <a:t>3</a:t>
            </a:r>
            <a:r>
              <a:rPr lang="en-US" altLang="zh-CN" sz="2400" dirty="0"/>
              <a:t>d</a:t>
            </a:r>
            <a:r>
              <a:rPr lang="en-US" altLang="zh-CN" sz="2400" baseline="30000" dirty="0"/>
              <a:t>2</a:t>
            </a:r>
            <a:r>
              <a:rPr lang="zh-CN" altLang="zh-CN" sz="2400" dirty="0"/>
              <a:t>杂化，正八面体</a:t>
            </a:r>
            <a:r>
              <a:rPr lang="en-US" altLang="zh-CN" sz="2400" dirty="0"/>
              <a:t>        B. d</a:t>
            </a:r>
            <a:r>
              <a:rPr lang="en-US" altLang="zh-CN" sz="2400" baseline="30000" dirty="0"/>
              <a:t>2</a:t>
            </a:r>
            <a:r>
              <a:rPr lang="en-US" altLang="zh-CN" sz="2400" dirty="0"/>
              <a:t>sp</a:t>
            </a:r>
            <a:r>
              <a:rPr lang="en-US" altLang="zh-CN" sz="2400" baseline="30000" dirty="0"/>
              <a:t>3</a:t>
            </a:r>
            <a:r>
              <a:rPr lang="zh-CN" altLang="zh-CN" sz="2400" dirty="0"/>
              <a:t>杂化，正八面体 </a:t>
            </a:r>
          </a:p>
          <a:p>
            <a:pPr>
              <a:lnSpc>
                <a:spcPct val="200000"/>
              </a:lnSpc>
            </a:pPr>
            <a:r>
              <a:rPr lang="en-US" altLang="zh-CN" sz="2400" dirty="0"/>
              <a:t>C. sp</a:t>
            </a:r>
            <a:r>
              <a:rPr lang="en-US" altLang="zh-CN" sz="2400" baseline="30000" dirty="0"/>
              <a:t>3</a:t>
            </a:r>
            <a:r>
              <a:rPr lang="en-US" altLang="zh-CN" sz="2400" dirty="0"/>
              <a:t>d</a:t>
            </a:r>
            <a:r>
              <a:rPr lang="en-US" altLang="zh-CN" sz="2400" baseline="30000" dirty="0"/>
              <a:t>2</a:t>
            </a:r>
            <a:r>
              <a:rPr lang="zh-CN" altLang="zh-CN" sz="2400" dirty="0"/>
              <a:t>杂化，三方棱柱体 </a:t>
            </a:r>
            <a:r>
              <a:rPr lang="en-US" altLang="zh-CN" sz="2400" dirty="0"/>
              <a:t>    D. d</a:t>
            </a:r>
            <a:r>
              <a:rPr lang="en-US" altLang="zh-CN" sz="2400" baseline="30000" dirty="0"/>
              <a:t>2</a:t>
            </a:r>
            <a:r>
              <a:rPr lang="en-US" altLang="zh-CN" sz="2400" dirty="0"/>
              <a:t>sp</a:t>
            </a:r>
            <a:r>
              <a:rPr lang="en-US" altLang="zh-CN" sz="2400" baseline="30000" dirty="0"/>
              <a:t>3</a:t>
            </a:r>
            <a:r>
              <a:rPr lang="zh-CN" altLang="zh-CN" sz="2400" dirty="0"/>
              <a:t>杂化，四方锥</a:t>
            </a:r>
          </a:p>
        </p:txBody>
      </p:sp>
      <p:sp>
        <p:nvSpPr>
          <p:cNvPr id="6" name="矩形 5"/>
          <p:cNvSpPr/>
          <p:nvPr/>
        </p:nvSpPr>
        <p:spPr>
          <a:xfrm>
            <a:off x="3215680" y="2250682"/>
            <a:ext cx="389850" cy="461665"/>
          </a:xfrm>
          <a:prstGeom prst="rect">
            <a:avLst/>
          </a:prstGeom>
        </p:spPr>
        <p:txBody>
          <a:bodyPr wrap="none">
            <a:spAutoFit/>
          </a:bodyPr>
          <a:lstStyle/>
          <a:p>
            <a:r>
              <a:rPr lang="en-US" altLang="zh-CN" sz="2400" dirty="0">
                <a:latin typeface="Times New Roman" pitchFamily="18" charset="0"/>
                <a:cs typeface="Times New Roman" pitchFamily="18" charset="0"/>
              </a:rPr>
              <a:t>B</a:t>
            </a:r>
            <a:endParaRPr lang="zh-CN" altLang="en-US" sz="2400" dirty="0">
              <a:latin typeface="Times New Roman" pitchFamily="18" charset="0"/>
              <a:cs typeface="Times New Roman" pitchFamily="18" charset="0"/>
            </a:endParaRPr>
          </a:p>
        </p:txBody>
      </p:sp>
      <p:sp>
        <p:nvSpPr>
          <p:cNvPr id="7" name="Rectangle 52">
            <a:extLst>
              <a:ext uri="{FF2B5EF4-FFF2-40B4-BE49-F238E27FC236}">
                <a16:creationId xmlns:a16="http://schemas.microsoft.com/office/drawing/2014/main" xmlns="" id="{A5B4633F-792C-4A01-ACA7-CE9619CBDF33}"/>
              </a:ext>
            </a:extLst>
          </p:cNvPr>
          <p:cNvSpPr>
            <a:spLocks noChangeArrowheads="1"/>
          </p:cNvSpPr>
          <p:nvPr/>
        </p:nvSpPr>
        <p:spPr bwMode="auto">
          <a:xfrm>
            <a:off x="8368358" y="1880040"/>
            <a:ext cx="41116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8" name="Rectangle 53">
            <a:extLst>
              <a:ext uri="{FF2B5EF4-FFF2-40B4-BE49-F238E27FC236}">
                <a16:creationId xmlns:a16="http://schemas.microsoft.com/office/drawing/2014/main" xmlns="" id="{6DC3EB2D-B113-4A16-83DC-70D4A1F0B66E}"/>
              </a:ext>
            </a:extLst>
          </p:cNvPr>
          <p:cNvSpPr>
            <a:spLocks noChangeArrowheads="1"/>
          </p:cNvSpPr>
          <p:nvPr/>
        </p:nvSpPr>
        <p:spPr bwMode="auto">
          <a:xfrm>
            <a:off x="7134870" y="1880040"/>
            <a:ext cx="41116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grpSp>
        <p:nvGrpSpPr>
          <p:cNvPr id="16" name="组合 15">
            <a:extLst>
              <a:ext uri="{FF2B5EF4-FFF2-40B4-BE49-F238E27FC236}">
                <a16:creationId xmlns:a16="http://schemas.microsoft.com/office/drawing/2014/main" xmlns="" id="{BB3DB3C6-5FDD-43A0-969E-2A0A487A29EA}"/>
              </a:ext>
            </a:extLst>
          </p:cNvPr>
          <p:cNvGrpSpPr/>
          <p:nvPr/>
        </p:nvGrpSpPr>
        <p:grpSpPr>
          <a:xfrm>
            <a:off x="863687" y="4430715"/>
            <a:ext cx="5476875" cy="1947863"/>
            <a:chOff x="863687" y="4430715"/>
            <a:chExt cx="5476875" cy="1947863"/>
          </a:xfrm>
        </p:grpSpPr>
        <p:grpSp>
          <p:nvGrpSpPr>
            <p:cNvPr id="56" name="组合 55">
              <a:extLst>
                <a:ext uri="{FF2B5EF4-FFF2-40B4-BE49-F238E27FC236}">
                  <a16:creationId xmlns:a16="http://schemas.microsoft.com/office/drawing/2014/main" xmlns="" id="{B2550CDB-1183-4D8A-A8D8-52A094FAE03E}"/>
                </a:ext>
              </a:extLst>
            </p:cNvPr>
            <p:cNvGrpSpPr/>
            <p:nvPr/>
          </p:nvGrpSpPr>
          <p:grpSpPr>
            <a:xfrm>
              <a:off x="863687" y="4430715"/>
              <a:ext cx="5476875" cy="1947863"/>
              <a:chOff x="863687" y="4430715"/>
              <a:chExt cx="5476875" cy="1947863"/>
            </a:xfrm>
          </p:grpSpPr>
          <p:grpSp>
            <p:nvGrpSpPr>
              <p:cNvPr id="9" name="Group 208">
                <a:extLst>
                  <a:ext uri="{FF2B5EF4-FFF2-40B4-BE49-F238E27FC236}">
                    <a16:creationId xmlns:a16="http://schemas.microsoft.com/office/drawing/2014/main" xmlns="" id="{02FDE3CE-1F51-42F6-9231-51720EF19F92}"/>
                  </a:ext>
                </a:extLst>
              </p:cNvPr>
              <p:cNvGrpSpPr>
                <a:grpSpLocks/>
              </p:cNvGrpSpPr>
              <p:nvPr/>
            </p:nvGrpSpPr>
            <p:grpSpPr bwMode="auto">
              <a:xfrm>
                <a:off x="863687" y="4430715"/>
                <a:ext cx="5476875" cy="1947863"/>
                <a:chOff x="340" y="661"/>
                <a:chExt cx="3450" cy="1227"/>
              </a:xfrm>
            </p:grpSpPr>
            <p:sp>
              <p:nvSpPr>
                <p:cNvPr id="10" name="Text Box 4">
                  <a:extLst>
                    <a:ext uri="{FF2B5EF4-FFF2-40B4-BE49-F238E27FC236}">
                      <a16:creationId xmlns:a16="http://schemas.microsoft.com/office/drawing/2014/main" xmlns="" id="{B0A2E200-A6F1-4A88-8F19-210EA5597683}"/>
                    </a:ext>
                  </a:extLst>
                </p:cNvPr>
                <p:cNvSpPr txBox="1">
                  <a:spLocks noChangeArrowheads="1"/>
                </p:cNvSpPr>
                <p:nvPr/>
              </p:nvSpPr>
              <p:spPr bwMode="auto">
                <a:xfrm>
                  <a:off x="340" y="661"/>
                  <a:ext cx="204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baseline="-25000" dirty="0">
                      <a:latin typeface="Times New Roman" pitchFamily="18" charset="0"/>
                    </a:rPr>
                    <a:t>27</a:t>
                  </a:r>
                  <a:r>
                    <a:rPr kumimoji="1" lang="en-US" altLang="zh-CN" sz="3200" b="1" dirty="0">
                      <a:latin typeface="Times New Roman" pitchFamily="18" charset="0"/>
                    </a:rPr>
                    <a:t>Co</a:t>
                  </a:r>
                  <a:r>
                    <a:rPr kumimoji="1" lang="en-US" altLang="zh-CN" sz="3200" b="1" baseline="30000" dirty="0">
                      <a:latin typeface="Times New Roman" pitchFamily="18" charset="0"/>
                    </a:rPr>
                    <a:t>3+</a:t>
                  </a:r>
                  <a:r>
                    <a:rPr kumimoji="1" lang="zh-CN" altLang="en-US" sz="3200" b="1" dirty="0">
                      <a:latin typeface="Times New Roman" pitchFamily="18" charset="0"/>
                    </a:rPr>
                    <a:t>（</a:t>
                  </a:r>
                  <a:r>
                    <a:rPr kumimoji="1" lang="en-US" altLang="zh-CN" sz="3200" b="1" dirty="0">
                      <a:latin typeface="Times New Roman" pitchFamily="18" charset="0"/>
                    </a:rPr>
                    <a:t>3d</a:t>
                  </a:r>
                  <a:r>
                    <a:rPr kumimoji="1" lang="en-US" altLang="zh-CN" sz="3200" b="1" baseline="30000" dirty="0">
                      <a:latin typeface="Times New Roman" pitchFamily="18" charset="0"/>
                    </a:rPr>
                    <a:t>6</a:t>
                  </a:r>
                  <a:r>
                    <a:rPr kumimoji="1" lang="zh-CN" altLang="en-US" sz="3200" b="1" dirty="0">
                      <a:latin typeface="Times New Roman" pitchFamily="18" charset="0"/>
                    </a:rPr>
                    <a:t>）</a:t>
                  </a:r>
                </a:p>
              </p:txBody>
            </p:sp>
            <p:sp>
              <p:nvSpPr>
                <p:cNvPr id="11" name="Rectangle 8">
                  <a:extLst>
                    <a:ext uri="{FF2B5EF4-FFF2-40B4-BE49-F238E27FC236}">
                      <a16:creationId xmlns:a16="http://schemas.microsoft.com/office/drawing/2014/main" xmlns="" id="{300ABF23-0E71-41CD-AB4D-434F89B335D7}"/>
                    </a:ext>
                  </a:extLst>
                </p:cNvPr>
                <p:cNvSpPr>
                  <a:spLocks noChangeArrowheads="1"/>
                </p:cNvSpPr>
                <p:nvPr/>
              </p:nvSpPr>
              <p:spPr bwMode="auto">
                <a:xfrm>
                  <a:off x="2594" y="1117"/>
                  <a:ext cx="25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12" name="Text Box 26">
                  <a:extLst>
                    <a:ext uri="{FF2B5EF4-FFF2-40B4-BE49-F238E27FC236}">
                      <a16:creationId xmlns:a16="http://schemas.microsoft.com/office/drawing/2014/main" xmlns="" id="{0092CE56-78D8-473A-854C-CF376DC9AE9F}"/>
                    </a:ext>
                  </a:extLst>
                </p:cNvPr>
                <p:cNvSpPr txBox="1">
                  <a:spLocks noChangeArrowheads="1"/>
                </p:cNvSpPr>
                <p:nvPr/>
              </p:nvSpPr>
              <p:spPr bwMode="auto">
                <a:xfrm>
                  <a:off x="1476" y="1520"/>
                  <a:ext cx="231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dirty="0">
                      <a:latin typeface="Times New Roman" pitchFamily="18" charset="0"/>
                    </a:rPr>
                    <a:t>3d            4s       4p   </a:t>
                  </a:r>
                </a:p>
              </p:txBody>
            </p:sp>
            <p:grpSp>
              <p:nvGrpSpPr>
                <p:cNvPr id="13" name="Group 207">
                  <a:extLst>
                    <a:ext uri="{FF2B5EF4-FFF2-40B4-BE49-F238E27FC236}">
                      <a16:creationId xmlns:a16="http://schemas.microsoft.com/office/drawing/2014/main" xmlns="" id="{01965B16-CC4E-43E6-8C6C-A962FFF5575E}"/>
                    </a:ext>
                  </a:extLst>
                </p:cNvPr>
                <p:cNvGrpSpPr>
                  <a:grpSpLocks/>
                </p:cNvGrpSpPr>
                <p:nvPr/>
              </p:nvGrpSpPr>
              <p:grpSpPr bwMode="auto">
                <a:xfrm>
                  <a:off x="2594" y="1117"/>
                  <a:ext cx="1152" cy="336"/>
                  <a:chOff x="2594" y="1117"/>
                  <a:chExt cx="1152" cy="336"/>
                </a:xfrm>
              </p:grpSpPr>
              <p:sp>
                <p:nvSpPr>
                  <p:cNvPr id="29" name="Line 9">
                    <a:extLst>
                      <a:ext uri="{FF2B5EF4-FFF2-40B4-BE49-F238E27FC236}">
                        <a16:creationId xmlns:a16="http://schemas.microsoft.com/office/drawing/2014/main" xmlns="" id="{7C5E68C2-8F12-4FBA-8996-255BB351672D}"/>
                      </a:ext>
                    </a:extLst>
                  </p:cNvPr>
                  <p:cNvSpPr>
                    <a:spLocks noChangeShapeType="1"/>
                  </p:cNvSpPr>
                  <p:nvPr/>
                </p:nvSpPr>
                <p:spPr bwMode="auto">
                  <a:xfrm>
                    <a:off x="2594" y="1117"/>
                    <a:ext cx="25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10">
                    <a:extLst>
                      <a:ext uri="{FF2B5EF4-FFF2-40B4-BE49-F238E27FC236}">
                        <a16:creationId xmlns:a16="http://schemas.microsoft.com/office/drawing/2014/main" xmlns="" id="{302158CC-9CF2-4661-84D2-8408B6C8255D}"/>
                      </a:ext>
                    </a:extLst>
                  </p:cNvPr>
                  <p:cNvSpPr>
                    <a:spLocks noChangeShapeType="1"/>
                  </p:cNvSpPr>
                  <p:nvPr/>
                </p:nvSpPr>
                <p:spPr bwMode="auto">
                  <a:xfrm>
                    <a:off x="2594" y="1443"/>
                    <a:ext cx="25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11">
                    <a:extLst>
                      <a:ext uri="{FF2B5EF4-FFF2-40B4-BE49-F238E27FC236}">
                        <a16:creationId xmlns:a16="http://schemas.microsoft.com/office/drawing/2014/main" xmlns="" id="{729321AC-9DEC-4A7D-A794-F631629F9F1A}"/>
                      </a:ext>
                    </a:extLst>
                  </p:cNvPr>
                  <p:cNvSpPr>
                    <a:spLocks noChangeShapeType="1"/>
                  </p:cNvSpPr>
                  <p:nvPr/>
                </p:nvSpPr>
                <p:spPr bwMode="auto">
                  <a:xfrm>
                    <a:off x="2594" y="1117"/>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12">
                    <a:extLst>
                      <a:ext uri="{FF2B5EF4-FFF2-40B4-BE49-F238E27FC236}">
                        <a16:creationId xmlns:a16="http://schemas.microsoft.com/office/drawing/2014/main" xmlns="" id="{590C2E07-8F78-4D88-9920-2151B7638EA8}"/>
                      </a:ext>
                    </a:extLst>
                  </p:cNvPr>
                  <p:cNvSpPr>
                    <a:spLocks noChangeShapeType="1"/>
                  </p:cNvSpPr>
                  <p:nvPr/>
                </p:nvSpPr>
                <p:spPr bwMode="auto">
                  <a:xfrm>
                    <a:off x="2846" y="1117"/>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3" name="Group 13">
                    <a:extLst>
                      <a:ext uri="{FF2B5EF4-FFF2-40B4-BE49-F238E27FC236}">
                        <a16:creationId xmlns:a16="http://schemas.microsoft.com/office/drawing/2014/main" xmlns="" id="{25B428C6-5489-42ED-85C7-5E4AD29DF1F0}"/>
                      </a:ext>
                    </a:extLst>
                  </p:cNvPr>
                  <p:cNvGrpSpPr>
                    <a:grpSpLocks/>
                  </p:cNvGrpSpPr>
                  <p:nvPr/>
                </p:nvGrpSpPr>
                <p:grpSpPr bwMode="auto">
                  <a:xfrm>
                    <a:off x="3098" y="1117"/>
                    <a:ext cx="648" cy="336"/>
                    <a:chOff x="2751" y="1312"/>
                    <a:chExt cx="648" cy="336"/>
                  </a:xfrm>
                </p:grpSpPr>
                <p:sp>
                  <p:nvSpPr>
                    <p:cNvPr id="42" name="Rectangle 14">
                      <a:extLst>
                        <a:ext uri="{FF2B5EF4-FFF2-40B4-BE49-F238E27FC236}">
                          <a16:creationId xmlns:a16="http://schemas.microsoft.com/office/drawing/2014/main" xmlns="" id="{CD8E5491-D9B7-4719-AA78-640018CA8203}"/>
                        </a:ext>
                      </a:extLst>
                    </p:cNvPr>
                    <p:cNvSpPr>
                      <a:spLocks noChangeArrowheads="1"/>
                    </p:cNvSpPr>
                    <p:nvPr/>
                  </p:nvSpPr>
                  <p:spPr bwMode="auto">
                    <a:xfrm>
                      <a:off x="3183" y="1312"/>
                      <a:ext cx="2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43" name="Rectangle 15">
                      <a:extLst>
                        <a:ext uri="{FF2B5EF4-FFF2-40B4-BE49-F238E27FC236}">
                          <a16:creationId xmlns:a16="http://schemas.microsoft.com/office/drawing/2014/main" xmlns="" id="{59818988-1F00-462F-80D1-B5D3ADCDC4BE}"/>
                        </a:ext>
                      </a:extLst>
                    </p:cNvPr>
                    <p:cNvSpPr>
                      <a:spLocks noChangeArrowheads="1"/>
                    </p:cNvSpPr>
                    <p:nvPr/>
                  </p:nvSpPr>
                  <p:spPr bwMode="auto">
                    <a:xfrm>
                      <a:off x="2967" y="1312"/>
                      <a:ext cx="2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44" name="Rectangle 16">
                      <a:extLst>
                        <a:ext uri="{FF2B5EF4-FFF2-40B4-BE49-F238E27FC236}">
                          <a16:creationId xmlns:a16="http://schemas.microsoft.com/office/drawing/2014/main" xmlns="" id="{0E726F8C-9FEA-4D27-90F5-655309648400}"/>
                        </a:ext>
                      </a:extLst>
                    </p:cNvPr>
                    <p:cNvSpPr>
                      <a:spLocks noChangeArrowheads="1"/>
                    </p:cNvSpPr>
                    <p:nvPr/>
                  </p:nvSpPr>
                  <p:spPr bwMode="auto">
                    <a:xfrm>
                      <a:off x="2751" y="1312"/>
                      <a:ext cx="2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hlink"/>
                        </a:buClr>
                        <a:buSzPct val="70000"/>
                        <a:buFont typeface="Wingdings" pitchFamily="2" charset="2"/>
                        <a:buNone/>
                      </a:pPr>
                      <a:endParaRPr lang="zh-CN" altLang="zh-CN" sz="2800">
                        <a:effectLst>
                          <a:outerShdw blurRad="38100" dist="38100" dir="2700000" algn="tl">
                            <a:srgbClr val="000000"/>
                          </a:outerShdw>
                        </a:effectLst>
                      </a:endParaRPr>
                    </a:p>
                  </p:txBody>
                </p:sp>
                <p:sp>
                  <p:nvSpPr>
                    <p:cNvPr id="45" name="Line 17">
                      <a:extLst>
                        <a:ext uri="{FF2B5EF4-FFF2-40B4-BE49-F238E27FC236}">
                          <a16:creationId xmlns:a16="http://schemas.microsoft.com/office/drawing/2014/main" xmlns="" id="{17A5C1AA-BC45-48C5-A868-AD125899F905}"/>
                        </a:ext>
                      </a:extLst>
                    </p:cNvPr>
                    <p:cNvSpPr>
                      <a:spLocks noChangeShapeType="1"/>
                    </p:cNvSpPr>
                    <p:nvPr/>
                  </p:nvSpPr>
                  <p:spPr bwMode="auto">
                    <a:xfrm>
                      <a:off x="2751" y="1312"/>
                      <a:ext cx="64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18">
                      <a:extLst>
                        <a:ext uri="{FF2B5EF4-FFF2-40B4-BE49-F238E27FC236}">
                          <a16:creationId xmlns:a16="http://schemas.microsoft.com/office/drawing/2014/main" xmlns="" id="{E761D381-D871-4D73-8F85-7D0C27D2AC5C}"/>
                        </a:ext>
                      </a:extLst>
                    </p:cNvPr>
                    <p:cNvSpPr>
                      <a:spLocks noChangeShapeType="1"/>
                    </p:cNvSpPr>
                    <p:nvPr/>
                  </p:nvSpPr>
                  <p:spPr bwMode="auto">
                    <a:xfrm>
                      <a:off x="2751" y="1648"/>
                      <a:ext cx="64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19">
                      <a:extLst>
                        <a:ext uri="{FF2B5EF4-FFF2-40B4-BE49-F238E27FC236}">
                          <a16:creationId xmlns:a16="http://schemas.microsoft.com/office/drawing/2014/main" xmlns="" id="{4E6A1F50-818E-4B1F-80E0-5987DACD5E4B}"/>
                        </a:ext>
                      </a:extLst>
                    </p:cNvPr>
                    <p:cNvSpPr>
                      <a:spLocks noChangeShapeType="1"/>
                    </p:cNvSpPr>
                    <p:nvPr/>
                  </p:nvSpPr>
                  <p:spPr bwMode="auto">
                    <a:xfrm>
                      <a:off x="2751" y="1312"/>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20">
                      <a:extLst>
                        <a:ext uri="{FF2B5EF4-FFF2-40B4-BE49-F238E27FC236}">
                          <a16:creationId xmlns:a16="http://schemas.microsoft.com/office/drawing/2014/main" xmlns="" id="{BADCF58E-ACE0-4F4E-8C96-BEC1D41617DE}"/>
                        </a:ext>
                      </a:extLst>
                    </p:cNvPr>
                    <p:cNvSpPr>
                      <a:spLocks noChangeShapeType="1"/>
                    </p:cNvSpPr>
                    <p:nvPr/>
                  </p:nvSpPr>
                  <p:spPr bwMode="auto">
                    <a:xfrm>
                      <a:off x="2967" y="1312"/>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21">
                      <a:extLst>
                        <a:ext uri="{FF2B5EF4-FFF2-40B4-BE49-F238E27FC236}">
                          <a16:creationId xmlns:a16="http://schemas.microsoft.com/office/drawing/2014/main" xmlns="" id="{B750AAE1-6427-476C-A0CA-34138BE06C99}"/>
                        </a:ext>
                      </a:extLst>
                    </p:cNvPr>
                    <p:cNvSpPr>
                      <a:spLocks noChangeShapeType="1"/>
                    </p:cNvSpPr>
                    <p:nvPr/>
                  </p:nvSpPr>
                  <p:spPr bwMode="auto">
                    <a:xfrm>
                      <a:off x="3183" y="1312"/>
                      <a:ext cx="0" cy="3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22">
                      <a:extLst>
                        <a:ext uri="{FF2B5EF4-FFF2-40B4-BE49-F238E27FC236}">
                          <a16:creationId xmlns:a16="http://schemas.microsoft.com/office/drawing/2014/main" xmlns="" id="{DCCF94A8-4189-4F69-A14F-DA6661B447B1}"/>
                        </a:ext>
                      </a:extLst>
                    </p:cNvPr>
                    <p:cNvSpPr>
                      <a:spLocks noChangeShapeType="1"/>
                    </p:cNvSpPr>
                    <p:nvPr/>
                  </p:nvSpPr>
                  <p:spPr bwMode="auto">
                    <a:xfrm>
                      <a:off x="3399" y="1312"/>
                      <a:ext cx="0" cy="33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4" name="Group 192">
                  <a:extLst>
                    <a:ext uri="{FF2B5EF4-FFF2-40B4-BE49-F238E27FC236}">
                      <a16:creationId xmlns:a16="http://schemas.microsoft.com/office/drawing/2014/main" xmlns="" id="{FDBFAD91-17D7-4A59-AD99-AFD17F129805}"/>
                    </a:ext>
                  </a:extLst>
                </p:cNvPr>
                <p:cNvGrpSpPr>
                  <a:grpSpLocks/>
                </p:cNvGrpSpPr>
                <p:nvPr/>
              </p:nvGrpSpPr>
              <p:grpSpPr bwMode="auto">
                <a:xfrm>
                  <a:off x="1020" y="1117"/>
                  <a:ext cx="1295" cy="326"/>
                  <a:chOff x="1020" y="2795"/>
                  <a:chExt cx="1295" cy="326"/>
                </a:xfrm>
              </p:grpSpPr>
              <p:grpSp>
                <p:nvGrpSpPr>
                  <p:cNvPr id="15" name="Group 193">
                    <a:extLst>
                      <a:ext uri="{FF2B5EF4-FFF2-40B4-BE49-F238E27FC236}">
                        <a16:creationId xmlns:a16="http://schemas.microsoft.com/office/drawing/2014/main" xmlns="" id="{A1257E3C-B44C-4CC5-8E92-BCE785E95244}"/>
                      </a:ext>
                    </a:extLst>
                  </p:cNvPr>
                  <p:cNvGrpSpPr>
                    <a:grpSpLocks/>
                  </p:cNvGrpSpPr>
                  <p:nvPr/>
                </p:nvGrpSpPr>
                <p:grpSpPr bwMode="auto">
                  <a:xfrm>
                    <a:off x="1020" y="2795"/>
                    <a:ext cx="1295" cy="326"/>
                    <a:chOff x="1020" y="2795"/>
                    <a:chExt cx="1295" cy="326"/>
                  </a:xfrm>
                </p:grpSpPr>
                <p:sp>
                  <p:nvSpPr>
                    <p:cNvPr id="21" name="Line 194">
                      <a:extLst>
                        <a:ext uri="{FF2B5EF4-FFF2-40B4-BE49-F238E27FC236}">
                          <a16:creationId xmlns:a16="http://schemas.microsoft.com/office/drawing/2014/main" xmlns="" id="{566BCB44-AE56-4942-B93F-B4678C09AC79}"/>
                        </a:ext>
                      </a:extLst>
                    </p:cNvPr>
                    <p:cNvSpPr>
                      <a:spLocks noChangeShapeType="1"/>
                    </p:cNvSpPr>
                    <p:nvPr/>
                  </p:nvSpPr>
                  <p:spPr bwMode="auto">
                    <a:xfrm>
                      <a:off x="1020" y="2795"/>
                      <a:ext cx="129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95">
                      <a:extLst>
                        <a:ext uri="{FF2B5EF4-FFF2-40B4-BE49-F238E27FC236}">
                          <a16:creationId xmlns:a16="http://schemas.microsoft.com/office/drawing/2014/main" xmlns="" id="{75D06067-6A3F-465E-ADDD-DCD6E849B02E}"/>
                        </a:ext>
                      </a:extLst>
                    </p:cNvPr>
                    <p:cNvSpPr>
                      <a:spLocks noChangeShapeType="1"/>
                    </p:cNvSpPr>
                    <p:nvPr/>
                  </p:nvSpPr>
                  <p:spPr bwMode="auto">
                    <a:xfrm>
                      <a:off x="1020" y="3121"/>
                      <a:ext cx="1295"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196">
                      <a:extLst>
                        <a:ext uri="{FF2B5EF4-FFF2-40B4-BE49-F238E27FC236}">
                          <a16:creationId xmlns:a16="http://schemas.microsoft.com/office/drawing/2014/main" xmlns="" id="{8EF3E0BD-C266-48C2-BFC0-C000E50F32F3}"/>
                        </a:ext>
                      </a:extLst>
                    </p:cNvPr>
                    <p:cNvSpPr>
                      <a:spLocks noChangeShapeType="1"/>
                    </p:cNvSpPr>
                    <p:nvPr/>
                  </p:nvSpPr>
                  <p:spPr bwMode="auto">
                    <a:xfrm>
                      <a:off x="1020" y="2795"/>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197">
                      <a:extLst>
                        <a:ext uri="{FF2B5EF4-FFF2-40B4-BE49-F238E27FC236}">
                          <a16:creationId xmlns:a16="http://schemas.microsoft.com/office/drawing/2014/main" xmlns="" id="{086C971A-A574-4CB0-8AC6-E403FC043501}"/>
                        </a:ext>
                      </a:extLst>
                    </p:cNvPr>
                    <p:cNvSpPr>
                      <a:spLocks noChangeShapeType="1"/>
                    </p:cNvSpPr>
                    <p:nvPr/>
                  </p:nvSpPr>
                  <p:spPr bwMode="auto">
                    <a:xfrm>
                      <a:off x="1279" y="2795"/>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98">
                      <a:extLst>
                        <a:ext uri="{FF2B5EF4-FFF2-40B4-BE49-F238E27FC236}">
                          <a16:creationId xmlns:a16="http://schemas.microsoft.com/office/drawing/2014/main" xmlns="" id="{7DC329B8-7D07-4AA9-ACA8-A51C3AE0D63B}"/>
                        </a:ext>
                      </a:extLst>
                    </p:cNvPr>
                    <p:cNvSpPr>
                      <a:spLocks noChangeShapeType="1"/>
                    </p:cNvSpPr>
                    <p:nvPr/>
                  </p:nvSpPr>
                  <p:spPr bwMode="auto">
                    <a:xfrm>
                      <a:off x="1538" y="2795"/>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199">
                      <a:extLst>
                        <a:ext uri="{FF2B5EF4-FFF2-40B4-BE49-F238E27FC236}">
                          <a16:creationId xmlns:a16="http://schemas.microsoft.com/office/drawing/2014/main" xmlns="" id="{A5D9594C-301F-4A70-96D3-7033E6DA3722}"/>
                        </a:ext>
                      </a:extLst>
                    </p:cNvPr>
                    <p:cNvSpPr>
                      <a:spLocks noChangeShapeType="1"/>
                    </p:cNvSpPr>
                    <p:nvPr/>
                  </p:nvSpPr>
                  <p:spPr bwMode="auto">
                    <a:xfrm>
                      <a:off x="1797" y="2795"/>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00">
                      <a:extLst>
                        <a:ext uri="{FF2B5EF4-FFF2-40B4-BE49-F238E27FC236}">
                          <a16:creationId xmlns:a16="http://schemas.microsoft.com/office/drawing/2014/main" xmlns="" id="{FFBC7D38-9922-4A91-BAF5-6ADB8EDF5747}"/>
                        </a:ext>
                      </a:extLst>
                    </p:cNvPr>
                    <p:cNvSpPr>
                      <a:spLocks noChangeShapeType="1"/>
                    </p:cNvSpPr>
                    <p:nvPr/>
                  </p:nvSpPr>
                  <p:spPr bwMode="auto">
                    <a:xfrm>
                      <a:off x="2056" y="2795"/>
                      <a:ext cx="0" cy="3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01">
                      <a:extLst>
                        <a:ext uri="{FF2B5EF4-FFF2-40B4-BE49-F238E27FC236}">
                          <a16:creationId xmlns:a16="http://schemas.microsoft.com/office/drawing/2014/main" xmlns="" id="{9A368BB6-0060-406B-8523-CD1BE6AD061A}"/>
                        </a:ext>
                      </a:extLst>
                    </p:cNvPr>
                    <p:cNvSpPr>
                      <a:spLocks noChangeShapeType="1"/>
                    </p:cNvSpPr>
                    <p:nvPr/>
                  </p:nvSpPr>
                  <p:spPr bwMode="auto">
                    <a:xfrm>
                      <a:off x="2315" y="2795"/>
                      <a:ext cx="0" cy="32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19" name="Object 205">
                    <a:extLst>
                      <a:ext uri="{FF2B5EF4-FFF2-40B4-BE49-F238E27FC236}">
                        <a16:creationId xmlns:a16="http://schemas.microsoft.com/office/drawing/2014/main" xmlns="" id="{9E3FD19A-57FA-4DDA-BBE9-9813F01B13F5}"/>
                      </a:ext>
                    </a:extLst>
                  </p:cNvPr>
                  <p:cNvGraphicFramePr>
                    <a:graphicFrameLocks noChangeAspect="1"/>
                  </p:cNvGraphicFramePr>
                  <p:nvPr/>
                </p:nvGraphicFramePr>
                <p:xfrm>
                  <a:off x="1837" y="2840"/>
                  <a:ext cx="128" cy="237"/>
                </p:xfrm>
                <a:graphic>
                  <a:graphicData uri="http://schemas.openxmlformats.org/presentationml/2006/ole">
                    <mc:AlternateContent xmlns:mc="http://schemas.openxmlformats.org/markup-compatibility/2006">
                      <mc:Choice xmlns:v="urn:schemas-microsoft-com:vml" Requires="v">
                        <p:oleObj spid="_x0000_s352753" name="CS ChemDraw Drawing" r:id="rId3" imgW="115577" imgH="375889" progId="ChemDraw.Document.6.0">
                          <p:embed/>
                        </p:oleObj>
                      </mc:Choice>
                      <mc:Fallback>
                        <p:oleObj name="CS ChemDraw Drawing" r:id="rId3" imgW="115577" imgH="375889" progId="ChemDraw.Document.6.0">
                          <p:embed/>
                          <p:pic>
                            <p:nvPicPr>
                              <p:cNvPr id="226509" name="Object 2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7"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206">
                    <a:extLst>
                      <a:ext uri="{FF2B5EF4-FFF2-40B4-BE49-F238E27FC236}">
                        <a16:creationId xmlns:a16="http://schemas.microsoft.com/office/drawing/2014/main" xmlns="" id="{A36BB1D5-9B0B-4C44-B187-14660FA40BB8}"/>
                      </a:ext>
                    </a:extLst>
                  </p:cNvPr>
                  <p:cNvGraphicFramePr>
                    <a:graphicFrameLocks noChangeAspect="1"/>
                  </p:cNvGraphicFramePr>
                  <p:nvPr/>
                </p:nvGraphicFramePr>
                <p:xfrm>
                  <a:off x="2109" y="2840"/>
                  <a:ext cx="128" cy="237"/>
                </p:xfrm>
                <a:graphic>
                  <a:graphicData uri="http://schemas.openxmlformats.org/presentationml/2006/ole">
                    <mc:AlternateContent xmlns:mc="http://schemas.openxmlformats.org/markup-compatibility/2006">
                      <mc:Choice xmlns:v="urn:schemas-microsoft-com:vml" Requires="v">
                        <p:oleObj spid="_x0000_s352754" name="CS ChemDraw Drawing" r:id="rId5" imgW="115577" imgH="375889" progId="ChemDraw.Document.6.0">
                          <p:embed/>
                        </p:oleObj>
                      </mc:Choice>
                      <mc:Fallback>
                        <p:oleObj name="CS ChemDraw Drawing" r:id="rId5" imgW="115577" imgH="375889" progId="ChemDraw.Document.6.0">
                          <p:embed/>
                          <p:pic>
                            <p:nvPicPr>
                              <p:cNvPr id="226510" name="Object 2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 y="2840"/>
                                <a:ext cx="128"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aphicFrame>
            <p:nvGraphicFramePr>
              <p:cNvPr id="54" name="Object 156">
                <a:extLst>
                  <a:ext uri="{FF2B5EF4-FFF2-40B4-BE49-F238E27FC236}">
                    <a16:creationId xmlns:a16="http://schemas.microsoft.com/office/drawing/2014/main" xmlns="" id="{62F1B31B-7AE7-4452-AD75-A64CE499D61A}"/>
                  </a:ext>
                </a:extLst>
              </p:cNvPr>
              <p:cNvGraphicFramePr>
                <a:graphicFrameLocks noChangeAspect="1"/>
              </p:cNvGraphicFramePr>
              <p:nvPr>
                <p:extLst>
                  <p:ext uri="{D42A27DB-BD31-4B8C-83A1-F6EECF244321}">
                    <p14:modId xmlns:p14="http://schemas.microsoft.com/office/powerpoint/2010/main" val="594630744"/>
                  </p:ext>
                </p:extLst>
              </p:nvPr>
            </p:nvGraphicFramePr>
            <p:xfrm>
              <a:off x="2063552" y="5229200"/>
              <a:ext cx="197878" cy="387350"/>
            </p:xfrm>
            <a:graphic>
              <a:graphicData uri="http://schemas.openxmlformats.org/presentationml/2006/ole">
                <mc:AlternateContent xmlns:mc="http://schemas.openxmlformats.org/markup-compatibility/2006">
                  <mc:Choice xmlns:v="urn:schemas-microsoft-com:vml" Requires="v">
                    <p:oleObj spid="_x0000_s352755" name="CS ChemDraw Drawing" r:id="rId6" imgW="144331" imgH="386580" progId="ChemDraw.Document.6.0">
                      <p:embed/>
                    </p:oleObj>
                  </mc:Choice>
                  <mc:Fallback>
                    <p:oleObj name="CS ChemDraw Drawing" r:id="rId6" imgW="144331" imgH="386580" progId="ChemDraw.Document.6.0">
                      <p:embed/>
                      <p:pic>
                        <p:nvPicPr>
                          <p:cNvPr id="53" name="Object 156">
                            <a:extLst>
                              <a:ext uri="{FF2B5EF4-FFF2-40B4-BE49-F238E27FC236}">
                                <a16:creationId xmlns:a16="http://schemas.microsoft.com/office/drawing/2014/main" xmlns="" id="{41896B64-C8E5-48D4-940A-97F19F27EA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3552" y="5229200"/>
                            <a:ext cx="197878" cy="387350"/>
                          </a:xfrm>
                          <a:prstGeom prst="rect">
                            <a:avLst/>
                          </a:prstGeom>
                          <a:noFill/>
                          <a:ln>
                            <a:noFill/>
                          </a:ln>
                          <a:effectLst/>
                          <a:extLst/>
                        </p:spPr>
                      </p:pic>
                    </p:oleObj>
                  </mc:Fallback>
                </mc:AlternateContent>
              </a:graphicData>
            </a:graphic>
          </p:graphicFrame>
        </p:grpSp>
        <p:graphicFrame>
          <p:nvGraphicFramePr>
            <p:cNvPr id="51" name="Object 205">
              <a:extLst>
                <a:ext uri="{FF2B5EF4-FFF2-40B4-BE49-F238E27FC236}">
                  <a16:creationId xmlns:a16="http://schemas.microsoft.com/office/drawing/2014/main" xmlns="" id="{373F9A7F-A17E-4635-B21E-07F98E7D317F}"/>
                </a:ext>
              </a:extLst>
            </p:cNvPr>
            <p:cNvGraphicFramePr>
              <a:graphicFrameLocks noChangeAspect="1"/>
            </p:cNvGraphicFramePr>
            <p:nvPr>
              <p:extLst>
                <p:ext uri="{D42A27DB-BD31-4B8C-83A1-F6EECF244321}">
                  <p14:modId xmlns:p14="http://schemas.microsoft.com/office/powerpoint/2010/main" val="681931231"/>
                </p:ext>
              </p:extLst>
            </p:nvPr>
          </p:nvGraphicFramePr>
          <p:xfrm>
            <a:off x="2882988" y="5233663"/>
            <a:ext cx="203200" cy="376238"/>
          </p:xfrm>
          <a:graphic>
            <a:graphicData uri="http://schemas.openxmlformats.org/presentationml/2006/ole">
              <mc:AlternateContent xmlns:mc="http://schemas.openxmlformats.org/markup-compatibility/2006">
                <mc:Choice xmlns:v="urn:schemas-microsoft-com:vml" Requires="v">
                  <p:oleObj spid="_x0000_s352756" name="CS ChemDraw Drawing" r:id="rId8" imgW="115577" imgH="375889" progId="ChemDraw.Document.6.0">
                    <p:embed/>
                  </p:oleObj>
                </mc:Choice>
                <mc:Fallback>
                  <p:oleObj name="CS ChemDraw Drawing" r:id="rId8" imgW="115577" imgH="375889" progId="ChemDraw.Document.6.0">
                    <p:embed/>
                    <p:pic>
                      <p:nvPicPr>
                        <p:cNvPr id="19" name="Object 205">
                          <a:extLst>
                            <a:ext uri="{FF2B5EF4-FFF2-40B4-BE49-F238E27FC236}">
                              <a16:creationId xmlns:a16="http://schemas.microsoft.com/office/drawing/2014/main" xmlns="" id="{9E3FD19A-57FA-4DDA-BBE9-9813F01B13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2988" y="5233663"/>
                          <a:ext cx="203200"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 name="Object 205">
              <a:extLst>
                <a:ext uri="{FF2B5EF4-FFF2-40B4-BE49-F238E27FC236}">
                  <a16:creationId xmlns:a16="http://schemas.microsoft.com/office/drawing/2014/main" xmlns="" id="{A0F47458-B2D3-4BF6-B729-B96D0C8F7A52}"/>
                </a:ext>
              </a:extLst>
            </p:cNvPr>
            <p:cNvGraphicFramePr>
              <a:graphicFrameLocks noChangeAspect="1"/>
            </p:cNvGraphicFramePr>
            <p:nvPr>
              <p:extLst>
                <p:ext uri="{D42A27DB-BD31-4B8C-83A1-F6EECF244321}">
                  <p14:modId xmlns:p14="http://schemas.microsoft.com/office/powerpoint/2010/main" val="3817069730"/>
                </p:ext>
              </p:extLst>
            </p:nvPr>
          </p:nvGraphicFramePr>
          <p:xfrm>
            <a:off x="2490081" y="5210206"/>
            <a:ext cx="203200" cy="376238"/>
          </p:xfrm>
          <a:graphic>
            <a:graphicData uri="http://schemas.openxmlformats.org/presentationml/2006/ole">
              <mc:AlternateContent xmlns:mc="http://schemas.openxmlformats.org/markup-compatibility/2006">
                <mc:Choice xmlns:v="urn:schemas-microsoft-com:vml" Requires="v">
                  <p:oleObj spid="_x0000_s352757" name="CS ChemDraw Drawing" r:id="rId9" imgW="115577" imgH="375889" progId="ChemDraw.Document.6.0">
                    <p:embed/>
                  </p:oleObj>
                </mc:Choice>
                <mc:Fallback>
                  <p:oleObj name="CS ChemDraw Drawing" r:id="rId9" imgW="115577" imgH="375889" progId="ChemDraw.Document.6.0">
                    <p:embed/>
                    <p:pic>
                      <p:nvPicPr>
                        <p:cNvPr id="19" name="Object 205">
                          <a:extLst>
                            <a:ext uri="{FF2B5EF4-FFF2-40B4-BE49-F238E27FC236}">
                              <a16:creationId xmlns:a16="http://schemas.microsoft.com/office/drawing/2014/main" xmlns="" id="{9E3FD19A-57FA-4DDA-BBE9-9813F01B13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0081" y="5210206"/>
                          <a:ext cx="203200" cy="376238"/>
                        </a:xfrm>
                        <a:prstGeom prst="rect">
                          <a:avLst/>
                        </a:prstGeom>
                        <a:noFill/>
                        <a:ln>
                          <a:noFill/>
                        </a:ln>
                        <a:effectLst/>
                        <a:extLst/>
                      </p:spPr>
                    </p:pic>
                  </p:oleObj>
                </mc:Fallback>
              </mc:AlternateContent>
            </a:graphicData>
          </a:graphic>
        </p:graphicFrame>
      </p:grpSp>
    </p:spTree>
    <p:extLst>
      <p:ext uri="{BB962C8B-B14F-4D97-AF65-F5344CB8AC3E}">
        <p14:creationId xmlns:p14="http://schemas.microsoft.com/office/powerpoint/2010/main" val="296399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C3A9F0A-8A3F-4E82-8906-AAB7EA06E13F}" type="datetime12">
              <a:rPr lang="zh-CN" altLang="en-US" smtClean="0"/>
              <a:t>上午8时17分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36</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273411" name="Rectangle 3"/>
          <p:cNvSpPr>
            <a:spLocks noGrp="1" noChangeArrowheads="1"/>
          </p:cNvSpPr>
          <p:nvPr>
            <p:ph sz="quarter" idx="4294967295"/>
          </p:nvPr>
        </p:nvSpPr>
        <p:spPr>
          <a:xfrm>
            <a:off x="191344" y="183685"/>
            <a:ext cx="11449272" cy="2232025"/>
          </a:xfrm>
        </p:spPr>
        <p:txBody>
          <a:bodyPr/>
          <a:lstStyle/>
          <a:p>
            <a:pPr>
              <a:buFont typeface="Wingdings" pitchFamily="2" charset="2"/>
              <a:buNone/>
            </a:pPr>
            <a:r>
              <a:rPr lang="zh-CN" altLang="en-US" sz="2800" b="1" dirty="0">
                <a:solidFill>
                  <a:srgbClr val="FFFF00"/>
                </a:solidFill>
                <a:latin typeface="Times New Roman" pitchFamily="18" charset="0"/>
                <a:cs typeface="Times New Roman" pitchFamily="18" charset="0"/>
              </a:rPr>
              <a:t>根据实测磁矩，推断下列螯合物的空间构型，并指出是内轨配合物还是外轨配合物。</a:t>
            </a:r>
          </a:p>
          <a:p>
            <a:pPr>
              <a:buFont typeface="Wingdings" pitchFamily="2" charset="2"/>
              <a:buNone/>
            </a:pPr>
            <a:r>
              <a:rPr lang="zh-CN" altLang="en-US" sz="2800" b="1" dirty="0">
                <a:solidFill>
                  <a:srgbClr val="FFFF00"/>
                </a:solidFill>
                <a:latin typeface="Times New Roman" pitchFamily="18" charset="0"/>
                <a:cs typeface="Times New Roman" pitchFamily="18" charset="0"/>
              </a:rPr>
              <a:t>（</a:t>
            </a:r>
            <a:r>
              <a:rPr lang="en-US" altLang="zh-CN" sz="2800" b="1" dirty="0">
                <a:solidFill>
                  <a:srgbClr val="FFFF00"/>
                </a:solidFill>
                <a:latin typeface="Times New Roman" pitchFamily="18" charset="0"/>
                <a:cs typeface="Times New Roman" pitchFamily="18" charset="0"/>
              </a:rPr>
              <a:t>1</a:t>
            </a:r>
            <a:r>
              <a:rPr lang="zh-CN" altLang="en-US" sz="2800" b="1" dirty="0">
                <a:solidFill>
                  <a:srgbClr val="FFFF00"/>
                </a:solidFill>
                <a:latin typeface="Times New Roman" pitchFamily="18" charset="0"/>
                <a:cs typeface="Times New Roman" pitchFamily="18" charset="0"/>
              </a:rPr>
              <a:t>）</a:t>
            </a:r>
            <a:r>
              <a:rPr lang="en-US" altLang="zh-CN" sz="2800" b="1" dirty="0">
                <a:solidFill>
                  <a:srgbClr val="FFFF00"/>
                </a:solidFill>
                <a:latin typeface="Times New Roman" pitchFamily="18" charset="0"/>
                <a:cs typeface="Times New Roman" pitchFamily="18" charset="0"/>
              </a:rPr>
              <a:t>[Co(en)</a:t>
            </a:r>
            <a:r>
              <a:rPr lang="en-US" altLang="zh-CN" sz="2800" b="1" baseline="-25000" dirty="0">
                <a:solidFill>
                  <a:srgbClr val="FFFF00"/>
                </a:solidFill>
                <a:latin typeface="Times New Roman" pitchFamily="18" charset="0"/>
                <a:cs typeface="Times New Roman" pitchFamily="18" charset="0"/>
              </a:rPr>
              <a:t>3</a:t>
            </a:r>
            <a:r>
              <a:rPr lang="en-US" altLang="zh-CN" sz="2800" b="1" dirty="0">
                <a:solidFill>
                  <a:srgbClr val="FFFF00"/>
                </a:solidFill>
                <a:latin typeface="Times New Roman" pitchFamily="18" charset="0"/>
                <a:cs typeface="Times New Roman" pitchFamily="18" charset="0"/>
              </a:rPr>
              <a:t>]</a:t>
            </a:r>
            <a:r>
              <a:rPr lang="en-US" altLang="zh-CN" sz="2800" b="1" baseline="30000" dirty="0">
                <a:solidFill>
                  <a:srgbClr val="FFFF00"/>
                </a:solidFill>
                <a:latin typeface="Times New Roman" pitchFamily="18" charset="0"/>
                <a:cs typeface="Times New Roman" pitchFamily="18" charset="0"/>
              </a:rPr>
              <a:t>2+</a:t>
            </a:r>
            <a:r>
              <a:rPr lang="en-US" altLang="zh-CN" sz="2800" b="1" dirty="0">
                <a:solidFill>
                  <a:srgbClr val="FFFF00"/>
                </a:solidFill>
                <a:latin typeface="Times New Roman" pitchFamily="18" charset="0"/>
                <a:cs typeface="Times New Roman" pitchFamily="18" charset="0"/>
              </a:rPr>
              <a:t>             </a:t>
            </a:r>
            <a:r>
              <a:rPr lang="en-US" altLang="zh-CN" sz="2800" b="1" i="1" dirty="0">
                <a:solidFill>
                  <a:srgbClr val="FFFF00"/>
                </a:solidFill>
                <a:latin typeface="Times New Roman" pitchFamily="18" charset="0"/>
                <a:cs typeface="Times New Roman" pitchFamily="18" charset="0"/>
              </a:rPr>
              <a:t>μ </a:t>
            </a:r>
            <a:r>
              <a:rPr lang="en-US" altLang="zh-CN" sz="2800" b="1" dirty="0">
                <a:solidFill>
                  <a:srgbClr val="FFFF00"/>
                </a:solidFill>
                <a:latin typeface="Times New Roman" pitchFamily="18" charset="0"/>
                <a:cs typeface="Times New Roman" pitchFamily="18" charset="0"/>
              </a:rPr>
              <a:t>= 3.82 </a:t>
            </a:r>
            <a:r>
              <a:rPr lang="en-US" altLang="zh-CN" sz="2800" b="1" i="1" dirty="0" err="1">
                <a:solidFill>
                  <a:srgbClr val="FFFF00"/>
                </a:solidFill>
                <a:latin typeface="Times New Roman" pitchFamily="18" charset="0"/>
                <a:cs typeface="Times New Roman" pitchFamily="18" charset="0"/>
              </a:rPr>
              <a:t>μ</a:t>
            </a:r>
            <a:r>
              <a:rPr lang="en-US" altLang="zh-CN" sz="2800" b="1" dirty="0" err="1">
                <a:solidFill>
                  <a:srgbClr val="FFFF00"/>
                </a:solidFill>
                <a:latin typeface="Times New Roman" pitchFamily="18" charset="0"/>
                <a:cs typeface="Times New Roman" pitchFamily="18" charset="0"/>
              </a:rPr>
              <a:t>B</a:t>
            </a:r>
            <a:r>
              <a:rPr lang="en-US" altLang="zh-CN" sz="2800" b="1" dirty="0">
                <a:solidFill>
                  <a:srgbClr val="FFFF00"/>
                </a:solidFill>
                <a:latin typeface="Times New Roman" pitchFamily="18" charset="0"/>
                <a:cs typeface="Times New Roman" pitchFamily="18" charset="0"/>
              </a:rPr>
              <a:t>    </a:t>
            </a:r>
          </a:p>
          <a:p>
            <a:pPr>
              <a:buFont typeface="Wingdings" pitchFamily="2" charset="2"/>
              <a:buNone/>
            </a:pPr>
            <a:r>
              <a:rPr lang="zh-CN" altLang="en-US" sz="2800" b="1" dirty="0">
                <a:solidFill>
                  <a:srgbClr val="FFFF00"/>
                </a:solidFill>
                <a:latin typeface="Times New Roman" pitchFamily="18" charset="0"/>
                <a:cs typeface="Times New Roman" pitchFamily="18" charset="0"/>
              </a:rPr>
              <a:t>（</a:t>
            </a:r>
            <a:r>
              <a:rPr lang="en-US" altLang="zh-CN" sz="2800" b="1" dirty="0">
                <a:solidFill>
                  <a:srgbClr val="FFFF00"/>
                </a:solidFill>
                <a:latin typeface="Times New Roman" pitchFamily="18" charset="0"/>
                <a:cs typeface="Times New Roman" pitchFamily="18" charset="0"/>
              </a:rPr>
              <a:t>2</a:t>
            </a:r>
            <a:r>
              <a:rPr lang="zh-CN" altLang="en-US" sz="2800" b="1" dirty="0">
                <a:solidFill>
                  <a:srgbClr val="FFFF00"/>
                </a:solidFill>
                <a:latin typeface="Times New Roman" pitchFamily="18" charset="0"/>
                <a:cs typeface="Times New Roman" pitchFamily="18" charset="0"/>
              </a:rPr>
              <a:t>）</a:t>
            </a:r>
            <a:r>
              <a:rPr lang="en-US" altLang="zh-CN" sz="2800" b="1" dirty="0">
                <a:solidFill>
                  <a:srgbClr val="FFFF00"/>
                </a:solidFill>
                <a:latin typeface="Times New Roman" pitchFamily="18" charset="0"/>
                <a:cs typeface="Times New Roman" pitchFamily="18" charset="0"/>
              </a:rPr>
              <a:t>[Co(en)</a:t>
            </a:r>
            <a:r>
              <a:rPr lang="en-US" altLang="zh-CN" sz="2800" b="1" baseline="-25000" dirty="0">
                <a:solidFill>
                  <a:srgbClr val="FFFF00"/>
                </a:solidFill>
                <a:latin typeface="Times New Roman" pitchFamily="18" charset="0"/>
                <a:cs typeface="Times New Roman" pitchFamily="18" charset="0"/>
              </a:rPr>
              <a:t>2</a:t>
            </a:r>
            <a:r>
              <a:rPr lang="en-US" altLang="zh-CN" sz="2800" b="1" dirty="0">
                <a:solidFill>
                  <a:srgbClr val="FFFF00"/>
                </a:solidFill>
                <a:latin typeface="Times New Roman" pitchFamily="18" charset="0"/>
                <a:cs typeface="Times New Roman" pitchFamily="18" charset="0"/>
              </a:rPr>
              <a:t>Cl</a:t>
            </a:r>
            <a:r>
              <a:rPr lang="en-US" altLang="zh-CN" sz="2800" b="1" baseline="-25000" dirty="0">
                <a:solidFill>
                  <a:srgbClr val="FFFF00"/>
                </a:solidFill>
                <a:latin typeface="Times New Roman" pitchFamily="18" charset="0"/>
                <a:cs typeface="Times New Roman" pitchFamily="18" charset="0"/>
              </a:rPr>
              <a:t>2</a:t>
            </a:r>
            <a:r>
              <a:rPr lang="en-US" altLang="zh-CN" sz="2800" b="1" dirty="0">
                <a:solidFill>
                  <a:srgbClr val="FFFF00"/>
                </a:solidFill>
                <a:latin typeface="Times New Roman" pitchFamily="18" charset="0"/>
                <a:cs typeface="Times New Roman" pitchFamily="18" charset="0"/>
              </a:rPr>
              <a:t>]</a:t>
            </a:r>
            <a:r>
              <a:rPr lang="en-US" altLang="zh-CN" sz="2800" b="1" dirty="0" err="1">
                <a:solidFill>
                  <a:srgbClr val="FFFF00"/>
                </a:solidFill>
                <a:latin typeface="Times New Roman" pitchFamily="18" charset="0"/>
                <a:cs typeface="Times New Roman" pitchFamily="18" charset="0"/>
              </a:rPr>
              <a:t>Cl</a:t>
            </a:r>
            <a:r>
              <a:rPr lang="en-US" altLang="zh-CN" sz="2800" b="1" dirty="0">
                <a:solidFill>
                  <a:srgbClr val="FFFF00"/>
                </a:solidFill>
                <a:latin typeface="Times New Roman" pitchFamily="18" charset="0"/>
                <a:cs typeface="Times New Roman" pitchFamily="18" charset="0"/>
              </a:rPr>
              <a:t>       </a:t>
            </a:r>
            <a:r>
              <a:rPr lang="en-US" altLang="zh-CN" sz="2800" b="1" i="1" dirty="0">
                <a:solidFill>
                  <a:srgbClr val="FFFF00"/>
                </a:solidFill>
                <a:latin typeface="Times New Roman" pitchFamily="18" charset="0"/>
                <a:cs typeface="Times New Roman" pitchFamily="18" charset="0"/>
              </a:rPr>
              <a:t>μ </a:t>
            </a:r>
            <a:r>
              <a:rPr lang="en-US" altLang="zh-CN" sz="2800" b="1" dirty="0">
                <a:solidFill>
                  <a:srgbClr val="FFFF00"/>
                </a:solidFill>
                <a:latin typeface="Times New Roman" pitchFamily="18" charset="0"/>
                <a:cs typeface="Times New Roman" pitchFamily="18" charset="0"/>
              </a:rPr>
              <a:t>= 0 </a:t>
            </a:r>
            <a:r>
              <a:rPr lang="en-US" altLang="zh-CN" sz="2800" b="1" i="1" dirty="0" err="1">
                <a:solidFill>
                  <a:srgbClr val="FFFF00"/>
                </a:solidFill>
                <a:latin typeface="Times New Roman" pitchFamily="18" charset="0"/>
                <a:cs typeface="Times New Roman" pitchFamily="18" charset="0"/>
              </a:rPr>
              <a:t>μ</a:t>
            </a:r>
            <a:r>
              <a:rPr lang="en-US" altLang="zh-CN" sz="2800" b="1" dirty="0" err="1">
                <a:solidFill>
                  <a:srgbClr val="FFFF00"/>
                </a:solidFill>
                <a:latin typeface="Times New Roman" pitchFamily="18" charset="0"/>
                <a:cs typeface="Times New Roman" pitchFamily="18" charset="0"/>
              </a:rPr>
              <a:t>B</a:t>
            </a:r>
            <a:r>
              <a:rPr lang="en-US" altLang="zh-CN" sz="2800" b="1" dirty="0">
                <a:solidFill>
                  <a:srgbClr val="FFFF00"/>
                </a:solidFill>
                <a:latin typeface="Times New Roman" pitchFamily="18" charset="0"/>
                <a:cs typeface="Times New Roman" pitchFamily="18" charset="0"/>
              </a:rPr>
              <a:t> </a:t>
            </a:r>
          </a:p>
        </p:txBody>
      </p:sp>
      <p:sp>
        <p:nvSpPr>
          <p:cNvPr id="273412" name="Rectangle 4"/>
          <p:cNvSpPr>
            <a:spLocks noChangeArrowheads="1"/>
          </p:cNvSpPr>
          <p:nvPr/>
        </p:nvSpPr>
        <p:spPr bwMode="auto">
          <a:xfrm>
            <a:off x="1844105" y="3054351"/>
            <a:ext cx="8748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effectLst>
                  <a:outerShdw blurRad="38100" dist="38100" dir="2700000" algn="tl">
                    <a:srgbClr val="000000"/>
                  </a:outerShdw>
                </a:effectLst>
              </a:rPr>
              <a:t>[Co(</a:t>
            </a:r>
            <a:r>
              <a:rPr lang="en-US" altLang="zh-CN" sz="2800" b="1" dirty="0" err="1">
                <a:effectLst>
                  <a:outerShdw blurRad="38100" dist="38100" dir="2700000" algn="tl">
                    <a:srgbClr val="000000"/>
                  </a:outerShdw>
                </a:effectLst>
              </a:rPr>
              <a:t>en</a:t>
            </a:r>
            <a:r>
              <a:rPr lang="en-US" altLang="zh-CN" sz="2800" b="1" dirty="0">
                <a:effectLst>
                  <a:outerShdw blurRad="38100" dist="38100" dir="2700000" algn="tl">
                    <a:srgbClr val="000000"/>
                  </a:outerShdw>
                </a:effectLst>
              </a:rPr>
              <a:t>)</a:t>
            </a:r>
            <a:r>
              <a:rPr lang="en-US" altLang="zh-CN" sz="2800" b="1" baseline="-25000" dirty="0">
                <a:effectLst>
                  <a:outerShdw blurRad="38100" dist="38100" dir="2700000" algn="tl">
                    <a:srgbClr val="000000"/>
                  </a:outerShdw>
                </a:effectLst>
              </a:rPr>
              <a:t>3</a:t>
            </a:r>
            <a:r>
              <a:rPr lang="en-US" altLang="zh-CN" sz="2800" b="1" dirty="0">
                <a:effectLst>
                  <a:outerShdw blurRad="38100" dist="38100" dir="2700000" algn="tl">
                    <a:srgbClr val="000000"/>
                  </a:outerShdw>
                </a:effectLst>
              </a:rPr>
              <a:t>]</a:t>
            </a:r>
            <a:r>
              <a:rPr lang="en-US" altLang="zh-CN" sz="2800" b="1" baseline="30000" dirty="0">
                <a:effectLst>
                  <a:outerShdw blurRad="38100" dist="38100" dir="2700000" algn="tl">
                    <a:srgbClr val="000000"/>
                  </a:outerShdw>
                </a:effectLst>
              </a:rPr>
              <a:t>2+     </a:t>
            </a:r>
            <a:r>
              <a:rPr lang="en-US" altLang="zh-CN" sz="2800" b="1" dirty="0">
                <a:effectLst>
                  <a:outerShdw blurRad="38100" dist="38100" dir="2700000" algn="tl">
                    <a:srgbClr val="000000"/>
                  </a:outerShdw>
                </a:effectLst>
              </a:rPr>
              <a:t>n=3; </a:t>
            </a:r>
            <a:r>
              <a:rPr kumimoji="1" lang="zh-CN" altLang="en-US" sz="2800" b="1" dirty="0"/>
              <a:t>为外轨配合物</a:t>
            </a:r>
            <a:r>
              <a:rPr lang="zh-CN" altLang="en-US" sz="2800" b="1" dirty="0">
                <a:effectLst>
                  <a:outerShdw blurRad="38100" dist="38100" dir="2700000" algn="tl">
                    <a:srgbClr val="000000"/>
                  </a:outerShdw>
                </a:effectLst>
              </a:rPr>
              <a:t> 杂化类型：</a:t>
            </a:r>
            <a:r>
              <a:rPr lang="en-US" altLang="zh-CN" sz="2800" b="1" dirty="0">
                <a:effectLst>
                  <a:outerShdw blurRad="38100" dist="38100" dir="2700000" algn="tl">
                    <a:srgbClr val="000000"/>
                  </a:outerShdw>
                </a:effectLst>
              </a:rPr>
              <a:t>sp</a:t>
            </a:r>
            <a:r>
              <a:rPr lang="en-US" altLang="zh-CN" sz="2800" b="1" baseline="30000" dirty="0">
                <a:effectLst>
                  <a:outerShdw blurRad="38100" dist="38100" dir="2700000" algn="tl">
                    <a:srgbClr val="000000"/>
                  </a:outerShdw>
                </a:effectLst>
              </a:rPr>
              <a:t>3</a:t>
            </a:r>
            <a:r>
              <a:rPr lang="en-US" altLang="zh-CN" sz="2800" b="1" dirty="0">
                <a:effectLst>
                  <a:outerShdw blurRad="38100" dist="38100" dir="2700000" algn="tl">
                    <a:srgbClr val="000000"/>
                  </a:outerShdw>
                </a:effectLst>
              </a:rPr>
              <a:t>d</a:t>
            </a:r>
            <a:r>
              <a:rPr lang="en-US" altLang="zh-CN" sz="2800" b="1" baseline="30000" dirty="0">
                <a:effectLst>
                  <a:outerShdw blurRad="38100" dist="38100" dir="2700000" algn="tl">
                    <a:srgbClr val="000000"/>
                  </a:outerShdw>
                </a:effectLst>
              </a:rPr>
              <a:t>2</a:t>
            </a:r>
            <a:r>
              <a:rPr lang="zh-CN" altLang="en-US" sz="2800" b="1" dirty="0">
                <a:effectLst>
                  <a:outerShdw blurRad="38100" dist="38100" dir="2700000" algn="tl">
                    <a:srgbClr val="000000"/>
                  </a:outerShdw>
                </a:effectLst>
              </a:rPr>
              <a:t>杂化</a:t>
            </a:r>
          </a:p>
        </p:txBody>
      </p:sp>
      <p:sp>
        <p:nvSpPr>
          <p:cNvPr id="273416" name="Rectangle 8"/>
          <p:cNvSpPr>
            <a:spLocks noChangeArrowheads="1"/>
          </p:cNvSpPr>
          <p:nvPr/>
        </p:nvSpPr>
        <p:spPr bwMode="auto">
          <a:xfrm>
            <a:off x="1917130" y="3759201"/>
            <a:ext cx="6696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2800" b="1"/>
              <a:t>螯合离子</a:t>
            </a:r>
            <a:r>
              <a:rPr kumimoji="1" lang="en-US" altLang="zh-CN" sz="2800" b="1"/>
              <a:t>[Co(en)</a:t>
            </a:r>
            <a:r>
              <a:rPr kumimoji="1" lang="en-US" altLang="zh-CN" sz="2800" b="1" baseline="-25000"/>
              <a:t>3</a:t>
            </a:r>
            <a:r>
              <a:rPr kumimoji="1" lang="en-US" altLang="zh-CN" sz="2800" b="1"/>
              <a:t>]</a:t>
            </a:r>
            <a:r>
              <a:rPr kumimoji="1" lang="en-US" altLang="zh-CN" sz="2800" b="1" baseline="30000"/>
              <a:t>2+</a:t>
            </a:r>
            <a:r>
              <a:rPr kumimoji="1" lang="zh-CN" altLang="en-US" sz="2800" b="1"/>
              <a:t>的空间构型为八面体</a:t>
            </a:r>
            <a:r>
              <a:rPr kumimoji="1" lang="en-US" altLang="zh-CN" sz="2800" b="1"/>
              <a:t>. </a:t>
            </a:r>
          </a:p>
        </p:txBody>
      </p:sp>
      <p:sp>
        <p:nvSpPr>
          <p:cNvPr id="273417" name="Rectangle 9"/>
          <p:cNvSpPr>
            <a:spLocks noChangeArrowheads="1"/>
          </p:cNvSpPr>
          <p:nvPr/>
        </p:nvSpPr>
        <p:spPr bwMode="auto">
          <a:xfrm>
            <a:off x="632737" y="2504004"/>
            <a:ext cx="525175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dirty="0"/>
              <a:t>Co</a:t>
            </a:r>
            <a:r>
              <a:rPr kumimoji="1" lang="en-US" altLang="zh-CN" sz="2800" b="1" baseline="30000" dirty="0"/>
              <a:t>2+</a:t>
            </a:r>
            <a:r>
              <a:rPr kumimoji="1" lang="zh-CN" altLang="en-US" sz="2800" b="1" dirty="0"/>
              <a:t>的价层电子组态为</a:t>
            </a:r>
            <a:r>
              <a:rPr kumimoji="1" lang="en-US" altLang="zh-CN" sz="2800" b="1" dirty="0"/>
              <a:t>3s</a:t>
            </a:r>
            <a:r>
              <a:rPr kumimoji="1" lang="en-US" altLang="zh-CN" sz="2800" b="1" baseline="30000" dirty="0"/>
              <a:t>2</a:t>
            </a:r>
            <a:r>
              <a:rPr kumimoji="1" lang="en-US" altLang="zh-CN" sz="2800" b="1" dirty="0"/>
              <a:t>3p</a:t>
            </a:r>
            <a:r>
              <a:rPr kumimoji="1" lang="en-US" altLang="zh-CN" sz="2800" b="1" baseline="30000" dirty="0"/>
              <a:t>6</a:t>
            </a:r>
            <a:r>
              <a:rPr kumimoji="1" lang="en-US" altLang="zh-CN" sz="2800" b="1" dirty="0"/>
              <a:t>3d</a:t>
            </a:r>
            <a:r>
              <a:rPr kumimoji="1" lang="en-US" altLang="zh-CN" sz="2800" b="1" baseline="30000" dirty="0"/>
              <a:t>7</a:t>
            </a:r>
            <a:r>
              <a:rPr kumimoji="1" lang="en-US" altLang="zh-CN" sz="2800" b="1" dirty="0"/>
              <a:t> </a:t>
            </a:r>
          </a:p>
        </p:txBody>
      </p:sp>
      <p:sp>
        <p:nvSpPr>
          <p:cNvPr id="273418" name="Rectangle 10"/>
          <p:cNvSpPr>
            <a:spLocks noChangeArrowheads="1"/>
          </p:cNvSpPr>
          <p:nvPr/>
        </p:nvSpPr>
        <p:spPr bwMode="auto">
          <a:xfrm>
            <a:off x="1883792" y="5319713"/>
            <a:ext cx="8748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t>为内轨配合物；</a:t>
            </a:r>
            <a:r>
              <a:rPr lang="zh-CN" altLang="en-US" sz="2800" b="1" dirty="0">
                <a:effectLst>
                  <a:outerShdw blurRad="38100" dist="38100" dir="2700000" algn="tl">
                    <a:srgbClr val="000000"/>
                  </a:outerShdw>
                </a:effectLst>
              </a:rPr>
              <a:t>杂化类型：</a:t>
            </a:r>
            <a:r>
              <a:rPr lang="en-US" altLang="zh-CN" sz="2800" b="1" dirty="0">
                <a:effectLst>
                  <a:outerShdw blurRad="38100" dist="38100" dir="2700000" algn="tl">
                    <a:srgbClr val="000000"/>
                  </a:outerShdw>
                </a:effectLst>
              </a:rPr>
              <a:t>d</a:t>
            </a:r>
            <a:r>
              <a:rPr lang="en-US" altLang="zh-CN" sz="2800" b="1" baseline="30000" dirty="0">
                <a:effectLst>
                  <a:outerShdw blurRad="38100" dist="38100" dir="2700000" algn="tl">
                    <a:srgbClr val="000000"/>
                  </a:outerShdw>
                </a:effectLst>
              </a:rPr>
              <a:t>2</a:t>
            </a:r>
            <a:r>
              <a:rPr lang="en-US" altLang="zh-CN" sz="2800" b="1" dirty="0">
                <a:effectLst>
                  <a:outerShdw blurRad="38100" dist="38100" dir="2700000" algn="tl">
                    <a:srgbClr val="000000"/>
                  </a:outerShdw>
                </a:effectLst>
              </a:rPr>
              <a:t>sp</a:t>
            </a:r>
            <a:r>
              <a:rPr lang="en-US" altLang="zh-CN" sz="2800" b="1" baseline="30000" dirty="0">
                <a:effectLst>
                  <a:outerShdw blurRad="38100" dist="38100" dir="2700000" algn="tl">
                    <a:srgbClr val="000000"/>
                  </a:outerShdw>
                </a:effectLst>
              </a:rPr>
              <a:t>3</a:t>
            </a:r>
            <a:r>
              <a:rPr lang="zh-CN" altLang="en-US" sz="2800" b="1" dirty="0">
                <a:effectLst>
                  <a:outerShdw blurRad="38100" dist="38100" dir="2700000" algn="tl">
                    <a:srgbClr val="000000"/>
                  </a:outerShdw>
                </a:effectLst>
              </a:rPr>
              <a:t>杂化</a:t>
            </a:r>
          </a:p>
        </p:txBody>
      </p:sp>
      <p:sp>
        <p:nvSpPr>
          <p:cNvPr id="273419" name="Rectangle 11"/>
          <p:cNvSpPr>
            <a:spLocks noChangeArrowheads="1"/>
          </p:cNvSpPr>
          <p:nvPr/>
        </p:nvSpPr>
        <p:spPr bwMode="auto">
          <a:xfrm>
            <a:off x="1885319" y="5920921"/>
            <a:ext cx="687239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2800" b="1" dirty="0"/>
              <a:t>螯合离子</a:t>
            </a:r>
            <a:r>
              <a:rPr lang="en-US" altLang="zh-CN" sz="2800" b="1" dirty="0">
                <a:solidFill>
                  <a:srgbClr val="FFFF00"/>
                </a:solidFill>
                <a:latin typeface="Times New Roman" pitchFamily="18" charset="0"/>
                <a:cs typeface="Times New Roman" pitchFamily="18" charset="0"/>
              </a:rPr>
              <a:t>[Co(en)</a:t>
            </a:r>
            <a:r>
              <a:rPr lang="en-US" altLang="zh-CN" sz="2800" b="1" baseline="-25000" dirty="0">
                <a:solidFill>
                  <a:srgbClr val="FFFF00"/>
                </a:solidFill>
                <a:latin typeface="Times New Roman" pitchFamily="18" charset="0"/>
                <a:cs typeface="Times New Roman" pitchFamily="18" charset="0"/>
              </a:rPr>
              <a:t>2</a:t>
            </a:r>
            <a:r>
              <a:rPr lang="en-US" altLang="zh-CN" sz="2800" b="1" dirty="0">
                <a:solidFill>
                  <a:srgbClr val="FFFF00"/>
                </a:solidFill>
                <a:latin typeface="Times New Roman" pitchFamily="18" charset="0"/>
                <a:cs typeface="Times New Roman" pitchFamily="18" charset="0"/>
              </a:rPr>
              <a:t>Cl</a:t>
            </a:r>
            <a:r>
              <a:rPr lang="en-US" altLang="zh-CN" sz="2800" b="1" baseline="-25000" dirty="0">
                <a:solidFill>
                  <a:srgbClr val="FFFF00"/>
                </a:solidFill>
                <a:latin typeface="Times New Roman" pitchFamily="18" charset="0"/>
                <a:cs typeface="Times New Roman" pitchFamily="18" charset="0"/>
              </a:rPr>
              <a:t>2</a:t>
            </a:r>
            <a:r>
              <a:rPr lang="en-US" altLang="zh-CN" sz="2800" b="1" dirty="0">
                <a:solidFill>
                  <a:srgbClr val="FFFF00"/>
                </a:solidFill>
                <a:latin typeface="Times New Roman" pitchFamily="18" charset="0"/>
                <a:cs typeface="Times New Roman" pitchFamily="18" charset="0"/>
              </a:rPr>
              <a:t>]</a:t>
            </a:r>
            <a:r>
              <a:rPr lang="en-US" altLang="zh-CN" sz="2800" b="1" baseline="30000" dirty="0">
                <a:solidFill>
                  <a:srgbClr val="FFFF00"/>
                </a:solidFill>
                <a:latin typeface="Times New Roman" pitchFamily="18" charset="0"/>
                <a:cs typeface="Times New Roman" pitchFamily="18" charset="0"/>
              </a:rPr>
              <a:t>-</a:t>
            </a:r>
            <a:r>
              <a:rPr kumimoji="1" lang="zh-CN" altLang="en-US" sz="2800" b="1" dirty="0"/>
              <a:t>的空间构型为八面体</a:t>
            </a:r>
          </a:p>
        </p:txBody>
      </p:sp>
      <p:sp>
        <p:nvSpPr>
          <p:cNvPr id="273420" name="Rectangle 12"/>
          <p:cNvSpPr>
            <a:spLocks noChangeArrowheads="1"/>
          </p:cNvSpPr>
          <p:nvPr/>
        </p:nvSpPr>
        <p:spPr bwMode="auto">
          <a:xfrm>
            <a:off x="620813" y="4617912"/>
            <a:ext cx="525175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en-US" altLang="zh-CN" sz="2800" b="1" dirty="0"/>
              <a:t>Co</a:t>
            </a:r>
            <a:r>
              <a:rPr kumimoji="1" lang="en-US" altLang="zh-CN" sz="2800" b="1" baseline="30000" dirty="0"/>
              <a:t>3+</a:t>
            </a:r>
            <a:r>
              <a:rPr kumimoji="1" lang="zh-CN" altLang="en-US" sz="2800" b="1" dirty="0"/>
              <a:t>的价层电子组态为</a:t>
            </a:r>
            <a:r>
              <a:rPr kumimoji="1" lang="en-US" altLang="zh-CN" sz="2800" b="1" dirty="0"/>
              <a:t>3s</a:t>
            </a:r>
            <a:r>
              <a:rPr kumimoji="1" lang="en-US" altLang="zh-CN" sz="2800" b="1" baseline="30000" dirty="0"/>
              <a:t>2</a:t>
            </a:r>
            <a:r>
              <a:rPr kumimoji="1" lang="en-US" altLang="zh-CN" sz="2800" b="1" dirty="0"/>
              <a:t>3p</a:t>
            </a:r>
            <a:r>
              <a:rPr kumimoji="1" lang="en-US" altLang="zh-CN" sz="2800" b="1" baseline="30000" dirty="0"/>
              <a:t>6</a:t>
            </a:r>
            <a:r>
              <a:rPr kumimoji="1" lang="en-US" altLang="zh-CN" sz="2800" b="1" dirty="0"/>
              <a:t>3d</a:t>
            </a:r>
            <a:r>
              <a:rPr kumimoji="1" lang="en-US" altLang="zh-CN" sz="2800" b="1" baseline="30000" dirty="0"/>
              <a:t>6</a:t>
            </a:r>
            <a:r>
              <a:rPr kumimoji="1" lang="en-US" altLang="zh-CN" sz="2800" b="1"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73417"/>
                                        </p:tgtEl>
                                        <p:attrNameLst>
                                          <p:attrName>style.visibility</p:attrName>
                                        </p:attrNameLst>
                                      </p:cBhvr>
                                      <p:to>
                                        <p:strVal val="visible"/>
                                      </p:to>
                                    </p:set>
                                    <p:animEffect transition="in" filter="barn(inHorizontal)">
                                      <p:cBhvr>
                                        <p:cTn id="7" dur="500"/>
                                        <p:tgtEl>
                                          <p:spTgt spid="273417"/>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273412"/>
                                        </p:tgtEl>
                                        <p:attrNameLst>
                                          <p:attrName>style.visibility</p:attrName>
                                        </p:attrNameLst>
                                      </p:cBhvr>
                                      <p:to>
                                        <p:strVal val="visible"/>
                                      </p:to>
                                    </p:set>
                                    <p:animEffect transition="in" filter="barn(inHorizontal)">
                                      <p:cBhvr>
                                        <p:cTn id="10" dur="500"/>
                                        <p:tgtEl>
                                          <p:spTgt spid="273412"/>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273416"/>
                                        </p:tgtEl>
                                        <p:attrNameLst>
                                          <p:attrName>style.visibility</p:attrName>
                                        </p:attrNameLst>
                                      </p:cBhvr>
                                      <p:to>
                                        <p:strVal val="visible"/>
                                      </p:to>
                                    </p:set>
                                    <p:animEffect transition="in" filter="barn(inHorizontal)">
                                      <p:cBhvr>
                                        <p:cTn id="13" dur="500"/>
                                        <p:tgtEl>
                                          <p:spTgt spid="27341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6" fill="hold" grpId="0" nodeType="clickEffect">
                                  <p:stCondLst>
                                    <p:cond delay="0"/>
                                  </p:stCondLst>
                                  <p:childTnLst>
                                    <p:set>
                                      <p:cBhvr>
                                        <p:cTn id="17" dur="1" fill="hold">
                                          <p:stCondLst>
                                            <p:cond delay="0"/>
                                          </p:stCondLst>
                                        </p:cTn>
                                        <p:tgtEl>
                                          <p:spTgt spid="273420"/>
                                        </p:tgtEl>
                                        <p:attrNameLst>
                                          <p:attrName>style.visibility</p:attrName>
                                        </p:attrNameLst>
                                      </p:cBhvr>
                                      <p:to>
                                        <p:strVal val="visible"/>
                                      </p:to>
                                    </p:set>
                                    <p:animEffect transition="in" filter="barn(inHorizontal)">
                                      <p:cBhvr>
                                        <p:cTn id="18" dur="500"/>
                                        <p:tgtEl>
                                          <p:spTgt spid="273420"/>
                                        </p:tgtEl>
                                      </p:cBhvr>
                                    </p:animEffect>
                                  </p:childTnLst>
                                </p:cTn>
                              </p:par>
                              <p:par>
                                <p:cTn id="19" presetID="16" presetClass="entr" presetSubtype="26" fill="hold" grpId="0" nodeType="withEffect">
                                  <p:stCondLst>
                                    <p:cond delay="0"/>
                                  </p:stCondLst>
                                  <p:childTnLst>
                                    <p:set>
                                      <p:cBhvr>
                                        <p:cTn id="20" dur="1" fill="hold">
                                          <p:stCondLst>
                                            <p:cond delay="0"/>
                                          </p:stCondLst>
                                        </p:cTn>
                                        <p:tgtEl>
                                          <p:spTgt spid="273418"/>
                                        </p:tgtEl>
                                        <p:attrNameLst>
                                          <p:attrName>style.visibility</p:attrName>
                                        </p:attrNameLst>
                                      </p:cBhvr>
                                      <p:to>
                                        <p:strVal val="visible"/>
                                      </p:to>
                                    </p:set>
                                    <p:animEffect transition="in" filter="barn(inHorizontal)">
                                      <p:cBhvr>
                                        <p:cTn id="21" dur="500"/>
                                        <p:tgtEl>
                                          <p:spTgt spid="273418"/>
                                        </p:tgtEl>
                                      </p:cBhvr>
                                    </p:animEffect>
                                  </p:childTnLst>
                                </p:cTn>
                              </p:par>
                              <p:par>
                                <p:cTn id="22" presetID="16" presetClass="entr" presetSubtype="26" fill="hold" grpId="0" nodeType="withEffect">
                                  <p:stCondLst>
                                    <p:cond delay="0"/>
                                  </p:stCondLst>
                                  <p:childTnLst>
                                    <p:set>
                                      <p:cBhvr>
                                        <p:cTn id="23" dur="1" fill="hold">
                                          <p:stCondLst>
                                            <p:cond delay="0"/>
                                          </p:stCondLst>
                                        </p:cTn>
                                        <p:tgtEl>
                                          <p:spTgt spid="273419"/>
                                        </p:tgtEl>
                                        <p:attrNameLst>
                                          <p:attrName>style.visibility</p:attrName>
                                        </p:attrNameLst>
                                      </p:cBhvr>
                                      <p:to>
                                        <p:strVal val="visible"/>
                                      </p:to>
                                    </p:set>
                                    <p:animEffect transition="in" filter="barn(inHorizontal)">
                                      <p:cBhvr>
                                        <p:cTn id="24" dur="500"/>
                                        <p:tgtEl>
                                          <p:spTgt spid="273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2" grpId="0"/>
      <p:bldP spid="273416" grpId="0"/>
      <p:bldP spid="273417" grpId="0"/>
      <p:bldP spid="273418" grpId="0"/>
      <p:bldP spid="273419" grpId="0"/>
      <p:bldP spid="2734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AutoShape 3">
            <a:hlinkClick r:id="" action="ppaction://noaction" highlightClick="1"/>
          </p:cNvPr>
          <p:cNvSpPr>
            <a:spLocks noChangeArrowheads="1"/>
          </p:cNvSpPr>
          <p:nvPr/>
        </p:nvSpPr>
        <p:spPr bwMode="auto">
          <a:xfrm>
            <a:off x="2743200" y="4191000"/>
            <a:ext cx="2362200" cy="4572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398" name="AutoShape 6">
            <a:hlinkClick r:id="rId3" action="ppaction://hlinksldjump" highlightClick="1"/>
          </p:cNvPr>
          <p:cNvSpPr>
            <a:spLocks noChangeArrowheads="1"/>
          </p:cNvSpPr>
          <p:nvPr/>
        </p:nvSpPr>
        <p:spPr bwMode="auto">
          <a:xfrm>
            <a:off x="6816725" y="2708275"/>
            <a:ext cx="2362200" cy="4572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00" name="Text Box 8"/>
          <p:cNvSpPr txBox="1">
            <a:spLocks noChangeArrowheads="1"/>
          </p:cNvSpPr>
          <p:nvPr/>
        </p:nvSpPr>
        <p:spPr bwMode="auto">
          <a:xfrm>
            <a:off x="5637213" y="652464"/>
            <a:ext cx="184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kumimoji="1" lang="zh-CN" altLang="zh-CN" sz="4000" b="1">
              <a:latin typeface="Times New Roman" pitchFamily="18" charset="0"/>
            </a:endParaRPr>
          </a:p>
        </p:txBody>
      </p:sp>
      <p:sp>
        <p:nvSpPr>
          <p:cNvPr id="187404" name="Rectangle 12"/>
          <p:cNvSpPr>
            <a:spLocks noGrp="1" noChangeArrowheads="1"/>
          </p:cNvSpPr>
          <p:nvPr>
            <p:ph sz="quarter" idx="13"/>
          </p:nvPr>
        </p:nvSpPr>
        <p:spPr/>
        <p:txBody>
          <a:bodyPr>
            <a:normAutofit/>
          </a:bodyPr>
          <a:lstStyle/>
          <a:p>
            <a:pPr>
              <a:lnSpc>
                <a:spcPct val="150000"/>
              </a:lnSpc>
              <a:buClr>
                <a:srgbClr val="FFFF00"/>
              </a:buClr>
              <a:buFont typeface="Wingdings" pitchFamily="2" charset="2"/>
              <a:buChar char="Ø"/>
            </a:pPr>
            <a:r>
              <a:rPr kumimoji="1" lang="zh-CN" altLang="en-US" sz="3600" dirty="0"/>
              <a:t>第一节 配合物的基本概念</a:t>
            </a:r>
          </a:p>
          <a:p>
            <a:pPr>
              <a:lnSpc>
                <a:spcPct val="150000"/>
              </a:lnSpc>
              <a:buClr>
                <a:srgbClr val="FFFF00"/>
              </a:buClr>
              <a:buFont typeface="Wingdings" pitchFamily="2" charset="2"/>
              <a:buChar char="Ø"/>
            </a:pPr>
            <a:r>
              <a:rPr kumimoji="1" lang="zh-CN" altLang="en-US" sz="3600" dirty="0"/>
              <a:t>第二节配合物的化学键理论</a:t>
            </a:r>
          </a:p>
          <a:p>
            <a:pPr lvl="2">
              <a:lnSpc>
                <a:spcPct val="150000"/>
              </a:lnSpc>
              <a:buClr>
                <a:srgbClr val="FFFF00"/>
              </a:buClr>
              <a:buFont typeface="Wingdings" pitchFamily="2" charset="2"/>
              <a:buChar char="Ø"/>
            </a:pPr>
            <a:r>
              <a:rPr kumimoji="1" lang="zh-CN" altLang="en-US" sz="3600" dirty="0"/>
              <a:t>       </a:t>
            </a:r>
            <a:r>
              <a:rPr kumimoji="1" lang="en-US" altLang="zh-CN" sz="3600" dirty="0"/>
              <a:t>1</a:t>
            </a:r>
            <a:r>
              <a:rPr kumimoji="1" lang="zh-CN" altLang="en-US" sz="3600" dirty="0"/>
              <a:t>、配合物的价键理论</a:t>
            </a:r>
          </a:p>
          <a:p>
            <a:pPr lvl="2">
              <a:lnSpc>
                <a:spcPct val="150000"/>
              </a:lnSpc>
              <a:buClr>
                <a:srgbClr val="FFFF00"/>
              </a:buClr>
              <a:buFont typeface="Wingdings" pitchFamily="2" charset="2"/>
              <a:buChar char="Ø"/>
            </a:pPr>
            <a:r>
              <a:rPr kumimoji="1" lang="zh-CN" altLang="en-US" sz="3600" dirty="0">
                <a:solidFill>
                  <a:srgbClr val="FFFF00"/>
                </a:solidFill>
              </a:rPr>
              <a:t>       </a:t>
            </a:r>
            <a:r>
              <a:rPr kumimoji="1" lang="en-US" altLang="zh-CN" sz="3600" dirty="0">
                <a:solidFill>
                  <a:srgbClr val="FFFF00"/>
                </a:solidFill>
              </a:rPr>
              <a:t>2</a:t>
            </a:r>
            <a:r>
              <a:rPr kumimoji="1" lang="zh-CN" altLang="en-US" sz="3600" dirty="0">
                <a:solidFill>
                  <a:srgbClr val="FFFF00"/>
                </a:solidFill>
              </a:rPr>
              <a:t>、晶体场理论</a:t>
            </a:r>
            <a:endParaRPr kumimoji="1" lang="zh-CN" altLang="en-US" sz="3600" u="sng" dirty="0">
              <a:solidFill>
                <a:srgbClr val="FFFF00"/>
              </a:solidFill>
            </a:endParaRPr>
          </a:p>
          <a:p>
            <a:pPr>
              <a:lnSpc>
                <a:spcPct val="150000"/>
              </a:lnSpc>
              <a:buClr>
                <a:srgbClr val="FFFF00"/>
              </a:buClr>
              <a:buFont typeface="Wingdings" pitchFamily="2" charset="2"/>
              <a:buChar char="Ø"/>
            </a:pPr>
            <a:r>
              <a:rPr kumimoji="1" lang="zh-CN" altLang="en-US" sz="3600" dirty="0">
                <a:solidFill>
                  <a:srgbClr val="FFFF00"/>
                </a:solidFill>
              </a:rPr>
              <a:t>第三节 配合物的离解平衡</a:t>
            </a:r>
            <a:endParaRPr lang="zh-CN" altLang="en-US" sz="3600" dirty="0"/>
          </a:p>
        </p:txBody>
      </p:sp>
      <p:sp>
        <p:nvSpPr>
          <p:cNvPr id="187402" name="Rectangle 10"/>
          <p:cNvSpPr>
            <a:spLocks noGrp="1" noChangeArrowheads="1"/>
          </p:cNvSpPr>
          <p:nvPr>
            <p:ph type="title"/>
          </p:nvPr>
        </p:nvSpPr>
        <p:spPr/>
        <p:txBody>
          <a:bodyPr>
            <a:noAutofit/>
          </a:bodyPr>
          <a:lstStyle/>
          <a:p>
            <a:pPr algn="ctr"/>
            <a:r>
              <a:rPr lang="zh-CN" altLang="en-US" sz="3600" dirty="0"/>
              <a:t>配位化合物</a:t>
            </a:r>
            <a:endParaRPr lang="en-US" altLang="zh-CN" sz="4400" dirty="0"/>
          </a:p>
        </p:txBody>
      </p:sp>
      <p:sp>
        <p:nvSpPr>
          <p:cNvPr id="2" name="日期占位符 1"/>
          <p:cNvSpPr>
            <a:spLocks noGrp="1"/>
          </p:cNvSpPr>
          <p:nvPr>
            <p:ph type="dt" sz="half" idx="14"/>
          </p:nvPr>
        </p:nvSpPr>
        <p:spPr>
          <a:xfrm>
            <a:off x="1533713" y="6589751"/>
            <a:ext cx="1466850" cy="247650"/>
          </a:xfrm>
        </p:spPr>
        <p:txBody>
          <a:bodyPr/>
          <a:lstStyle/>
          <a:p>
            <a:fld id="{D44D96B7-B479-40A8-A83B-AF45B3AC1F0B}" type="datetime12">
              <a:rPr lang="zh-CN" altLang="en-US" smtClean="0"/>
              <a:t>上午8时17分</a:t>
            </a:fld>
            <a:endParaRPr lang="en-US" altLang="zh-CN" dirty="0"/>
          </a:p>
        </p:txBody>
      </p:sp>
      <p:sp>
        <p:nvSpPr>
          <p:cNvPr id="3" name="灯片编号占位符 2"/>
          <p:cNvSpPr>
            <a:spLocks noGrp="1"/>
          </p:cNvSpPr>
          <p:nvPr>
            <p:ph type="sldNum" sz="quarter" idx="15"/>
          </p:nvPr>
        </p:nvSpPr>
        <p:spPr>
          <a:xfrm>
            <a:off x="9791700" y="6575237"/>
            <a:ext cx="876300" cy="247650"/>
          </a:xfrm>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37</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110279822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2" name="Rectangle 6"/>
          <p:cNvSpPr>
            <a:spLocks noGrp="1" noChangeArrowheads="1"/>
          </p:cNvSpPr>
          <p:nvPr>
            <p:ph sz="quarter" idx="14"/>
          </p:nvPr>
        </p:nvSpPr>
        <p:spPr>
          <a:xfrm>
            <a:off x="443372" y="3140968"/>
            <a:ext cx="11305255" cy="2952328"/>
          </a:xfrm>
        </p:spPr>
        <p:txBody>
          <a:bodyPr>
            <a:noAutofit/>
          </a:bodyPr>
          <a:lstStyle/>
          <a:p>
            <a:pPr>
              <a:lnSpc>
                <a:spcPct val="125000"/>
              </a:lnSpc>
              <a:buSzTx/>
            </a:pPr>
            <a:r>
              <a:rPr lang="zh-CN" altLang="en-US" sz="2800" b="1" dirty="0">
                <a:solidFill>
                  <a:srgbClr val="FFFF00"/>
                </a:solidFill>
              </a:rPr>
              <a:t>价键理论的缺陷</a:t>
            </a:r>
          </a:p>
          <a:p>
            <a:pPr>
              <a:lnSpc>
                <a:spcPct val="125000"/>
              </a:lnSpc>
              <a:buSzTx/>
              <a:buFont typeface="Wingdings" pitchFamily="2" charset="2"/>
              <a:buChar char="Ø"/>
            </a:pPr>
            <a:r>
              <a:rPr lang="zh-CN" altLang="en-US" sz="2800" b="1" dirty="0"/>
              <a:t>它不能解释配合物的颜色和吸收光谱，也无法定量地说明配合物的稳定性，</a:t>
            </a:r>
          </a:p>
          <a:p>
            <a:pPr>
              <a:lnSpc>
                <a:spcPct val="125000"/>
              </a:lnSpc>
              <a:buSzTx/>
              <a:buFont typeface="Wingdings" pitchFamily="2" charset="2"/>
              <a:buChar char="Ø"/>
            </a:pPr>
            <a:r>
              <a:rPr lang="zh-CN" altLang="en-US" sz="2800" b="1" dirty="0"/>
              <a:t>忽略了成键时在配体电场的影响下中心原子</a:t>
            </a:r>
            <a:r>
              <a:rPr lang="en-US" altLang="zh-CN" sz="2800" b="1" dirty="0"/>
              <a:t>d</a:t>
            </a:r>
            <a:r>
              <a:rPr lang="zh-CN" altLang="en-US" sz="2800" b="1" dirty="0"/>
              <a:t>轨道能量的变化。</a:t>
            </a:r>
            <a:r>
              <a:rPr lang="zh-CN" altLang="en-US" sz="2800" dirty="0"/>
              <a:t>  </a:t>
            </a:r>
            <a:endParaRPr lang="en-US" altLang="zh-CN" sz="2800" dirty="0"/>
          </a:p>
        </p:txBody>
      </p:sp>
      <p:sp>
        <p:nvSpPr>
          <p:cNvPr id="249859" name="Rectangle 3"/>
          <p:cNvSpPr>
            <a:spLocks noGrp="1" noChangeArrowheads="1"/>
          </p:cNvSpPr>
          <p:nvPr>
            <p:ph sz="quarter" idx="13"/>
          </p:nvPr>
        </p:nvSpPr>
        <p:spPr>
          <a:xfrm>
            <a:off x="407368" y="1484784"/>
            <a:ext cx="11305255" cy="1872208"/>
          </a:xfrm>
        </p:spPr>
        <p:txBody>
          <a:bodyPr>
            <a:noAutofit/>
          </a:bodyPr>
          <a:lstStyle/>
          <a:p>
            <a:pPr>
              <a:lnSpc>
                <a:spcPct val="125000"/>
              </a:lnSpc>
              <a:buSzTx/>
            </a:pPr>
            <a:r>
              <a:rPr lang="zh-CN" altLang="en-US" sz="2800" b="1" dirty="0">
                <a:solidFill>
                  <a:srgbClr val="FFFF00"/>
                </a:solidFill>
              </a:rPr>
              <a:t>价键理论的的作用</a:t>
            </a:r>
          </a:p>
          <a:p>
            <a:pPr>
              <a:lnSpc>
                <a:spcPct val="125000"/>
              </a:lnSpc>
              <a:buSzTx/>
              <a:buFont typeface="Wingdings" pitchFamily="2" charset="2"/>
              <a:buChar char="Ø"/>
            </a:pPr>
            <a:r>
              <a:rPr lang="zh-CN" altLang="en-US" sz="2800" b="1" dirty="0"/>
              <a:t>简单、直观，较好地说明了配合物的形成、空间构型、配位数、磁性</a:t>
            </a:r>
          </a:p>
        </p:txBody>
      </p:sp>
      <p:sp>
        <p:nvSpPr>
          <p:cNvPr id="249860" name="Rectangle 4"/>
          <p:cNvSpPr>
            <a:spLocks noGrp="1" noChangeArrowheads="1"/>
          </p:cNvSpPr>
          <p:nvPr>
            <p:ph type="title"/>
          </p:nvPr>
        </p:nvSpPr>
        <p:spPr>
          <a:xfrm>
            <a:off x="1991544" y="44625"/>
            <a:ext cx="8215312" cy="792087"/>
          </a:xfrm>
          <a:noFill/>
          <a:ln/>
        </p:spPr>
        <p:txBody>
          <a:bodyPr>
            <a:noAutofit/>
          </a:bodyPr>
          <a:lstStyle/>
          <a:p>
            <a:pPr algn="ctr"/>
            <a:r>
              <a:rPr lang="zh-CN" altLang="en-US" sz="3600" dirty="0">
                <a:latin typeface="Times New Roman" pitchFamily="18" charset="0"/>
              </a:rPr>
              <a:t>晶体场理论 （</a:t>
            </a:r>
            <a:r>
              <a:rPr lang="en-US" altLang="zh-CN" sz="3600" dirty="0">
                <a:latin typeface="Times New Roman" pitchFamily="18" charset="0"/>
              </a:rPr>
              <a:t>Crystal Field Theory</a:t>
            </a:r>
            <a:r>
              <a:rPr lang="zh-CN" altLang="en-US" sz="3600" dirty="0">
                <a:latin typeface="Times New Roman" pitchFamily="18" charset="0"/>
              </a:rPr>
              <a:t>）</a:t>
            </a:r>
          </a:p>
        </p:txBody>
      </p:sp>
      <p:sp>
        <p:nvSpPr>
          <p:cNvPr id="2" name="日期占位符 1"/>
          <p:cNvSpPr>
            <a:spLocks noGrp="1"/>
          </p:cNvSpPr>
          <p:nvPr>
            <p:ph type="dt" sz="half" idx="15"/>
          </p:nvPr>
        </p:nvSpPr>
        <p:spPr/>
        <p:txBody>
          <a:bodyPr/>
          <a:lstStyle/>
          <a:p>
            <a:fld id="{B7615449-DBE0-4D7B-840B-EBA5558A0995}" type="datetime12">
              <a:rPr lang="zh-CN" altLang="en-US" sz="1400" spc="30">
                <a:solidFill>
                  <a:srgbClr val="FFFF00"/>
                </a:solidFill>
                <a:latin typeface="+mn-lt"/>
                <a:ea typeface="+mn-ea"/>
                <a:cs typeface="Tahoma" pitchFamily="34" charset="0"/>
              </a:rPr>
              <a:t>上午8时17分</a:t>
            </a:fld>
            <a:endParaRPr lang="en-US" altLang="zh-CN" sz="2800" spc="30" dirty="0">
              <a:solidFill>
                <a:srgbClr val="FFFF00"/>
              </a:solidFill>
              <a:latin typeface="+mn-lt"/>
              <a:ea typeface="+mn-ea"/>
              <a:cs typeface="Tahoma" pitchFamily="34" charset="0"/>
            </a:endParaRPr>
          </a:p>
        </p:txBody>
      </p:sp>
      <p:sp>
        <p:nvSpPr>
          <p:cNvPr id="3" name="灯片编号占位符 2"/>
          <p:cNvSpPr>
            <a:spLocks noGrp="1"/>
          </p:cNvSpPr>
          <p:nvPr>
            <p:ph type="sldNum" sz="quarter" idx="16"/>
          </p:nvPr>
        </p:nvSpPr>
        <p:spPr/>
        <p:txBody>
          <a:bodyPr vert="horz" lIns="91440" tIns="45720" rIns="91440" bIns="45720" rtlCol="0" anchor="ctr">
            <a:noAutofit/>
          </a:bodyPr>
          <a:lstStyle/>
          <a:p>
            <a:fld id="{DEAEAF4C-6C24-4831-88D9-099796FD7F53}" type="slidenum">
              <a:rPr kumimoji="1" lang="en-US" altLang="zh-CN" sz="1800" spc="30">
                <a:solidFill>
                  <a:schemeClr val="tx1"/>
                </a:solidFill>
                <a:latin typeface="隶书" pitchFamily="49" charset="-122"/>
                <a:ea typeface="隶书" pitchFamily="49" charset="-122"/>
                <a:cs typeface="Tahoma" pitchFamily="34" charset="0"/>
              </a:rPr>
              <a:pPr/>
              <a:t>38</a:t>
            </a:fld>
            <a:endParaRPr kumimoji="1" lang="en-US" altLang="zh-CN" sz="1800" spc="30" dirty="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476974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49862">
                                            <p:txEl>
                                              <p:pRg st="0" end="0"/>
                                            </p:txEl>
                                          </p:spTgt>
                                        </p:tgtEl>
                                        <p:attrNameLst>
                                          <p:attrName>style.visibility</p:attrName>
                                        </p:attrNameLst>
                                      </p:cBhvr>
                                      <p:to>
                                        <p:strVal val="visible"/>
                                      </p:to>
                                    </p:set>
                                    <p:animEffect transition="in" filter="barn(inHorizontal)">
                                      <p:cBhvr>
                                        <p:cTn id="7" dur="500"/>
                                        <p:tgtEl>
                                          <p:spTgt spid="2498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49862">
                                            <p:txEl>
                                              <p:pRg st="1" end="1"/>
                                            </p:txEl>
                                          </p:spTgt>
                                        </p:tgtEl>
                                        <p:attrNameLst>
                                          <p:attrName>style.visibility</p:attrName>
                                        </p:attrNameLst>
                                      </p:cBhvr>
                                      <p:to>
                                        <p:strVal val="visible"/>
                                      </p:to>
                                    </p:set>
                                    <p:animEffect transition="in" filter="barn(inHorizontal)">
                                      <p:cBhvr>
                                        <p:cTn id="12" dur="500"/>
                                        <p:tgtEl>
                                          <p:spTgt spid="24986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249862">
                                            <p:txEl>
                                              <p:pRg st="2" end="2"/>
                                            </p:txEl>
                                          </p:spTgt>
                                        </p:tgtEl>
                                        <p:attrNameLst>
                                          <p:attrName>style.visibility</p:attrName>
                                        </p:attrNameLst>
                                      </p:cBhvr>
                                      <p:to>
                                        <p:strVal val="visible"/>
                                      </p:to>
                                    </p:set>
                                    <p:animEffect transition="in" filter="barn(inHorizontal)">
                                      <p:cBhvr>
                                        <p:cTn id="17" dur="500"/>
                                        <p:tgtEl>
                                          <p:spTgt spid="24986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3" name="Rectangle 3"/>
          <p:cNvSpPr>
            <a:spLocks noGrp="1" noChangeArrowheads="1"/>
          </p:cNvSpPr>
          <p:nvPr>
            <p:ph sz="quarter" idx="13"/>
          </p:nvPr>
        </p:nvSpPr>
        <p:spPr>
          <a:xfrm>
            <a:off x="355433" y="1700733"/>
            <a:ext cx="11161240" cy="3456533"/>
          </a:xfrm>
        </p:spPr>
        <p:txBody>
          <a:bodyPr>
            <a:normAutofit/>
          </a:bodyPr>
          <a:lstStyle/>
          <a:p>
            <a:pPr indent="20638">
              <a:lnSpc>
                <a:spcPct val="150000"/>
              </a:lnSpc>
            </a:pPr>
            <a:r>
              <a:rPr lang="en-US" altLang="zh-CN" sz="3600" dirty="0">
                <a:latin typeface="Times New Roman" pitchFamily="18" charset="0"/>
              </a:rPr>
              <a:t>1928</a:t>
            </a:r>
            <a:r>
              <a:rPr lang="zh-CN" altLang="en-US" sz="3600" dirty="0">
                <a:latin typeface="Times New Roman" pitchFamily="18" charset="0"/>
              </a:rPr>
              <a:t>年，</a:t>
            </a:r>
            <a:r>
              <a:rPr lang="zh-CN" altLang="en-US" sz="3600" dirty="0"/>
              <a:t>贝蒂 （</a:t>
            </a:r>
            <a:r>
              <a:rPr lang="en-US" altLang="zh-CN" sz="3600" dirty="0">
                <a:latin typeface="Times New Roman" pitchFamily="18" charset="0"/>
              </a:rPr>
              <a:t>Bethe</a:t>
            </a:r>
            <a:r>
              <a:rPr lang="zh-CN" altLang="en-US" sz="3600" dirty="0">
                <a:latin typeface="Times New Roman" pitchFamily="18" charset="0"/>
              </a:rPr>
              <a:t>）首先提出提出晶体场理论，该理论将配体看作是点电荷或偶极子，</a:t>
            </a:r>
            <a:r>
              <a:rPr lang="zh-CN" altLang="en-US" sz="3600" b="1" dirty="0">
                <a:solidFill>
                  <a:srgbClr val="FFFF00"/>
                </a:solidFill>
                <a:latin typeface="Times New Roman" pitchFamily="18" charset="0"/>
              </a:rPr>
              <a:t>假定中心原子和配体之间的键完全是静电引力</a:t>
            </a:r>
            <a:r>
              <a:rPr lang="zh-CN" altLang="en-US" sz="3600" dirty="0">
                <a:latin typeface="Times New Roman" pitchFamily="18" charset="0"/>
              </a:rPr>
              <a:t>。 </a:t>
            </a:r>
          </a:p>
        </p:txBody>
      </p:sp>
      <p:sp>
        <p:nvSpPr>
          <p:cNvPr id="250882" name="Rectangle 2"/>
          <p:cNvSpPr>
            <a:spLocks noGrp="1" noChangeArrowheads="1"/>
          </p:cNvSpPr>
          <p:nvPr>
            <p:ph type="title"/>
          </p:nvPr>
        </p:nvSpPr>
        <p:spPr/>
        <p:txBody>
          <a:bodyPr/>
          <a:lstStyle/>
          <a:p>
            <a:r>
              <a:rPr lang="zh-CN" altLang="en-US" sz="3600" dirty="0"/>
              <a:t>晶体场理论的出现</a:t>
            </a:r>
          </a:p>
        </p:txBody>
      </p:sp>
      <p:sp>
        <p:nvSpPr>
          <p:cNvPr id="2" name="日期占位符 1"/>
          <p:cNvSpPr>
            <a:spLocks noGrp="1"/>
          </p:cNvSpPr>
          <p:nvPr>
            <p:ph type="dt" sz="half" idx="14"/>
          </p:nvPr>
        </p:nvSpPr>
        <p:spPr/>
        <p:txBody>
          <a:bodyPr/>
          <a:lstStyle/>
          <a:p>
            <a:fld id="{09708FA4-7A40-42BE-8893-D91D422C61BD}" type="datetime12">
              <a:rPr lang="zh-CN" altLang="en-US" smtClean="0"/>
              <a:t>上午8时17分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39</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2784286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65059975-2D1F-41CF-9C1E-0E606F9E3AD6}"/>
              </a:ext>
            </a:extLst>
          </p:cNvPr>
          <p:cNvSpPr>
            <a:spLocks noGrp="1"/>
          </p:cNvSpPr>
          <p:nvPr>
            <p:ph type="dt" sz="half" idx="10"/>
          </p:nvPr>
        </p:nvSpPr>
        <p:spPr/>
        <p:txBody>
          <a:bodyPr/>
          <a:lstStyle/>
          <a:p>
            <a:fld id="{93C80B2B-BA6B-452E-92A4-046B86A54744}" type="datetime12">
              <a:rPr lang="zh-CN" altLang="en-US" smtClean="0"/>
              <a:t>上午8时17分</a:t>
            </a:fld>
            <a:endParaRPr lang="en-US" altLang="zh-CN"/>
          </a:p>
        </p:txBody>
      </p:sp>
      <p:sp>
        <p:nvSpPr>
          <p:cNvPr id="3" name="灯片编号占位符 2">
            <a:extLst>
              <a:ext uri="{FF2B5EF4-FFF2-40B4-BE49-F238E27FC236}">
                <a16:creationId xmlns:a16="http://schemas.microsoft.com/office/drawing/2014/main" xmlns="" id="{6BFFC2E2-171C-4865-8060-7E349122AEB7}"/>
              </a:ext>
            </a:extLst>
          </p:cNvPr>
          <p:cNvSpPr>
            <a:spLocks noGrp="1"/>
          </p:cNvSpPr>
          <p:nvPr>
            <p:ph type="sldNum" sz="quarter" idx="11"/>
          </p:nvPr>
        </p:nvSpPr>
        <p:spPr/>
        <p:txBody>
          <a:bodyPr/>
          <a:lstStyle/>
          <a:p>
            <a:fld id="{C53D861B-6709-4854-813B-F1436648166B}" type="slidenum">
              <a:rPr lang="en-US" altLang="zh-CN" smtClean="0"/>
              <a:pPr/>
              <a:t>4</a:t>
            </a:fld>
            <a:endParaRPr lang="en-US" altLang="zh-CN"/>
          </a:p>
        </p:txBody>
      </p:sp>
      <p:sp>
        <p:nvSpPr>
          <p:cNvPr id="4" name="标题 3">
            <a:extLst>
              <a:ext uri="{FF2B5EF4-FFF2-40B4-BE49-F238E27FC236}">
                <a16:creationId xmlns:a16="http://schemas.microsoft.com/office/drawing/2014/main" xmlns="" id="{98BC3617-4388-4520-AE2E-CC7B04CA6ADB}"/>
              </a:ext>
            </a:extLst>
          </p:cNvPr>
          <p:cNvSpPr>
            <a:spLocks noGrp="1"/>
          </p:cNvSpPr>
          <p:nvPr>
            <p:ph type="title"/>
          </p:nvPr>
        </p:nvSpPr>
        <p:spPr/>
        <p:txBody>
          <a:bodyPr>
            <a:normAutofit/>
          </a:bodyPr>
          <a:lstStyle/>
          <a:p>
            <a:r>
              <a:rPr lang="zh-CN" altLang="en-US" dirty="0"/>
              <a:t>自然界中的配合物</a:t>
            </a:r>
          </a:p>
        </p:txBody>
      </p:sp>
      <p:pic>
        <p:nvPicPr>
          <p:cNvPr id="6" name="图片 5">
            <a:extLst>
              <a:ext uri="{FF2B5EF4-FFF2-40B4-BE49-F238E27FC236}">
                <a16:creationId xmlns:a16="http://schemas.microsoft.com/office/drawing/2014/main" xmlns="" id="{F35FBB92-A6DB-4ADC-9027-42F651BE16F3}"/>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l="17661" t="10635" r="10106" b="9606"/>
          <a:stretch/>
        </p:blipFill>
        <p:spPr>
          <a:xfrm>
            <a:off x="1121932" y="1510698"/>
            <a:ext cx="1914892" cy="10801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图片 9">
            <a:extLst>
              <a:ext uri="{FF2B5EF4-FFF2-40B4-BE49-F238E27FC236}">
                <a16:creationId xmlns:a16="http://schemas.microsoft.com/office/drawing/2014/main" xmlns="" id="{E56AB043-DC53-4111-B538-4C78E32E0D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229" y="2996954"/>
            <a:ext cx="2626296" cy="31303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箭头: 右 10">
            <a:extLst>
              <a:ext uri="{FF2B5EF4-FFF2-40B4-BE49-F238E27FC236}">
                <a16:creationId xmlns:a16="http://schemas.microsoft.com/office/drawing/2014/main" xmlns="" id="{F71CDB4C-0F63-4A20-9C0D-6D862F058E61}"/>
              </a:ext>
            </a:extLst>
          </p:cNvPr>
          <p:cNvSpPr/>
          <p:nvPr/>
        </p:nvSpPr>
        <p:spPr>
          <a:xfrm rot="5400000">
            <a:off x="1898733" y="2675633"/>
            <a:ext cx="361289" cy="281353"/>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12" name="矩形 11">
            <a:extLst>
              <a:ext uri="{FF2B5EF4-FFF2-40B4-BE49-F238E27FC236}">
                <a16:creationId xmlns:a16="http://schemas.microsoft.com/office/drawing/2014/main" xmlns="" id="{11E3B345-7C08-4F3D-A65D-B1C8015E8979}"/>
              </a:ext>
            </a:extLst>
          </p:cNvPr>
          <p:cNvSpPr/>
          <p:nvPr/>
        </p:nvSpPr>
        <p:spPr>
          <a:xfrm>
            <a:off x="1697996" y="5781514"/>
            <a:ext cx="1338828" cy="369332"/>
          </a:xfrm>
          <a:prstGeom prst="rect">
            <a:avLst/>
          </a:prstGeom>
        </p:spPr>
        <p:txBody>
          <a:bodyPr wrap="none">
            <a:spAutoFit/>
          </a:bodyPr>
          <a:lstStyle/>
          <a:p>
            <a:r>
              <a:rPr lang="zh-CN" altLang="en-US" b="1" dirty="0">
                <a:solidFill>
                  <a:schemeClr val="bg1"/>
                </a:solidFill>
              </a:rPr>
              <a:t>叶绿素分子</a:t>
            </a:r>
          </a:p>
        </p:txBody>
      </p:sp>
      <p:pic>
        <p:nvPicPr>
          <p:cNvPr id="18" name="图片 17">
            <a:extLst>
              <a:ext uri="{FF2B5EF4-FFF2-40B4-BE49-F238E27FC236}">
                <a16:creationId xmlns:a16="http://schemas.microsoft.com/office/drawing/2014/main" xmlns="" id="{C530EC55-2FB8-4121-9295-85B145318F5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11846"/>
          <a:stretch/>
        </p:blipFill>
        <p:spPr>
          <a:xfrm>
            <a:off x="3862438" y="1786753"/>
            <a:ext cx="4219374" cy="24204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9" name="文本框 18">
            <a:extLst>
              <a:ext uri="{FF2B5EF4-FFF2-40B4-BE49-F238E27FC236}">
                <a16:creationId xmlns:a16="http://schemas.microsoft.com/office/drawing/2014/main" xmlns="" id="{340826FF-9F03-4CC3-9497-041ECC1E795C}"/>
              </a:ext>
            </a:extLst>
          </p:cNvPr>
          <p:cNvSpPr txBox="1"/>
          <p:nvPr/>
        </p:nvSpPr>
        <p:spPr>
          <a:xfrm>
            <a:off x="5149560" y="4569396"/>
            <a:ext cx="1627369" cy="523220"/>
          </a:xfrm>
          <a:prstGeom prst="rect">
            <a:avLst/>
          </a:prstGeom>
          <a:noFill/>
        </p:spPr>
        <p:txBody>
          <a:bodyPr wrap="none" rtlCol="0">
            <a:spAutoFit/>
          </a:bodyPr>
          <a:lstStyle/>
          <a:p>
            <a:r>
              <a:rPr lang="zh-CN" altLang="en-US" sz="2800" b="1" dirty="0"/>
              <a:t>血红蛋白</a:t>
            </a:r>
          </a:p>
        </p:txBody>
      </p:sp>
      <p:pic>
        <p:nvPicPr>
          <p:cNvPr id="14" name="图片 13">
            <a:extLst>
              <a:ext uri="{FF2B5EF4-FFF2-40B4-BE49-F238E27FC236}">
                <a16:creationId xmlns:a16="http://schemas.microsoft.com/office/drawing/2014/main" xmlns="" id="{DFE9A7D0-40F6-4616-B9FD-5B657EA52F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89845" y="1220425"/>
            <a:ext cx="3008603" cy="39893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矩形 4">
            <a:extLst>
              <a:ext uri="{FF2B5EF4-FFF2-40B4-BE49-F238E27FC236}">
                <a16:creationId xmlns:a16="http://schemas.microsoft.com/office/drawing/2014/main" xmlns="" id="{58AD709C-F795-4F59-8956-0174C3A17DCB}"/>
              </a:ext>
            </a:extLst>
          </p:cNvPr>
          <p:cNvSpPr/>
          <p:nvPr/>
        </p:nvSpPr>
        <p:spPr>
          <a:xfrm>
            <a:off x="9336360" y="5319849"/>
            <a:ext cx="1489510" cy="461665"/>
          </a:xfrm>
          <a:prstGeom prst="rect">
            <a:avLst/>
          </a:prstGeom>
        </p:spPr>
        <p:txBody>
          <a:bodyPr wrap="none">
            <a:spAutoFit/>
          </a:bodyPr>
          <a:lstStyle/>
          <a:p>
            <a:r>
              <a:rPr lang="zh-CN" altLang="en-US" sz="2400" dirty="0"/>
              <a:t>维生素</a:t>
            </a:r>
            <a:r>
              <a:rPr lang="en-US" altLang="zh-CN" sz="2400" dirty="0"/>
              <a:t>B</a:t>
            </a:r>
            <a:r>
              <a:rPr lang="en-US" altLang="zh-CN" sz="2400" baseline="-25000" dirty="0"/>
              <a:t>12</a:t>
            </a:r>
            <a:endParaRPr lang="zh-CN" altLang="en-US" sz="2400" dirty="0"/>
          </a:p>
        </p:txBody>
      </p:sp>
    </p:spTree>
    <p:extLst>
      <p:ext uri="{BB962C8B-B14F-4D97-AF65-F5344CB8AC3E}">
        <p14:creationId xmlns:p14="http://schemas.microsoft.com/office/powerpoint/2010/main" val="2891380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sz="quarter" idx="13"/>
          </p:nvPr>
        </p:nvSpPr>
        <p:spPr>
          <a:xfrm>
            <a:off x="1992313" y="116632"/>
            <a:ext cx="8001000" cy="792162"/>
          </a:xfrm>
        </p:spPr>
        <p:txBody>
          <a:bodyPr>
            <a:normAutofit/>
          </a:bodyPr>
          <a:lstStyle/>
          <a:p>
            <a:pPr algn="ctr">
              <a:spcBef>
                <a:spcPct val="0"/>
              </a:spcBef>
              <a:buFont typeface="Wingdings" pitchFamily="2" charset="2"/>
              <a:buNone/>
            </a:pPr>
            <a:r>
              <a:rPr lang="zh-CN" altLang="en-US" sz="3600" b="1" dirty="0"/>
              <a:t>基本要点：</a:t>
            </a:r>
          </a:p>
        </p:txBody>
      </p:sp>
      <p:sp>
        <p:nvSpPr>
          <p:cNvPr id="22532" name="Rectangle 4"/>
          <p:cNvSpPr>
            <a:spLocks noChangeArrowheads="1"/>
          </p:cNvSpPr>
          <p:nvPr/>
        </p:nvSpPr>
        <p:spPr bwMode="auto">
          <a:xfrm>
            <a:off x="482828" y="4987575"/>
            <a:ext cx="104377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buFont typeface="Wingdings" pitchFamily="2" charset="2"/>
              <a:buNone/>
            </a:pPr>
            <a:r>
              <a:rPr kumimoji="1" lang="zh-CN" altLang="en-US" sz="2800" b="1" dirty="0">
                <a:latin typeface="Times New Roman" pitchFamily="18" charset="0"/>
              </a:rPr>
              <a:t>中心原子</a:t>
            </a:r>
            <a:r>
              <a:rPr kumimoji="1" lang="en-US" altLang="zh-CN" sz="2800" b="1" dirty="0">
                <a:latin typeface="Times New Roman" pitchFamily="18" charset="0"/>
              </a:rPr>
              <a:t>d</a:t>
            </a:r>
            <a:r>
              <a:rPr kumimoji="1" lang="zh-CN" altLang="en-US" sz="2800" b="1" dirty="0">
                <a:latin typeface="Times New Roman" pitchFamily="18" charset="0"/>
              </a:rPr>
              <a:t>电子重新排布，使体系总能量降低，形成稳定的配合物。</a:t>
            </a:r>
          </a:p>
        </p:txBody>
      </p:sp>
      <p:sp>
        <p:nvSpPr>
          <p:cNvPr id="22533" name="Rectangle 5"/>
          <p:cNvSpPr>
            <a:spLocks noChangeArrowheads="1"/>
          </p:cNvSpPr>
          <p:nvPr/>
        </p:nvSpPr>
        <p:spPr bwMode="auto">
          <a:xfrm>
            <a:off x="490211" y="3047137"/>
            <a:ext cx="1012571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buFont typeface="Wingdings" pitchFamily="2" charset="2"/>
              <a:buChar char="Ø"/>
            </a:pPr>
            <a:r>
              <a:rPr kumimoji="1" lang="zh-CN" altLang="en-US" sz="2800" b="1" dirty="0">
                <a:latin typeface="Times New Roman" pitchFamily="18" charset="0"/>
              </a:rPr>
              <a:t>受配体静电场（晶体场）的影响，中心原子最外层</a:t>
            </a:r>
            <a:r>
              <a:rPr kumimoji="1" lang="en-US" altLang="zh-CN" sz="2800" b="1" dirty="0">
                <a:latin typeface="Times New Roman" pitchFamily="18" charset="0"/>
              </a:rPr>
              <a:t>d</a:t>
            </a:r>
            <a:r>
              <a:rPr kumimoji="1" lang="zh-CN" altLang="en-US" sz="2800" b="1" dirty="0">
                <a:latin typeface="Times New Roman" pitchFamily="18" charset="0"/>
              </a:rPr>
              <a:t>轨道发生分裂。</a:t>
            </a:r>
            <a:r>
              <a:rPr kumimoji="1" lang="zh-CN" altLang="en-US" sz="2800" b="1" dirty="0">
                <a:solidFill>
                  <a:srgbClr val="FFFF00"/>
                </a:solidFill>
                <a:latin typeface="Times New Roman" pitchFamily="18" charset="0"/>
              </a:rPr>
              <a:t>分裂方式和程度取决于配体晶体场的空间构型和强弱</a:t>
            </a:r>
          </a:p>
        </p:txBody>
      </p:sp>
      <p:sp>
        <p:nvSpPr>
          <p:cNvPr id="22535" name="Rectangle 7"/>
          <p:cNvSpPr>
            <a:spLocks noChangeArrowheads="1"/>
          </p:cNvSpPr>
          <p:nvPr/>
        </p:nvSpPr>
        <p:spPr bwMode="auto">
          <a:xfrm>
            <a:off x="490212" y="1161718"/>
            <a:ext cx="9523784" cy="1303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buFont typeface="Wingdings" pitchFamily="2" charset="2"/>
              <a:buChar char="Ø"/>
            </a:pPr>
            <a:r>
              <a:rPr kumimoji="1" lang="zh-CN" altLang="en-US" sz="2800" b="1" dirty="0">
                <a:latin typeface="Times New Roman" pitchFamily="18" charset="0"/>
              </a:rPr>
              <a:t>中心原子与配体间靠静电作用相结合。</a:t>
            </a:r>
          </a:p>
          <a:p>
            <a:pPr>
              <a:lnSpc>
                <a:spcPct val="150000"/>
              </a:lnSpc>
            </a:pPr>
            <a:r>
              <a:rPr kumimoji="1" lang="zh-CN" altLang="en-US" sz="2800" b="1" dirty="0">
                <a:solidFill>
                  <a:srgbClr val="FFFF00"/>
                </a:solidFill>
                <a:latin typeface="Times New Roman" pitchFamily="18" charset="0"/>
              </a:rPr>
              <a:t>不形成共价键，配体孤对电子不进入中心原子空轨道</a:t>
            </a:r>
          </a:p>
        </p:txBody>
      </p:sp>
      <p:sp>
        <p:nvSpPr>
          <p:cNvPr id="2" name="日期占位符 1"/>
          <p:cNvSpPr>
            <a:spLocks noGrp="1"/>
          </p:cNvSpPr>
          <p:nvPr>
            <p:ph type="dt" sz="half" idx="14"/>
          </p:nvPr>
        </p:nvSpPr>
        <p:spPr/>
        <p:txBody>
          <a:bodyPr/>
          <a:lstStyle/>
          <a:p>
            <a:fld id="{F9FE6448-AB1F-4FFA-87B9-35E4C86B6C4E}" type="datetime12">
              <a:rPr lang="zh-CN" altLang="en-US" smtClean="0"/>
              <a:t>上午8时17分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40</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37995290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checkerboard(across)">
                                      <p:cBhvr>
                                        <p:cTn id="7"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559496" y="6565726"/>
            <a:ext cx="1466850" cy="247650"/>
          </a:xfrm>
        </p:spPr>
        <p:txBody>
          <a:bodyPr/>
          <a:lstStyle/>
          <a:p>
            <a:fld id="{947C595D-A4F5-47F2-B83B-5CA05C3AAE56}" type="datetime12">
              <a:rPr lang="zh-CN" altLang="en-US" smtClean="0"/>
              <a:t>上午8时17分</a:t>
            </a:fld>
            <a:endParaRPr lang="en-US" altLang="zh-CN" dirty="0"/>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41</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212006" name="Rectangle 38"/>
          <p:cNvSpPr>
            <a:spLocks noGrp="1" noChangeArrowheads="1"/>
          </p:cNvSpPr>
          <p:nvPr>
            <p:ph type="title"/>
          </p:nvPr>
        </p:nvSpPr>
        <p:spPr/>
        <p:txBody>
          <a:bodyPr>
            <a:normAutofit/>
          </a:bodyPr>
          <a:lstStyle/>
          <a:p>
            <a:r>
              <a:rPr kumimoji="1" lang="en-US" altLang="zh-CN" sz="3600" b="1" dirty="0">
                <a:latin typeface="Times New Roman" pitchFamily="18" charset="0"/>
              </a:rPr>
              <a:t>1</a:t>
            </a:r>
            <a:r>
              <a:rPr kumimoji="1" lang="zh-CN" altLang="en-US" sz="3600" b="1" dirty="0">
                <a:latin typeface="Times New Roman" pitchFamily="18" charset="0"/>
              </a:rPr>
              <a:t>、正八面体晶体场中</a:t>
            </a:r>
            <a:r>
              <a:rPr kumimoji="1" lang="en-US" altLang="zh-CN" sz="3600" b="1" dirty="0">
                <a:latin typeface="Times New Roman" pitchFamily="18" charset="0"/>
              </a:rPr>
              <a:t>d</a:t>
            </a:r>
            <a:r>
              <a:rPr kumimoji="1" lang="zh-CN" altLang="en-US" sz="3600" b="1" dirty="0">
                <a:latin typeface="Times New Roman" pitchFamily="18" charset="0"/>
              </a:rPr>
              <a:t>轨道的分裂</a:t>
            </a:r>
            <a:endParaRPr lang="zh-CN" altLang="en-US" sz="3600" dirty="0"/>
          </a:p>
        </p:txBody>
      </p:sp>
      <p:sp>
        <p:nvSpPr>
          <p:cNvPr id="212007" name="Rectangle 39"/>
          <p:cNvSpPr>
            <a:spLocks noChangeArrowheads="1"/>
          </p:cNvSpPr>
          <p:nvPr/>
        </p:nvSpPr>
        <p:spPr bwMode="auto">
          <a:xfrm>
            <a:off x="358230" y="5297307"/>
            <a:ext cx="10832331" cy="114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20000"/>
              </a:spcBef>
            </a:pPr>
            <a:r>
              <a:rPr kumimoji="1" lang="zh-CN" altLang="en-US" sz="2400" b="1" dirty="0">
                <a:solidFill>
                  <a:schemeClr val="tx2"/>
                </a:solidFill>
                <a:latin typeface="Times New Roman" pitchFamily="18" charset="0"/>
              </a:rPr>
              <a:t>分裂能 （</a:t>
            </a:r>
            <a:r>
              <a:rPr kumimoji="1" lang="en-US" altLang="zh-CN" sz="2400" b="1" dirty="0">
                <a:solidFill>
                  <a:schemeClr val="tx2"/>
                </a:solidFill>
                <a:latin typeface="Times New Roman" pitchFamily="18" charset="0"/>
              </a:rPr>
              <a:t>Splitting, E</a:t>
            </a:r>
            <a:r>
              <a:rPr kumimoji="1" lang="en-US" altLang="zh-CN" sz="2400" b="1" baseline="-25000" dirty="0">
                <a:solidFill>
                  <a:schemeClr val="tx2"/>
                </a:solidFill>
                <a:latin typeface="Times New Roman" pitchFamily="18" charset="0"/>
              </a:rPr>
              <a:t>s</a:t>
            </a:r>
            <a:r>
              <a:rPr kumimoji="1" lang="zh-CN" altLang="en-US" sz="2400" b="1" dirty="0">
                <a:solidFill>
                  <a:schemeClr val="tx2"/>
                </a:solidFill>
                <a:latin typeface="Times New Roman" pitchFamily="18" charset="0"/>
              </a:rPr>
              <a:t>）：分裂后两组轨道间的能量差。</a:t>
            </a:r>
            <a:r>
              <a:rPr kumimoji="1" lang="zh-CN" altLang="en-US" sz="2400" b="1" dirty="0">
                <a:latin typeface="Times New Roman" pitchFamily="18" charset="0"/>
              </a:rPr>
              <a:t>相当于一个电子由</a:t>
            </a:r>
            <a:r>
              <a:rPr lang="en-US" altLang="zh-CN" sz="2400" b="1" dirty="0" err="1">
                <a:latin typeface="Times New Roman" pitchFamily="18" charset="0"/>
              </a:rPr>
              <a:t>d</a:t>
            </a:r>
            <a:r>
              <a:rPr lang="en-US" altLang="zh-CN" sz="2400" b="1" baseline="-25000" dirty="0" err="1">
                <a:latin typeface="Times New Roman" pitchFamily="18" charset="0"/>
              </a:rPr>
              <a:t>ε</a:t>
            </a:r>
            <a:r>
              <a:rPr lang="zh-CN" altLang="en-US" sz="2400" b="1" dirty="0">
                <a:latin typeface="Times New Roman" pitchFamily="18" charset="0"/>
              </a:rPr>
              <a:t>轨道跃迁至</a:t>
            </a:r>
            <a:r>
              <a:rPr lang="en-US" altLang="zh-CN" sz="2400" b="1" dirty="0" err="1">
                <a:latin typeface="Times New Roman" pitchFamily="18" charset="0"/>
              </a:rPr>
              <a:t>d</a:t>
            </a:r>
            <a:r>
              <a:rPr lang="en-US" altLang="zh-CN" sz="2400" b="1" baseline="-25000" dirty="0" err="1">
                <a:latin typeface="Times New Roman" pitchFamily="18" charset="0"/>
              </a:rPr>
              <a:t>γ</a:t>
            </a:r>
            <a:r>
              <a:rPr lang="zh-CN" altLang="en-US" sz="2400" b="1" dirty="0">
                <a:latin typeface="Times New Roman" pitchFamily="18" charset="0"/>
              </a:rPr>
              <a:t>轨道需吸收的能量。</a:t>
            </a:r>
            <a:r>
              <a:rPr lang="en-US" altLang="zh-CN" sz="2400" b="1" dirty="0">
                <a:latin typeface="Times New Roman" pitchFamily="18" charset="0"/>
              </a:rPr>
              <a:t>(</a:t>
            </a:r>
            <a:r>
              <a:rPr lang="en-US" altLang="zh-CN" sz="2400" b="1" dirty="0">
                <a:solidFill>
                  <a:srgbClr val="FFFF00"/>
                </a:solidFill>
              </a:rPr>
              <a:t>△o = 10Dq)</a:t>
            </a:r>
            <a:endParaRPr kumimoji="1" lang="zh-CN" altLang="en-US" sz="2400" b="1" dirty="0">
              <a:solidFill>
                <a:schemeClr val="tx2"/>
              </a:solidFill>
              <a:latin typeface="Times New Roman" pitchFamily="18" charset="0"/>
            </a:endParaRPr>
          </a:p>
        </p:txBody>
      </p:sp>
      <p:grpSp>
        <p:nvGrpSpPr>
          <p:cNvPr id="4" name="组合 3">
            <a:extLst>
              <a:ext uri="{FF2B5EF4-FFF2-40B4-BE49-F238E27FC236}">
                <a16:creationId xmlns:a16="http://schemas.microsoft.com/office/drawing/2014/main" xmlns="" id="{C7DE20CF-A8C0-415F-90DD-008877099C9F}"/>
              </a:ext>
            </a:extLst>
          </p:cNvPr>
          <p:cNvGrpSpPr/>
          <p:nvPr/>
        </p:nvGrpSpPr>
        <p:grpSpPr>
          <a:xfrm>
            <a:off x="60350" y="1001163"/>
            <a:ext cx="6971754" cy="4079875"/>
            <a:chOff x="3108329" y="1005310"/>
            <a:chExt cx="6971754" cy="4079875"/>
          </a:xfrm>
        </p:grpSpPr>
        <p:sp>
          <p:nvSpPr>
            <p:cNvPr id="211970" name="AutoShape 2"/>
            <p:cNvSpPr>
              <a:spLocks noChangeArrowheads="1"/>
            </p:cNvSpPr>
            <p:nvPr/>
          </p:nvSpPr>
          <p:spPr bwMode="auto">
            <a:xfrm>
              <a:off x="9379997" y="1629842"/>
              <a:ext cx="700086" cy="1662938"/>
            </a:xfrm>
            <a:prstGeom prst="wedgeEllipseCallout">
              <a:avLst>
                <a:gd name="adj1" fmla="val -128102"/>
                <a:gd name="adj2" fmla="val 22226"/>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dirty="0">
                  <a:solidFill>
                    <a:srgbClr val="FF3300"/>
                  </a:solidFill>
                  <a:latin typeface="Times New Roman" pitchFamily="18" charset="0"/>
                </a:rPr>
                <a:t>分裂能</a:t>
              </a:r>
            </a:p>
          </p:txBody>
        </p:sp>
        <p:grpSp>
          <p:nvGrpSpPr>
            <p:cNvPr id="212024" name="Group 56"/>
            <p:cNvGrpSpPr>
              <a:grpSpLocks/>
            </p:cNvGrpSpPr>
            <p:nvPr/>
          </p:nvGrpSpPr>
          <p:grpSpPr bwMode="auto">
            <a:xfrm>
              <a:off x="3108329" y="3035229"/>
              <a:ext cx="1584325" cy="735012"/>
              <a:chOff x="998" y="1731"/>
              <a:chExt cx="998" cy="463"/>
            </a:xfrm>
          </p:grpSpPr>
          <p:sp>
            <p:nvSpPr>
              <p:cNvPr id="211972" name="Rectangle 4"/>
              <p:cNvSpPr>
                <a:spLocks noChangeArrowheads="1"/>
              </p:cNvSpPr>
              <p:nvPr/>
            </p:nvSpPr>
            <p:spPr bwMode="auto">
              <a:xfrm>
                <a:off x="998" y="1731"/>
                <a:ext cx="998" cy="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b="1" dirty="0">
                    <a:solidFill>
                      <a:schemeClr val="tx2"/>
                    </a:solidFill>
                    <a:latin typeface="楷体_GB2312" pitchFamily="49" charset="-122"/>
                    <a:ea typeface="楷体_GB2312" pitchFamily="49" charset="-122"/>
                  </a:rPr>
                  <a:t>自由离</a:t>
                </a:r>
                <a:r>
                  <a:rPr lang="en-US" altLang="zh-CN" sz="2400" b="1" dirty="0">
                    <a:solidFill>
                      <a:schemeClr val="tx2"/>
                    </a:solidFill>
                    <a:latin typeface="楷体_GB2312" pitchFamily="49" charset="-122"/>
                    <a:ea typeface="楷体_GB2312" pitchFamily="49" charset="-122"/>
                  </a:rPr>
                  <a:t>(</a:t>
                </a:r>
                <a:r>
                  <a:rPr lang="zh-CN" altLang="en-US" sz="2400" b="1" dirty="0">
                    <a:solidFill>
                      <a:schemeClr val="tx2"/>
                    </a:solidFill>
                    <a:latin typeface="楷体_GB2312" pitchFamily="49" charset="-122"/>
                    <a:ea typeface="楷体_GB2312" pitchFamily="49" charset="-122"/>
                  </a:rPr>
                  <a:t>原</a:t>
                </a:r>
                <a:r>
                  <a:rPr lang="en-US" altLang="zh-CN" sz="2400" b="1" dirty="0">
                    <a:solidFill>
                      <a:schemeClr val="tx2"/>
                    </a:solidFill>
                    <a:latin typeface="楷体_GB2312" pitchFamily="49" charset="-122"/>
                    <a:ea typeface="楷体_GB2312" pitchFamily="49" charset="-122"/>
                  </a:rPr>
                  <a:t>)</a:t>
                </a:r>
                <a:r>
                  <a:rPr lang="zh-CN" altLang="en-US" sz="2400" b="1" dirty="0">
                    <a:solidFill>
                      <a:schemeClr val="tx2"/>
                    </a:solidFill>
                    <a:latin typeface="楷体_GB2312" pitchFamily="49" charset="-122"/>
                    <a:ea typeface="楷体_GB2312" pitchFamily="49" charset="-122"/>
                  </a:rPr>
                  <a:t>子</a:t>
                </a:r>
                <a:r>
                  <a:rPr lang="en-US" altLang="zh-CN" sz="2400" b="1" dirty="0">
                    <a:solidFill>
                      <a:schemeClr val="tx2"/>
                    </a:solidFill>
                    <a:latin typeface="楷体_GB2312" pitchFamily="49" charset="-122"/>
                    <a:ea typeface="楷体_GB2312" pitchFamily="49" charset="-122"/>
                  </a:rPr>
                  <a:t>d</a:t>
                </a:r>
                <a:r>
                  <a:rPr lang="zh-CN" altLang="en-US" sz="2400" b="1" dirty="0">
                    <a:solidFill>
                      <a:schemeClr val="tx2"/>
                    </a:solidFill>
                    <a:latin typeface="楷体_GB2312" pitchFamily="49" charset="-122"/>
                    <a:ea typeface="楷体_GB2312" pitchFamily="49" charset="-122"/>
                  </a:rPr>
                  <a:t>轨道</a:t>
                </a:r>
              </a:p>
            </p:txBody>
          </p:sp>
          <p:grpSp>
            <p:nvGrpSpPr>
              <p:cNvPr id="212022" name="Group 54"/>
              <p:cNvGrpSpPr>
                <a:grpSpLocks/>
              </p:cNvGrpSpPr>
              <p:nvPr/>
            </p:nvGrpSpPr>
            <p:grpSpPr bwMode="auto">
              <a:xfrm>
                <a:off x="1150" y="2165"/>
                <a:ext cx="714" cy="0"/>
                <a:chOff x="1150" y="2165"/>
                <a:chExt cx="714" cy="0"/>
              </a:xfrm>
            </p:grpSpPr>
            <p:sp>
              <p:nvSpPr>
                <p:cNvPr id="211975" name="Line 7"/>
                <p:cNvSpPr>
                  <a:spLocks noChangeShapeType="1"/>
                </p:cNvSpPr>
                <p:nvPr/>
              </p:nvSpPr>
              <p:spPr bwMode="auto">
                <a:xfrm>
                  <a:off x="1150" y="2165"/>
                  <a:ext cx="21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76" name="Line 8"/>
                <p:cNvSpPr>
                  <a:spLocks noChangeShapeType="1"/>
                </p:cNvSpPr>
                <p:nvPr/>
              </p:nvSpPr>
              <p:spPr bwMode="auto">
                <a:xfrm>
                  <a:off x="1402" y="2165"/>
                  <a:ext cx="21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77" name="Line 9"/>
                <p:cNvSpPr>
                  <a:spLocks noChangeShapeType="1"/>
                </p:cNvSpPr>
                <p:nvPr/>
              </p:nvSpPr>
              <p:spPr bwMode="auto">
                <a:xfrm>
                  <a:off x="1654" y="2165"/>
                  <a:ext cx="21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12030" name="Group 62"/>
            <p:cNvGrpSpPr>
              <a:grpSpLocks/>
            </p:cNvGrpSpPr>
            <p:nvPr/>
          </p:nvGrpSpPr>
          <p:grpSpPr bwMode="auto">
            <a:xfrm>
              <a:off x="6648450" y="1005310"/>
              <a:ext cx="2438400" cy="4079875"/>
              <a:chOff x="3228" y="436"/>
              <a:chExt cx="1536" cy="2570"/>
            </a:xfrm>
          </p:grpSpPr>
          <p:sp>
            <p:nvSpPr>
              <p:cNvPr id="211971" name="Rectangle 3"/>
              <p:cNvSpPr>
                <a:spLocks noChangeArrowheads="1"/>
              </p:cNvSpPr>
              <p:nvPr/>
            </p:nvSpPr>
            <p:spPr bwMode="auto">
              <a:xfrm>
                <a:off x="3612" y="2543"/>
                <a:ext cx="1152" cy="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r>
                  <a:rPr kumimoji="1" lang="zh-CN" altLang="en-US" sz="2400" b="1" dirty="0">
                    <a:latin typeface="楷体_GB2312" pitchFamily="49" charset="-122"/>
                    <a:ea typeface="楷体_GB2312" pitchFamily="49" charset="-122"/>
                  </a:rPr>
                  <a:t>八面体场中</a:t>
                </a:r>
              </a:p>
              <a:p>
                <a:pPr marL="342900" indent="-342900" algn="ctr"/>
                <a:r>
                  <a:rPr kumimoji="1" lang="en-US" altLang="zh-CN" sz="2400" b="1" dirty="0">
                    <a:latin typeface="楷体_GB2312" pitchFamily="49" charset="-122"/>
                    <a:ea typeface="楷体_GB2312" pitchFamily="49" charset="-122"/>
                  </a:rPr>
                  <a:t>d</a:t>
                </a:r>
                <a:r>
                  <a:rPr kumimoji="1" lang="zh-CN" altLang="en-US" sz="2400" b="1" dirty="0">
                    <a:latin typeface="楷体_GB2312" pitchFamily="49" charset="-122"/>
                    <a:ea typeface="楷体_GB2312" pitchFamily="49" charset="-122"/>
                  </a:rPr>
                  <a:t>轨道分裂</a:t>
                </a:r>
              </a:p>
            </p:txBody>
          </p:sp>
          <p:grpSp>
            <p:nvGrpSpPr>
              <p:cNvPr id="212029" name="Group 61"/>
              <p:cNvGrpSpPr>
                <a:grpSpLocks/>
              </p:cNvGrpSpPr>
              <p:nvPr/>
            </p:nvGrpSpPr>
            <p:grpSpPr bwMode="auto">
              <a:xfrm>
                <a:off x="3228" y="436"/>
                <a:ext cx="1472" cy="2159"/>
                <a:chOff x="3228" y="436"/>
                <a:chExt cx="1472" cy="2159"/>
              </a:xfrm>
            </p:grpSpPr>
            <p:grpSp>
              <p:nvGrpSpPr>
                <p:cNvPr id="212027" name="Group 59"/>
                <p:cNvGrpSpPr>
                  <a:grpSpLocks/>
                </p:cNvGrpSpPr>
                <p:nvPr/>
              </p:nvGrpSpPr>
              <p:grpSpPr bwMode="auto">
                <a:xfrm>
                  <a:off x="3654" y="773"/>
                  <a:ext cx="923" cy="1547"/>
                  <a:chOff x="3654" y="773"/>
                  <a:chExt cx="923" cy="1547"/>
                </a:xfrm>
              </p:grpSpPr>
              <p:sp>
                <p:nvSpPr>
                  <p:cNvPr id="211987" name="Line 19"/>
                  <p:cNvSpPr>
                    <a:spLocks noChangeShapeType="1"/>
                  </p:cNvSpPr>
                  <p:nvPr/>
                </p:nvSpPr>
                <p:spPr bwMode="auto">
                  <a:xfrm>
                    <a:off x="3863" y="773"/>
                    <a:ext cx="21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88" name="Line 20"/>
                  <p:cNvSpPr>
                    <a:spLocks noChangeShapeType="1"/>
                  </p:cNvSpPr>
                  <p:nvPr/>
                </p:nvSpPr>
                <p:spPr bwMode="auto">
                  <a:xfrm>
                    <a:off x="4283" y="773"/>
                    <a:ext cx="21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89" name="Line 21"/>
                  <p:cNvSpPr>
                    <a:spLocks noChangeShapeType="1"/>
                  </p:cNvSpPr>
                  <p:nvPr/>
                </p:nvSpPr>
                <p:spPr bwMode="auto">
                  <a:xfrm>
                    <a:off x="3654" y="2320"/>
                    <a:ext cx="209"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90" name="Line 22"/>
                  <p:cNvSpPr>
                    <a:spLocks noChangeShapeType="1"/>
                  </p:cNvSpPr>
                  <p:nvPr/>
                </p:nvSpPr>
                <p:spPr bwMode="auto">
                  <a:xfrm>
                    <a:off x="3997" y="2320"/>
                    <a:ext cx="21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91" name="Line 23"/>
                  <p:cNvSpPr>
                    <a:spLocks noChangeShapeType="1"/>
                  </p:cNvSpPr>
                  <p:nvPr/>
                </p:nvSpPr>
                <p:spPr bwMode="auto">
                  <a:xfrm>
                    <a:off x="4367" y="2320"/>
                    <a:ext cx="21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1984" name="Line 16"/>
                <p:cNvSpPr>
                  <a:spLocks noChangeShapeType="1"/>
                </p:cNvSpPr>
                <p:nvPr/>
              </p:nvSpPr>
              <p:spPr bwMode="auto">
                <a:xfrm flipV="1">
                  <a:off x="3228" y="776"/>
                  <a:ext cx="587" cy="909"/>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85" name="Line 17"/>
                <p:cNvSpPr>
                  <a:spLocks noChangeShapeType="1"/>
                </p:cNvSpPr>
                <p:nvPr/>
              </p:nvSpPr>
              <p:spPr bwMode="auto">
                <a:xfrm flipH="1" flipV="1">
                  <a:off x="3228" y="1774"/>
                  <a:ext cx="378" cy="534"/>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86" name="Line 18"/>
                <p:cNvSpPr>
                  <a:spLocks noChangeShapeType="1"/>
                </p:cNvSpPr>
                <p:nvPr/>
              </p:nvSpPr>
              <p:spPr bwMode="auto">
                <a:xfrm flipV="1">
                  <a:off x="3270" y="1720"/>
                  <a:ext cx="1049" cy="18"/>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95" name="Rectangle 27"/>
                <p:cNvSpPr>
                  <a:spLocks noChangeArrowheads="1"/>
                </p:cNvSpPr>
                <p:nvPr/>
              </p:nvSpPr>
              <p:spPr bwMode="auto">
                <a:xfrm>
                  <a:off x="3648" y="2340"/>
                  <a:ext cx="31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itchFamily="18" charset="0"/>
                    </a:rPr>
                    <a:t>d</a:t>
                  </a:r>
                  <a:r>
                    <a:rPr lang="en-US" altLang="zh-CN" sz="2000" b="1" baseline="-25000">
                      <a:latin typeface="Times New Roman" pitchFamily="18" charset="0"/>
                    </a:rPr>
                    <a:t>xy</a:t>
                  </a:r>
                </a:p>
              </p:txBody>
            </p:sp>
            <p:sp>
              <p:nvSpPr>
                <p:cNvPr id="211996" name="Rectangle 28"/>
                <p:cNvSpPr>
                  <a:spLocks noChangeArrowheads="1"/>
                </p:cNvSpPr>
                <p:nvPr/>
              </p:nvSpPr>
              <p:spPr bwMode="auto">
                <a:xfrm>
                  <a:off x="3983" y="2343"/>
                  <a:ext cx="3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itchFamily="18" charset="0"/>
                    </a:rPr>
                    <a:t>d</a:t>
                  </a:r>
                  <a:r>
                    <a:rPr lang="en-US" altLang="zh-CN" sz="2000" b="1" baseline="-25000">
                      <a:latin typeface="Times New Roman" pitchFamily="18" charset="0"/>
                    </a:rPr>
                    <a:t>xz</a:t>
                  </a:r>
                </a:p>
              </p:txBody>
            </p:sp>
            <p:sp>
              <p:nvSpPr>
                <p:cNvPr id="211997" name="Rectangle 29"/>
                <p:cNvSpPr>
                  <a:spLocks noChangeArrowheads="1"/>
                </p:cNvSpPr>
                <p:nvPr/>
              </p:nvSpPr>
              <p:spPr bwMode="auto">
                <a:xfrm>
                  <a:off x="4361" y="2343"/>
                  <a:ext cx="3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itchFamily="18" charset="0"/>
                    </a:rPr>
                    <a:t>d</a:t>
                  </a:r>
                  <a:r>
                    <a:rPr lang="en-US" altLang="zh-CN" sz="2000" b="1" baseline="-25000">
                      <a:latin typeface="Times New Roman" pitchFamily="18" charset="0"/>
                    </a:rPr>
                    <a:t>yz</a:t>
                  </a:r>
                </a:p>
              </p:txBody>
            </p:sp>
            <p:sp>
              <p:nvSpPr>
                <p:cNvPr id="211998" name="Rectangle 30"/>
                <p:cNvSpPr>
                  <a:spLocks noChangeArrowheads="1"/>
                </p:cNvSpPr>
                <p:nvPr/>
              </p:nvSpPr>
              <p:spPr bwMode="auto">
                <a:xfrm>
                  <a:off x="3797" y="436"/>
                  <a:ext cx="331"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latin typeface="Times New Roman" pitchFamily="18" charset="0"/>
                    </a:rPr>
                    <a:t>d</a:t>
                  </a:r>
                  <a:r>
                    <a:rPr lang="en-US" altLang="zh-CN" sz="3200" b="1" baseline="-25000" dirty="0">
                      <a:latin typeface="Times New Roman" pitchFamily="18" charset="0"/>
                    </a:rPr>
                    <a:t>z</a:t>
                  </a:r>
                  <a:r>
                    <a:rPr lang="en-US" altLang="zh-CN" b="1" baseline="-25000" dirty="0">
                      <a:latin typeface="Times New Roman" pitchFamily="18" charset="0"/>
                    </a:rPr>
                    <a:t>2</a:t>
                  </a:r>
                </a:p>
              </p:txBody>
            </p:sp>
            <p:sp>
              <p:nvSpPr>
                <p:cNvPr id="211999" name="Rectangle 31"/>
                <p:cNvSpPr>
                  <a:spLocks noChangeArrowheads="1"/>
                </p:cNvSpPr>
                <p:nvPr/>
              </p:nvSpPr>
              <p:spPr bwMode="auto">
                <a:xfrm>
                  <a:off x="4193" y="436"/>
                  <a:ext cx="507"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latin typeface="Times New Roman" pitchFamily="18" charset="0"/>
                    </a:rPr>
                    <a:t>d</a:t>
                  </a:r>
                  <a:r>
                    <a:rPr lang="en-US" altLang="zh-CN" sz="3200" b="1" baseline="-25000">
                      <a:latin typeface="Times New Roman" pitchFamily="18" charset="0"/>
                    </a:rPr>
                    <a:t>x</a:t>
                  </a:r>
                  <a:r>
                    <a:rPr lang="en-US" altLang="zh-CN" b="1" baseline="-25000">
                      <a:latin typeface="Times New Roman" pitchFamily="18" charset="0"/>
                    </a:rPr>
                    <a:t>2-</a:t>
                  </a:r>
                  <a:r>
                    <a:rPr lang="en-US" altLang="zh-CN" sz="3200" b="1" baseline="-25000">
                      <a:latin typeface="Times New Roman" pitchFamily="18" charset="0"/>
                    </a:rPr>
                    <a:t>y</a:t>
                  </a:r>
                  <a:r>
                    <a:rPr lang="en-US" altLang="zh-CN" b="1" baseline="-25000">
                      <a:latin typeface="Times New Roman" pitchFamily="18" charset="0"/>
                    </a:rPr>
                    <a:t>2</a:t>
                  </a:r>
                </a:p>
              </p:txBody>
            </p:sp>
          </p:grpSp>
        </p:grpSp>
        <p:grpSp>
          <p:nvGrpSpPr>
            <p:cNvPr id="212032" name="Group 64"/>
            <p:cNvGrpSpPr>
              <a:grpSpLocks/>
            </p:cNvGrpSpPr>
            <p:nvPr/>
          </p:nvGrpSpPr>
          <p:grpSpPr bwMode="auto">
            <a:xfrm>
              <a:off x="8856663" y="1200201"/>
              <a:ext cx="558800" cy="2957513"/>
              <a:chOff x="4619" y="527"/>
              <a:chExt cx="352" cy="1863"/>
            </a:xfrm>
          </p:grpSpPr>
          <p:sp>
            <p:nvSpPr>
              <p:cNvPr id="212000" name="Rectangle 32"/>
              <p:cNvSpPr>
                <a:spLocks noChangeArrowheads="1"/>
              </p:cNvSpPr>
              <p:nvPr/>
            </p:nvSpPr>
            <p:spPr bwMode="auto">
              <a:xfrm>
                <a:off x="4638" y="2022"/>
                <a:ext cx="33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err="1">
                    <a:solidFill>
                      <a:srgbClr val="FFFF00"/>
                    </a:solidFill>
                    <a:latin typeface="Times New Roman" pitchFamily="18" charset="0"/>
                  </a:rPr>
                  <a:t>d</a:t>
                </a:r>
                <a:r>
                  <a:rPr lang="en-US" altLang="zh-CN" sz="3200" b="1" baseline="-25000" dirty="0" err="1">
                    <a:solidFill>
                      <a:srgbClr val="FFFF00"/>
                    </a:solidFill>
                    <a:latin typeface="Times New Roman" pitchFamily="18" charset="0"/>
                  </a:rPr>
                  <a:t>ε</a:t>
                </a:r>
                <a:endParaRPr lang="en-US" altLang="zh-CN" sz="3200" b="1" baseline="-25000" dirty="0">
                  <a:solidFill>
                    <a:srgbClr val="FFFF00"/>
                  </a:solidFill>
                  <a:latin typeface="Times New Roman" pitchFamily="18" charset="0"/>
                </a:endParaRPr>
              </a:p>
            </p:txBody>
          </p:sp>
          <p:sp>
            <p:nvSpPr>
              <p:cNvPr id="212001" name="Rectangle 33"/>
              <p:cNvSpPr>
                <a:spLocks noChangeArrowheads="1"/>
              </p:cNvSpPr>
              <p:nvPr/>
            </p:nvSpPr>
            <p:spPr bwMode="auto">
              <a:xfrm>
                <a:off x="4619" y="527"/>
                <a:ext cx="340"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b="1" dirty="0" err="1">
                    <a:solidFill>
                      <a:srgbClr val="FFFF00"/>
                    </a:solidFill>
                    <a:latin typeface="Times New Roman" pitchFamily="18" charset="0"/>
                  </a:rPr>
                  <a:t>d</a:t>
                </a:r>
                <a:r>
                  <a:rPr lang="en-US" altLang="zh-CN" sz="3200" b="1" baseline="-25000" dirty="0" err="1">
                    <a:solidFill>
                      <a:srgbClr val="FFFF00"/>
                    </a:solidFill>
                    <a:latin typeface="Times New Roman" pitchFamily="18" charset="0"/>
                  </a:rPr>
                  <a:t>γ</a:t>
                </a:r>
                <a:endParaRPr lang="en-US" altLang="zh-CN" sz="3200" b="1" baseline="-25000" dirty="0">
                  <a:solidFill>
                    <a:srgbClr val="FFFF00"/>
                  </a:solidFill>
                  <a:latin typeface="Times New Roman" pitchFamily="18" charset="0"/>
                </a:endParaRPr>
              </a:p>
            </p:txBody>
          </p:sp>
        </p:grpSp>
        <p:grpSp>
          <p:nvGrpSpPr>
            <p:cNvPr id="212034" name="Group 66"/>
            <p:cNvGrpSpPr>
              <a:grpSpLocks/>
            </p:cNvGrpSpPr>
            <p:nvPr/>
          </p:nvGrpSpPr>
          <p:grpSpPr bwMode="auto">
            <a:xfrm>
              <a:off x="8502651" y="1501006"/>
              <a:ext cx="688975" cy="2432050"/>
              <a:chOff x="4396" y="776"/>
              <a:chExt cx="434" cy="1532"/>
            </a:xfrm>
          </p:grpSpPr>
          <p:sp>
            <p:nvSpPr>
              <p:cNvPr id="211992" name="Line 24"/>
              <p:cNvSpPr>
                <a:spLocks noChangeShapeType="1"/>
              </p:cNvSpPr>
              <p:nvPr/>
            </p:nvSpPr>
            <p:spPr bwMode="auto">
              <a:xfrm>
                <a:off x="4535" y="776"/>
                <a:ext cx="0" cy="7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94" name="Rectangle 26"/>
              <p:cNvSpPr>
                <a:spLocks noChangeArrowheads="1"/>
              </p:cNvSpPr>
              <p:nvPr/>
            </p:nvSpPr>
            <p:spPr bwMode="auto">
              <a:xfrm>
                <a:off x="4396" y="1525"/>
                <a:ext cx="434"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120000"/>
                </a:pPr>
                <a:r>
                  <a:rPr lang="en-US" altLang="zh-CN" sz="2800" b="1" dirty="0">
                    <a:solidFill>
                      <a:srgbClr val="FFFF00"/>
                    </a:solidFill>
                    <a:latin typeface="Times New Roman" pitchFamily="18" charset="0"/>
                    <a:ea typeface="黑体" pitchFamily="49" charset="-122"/>
                  </a:rPr>
                  <a:t>E</a:t>
                </a:r>
                <a:r>
                  <a:rPr lang="en-US" altLang="zh-CN" sz="2800" b="1" baseline="-25000" dirty="0">
                    <a:solidFill>
                      <a:srgbClr val="FFFF00"/>
                    </a:solidFill>
                    <a:latin typeface="Times New Roman" pitchFamily="18" charset="0"/>
                    <a:ea typeface="黑体" pitchFamily="49" charset="-122"/>
                  </a:rPr>
                  <a:t>s</a:t>
                </a:r>
                <a:endParaRPr lang="en-US" altLang="zh-CN" sz="2800" b="1" dirty="0">
                  <a:solidFill>
                    <a:srgbClr val="FFFF00"/>
                  </a:solidFill>
                  <a:latin typeface="Times New Roman" pitchFamily="18" charset="0"/>
                  <a:ea typeface="黑体" pitchFamily="49" charset="-122"/>
                </a:endParaRPr>
              </a:p>
            </p:txBody>
          </p:sp>
          <p:sp>
            <p:nvSpPr>
              <p:cNvPr id="212002" name="Line 34"/>
              <p:cNvSpPr>
                <a:spLocks noChangeShapeType="1"/>
              </p:cNvSpPr>
              <p:nvPr/>
            </p:nvSpPr>
            <p:spPr bwMode="auto">
              <a:xfrm>
                <a:off x="4535" y="1809"/>
                <a:ext cx="0" cy="4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12025" name="Group 57"/>
            <p:cNvGrpSpPr>
              <a:grpSpLocks/>
            </p:cNvGrpSpPr>
            <p:nvPr/>
          </p:nvGrpSpPr>
          <p:grpSpPr bwMode="auto">
            <a:xfrm>
              <a:off x="4475163" y="2146994"/>
              <a:ext cx="2182813" cy="1570038"/>
              <a:chOff x="1859" y="1176"/>
              <a:chExt cx="1375" cy="989"/>
            </a:xfrm>
          </p:grpSpPr>
          <p:grpSp>
            <p:nvGrpSpPr>
              <p:cNvPr id="212023" name="Group 55"/>
              <p:cNvGrpSpPr>
                <a:grpSpLocks/>
              </p:cNvGrpSpPr>
              <p:nvPr/>
            </p:nvGrpSpPr>
            <p:grpSpPr bwMode="auto">
              <a:xfrm>
                <a:off x="1859" y="1738"/>
                <a:ext cx="1375" cy="427"/>
                <a:chOff x="1859" y="1738"/>
                <a:chExt cx="1375" cy="427"/>
              </a:xfrm>
            </p:grpSpPr>
            <p:sp>
              <p:nvSpPr>
                <p:cNvPr id="211978" name="Line 10"/>
                <p:cNvSpPr>
                  <a:spLocks noChangeShapeType="1"/>
                </p:cNvSpPr>
                <p:nvPr/>
              </p:nvSpPr>
              <p:spPr bwMode="auto">
                <a:xfrm flipV="1">
                  <a:off x="1859" y="1738"/>
                  <a:ext cx="378" cy="427"/>
                </a:xfrm>
                <a:prstGeom prst="line">
                  <a:avLst/>
                </a:prstGeom>
                <a:noFill/>
                <a:ln w="571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80" name="Line 12"/>
                <p:cNvSpPr>
                  <a:spLocks noChangeShapeType="1"/>
                </p:cNvSpPr>
                <p:nvPr/>
              </p:nvSpPr>
              <p:spPr bwMode="auto">
                <a:xfrm>
                  <a:off x="2268" y="1738"/>
                  <a:ext cx="21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81" name="Line 13"/>
                <p:cNvSpPr>
                  <a:spLocks noChangeShapeType="1"/>
                </p:cNvSpPr>
                <p:nvPr/>
              </p:nvSpPr>
              <p:spPr bwMode="auto">
                <a:xfrm>
                  <a:off x="2520" y="1738"/>
                  <a:ext cx="21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82" name="Line 14"/>
                <p:cNvSpPr>
                  <a:spLocks noChangeShapeType="1"/>
                </p:cNvSpPr>
                <p:nvPr/>
              </p:nvSpPr>
              <p:spPr bwMode="auto">
                <a:xfrm>
                  <a:off x="2772" y="1738"/>
                  <a:ext cx="21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1983" name="Line 15"/>
                <p:cNvSpPr>
                  <a:spLocks noChangeShapeType="1"/>
                </p:cNvSpPr>
                <p:nvPr/>
              </p:nvSpPr>
              <p:spPr bwMode="auto">
                <a:xfrm>
                  <a:off x="3024" y="1738"/>
                  <a:ext cx="21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2003" name="Rectangle 35"/>
              <p:cNvSpPr>
                <a:spLocks noChangeArrowheads="1"/>
              </p:cNvSpPr>
              <p:nvPr/>
            </p:nvSpPr>
            <p:spPr bwMode="auto">
              <a:xfrm>
                <a:off x="2386" y="1176"/>
                <a:ext cx="827"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lang="zh-CN" altLang="en-US" sz="2400" b="1" dirty="0">
                    <a:latin typeface="楷体_GB2312" pitchFamily="49" charset="-122"/>
                    <a:ea typeface="楷体_GB2312" pitchFamily="49" charset="-122"/>
                  </a:rPr>
                  <a:t>球形场</a:t>
                </a:r>
                <a:endParaRPr lang="en-US" altLang="zh-CN" sz="2400" b="1" dirty="0">
                  <a:latin typeface="楷体_GB2312" pitchFamily="49" charset="-122"/>
                  <a:ea typeface="楷体_GB2312" pitchFamily="49" charset="-122"/>
                </a:endParaRPr>
              </a:p>
              <a:p>
                <a:pPr algn="ctr">
                  <a:spcBef>
                    <a:spcPct val="20000"/>
                  </a:spcBef>
                </a:pPr>
                <a:r>
                  <a:rPr lang="zh-CN" altLang="en-US" sz="2400" b="1" dirty="0">
                    <a:latin typeface="楷体_GB2312" pitchFamily="49" charset="-122"/>
                    <a:ea typeface="楷体_GB2312" pitchFamily="49" charset="-122"/>
                  </a:rPr>
                  <a:t>中</a:t>
                </a:r>
                <a:r>
                  <a:rPr lang="en-US" altLang="zh-CN" sz="2400" b="1" dirty="0">
                    <a:latin typeface="楷体_GB2312" pitchFamily="49" charset="-122"/>
                    <a:ea typeface="楷体_GB2312" pitchFamily="49" charset="-122"/>
                  </a:rPr>
                  <a:t>d</a:t>
                </a:r>
                <a:r>
                  <a:rPr lang="zh-CN" altLang="en-US" sz="2400" b="1" dirty="0">
                    <a:latin typeface="楷体_GB2312" pitchFamily="49" charset="-122"/>
                    <a:ea typeface="楷体_GB2312" pitchFamily="49" charset="-122"/>
                  </a:rPr>
                  <a:t>轨道</a:t>
                </a:r>
              </a:p>
            </p:txBody>
          </p:sp>
        </p:grpSp>
        <p:grpSp>
          <p:nvGrpSpPr>
            <p:cNvPr id="212031" name="Group 63"/>
            <p:cNvGrpSpPr>
              <a:grpSpLocks/>
            </p:cNvGrpSpPr>
            <p:nvPr/>
          </p:nvGrpSpPr>
          <p:grpSpPr bwMode="auto">
            <a:xfrm>
              <a:off x="7535867" y="1558156"/>
              <a:ext cx="884238" cy="2374900"/>
              <a:chOff x="3947" y="776"/>
              <a:chExt cx="557" cy="1496"/>
            </a:xfrm>
          </p:grpSpPr>
          <p:sp>
            <p:nvSpPr>
              <p:cNvPr id="212010" name="Rectangle 42"/>
              <p:cNvSpPr>
                <a:spLocks noChangeArrowheads="1"/>
              </p:cNvSpPr>
              <p:nvPr/>
            </p:nvSpPr>
            <p:spPr bwMode="auto">
              <a:xfrm>
                <a:off x="3961" y="1097"/>
                <a:ext cx="54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400" b="1" i="1">
                    <a:latin typeface="Times New Roman" pitchFamily="18" charset="0"/>
                  </a:rPr>
                  <a:t>E</a:t>
                </a:r>
                <a:r>
                  <a:rPr kumimoji="1" lang="en-US" altLang="zh-CN" sz="2400" b="1">
                    <a:latin typeface="Times New Roman" pitchFamily="18" charset="0"/>
                  </a:rPr>
                  <a:t>(d</a:t>
                </a:r>
                <a:r>
                  <a:rPr kumimoji="1" lang="en-US" altLang="zh-CN" sz="2400" b="1" baseline="-30000">
                    <a:latin typeface="Times New Roman" pitchFamily="18" charset="0"/>
                  </a:rPr>
                  <a:t>γ</a:t>
                </a:r>
                <a:r>
                  <a:rPr kumimoji="1" lang="en-US" altLang="zh-CN" sz="2400" b="1">
                    <a:latin typeface="Times New Roman" pitchFamily="18" charset="0"/>
                  </a:rPr>
                  <a:t>)</a:t>
                </a:r>
              </a:p>
            </p:txBody>
          </p:sp>
          <p:sp>
            <p:nvSpPr>
              <p:cNvPr id="212011" name="Rectangle 43"/>
              <p:cNvSpPr>
                <a:spLocks noChangeArrowheads="1"/>
              </p:cNvSpPr>
              <p:nvPr/>
            </p:nvSpPr>
            <p:spPr bwMode="auto">
              <a:xfrm>
                <a:off x="3947" y="1916"/>
                <a:ext cx="53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400" b="1" i="1">
                    <a:latin typeface="Times New Roman" pitchFamily="18" charset="0"/>
                  </a:rPr>
                  <a:t>E</a:t>
                </a:r>
                <a:r>
                  <a:rPr kumimoji="1" lang="en-US" altLang="zh-CN" sz="2400" b="1">
                    <a:latin typeface="Times New Roman" pitchFamily="18" charset="0"/>
                  </a:rPr>
                  <a:t>(d</a:t>
                </a:r>
                <a:r>
                  <a:rPr kumimoji="1" lang="en-US" altLang="zh-CN" sz="2400" b="1" baseline="-30000">
                    <a:latin typeface="Times New Roman" pitchFamily="18" charset="0"/>
                  </a:rPr>
                  <a:t>ε</a:t>
                </a:r>
                <a:r>
                  <a:rPr kumimoji="1" lang="en-US" altLang="zh-CN" sz="2400" b="1">
                    <a:latin typeface="Times New Roman" pitchFamily="18" charset="0"/>
                  </a:rPr>
                  <a:t>)</a:t>
                </a:r>
              </a:p>
            </p:txBody>
          </p:sp>
          <p:sp>
            <p:nvSpPr>
              <p:cNvPr id="212013" name="Line 45"/>
              <p:cNvSpPr>
                <a:spLocks noChangeShapeType="1"/>
              </p:cNvSpPr>
              <p:nvPr/>
            </p:nvSpPr>
            <p:spPr bwMode="auto">
              <a:xfrm>
                <a:off x="4073" y="1275"/>
                <a:ext cx="0" cy="4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2014" name="Line 46"/>
              <p:cNvSpPr>
                <a:spLocks noChangeShapeType="1"/>
              </p:cNvSpPr>
              <p:nvPr/>
            </p:nvSpPr>
            <p:spPr bwMode="auto">
              <a:xfrm>
                <a:off x="4073" y="2094"/>
                <a:ext cx="0" cy="1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2015" name="Line 47"/>
              <p:cNvSpPr>
                <a:spLocks noChangeShapeType="1"/>
              </p:cNvSpPr>
              <p:nvPr/>
            </p:nvSpPr>
            <p:spPr bwMode="auto">
              <a:xfrm flipV="1">
                <a:off x="4073" y="1758"/>
                <a:ext cx="0" cy="17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12016" name="Line 48"/>
              <p:cNvSpPr>
                <a:spLocks noChangeShapeType="1"/>
              </p:cNvSpPr>
              <p:nvPr/>
            </p:nvSpPr>
            <p:spPr bwMode="auto">
              <a:xfrm flipV="1">
                <a:off x="4073" y="776"/>
                <a:ext cx="0" cy="3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graphicFrame>
        <p:nvGraphicFramePr>
          <p:cNvPr id="57" name="Object 10">
            <a:extLst>
              <a:ext uri="{FF2B5EF4-FFF2-40B4-BE49-F238E27FC236}">
                <a16:creationId xmlns:a16="http://schemas.microsoft.com/office/drawing/2014/main" xmlns="" id="{F4893255-C4C8-43DD-B782-B558B4FF5D80}"/>
              </a:ext>
            </a:extLst>
          </p:cNvPr>
          <p:cNvGraphicFramePr>
            <a:graphicFrameLocks noChangeAspect="1"/>
          </p:cNvGraphicFramePr>
          <p:nvPr>
            <p:extLst>
              <p:ext uri="{D42A27DB-BD31-4B8C-83A1-F6EECF244321}">
                <p14:modId xmlns:p14="http://schemas.microsoft.com/office/powerpoint/2010/main" val="2095167785"/>
              </p:ext>
            </p:extLst>
          </p:nvPr>
        </p:nvGraphicFramePr>
        <p:xfrm>
          <a:off x="7443272" y="1131772"/>
          <a:ext cx="1828174" cy="1755338"/>
        </p:xfrm>
        <a:graphic>
          <a:graphicData uri="http://schemas.openxmlformats.org/presentationml/2006/ole">
            <mc:AlternateContent xmlns:mc="http://schemas.openxmlformats.org/markup-compatibility/2006">
              <mc:Choice xmlns:v="urn:schemas-microsoft-com:vml" Requires="v">
                <p:oleObj spid="_x0000_s356725" name="位图图像" r:id="rId4" imgW="2390476" imgH="2295238" progId="Paint.Picture">
                  <p:embed/>
                </p:oleObj>
              </mc:Choice>
              <mc:Fallback>
                <p:oleObj name="位图图像" r:id="rId4" imgW="2390476" imgH="2295238" progId="Paint.Picture">
                  <p:embed/>
                  <p:pic>
                    <p:nvPicPr>
                      <p:cNvPr id="206858"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3272" y="1131772"/>
                        <a:ext cx="1828174" cy="1755338"/>
                      </a:xfrm>
                      <a:prstGeom prst="rect">
                        <a:avLst/>
                      </a:prstGeom>
                      <a:noFill/>
                      <a:ln>
                        <a:noFill/>
                      </a:ln>
                      <a:effectLst/>
                      <a:extLst/>
                    </p:spPr>
                  </p:pic>
                </p:oleObj>
              </mc:Fallback>
            </mc:AlternateContent>
          </a:graphicData>
        </a:graphic>
      </p:graphicFrame>
      <p:graphicFrame>
        <p:nvGraphicFramePr>
          <p:cNvPr id="58" name="Object 9">
            <a:extLst>
              <a:ext uri="{FF2B5EF4-FFF2-40B4-BE49-F238E27FC236}">
                <a16:creationId xmlns:a16="http://schemas.microsoft.com/office/drawing/2014/main" xmlns="" id="{99FCA5FA-C990-42DF-9E3F-EBBC9401BF95}"/>
              </a:ext>
            </a:extLst>
          </p:cNvPr>
          <p:cNvGraphicFramePr>
            <a:graphicFrameLocks noChangeAspect="1"/>
          </p:cNvGraphicFramePr>
          <p:nvPr>
            <p:extLst>
              <p:ext uri="{D42A27DB-BD31-4B8C-83A1-F6EECF244321}">
                <p14:modId xmlns:p14="http://schemas.microsoft.com/office/powerpoint/2010/main" val="2280863699"/>
              </p:ext>
            </p:extLst>
          </p:nvPr>
        </p:nvGraphicFramePr>
        <p:xfrm>
          <a:off x="9264352" y="1130597"/>
          <a:ext cx="1731940" cy="1762060"/>
        </p:xfrm>
        <a:graphic>
          <a:graphicData uri="http://schemas.openxmlformats.org/presentationml/2006/ole">
            <mc:AlternateContent xmlns:mc="http://schemas.openxmlformats.org/markup-compatibility/2006">
              <mc:Choice xmlns:v="urn:schemas-microsoft-com:vml" Requires="v">
                <p:oleObj spid="_x0000_s356726" name="位图图像" r:id="rId6" imgW="2190476" imgH="2228571" progId="Paint.Picture">
                  <p:embed/>
                </p:oleObj>
              </mc:Choice>
              <mc:Fallback>
                <p:oleObj name="位图图像" r:id="rId6" imgW="2190476" imgH="2228571" progId="Paint.Picture">
                  <p:embed/>
                  <p:pic>
                    <p:nvPicPr>
                      <p:cNvPr id="20685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64352" y="1130597"/>
                        <a:ext cx="1731940" cy="1762060"/>
                      </a:xfrm>
                      <a:prstGeom prst="rect">
                        <a:avLst/>
                      </a:prstGeom>
                      <a:noFill/>
                      <a:ln>
                        <a:noFill/>
                      </a:ln>
                      <a:effectLst/>
                      <a:extLst/>
                    </p:spPr>
                  </p:pic>
                </p:oleObj>
              </mc:Fallback>
            </mc:AlternateContent>
          </a:graphicData>
        </a:graphic>
      </p:graphicFrame>
      <p:graphicFrame>
        <p:nvGraphicFramePr>
          <p:cNvPr id="60" name="Object 11">
            <a:extLst>
              <a:ext uri="{FF2B5EF4-FFF2-40B4-BE49-F238E27FC236}">
                <a16:creationId xmlns:a16="http://schemas.microsoft.com/office/drawing/2014/main" xmlns="" id="{C5DCC009-D994-45B8-A92B-333FD6D4267C}"/>
              </a:ext>
            </a:extLst>
          </p:cNvPr>
          <p:cNvGraphicFramePr>
            <a:graphicFrameLocks noChangeAspect="1"/>
          </p:cNvGraphicFramePr>
          <p:nvPr>
            <p:extLst>
              <p:ext uri="{D42A27DB-BD31-4B8C-83A1-F6EECF244321}">
                <p14:modId xmlns:p14="http://schemas.microsoft.com/office/powerpoint/2010/main" val="3296139396"/>
              </p:ext>
            </p:extLst>
          </p:nvPr>
        </p:nvGraphicFramePr>
        <p:xfrm>
          <a:off x="6888088" y="3432456"/>
          <a:ext cx="1828174" cy="1749001"/>
        </p:xfrm>
        <a:graphic>
          <a:graphicData uri="http://schemas.openxmlformats.org/presentationml/2006/ole">
            <mc:AlternateContent xmlns:mc="http://schemas.openxmlformats.org/markup-compatibility/2006">
              <mc:Choice xmlns:v="urn:schemas-microsoft-com:vml" Requires="v">
                <p:oleObj spid="_x0000_s356727" name="位图图像" r:id="rId8" imgW="2419048" imgH="2314286" progId="Paint.Picture">
                  <p:embed/>
                </p:oleObj>
              </mc:Choice>
              <mc:Fallback>
                <p:oleObj name="位图图像" r:id="rId8" imgW="2419048" imgH="2314286" progId="Paint.Picture">
                  <p:embed/>
                  <p:pic>
                    <p:nvPicPr>
                      <p:cNvPr id="206859"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88088" y="3432456"/>
                        <a:ext cx="1828174" cy="1749001"/>
                      </a:xfrm>
                      <a:prstGeom prst="rect">
                        <a:avLst/>
                      </a:prstGeom>
                      <a:noFill/>
                      <a:ln>
                        <a:noFill/>
                      </a:ln>
                      <a:effectLst/>
                      <a:extLst/>
                    </p:spPr>
                  </p:pic>
                </p:oleObj>
              </mc:Fallback>
            </mc:AlternateContent>
          </a:graphicData>
        </a:graphic>
      </p:graphicFrame>
      <p:graphicFrame>
        <p:nvGraphicFramePr>
          <p:cNvPr id="61" name="Object 12">
            <a:extLst>
              <a:ext uri="{FF2B5EF4-FFF2-40B4-BE49-F238E27FC236}">
                <a16:creationId xmlns:a16="http://schemas.microsoft.com/office/drawing/2014/main" xmlns="" id="{A0AF99AE-34B3-4F67-A075-F422CD5B20A4}"/>
              </a:ext>
            </a:extLst>
          </p:cNvPr>
          <p:cNvGraphicFramePr>
            <a:graphicFrameLocks noChangeAspect="1"/>
          </p:cNvGraphicFramePr>
          <p:nvPr>
            <p:extLst>
              <p:ext uri="{D42A27DB-BD31-4B8C-83A1-F6EECF244321}">
                <p14:modId xmlns:p14="http://schemas.microsoft.com/office/powerpoint/2010/main" val="2121603658"/>
              </p:ext>
            </p:extLst>
          </p:nvPr>
        </p:nvGraphicFramePr>
        <p:xfrm>
          <a:off x="8655985" y="3438370"/>
          <a:ext cx="1712714" cy="1749001"/>
        </p:xfrm>
        <a:graphic>
          <a:graphicData uri="http://schemas.openxmlformats.org/presentationml/2006/ole">
            <mc:AlternateContent xmlns:mc="http://schemas.openxmlformats.org/markup-compatibility/2006">
              <mc:Choice xmlns:v="urn:schemas-microsoft-com:vml" Requires="v">
                <p:oleObj spid="_x0000_s356728" name="位图图像" r:id="rId10" imgW="2247619" imgH="2295238" progId="Paint.Picture">
                  <p:embed/>
                </p:oleObj>
              </mc:Choice>
              <mc:Fallback>
                <p:oleObj name="位图图像" r:id="rId10" imgW="2247619" imgH="2295238" progId="Paint.Picture">
                  <p:embed/>
                  <p:pic>
                    <p:nvPicPr>
                      <p:cNvPr id="20686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55985" y="3438370"/>
                        <a:ext cx="1712714" cy="1749001"/>
                      </a:xfrm>
                      <a:prstGeom prst="rect">
                        <a:avLst/>
                      </a:prstGeom>
                      <a:noFill/>
                      <a:ln>
                        <a:noFill/>
                      </a:ln>
                      <a:effectLst/>
                      <a:extLst/>
                    </p:spPr>
                  </p:pic>
                </p:oleObj>
              </mc:Fallback>
            </mc:AlternateContent>
          </a:graphicData>
        </a:graphic>
      </p:graphicFrame>
      <p:sp>
        <p:nvSpPr>
          <p:cNvPr id="6" name="矩形 5">
            <a:extLst>
              <a:ext uri="{FF2B5EF4-FFF2-40B4-BE49-F238E27FC236}">
                <a16:creationId xmlns:a16="http://schemas.microsoft.com/office/drawing/2014/main" xmlns="" id="{9F6314E6-17A0-4BE4-BC3F-826A3A3FF7ED}"/>
              </a:ext>
            </a:extLst>
          </p:cNvPr>
          <p:cNvSpPr/>
          <p:nvPr/>
        </p:nvSpPr>
        <p:spPr>
          <a:xfrm>
            <a:off x="1674653" y="4487293"/>
            <a:ext cx="2339102" cy="461665"/>
          </a:xfrm>
          <a:prstGeom prst="rect">
            <a:avLst/>
          </a:prstGeom>
        </p:spPr>
        <p:txBody>
          <a:bodyPr wrap="none">
            <a:spAutoFit/>
          </a:bodyPr>
          <a:lstStyle/>
          <a:p>
            <a:r>
              <a:rPr lang="zh-CN" altLang="en-US" sz="2400" b="1" dirty="0"/>
              <a:t>分裂情况示意图</a:t>
            </a:r>
          </a:p>
        </p:txBody>
      </p:sp>
    </p:spTree>
    <p:extLst>
      <p:ext uri="{BB962C8B-B14F-4D97-AF65-F5344CB8AC3E}">
        <p14:creationId xmlns:p14="http://schemas.microsoft.com/office/powerpoint/2010/main" val="25612105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2007"/>
                                        </p:tgtEl>
                                        <p:attrNameLst>
                                          <p:attrName>style.visibility</p:attrName>
                                        </p:attrNameLst>
                                      </p:cBhvr>
                                      <p:to>
                                        <p:strVal val="visible"/>
                                      </p:to>
                                    </p:set>
                                    <p:animEffect transition="in" filter="barn(inVertical)">
                                      <p:cBhvr>
                                        <p:cTn id="7" dur="500"/>
                                        <p:tgtEl>
                                          <p:spTgt spid="212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00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vert="horz" lIns="91440" tIns="45720" rIns="91440" bIns="45720" rtlCol="0" anchor="ctr">
            <a:noAutofit/>
          </a:bodyPr>
          <a:lstStyle/>
          <a:p>
            <a:fld id="{C7C32F19-A1D6-4957-82A9-5D52C225B530}" type="datetime12">
              <a:rPr kumimoji="1" lang="zh-CN" altLang="en-US" sz="1200" spc="30">
                <a:solidFill>
                  <a:schemeClr val="tx1"/>
                </a:solidFill>
                <a:latin typeface="隶书" pitchFamily="49" charset="-122"/>
                <a:ea typeface="隶书" pitchFamily="49" charset="-122"/>
                <a:cs typeface="Tahoma" pitchFamily="34" charset="0"/>
              </a:rPr>
              <a:pPr/>
              <a:t>上午8时17分</a:t>
            </a:fld>
            <a:endParaRPr kumimoji="1" lang="en-US" altLang="zh-CN" sz="1200" spc="30" dirty="0">
              <a:solidFill>
                <a:schemeClr val="tx1"/>
              </a:solidFill>
              <a:latin typeface="隶书" pitchFamily="49" charset="-122"/>
              <a:ea typeface="隶书" pitchFamily="49" charset="-122"/>
              <a:cs typeface="Tahoma" pitchFamily="34" charset="0"/>
            </a:endParaRPr>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AB723FEB-D49F-42AE-995A-DDF73166398A}" type="slidenum">
              <a:rPr kumimoji="1" lang="en-US" altLang="zh-CN" sz="1800" spc="30">
                <a:solidFill>
                  <a:schemeClr val="tx1"/>
                </a:solidFill>
                <a:latin typeface="隶书" pitchFamily="49" charset="-122"/>
                <a:ea typeface="隶书" pitchFamily="49" charset="-122"/>
                <a:cs typeface="Tahoma" pitchFamily="34" charset="0"/>
              </a:rPr>
              <a:pPr/>
              <a:t>42</a:t>
            </a:fld>
            <a:endParaRPr kumimoji="1" lang="en-US" altLang="zh-CN" sz="1800" spc="30" dirty="0">
              <a:solidFill>
                <a:schemeClr val="tx1"/>
              </a:solidFill>
              <a:latin typeface="隶书" pitchFamily="49" charset="-122"/>
              <a:ea typeface="隶书" pitchFamily="49" charset="-122"/>
              <a:cs typeface="Tahoma" pitchFamily="34" charset="0"/>
            </a:endParaRPr>
          </a:p>
        </p:txBody>
      </p:sp>
      <p:sp>
        <p:nvSpPr>
          <p:cNvPr id="208901" name="Rectangle 5"/>
          <p:cNvSpPr>
            <a:spLocks noGrp="1" noChangeArrowheads="1"/>
          </p:cNvSpPr>
          <p:nvPr>
            <p:ph type="title"/>
          </p:nvPr>
        </p:nvSpPr>
        <p:spPr>
          <a:xfrm>
            <a:off x="2135560" y="57944"/>
            <a:ext cx="7680960" cy="922784"/>
          </a:xfrm>
        </p:spPr>
        <p:txBody>
          <a:bodyPr>
            <a:noAutofit/>
          </a:bodyPr>
          <a:lstStyle/>
          <a:p>
            <a:pPr algn="ctr"/>
            <a:r>
              <a:rPr lang="zh-CN" altLang="en-US" sz="3600" dirty="0">
                <a:solidFill>
                  <a:srgbClr val="FFFFFF"/>
                </a:solidFill>
              </a:rPr>
              <a:t>影响分裂能的因素</a:t>
            </a:r>
          </a:p>
        </p:txBody>
      </p:sp>
      <p:sp>
        <p:nvSpPr>
          <p:cNvPr id="208902" name="Rectangle 6"/>
          <p:cNvSpPr>
            <a:spLocks noChangeArrowheads="1"/>
          </p:cNvSpPr>
          <p:nvPr/>
        </p:nvSpPr>
        <p:spPr bwMode="auto">
          <a:xfrm>
            <a:off x="191344" y="1198503"/>
            <a:ext cx="8893175" cy="604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r>
              <a:rPr kumimoji="1" lang="en-US" altLang="zh-CN" sz="2800" b="1" dirty="0">
                <a:latin typeface="Times New Roman" pitchFamily="18" charset="0"/>
              </a:rPr>
              <a:t>a.</a:t>
            </a:r>
            <a:r>
              <a:rPr kumimoji="1" lang="zh-CN" altLang="en-US" sz="2800" b="1" dirty="0">
                <a:latin typeface="Times New Roman" pitchFamily="18" charset="0"/>
              </a:rPr>
              <a:t>晶体场强弱：</a:t>
            </a:r>
            <a:r>
              <a:rPr kumimoji="1" lang="zh-CN" altLang="en-US" sz="2800" b="1" dirty="0">
                <a:solidFill>
                  <a:srgbClr val="FFFF00"/>
                </a:solidFill>
                <a:latin typeface="Times New Roman" pitchFamily="18" charset="0"/>
              </a:rPr>
              <a:t>配体的场强越大，分裂能越大。</a:t>
            </a:r>
            <a:r>
              <a:rPr kumimoji="1" lang="zh-CN" altLang="en-US" sz="2800" b="1" dirty="0">
                <a:solidFill>
                  <a:schemeClr val="accent2"/>
                </a:solidFill>
                <a:latin typeface="Times New Roman" pitchFamily="18" charset="0"/>
              </a:rPr>
              <a:t>    </a:t>
            </a:r>
          </a:p>
        </p:txBody>
      </p:sp>
      <p:sp>
        <p:nvSpPr>
          <p:cNvPr id="208903" name="Rectangle 7"/>
          <p:cNvSpPr>
            <a:spLocks noChangeArrowheads="1"/>
          </p:cNvSpPr>
          <p:nvPr/>
        </p:nvSpPr>
        <p:spPr bwMode="auto">
          <a:xfrm>
            <a:off x="189567" y="4656876"/>
            <a:ext cx="78098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800" b="1" dirty="0">
                <a:latin typeface="Times New Roman" pitchFamily="18" charset="0"/>
              </a:rPr>
              <a:t>c.</a:t>
            </a:r>
            <a:r>
              <a:rPr kumimoji="1" lang="zh-CN" altLang="en-US" sz="2800" b="1" dirty="0">
                <a:latin typeface="Times New Roman" pitchFamily="18" charset="0"/>
              </a:rPr>
              <a:t>中心原子半径：</a:t>
            </a:r>
            <a:r>
              <a:rPr kumimoji="1" lang="zh-CN" altLang="en-US" sz="2800" b="1" dirty="0">
                <a:solidFill>
                  <a:srgbClr val="FFFF00"/>
                </a:solidFill>
                <a:latin typeface="Times New Roman" pitchFamily="18" charset="0"/>
              </a:rPr>
              <a:t>半径增大，分裂能增大。</a:t>
            </a:r>
          </a:p>
        </p:txBody>
      </p:sp>
      <p:sp>
        <p:nvSpPr>
          <p:cNvPr id="208904" name="Rectangle 8"/>
          <p:cNvSpPr>
            <a:spLocks noChangeArrowheads="1"/>
          </p:cNvSpPr>
          <p:nvPr/>
        </p:nvSpPr>
        <p:spPr bwMode="auto">
          <a:xfrm>
            <a:off x="191344" y="3794277"/>
            <a:ext cx="84964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800" b="1" dirty="0">
                <a:latin typeface="Times New Roman" pitchFamily="18" charset="0"/>
              </a:rPr>
              <a:t>b.</a:t>
            </a:r>
            <a:r>
              <a:rPr kumimoji="1" lang="zh-CN" altLang="en-US" sz="2800" b="1" dirty="0">
                <a:latin typeface="Times New Roman" pitchFamily="18" charset="0"/>
              </a:rPr>
              <a:t>中心原子的电荷数： </a:t>
            </a:r>
            <a:r>
              <a:rPr kumimoji="1" lang="zh-CN" altLang="en-US" sz="2800" b="1" dirty="0">
                <a:solidFill>
                  <a:srgbClr val="FFFF00"/>
                </a:solidFill>
                <a:latin typeface="Times New Roman" pitchFamily="18" charset="0"/>
              </a:rPr>
              <a:t>电荷数增大，</a:t>
            </a:r>
            <a:r>
              <a:rPr kumimoji="1" lang="en-US" altLang="zh-CN" sz="2800" b="1" i="1" dirty="0" err="1">
                <a:solidFill>
                  <a:srgbClr val="FFFF00"/>
                </a:solidFill>
                <a:latin typeface="Times New Roman" pitchFamily="18" charset="0"/>
              </a:rPr>
              <a:t>E</a:t>
            </a:r>
            <a:r>
              <a:rPr kumimoji="1" lang="en-US" altLang="zh-CN" sz="2800" b="1" i="1" baseline="-25000" dirty="0" err="1">
                <a:solidFill>
                  <a:srgbClr val="FFFF00"/>
                </a:solidFill>
                <a:latin typeface="Times New Roman" pitchFamily="18" charset="0"/>
              </a:rPr>
              <a:t>s</a:t>
            </a:r>
            <a:r>
              <a:rPr kumimoji="1" lang="zh-CN" altLang="en-US" sz="2800" b="1" dirty="0">
                <a:solidFill>
                  <a:srgbClr val="FFFF00"/>
                </a:solidFill>
                <a:latin typeface="Times New Roman" pitchFamily="18" charset="0"/>
              </a:rPr>
              <a:t>值增大。</a:t>
            </a:r>
          </a:p>
        </p:txBody>
      </p:sp>
      <p:sp>
        <p:nvSpPr>
          <p:cNvPr id="208905" name="Rectangle 9"/>
          <p:cNvSpPr>
            <a:spLocks noChangeArrowheads="1"/>
          </p:cNvSpPr>
          <p:nvPr/>
        </p:nvSpPr>
        <p:spPr bwMode="auto">
          <a:xfrm>
            <a:off x="412636" y="1918426"/>
            <a:ext cx="11377264" cy="1133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20000"/>
              </a:spcBef>
            </a:pPr>
            <a:r>
              <a:rPr kumimoji="1" lang="en-US" altLang="zh-CN" sz="2400" b="1" dirty="0">
                <a:solidFill>
                  <a:srgbClr val="FFFF00"/>
                </a:solidFill>
                <a:latin typeface="Times New Roman" pitchFamily="18" charset="0"/>
              </a:rPr>
              <a:t>I</a:t>
            </a:r>
            <a:r>
              <a:rPr kumimoji="1" lang="en-US" altLang="zh-CN" sz="2400" b="1" baseline="30000" dirty="0">
                <a:solidFill>
                  <a:srgbClr val="FFFF00"/>
                </a:solidFill>
                <a:latin typeface="Times New Roman" pitchFamily="18" charset="0"/>
              </a:rPr>
              <a:t>-</a:t>
            </a:r>
            <a:r>
              <a:rPr kumimoji="1" lang="en-US" altLang="zh-CN" sz="2400" b="1" dirty="0">
                <a:solidFill>
                  <a:srgbClr val="FFFF00"/>
                </a:solidFill>
                <a:latin typeface="Times New Roman" pitchFamily="18" charset="0"/>
              </a:rPr>
              <a:t>&lt;Br</a:t>
            </a:r>
            <a:r>
              <a:rPr kumimoji="1" lang="en-US" altLang="zh-CN" sz="2400" b="1" baseline="30000" dirty="0">
                <a:solidFill>
                  <a:srgbClr val="FFFF00"/>
                </a:solidFill>
                <a:latin typeface="Times New Roman" pitchFamily="18" charset="0"/>
              </a:rPr>
              <a:t>-</a:t>
            </a:r>
            <a:r>
              <a:rPr kumimoji="1" lang="en-US" altLang="zh-CN" sz="2400" b="1" dirty="0">
                <a:solidFill>
                  <a:srgbClr val="FFFF00"/>
                </a:solidFill>
                <a:latin typeface="Times New Roman" pitchFamily="18" charset="0"/>
              </a:rPr>
              <a:t>(0.116)&lt;Cl</a:t>
            </a:r>
            <a:r>
              <a:rPr kumimoji="1" lang="en-US" altLang="zh-CN" sz="2400" b="1" baseline="30000" dirty="0">
                <a:solidFill>
                  <a:srgbClr val="FFFF00"/>
                </a:solidFill>
                <a:latin typeface="Times New Roman" pitchFamily="18" charset="0"/>
              </a:rPr>
              <a:t>-</a:t>
            </a:r>
            <a:r>
              <a:rPr kumimoji="1" lang="en-US" altLang="zh-CN" sz="2400" b="1" dirty="0">
                <a:solidFill>
                  <a:srgbClr val="FFFF00"/>
                </a:solidFill>
                <a:latin typeface="Times New Roman" pitchFamily="18" charset="0"/>
              </a:rPr>
              <a:t>(0.80)&lt;SCN</a:t>
            </a:r>
            <a:r>
              <a:rPr kumimoji="1" lang="en-US" altLang="zh-CN" sz="2400" b="1" baseline="30000" dirty="0">
                <a:solidFill>
                  <a:srgbClr val="FFFF00"/>
                </a:solidFill>
                <a:latin typeface="Times New Roman" pitchFamily="18" charset="0"/>
              </a:rPr>
              <a:t>-</a:t>
            </a:r>
            <a:r>
              <a:rPr kumimoji="1" lang="en-US" altLang="zh-CN" sz="2400" b="1" dirty="0">
                <a:latin typeface="Times New Roman" pitchFamily="18" charset="0"/>
              </a:rPr>
              <a:t>&lt;F</a:t>
            </a:r>
            <a:r>
              <a:rPr kumimoji="1" lang="en-US" altLang="zh-CN" sz="2400" b="1" baseline="30000" dirty="0">
                <a:latin typeface="Times New Roman" pitchFamily="18" charset="0"/>
              </a:rPr>
              <a:t>-</a:t>
            </a:r>
            <a:r>
              <a:rPr kumimoji="1" lang="en-US" altLang="zh-CN" sz="2400" b="1" dirty="0">
                <a:latin typeface="Times New Roman" pitchFamily="18" charset="0"/>
              </a:rPr>
              <a:t>(0.9)&lt;S</a:t>
            </a:r>
            <a:r>
              <a:rPr kumimoji="1" lang="en-US" altLang="zh-CN" sz="2400" b="1" baseline="-30000" dirty="0">
                <a:latin typeface="Times New Roman" pitchFamily="18" charset="0"/>
              </a:rPr>
              <a:t>2</a:t>
            </a:r>
            <a:r>
              <a:rPr kumimoji="1" lang="en-US" altLang="zh-CN" sz="2400" b="1" dirty="0">
                <a:latin typeface="Times New Roman" pitchFamily="18" charset="0"/>
              </a:rPr>
              <a:t>O</a:t>
            </a:r>
            <a:r>
              <a:rPr kumimoji="1" lang="en-US" altLang="zh-CN" sz="2400" b="1" baseline="-30000" dirty="0">
                <a:latin typeface="Times New Roman" pitchFamily="18" charset="0"/>
              </a:rPr>
              <a:t>3</a:t>
            </a:r>
            <a:r>
              <a:rPr kumimoji="1" lang="en-US" altLang="zh-CN" sz="2400" b="1" baseline="30000" dirty="0">
                <a:latin typeface="Times New Roman" pitchFamily="18" charset="0"/>
              </a:rPr>
              <a:t>2-</a:t>
            </a:r>
            <a:r>
              <a:rPr kumimoji="1" lang="en-US" altLang="zh-CN" sz="2400" b="1" dirty="0">
                <a:latin typeface="Times New Roman" pitchFamily="18" charset="0"/>
              </a:rPr>
              <a:t>&lt;OH</a:t>
            </a:r>
            <a:r>
              <a:rPr kumimoji="1" lang="en-US" altLang="zh-CN" sz="2400" b="1" baseline="30000" dirty="0">
                <a:latin typeface="Times New Roman" pitchFamily="18" charset="0"/>
              </a:rPr>
              <a:t>-</a:t>
            </a:r>
            <a:r>
              <a:rPr kumimoji="1" lang="en-US" altLang="zh-CN" sz="2400" b="1" dirty="0">
                <a:latin typeface="Times New Roman" pitchFamily="18" charset="0"/>
              </a:rPr>
              <a:t>~ONO&lt;C</a:t>
            </a:r>
            <a:r>
              <a:rPr kumimoji="1" lang="en-US" altLang="zh-CN" sz="2400" b="1" baseline="-30000" dirty="0">
                <a:latin typeface="Times New Roman" pitchFamily="18" charset="0"/>
              </a:rPr>
              <a:t>2</a:t>
            </a:r>
            <a:r>
              <a:rPr kumimoji="1" lang="en-US" altLang="zh-CN" sz="2400" b="1" dirty="0">
                <a:latin typeface="Times New Roman" pitchFamily="18" charset="0"/>
              </a:rPr>
              <a:t>O</a:t>
            </a:r>
            <a:r>
              <a:rPr kumimoji="1" lang="en-US" altLang="zh-CN" sz="2400" b="1" baseline="-30000" dirty="0">
                <a:latin typeface="Times New Roman" pitchFamily="18" charset="0"/>
              </a:rPr>
              <a:t>4</a:t>
            </a:r>
            <a:r>
              <a:rPr kumimoji="1" lang="en-US" altLang="zh-CN" sz="2400" b="1" baseline="30000" dirty="0">
                <a:latin typeface="Times New Roman" pitchFamily="18" charset="0"/>
              </a:rPr>
              <a:t>2</a:t>
            </a:r>
            <a:r>
              <a:rPr kumimoji="1" lang="en-US" altLang="zh-CN" sz="2400" b="1" dirty="0">
                <a:latin typeface="Times New Roman" pitchFamily="18" charset="0"/>
              </a:rPr>
              <a:t>(0.98)  &lt; </a:t>
            </a:r>
            <a:r>
              <a:rPr kumimoji="1" lang="en-US" altLang="zh-CN" sz="2400" b="1" dirty="0">
                <a:solidFill>
                  <a:srgbClr val="FFFF00"/>
                </a:solidFill>
                <a:latin typeface="Times New Roman" pitchFamily="18" charset="0"/>
              </a:rPr>
              <a:t>H</a:t>
            </a:r>
            <a:r>
              <a:rPr kumimoji="1" lang="en-US" altLang="zh-CN" sz="2400" b="1" baseline="-30000" dirty="0">
                <a:solidFill>
                  <a:srgbClr val="FFFF00"/>
                </a:solidFill>
                <a:latin typeface="Times New Roman" pitchFamily="18" charset="0"/>
              </a:rPr>
              <a:t>2</a:t>
            </a:r>
            <a:r>
              <a:rPr kumimoji="1" lang="en-US" altLang="zh-CN" sz="2400" b="1" dirty="0">
                <a:solidFill>
                  <a:srgbClr val="FFFF00"/>
                </a:solidFill>
                <a:latin typeface="Times New Roman" pitchFamily="18" charset="0"/>
              </a:rPr>
              <a:t>O(1.00) </a:t>
            </a:r>
            <a:r>
              <a:rPr kumimoji="1" lang="en-US" altLang="zh-CN" sz="2400" b="1" dirty="0">
                <a:latin typeface="Times New Roman" pitchFamily="18" charset="0"/>
              </a:rPr>
              <a:t>&lt; NCS~EDTA &lt; </a:t>
            </a:r>
            <a:r>
              <a:rPr kumimoji="1" lang="en-US" altLang="zh-CN" sz="2400" b="1" dirty="0" err="1">
                <a:latin typeface="Times New Roman" pitchFamily="18" charset="0"/>
              </a:rPr>
              <a:t>Py</a:t>
            </a:r>
            <a:r>
              <a:rPr kumimoji="1" lang="en-US" altLang="zh-CN" sz="2400" b="1" dirty="0">
                <a:latin typeface="Times New Roman" pitchFamily="18" charset="0"/>
              </a:rPr>
              <a:t>(1.25) &lt; NH</a:t>
            </a:r>
            <a:r>
              <a:rPr kumimoji="1" lang="en-US" altLang="zh-CN" sz="2400" b="1" baseline="-30000" dirty="0">
                <a:latin typeface="Times New Roman" pitchFamily="18" charset="0"/>
              </a:rPr>
              <a:t>3</a:t>
            </a:r>
            <a:r>
              <a:rPr kumimoji="1" lang="en-US" altLang="zh-CN" sz="2400" b="1" dirty="0">
                <a:latin typeface="Times New Roman" pitchFamily="18" charset="0"/>
              </a:rPr>
              <a:t>(1.211) &lt; </a:t>
            </a:r>
            <a:r>
              <a:rPr kumimoji="1" lang="en-US" altLang="zh-CN" sz="2400" b="1" dirty="0" err="1">
                <a:latin typeface="Times New Roman" pitchFamily="18" charset="0"/>
              </a:rPr>
              <a:t>en</a:t>
            </a:r>
            <a:r>
              <a:rPr kumimoji="1" lang="en-US" altLang="zh-CN" sz="2400" b="1" dirty="0">
                <a:latin typeface="Times New Roman" pitchFamily="18" charset="0"/>
              </a:rPr>
              <a:t>(1.311) &lt; SO</a:t>
            </a:r>
            <a:r>
              <a:rPr kumimoji="1" lang="en-US" altLang="zh-CN" sz="2400" b="1" baseline="-30000" dirty="0">
                <a:latin typeface="Times New Roman" pitchFamily="18" charset="0"/>
              </a:rPr>
              <a:t>3</a:t>
            </a:r>
            <a:r>
              <a:rPr kumimoji="1" lang="en-US" altLang="zh-CN" sz="2400" b="1" baseline="30000" dirty="0">
                <a:latin typeface="Times New Roman" pitchFamily="18" charset="0"/>
              </a:rPr>
              <a:t>2- </a:t>
            </a:r>
            <a:r>
              <a:rPr kumimoji="1" lang="en-US" altLang="zh-CN" sz="2400" b="1" dirty="0">
                <a:latin typeface="Times New Roman" pitchFamily="18" charset="0"/>
              </a:rPr>
              <a:t>&lt; -NO</a:t>
            </a:r>
            <a:r>
              <a:rPr kumimoji="1" lang="en-US" altLang="zh-CN" sz="2400" b="1" baseline="-30000" dirty="0">
                <a:latin typeface="Times New Roman" pitchFamily="18" charset="0"/>
              </a:rPr>
              <a:t>2</a:t>
            </a:r>
            <a:r>
              <a:rPr kumimoji="1" lang="en-US" altLang="zh-CN" sz="2400" b="1" dirty="0">
                <a:latin typeface="Times New Roman" pitchFamily="18" charset="0"/>
              </a:rPr>
              <a:t>&lt;&lt; </a:t>
            </a:r>
            <a:r>
              <a:rPr kumimoji="1" lang="en-US" altLang="zh-CN" sz="2400" b="1" dirty="0">
                <a:solidFill>
                  <a:srgbClr val="FFFF00"/>
                </a:solidFill>
                <a:latin typeface="Times New Roman" pitchFamily="18" charset="0"/>
              </a:rPr>
              <a:t>CN</a:t>
            </a:r>
            <a:r>
              <a:rPr kumimoji="1" lang="en-US" altLang="zh-CN" sz="2400" b="1" baseline="30000" dirty="0">
                <a:solidFill>
                  <a:srgbClr val="FFFF00"/>
                </a:solidFill>
                <a:latin typeface="Times New Roman" pitchFamily="18" charset="0"/>
              </a:rPr>
              <a:t>-</a:t>
            </a:r>
            <a:r>
              <a:rPr kumimoji="1" lang="en-US" altLang="zh-CN" sz="2400" b="1" dirty="0">
                <a:solidFill>
                  <a:srgbClr val="FFFF00"/>
                </a:solidFill>
                <a:latin typeface="Times New Roman" pitchFamily="18" charset="0"/>
              </a:rPr>
              <a:t>(1.5~3.0)&lt; CO</a:t>
            </a:r>
          </a:p>
        </p:txBody>
      </p:sp>
      <p:sp>
        <p:nvSpPr>
          <p:cNvPr id="208906" name="Rectangle 10"/>
          <p:cNvSpPr>
            <a:spLocks noChangeArrowheads="1"/>
          </p:cNvSpPr>
          <p:nvPr/>
        </p:nvSpPr>
        <p:spPr bwMode="auto">
          <a:xfrm>
            <a:off x="224172" y="5600276"/>
            <a:ext cx="69128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kumimoji="1" lang="en-US" altLang="zh-CN" sz="2800" b="1" dirty="0">
                <a:solidFill>
                  <a:schemeClr val="tx2"/>
                </a:solidFill>
                <a:latin typeface="Times New Roman" pitchFamily="18" charset="0"/>
              </a:rPr>
              <a:t>d.</a:t>
            </a:r>
            <a:r>
              <a:rPr kumimoji="1" lang="zh-CN" altLang="en-US" sz="2800" b="1" dirty="0">
                <a:solidFill>
                  <a:schemeClr val="tx2"/>
                </a:solidFill>
                <a:latin typeface="Times New Roman" pitchFamily="18" charset="0"/>
              </a:rPr>
              <a:t>配合物构型： </a:t>
            </a:r>
            <a:r>
              <a:rPr kumimoji="1" lang="en-US" altLang="zh-CN" sz="2800" b="1" i="1" dirty="0" err="1">
                <a:solidFill>
                  <a:srgbClr val="FFFF00"/>
                </a:solidFill>
                <a:latin typeface="Times New Roman" pitchFamily="18" charset="0"/>
              </a:rPr>
              <a:t>E</a:t>
            </a:r>
            <a:r>
              <a:rPr kumimoji="1" lang="en-US" altLang="zh-CN" sz="2800" b="1" i="1" baseline="-25000" dirty="0" err="1">
                <a:solidFill>
                  <a:srgbClr val="FFFF00"/>
                </a:solidFill>
                <a:latin typeface="Times New Roman" pitchFamily="18" charset="0"/>
              </a:rPr>
              <a:t>s</a:t>
            </a:r>
            <a:r>
              <a:rPr kumimoji="1" lang="en-US" altLang="zh-CN" sz="2800" b="1" i="1" baseline="-25000" dirty="0">
                <a:solidFill>
                  <a:srgbClr val="FFFF00"/>
                </a:solidFill>
                <a:latin typeface="Times New Roman" pitchFamily="18" charset="0"/>
              </a:rPr>
              <a:t> </a:t>
            </a:r>
            <a:r>
              <a:rPr kumimoji="1" lang="zh-CN" altLang="en-US" sz="2800" b="1" baseline="-25000" dirty="0">
                <a:solidFill>
                  <a:srgbClr val="FFFF00"/>
                </a:solidFill>
                <a:latin typeface="Times New Roman" pitchFamily="18" charset="0"/>
              </a:rPr>
              <a:t>正方形</a:t>
            </a:r>
            <a:r>
              <a:rPr kumimoji="1" lang="zh-CN" altLang="en-US" sz="2800" b="1" dirty="0">
                <a:solidFill>
                  <a:srgbClr val="FFFF00"/>
                </a:solidFill>
                <a:latin typeface="Times New Roman" pitchFamily="18" charset="0"/>
              </a:rPr>
              <a:t>＞ </a:t>
            </a:r>
            <a:r>
              <a:rPr kumimoji="1" lang="en-US" altLang="zh-CN" sz="2800" b="1" i="1" dirty="0" err="1">
                <a:solidFill>
                  <a:srgbClr val="FFFF00"/>
                </a:solidFill>
                <a:latin typeface="Times New Roman" pitchFamily="18" charset="0"/>
              </a:rPr>
              <a:t>E</a:t>
            </a:r>
            <a:r>
              <a:rPr kumimoji="1" lang="en-US" altLang="zh-CN" sz="2800" b="1" i="1" baseline="-25000" dirty="0" err="1">
                <a:solidFill>
                  <a:srgbClr val="FFFF00"/>
                </a:solidFill>
                <a:latin typeface="Times New Roman" pitchFamily="18" charset="0"/>
              </a:rPr>
              <a:t>s</a:t>
            </a:r>
            <a:r>
              <a:rPr kumimoji="1" lang="en-US" altLang="zh-CN" sz="2800" b="1" i="1" baseline="-25000" dirty="0">
                <a:solidFill>
                  <a:srgbClr val="FFFF00"/>
                </a:solidFill>
                <a:latin typeface="Times New Roman" pitchFamily="18" charset="0"/>
              </a:rPr>
              <a:t> </a:t>
            </a:r>
            <a:r>
              <a:rPr kumimoji="1" lang="zh-CN" altLang="en-US" sz="2800" b="1" baseline="-25000" dirty="0">
                <a:solidFill>
                  <a:srgbClr val="FFFF00"/>
                </a:solidFill>
                <a:latin typeface="Times New Roman" pitchFamily="18" charset="0"/>
              </a:rPr>
              <a:t>八面体</a:t>
            </a:r>
            <a:r>
              <a:rPr kumimoji="1" lang="zh-CN" altLang="en-US" sz="2800" b="1" dirty="0">
                <a:solidFill>
                  <a:srgbClr val="FFFF00"/>
                </a:solidFill>
                <a:latin typeface="Times New Roman" pitchFamily="18" charset="0"/>
              </a:rPr>
              <a:t>＞ </a:t>
            </a:r>
            <a:r>
              <a:rPr kumimoji="1" lang="en-US" altLang="zh-CN" sz="2800" b="1" i="1" dirty="0" err="1">
                <a:solidFill>
                  <a:srgbClr val="FFFF00"/>
                </a:solidFill>
                <a:latin typeface="Times New Roman" pitchFamily="18" charset="0"/>
              </a:rPr>
              <a:t>E</a:t>
            </a:r>
            <a:r>
              <a:rPr kumimoji="1" lang="en-US" altLang="zh-CN" sz="2800" b="1" i="1" baseline="-25000" dirty="0" err="1">
                <a:solidFill>
                  <a:srgbClr val="FFFF00"/>
                </a:solidFill>
                <a:latin typeface="Times New Roman" pitchFamily="18" charset="0"/>
              </a:rPr>
              <a:t>s</a:t>
            </a:r>
            <a:r>
              <a:rPr kumimoji="1" lang="en-US" altLang="zh-CN" sz="2800" b="1" i="1" baseline="-25000" dirty="0">
                <a:solidFill>
                  <a:srgbClr val="FFFF00"/>
                </a:solidFill>
                <a:latin typeface="Times New Roman" pitchFamily="18" charset="0"/>
              </a:rPr>
              <a:t> </a:t>
            </a:r>
            <a:r>
              <a:rPr kumimoji="1" lang="zh-CN" altLang="en-US" sz="2800" b="1" baseline="-25000" dirty="0">
                <a:solidFill>
                  <a:srgbClr val="FFFF00"/>
                </a:solidFill>
                <a:latin typeface="Times New Roman" pitchFamily="18" charset="0"/>
              </a:rPr>
              <a:t>四面体</a:t>
            </a:r>
          </a:p>
        </p:txBody>
      </p:sp>
    </p:spTree>
    <p:extLst>
      <p:ext uri="{BB962C8B-B14F-4D97-AF65-F5344CB8AC3E}">
        <p14:creationId xmlns:p14="http://schemas.microsoft.com/office/powerpoint/2010/main" val="37431935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8904"/>
                                        </p:tgtEl>
                                        <p:attrNameLst>
                                          <p:attrName>style.visibility</p:attrName>
                                        </p:attrNameLst>
                                      </p:cBhvr>
                                      <p:to>
                                        <p:strVal val="visible"/>
                                      </p:to>
                                    </p:set>
                                    <p:anim calcmode="lin" valueType="num">
                                      <p:cBhvr additive="base">
                                        <p:cTn id="7" dur="500" fill="hold"/>
                                        <p:tgtEl>
                                          <p:spTgt spid="208904"/>
                                        </p:tgtEl>
                                        <p:attrNameLst>
                                          <p:attrName>ppt_x</p:attrName>
                                        </p:attrNameLst>
                                      </p:cBhvr>
                                      <p:tavLst>
                                        <p:tav tm="0">
                                          <p:val>
                                            <p:strVal val="0-#ppt_w/2"/>
                                          </p:val>
                                        </p:tav>
                                        <p:tav tm="100000">
                                          <p:val>
                                            <p:strVal val="#ppt_x"/>
                                          </p:val>
                                        </p:tav>
                                      </p:tavLst>
                                    </p:anim>
                                    <p:anim calcmode="lin" valueType="num">
                                      <p:cBhvr additive="base">
                                        <p:cTn id="8" dur="500" fill="hold"/>
                                        <p:tgtEl>
                                          <p:spTgt spid="2089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8903"/>
                                        </p:tgtEl>
                                        <p:attrNameLst>
                                          <p:attrName>style.visibility</p:attrName>
                                        </p:attrNameLst>
                                      </p:cBhvr>
                                      <p:to>
                                        <p:strVal val="visible"/>
                                      </p:to>
                                    </p:set>
                                    <p:anim calcmode="lin" valueType="num">
                                      <p:cBhvr additive="base">
                                        <p:cTn id="13" dur="500" fill="hold"/>
                                        <p:tgtEl>
                                          <p:spTgt spid="208903"/>
                                        </p:tgtEl>
                                        <p:attrNameLst>
                                          <p:attrName>ppt_x</p:attrName>
                                        </p:attrNameLst>
                                      </p:cBhvr>
                                      <p:tavLst>
                                        <p:tav tm="0">
                                          <p:val>
                                            <p:strVal val="0-#ppt_w/2"/>
                                          </p:val>
                                        </p:tav>
                                        <p:tav tm="100000">
                                          <p:val>
                                            <p:strVal val="#ppt_x"/>
                                          </p:val>
                                        </p:tav>
                                      </p:tavLst>
                                    </p:anim>
                                    <p:anim calcmode="lin" valueType="num">
                                      <p:cBhvr additive="base">
                                        <p:cTn id="14" dur="500" fill="hold"/>
                                        <p:tgtEl>
                                          <p:spTgt spid="20890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8906"/>
                                        </p:tgtEl>
                                        <p:attrNameLst>
                                          <p:attrName>style.visibility</p:attrName>
                                        </p:attrNameLst>
                                      </p:cBhvr>
                                      <p:to>
                                        <p:strVal val="visible"/>
                                      </p:to>
                                    </p:set>
                                    <p:anim calcmode="lin" valueType="num">
                                      <p:cBhvr additive="base">
                                        <p:cTn id="19" dur="500" fill="hold"/>
                                        <p:tgtEl>
                                          <p:spTgt spid="208906"/>
                                        </p:tgtEl>
                                        <p:attrNameLst>
                                          <p:attrName>ppt_x</p:attrName>
                                        </p:attrNameLst>
                                      </p:cBhvr>
                                      <p:tavLst>
                                        <p:tav tm="0">
                                          <p:val>
                                            <p:strVal val="0-#ppt_w/2"/>
                                          </p:val>
                                        </p:tav>
                                        <p:tav tm="100000">
                                          <p:val>
                                            <p:strVal val="#ppt_x"/>
                                          </p:val>
                                        </p:tav>
                                      </p:tavLst>
                                    </p:anim>
                                    <p:anim calcmode="lin" valueType="num">
                                      <p:cBhvr additive="base">
                                        <p:cTn id="20" dur="500" fill="hold"/>
                                        <p:tgtEl>
                                          <p:spTgt spid="2089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3" grpId="0" autoUpdateAnimBg="0"/>
      <p:bldP spid="208904" grpId="0" autoUpdateAnimBg="0"/>
      <p:bldP spid="208906"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9" name="Rectangle 5"/>
          <p:cNvSpPr>
            <a:spLocks noChangeArrowheads="1"/>
          </p:cNvSpPr>
          <p:nvPr/>
        </p:nvSpPr>
        <p:spPr bwMode="auto">
          <a:xfrm>
            <a:off x="0" y="1457230"/>
            <a:ext cx="652804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200000"/>
              </a:lnSpc>
            </a:pPr>
            <a:r>
              <a:rPr kumimoji="1" lang="zh-CN" altLang="en-US" sz="2400" b="1" dirty="0">
                <a:solidFill>
                  <a:srgbClr val="FFFF00"/>
                </a:solidFill>
                <a:latin typeface="Times New Roman" pitchFamily="18" charset="0"/>
              </a:rPr>
              <a:t>高自旋配合物：</a:t>
            </a:r>
            <a:r>
              <a:rPr kumimoji="1" lang="zh-CN" altLang="en-US" sz="2400" b="1" dirty="0">
                <a:latin typeface="Times New Roman" pitchFamily="18" charset="0"/>
              </a:rPr>
              <a:t>含有单电子数较多的配合物。</a:t>
            </a:r>
          </a:p>
          <a:p>
            <a:pPr>
              <a:lnSpc>
                <a:spcPct val="200000"/>
              </a:lnSpc>
            </a:pPr>
            <a:r>
              <a:rPr kumimoji="1" lang="zh-CN" altLang="en-US" sz="2400" b="1" dirty="0">
                <a:solidFill>
                  <a:srgbClr val="FFFF00"/>
                </a:solidFill>
                <a:latin typeface="Times New Roman" pitchFamily="18" charset="0"/>
              </a:rPr>
              <a:t>低自旋配合物：</a:t>
            </a:r>
            <a:r>
              <a:rPr kumimoji="1" lang="zh-CN" altLang="en-US" sz="2400" b="1" dirty="0">
                <a:latin typeface="Times New Roman" pitchFamily="18" charset="0"/>
              </a:rPr>
              <a:t>含有单电子数少的配合物。</a:t>
            </a:r>
          </a:p>
        </p:txBody>
      </p:sp>
      <p:sp>
        <p:nvSpPr>
          <p:cNvPr id="251910" name="Rectangle 6"/>
          <p:cNvSpPr>
            <a:spLocks noChangeArrowheads="1"/>
          </p:cNvSpPr>
          <p:nvPr/>
        </p:nvSpPr>
        <p:spPr bwMode="auto">
          <a:xfrm>
            <a:off x="2855640" y="3216835"/>
            <a:ext cx="5636047"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en-US" altLang="zh-CN" sz="2400" b="1" dirty="0">
                <a:latin typeface="Times New Roman" pitchFamily="18" charset="0"/>
              </a:rPr>
              <a:t>d</a:t>
            </a:r>
            <a:r>
              <a:rPr kumimoji="1" lang="en-US" altLang="zh-CN" sz="2400" b="1" baseline="30000" dirty="0">
                <a:latin typeface="Times New Roman" pitchFamily="18" charset="0"/>
              </a:rPr>
              <a:t>4~7</a:t>
            </a:r>
            <a:r>
              <a:rPr kumimoji="1" lang="en-US" altLang="zh-CN" sz="2400" b="1" dirty="0">
                <a:latin typeface="Times New Roman" pitchFamily="18" charset="0"/>
              </a:rPr>
              <a:t> </a:t>
            </a:r>
            <a:r>
              <a:rPr kumimoji="1" lang="zh-CN" altLang="en-US" sz="2400" b="1" dirty="0">
                <a:latin typeface="Times New Roman" pitchFamily="18" charset="0"/>
              </a:rPr>
              <a:t>强场低自旋，弱场高自旋</a:t>
            </a:r>
          </a:p>
          <a:p>
            <a:pPr>
              <a:lnSpc>
                <a:spcPct val="150000"/>
              </a:lnSpc>
            </a:pPr>
            <a:r>
              <a:rPr kumimoji="1" lang="en-US" altLang="zh-CN" sz="2400" b="1" dirty="0">
                <a:latin typeface="Times New Roman" pitchFamily="18" charset="0"/>
              </a:rPr>
              <a:t>d</a:t>
            </a:r>
            <a:r>
              <a:rPr kumimoji="1" lang="en-US" altLang="zh-CN" sz="2400" b="1" baseline="30000" dirty="0">
                <a:latin typeface="Times New Roman" pitchFamily="18" charset="0"/>
              </a:rPr>
              <a:t>1~3</a:t>
            </a:r>
            <a:r>
              <a:rPr kumimoji="1" lang="zh-CN" altLang="en-US" sz="2400" b="1" dirty="0">
                <a:latin typeface="Times New Roman" pitchFamily="18" charset="0"/>
              </a:rPr>
              <a:t>、 </a:t>
            </a:r>
            <a:r>
              <a:rPr kumimoji="1" lang="en-US" altLang="zh-CN" sz="2400" b="1" dirty="0">
                <a:latin typeface="Times New Roman" pitchFamily="18" charset="0"/>
              </a:rPr>
              <a:t>d</a:t>
            </a:r>
            <a:r>
              <a:rPr kumimoji="1" lang="en-US" altLang="zh-CN" sz="2400" b="1" baseline="30000" dirty="0">
                <a:latin typeface="Times New Roman" pitchFamily="18" charset="0"/>
              </a:rPr>
              <a:t>8~10</a:t>
            </a:r>
            <a:r>
              <a:rPr kumimoji="1" lang="zh-CN" altLang="en-US" sz="2400" b="1" dirty="0">
                <a:latin typeface="Times New Roman" pitchFamily="18" charset="0"/>
              </a:rPr>
              <a:t>无高低自旋之分</a:t>
            </a:r>
          </a:p>
        </p:txBody>
      </p:sp>
      <p:sp>
        <p:nvSpPr>
          <p:cNvPr id="251911" name="Rectangle 7"/>
          <p:cNvSpPr>
            <a:spLocks noGrp="1" noChangeArrowheads="1"/>
          </p:cNvSpPr>
          <p:nvPr>
            <p:ph type="title"/>
          </p:nvPr>
        </p:nvSpPr>
        <p:spPr>
          <a:xfrm>
            <a:off x="1703388" y="260648"/>
            <a:ext cx="8431212" cy="603920"/>
          </a:xfrm>
        </p:spPr>
        <p:txBody>
          <a:bodyPr>
            <a:noAutofit/>
          </a:bodyPr>
          <a:lstStyle/>
          <a:p>
            <a:pPr algn="ctr"/>
            <a:r>
              <a:rPr kumimoji="1" lang="zh-CN" altLang="en-US" sz="3600" dirty="0"/>
              <a:t>高自旋和低自旋配合物 </a:t>
            </a:r>
          </a:p>
        </p:txBody>
      </p:sp>
      <p:sp>
        <p:nvSpPr>
          <p:cNvPr id="2" name="日期占位符 1"/>
          <p:cNvSpPr>
            <a:spLocks noGrp="1"/>
          </p:cNvSpPr>
          <p:nvPr>
            <p:ph type="dt" sz="half" idx="10"/>
          </p:nvPr>
        </p:nvSpPr>
        <p:spPr/>
        <p:txBody>
          <a:bodyPr/>
          <a:lstStyle/>
          <a:p>
            <a:fld id="{55179C68-FCBA-465B-B13F-2423BBD0B602}" type="datetime12">
              <a:rPr lang="zh-CN" altLang="en-US" smtClean="0"/>
              <a:t>上午8时17分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C53D861B-6709-4854-813B-F1436648166B}" type="slidenum">
              <a:rPr kumimoji="1" lang="en-US" altLang="zh-CN" sz="1800" spc="30">
                <a:solidFill>
                  <a:schemeClr val="tx1"/>
                </a:solidFill>
                <a:latin typeface="隶书" pitchFamily="49" charset="-122"/>
                <a:ea typeface="隶书" pitchFamily="49" charset="-122"/>
                <a:cs typeface="Tahoma" pitchFamily="34" charset="0"/>
              </a:rPr>
              <a:pPr/>
              <a:t>43</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7" name="Rectangle 9">
            <a:extLst>
              <a:ext uri="{FF2B5EF4-FFF2-40B4-BE49-F238E27FC236}">
                <a16:creationId xmlns:a16="http://schemas.microsoft.com/office/drawing/2014/main" xmlns="" id="{E603B08B-4A80-40A0-871A-4EDC06D3AE10}"/>
              </a:ext>
            </a:extLst>
          </p:cNvPr>
          <p:cNvSpPr>
            <a:spLocks noChangeArrowheads="1"/>
          </p:cNvSpPr>
          <p:nvPr/>
        </p:nvSpPr>
        <p:spPr bwMode="auto">
          <a:xfrm>
            <a:off x="407368" y="4653136"/>
            <a:ext cx="11377264" cy="1133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20000"/>
              </a:spcBef>
            </a:pPr>
            <a:r>
              <a:rPr kumimoji="1" lang="en-US" altLang="zh-CN" sz="2400" b="1" dirty="0">
                <a:solidFill>
                  <a:srgbClr val="FFFF00"/>
                </a:solidFill>
                <a:latin typeface="Times New Roman" pitchFamily="18" charset="0"/>
              </a:rPr>
              <a:t>I</a:t>
            </a:r>
            <a:r>
              <a:rPr kumimoji="1" lang="en-US" altLang="zh-CN" sz="2400" b="1" baseline="30000" dirty="0">
                <a:solidFill>
                  <a:srgbClr val="FFFF00"/>
                </a:solidFill>
                <a:latin typeface="Times New Roman" pitchFamily="18" charset="0"/>
              </a:rPr>
              <a:t>-</a:t>
            </a:r>
            <a:r>
              <a:rPr kumimoji="1" lang="en-US" altLang="zh-CN" sz="2400" b="1" dirty="0">
                <a:solidFill>
                  <a:srgbClr val="FFFF00"/>
                </a:solidFill>
                <a:latin typeface="Times New Roman" pitchFamily="18" charset="0"/>
              </a:rPr>
              <a:t>&lt;Br</a:t>
            </a:r>
            <a:r>
              <a:rPr kumimoji="1" lang="en-US" altLang="zh-CN" sz="2400" b="1" baseline="30000" dirty="0">
                <a:solidFill>
                  <a:srgbClr val="FFFF00"/>
                </a:solidFill>
                <a:latin typeface="Times New Roman" pitchFamily="18" charset="0"/>
              </a:rPr>
              <a:t>-</a:t>
            </a:r>
            <a:r>
              <a:rPr kumimoji="1" lang="en-US" altLang="zh-CN" sz="2400" b="1" dirty="0">
                <a:solidFill>
                  <a:srgbClr val="FFFF00"/>
                </a:solidFill>
                <a:latin typeface="Times New Roman" pitchFamily="18" charset="0"/>
              </a:rPr>
              <a:t>(0.116)&lt;Cl</a:t>
            </a:r>
            <a:r>
              <a:rPr kumimoji="1" lang="en-US" altLang="zh-CN" sz="2400" b="1" baseline="30000" dirty="0">
                <a:solidFill>
                  <a:srgbClr val="FFFF00"/>
                </a:solidFill>
                <a:latin typeface="Times New Roman" pitchFamily="18" charset="0"/>
              </a:rPr>
              <a:t>-</a:t>
            </a:r>
            <a:r>
              <a:rPr kumimoji="1" lang="en-US" altLang="zh-CN" sz="2400" b="1" dirty="0">
                <a:solidFill>
                  <a:srgbClr val="FFFF00"/>
                </a:solidFill>
                <a:latin typeface="Times New Roman" pitchFamily="18" charset="0"/>
              </a:rPr>
              <a:t>(0.80)&lt;SCN</a:t>
            </a:r>
            <a:r>
              <a:rPr kumimoji="1" lang="en-US" altLang="zh-CN" sz="2400" b="1" baseline="30000" dirty="0">
                <a:solidFill>
                  <a:srgbClr val="FFFF00"/>
                </a:solidFill>
                <a:latin typeface="Times New Roman" pitchFamily="18" charset="0"/>
              </a:rPr>
              <a:t>-</a:t>
            </a:r>
            <a:r>
              <a:rPr kumimoji="1" lang="en-US" altLang="zh-CN" sz="2400" b="1" dirty="0">
                <a:latin typeface="Times New Roman" pitchFamily="18" charset="0"/>
              </a:rPr>
              <a:t>&lt;F</a:t>
            </a:r>
            <a:r>
              <a:rPr kumimoji="1" lang="en-US" altLang="zh-CN" sz="2400" b="1" baseline="30000" dirty="0">
                <a:latin typeface="Times New Roman" pitchFamily="18" charset="0"/>
              </a:rPr>
              <a:t>-</a:t>
            </a:r>
            <a:r>
              <a:rPr kumimoji="1" lang="en-US" altLang="zh-CN" sz="2400" b="1" dirty="0">
                <a:latin typeface="Times New Roman" pitchFamily="18" charset="0"/>
              </a:rPr>
              <a:t>(0.9)&lt;S</a:t>
            </a:r>
            <a:r>
              <a:rPr kumimoji="1" lang="en-US" altLang="zh-CN" sz="2400" b="1" baseline="-30000" dirty="0">
                <a:latin typeface="Times New Roman" pitchFamily="18" charset="0"/>
              </a:rPr>
              <a:t>2</a:t>
            </a:r>
            <a:r>
              <a:rPr kumimoji="1" lang="en-US" altLang="zh-CN" sz="2400" b="1" dirty="0">
                <a:latin typeface="Times New Roman" pitchFamily="18" charset="0"/>
              </a:rPr>
              <a:t>O</a:t>
            </a:r>
            <a:r>
              <a:rPr kumimoji="1" lang="en-US" altLang="zh-CN" sz="2400" b="1" baseline="-30000" dirty="0">
                <a:latin typeface="Times New Roman" pitchFamily="18" charset="0"/>
              </a:rPr>
              <a:t>3</a:t>
            </a:r>
            <a:r>
              <a:rPr kumimoji="1" lang="en-US" altLang="zh-CN" sz="2400" b="1" baseline="30000" dirty="0">
                <a:latin typeface="Times New Roman" pitchFamily="18" charset="0"/>
              </a:rPr>
              <a:t>2-</a:t>
            </a:r>
            <a:r>
              <a:rPr kumimoji="1" lang="en-US" altLang="zh-CN" sz="2400" b="1" dirty="0">
                <a:latin typeface="Times New Roman" pitchFamily="18" charset="0"/>
              </a:rPr>
              <a:t>&lt;OH</a:t>
            </a:r>
            <a:r>
              <a:rPr kumimoji="1" lang="en-US" altLang="zh-CN" sz="2400" b="1" baseline="30000" dirty="0">
                <a:latin typeface="Times New Roman" pitchFamily="18" charset="0"/>
              </a:rPr>
              <a:t>-</a:t>
            </a:r>
            <a:r>
              <a:rPr kumimoji="1" lang="en-US" altLang="zh-CN" sz="2400" b="1" dirty="0">
                <a:latin typeface="Times New Roman" pitchFamily="18" charset="0"/>
              </a:rPr>
              <a:t>~ONO&lt;C</a:t>
            </a:r>
            <a:r>
              <a:rPr kumimoji="1" lang="en-US" altLang="zh-CN" sz="2400" b="1" baseline="-30000" dirty="0">
                <a:latin typeface="Times New Roman" pitchFamily="18" charset="0"/>
              </a:rPr>
              <a:t>2</a:t>
            </a:r>
            <a:r>
              <a:rPr kumimoji="1" lang="en-US" altLang="zh-CN" sz="2400" b="1" dirty="0">
                <a:latin typeface="Times New Roman" pitchFamily="18" charset="0"/>
              </a:rPr>
              <a:t>O</a:t>
            </a:r>
            <a:r>
              <a:rPr kumimoji="1" lang="en-US" altLang="zh-CN" sz="2400" b="1" baseline="-30000" dirty="0">
                <a:latin typeface="Times New Roman" pitchFamily="18" charset="0"/>
              </a:rPr>
              <a:t>4</a:t>
            </a:r>
            <a:r>
              <a:rPr kumimoji="1" lang="en-US" altLang="zh-CN" sz="2400" b="1" baseline="30000" dirty="0">
                <a:latin typeface="Times New Roman" pitchFamily="18" charset="0"/>
              </a:rPr>
              <a:t>2</a:t>
            </a:r>
            <a:r>
              <a:rPr kumimoji="1" lang="en-US" altLang="zh-CN" sz="2400" b="1" dirty="0">
                <a:latin typeface="Times New Roman" pitchFamily="18" charset="0"/>
              </a:rPr>
              <a:t>(0.98)  &lt; </a:t>
            </a:r>
            <a:r>
              <a:rPr kumimoji="1" lang="en-US" altLang="zh-CN" sz="2400" b="1" dirty="0">
                <a:solidFill>
                  <a:srgbClr val="FFFF00"/>
                </a:solidFill>
                <a:latin typeface="Times New Roman" pitchFamily="18" charset="0"/>
              </a:rPr>
              <a:t>H</a:t>
            </a:r>
            <a:r>
              <a:rPr kumimoji="1" lang="en-US" altLang="zh-CN" sz="2400" b="1" baseline="-30000" dirty="0">
                <a:solidFill>
                  <a:srgbClr val="FFFF00"/>
                </a:solidFill>
                <a:latin typeface="Times New Roman" pitchFamily="18" charset="0"/>
              </a:rPr>
              <a:t>2</a:t>
            </a:r>
            <a:r>
              <a:rPr kumimoji="1" lang="en-US" altLang="zh-CN" sz="2400" b="1" dirty="0">
                <a:solidFill>
                  <a:srgbClr val="FFFF00"/>
                </a:solidFill>
                <a:latin typeface="Times New Roman" pitchFamily="18" charset="0"/>
              </a:rPr>
              <a:t>O(1.00) </a:t>
            </a:r>
            <a:r>
              <a:rPr kumimoji="1" lang="en-US" altLang="zh-CN" sz="2400" b="1" dirty="0">
                <a:latin typeface="Times New Roman" pitchFamily="18" charset="0"/>
              </a:rPr>
              <a:t>&lt; NCS~EDTA &lt; </a:t>
            </a:r>
            <a:r>
              <a:rPr kumimoji="1" lang="en-US" altLang="zh-CN" sz="2400" b="1" dirty="0" err="1">
                <a:latin typeface="Times New Roman" pitchFamily="18" charset="0"/>
              </a:rPr>
              <a:t>Py</a:t>
            </a:r>
            <a:r>
              <a:rPr kumimoji="1" lang="en-US" altLang="zh-CN" sz="2400" b="1" dirty="0">
                <a:latin typeface="Times New Roman" pitchFamily="18" charset="0"/>
              </a:rPr>
              <a:t>(1.25) &lt; NH</a:t>
            </a:r>
            <a:r>
              <a:rPr kumimoji="1" lang="en-US" altLang="zh-CN" sz="2400" b="1" baseline="-30000" dirty="0">
                <a:latin typeface="Times New Roman" pitchFamily="18" charset="0"/>
              </a:rPr>
              <a:t>3</a:t>
            </a:r>
            <a:r>
              <a:rPr kumimoji="1" lang="en-US" altLang="zh-CN" sz="2400" b="1" dirty="0">
                <a:latin typeface="Times New Roman" pitchFamily="18" charset="0"/>
              </a:rPr>
              <a:t>(1.211) &lt; </a:t>
            </a:r>
            <a:r>
              <a:rPr kumimoji="1" lang="en-US" altLang="zh-CN" sz="2400" b="1" dirty="0" err="1">
                <a:latin typeface="Times New Roman" pitchFamily="18" charset="0"/>
              </a:rPr>
              <a:t>en</a:t>
            </a:r>
            <a:r>
              <a:rPr kumimoji="1" lang="en-US" altLang="zh-CN" sz="2400" b="1" dirty="0">
                <a:latin typeface="Times New Roman" pitchFamily="18" charset="0"/>
              </a:rPr>
              <a:t>(1.311) &lt; SO</a:t>
            </a:r>
            <a:r>
              <a:rPr kumimoji="1" lang="en-US" altLang="zh-CN" sz="2400" b="1" baseline="-30000" dirty="0">
                <a:latin typeface="Times New Roman" pitchFamily="18" charset="0"/>
              </a:rPr>
              <a:t>3</a:t>
            </a:r>
            <a:r>
              <a:rPr kumimoji="1" lang="en-US" altLang="zh-CN" sz="2400" b="1" baseline="30000" dirty="0">
                <a:latin typeface="Times New Roman" pitchFamily="18" charset="0"/>
              </a:rPr>
              <a:t>2- </a:t>
            </a:r>
            <a:r>
              <a:rPr kumimoji="1" lang="en-US" altLang="zh-CN" sz="2400" b="1" dirty="0">
                <a:latin typeface="Times New Roman" pitchFamily="18" charset="0"/>
              </a:rPr>
              <a:t>&lt; -NO</a:t>
            </a:r>
            <a:r>
              <a:rPr kumimoji="1" lang="en-US" altLang="zh-CN" sz="2400" b="1" baseline="-30000" dirty="0">
                <a:latin typeface="Times New Roman" pitchFamily="18" charset="0"/>
              </a:rPr>
              <a:t>2</a:t>
            </a:r>
            <a:r>
              <a:rPr kumimoji="1" lang="en-US" altLang="zh-CN" sz="2400" b="1" dirty="0">
                <a:latin typeface="Times New Roman" pitchFamily="18" charset="0"/>
              </a:rPr>
              <a:t>&lt;&lt; </a:t>
            </a:r>
            <a:r>
              <a:rPr kumimoji="1" lang="en-US" altLang="zh-CN" sz="2400" b="1" dirty="0">
                <a:solidFill>
                  <a:srgbClr val="FFFF00"/>
                </a:solidFill>
                <a:latin typeface="Times New Roman" pitchFamily="18" charset="0"/>
              </a:rPr>
              <a:t>CN</a:t>
            </a:r>
            <a:r>
              <a:rPr kumimoji="1" lang="en-US" altLang="zh-CN" sz="2400" b="1" baseline="30000" dirty="0">
                <a:solidFill>
                  <a:srgbClr val="FFFF00"/>
                </a:solidFill>
                <a:latin typeface="Times New Roman" pitchFamily="18" charset="0"/>
              </a:rPr>
              <a:t>-</a:t>
            </a:r>
            <a:r>
              <a:rPr kumimoji="1" lang="en-US" altLang="zh-CN" sz="2400" b="1" dirty="0">
                <a:solidFill>
                  <a:srgbClr val="FFFF00"/>
                </a:solidFill>
                <a:latin typeface="Times New Roman" pitchFamily="18" charset="0"/>
              </a:rPr>
              <a:t>(1.5~3.0)&lt; CO</a:t>
            </a:r>
          </a:p>
        </p:txBody>
      </p:sp>
    </p:spTree>
    <p:extLst>
      <p:ext uri="{BB962C8B-B14F-4D97-AF65-F5344CB8AC3E}">
        <p14:creationId xmlns:p14="http://schemas.microsoft.com/office/powerpoint/2010/main" val="1718092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51910"/>
                                        </p:tgtEl>
                                        <p:attrNameLst>
                                          <p:attrName>style.visibility</p:attrName>
                                        </p:attrNameLst>
                                      </p:cBhvr>
                                      <p:to>
                                        <p:strVal val="visible"/>
                                      </p:to>
                                    </p:set>
                                    <p:animEffect transition="in" filter="slide(fromBottom)">
                                      <p:cBhvr>
                                        <p:cTn id="7" dur="500"/>
                                        <p:tgtEl>
                                          <p:spTgt spid="2519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0"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64D747C5-05BB-4A8B-A2B1-BB75AB08DAE8}"/>
              </a:ext>
            </a:extLst>
          </p:cNvPr>
          <p:cNvSpPr>
            <a:spLocks noGrp="1"/>
          </p:cNvSpPr>
          <p:nvPr>
            <p:ph type="dt" sz="half" idx="10"/>
          </p:nvPr>
        </p:nvSpPr>
        <p:spPr/>
        <p:txBody>
          <a:bodyPr/>
          <a:lstStyle/>
          <a:p>
            <a:fld id="{93C80B2B-BA6B-452E-92A4-046B86A54744}" type="datetime12">
              <a:rPr lang="zh-CN" altLang="en-US" smtClean="0"/>
              <a:t>上午8时17分</a:t>
            </a:fld>
            <a:endParaRPr lang="en-US" altLang="zh-CN"/>
          </a:p>
        </p:txBody>
      </p:sp>
      <p:sp>
        <p:nvSpPr>
          <p:cNvPr id="3" name="灯片编号占位符 2">
            <a:extLst>
              <a:ext uri="{FF2B5EF4-FFF2-40B4-BE49-F238E27FC236}">
                <a16:creationId xmlns:a16="http://schemas.microsoft.com/office/drawing/2014/main" xmlns="" id="{A375860E-8F7E-474F-98E1-C3E22F657928}"/>
              </a:ext>
            </a:extLst>
          </p:cNvPr>
          <p:cNvSpPr>
            <a:spLocks noGrp="1"/>
          </p:cNvSpPr>
          <p:nvPr>
            <p:ph type="sldNum" sz="quarter" idx="11"/>
          </p:nvPr>
        </p:nvSpPr>
        <p:spPr/>
        <p:txBody>
          <a:bodyPr/>
          <a:lstStyle/>
          <a:p>
            <a:fld id="{C53D861B-6709-4854-813B-F1436648166B}" type="slidenum">
              <a:rPr lang="en-US" altLang="zh-CN" smtClean="0"/>
              <a:pPr/>
              <a:t>44</a:t>
            </a:fld>
            <a:endParaRPr lang="en-US" altLang="zh-CN"/>
          </a:p>
        </p:txBody>
      </p:sp>
      <p:sp>
        <p:nvSpPr>
          <p:cNvPr id="4" name="标题 3">
            <a:extLst>
              <a:ext uri="{FF2B5EF4-FFF2-40B4-BE49-F238E27FC236}">
                <a16:creationId xmlns:a16="http://schemas.microsoft.com/office/drawing/2014/main" xmlns="" id="{5355FF39-F149-4484-BD20-FD6AB1A67B19}"/>
              </a:ext>
            </a:extLst>
          </p:cNvPr>
          <p:cNvSpPr>
            <a:spLocks noGrp="1"/>
          </p:cNvSpPr>
          <p:nvPr>
            <p:ph type="title"/>
          </p:nvPr>
        </p:nvSpPr>
        <p:spPr/>
        <p:txBody>
          <a:bodyPr/>
          <a:lstStyle/>
          <a:p>
            <a:r>
              <a:rPr lang="zh-CN" altLang="en-US" dirty="0"/>
              <a:t>例题</a:t>
            </a:r>
          </a:p>
        </p:txBody>
      </p:sp>
      <p:sp>
        <p:nvSpPr>
          <p:cNvPr id="5" name="矩形 4">
            <a:extLst>
              <a:ext uri="{FF2B5EF4-FFF2-40B4-BE49-F238E27FC236}">
                <a16:creationId xmlns:a16="http://schemas.microsoft.com/office/drawing/2014/main" xmlns="" id="{A80BA051-C8A2-4E71-A8B1-0431AEDCD1A1}"/>
              </a:ext>
            </a:extLst>
          </p:cNvPr>
          <p:cNvSpPr/>
          <p:nvPr/>
        </p:nvSpPr>
        <p:spPr>
          <a:xfrm>
            <a:off x="299356" y="2067645"/>
            <a:ext cx="11593288" cy="1384995"/>
          </a:xfrm>
          <a:prstGeom prst="rect">
            <a:avLst/>
          </a:prstGeom>
        </p:spPr>
        <p:txBody>
          <a:bodyPr wrap="square">
            <a:spAutoFit/>
          </a:bodyPr>
          <a:lstStyle/>
          <a:p>
            <a:pPr algn="just">
              <a:lnSpc>
                <a:spcPct val="150000"/>
              </a:lnSpc>
              <a:spcAft>
                <a:spcPts val="0"/>
              </a:spcAft>
            </a:pPr>
            <a:r>
              <a:rPr lang="en-US" altLang="zh-CN" sz="2800" kern="100" dirty="0">
                <a:latin typeface="Times New Roman" panose="02020603050405020304" pitchFamily="18" charset="0"/>
                <a:cs typeface="Times New Roman" panose="02020603050405020304" pitchFamily="18" charset="0"/>
              </a:rPr>
              <a:t>1</a:t>
            </a:r>
            <a:r>
              <a:rPr lang="zh-CN" altLang="zh-CN" sz="2800" kern="100" dirty="0">
                <a:latin typeface="Times New Roman" panose="02020603050405020304" pitchFamily="18" charset="0"/>
                <a:cs typeface="Times New Roman" panose="02020603050405020304" pitchFamily="18" charset="0"/>
              </a:rPr>
              <a:t>．下列配离子中</a:t>
            </a:r>
            <a:r>
              <a:rPr lang="en-US" altLang="zh-CN" sz="2800" kern="100" dirty="0">
                <a:latin typeface="Times New Roman" panose="02020603050405020304" pitchFamily="18" charset="0"/>
                <a:cs typeface="Times New Roman" panose="02020603050405020304" pitchFamily="18" charset="0"/>
              </a:rPr>
              <a:t>,</a:t>
            </a:r>
            <a:r>
              <a:rPr lang="zh-CN" altLang="zh-CN" sz="2800" kern="100" dirty="0">
                <a:latin typeface="Times New Roman" panose="02020603050405020304" pitchFamily="18" charset="0"/>
                <a:cs typeface="Times New Roman" panose="02020603050405020304" pitchFamily="18" charset="0"/>
              </a:rPr>
              <a:t>属于高自旋的是</a:t>
            </a:r>
            <a:r>
              <a:rPr lang="en-US" altLang="zh-CN" sz="2800" kern="100" dirty="0">
                <a:latin typeface="Times New Roman" panose="02020603050405020304" pitchFamily="18" charset="0"/>
                <a:cs typeface="Times New Roman" panose="02020603050405020304" pitchFamily="18" charset="0"/>
              </a:rPr>
              <a:t>(   )</a:t>
            </a:r>
            <a:endParaRPr lang="zh-CN" altLang="zh-CN" sz="2800" kern="100" dirty="0">
              <a:latin typeface="宋体" panose="02010600030101010101" pitchFamily="2" charset="-122"/>
              <a:cs typeface="Times New Roman" panose="02020603050405020304" pitchFamily="18" charset="0"/>
            </a:endParaRPr>
          </a:p>
          <a:p>
            <a:pPr indent="133350" algn="just">
              <a:lnSpc>
                <a:spcPct val="150000"/>
              </a:lnSpc>
              <a:spcAft>
                <a:spcPts val="0"/>
              </a:spcAft>
            </a:pPr>
            <a:r>
              <a:rPr lang="en-US" altLang="zh-CN" sz="2800" kern="100" dirty="0">
                <a:latin typeface="Times New Roman" panose="02020603050405020304" pitchFamily="18" charset="0"/>
                <a:cs typeface="Times New Roman" panose="02020603050405020304" pitchFamily="18" charset="0"/>
              </a:rPr>
              <a:t>  A</a:t>
            </a:r>
            <a:r>
              <a:rPr lang="zh-CN" altLang="zh-CN" sz="2800" kern="100" dirty="0">
                <a:latin typeface="Times New Roman" panose="02020603050405020304" pitchFamily="18" charset="0"/>
                <a:cs typeface="Times New Roman" panose="02020603050405020304" pitchFamily="18" charset="0"/>
              </a:rPr>
              <a:t>．</a:t>
            </a:r>
            <a:r>
              <a:rPr lang="en-US" altLang="zh-CN" sz="2800" kern="100" dirty="0">
                <a:latin typeface="Times New Roman" panose="02020603050405020304" pitchFamily="18" charset="0"/>
                <a:cs typeface="Times New Roman" panose="02020603050405020304" pitchFamily="18" charset="0"/>
              </a:rPr>
              <a:t>Co(NH</a:t>
            </a:r>
            <a:r>
              <a:rPr lang="en-US" altLang="zh-CN" sz="2800" kern="100" baseline="-25000" dirty="0">
                <a:latin typeface="Times New Roman" panose="02020603050405020304" pitchFamily="18" charset="0"/>
                <a:cs typeface="Times New Roman" panose="02020603050405020304" pitchFamily="18" charset="0"/>
              </a:rPr>
              <a:t>3</a:t>
            </a:r>
            <a:r>
              <a:rPr lang="en-US" altLang="zh-CN" sz="2800" kern="100" dirty="0">
                <a:latin typeface="Times New Roman" panose="02020603050405020304" pitchFamily="18" charset="0"/>
                <a:cs typeface="Times New Roman" panose="02020603050405020304" pitchFamily="18" charset="0"/>
              </a:rPr>
              <a:t>)</a:t>
            </a:r>
            <a:r>
              <a:rPr lang="en-US" altLang="zh-CN" sz="2800" kern="100" baseline="-25000" dirty="0">
                <a:latin typeface="Times New Roman" panose="02020603050405020304" pitchFamily="18" charset="0"/>
                <a:cs typeface="Times New Roman" panose="02020603050405020304" pitchFamily="18" charset="0"/>
              </a:rPr>
              <a:t>6</a:t>
            </a:r>
            <a:r>
              <a:rPr lang="zh-CN" altLang="zh-CN" sz="2800" kern="100" dirty="0">
                <a:latin typeface="Times New Roman" panose="02020603050405020304" pitchFamily="18" charset="0"/>
                <a:cs typeface="Times New Roman" panose="02020603050405020304" pitchFamily="18" charset="0"/>
              </a:rPr>
              <a:t>〕</a:t>
            </a:r>
            <a:r>
              <a:rPr lang="en-US" altLang="zh-CN" sz="2800" kern="100" baseline="30000" dirty="0">
                <a:latin typeface="Times New Roman" panose="02020603050405020304" pitchFamily="18" charset="0"/>
                <a:cs typeface="Times New Roman" panose="02020603050405020304" pitchFamily="18" charset="0"/>
              </a:rPr>
              <a:t>3+</a:t>
            </a:r>
            <a:r>
              <a:rPr lang="en-US" altLang="zh-CN" sz="2800" kern="100" dirty="0">
                <a:latin typeface="Times New Roman" panose="02020603050405020304" pitchFamily="18" charset="0"/>
                <a:cs typeface="Times New Roman" panose="02020603050405020304" pitchFamily="18" charset="0"/>
              </a:rPr>
              <a:t>     B.</a:t>
            </a:r>
            <a:r>
              <a:rPr lang="zh-CN" altLang="zh-CN" sz="2800" kern="100" dirty="0">
                <a:latin typeface="Times New Roman" panose="02020603050405020304" pitchFamily="18" charset="0"/>
                <a:cs typeface="Times New Roman" panose="02020603050405020304" pitchFamily="18" charset="0"/>
              </a:rPr>
              <a:t>〔</a:t>
            </a:r>
            <a:r>
              <a:rPr lang="en-US" altLang="zh-CN" sz="2800" kern="100" dirty="0">
                <a:latin typeface="Times New Roman" panose="02020603050405020304" pitchFamily="18" charset="0"/>
                <a:cs typeface="Times New Roman" panose="02020603050405020304" pitchFamily="18" charset="0"/>
              </a:rPr>
              <a:t>FeF</a:t>
            </a:r>
            <a:r>
              <a:rPr lang="en-US" altLang="zh-CN" sz="2800" kern="100" baseline="-25000" dirty="0">
                <a:latin typeface="Times New Roman" panose="02020603050405020304" pitchFamily="18" charset="0"/>
                <a:cs typeface="Times New Roman" panose="02020603050405020304" pitchFamily="18" charset="0"/>
              </a:rPr>
              <a:t>6</a:t>
            </a:r>
            <a:r>
              <a:rPr lang="zh-CN" altLang="zh-CN" sz="2800" kern="100" dirty="0">
                <a:latin typeface="Times New Roman" panose="02020603050405020304" pitchFamily="18" charset="0"/>
                <a:cs typeface="Times New Roman" panose="02020603050405020304" pitchFamily="18" charset="0"/>
              </a:rPr>
              <a:t>〕</a:t>
            </a:r>
            <a:r>
              <a:rPr lang="en-US" altLang="zh-CN" sz="2800" kern="100" baseline="30000" dirty="0">
                <a:latin typeface="Times New Roman" panose="02020603050405020304" pitchFamily="18" charset="0"/>
                <a:cs typeface="Times New Roman" panose="02020603050405020304" pitchFamily="18" charset="0"/>
              </a:rPr>
              <a:t>3-</a:t>
            </a:r>
            <a:r>
              <a:rPr lang="en-US" altLang="zh-CN" sz="2800" kern="100" dirty="0">
                <a:latin typeface="Times New Roman" panose="02020603050405020304" pitchFamily="18" charset="0"/>
                <a:cs typeface="Times New Roman" panose="02020603050405020304" pitchFamily="18" charset="0"/>
              </a:rPr>
              <a:t>     C.</a:t>
            </a:r>
            <a:r>
              <a:rPr lang="zh-CN" altLang="zh-CN" sz="2800" kern="100" dirty="0">
                <a:latin typeface="Times New Roman" panose="02020603050405020304" pitchFamily="18" charset="0"/>
                <a:cs typeface="Times New Roman" panose="02020603050405020304" pitchFamily="18" charset="0"/>
              </a:rPr>
              <a:t>〔</a:t>
            </a:r>
            <a:r>
              <a:rPr lang="en-US" altLang="zh-CN" sz="2800" kern="100" dirty="0">
                <a:latin typeface="Times New Roman" panose="02020603050405020304" pitchFamily="18" charset="0"/>
                <a:cs typeface="Times New Roman" panose="02020603050405020304" pitchFamily="18" charset="0"/>
              </a:rPr>
              <a:t>Fe(CN)</a:t>
            </a:r>
            <a:r>
              <a:rPr lang="en-US" altLang="zh-CN" sz="2800" kern="100" baseline="-25000" dirty="0">
                <a:latin typeface="Times New Roman" panose="02020603050405020304" pitchFamily="18" charset="0"/>
                <a:cs typeface="Times New Roman" panose="02020603050405020304" pitchFamily="18" charset="0"/>
              </a:rPr>
              <a:t>6</a:t>
            </a:r>
            <a:r>
              <a:rPr lang="zh-CN" altLang="zh-CN" sz="2800" kern="100" dirty="0">
                <a:latin typeface="Times New Roman" panose="02020603050405020304" pitchFamily="18" charset="0"/>
                <a:cs typeface="Times New Roman" panose="02020603050405020304" pitchFamily="18" charset="0"/>
              </a:rPr>
              <a:t>〕</a:t>
            </a:r>
            <a:r>
              <a:rPr lang="en-US" altLang="zh-CN" sz="2800" kern="100" baseline="30000" dirty="0">
                <a:latin typeface="Times New Roman" panose="02020603050405020304" pitchFamily="18" charset="0"/>
                <a:cs typeface="Times New Roman" panose="02020603050405020304" pitchFamily="18" charset="0"/>
              </a:rPr>
              <a:t>3-</a:t>
            </a:r>
            <a:r>
              <a:rPr lang="en-US" altLang="zh-CN" sz="2800" kern="100" dirty="0">
                <a:latin typeface="Times New Roman" panose="02020603050405020304" pitchFamily="18" charset="0"/>
                <a:cs typeface="Times New Roman" panose="02020603050405020304" pitchFamily="18" charset="0"/>
              </a:rPr>
              <a:t>      D.</a:t>
            </a:r>
            <a:r>
              <a:rPr lang="zh-CN" altLang="zh-CN" sz="2800" kern="100" dirty="0">
                <a:latin typeface="Times New Roman" panose="02020603050405020304" pitchFamily="18" charset="0"/>
                <a:cs typeface="Times New Roman" panose="02020603050405020304" pitchFamily="18" charset="0"/>
              </a:rPr>
              <a:t>〔</a:t>
            </a:r>
            <a:r>
              <a:rPr lang="en-US" altLang="zh-CN" sz="2800" kern="100" dirty="0">
                <a:latin typeface="Times New Roman" panose="02020603050405020304" pitchFamily="18" charset="0"/>
                <a:cs typeface="Times New Roman" panose="02020603050405020304" pitchFamily="18" charset="0"/>
              </a:rPr>
              <a:t>Zn(NH</a:t>
            </a:r>
            <a:r>
              <a:rPr lang="en-US" altLang="zh-CN" sz="2800" kern="100" baseline="-25000" dirty="0">
                <a:latin typeface="Times New Roman" panose="02020603050405020304" pitchFamily="18" charset="0"/>
                <a:cs typeface="Times New Roman" panose="02020603050405020304" pitchFamily="18" charset="0"/>
              </a:rPr>
              <a:t>3</a:t>
            </a:r>
            <a:r>
              <a:rPr lang="en-US" altLang="zh-CN" sz="2800" kern="100" dirty="0">
                <a:latin typeface="Times New Roman" panose="02020603050405020304" pitchFamily="18" charset="0"/>
                <a:cs typeface="Times New Roman" panose="02020603050405020304" pitchFamily="18" charset="0"/>
              </a:rPr>
              <a:t>)</a:t>
            </a:r>
            <a:r>
              <a:rPr lang="en-US" altLang="zh-CN" sz="2800" kern="100" baseline="-25000" dirty="0">
                <a:latin typeface="Times New Roman" panose="02020603050405020304" pitchFamily="18" charset="0"/>
                <a:cs typeface="Times New Roman" panose="02020603050405020304" pitchFamily="18" charset="0"/>
              </a:rPr>
              <a:t>4</a:t>
            </a:r>
            <a:r>
              <a:rPr lang="zh-CN" altLang="zh-CN" sz="2800" kern="100" dirty="0">
                <a:latin typeface="Times New Roman" panose="02020603050405020304" pitchFamily="18" charset="0"/>
                <a:cs typeface="Times New Roman" panose="02020603050405020304" pitchFamily="18" charset="0"/>
              </a:rPr>
              <a:t>〕</a:t>
            </a:r>
            <a:r>
              <a:rPr lang="en-US" altLang="zh-CN" sz="2800" kern="100" baseline="30000" dirty="0">
                <a:latin typeface="Times New Roman" panose="02020603050405020304" pitchFamily="18" charset="0"/>
                <a:cs typeface="Times New Roman" panose="02020603050405020304" pitchFamily="18" charset="0"/>
              </a:rPr>
              <a:t>2+</a:t>
            </a:r>
            <a:endParaRPr lang="zh-CN" altLang="zh-CN" sz="2800" kern="100" dirty="0">
              <a:latin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xmlns="" id="{35437CA0-38BE-4E71-9000-8B6D6094C073}"/>
              </a:ext>
            </a:extLst>
          </p:cNvPr>
          <p:cNvSpPr/>
          <p:nvPr/>
        </p:nvSpPr>
        <p:spPr>
          <a:xfrm>
            <a:off x="5681378" y="2298477"/>
            <a:ext cx="389850" cy="461665"/>
          </a:xfrm>
          <a:prstGeom prst="rect">
            <a:avLst/>
          </a:prstGeom>
        </p:spPr>
        <p:txBody>
          <a:bodyPr wrap="none">
            <a:spAutoFit/>
          </a:bodyPr>
          <a:lstStyle/>
          <a:p>
            <a:r>
              <a:rPr lang="en-US" altLang="zh-CN" sz="2400" dirty="0">
                <a:latin typeface="Times New Roman" pitchFamily="18" charset="0"/>
                <a:cs typeface="Times New Roman" pitchFamily="18" charset="0"/>
              </a:rPr>
              <a:t>B</a:t>
            </a:r>
            <a:endParaRPr lang="zh-CN"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32152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C07632-2CE9-4697-967B-E3271C4FD21B}" type="datetime12">
              <a:rPr lang="zh-CN" altLang="en-US" smtClean="0"/>
              <a:t>上午8时17分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AB723FEB-D49F-42AE-995A-DDF73166398A}" type="slidenum">
              <a:rPr kumimoji="1" lang="en-US" altLang="zh-CN" sz="1800" spc="30">
                <a:solidFill>
                  <a:schemeClr val="tx1"/>
                </a:solidFill>
                <a:latin typeface="隶书" pitchFamily="49" charset="-122"/>
                <a:ea typeface="隶书" pitchFamily="49" charset="-122"/>
                <a:cs typeface="Tahoma" pitchFamily="34" charset="0"/>
              </a:rPr>
              <a:pPr/>
              <a:t>45</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212995" name="Rectangle 2051"/>
          <p:cNvSpPr>
            <a:spLocks noGrp="1" noChangeArrowheads="1"/>
          </p:cNvSpPr>
          <p:nvPr>
            <p:ph type="title"/>
          </p:nvPr>
        </p:nvSpPr>
        <p:spPr>
          <a:xfrm>
            <a:off x="2135560" y="44624"/>
            <a:ext cx="7680960" cy="850776"/>
          </a:xfrm>
        </p:spPr>
        <p:txBody>
          <a:bodyPr/>
          <a:lstStyle/>
          <a:p>
            <a:r>
              <a:rPr lang="en-US" altLang="zh-CN" sz="3200" dirty="0"/>
              <a:t>2</a:t>
            </a:r>
            <a:r>
              <a:rPr lang="zh-CN" altLang="en-US" sz="3200" dirty="0"/>
              <a:t>、晶体场中</a:t>
            </a:r>
            <a:r>
              <a:rPr lang="en-US" altLang="zh-CN" sz="3200" dirty="0"/>
              <a:t>d</a:t>
            </a:r>
            <a:r>
              <a:rPr lang="zh-CN" altLang="en-US" sz="3200" dirty="0"/>
              <a:t>电子的排布和配合物的磁性</a:t>
            </a:r>
          </a:p>
        </p:txBody>
      </p:sp>
      <p:sp>
        <p:nvSpPr>
          <p:cNvPr id="212996" name="Rectangle 2052"/>
          <p:cNvSpPr>
            <a:spLocks noChangeArrowheads="1"/>
          </p:cNvSpPr>
          <p:nvPr/>
        </p:nvSpPr>
        <p:spPr bwMode="auto">
          <a:xfrm>
            <a:off x="263352" y="1219370"/>
            <a:ext cx="845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b="1" dirty="0">
                <a:solidFill>
                  <a:srgbClr val="FFFF00"/>
                </a:solidFill>
                <a:latin typeface="Times New Roman" pitchFamily="18" charset="0"/>
              </a:rPr>
              <a:t>排布原则</a:t>
            </a:r>
            <a:r>
              <a:rPr lang="zh-CN" altLang="en-US" sz="3200" b="1" dirty="0">
                <a:latin typeface="Times New Roman" pitchFamily="18" charset="0"/>
              </a:rPr>
              <a:t>：同原子核外电子排布规律</a:t>
            </a:r>
          </a:p>
        </p:txBody>
      </p:sp>
      <p:sp>
        <p:nvSpPr>
          <p:cNvPr id="213001" name="Rectangle 2057"/>
          <p:cNvSpPr>
            <a:spLocks noChangeArrowheads="1"/>
          </p:cNvSpPr>
          <p:nvPr/>
        </p:nvSpPr>
        <p:spPr bwMode="auto">
          <a:xfrm>
            <a:off x="551384" y="1905761"/>
            <a:ext cx="979276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20000"/>
              </a:spcBef>
            </a:pPr>
            <a:r>
              <a:rPr kumimoji="1" lang="zh-CN" altLang="en-US" sz="2800" b="1" dirty="0">
                <a:latin typeface="Times New Roman" pitchFamily="18" charset="0"/>
              </a:rPr>
              <a:t>电子成对能（ </a:t>
            </a:r>
            <a:r>
              <a:rPr kumimoji="1" lang="en-US" altLang="zh-CN" sz="2800" b="1" dirty="0">
                <a:solidFill>
                  <a:srgbClr val="FFFF00"/>
                </a:solidFill>
              </a:rPr>
              <a:t>E</a:t>
            </a:r>
            <a:r>
              <a:rPr kumimoji="1" lang="en-US" altLang="zh-CN" sz="2800" b="1" i="1" baseline="-25000" dirty="0">
                <a:solidFill>
                  <a:srgbClr val="FFFF00"/>
                </a:solidFill>
              </a:rPr>
              <a:t>P</a:t>
            </a:r>
            <a:r>
              <a:rPr kumimoji="1" lang="en-US" altLang="zh-CN" sz="2800" baseline="-25000" dirty="0"/>
              <a:t> , </a:t>
            </a:r>
            <a:r>
              <a:rPr kumimoji="1" lang="en-US" altLang="zh-CN" sz="2800" dirty="0"/>
              <a:t>Pairing </a:t>
            </a:r>
            <a:r>
              <a:rPr kumimoji="1" lang="en-US" altLang="zh-CN" sz="2800" dirty="0" err="1"/>
              <a:t>enery</a:t>
            </a:r>
            <a:r>
              <a:rPr kumimoji="1" lang="zh-CN" altLang="en-US" sz="2800" b="1" dirty="0">
                <a:latin typeface="Times New Roman" pitchFamily="18" charset="0"/>
              </a:rPr>
              <a:t>）：</a:t>
            </a:r>
            <a:r>
              <a:rPr kumimoji="1" lang="zh-CN" altLang="en-US" sz="2800" b="1" dirty="0"/>
              <a:t>当第二个电子进入已有一个电子的轨道时，克服第一个电子的排斥所需要的能量。</a:t>
            </a:r>
          </a:p>
        </p:txBody>
      </p:sp>
      <p:sp>
        <p:nvSpPr>
          <p:cNvPr id="213005" name="Rectangle 2061"/>
          <p:cNvSpPr>
            <a:spLocks noChangeArrowheads="1"/>
          </p:cNvSpPr>
          <p:nvPr/>
        </p:nvSpPr>
        <p:spPr bwMode="auto">
          <a:xfrm>
            <a:off x="5589204" y="3872624"/>
            <a:ext cx="6264696" cy="1212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pPr>
            <a:r>
              <a:rPr kumimoji="1" lang="en-US" altLang="zh-CN" sz="2800" b="1" i="1" dirty="0">
                <a:solidFill>
                  <a:srgbClr val="FFFF00"/>
                </a:solidFill>
                <a:latin typeface="Times New Roman" pitchFamily="18" charset="0"/>
              </a:rPr>
              <a:t>E</a:t>
            </a:r>
            <a:r>
              <a:rPr kumimoji="1" lang="en-US" altLang="zh-CN" sz="2800" b="1" i="1" baseline="-25000" dirty="0">
                <a:solidFill>
                  <a:srgbClr val="FFFF00"/>
                </a:solidFill>
                <a:latin typeface="Times New Roman" pitchFamily="18" charset="0"/>
              </a:rPr>
              <a:t>s</a:t>
            </a:r>
            <a:r>
              <a:rPr kumimoji="1" lang="zh-CN" altLang="en-US" sz="2800" b="1" dirty="0">
                <a:solidFill>
                  <a:srgbClr val="FFFF00"/>
                </a:solidFill>
                <a:latin typeface="Times New Roman" pitchFamily="18" charset="0"/>
              </a:rPr>
              <a:t>＞</a:t>
            </a:r>
            <a:r>
              <a:rPr kumimoji="1" lang="en-US" altLang="zh-CN" sz="2800" b="1" dirty="0">
                <a:solidFill>
                  <a:srgbClr val="FFFF00"/>
                </a:solidFill>
                <a:latin typeface="Times New Roman" pitchFamily="18" charset="0"/>
              </a:rPr>
              <a:t>E</a:t>
            </a:r>
            <a:r>
              <a:rPr kumimoji="1" lang="en-US" altLang="zh-CN" sz="2800" b="1" i="1" baseline="-25000" dirty="0">
                <a:solidFill>
                  <a:srgbClr val="FFFF00"/>
                </a:solidFill>
                <a:latin typeface="Times New Roman" pitchFamily="18" charset="0"/>
              </a:rPr>
              <a:t>P</a:t>
            </a:r>
            <a:r>
              <a:rPr kumimoji="1" lang="zh-CN" altLang="en-US" sz="2800" b="1" dirty="0">
                <a:solidFill>
                  <a:srgbClr val="FFFF00"/>
                </a:solidFill>
                <a:latin typeface="Times New Roman" pitchFamily="18" charset="0"/>
              </a:rPr>
              <a:t>（强场配体）时，填</a:t>
            </a:r>
            <a:r>
              <a:rPr kumimoji="1" lang="en-US" altLang="zh-CN" sz="2800" b="1" dirty="0" err="1">
                <a:solidFill>
                  <a:srgbClr val="FFFF00"/>
                </a:solidFill>
                <a:latin typeface="Times New Roman" pitchFamily="18" charset="0"/>
              </a:rPr>
              <a:t>d</a:t>
            </a:r>
            <a:r>
              <a:rPr kumimoji="1" lang="en-US" altLang="zh-CN" sz="2800" b="1" baseline="-30000" dirty="0" err="1">
                <a:solidFill>
                  <a:srgbClr val="FFFF00"/>
                </a:solidFill>
                <a:latin typeface="Times New Roman" pitchFamily="18" charset="0"/>
              </a:rPr>
              <a:t>ε</a:t>
            </a:r>
            <a:r>
              <a:rPr kumimoji="1" lang="zh-CN" altLang="en-US" sz="2800" b="1" dirty="0">
                <a:solidFill>
                  <a:srgbClr val="FFFF00"/>
                </a:solidFill>
                <a:latin typeface="Times New Roman" pitchFamily="18" charset="0"/>
              </a:rPr>
              <a:t>成对；</a:t>
            </a:r>
          </a:p>
          <a:p>
            <a:pPr>
              <a:lnSpc>
                <a:spcPct val="130000"/>
              </a:lnSpc>
            </a:pPr>
            <a:r>
              <a:rPr kumimoji="1" lang="en-US" altLang="zh-CN" sz="2800" b="1" i="1" dirty="0">
                <a:solidFill>
                  <a:srgbClr val="FFFF00"/>
                </a:solidFill>
                <a:latin typeface="Times New Roman" pitchFamily="18" charset="0"/>
              </a:rPr>
              <a:t>E</a:t>
            </a:r>
            <a:r>
              <a:rPr kumimoji="1" lang="en-US" altLang="zh-CN" sz="2800" b="1" i="1" baseline="-25000" dirty="0">
                <a:solidFill>
                  <a:srgbClr val="FFFF00"/>
                </a:solidFill>
                <a:latin typeface="Times New Roman" pitchFamily="18" charset="0"/>
              </a:rPr>
              <a:t>s</a:t>
            </a:r>
            <a:r>
              <a:rPr kumimoji="1" lang="zh-CN" altLang="en-US" sz="2800" b="1" dirty="0">
                <a:solidFill>
                  <a:srgbClr val="FFFF00"/>
                </a:solidFill>
                <a:latin typeface="Times New Roman" pitchFamily="18" charset="0"/>
              </a:rPr>
              <a:t>＜</a:t>
            </a:r>
            <a:r>
              <a:rPr kumimoji="1" lang="en-US" altLang="zh-CN" sz="2800" b="1" dirty="0">
                <a:solidFill>
                  <a:srgbClr val="FFFF00"/>
                </a:solidFill>
                <a:latin typeface="Times New Roman" pitchFamily="18" charset="0"/>
              </a:rPr>
              <a:t>E</a:t>
            </a:r>
            <a:r>
              <a:rPr kumimoji="1" lang="en-US" altLang="zh-CN" sz="2800" b="1" i="1" baseline="-25000" dirty="0">
                <a:solidFill>
                  <a:srgbClr val="FFFF00"/>
                </a:solidFill>
                <a:latin typeface="Times New Roman" pitchFamily="18" charset="0"/>
              </a:rPr>
              <a:t>P</a:t>
            </a:r>
            <a:r>
              <a:rPr kumimoji="1" lang="en-US" altLang="zh-CN" sz="2800" b="1" dirty="0">
                <a:solidFill>
                  <a:srgbClr val="FFFF00"/>
                </a:solidFill>
                <a:latin typeface="Times New Roman" pitchFamily="18" charset="0"/>
              </a:rPr>
              <a:t> </a:t>
            </a:r>
            <a:r>
              <a:rPr kumimoji="1" lang="zh-CN" altLang="en-US" sz="2800" b="1" dirty="0">
                <a:solidFill>
                  <a:srgbClr val="FFFF00"/>
                </a:solidFill>
                <a:latin typeface="Times New Roman" pitchFamily="18" charset="0"/>
              </a:rPr>
              <a:t>（弱场配体）时，填</a:t>
            </a:r>
            <a:r>
              <a:rPr kumimoji="1" lang="en-US" altLang="zh-CN" sz="2800" b="1" dirty="0" err="1">
                <a:solidFill>
                  <a:srgbClr val="FFFF00"/>
                </a:solidFill>
                <a:latin typeface="Times New Roman" pitchFamily="18" charset="0"/>
              </a:rPr>
              <a:t>d</a:t>
            </a:r>
            <a:r>
              <a:rPr kumimoji="1" lang="en-US" altLang="zh-CN" sz="2800" b="1" baseline="-30000" dirty="0" err="1">
                <a:solidFill>
                  <a:srgbClr val="FFFF00"/>
                </a:solidFill>
                <a:latin typeface="Times New Roman" pitchFamily="18" charset="0"/>
              </a:rPr>
              <a:t>γ</a:t>
            </a:r>
            <a:r>
              <a:rPr kumimoji="1" lang="zh-CN" altLang="en-US" sz="2800" b="1" dirty="0">
                <a:solidFill>
                  <a:srgbClr val="FFFF00"/>
                </a:solidFill>
                <a:latin typeface="Times New Roman" pitchFamily="18" charset="0"/>
              </a:rPr>
              <a:t>不成对。 </a:t>
            </a:r>
          </a:p>
        </p:txBody>
      </p:sp>
      <p:grpSp>
        <p:nvGrpSpPr>
          <p:cNvPr id="7" name="组合 6">
            <a:extLst>
              <a:ext uri="{FF2B5EF4-FFF2-40B4-BE49-F238E27FC236}">
                <a16:creationId xmlns:a16="http://schemas.microsoft.com/office/drawing/2014/main" xmlns="" id="{E20086EA-F8B5-49F2-9A7F-D837CDB4FF29}"/>
              </a:ext>
            </a:extLst>
          </p:cNvPr>
          <p:cNvGrpSpPr/>
          <p:nvPr/>
        </p:nvGrpSpPr>
        <p:grpSpPr>
          <a:xfrm>
            <a:off x="279841" y="3659162"/>
            <a:ext cx="5433301" cy="2008370"/>
            <a:chOff x="805651" y="4181170"/>
            <a:chExt cx="5433301" cy="2008370"/>
          </a:xfrm>
        </p:grpSpPr>
        <p:graphicFrame>
          <p:nvGraphicFramePr>
            <p:cNvPr id="4" name="对象 3"/>
            <p:cNvGraphicFramePr>
              <a:graphicFrameLocks noChangeAspect="1"/>
            </p:cNvGraphicFramePr>
            <p:nvPr>
              <p:extLst>
                <p:ext uri="{D42A27DB-BD31-4B8C-83A1-F6EECF244321}">
                  <p14:modId xmlns:p14="http://schemas.microsoft.com/office/powerpoint/2010/main" val="1589237937"/>
                </p:ext>
              </p:extLst>
            </p:nvPr>
          </p:nvGraphicFramePr>
          <p:xfrm>
            <a:off x="805651" y="4181170"/>
            <a:ext cx="5433301" cy="2008370"/>
          </p:xfrm>
          <a:graphic>
            <a:graphicData uri="http://schemas.openxmlformats.org/presentationml/2006/ole">
              <mc:AlternateContent xmlns:mc="http://schemas.openxmlformats.org/markup-compatibility/2006">
                <mc:Choice xmlns:v="urn:schemas-microsoft-com:vml" Requires="v">
                  <p:oleObj spid="_x0000_s344221" name="CS ChemDraw Drawing" r:id="rId3" imgW="4331110" imgH="1471949" progId="ChemDraw.Document.6.0">
                    <p:embed/>
                  </p:oleObj>
                </mc:Choice>
                <mc:Fallback>
                  <p:oleObj name="CS ChemDraw Drawing" r:id="rId3" imgW="4331110" imgH="1471949" progId="ChemDraw.Document.6.0">
                    <p:embed/>
                    <p:pic>
                      <p:nvPicPr>
                        <p:cNvPr id="0" name="Object 2"/>
                        <p:cNvPicPr>
                          <a:picLocks noChangeAspect="1" noChangeArrowheads="1"/>
                        </p:cNvPicPr>
                        <p:nvPr/>
                      </p:nvPicPr>
                      <p:blipFill>
                        <a:blip r:embed="rId4"/>
                        <a:srcRect/>
                        <a:stretch>
                          <a:fillRect/>
                        </a:stretch>
                      </p:blipFill>
                      <p:spPr bwMode="auto">
                        <a:xfrm>
                          <a:off x="805651" y="4181170"/>
                          <a:ext cx="5433301" cy="2008370"/>
                        </a:xfrm>
                        <a:prstGeom prst="rect">
                          <a:avLst/>
                        </a:prstGeom>
                        <a:noFill/>
                        <a:ln>
                          <a:noFill/>
                        </a:ln>
                      </p:spPr>
                    </p:pic>
                  </p:oleObj>
                </mc:Fallback>
              </mc:AlternateContent>
            </a:graphicData>
          </a:graphic>
        </p:graphicFrame>
        <p:sp>
          <p:nvSpPr>
            <p:cNvPr id="5" name="矩形 4">
              <a:extLst>
                <a:ext uri="{FF2B5EF4-FFF2-40B4-BE49-F238E27FC236}">
                  <a16:creationId xmlns:a16="http://schemas.microsoft.com/office/drawing/2014/main" xmlns="" id="{ED45BAA7-D55C-4E34-AC14-099A6A9A69A4}"/>
                </a:ext>
              </a:extLst>
            </p:cNvPr>
            <p:cNvSpPr/>
            <p:nvPr/>
          </p:nvSpPr>
          <p:spPr>
            <a:xfrm>
              <a:off x="3633946" y="5237940"/>
              <a:ext cx="378630" cy="369332"/>
            </a:xfrm>
            <a:prstGeom prst="rect">
              <a:avLst/>
            </a:prstGeom>
          </p:spPr>
          <p:txBody>
            <a:bodyPr wrap="none">
              <a:spAutoFit/>
            </a:bodyPr>
            <a:lstStyle/>
            <a:p>
              <a:r>
                <a:rPr kumimoji="1" lang="en-US" altLang="zh-CN" b="1" dirty="0" err="1">
                  <a:solidFill>
                    <a:srgbClr val="FFFF00"/>
                  </a:solidFill>
                  <a:latin typeface="Times New Roman" pitchFamily="18" charset="0"/>
                </a:rPr>
                <a:t>d</a:t>
              </a:r>
              <a:r>
                <a:rPr kumimoji="1" lang="en-US" altLang="zh-CN" b="1" baseline="-30000" dirty="0" err="1">
                  <a:solidFill>
                    <a:srgbClr val="FFFF00"/>
                  </a:solidFill>
                  <a:latin typeface="Times New Roman" pitchFamily="18" charset="0"/>
                </a:rPr>
                <a:t>ε</a:t>
              </a:r>
              <a:endParaRPr lang="zh-CN" altLang="en-US" dirty="0"/>
            </a:p>
          </p:txBody>
        </p:sp>
        <p:sp>
          <p:nvSpPr>
            <p:cNvPr id="6" name="矩形 5">
              <a:extLst>
                <a:ext uri="{FF2B5EF4-FFF2-40B4-BE49-F238E27FC236}">
                  <a16:creationId xmlns:a16="http://schemas.microsoft.com/office/drawing/2014/main" xmlns="" id="{1EB0F2DA-4562-45B4-8EC2-1D12BF4312C1}"/>
                </a:ext>
              </a:extLst>
            </p:cNvPr>
            <p:cNvSpPr/>
            <p:nvPr/>
          </p:nvSpPr>
          <p:spPr>
            <a:xfrm>
              <a:off x="3344759" y="4309279"/>
              <a:ext cx="385042" cy="369332"/>
            </a:xfrm>
            <a:prstGeom prst="rect">
              <a:avLst/>
            </a:prstGeom>
          </p:spPr>
          <p:txBody>
            <a:bodyPr wrap="none">
              <a:spAutoFit/>
            </a:bodyPr>
            <a:lstStyle/>
            <a:p>
              <a:r>
                <a:rPr kumimoji="1" lang="en-US" altLang="zh-CN" b="1" dirty="0" err="1">
                  <a:solidFill>
                    <a:srgbClr val="FFFF00"/>
                  </a:solidFill>
                  <a:latin typeface="Times New Roman" pitchFamily="18" charset="0"/>
                </a:rPr>
                <a:t>d</a:t>
              </a:r>
              <a:r>
                <a:rPr kumimoji="1" lang="en-US" altLang="zh-CN" b="1" baseline="-30000" dirty="0" err="1">
                  <a:solidFill>
                    <a:srgbClr val="FFFF00"/>
                  </a:solidFill>
                  <a:latin typeface="Times New Roman" pitchFamily="18" charset="0"/>
                </a:rPr>
                <a:t>γ</a:t>
              </a:r>
              <a:endParaRPr lang="zh-CN" altLang="en-US" dirty="0"/>
            </a:p>
          </p:txBody>
        </p:sp>
        <p:sp>
          <p:nvSpPr>
            <p:cNvPr id="11" name="矩形 10">
              <a:extLst>
                <a:ext uri="{FF2B5EF4-FFF2-40B4-BE49-F238E27FC236}">
                  <a16:creationId xmlns:a16="http://schemas.microsoft.com/office/drawing/2014/main" xmlns="" id="{C020A65C-51C6-4F8B-BEC8-25A4EFEA2C68}"/>
                </a:ext>
              </a:extLst>
            </p:cNvPr>
            <p:cNvSpPr/>
            <p:nvPr/>
          </p:nvSpPr>
          <p:spPr>
            <a:xfrm>
              <a:off x="2121716" y="5234023"/>
              <a:ext cx="378630" cy="369332"/>
            </a:xfrm>
            <a:prstGeom prst="rect">
              <a:avLst/>
            </a:prstGeom>
          </p:spPr>
          <p:txBody>
            <a:bodyPr wrap="none">
              <a:spAutoFit/>
            </a:bodyPr>
            <a:lstStyle/>
            <a:p>
              <a:r>
                <a:rPr kumimoji="1" lang="en-US" altLang="zh-CN" b="1" dirty="0" err="1">
                  <a:solidFill>
                    <a:srgbClr val="FFFF00"/>
                  </a:solidFill>
                  <a:latin typeface="Times New Roman" pitchFamily="18" charset="0"/>
                </a:rPr>
                <a:t>d</a:t>
              </a:r>
              <a:r>
                <a:rPr kumimoji="1" lang="en-US" altLang="zh-CN" b="1" baseline="-30000" dirty="0" err="1">
                  <a:solidFill>
                    <a:srgbClr val="FFFF00"/>
                  </a:solidFill>
                  <a:latin typeface="Times New Roman" pitchFamily="18" charset="0"/>
                </a:rPr>
                <a:t>ε</a:t>
              </a:r>
              <a:endParaRPr lang="zh-CN" altLang="en-US" dirty="0"/>
            </a:p>
          </p:txBody>
        </p:sp>
        <p:sp>
          <p:nvSpPr>
            <p:cNvPr id="12" name="矩形 11">
              <a:extLst>
                <a:ext uri="{FF2B5EF4-FFF2-40B4-BE49-F238E27FC236}">
                  <a16:creationId xmlns:a16="http://schemas.microsoft.com/office/drawing/2014/main" xmlns="" id="{D4FAFF99-7FB5-4DAA-938E-A0A1BCD81211}"/>
                </a:ext>
              </a:extLst>
            </p:cNvPr>
            <p:cNvSpPr/>
            <p:nvPr/>
          </p:nvSpPr>
          <p:spPr>
            <a:xfrm>
              <a:off x="1996716" y="4320602"/>
              <a:ext cx="385042" cy="369332"/>
            </a:xfrm>
            <a:prstGeom prst="rect">
              <a:avLst/>
            </a:prstGeom>
          </p:spPr>
          <p:txBody>
            <a:bodyPr wrap="none">
              <a:spAutoFit/>
            </a:bodyPr>
            <a:lstStyle/>
            <a:p>
              <a:r>
                <a:rPr kumimoji="1" lang="en-US" altLang="zh-CN" b="1" dirty="0" err="1">
                  <a:solidFill>
                    <a:srgbClr val="FFFF00"/>
                  </a:solidFill>
                  <a:latin typeface="Times New Roman" pitchFamily="18" charset="0"/>
                </a:rPr>
                <a:t>d</a:t>
              </a:r>
              <a:r>
                <a:rPr kumimoji="1" lang="en-US" altLang="zh-CN" b="1" baseline="-30000" dirty="0" err="1">
                  <a:solidFill>
                    <a:srgbClr val="FFFF00"/>
                  </a:solidFill>
                  <a:latin typeface="Times New Roman" pitchFamily="18" charset="0"/>
                </a:rPr>
                <a:t>γ</a:t>
              </a:r>
              <a:endParaRPr lang="zh-CN" altLang="en-US" dirty="0"/>
            </a:p>
          </p:txBody>
        </p:sp>
      </p:grpSp>
    </p:spTree>
    <p:extLst>
      <p:ext uri="{BB962C8B-B14F-4D97-AF65-F5344CB8AC3E}">
        <p14:creationId xmlns:p14="http://schemas.microsoft.com/office/powerpoint/2010/main" val="9451136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3005"/>
                                        </p:tgtEl>
                                        <p:attrNameLst>
                                          <p:attrName>style.visibility</p:attrName>
                                        </p:attrNameLst>
                                      </p:cBhvr>
                                      <p:to>
                                        <p:strVal val="visible"/>
                                      </p:to>
                                    </p:set>
                                    <p:animEffect transition="in" filter="slide(fromBottom)">
                                      <p:cBhvr>
                                        <p:cTn id="7" dur="500"/>
                                        <p:tgtEl>
                                          <p:spTgt spid="213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0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949451" y="188641"/>
            <a:ext cx="8353425" cy="576263"/>
          </a:xfrm>
        </p:spPr>
        <p:txBody>
          <a:bodyPr>
            <a:noAutofit/>
          </a:bodyPr>
          <a:lstStyle/>
          <a:p>
            <a:pPr algn="ctr"/>
            <a:r>
              <a:rPr lang="en-US" altLang="zh-CN" sz="3600" b="1" dirty="0">
                <a:latin typeface="Times New Roman" pitchFamily="18" charset="0"/>
                <a:cs typeface="Times New Roman" pitchFamily="18" charset="0"/>
              </a:rPr>
              <a:t>3</a:t>
            </a:r>
            <a:r>
              <a:rPr lang="zh-CN" altLang="en-US" sz="3600" b="1" dirty="0">
                <a:latin typeface="Times New Roman" pitchFamily="18" charset="0"/>
                <a:cs typeface="Times New Roman" pitchFamily="18" charset="0"/>
              </a:rPr>
              <a:t>、晶体场稳定化能和配合物的稳定性</a:t>
            </a:r>
          </a:p>
        </p:txBody>
      </p:sp>
      <p:sp>
        <p:nvSpPr>
          <p:cNvPr id="37893" name="Rectangle 5"/>
          <p:cNvSpPr>
            <a:spLocks noChangeArrowheads="1"/>
          </p:cNvSpPr>
          <p:nvPr/>
        </p:nvSpPr>
        <p:spPr bwMode="auto">
          <a:xfrm>
            <a:off x="333095" y="883970"/>
            <a:ext cx="102185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20000"/>
              </a:spcBef>
            </a:pPr>
            <a:r>
              <a:rPr kumimoji="1" lang="zh-CN" altLang="en-US" sz="2400" b="1" dirty="0">
                <a:solidFill>
                  <a:srgbClr val="FFFF00"/>
                </a:solidFill>
                <a:latin typeface="Times New Roman" pitchFamily="18" charset="0"/>
              </a:rPr>
              <a:t>晶体场稳定化能</a:t>
            </a:r>
            <a:r>
              <a:rPr lang="en-US" altLang="zh-CN" sz="2400" b="1" dirty="0">
                <a:solidFill>
                  <a:srgbClr val="FFFF00"/>
                </a:solidFill>
                <a:latin typeface="Times New Roman" pitchFamily="18" charset="0"/>
              </a:rPr>
              <a:t>(</a:t>
            </a:r>
            <a:r>
              <a:rPr lang="en-US" altLang="zh-CN" sz="2400" b="1" dirty="0" err="1">
                <a:solidFill>
                  <a:srgbClr val="FFFF00"/>
                </a:solidFill>
                <a:latin typeface="Times New Roman" pitchFamily="18" charset="0"/>
              </a:rPr>
              <a:t>E</a:t>
            </a:r>
            <a:r>
              <a:rPr lang="en-US" altLang="zh-CN" sz="2400" b="1" baseline="-25000" dirty="0" err="1">
                <a:solidFill>
                  <a:srgbClr val="FFFF00"/>
                </a:solidFill>
                <a:latin typeface="Times New Roman" pitchFamily="18" charset="0"/>
              </a:rPr>
              <a:t>c</a:t>
            </a:r>
            <a:r>
              <a:rPr lang="en-US" altLang="zh-CN" sz="2400" b="1" dirty="0">
                <a:solidFill>
                  <a:srgbClr val="FFFF00"/>
                </a:solidFill>
                <a:latin typeface="Times New Roman" pitchFamily="18" charset="0"/>
              </a:rPr>
              <a:t>)</a:t>
            </a:r>
            <a:r>
              <a:rPr kumimoji="1" lang="en-US" altLang="zh-CN" sz="2400" b="1" dirty="0">
                <a:solidFill>
                  <a:srgbClr val="FFFF00"/>
                </a:solidFill>
                <a:latin typeface="Times New Roman" pitchFamily="18" charset="0"/>
              </a:rPr>
              <a:t> </a:t>
            </a:r>
            <a:r>
              <a:rPr kumimoji="1" lang="zh-CN" altLang="en-US" sz="2400" b="1" dirty="0">
                <a:solidFill>
                  <a:srgbClr val="FFFF00"/>
                </a:solidFill>
                <a:latin typeface="Times New Roman" pitchFamily="18" charset="0"/>
              </a:rPr>
              <a:t>：</a:t>
            </a:r>
            <a:r>
              <a:rPr kumimoji="1" lang="en-US" altLang="zh-CN" sz="2400" b="1" dirty="0">
                <a:solidFill>
                  <a:schemeClr val="tx2"/>
                </a:solidFill>
                <a:latin typeface="Times New Roman" pitchFamily="18" charset="0"/>
              </a:rPr>
              <a:t>d</a:t>
            </a:r>
            <a:r>
              <a:rPr kumimoji="1" lang="zh-CN" altLang="en-US" sz="2400" b="1" dirty="0">
                <a:solidFill>
                  <a:schemeClr val="tx2"/>
                </a:solidFill>
                <a:latin typeface="Times New Roman" pitchFamily="18" charset="0"/>
              </a:rPr>
              <a:t>电子进入分裂后的</a:t>
            </a:r>
            <a:r>
              <a:rPr kumimoji="1" lang="en-US" altLang="zh-CN" sz="2400" b="1" dirty="0">
                <a:solidFill>
                  <a:schemeClr val="tx2"/>
                </a:solidFill>
                <a:latin typeface="Times New Roman" pitchFamily="18" charset="0"/>
              </a:rPr>
              <a:t>d</a:t>
            </a:r>
            <a:r>
              <a:rPr kumimoji="1" lang="zh-CN" altLang="en-US" sz="2400" b="1" dirty="0">
                <a:solidFill>
                  <a:schemeClr val="tx2"/>
                </a:solidFill>
                <a:latin typeface="Times New Roman" pitchFamily="18" charset="0"/>
              </a:rPr>
              <a:t>轨道与进入未分裂时的</a:t>
            </a:r>
            <a:r>
              <a:rPr kumimoji="1" lang="en-US" altLang="zh-CN" sz="2400" b="1" dirty="0">
                <a:solidFill>
                  <a:schemeClr val="tx2"/>
                </a:solidFill>
                <a:latin typeface="Times New Roman" pitchFamily="18" charset="0"/>
              </a:rPr>
              <a:t>d</a:t>
            </a:r>
            <a:r>
              <a:rPr kumimoji="1" lang="zh-CN" altLang="en-US" sz="2400" b="1" dirty="0">
                <a:solidFill>
                  <a:schemeClr val="tx2"/>
                </a:solidFill>
                <a:latin typeface="Times New Roman" pitchFamily="18" charset="0"/>
              </a:rPr>
              <a:t>轨道（球形场）相比，</a:t>
            </a:r>
            <a:r>
              <a:rPr kumimoji="1" lang="zh-CN" altLang="en-US" sz="2400" b="1" dirty="0">
                <a:solidFill>
                  <a:srgbClr val="FFFF00"/>
                </a:solidFill>
                <a:latin typeface="Times New Roman" pitchFamily="18" charset="0"/>
              </a:rPr>
              <a:t>系统降低的总能量。</a:t>
            </a:r>
          </a:p>
        </p:txBody>
      </p:sp>
      <p:sp>
        <p:nvSpPr>
          <p:cNvPr id="37894" name="Rectangle 6"/>
          <p:cNvSpPr>
            <a:spLocks noChangeArrowheads="1"/>
          </p:cNvSpPr>
          <p:nvPr/>
        </p:nvSpPr>
        <p:spPr bwMode="auto">
          <a:xfrm>
            <a:off x="6760475" y="2003588"/>
            <a:ext cx="22092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2400" b="1" dirty="0">
                <a:solidFill>
                  <a:srgbClr val="FFFF00"/>
                </a:solidFill>
                <a:latin typeface="Times New Roman" pitchFamily="18" charset="0"/>
              </a:rPr>
              <a:t>CFSE</a:t>
            </a:r>
            <a:r>
              <a:rPr lang="zh-CN" altLang="en-US" sz="2400" b="1" dirty="0">
                <a:solidFill>
                  <a:srgbClr val="FFFF00"/>
                </a:solidFill>
                <a:latin typeface="Times New Roman" pitchFamily="18" charset="0"/>
              </a:rPr>
              <a:t>的计算：</a:t>
            </a:r>
          </a:p>
        </p:txBody>
      </p:sp>
      <p:sp>
        <p:nvSpPr>
          <p:cNvPr id="37946" name="Rectangle 58"/>
          <p:cNvSpPr>
            <a:spLocks noChangeArrowheads="1"/>
          </p:cNvSpPr>
          <p:nvPr/>
        </p:nvSpPr>
        <p:spPr bwMode="auto">
          <a:xfrm>
            <a:off x="767911" y="4512125"/>
            <a:ext cx="2523749" cy="103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i="1" dirty="0">
                <a:solidFill>
                  <a:srgbClr val="FFFF00"/>
                </a:solidFill>
                <a:latin typeface="Times New Roman" pitchFamily="18" charset="0"/>
              </a:rPr>
              <a:t>E</a:t>
            </a:r>
            <a:r>
              <a:rPr kumimoji="1" lang="en-US" altLang="zh-CN" sz="2800" b="1" dirty="0">
                <a:solidFill>
                  <a:srgbClr val="FFFF00"/>
                </a:solidFill>
                <a:latin typeface="Times New Roman" pitchFamily="18" charset="0"/>
              </a:rPr>
              <a:t>(</a:t>
            </a:r>
            <a:r>
              <a:rPr kumimoji="1" lang="en-US" altLang="zh-CN" sz="2800" b="1" dirty="0" err="1">
                <a:solidFill>
                  <a:srgbClr val="FFFF00"/>
                </a:solidFill>
                <a:latin typeface="Times New Roman" pitchFamily="18" charset="0"/>
              </a:rPr>
              <a:t>d</a:t>
            </a:r>
            <a:r>
              <a:rPr kumimoji="1" lang="en-US" altLang="zh-CN" sz="2800" b="1" baseline="-30000" dirty="0" err="1">
                <a:solidFill>
                  <a:srgbClr val="FFFF00"/>
                </a:solidFill>
                <a:latin typeface="Times New Roman" pitchFamily="18" charset="0"/>
              </a:rPr>
              <a:t>γ</a:t>
            </a:r>
            <a:r>
              <a:rPr kumimoji="1" lang="en-US" altLang="zh-CN" sz="2800" b="1" dirty="0">
                <a:solidFill>
                  <a:srgbClr val="FFFF00"/>
                </a:solidFill>
                <a:latin typeface="Times New Roman" pitchFamily="18" charset="0"/>
              </a:rPr>
              <a:t>)</a:t>
            </a:r>
            <a:r>
              <a:rPr kumimoji="1" lang="zh-CN" altLang="en-US" sz="2800" b="1" dirty="0">
                <a:solidFill>
                  <a:srgbClr val="FFFF00"/>
                </a:solidFill>
                <a:latin typeface="Times New Roman" pitchFamily="18" charset="0"/>
              </a:rPr>
              <a:t>＝</a:t>
            </a:r>
            <a:r>
              <a:rPr kumimoji="1" lang="en-US" altLang="zh-CN" sz="2800" b="1" dirty="0">
                <a:solidFill>
                  <a:srgbClr val="FFFF00"/>
                </a:solidFill>
                <a:latin typeface="Times New Roman" pitchFamily="18" charset="0"/>
              </a:rPr>
              <a:t>0.6Es    </a:t>
            </a:r>
          </a:p>
          <a:p>
            <a:pPr>
              <a:spcBef>
                <a:spcPct val="20000"/>
              </a:spcBef>
            </a:pPr>
            <a:r>
              <a:rPr kumimoji="1" lang="en-US" altLang="zh-CN" sz="2800" b="1" i="1" dirty="0">
                <a:solidFill>
                  <a:srgbClr val="FFFF00"/>
                </a:solidFill>
                <a:latin typeface="Times New Roman" pitchFamily="18" charset="0"/>
              </a:rPr>
              <a:t>E</a:t>
            </a:r>
            <a:r>
              <a:rPr kumimoji="1" lang="en-US" altLang="zh-CN" sz="2800" b="1" dirty="0">
                <a:solidFill>
                  <a:srgbClr val="FFFF00"/>
                </a:solidFill>
                <a:latin typeface="Times New Roman" pitchFamily="18" charset="0"/>
              </a:rPr>
              <a:t>(</a:t>
            </a:r>
            <a:r>
              <a:rPr kumimoji="1" lang="en-US" altLang="zh-CN" sz="2800" b="1" dirty="0" err="1">
                <a:solidFill>
                  <a:srgbClr val="FFFF00"/>
                </a:solidFill>
                <a:latin typeface="Times New Roman" pitchFamily="18" charset="0"/>
              </a:rPr>
              <a:t>d</a:t>
            </a:r>
            <a:r>
              <a:rPr kumimoji="1" lang="en-US" altLang="zh-CN" sz="2800" b="1" baseline="-30000" dirty="0" err="1">
                <a:solidFill>
                  <a:srgbClr val="FFFF00"/>
                </a:solidFill>
                <a:latin typeface="Times New Roman" pitchFamily="18" charset="0"/>
              </a:rPr>
              <a:t>ε</a:t>
            </a:r>
            <a:r>
              <a:rPr kumimoji="1" lang="en-US" altLang="zh-CN" sz="2800" b="1" dirty="0">
                <a:solidFill>
                  <a:srgbClr val="FFFF00"/>
                </a:solidFill>
                <a:latin typeface="Times New Roman" pitchFamily="18" charset="0"/>
              </a:rPr>
              <a:t>)</a:t>
            </a:r>
            <a:r>
              <a:rPr kumimoji="1" lang="zh-CN" altLang="en-US" sz="2800" b="1" dirty="0">
                <a:solidFill>
                  <a:srgbClr val="FFFF00"/>
                </a:solidFill>
                <a:latin typeface="Times New Roman" pitchFamily="18" charset="0"/>
              </a:rPr>
              <a:t>＝</a:t>
            </a:r>
            <a:r>
              <a:rPr kumimoji="1" lang="en-US" altLang="zh-CN" sz="2800" b="1" dirty="0">
                <a:solidFill>
                  <a:srgbClr val="FFFF00"/>
                </a:solidFill>
                <a:latin typeface="Times New Roman" pitchFamily="18" charset="0"/>
              </a:rPr>
              <a:t>-0.4Es</a:t>
            </a:r>
          </a:p>
        </p:txBody>
      </p:sp>
      <p:grpSp>
        <p:nvGrpSpPr>
          <p:cNvPr id="37977" name="Group 89"/>
          <p:cNvGrpSpPr>
            <a:grpSpLocks/>
          </p:cNvGrpSpPr>
          <p:nvPr/>
        </p:nvGrpSpPr>
        <p:grpSpPr bwMode="auto">
          <a:xfrm>
            <a:off x="616690" y="2614069"/>
            <a:ext cx="2965502" cy="1200150"/>
            <a:chOff x="-990" y="2027"/>
            <a:chExt cx="2316" cy="756"/>
          </a:xfrm>
        </p:grpSpPr>
        <p:sp>
          <p:nvSpPr>
            <p:cNvPr id="37945" name="AutoShape 57"/>
            <p:cNvSpPr>
              <a:spLocks/>
            </p:cNvSpPr>
            <p:nvPr/>
          </p:nvSpPr>
          <p:spPr bwMode="auto">
            <a:xfrm>
              <a:off x="-990" y="2159"/>
              <a:ext cx="103" cy="526"/>
            </a:xfrm>
            <a:prstGeom prst="leftBrace">
              <a:avLst>
                <a:gd name="adj1" fmla="val 107092"/>
                <a:gd name="adj2" fmla="val 50000"/>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37949" name="Rectangle 61"/>
            <p:cNvSpPr>
              <a:spLocks noChangeArrowheads="1"/>
            </p:cNvSpPr>
            <p:nvPr/>
          </p:nvSpPr>
          <p:spPr bwMode="auto">
            <a:xfrm>
              <a:off x="-851" y="2027"/>
              <a:ext cx="2177"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en-US" altLang="zh-CN" sz="2400" b="1" i="1" dirty="0">
                  <a:latin typeface="Times New Roman" pitchFamily="18" charset="0"/>
                </a:rPr>
                <a:t>E</a:t>
              </a:r>
              <a:r>
                <a:rPr kumimoji="1" lang="en-US" altLang="zh-CN" sz="2400" b="1" dirty="0">
                  <a:latin typeface="Times New Roman" pitchFamily="18" charset="0"/>
                </a:rPr>
                <a:t>(</a:t>
              </a:r>
              <a:r>
                <a:rPr kumimoji="1" lang="en-US" altLang="zh-CN" sz="2400" b="1" dirty="0" err="1">
                  <a:latin typeface="Times New Roman" pitchFamily="18" charset="0"/>
                </a:rPr>
                <a:t>d</a:t>
              </a:r>
              <a:r>
                <a:rPr kumimoji="1" lang="en-US" altLang="zh-CN" sz="2400" b="1" baseline="-30000" dirty="0" err="1">
                  <a:latin typeface="Times New Roman" pitchFamily="18" charset="0"/>
                </a:rPr>
                <a:t>γ</a:t>
              </a:r>
              <a:r>
                <a:rPr kumimoji="1" lang="en-US" altLang="zh-CN" sz="2400" b="1" dirty="0">
                  <a:latin typeface="Times New Roman" pitchFamily="18" charset="0"/>
                </a:rPr>
                <a:t>)</a:t>
              </a:r>
              <a:r>
                <a:rPr kumimoji="1" lang="zh-CN" altLang="en-US" sz="2400" b="1" dirty="0">
                  <a:latin typeface="Times New Roman" pitchFamily="18" charset="0"/>
                </a:rPr>
                <a:t>－</a:t>
              </a:r>
              <a:r>
                <a:rPr kumimoji="1" lang="en-US" altLang="zh-CN" sz="2400" b="1" i="1" dirty="0">
                  <a:latin typeface="Times New Roman" pitchFamily="18" charset="0"/>
                </a:rPr>
                <a:t>E</a:t>
              </a:r>
              <a:r>
                <a:rPr kumimoji="1" lang="en-US" altLang="zh-CN" sz="2400" b="1" dirty="0">
                  <a:latin typeface="Times New Roman" pitchFamily="18" charset="0"/>
                </a:rPr>
                <a:t>(</a:t>
              </a:r>
              <a:r>
                <a:rPr kumimoji="1" lang="en-US" altLang="zh-CN" sz="2400" b="1" dirty="0" err="1">
                  <a:latin typeface="Times New Roman" pitchFamily="18" charset="0"/>
                </a:rPr>
                <a:t>d</a:t>
              </a:r>
              <a:r>
                <a:rPr kumimoji="1" lang="en-US" altLang="zh-CN" sz="2400" b="1" baseline="-30000" dirty="0" err="1">
                  <a:latin typeface="Times New Roman" pitchFamily="18" charset="0"/>
                </a:rPr>
                <a:t>ε</a:t>
              </a:r>
              <a:r>
                <a:rPr kumimoji="1" lang="en-US" altLang="zh-CN" sz="2400" b="1" dirty="0">
                  <a:latin typeface="Times New Roman" pitchFamily="18" charset="0"/>
                </a:rPr>
                <a:t>)</a:t>
              </a:r>
              <a:r>
                <a:rPr kumimoji="1" lang="zh-CN" altLang="en-US" sz="2400" b="1" dirty="0">
                  <a:latin typeface="Times New Roman" pitchFamily="18" charset="0"/>
                </a:rPr>
                <a:t>＝</a:t>
              </a:r>
              <a:r>
                <a:rPr kumimoji="1" lang="en-US" altLang="zh-CN" sz="2400" b="1" dirty="0">
                  <a:latin typeface="Times New Roman" pitchFamily="18" charset="0"/>
                </a:rPr>
                <a:t>Es</a:t>
              </a:r>
            </a:p>
            <a:p>
              <a:pPr>
                <a:lnSpc>
                  <a:spcPct val="150000"/>
                </a:lnSpc>
              </a:pPr>
              <a:r>
                <a:rPr kumimoji="1" lang="en-US" altLang="zh-CN" sz="2400" b="1" dirty="0">
                  <a:latin typeface="Times New Roman" pitchFamily="18" charset="0"/>
                </a:rPr>
                <a:t>2</a:t>
              </a:r>
              <a:r>
                <a:rPr kumimoji="1" lang="en-US" altLang="zh-CN" sz="2400" b="1" i="1" dirty="0">
                  <a:latin typeface="Times New Roman" pitchFamily="18" charset="0"/>
                </a:rPr>
                <a:t>E</a:t>
              </a:r>
              <a:r>
                <a:rPr kumimoji="1" lang="en-US" altLang="zh-CN" sz="2400" b="1" dirty="0">
                  <a:latin typeface="Times New Roman" pitchFamily="18" charset="0"/>
                </a:rPr>
                <a:t>(</a:t>
              </a:r>
              <a:r>
                <a:rPr kumimoji="1" lang="en-US" altLang="zh-CN" sz="2400" b="1" dirty="0" err="1">
                  <a:latin typeface="Times New Roman" pitchFamily="18" charset="0"/>
                </a:rPr>
                <a:t>d</a:t>
              </a:r>
              <a:r>
                <a:rPr kumimoji="1" lang="en-US" altLang="zh-CN" sz="2400" b="1" baseline="-30000" dirty="0" err="1">
                  <a:latin typeface="Times New Roman" pitchFamily="18" charset="0"/>
                </a:rPr>
                <a:t>γ</a:t>
              </a:r>
              <a:r>
                <a:rPr kumimoji="1" lang="en-US" altLang="zh-CN" sz="2400" b="1" dirty="0">
                  <a:latin typeface="Times New Roman" pitchFamily="18" charset="0"/>
                </a:rPr>
                <a:t>)</a:t>
              </a:r>
              <a:r>
                <a:rPr kumimoji="1" lang="zh-CN" altLang="en-US" sz="2400" b="1" dirty="0">
                  <a:latin typeface="Times New Roman" pitchFamily="18" charset="0"/>
                </a:rPr>
                <a:t>＋</a:t>
              </a:r>
              <a:r>
                <a:rPr kumimoji="1" lang="en-US" altLang="zh-CN" sz="2400" b="1" dirty="0">
                  <a:latin typeface="Times New Roman" pitchFamily="18" charset="0"/>
                </a:rPr>
                <a:t>3</a:t>
              </a:r>
              <a:r>
                <a:rPr kumimoji="1" lang="en-US" altLang="zh-CN" sz="2400" b="1" i="1" dirty="0">
                  <a:latin typeface="Times New Roman" pitchFamily="18" charset="0"/>
                </a:rPr>
                <a:t>E</a:t>
              </a:r>
              <a:r>
                <a:rPr kumimoji="1" lang="en-US" altLang="zh-CN" sz="2400" b="1" dirty="0">
                  <a:latin typeface="Times New Roman" pitchFamily="18" charset="0"/>
                </a:rPr>
                <a:t>(</a:t>
              </a:r>
              <a:r>
                <a:rPr kumimoji="1" lang="en-US" altLang="zh-CN" sz="2400" b="1" dirty="0" err="1">
                  <a:latin typeface="Times New Roman" pitchFamily="18" charset="0"/>
                </a:rPr>
                <a:t>d</a:t>
              </a:r>
              <a:r>
                <a:rPr kumimoji="1" lang="en-US" altLang="zh-CN" sz="2400" b="1" baseline="-30000" dirty="0" err="1">
                  <a:latin typeface="Times New Roman" pitchFamily="18" charset="0"/>
                </a:rPr>
                <a:t>ε</a:t>
              </a:r>
              <a:r>
                <a:rPr kumimoji="1" lang="en-US" altLang="zh-CN" sz="2400" b="1" dirty="0">
                  <a:latin typeface="Times New Roman" pitchFamily="18" charset="0"/>
                </a:rPr>
                <a:t>)</a:t>
              </a:r>
              <a:r>
                <a:rPr kumimoji="1" lang="zh-CN" altLang="en-US" sz="2400" b="1" dirty="0">
                  <a:latin typeface="Times New Roman" pitchFamily="18" charset="0"/>
                </a:rPr>
                <a:t>＝</a:t>
              </a:r>
              <a:r>
                <a:rPr kumimoji="1" lang="en-US" altLang="zh-CN" sz="2400" b="1" dirty="0">
                  <a:latin typeface="Times New Roman" pitchFamily="18" charset="0"/>
                </a:rPr>
                <a:t>0</a:t>
              </a:r>
            </a:p>
          </p:txBody>
        </p:sp>
      </p:grpSp>
      <p:sp>
        <p:nvSpPr>
          <p:cNvPr id="2" name="日期占位符 1"/>
          <p:cNvSpPr>
            <a:spLocks noGrp="1"/>
          </p:cNvSpPr>
          <p:nvPr>
            <p:ph type="dt" sz="half" idx="14"/>
          </p:nvPr>
        </p:nvSpPr>
        <p:spPr/>
        <p:txBody>
          <a:bodyPr/>
          <a:lstStyle/>
          <a:p>
            <a:fld id="{AFC48A6C-AB72-4D9D-9FB1-61C194C678A1}" type="datetime12">
              <a:rPr lang="zh-CN" altLang="en-US" smtClean="0"/>
              <a:t>上午8时17分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46</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42" name="Rectangle 3">
            <a:extLst>
              <a:ext uri="{FF2B5EF4-FFF2-40B4-BE49-F238E27FC236}">
                <a16:creationId xmlns:a16="http://schemas.microsoft.com/office/drawing/2014/main" xmlns="" id="{87927AFA-242D-4848-AA91-8084641F5364}"/>
              </a:ext>
            </a:extLst>
          </p:cNvPr>
          <p:cNvSpPr>
            <a:spLocks noChangeArrowheads="1"/>
          </p:cNvSpPr>
          <p:nvPr/>
        </p:nvSpPr>
        <p:spPr bwMode="auto">
          <a:xfrm>
            <a:off x="7608168" y="3814219"/>
            <a:ext cx="372171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kumimoji="1" lang="en-US" altLang="zh-CN" sz="2400" b="1" i="1" dirty="0">
                <a:solidFill>
                  <a:srgbClr val="FFFF00"/>
                </a:solidFill>
                <a:latin typeface="Times New Roman" pitchFamily="18" charset="0"/>
              </a:rPr>
              <a:t>x</a:t>
            </a:r>
            <a:r>
              <a:rPr kumimoji="1" lang="en-US" altLang="zh-CN" sz="2400" b="1" dirty="0">
                <a:latin typeface="Times New Roman" pitchFamily="18" charset="0"/>
              </a:rPr>
              <a:t>—</a:t>
            </a:r>
            <a:r>
              <a:rPr kumimoji="1" lang="en-US" altLang="zh-CN" sz="2400" b="1" dirty="0" err="1">
                <a:latin typeface="Times New Roman" pitchFamily="18" charset="0"/>
              </a:rPr>
              <a:t>d</a:t>
            </a:r>
            <a:r>
              <a:rPr kumimoji="1" lang="en-US" altLang="zh-CN" sz="2400" b="1" baseline="-30000" dirty="0" err="1">
                <a:latin typeface="Times New Roman" pitchFamily="18" charset="0"/>
              </a:rPr>
              <a:t>ε</a:t>
            </a:r>
            <a:r>
              <a:rPr kumimoji="1" lang="zh-CN" altLang="en-US" sz="2400" b="1" dirty="0">
                <a:latin typeface="Times New Roman" pitchFamily="18" charset="0"/>
              </a:rPr>
              <a:t>轨道上电子数，</a:t>
            </a:r>
          </a:p>
          <a:p>
            <a:pPr algn="just">
              <a:lnSpc>
                <a:spcPct val="150000"/>
              </a:lnSpc>
            </a:pPr>
            <a:r>
              <a:rPr kumimoji="1" lang="en-US" altLang="zh-CN" sz="2400" b="1" i="1" dirty="0">
                <a:solidFill>
                  <a:srgbClr val="FFFF00"/>
                </a:solidFill>
                <a:latin typeface="Times New Roman" pitchFamily="18" charset="0"/>
              </a:rPr>
              <a:t>y</a:t>
            </a:r>
            <a:r>
              <a:rPr kumimoji="1" lang="en-US" altLang="zh-CN" sz="2400" b="1" dirty="0">
                <a:latin typeface="Times New Roman" pitchFamily="18" charset="0"/>
              </a:rPr>
              <a:t>—</a:t>
            </a:r>
            <a:r>
              <a:rPr kumimoji="1" lang="en-US" altLang="zh-CN" sz="2400" b="1" dirty="0" err="1">
                <a:latin typeface="Times New Roman" pitchFamily="18" charset="0"/>
              </a:rPr>
              <a:t>d</a:t>
            </a:r>
            <a:r>
              <a:rPr kumimoji="1" lang="en-US" altLang="zh-CN" sz="2400" b="1" baseline="-30000" dirty="0" err="1">
                <a:latin typeface="Times New Roman" pitchFamily="18" charset="0"/>
              </a:rPr>
              <a:t>γ</a:t>
            </a:r>
            <a:r>
              <a:rPr kumimoji="1" lang="zh-CN" altLang="en-US" sz="2400" b="1" dirty="0">
                <a:latin typeface="Times New Roman" pitchFamily="18" charset="0"/>
              </a:rPr>
              <a:t>轨道上电子数，</a:t>
            </a:r>
          </a:p>
          <a:p>
            <a:pPr eaLnBrk="0" hangingPunct="0">
              <a:lnSpc>
                <a:spcPct val="150000"/>
              </a:lnSpc>
            </a:pPr>
            <a:r>
              <a:rPr kumimoji="1" lang="en-US" altLang="zh-CN" sz="2400" b="1" i="1" dirty="0">
                <a:solidFill>
                  <a:srgbClr val="FFFF00"/>
                </a:solidFill>
                <a:latin typeface="Times New Roman" pitchFamily="18" charset="0"/>
              </a:rPr>
              <a:t>n</a:t>
            </a:r>
            <a:r>
              <a:rPr kumimoji="1" lang="en-US" altLang="zh-CN" sz="2400" b="1" baseline="-30000" dirty="0">
                <a:solidFill>
                  <a:srgbClr val="FFFF00"/>
                </a:solidFill>
                <a:latin typeface="Times New Roman" pitchFamily="18" charset="0"/>
              </a:rPr>
              <a:t>2</a:t>
            </a:r>
            <a:r>
              <a:rPr kumimoji="1" lang="en-US" altLang="zh-CN" sz="2400" b="1" dirty="0">
                <a:latin typeface="Times New Roman"/>
              </a:rPr>
              <a:t>—</a:t>
            </a:r>
            <a:r>
              <a:rPr kumimoji="1" lang="zh-CN" altLang="en-US" sz="2400" b="1" dirty="0">
                <a:latin typeface="宋体" pitchFamily="2" charset="-122"/>
              </a:rPr>
              <a:t>配合物中</a:t>
            </a:r>
            <a:r>
              <a:rPr kumimoji="1" lang="en-US" altLang="zh-CN" sz="2400" b="1" dirty="0">
                <a:latin typeface="Times New Roman" pitchFamily="18" charset="0"/>
              </a:rPr>
              <a:t>d</a:t>
            </a:r>
            <a:r>
              <a:rPr kumimoji="1" lang="zh-CN" altLang="en-US" sz="2400" b="1" dirty="0">
                <a:latin typeface="宋体" pitchFamily="2" charset="-122"/>
              </a:rPr>
              <a:t>电子对数，</a:t>
            </a:r>
          </a:p>
          <a:p>
            <a:pPr eaLnBrk="0" hangingPunct="0">
              <a:lnSpc>
                <a:spcPct val="150000"/>
              </a:lnSpc>
            </a:pPr>
            <a:r>
              <a:rPr kumimoji="1" lang="en-US" altLang="zh-CN" sz="2400" b="1" i="1" dirty="0">
                <a:solidFill>
                  <a:srgbClr val="FFFF00"/>
                </a:solidFill>
                <a:latin typeface="Times New Roman" pitchFamily="18" charset="0"/>
              </a:rPr>
              <a:t>n</a:t>
            </a:r>
            <a:r>
              <a:rPr kumimoji="1" lang="en-US" altLang="zh-CN" sz="2400" b="1" baseline="-30000" dirty="0">
                <a:solidFill>
                  <a:srgbClr val="FFFF00"/>
                </a:solidFill>
                <a:latin typeface="Times New Roman" pitchFamily="18" charset="0"/>
              </a:rPr>
              <a:t>1</a:t>
            </a:r>
            <a:r>
              <a:rPr kumimoji="1" lang="en-US" altLang="zh-CN" sz="2400" b="1" dirty="0">
                <a:latin typeface="Times New Roman"/>
              </a:rPr>
              <a:t>—</a:t>
            </a:r>
            <a:r>
              <a:rPr kumimoji="1" lang="zh-CN" altLang="en-US" sz="2400" b="1" dirty="0">
                <a:latin typeface="宋体" pitchFamily="2" charset="-122"/>
              </a:rPr>
              <a:t>球形场中</a:t>
            </a:r>
            <a:r>
              <a:rPr kumimoji="1" lang="en-US" altLang="zh-CN" sz="2400" b="1" dirty="0">
                <a:latin typeface="Times New Roman" pitchFamily="18" charset="0"/>
              </a:rPr>
              <a:t>d</a:t>
            </a:r>
            <a:r>
              <a:rPr kumimoji="1" lang="zh-CN" altLang="en-US" sz="2400" b="1" dirty="0">
                <a:latin typeface="宋体" pitchFamily="2" charset="-122"/>
              </a:rPr>
              <a:t>电子对数。</a:t>
            </a:r>
            <a:r>
              <a:rPr kumimoji="1" lang="zh-CN" altLang="en-US" sz="2400" b="1" dirty="0">
                <a:latin typeface="Times New Roman" pitchFamily="18" charset="0"/>
              </a:rPr>
              <a:t> </a:t>
            </a:r>
          </a:p>
        </p:txBody>
      </p:sp>
      <p:sp>
        <p:nvSpPr>
          <p:cNvPr id="43" name="Rectangle 4">
            <a:extLst>
              <a:ext uri="{FF2B5EF4-FFF2-40B4-BE49-F238E27FC236}">
                <a16:creationId xmlns:a16="http://schemas.microsoft.com/office/drawing/2014/main" xmlns="" id="{1B2A3822-A990-4579-9DD9-2084E22DFB9A}"/>
              </a:ext>
            </a:extLst>
          </p:cNvPr>
          <p:cNvSpPr>
            <a:spLocks noChangeArrowheads="1"/>
          </p:cNvSpPr>
          <p:nvPr/>
        </p:nvSpPr>
        <p:spPr bwMode="auto">
          <a:xfrm>
            <a:off x="6738641" y="2337136"/>
            <a:ext cx="442972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kumimoji="1" lang="en-US" altLang="zh-CN" sz="2400" b="1" i="1" dirty="0">
                <a:latin typeface="Times New Roman" pitchFamily="18" charset="0"/>
              </a:rPr>
              <a:t>E</a:t>
            </a:r>
            <a:r>
              <a:rPr kumimoji="1" lang="en-US" altLang="zh-CN" sz="2400" b="1" baseline="-30000" dirty="0">
                <a:latin typeface="Times New Roman" pitchFamily="18" charset="0"/>
              </a:rPr>
              <a:t>C </a:t>
            </a:r>
            <a:r>
              <a:rPr kumimoji="1" lang="en-US" altLang="zh-CN" sz="2400" b="1" dirty="0">
                <a:latin typeface="Times New Roman" pitchFamily="18" charset="0"/>
              </a:rPr>
              <a:t>= </a:t>
            </a:r>
            <a:r>
              <a:rPr kumimoji="1" lang="en-US" altLang="zh-CN" sz="2400" b="1" i="1" dirty="0" err="1">
                <a:latin typeface="Times New Roman" pitchFamily="18" charset="0"/>
              </a:rPr>
              <a:t>xE</a:t>
            </a:r>
            <a:r>
              <a:rPr kumimoji="1" lang="en-US" altLang="zh-CN" sz="2400" b="1" dirty="0">
                <a:latin typeface="Times New Roman" pitchFamily="18" charset="0"/>
              </a:rPr>
              <a:t>(</a:t>
            </a:r>
            <a:r>
              <a:rPr kumimoji="1" lang="en-US" altLang="zh-CN" sz="2400" b="1" dirty="0" err="1">
                <a:latin typeface="Times New Roman" pitchFamily="18" charset="0"/>
              </a:rPr>
              <a:t>d</a:t>
            </a:r>
            <a:r>
              <a:rPr kumimoji="1" lang="en-US" altLang="zh-CN" sz="2400" b="1" baseline="-30000" dirty="0" err="1">
                <a:latin typeface="Times New Roman" pitchFamily="18" charset="0"/>
              </a:rPr>
              <a:t>ε</a:t>
            </a:r>
            <a:r>
              <a:rPr kumimoji="1" lang="en-US" altLang="zh-CN" sz="2400" b="1" dirty="0">
                <a:latin typeface="Times New Roman" pitchFamily="18" charset="0"/>
              </a:rPr>
              <a:t>) + </a:t>
            </a:r>
            <a:r>
              <a:rPr kumimoji="1" lang="en-US" altLang="zh-CN" sz="2400" b="1" i="1" dirty="0" err="1">
                <a:latin typeface="Times New Roman" pitchFamily="18" charset="0"/>
              </a:rPr>
              <a:t>yE</a:t>
            </a:r>
            <a:r>
              <a:rPr kumimoji="1" lang="en-US" altLang="zh-CN" sz="2400" b="1" dirty="0">
                <a:latin typeface="Times New Roman" pitchFamily="18" charset="0"/>
              </a:rPr>
              <a:t>(</a:t>
            </a:r>
            <a:r>
              <a:rPr kumimoji="1" lang="en-US" altLang="zh-CN" sz="2400" b="1" dirty="0" err="1">
                <a:latin typeface="Times New Roman" pitchFamily="18" charset="0"/>
              </a:rPr>
              <a:t>d</a:t>
            </a:r>
            <a:r>
              <a:rPr kumimoji="1" lang="en-US" altLang="zh-CN" sz="2400" b="1" baseline="-30000" dirty="0" err="1">
                <a:latin typeface="Times New Roman" pitchFamily="18" charset="0"/>
              </a:rPr>
              <a:t>γ</a:t>
            </a:r>
            <a:r>
              <a:rPr kumimoji="1" lang="en-US" altLang="zh-CN" sz="2400" b="1" dirty="0">
                <a:latin typeface="Times New Roman" pitchFamily="18" charset="0"/>
              </a:rPr>
              <a:t>) + (</a:t>
            </a:r>
            <a:r>
              <a:rPr kumimoji="1" lang="en-US" altLang="zh-CN" sz="2400" b="1" i="1" dirty="0">
                <a:latin typeface="Times New Roman" pitchFamily="18" charset="0"/>
              </a:rPr>
              <a:t>n</a:t>
            </a:r>
            <a:r>
              <a:rPr kumimoji="1" lang="en-US" altLang="zh-CN" sz="2400" b="1" baseline="-30000" dirty="0">
                <a:latin typeface="Times New Roman" pitchFamily="18" charset="0"/>
              </a:rPr>
              <a:t>2</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30000" dirty="0">
                <a:latin typeface="Times New Roman" pitchFamily="18" charset="0"/>
              </a:rPr>
              <a:t>1</a:t>
            </a:r>
            <a:r>
              <a:rPr kumimoji="1" lang="en-US" altLang="zh-CN" sz="2400" b="1" dirty="0">
                <a:latin typeface="Times New Roman" pitchFamily="18" charset="0"/>
              </a:rPr>
              <a:t>)E</a:t>
            </a:r>
            <a:r>
              <a:rPr kumimoji="1" lang="en-US" altLang="zh-CN" sz="2400" b="1" i="1" baseline="-25000" dirty="0">
                <a:latin typeface="Times New Roman" pitchFamily="18" charset="0"/>
              </a:rPr>
              <a:t>P</a:t>
            </a:r>
            <a:r>
              <a:rPr kumimoji="1" lang="en-US" altLang="zh-CN" sz="2400" b="1" i="1" dirty="0">
                <a:latin typeface="Times New Roman" pitchFamily="18" charset="0"/>
              </a:rPr>
              <a:t> </a:t>
            </a:r>
          </a:p>
          <a:p>
            <a:pPr>
              <a:lnSpc>
                <a:spcPct val="150000"/>
              </a:lnSpc>
              <a:spcBef>
                <a:spcPct val="50000"/>
              </a:spcBef>
            </a:pPr>
            <a:r>
              <a:rPr kumimoji="1" lang="en-US" altLang="zh-CN" sz="2400" b="1" i="1" dirty="0">
                <a:latin typeface="Times New Roman" pitchFamily="18" charset="0"/>
              </a:rPr>
              <a:t>     = </a:t>
            </a:r>
            <a:r>
              <a:rPr kumimoji="1" lang="en-US" altLang="zh-CN" sz="2400" b="1" dirty="0">
                <a:latin typeface="Times New Roman" pitchFamily="18" charset="0"/>
              </a:rPr>
              <a:t>-0.4</a:t>
            </a:r>
            <a:r>
              <a:rPr kumimoji="1" lang="en-US" altLang="zh-CN" sz="2400" b="1" i="1" dirty="0">
                <a:latin typeface="Times New Roman" pitchFamily="18" charset="0"/>
              </a:rPr>
              <a:t>x</a:t>
            </a:r>
            <a:r>
              <a:rPr kumimoji="1" lang="en-US" altLang="zh-CN" sz="2400" b="1" dirty="0">
                <a:latin typeface="Times New Roman" pitchFamily="18" charset="0"/>
              </a:rPr>
              <a:t>E</a:t>
            </a:r>
            <a:r>
              <a:rPr kumimoji="1" lang="en-US" altLang="zh-CN" sz="2400" b="1" baseline="-25000" dirty="0">
                <a:latin typeface="Times New Roman" pitchFamily="18" charset="0"/>
              </a:rPr>
              <a:t>s</a:t>
            </a:r>
            <a:r>
              <a:rPr kumimoji="1" lang="en-US" altLang="zh-CN" sz="2400" b="1" dirty="0">
                <a:latin typeface="Times New Roman" pitchFamily="18" charset="0"/>
              </a:rPr>
              <a:t> </a:t>
            </a:r>
            <a:r>
              <a:rPr kumimoji="1" lang="en-US" altLang="zh-CN" sz="2400" b="1" i="1" dirty="0">
                <a:latin typeface="Times New Roman" pitchFamily="18" charset="0"/>
              </a:rPr>
              <a:t>+ 0.6y</a:t>
            </a:r>
            <a:r>
              <a:rPr kumimoji="1" lang="en-US" altLang="zh-CN" sz="2400" b="1" dirty="0"/>
              <a:t>E</a:t>
            </a:r>
            <a:r>
              <a:rPr kumimoji="1" lang="en-US" altLang="zh-CN" sz="2400" b="1" baseline="-25000" dirty="0"/>
              <a:t>s</a:t>
            </a:r>
            <a:r>
              <a:rPr kumimoji="1" lang="en-US" altLang="zh-CN" sz="2400" b="1" i="1" dirty="0">
                <a:latin typeface="Times New Roman" pitchFamily="18" charset="0"/>
              </a:rPr>
              <a:t>+ </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30000" dirty="0">
                <a:latin typeface="Times New Roman" pitchFamily="18" charset="0"/>
              </a:rPr>
              <a:t>2</a:t>
            </a:r>
            <a:r>
              <a:rPr kumimoji="1" lang="en-US" altLang="zh-CN" sz="2400" b="1" dirty="0">
                <a:latin typeface="Times New Roman" pitchFamily="18" charset="0"/>
              </a:rPr>
              <a:t>-</a:t>
            </a:r>
            <a:r>
              <a:rPr kumimoji="1" lang="en-US" altLang="zh-CN" sz="2400" b="1" i="1" dirty="0">
                <a:latin typeface="Times New Roman" pitchFamily="18" charset="0"/>
              </a:rPr>
              <a:t>n</a:t>
            </a:r>
            <a:r>
              <a:rPr kumimoji="1" lang="en-US" altLang="zh-CN" sz="2400" b="1" baseline="-30000" dirty="0">
                <a:latin typeface="Times New Roman" pitchFamily="18" charset="0"/>
              </a:rPr>
              <a:t>1</a:t>
            </a:r>
            <a:r>
              <a:rPr kumimoji="1" lang="en-US" altLang="zh-CN" sz="2400" b="1" dirty="0">
                <a:latin typeface="Times New Roman" pitchFamily="18" charset="0"/>
              </a:rPr>
              <a:t>)E</a:t>
            </a:r>
            <a:r>
              <a:rPr kumimoji="1" lang="en-US" altLang="zh-CN" sz="2400" b="1" i="1" baseline="-25000" dirty="0">
                <a:latin typeface="Times New Roman" pitchFamily="18" charset="0"/>
              </a:rPr>
              <a:t>P</a:t>
            </a:r>
          </a:p>
        </p:txBody>
      </p:sp>
      <p:grpSp>
        <p:nvGrpSpPr>
          <p:cNvPr id="4" name="组合 3">
            <a:extLst>
              <a:ext uri="{FF2B5EF4-FFF2-40B4-BE49-F238E27FC236}">
                <a16:creationId xmlns:a16="http://schemas.microsoft.com/office/drawing/2014/main" xmlns="" id="{C3CFA67B-0FA4-4A3B-9B9A-4FFD54A1D868}"/>
              </a:ext>
            </a:extLst>
          </p:cNvPr>
          <p:cNvGrpSpPr/>
          <p:nvPr/>
        </p:nvGrpSpPr>
        <p:grpSpPr>
          <a:xfrm>
            <a:off x="3719736" y="2096766"/>
            <a:ext cx="2583217" cy="3933119"/>
            <a:chOff x="4766537" y="2096766"/>
            <a:chExt cx="2583217" cy="3933119"/>
          </a:xfrm>
        </p:grpSpPr>
        <p:grpSp>
          <p:nvGrpSpPr>
            <p:cNvPr id="37974" name="Group 86"/>
            <p:cNvGrpSpPr>
              <a:grpSpLocks/>
            </p:cNvGrpSpPr>
            <p:nvPr/>
          </p:nvGrpSpPr>
          <p:grpSpPr bwMode="auto">
            <a:xfrm>
              <a:off x="4766537" y="2221634"/>
              <a:ext cx="2583217" cy="3694113"/>
              <a:chOff x="4224" y="1152"/>
              <a:chExt cx="1575" cy="2327"/>
            </a:xfrm>
          </p:grpSpPr>
          <p:sp>
            <p:nvSpPr>
              <p:cNvPr id="37927" name="Rectangle 39"/>
              <p:cNvSpPr>
                <a:spLocks noChangeArrowheads="1"/>
              </p:cNvSpPr>
              <p:nvPr/>
            </p:nvSpPr>
            <p:spPr bwMode="auto">
              <a:xfrm>
                <a:off x="5333" y="3149"/>
                <a:ext cx="30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solidFill>
                      <a:srgbClr val="FFFF00"/>
                    </a:solidFill>
                    <a:latin typeface="Times New Roman" pitchFamily="18" charset="0"/>
                  </a:rPr>
                  <a:t>d</a:t>
                </a:r>
                <a:r>
                  <a:rPr lang="en-US" altLang="zh-CN" sz="2800" b="1" baseline="-25000">
                    <a:solidFill>
                      <a:srgbClr val="FFFF00"/>
                    </a:solidFill>
                    <a:latin typeface="Times New Roman" pitchFamily="18" charset="0"/>
                  </a:rPr>
                  <a:t>ε</a:t>
                </a:r>
              </a:p>
            </p:txBody>
          </p:sp>
          <p:grpSp>
            <p:nvGrpSpPr>
              <p:cNvPr id="37973" name="Group 85"/>
              <p:cNvGrpSpPr>
                <a:grpSpLocks/>
              </p:cNvGrpSpPr>
              <p:nvPr/>
            </p:nvGrpSpPr>
            <p:grpSpPr bwMode="auto">
              <a:xfrm>
                <a:off x="4224" y="1152"/>
                <a:ext cx="1575" cy="2208"/>
                <a:chOff x="4224" y="1152"/>
                <a:chExt cx="1575" cy="2208"/>
              </a:xfrm>
            </p:grpSpPr>
            <p:sp>
              <p:nvSpPr>
                <p:cNvPr id="37920" name="Line 32"/>
                <p:cNvSpPr>
                  <a:spLocks noChangeShapeType="1"/>
                </p:cNvSpPr>
                <p:nvPr/>
              </p:nvSpPr>
              <p:spPr bwMode="auto">
                <a:xfrm>
                  <a:off x="5280" y="1343"/>
                  <a:ext cx="1" cy="10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21" name="Rectangle 33"/>
                <p:cNvSpPr>
                  <a:spLocks noChangeArrowheads="1"/>
                </p:cNvSpPr>
                <p:nvPr/>
              </p:nvSpPr>
              <p:spPr bwMode="auto">
                <a:xfrm>
                  <a:off x="5201" y="2354"/>
                  <a:ext cx="5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SzPct val="120000"/>
                  </a:pPr>
                  <a:r>
                    <a:rPr lang="en-US" altLang="zh-CN" sz="2800" b="1" dirty="0">
                      <a:solidFill>
                        <a:srgbClr val="FFFF00"/>
                      </a:solidFill>
                      <a:latin typeface="Times New Roman" pitchFamily="18" charset="0"/>
                      <a:ea typeface="黑体" pitchFamily="49" charset="-122"/>
                    </a:rPr>
                    <a:t>E</a:t>
                  </a:r>
                  <a:r>
                    <a:rPr lang="en-US" altLang="zh-CN" sz="2800" b="1" baseline="-25000" dirty="0">
                      <a:solidFill>
                        <a:srgbClr val="FFFF00"/>
                      </a:solidFill>
                      <a:latin typeface="Times New Roman" pitchFamily="18" charset="0"/>
                      <a:ea typeface="黑体" pitchFamily="49" charset="-122"/>
                    </a:rPr>
                    <a:t>s</a:t>
                  </a:r>
                  <a:endParaRPr lang="en-US" altLang="zh-CN" sz="2800" b="1" dirty="0">
                    <a:solidFill>
                      <a:srgbClr val="FFFF00"/>
                    </a:solidFill>
                    <a:latin typeface="Times New Roman" pitchFamily="18" charset="0"/>
                    <a:ea typeface="黑体" pitchFamily="49" charset="-122"/>
                  </a:endParaRPr>
                </a:p>
              </p:txBody>
            </p:sp>
            <p:sp>
              <p:nvSpPr>
                <p:cNvPr id="37928" name="Rectangle 40"/>
                <p:cNvSpPr>
                  <a:spLocks noChangeArrowheads="1"/>
                </p:cNvSpPr>
                <p:nvPr/>
              </p:nvSpPr>
              <p:spPr bwMode="auto">
                <a:xfrm>
                  <a:off x="5280" y="1152"/>
                  <a:ext cx="31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err="1">
                      <a:solidFill>
                        <a:srgbClr val="FFFF00"/>
                      </a:solidFill>
                      <a:latin typeface="Times New Roman" pitchFamily="18" charset="0"/>
                    </a:rPr>
                    <a:t>d</a:t>
                  </a:r>
                  <a:r>
                    <a:rPr lang="en-US" altLang="zh-CN" sz="2800" b="1" baseline="-25000" dirty="0" err="1">
                      <a:solidFill>
                        <a:srgbClr val="FFFF00"/>
                      </a:solidFill>
                      <a:latin typeface="Times New Roman" pitchFamily="18" charset="0"/>
                    </a:rPr>
                    <a:t>γ</a:t>
                  </a:r>
                  <a:endParaRPr lang="en-US" altLang="zh-CN" sz="2800" b="1" baseline="-25000" dirty="0">
                    <a:solidFill>
                      <a:srgbClr val="FFFF00"/>
                    </a:solidFill>
                    <a:latin typeface="Times New Roman" pitchFamily="18" charset="0"/>
                  </a:endParaRPr>
                </a:p>
              </p:txBody>
            </p:sp>
            <p:sp>
              <p:nvSpPr>
                <p:cNvPr id="37929" name="Line 41"/>
                <p:cNvSpPr>
                  <a:spLocks noChangeShapeType="1"/>
                </p:cNvSpPr>
                <p:nvPr/>
              </p:nvSpPr>
              <p:spPr bwMode="auto">
                <a:xfrm>
                  <a:off x="5280" y="2658"/>
                  <a:ext cx="1"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37942" name="Group 54"/>
                <p:cNvGrpSpPr>
                  <a:grpSpLocks/>
                </p:cNvGrpSpPr>
                <p:nvPr/>
              </p:nvGrpSpPr>
              <p:grpSpPr bwMode="auto">
                <a:xfrm>
                  <a:off x="4689" y="2589"/>
                  <a:ext cx="468" cy="729"/>
                  <a:chOff x="3681" y="3166"/>
                  <a:chExt cx="468" cy="729"/>
                </a:xfrm>
              </p:grpSpPr>
              <p:sp>
                <p:nvSpPr>
                  <p:cNvPr id="37932" name="Rectangle 44"/>
                  <p:cNvSpPr>
                    <a:spLocks noChangeArrowheads="1"/>
                  </p:cNvSpPr>
                  <p:nvPr/>
                </p:nvSpPr>
                <p:spPr bwMode="auto">
                  <a:xfrm>
                    <a:off x="3681" y="3410"/>
                    <a:ext cx="46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000" b="1" i="1">
                        <a:latin typeface="Times New Roman" pitchFamily="18" charset="0"/>
                      </a:rPr>
                      <a:t>E</a:t>
                    </a:r>
                    <a:r>
                      <a:rPr kumimoji="1" lang="en-US" altLang="zh-CN" sz="2000" b="1">
                        <a:latin typeface="Times New Roman" pitchFamily="18" charset="0"/>
                      </a:rPr>
                      <a:t>(d</a:t>
                    </a:r>
                    <a:r>
                      <a:rPr kumimoji="1" lang="en-US" altLang="zh-CN" sz="2000" b="1" baseline="-30000">
                        <a:latin typeface="Times New Roman" pitchFamily="18" charset="0"/>
                      </a:rPr>
                      <a:t>ε</a:t>
                    </a:r>
                    <a:r>
                      <a:rPr kumimoji="1" lang="en-US" altLang="zh-CN" sz="2000" b="1">
                        <a:latin typeface="Times New Roman" pitchFamily="18" charset="0"/>
                      </a:rPr>
                      <a:t>)</a:t>
                    </a:r>
                  </a:p>
                </p:txBody>
              </p:sp>
              <p:sp>
                <p:nvSpPr>
                  <p:cNvPr id="37934" name="Line 46"/>
                  <p:cNvSpPr>
                    <a:spLocks noChangeShapeType="1"/>
                  </p:cNvSpPr>
                  <p:nvPr/>
                </p:nvSpPr>
                <p:spPr bwMode="auto">
                  <a:xfrm>
                    <a:off x="3825" y="3655"/>
                    <a:ext cx="1"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7935" name="Line 47"/>
                  <p:cNvSpPr>
                    <a:spLocks noChangeShapeType="1"/>
                  </p:cNvSpPr>
                  <p:nvPr/>
                </p:nvSpPr>
                <p:spPr bwMode="auto">
                  <a:xfrm flipV="1">
                    <a:off x="3825" y="3166"/>
                    <a:ext cx="1"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37940" name="Group 52"/>
                <p:cNvGrpSpPr>
                  <a:grpSpLocks/>
                </p:cNvGrpSpPr>
                <p:nvPr/>
              </p:nvGrpSpPr>
              <p:grpSpPr bwMode="auto">
                <a:xfrm>
                  <a:off x="4704" y="1286"/>
                  <a:ext cx="472" cy="1248"/>
                  <a:chOff x="4240" y="1843"/>
                  <a:chExt cx="472" cy="1248"/>
                </a:xfrm>
              </p:grpSpPr>
              <p:sp>
                <p:nvSpPr>
                  <p:cNvPr id="37931" name="Rectangle 43"/>
                  <p:cNvSpPr>
                    <a:spLocks noChangeArrowheads="1"/>
                  </p:cNvSpPr>
                  <p:nvPr/>
                </p:nvSpPr>
                <p:spPr bwMode="auto">
                  <a:xfrm>
                    <a:off x="4240" y="2306"/>
                    <a:ext cx="47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000" b="1" i="1">
                        <a:latin typeface="Times New Roman" pitchFamily="18" charset="0"/>
                      </a:rPr>
                      <a:t>E</a:t>
                    </a:r>
                    <a:r>
                      <a:rPr kumimoji="1" lang="en-US" altLang="zh-CN" sz="2000" b="1">
                        <a:latin typeface="Times New Roman" pitchFamily="18" charset="0"/>
                      </a:rPr>
                      <a:t>(d</a:t>
                    </a:r>
                    <a:r>
                      <a:rPr kumimoji="1" lang="en-US" altLang="zh-CN" sz="2000" b="1" baseline="-30000">
                        <a:latin typeface="Times New Roman" pitchFamily="18" charset="0"/>
                      </a:rPr>
                      <a:t>γ</a:t>
                    </a:r>
                    <a:r>
                      <a:rPr kumimoji="1" lang="en-US" altLang="zh-CN" sz="2000" b="1">
                        <a:latin typeface="Times New Roman" pitchFamily="18" charset="0"/>
                      </a:rPr>
                      <a:t>)</a:t>
                    </a:r>
                  </a:p>
                </p:txBody>
              </p:sp>
              <p:sp>
                <p:nvSpPr>
                  <p:cNvPr id="37933" name="Line 45"/>
                  <p:cNvSpPr>
                    <a:spLocks noChangeShapeType="1"/>
                  </p:cNvSpPr>
                  <p:nvPr/>
                </p:nvSpPr>
                <p:spPr bwMode="auto">
                  <a:xfrm>
                    <a:off x="4368" y="2515"/>
                    <a:ext cx="1"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7936" name="Line 48"/>
                  <p:cNvSpPr>
                    <a:spLocks noChangeShapeType="1"/>
                  </p:cNvSpPr>
                  <p:nvPr/>
                </p:nvSpPr>
                <p:spPr bwMode="auto">
                  <a:xfrm flipV="1">
                    <a:off x="4368" y="1843"/>
                    <a:ext cx="1"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37912" name="Line 24"/>
                <p:cNvSpPr>
                  <a:spLocks noChangeShapeType="1"/>
                </p:cNvSpPr>
                <p:nvPr/>
              </p:nvSpPr>
              <p:spPr bwMode="auto">
                <a:xfrm flipV="1">
                  <a:off x="4416" y="1296"/>
                  <a:ext cx="336" cy="1195"/>
                </a:xfrm>
                <a:prstGeom prst="line">
                  <a:avLst/>
                </a:prstGeom>
                <a:noFill/>
                <a:ln w="222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13" name="Line 25"/>
                <p:cNvSpPr>
                  <a:spLocks noChangeShapeType="1"/>
                </p:cNvSpPr>
                <p:nvPr/>
              </p:nvSpPr>
              <p:spPr bwMode="auto">
                <a:xfrm flipH="1" flipV="1">
                  <a:off x="4416" y="2611"/>
                  <a:ext cx="288" cy="749"/>
                </a:xfrm>
                <a:prstGeom prst="line">
                  <a:avLst/>
                </a:prstGeom>
                <a:noFill/>
                <a:ln w="222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15" name="Line 27"/>
                <p:cNvSpPr>
                  <a:spLocks noChangeShapeType="1"/>
                </p:cNvSpPr>
                <p:nvPr/>
              </p:nvSpPr>
              <p:spPr bwMode="auto">
                <a:xfrm>
                  <a:off x="4752" y="1295"/>
                  <a:ext cx="240" cy="1"/>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16" name="Line 28"/>
                <p:cNvSpPr>
                  <a:spLocks noChangeShapeType="1"/>
                </p:cNvSpPr>
                <p:nvPr/>
              </p:nvSpPr>
              <p:spPr bwMode="auto">
                <a:xfrm>
                  <a:off x="5040" y="1295"/>
                  <a:ext cx="240" cy="1"/>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39" name="Line 51"/>
                <p:cNvSpPr>
                  <a:spLocks noChangeShapeType="1"/>
                </p:cNvSpPr>
                <p:nvPr/>
              </p:nvSpPr>
              <p:spPr bwMode="auto">
                <a:xfrm flipV="1">
                  <a:off x="4464" y="2543"/>
                  <a:ext cx="816" cy="1"/>
                </a:xfrm>
                <a:prstGeom prst="line">
                  <a:avLst/>
                </a:prstGeom>
                <a:noFill/>
                <a:ln w="222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7966" name="Line 78"/>
                <p:cNvSpPr>
                  <a:spLocks noChangeShapeType="1"/>
                </p:cNvSpPr>
                <p:nvPr/>
              </p:nvSpPr>
              <p:spPr bwMode="auto">
                <a:xfrm>
                  <a:off x="4224" y="2524"/>
                  <a:ext cx="14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37970" name="Group 82"/>
                <p:cNvGrpSpPr>
                  <a:grpSpLocks/>
                </p:cNvGrpSpPr>
                <p:nvPr/>
              </p:nvGrpSpPr>
              <p:grpSpPr bwMode="auto">
                <a:xfrm>
                  <a:off x="4752" y="3358"/>
                  <a:ext cx="528" cy="0"/>
                  <a:chOff x="4848" y="3696"/>
                  <a:chExt cx="528" cy="0"/>
                </a:xfrm>
              </p:grpSpPr>
              <p:sp>
                <p:nvSpPr>
                  <p:cNvPr id="37967" name="Line 79"/>
                  <p:cNvSpPr>
                    <a:spLocks noChangeShapeType="1"/>
                  </p:cNvSpPr>
                  <p:nvPr/>
                </p:nvSpPr>
                <p:spPr bwMode="auto">
                  <a:xfrm>
                    <a:off x="4848" y="3696"/>
                    <a:ext cx="14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7968" name="Line 80"/>
                  <p:cNvSpPr>
                    <a:spLocks noChangeShapeType="1"/>
                  </p:cNvSpPr>
                  <p:nvPr/>
                </p:nvSpPr>
                <p:spPr bwMode="auto">
                  <a:xfrm>
                    <a:off x="5040" y="3696"/>
                    <a:ext cx="14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7969" name="Line 81"/>
                  <p:cNvSpPr>
                    <a:spLocks noChangeShapeType="1"/>
                  </p:cNvSpPr>
                  <p:nvPr/>
                </p:nvSpPr>
                <p:spPr bwMode="auto">
                  <a:xfrm>
                    <a:off x="5232" y="3696"/>
                    <a:ext cx="14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grpSp>
        <p:sp>
          <p:nvSpPr>
            <p:cNvPr id="44" name="Rectangle 27">
              <a:extLst>
                <a:ext uri="{FF2B5EF4-FFF2-40B4-BE49-F238E27FC236}">
                  <a16:creationId xmlns:a16="http://schemas.microsoft.com/office/drawing/2014/main" xmlns="" id="{29599010-F18F-4A79-942F-1B97CFC3EB57}"/>
                </a:ext>
              </a:extLst>
            </p:cNvPr>
            <p:cNvSpPr>
              <a:spLocks noChangeArrowheads="1"/>
            </p:cNvSpPr>
            <p:nvPr/>
          </p:nvSpPr>
          <p:spPr bwMode="auto">
            <a:xfrm>
              <a:off x="5583101" y="5722108"/>
              <a:ext cx="4026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err="1">
                  <a:latin typeface="Times New Roman" pitchFamily="18" charset="0"/>
                </a:rPr>
                <a:t>d</a:t>
              </a:r>
              <a:r>
                <a:rPr lang="en-US" altLang="zh-CN" sz="1400" b="1" baseline="-25000" dirty="0" err="1">
                  <a:latin typeface="Times New Roman" pitchFamily="18" charset="0"/>
                </a:rPr>
                <a:t>xy</a:t>
              </a:r>
              <a:endParaRPr lang="en-US" altLang="zh-CN" sz="1400" b="1" baseline="-25000" dirty="0">
                <a:latin typeface="Times New Roman" pitchFamily="18" charset="0"/>
              </a:endParaRPr>
            </a:p>
          </p:txBody>
        </p:sp>
        <p:sp>
          <p:nvSpPr>
            <p:cNvPr id="45" name="Rectangle 28">
              <a:extLst>
                <a:ext uri="{FF2B5EF4-FFF2-40B4-BE49-F238E27FC236}">
                  <a16:creationId xmlns:a16="http://schemas.microsoft.com/office/drawing/2014/main" xmlns="" id="{4FF76A2C-838F-4335-91F4-2F023619679F}"/>
                </a:ext>
              </a:extLst>
            </p:cNvPr>
            <p:cNvSpPr>
              <a:spLocks noChangeArrowheads="1"/>
            </p:cNvSpPr>
            <p:nvPr/>
          </p:nvSpPr>
          <p:spPr bwMode="auto">
            <a:xfrm>
              <a:off x="5904243" y="5694308"/>
              <a:ext cx="3962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err="1">
                  <a:latin typeface="Times New Roman" pitchFamily="18" charset="0"/>
                </a:rPr>
                <a:t>d</a:t>
              </a:r>
              <a:r>
                <a:rPr lang="en-US" altLang="zh-CN" sz="1400" b="1" baseline="-25000" dirty="0" err="1">
                  <a:latin typeface="Times New Roman" pitchFamily="18" charset="0"/>
                </a:rPr>
                <a:t>xz</a:t>
              </a:r>
              <a:endParaRPr lang="en-US" altLang="zh-CN" sz="1400" b="1" baseline="-25000" dirty="0">
                <a:latin typeface="Times New Roman" pitchFamily="18" charset="0"/>
              </a:endParaRPr>
            </a:p>
          </p:txBody>
        </p:sp>
        <p:sp>
          <p:nvSpPr>
            <p:cNvPr id="46" name="Rectangle 29">
              <a:extLst>
                <a:ext uri="{FF2B5EF4-FFF2-40B4-BE49-F238E27FC236}">
                  <a16:creationId xmlns:a16="http://schemas.microsoft.com/office/drawing/2014/main" xmlns="" id="{600FA2BB-DB40-4F88-A452-673A07805B67}"/>
                </a:ext>
              </a:extLst>
            </p:cNvPr>
            <p:cNvSpPr>
              <a:spLocks noChangeArrowheads="1"/>
            </p:cNvSpPr>
            <p:nvPr/>
          </p:nvSpPr>
          <p:spPr bwMode="auto">
            <a:xfrm>
              <a:off x="6204878" y="5660160"/>
              <a:ext cx="3962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err="1">
                  <a:latin typeface="Times New Roman" pitchFamily="18" charset="0"/>
                </a:rPr>
                <a:t>d</a:t>
              </a:r>
              <a:r>
                <a:rPr lang="en-US" altLang="zh-CN" sz="1400" b="1" baseline="-25000" dirty="0" err="1">
                  <a:latin typeface="Times New Roman" pitchFamily="18" charset="0"/>
                </a:rPr>
                <a:t>yz</a:t>
              </a:r>
              <a:endParaRPr lang="en-US" altLang="zh-CN" sz="1400" b="1" baseline="-25000" dirty="0">
                <a:latin typeface="Times New Roman" pitchFamily="18" charset="0"/>
              </a:endParaRPr>
            </a:p>
          </p:txBody>
        </p:sp>
        <p:sp>
          <p:nvSpPr>
            <p:cNvPr id="47" name="Rectangle 30">
              <a:extLst>
                <a:ext uri="{FF2B5EF4-FFF2-40B4-BE49-F238E27FC236}">
                  <a16:creationId xmlns:a16="http://schemas.microsoft.com/office/drawing/2014/main" xmlns="" id="{BE1D9A2E-5DA9-4230-B48E-17790A184C70}"/>
                </a:ext>
              </a:extLst>
            </p:cNvPr>
            <p:cNvSpPr>
              <a:spLocks noChangeArrowheads="1"/>
            </p:cNvSpPr>
            <p:nvPr/>
          </p:nvSpPr>
          <p:spPr bwMode="auto">
            <a:xfrm>
              <a:off x="5591944" y="2120232"/>
              <a:ext cx="3962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Times New Roman" pitchFamily="18" charset="0"/>
                </a:rPr>
                <a:t>d</a:t>
              </a:r>
              <a:r>
                <a:rPr lang="en-US" altLang="zh-CN" sz="1400" b="1" baseline="-25000" dirty="0">
                  <a:latin typeface="Times New Roman" pitchFamily="18" charset="0"/>
                </a:rPr>
                <a:t>z2</a:t>
              </a:r>
            </a:p>
          </p:txBody>
        </p:sp>
        <p:sp>
          <p:nvSpPr>
            <p:cNvPr id="48" name="Rectangle 31">
              <a:extLst>
                <a:ext uri="{FF2B5EF4-FFF2-40B4-BE49-F238E27FC236}">
                  <a16:creationId xmlns:a16="http://schemas.microsoft.com/office/drawing/2014/main" xmlns="" id="{351694E1-E396-4B1C-B725-CADDDE3688C2}"/>
                </a:ext>
              </a:extLst>
            </p:cNvPr>
            <p:cNvSpPr>
              <a:spLocks noChangeArrowheads="1"/>
            </p:cNvSpPr>
            <p:nvPr/>
          </p:nvSpPr>
          <p:spPr bwMode="auto">
            <a:xfrm>
              <a:off x="5898328" y="2096766"/>
              <a:ext cx="5613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Times New Roman" pitchFamily="18" charset="0"/>
                </a:rPr>
                <a:t>d</a:t>
              </a:r>
              <a:r>
                <a:rPr lang="en-US" altLang="zh-CN" sz="1400" b="1" baseline="-25000" dirty="0">
                  <a:latin typeface="Times New Roman" pitchFamily="18" charset="0"/>
                </a:rPr>
                <a:t>x2-y2</a:t>
              </a:r>
            </a:p>
          </p:txBody>
        </p:sp>
      </p:grpSp>
      <p:sp>
        <p:nvSpPr>
          <p:cNvPr id="5" name="箭头: 下 4">
            <a:extLst>
              <a:ext uri="{FF2B5EF4-FFF2-40B4-BE49-F238E27FC236}">
                <a16:creationId xmlns:a16="http://schemas.microsoft.com/office/drawing/2014/main" xmlns="" id="{C06D318E-BD29-48CE-A1E6-2097859CCA60}"/>
              </a:ext>
            </a:extLst>
          </p:cNvPr>
          <p:cNvSpPr/>
          <p:nvPr/>
        </p:nvSpPr>
        <p:spPr>
          <a:xfrm>
            <a:off x="1680896" y="3931468"/>
            <a:ext cx="427128" cy="601565"/>
          </a:xfrm>
          <a:prstGeom prst="down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8734258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Horizontal)">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4"/>
          </p:nvPr>
        </p:nvSpPr>
        <p:spPr/>
        <p:txBody>
          <a:bodyPr/>
          <a:lstStyle/>
          <a:p>
            <a:fld id="{70055AB1-E2EB-4FE7-B6E6-B7E65D4ED80E}" type="datetime12">
              <a:rPr lang="zh-CN" altLang="en-US" smtClean="0"/>
              <a:t>上午9时15分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47</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38914" name="Rectangle 2"/>
          <p:cNvSpPr>
            <a:spLocks noGrp="1" noChangeArrowheads="1"/>
          </p:cNvSpPr>
          <p:nvPr>
            <p:ph type="title"/>
          </p:nvPr>
        </p:nvSpPr>
        <p:spPr>
          <a:xfrm>
            <a:off x="191344" y="226834"/>
            <a:ext cx="1368152" cy="720080"/>
          </a:xfrm>
        </p:spPr>
        <p:txBody>
          <a:bodyPr>
            <a:noAutofit/>
          </a:bodyPr>
          <a:lstStyle/>
          <a:p>
            <a:pPr algn="l"/>
            <a:r>
              <a:rPr lang="zh-CN" altLang="en-US" sz="3600" b="1" dirty="0"/>
              <a:t>例</a:t>
            </a:r>
            <a:r>
              <a:rPr lang="en-US" altLang="zh-CN" sz="3600" b="1" dirty="0"/>
              <a:t>:</a:t>
            </a:r>
            <a:endParaRPr lang="zh-CN" altLang="en-US" sz="3600" b="1" dirty="0"/>
          </a:p>
        </p:txBody>
      </p:sp>
      <p:sp>
        <p:nvSpPr>
          <p:cNvPr id="38917" name="Rectangle 5"/>
          <p:cNvSpPr>
            <a:spLocks noChangeArrowheads="1"/>
          </p:cNvSpPr>
          <p:nvPr/>
        </p:nvSpPr>
        <p:spPr bwMode="auto">
          <a:xfrm>
            <a:off x="2054226" y="3893840"/>
            <a:ext cx="88663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kumimoji="1" lang="zh-CN" altLang="en-US" sz="2800" b="1" dirty="0">
                <a:latin typeface="Times New Roman" pitchFamily="18" charset="0"/>
              </a:rPr>
              <a:t>弱场：</a:t>
            </a:r>
            <a:r>
              <a:rPr kumimoji="1" lang="en-US" altLang="zh-CN" sz="2800" b="1" i="1" dirty="0">
                <a:latin typeface="Times New Roman" pitchFamily="18" charset="0"/>
              </a:rPr>
              <a:t>E</a:t>
            </a:r>
            <a:r>
              <a:rPr kumimoji="1" lang="en-US" altLang="zh-CN" sz="2800" b="1" baseline="-30000" dirty="0">
                <a:latin typeface="Times New Roman" pitchFamily="18" charset="0"/>
              </a:rPr>
              <a:t>C</a:t>
            </a:r>
            <a:r>
              <a:rPr kumimoji="1" lang="en-US" altLang="zh-CN" sz="2800" b="1" dirty="0">
                <a:latin typeface="Times New Roman" pitchFamily="18" charset="0"/>
              </a:rPr>
              <a:t> </a:t>
            </a:r>
            <a:r>
              <a:rPr kumimoji="1" lang="zh-CN" altLang="en-US" sz="2800" b="1" dirty="0">
                <a:latin typeface="Times New Roman" pitchFamily="18" charset="0"/>
              </a:rPr>
              <a:t>＝ </a:t>
            </a:r>
            <a:r>
              <a:rPr kumimoji="1" lang="en-US" altLang="zh-CN" sz="2800" b="1" dirty="0">
                <a:latin typeface="Times New Roman" pitchFamily="18" charset="0"/>
              </a:rPr>
              <a:t>3×</a:t>
            </a:r>
            <a:r>
              <a:rPr kumimoji="1" lang="zh-CN" altLang="en-US" sz="2800" b="1" dirty="0">
                <a:latin typeface="Times New Roman" pitchFamily="18" charset="0"/>
              </a:rPr>
              <a:t>（</a:t>
            </a:r>
            <a:r>
              <a:rPr kumimoji="1" lang="en-US" altLang="zh-CN" sz="2800" b="1" dirty="0">
                <a:latin typeface="Times New Roman" pitchFamily="18" charset="0"/>
              </a:rPr>
              <a:t>-0.4E</a:t>
            </a:r>
            <a:r>
              <a:rPr kumimoji="1" lang="en-US" altLang="zh-CN" sz="2800" b="1" baseline="-25000" dirty="0">
                <a:latin typeface="Times New Roman" pitchFamily="18" charset="0"/>
              </a:rPr>
              <a:t>s</a:t>
            </a:r>
            <a:r>
              <a:rPr kumimoji="1" lang="en-US" altLang="zh-CN" sz="2800" b="1" dirty="0">
                <a:latin typeface="Times New Roman" pitchFamily="18" charset="0"/>
              </a:rPr>
              <a:t>)+2×0.6E</a:t>
            </a:r>
            <a:r>
              <a:rPr kumimoji="1" lang="en-US" altLang="zh-CN" sz="2800" b="1" baseline="-25000" dirty="0">
                <a:latin typeface="Times New Roman" pitchFamily="18" charset="0"/>
              </a:rPr>
              <a:t>s</a:t>
            </a:r>
            <a:r>
              <a:rPr kumimoji="1" lang="en-US" altLang="zh-CN" sz="2800" b="1" dirty="0">
                <a:latin typeface="Times New Roman" pitchFamily="18" charset="0"/>
              </a:rPr>
              <a:t> </a:t>
            </a:r>
            <a:r>
              <a:rPr kumimoji="1" lang="zh-CN" altLang="en-US" sz="2800" b="1" dirty="0">
                <a:latin typeface="Times New Roman" pitchFamily="18" charset="0"/>
              </a:rPr>
              <a:t>＝ </a:t>
            </a:r>
            <a:r>
              <a:rPr kumimoji="1" lang="en-US" altLang="zh-CN" sz="2800" b="1" dirty="0">
                <a:latin typeface="Times New Roman" pitchFamily="18" charset="0"/>
              </a:rPr>
              <a:t>0         </a:t>
            </a:r>
            <a:r>
              <a:rPr kumimoji="1" lang="zh-CN" altLang="en-US" sz="2800" b="1" dirty="0">
                <a:latin typeface="Times New Roman" pitchFamily="18" charset="0"/>
              </a:rPr>
              <a:t>（外轨）</a:t>
            </a:r>
            <a:r>
              <a:rPr kumimoji="1" lang="en-US" altLang="zh-CN" sz="2800" b="1" dirty="0">
                <a:latin typeface="Times New Roman" pitchFamily="18" charset="0"/>
              </a:rPr>
              <a:t> </a:t>
            </a:r>
          </a:p>
        </p:txBody>
      </p:sp>
      <p:sp>
        <p:nvSpPr>
          <p:cNvPr id="38960" name="Rectangle 48"/>
          <p:cNvSpPr>
            <a:spLocks noChangeArrowheads="1"/>
          </p:cNvSpPr>
          <p:nvPr/>
        </p:nvSpPr>
        <p:spPr bwMode="auto">
          <a:xfrm>
            <a:off x="2076449" y="4605040"/>
            <a:ext cx="970787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20000"/>
              </a:spcBef>
            </a:pPr>
            <a:r>
              <a:rPr kumimoji="1" lang="zh-CN" altLang="en-US" sz="3000" b="1" dirty="0">
                <a:latin typeface="Times New Roman" pitchFamily="18" charset="0"/>
              </a:rPr>
              <a:t>强场：</a:t>
            </a:r>
            <a:r>
              <a:rPr kumimoji="1" lang="en-US" altLang="zh-CN" sz="3000" b="1" i="1" dirty="0">
                <a:latin typeface="Times New Roman" pitchFamily="18" charset="0"/>
              </a:rPr>
              <a:t>E</a:t>
            </a:r>
            <a:r>
              <a:rPr kumimoji="1" lang="en-US" altLang="zh-CN" sz="3000" b="1" baseline="-30000" dirty="0">
                <a:latin typeface="Times New Roman" pitchFamily="18" charset="0"/>
              </a:rPr>
              <a:t>C</a:t>
            </a:r>
            <a:r>
              <a:rPr kumimoji="1" lang="en-US" altLang="zh-CN" sz="3000" b="1" dirty="0">
                <a:latin typeface="Times New Roman" pitchFamily="18" charset="0"/>
              </a:rPr>
              <a:t> = </a:t>
            </a:r>
            <a:r>
              <a:rPr kumimoji="1" lang="en-US" altLang="zh-CN" sz="3000" b="1" dirty="0"/>
              <a:t>5×</a:t>
            </a:r>
            <a:r>
              <a:rPr kumimoji="1" lang="zh-CN" altLang="en-US" sz="3000" b="1" dirty="0"/>
              <a:t>（</a:t>
            </a:r>
            <a:r>
              <a:rPr kumimoji="1" lang="en-US" altLang="zh-CN" sz="3000" b="1" dirty="0"/>
              <a:t>-0.4Es) </a:t>
            </a:r>
            <a:r>
              <a:rPr kumimoji="1" lang="en-US" altLang="zh-CN" sz="3000" b="1" i="1" dirty="0"/>
              <a:t>+ </a:t>
            </a:r>
            <a:r>
              <a:rPr kumimoji="1" lang="en-US" altLang="zh-CN" sz="3000" b="1" dirty="0"/>
              <a:t>2E</a:t>
            </a:r>
            <a:r>
              <a:rPr kumimoji="1" lang="en-US" altLang="zh-CN" sz="3000" b="1" i="1" baseline="-25000" dirty="0"/>
              <a:t>P</a:t>
            </a:r>
            <a:r>
              <a:rPr kumimoji="1" lang="en-US" altLang="zh-CN" sz="3000" b="1" i="1" dirty="0">
                <a:latin typeface="Times New Roman" pitchFamily="18" charset="0"/>
              </a:rPr>
              <a:t> </a:t>
            </a:r>
            <a:r>
              <a:rPr kumimoji="1" lang="en-US" altLang="zh-CN" sz="3000" b="1" i="1" dirty="0">
                <a:latin typeface="Times New Roman" pitchFamily="18" charset="0"/>
                <a:cs typeface="Times New Roman" pitchFamily="18" charset="0"/>
              </a:rPr>
              <a:t>= </a:t>
            </a:r>
            <a:r>
              <a:rPr kumimoji="1" lang="en-US" altLang="zh-CN" sz="3000" b="1" dirty="0">
                <a:solidFill>
                  <a:srgbClr val="FFFF00"/>
                </a:solidFill>
                <a:latin typeface="Times New Roman" pitchFamily="18" charset="0"/>
                <a:cs typeface="Times New Roman" pitchFamily="18" charset="0"/>
              </a:rPr>
              <a:t>-2</a:t>
            </a:r>
            <a:r>
              <a:rPr kumimoji="1" lang="en-US" altLang="zh-CN" sz="3000" b="1" i="1" dirty="0">
                <a:solidFill>
                  <a:srgbClr val="FFFF00"/>
                </a:solidFill>
                <a:latin typeface="Times New Roman" pitchFamily="18" charset="0"/>
                <a:cs typeface="Times New Roman" pitchFamily="18" charset="0"/>
              </a:rPr>
              <a:t>E</a:t>
            </a:r>
            <a:r>
              <a:rPr kumimoji="1" lang="en-US" altLang="zh-CN" sz="3000" b="1" i="1" baseline="-25000" dirty="0">
                <a:solidFill>
                  <a:srgbClr val="FFFF00"/>
                </a:solidFill>
                <a:latin typeface="Times New Roman" pitchFamily="18" charset="0"/>
                <a:cs typeface="Times New Roman" pitchFamily="18" charset="0"/>
              </a:rPr>
              <a:t>s</a:t>
            </a:r>
            <a:r>
              <a:rPr kumimoji="1" lang="en-US" altLang="zh-CN" sz="3000" b="1" i="1" dirty="0">
                <a:solidFill>
                  <a:srgbClr val="FFFF00"/>
                </a:solidFill>
                <a:latin typeface="Times New Roman" pitchFamily="18" charset="0"/>
                <a:cs typeface="Times New Roman" pitchFamily="18" charset="0"/>
              </a:rPr>
              <a:t>+ </a:t>
            </a:r>
            <a:r>
              <a:rPr kumimoji="1" lang="en-US" altLang="zh-CN" sz="3000" b="1" dirty="0">
                <a:solidFill>
                  <a:srgbClr val="FFFF00"/>
                </a:solidFill>
                <a:latin typeface="Times New Roman" pitchFamily="18" charset="0"/>
              </a:rPr>
              <a:t>2E</a:t>
            </a:r>
            <a:r>
              <a:rPr kumimoji="1" lang="en-US" altLang="zh-CN" sz="3000" b="1" i="1" baseline="-25000" dirty="0">
                <a:solidFill>
                  <a:srgbClr val="FFFF00"/>
                </a:solidFill>
                <a:latin typeface="Times New Roman" pitchFamily="18" charset="0"/>
              </a:rPr>
              <a:t>P</a:t>
            </a:r>
            <a:r>
              <a:rPr kumimoji="1" lang="zh-CN" altLang="en-US" sz="3000" b="1" dirty="0">
                <a:solidFill>
                  <a:srgbClr val="FFFF00"/>
                </a:solidFill>
                <a:latin typeface="Times New Roman" pitchFamily="18" charset="0"/>
              </a:rPr>
              <a:t>＜</a:t>
            </a:r>
            <a:r>
              <a:rPr kumimoji="1" lang="en-US" altLang="zh-CN" sz="3000" b="1" dirty="0">
                <a:solidFill>
                  <a:srgbClr val="FFFF00"/>
                </a:solidFill>
                <a:latin typeface="Times New Roman" pitchFamily="18" charset="0"/>
              </a:rPr>
              <a:t>0  </a:t>
            </a:r>
            <a:r>
              <a:rPr kumimoji="1" lang="zh-CN" altLang="en-US" sz="3000" b="1" dirty="0">
                <a:solidFill>
                  <a:srgbClr val="FFFF00"/>
                </a:solidFill>
                <a:latin typeface="Times New Roman" pitchFamily="18" charset="0"/>
              </a:rPr>
              <a:t>（内轨）</a:t>
            </a:r>
            <a:endParaRPr kumimoji="1" lang="en-US" altLang="zh-CN" sz="3000" b="1" dirty="0">
              <a:solidFill>
                <a:srgbClr val="FFFF00"/>
              </a:solidFill>
              <a:latin typeface="Times New Roman" pitchFamily="18" charset="0"/>
            </a:endParaRPr>
          </a:p>
        </p:txBody>
      </p:sp>
      <p:sp>
        <p:nvSpPr>
          <p:cNvPr id="38961" name="Rectangle 49"/>
          <p:cNvSpPr>
            <a:spLocks noChangeArrowheads="1"/>
          </p:cNvSpPr>
          <p:nvPr/>
        </p:nvSpPr>
        <p:spPr bwMode="auto">
          <a:xfrm>
            <a:off x="695400" y="5572874"/>
            <a:ext cx="99815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lang="en-US" altLang="zh-CN" sz="2800" b="1" dirty="0">
                <a:solidFill>
                  <a:srgbClr val="FFFF00"/>
                </a:solidFill>
                <a:latin typeface="Times New Roman" pitchFamily="18" charset="0"/>
              </a:rPr>
              <a:t>CFSE</a:t>
            </a:r>
            <a:r>
              <a:rPr lang="zh-CN" altLang="en-US" sz="2800" b="1" dirty="0">
                <a:solidFill>
                  <a:srgbClr val="FFFF00"/>
                </a:solidFill>
                <a:latin typeface="Times New Roman" pitchFamily="18" charset="0"/>
              </a:rPr>
              <a:t>与配合物的稳定性：</a:t>
            </a:r>
            <a:r>
              <a:rPr lang="zh-CN" altLang="en-US" sz="2800" dirty="0"/>
              <a:t> </a:t>
            </a:r>
            <a:r>
              <a:rPr lang="en-US" altLang="zh-CN" sz="2800" b="1" i="1" dirty="0">
                <a:latin typeface="Times New Roman" pitchFamily="18" charset="0"/>
              </a:rPr>
              <a:t>E</a:t>
            </a:r>
            <a:r>
              <a:rPr lang="en-US" altLang="zh-CN" sz="2800" b="1" baseline="-25000" dirty="0">
                <a:latin typeface="Times New Roman" pitchFamily="18" charset="0"/>
              </a:rPr>
              <a:t>C</a:t>
            </a:r>
            <a:r>
              <a:rPr lang="zh-CN" altLang="en-US" sz="2800" b="1" dirty="0">
                <a:latin typeface="Times New Roman" pitchFamily="18" charset="0"/>
              </a:rPr>
              <a:t>负值</a:t>
            </a:r>
            <a:r>
              <a:rPr lang="zh-CN" altLang="en-US" sz="2800" b="1" dirty="0"/>
              <a:t>越大，配合物越稳定。</a:t>
            </a:r>
            <a:endParaRPr lang="zh-CN" altLang="en-US" sz="2800" b="1" baseline="-25000" dirty="0">
              <a:solidFill>
                <a:srgbClr val="FFFF00"/>
              </a:solidFill>
              <a:latin typeface="Times New Roman" pitchFamily="18" charset="0"/>
            </a:endParaRPr>
          </a:p>
        </p:txBody>
      </p:sp>
      <p:grpSp>
        <p:nvGrpSpPr>
          <p:cNvPr id="38988" name="Group 76"/>
          <p:cNvGrpSpPr>
            <a:grpSpLocks/>
          </p:cNvGrpSpPr>
          <p:nvPr/>
        </p:nvGrpSpPr>
        <p:grpSpPr bwMode="auto">
          <a:xfrm>
            <a:off x="1981200" y="1938040"/>
            <a:ext cx="7620000" cy="1666876"/>
            <a:chOff x="192" y="864"/>
            <a:chExt cx="4800" cy="1050"/>
          </a:xfrm>
        </p:grpSpPr>
        <p:sp>
          <p:nvSpPr>
            <p:cNvPr id="38957" name="Rectangle 45"/>
            <p:cNvSpPr>
              <a:spLocks noChangeArrowheads="1"/>
            </p:cNvSpPr>
            <p:nvPr/>
          </p:nvSpPr>
          <p:spPr bwMode="auto">
            <a:xfrm>
              <a:off x="771" y="1584"/>
              <a:ext cx="353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i="1" dirty="0">
                  <a:latin typeface="Times New Roman" pitchFamily="18" charset="0"/>
                </a:rPr>
                <a:t>E</a:t>
              </a:r>
              <a:r>
                <a:rPr kumimoji="1" lang="en-US" altLang="zh-CN" sz="2800" b="1" baseline="-30000" dirty="0">
                  <a:latin typeface="Times New Roman" pitchFamily="18" charset="0"/>
                </a:rPr>
                <a:t>C</a:t>
              </a:r>
              <a:r>
                <a:rPr kumimoji="1" lang="en-US" altLang="zh-CN" sz="2800" b="1" i="1" dirty="0">
                  <a:latin typeface="Times New Roman" pitchFamily="18" charset="0"/>
                </a:rPr>
                <a:t>= </a:t>
              </a:r>
              <a:r>
                <a:rPr kumimoji="1" lang="en-US" altLang="zh-CN" sz="2800" b="1" dirty="0">
                  <a:latin typeface="Times New Roman" pitchFamily="18" charset="0"/>
                </a:rPr>
                <a:t>-</a:t>
              </a:r>
              <a:r>
                <a:rPr kumimoji="1" lang="en-US" altLang="zh-CN" sz="2800" b="1" dirty="0" smtClean="0">
                  <a:latin typeface="Times New Roman" pitchFamily="18" charset="0"/>
                </a:rPr>
                <a:t>4</a:t>
              </a:r>
              <a:r>
                <a:rPr kumimoji="1" lang="en-US" altLang="zh-CN" sz="2800" b="1" i="1" dirty="0" smtClean="0">
                  <a:latin typeface="Times New Roman" pitchFamily="18" charset="0"/>
                </a:rPr>
                <a:t>x</a:t>
              </a:r>
              <a:r>
                <a:rPr kumimoji="1" lang="en-US" altLang="zh-CN" sz="2800" b="1" i="1" dirty="0">
                  <a:solidFill>
                    <a:srgbClr val="FFFF00"/>
                  </a:solidFill>
                  <a:latin typeface="Times New Roman" pitchFamily="18" charset="0"/>
                </a:rPr>
                <a:t> E</a:t>
              </a:r>
              <a:r>
                <a:rPr kumimoji="1" lang="en-US" altLang="zh-CN" sz="2800" b="1" dirty="0">
                  <a:solidFill>
                    <a:srgbClr val="FFFF00"/>
                  </a:solidFill>
                  <a:latin typeface="Times New Roman" pitchFamily="18" charset="0"/>
                </a:rPr>
                <a:t>(</a:t>
              </a:r>
              <a:r>
                <a:rPr kumimoji="1" lang="en-US" altLang="zh-CN" sz="2800" b="1" dirty="0" err="1">
                  <a:solidFill>
                    <a:srgbClr val="FFFF00"/>
                  </a:solidFill>
                  <a:latin typeface="Times New Roman" pitchFamily="18" charset="0"/>
                </a:rPr>
                <a:t>d</a:t>
              </a:r>
              <a:r>
                <a:rPr kumimoji="1" lang="en-US" altLang="zh-CN" sz="2800" b="1" baseline="-30000" dirty="0" err="1">
                  <a:solidFill>
                    <a:srgbClr val="FFFF00"/>
                  </a:solidFill>
                  <a:latin typeface="Times New Roman" pitchFamily="18" charset="0"/>
                </a:rPr>
                <a:t>ε</a:t>
              </a:r>
              <a:r>
                <a:rPr kumimoji="1" lang="en-US" altLang="zh-CN" sz="2800" b="1" dirty="0">
                  <a:solidFill>
                    <a:srgbClr val="FFFF00"/>
                  </a:solidFill>
                  <a:latin typeface="Times New Roman" pitchFamily="18" charset="0"/>
                </a:rPr>
                <a:t>)</a:t>
              </a:r>
              <a:r>
                <a:rPr kumimoji="1" lang="en-US" altLang="zh-CN" sz="2800" b="1" dirty="0" smtClean="0">
                  <a:latin typeface="Times New Roman" pitchFamily="18" charset="0"/>
                </a:rPr>
                <a:t> </a:t>
              </a:r>
              <a:r>
                <a:rPr kumimoji="1" lang="en-US" altLang="zh-CN" sz="2800" b="1" i="1" dirty="0">
                  <a:latin typeface="Times New Roman" pitchFamily="18" charset="0"/>
                </a:rPr>
                <a:t>+ </a:t>
              </a:r>
              <a:r>
                <a:rPr kumimoji="1" lang="en-US" altLang="zh-CN" sz="2800" b="1" dirty="0" smtClean="0">
                  <a:latin typeface="Times New Roman" pitchFamily="18" charset="0"/>
                </a:rPr>
                <a:t>6</a:t>
              </a:r>
              <a:r>
                <a:rPr kumimoji="1" lang="en-US" altLang="zh-CN" sz="2800" b="1" i="1" dirty="0" smtClean="0">
                  <a:latin typeface="Times New Roman" pitchFamily="18" charset="0"/>
                </a:rPr>
                <a:t>y</a:t>
              </a:r>
              <a:r>
                <a:rPr kumimoji="1" lang="en-US" altLang="zh-CN" sz="2800" b="1" i="1" dirty="0">
                  <a:solidFill>
                    <a:srgbClr val="FFFF00"/>
                  </a:solidFill>
                  <a:latin typeface="Times New Roman" pitchFamily="18" charset="0"/>
                </a:rPr>
                <a:t> E</a:t>
              </a:r>
              <a:r>
                <a:rPr kumimoji="1" lang="en-US" altLang="zh-CN" sz="2800" b="1" dirty="0">
                  <a:solidFill>
                    <a:srgbClr val="FFFF00"/>
                  </a:solidFill>
                  <a:latin typeface="Times New Roman" pitchFamily="18" charset="0"/>
                </a:rPr>
                <a:t>(</a:t>
              </a:r>
              <a:r>
                <a:rPr kumimoji="1" lang="en-US" altLang="zh-CN" sz="2800" b="1" dirty="0" err="1">
                  <a:solidFill>
                    <a:srgbClr val="FFFF00"/>
                  </a:solidFill>
                  <a:latin typeface="Times New Roman" pitchFamily="18" charset="0"/>
                </a:rPr>
                <a:t>d</a:t>
              </a:r>
              <a:r>
                <a:rPr kumimoji="1" lang="en-US" altLang="zh-CN" sz="2800" b="1" baseline="-30000" dirty="0" err="1">
                  <a:solidFill>
                    <a:srgbClr val="FFFF00"/>
                  </a:solidFill>
                  <a:latin typeface="Times New Roman" pitchFamily="18" charset="0"/>
                </a:rPr>
                <a:t>γ</a:t>
              </a:r>
              <a:r>
                <a:rPr kumimoji="1" lang="en-US" altLang="zh-CN" sz="2800" b="1" dirty="0">
                  <a:solidFill>
                    <a:srgbClr val="FFFF00"/>
                  </a:solidFill>
                  <a:latin typeface="Times New Roman" pitchFamily="18" charset="0"/>
                </a:rPr>
                <a:t>) </a:t>
              </a:r>
              <a:r>
                <a:rPr kumimoji="1" lang="en-US" altLang="zh-CN" sz="2800" b="1" i="1" dirty="0" smtClean="0">
                  <a:latin typeface="Times New Roman" pitchFamily="18" charset="0"/>
                </a:rPr>
                <a:t>+ </a:t>
              </a:r>
              <a:r>
                <a:rPr kumimoji="1" lang="en-US" altLang="zh-CN" sz="2800" b="1" i="1" dirty="0">
                  <a:latin typeface="Times New Roman" pitchFamily="18" charset="0"/>
                </a:rPr>
                <a:t>(n</a:t>
              </a:r>
              <a:r>
                <a:rPr kumimoji="1" lang="en-US" altLang="zh-CN" sz="2800" b="1" baseline="-30000" dirty="0">
                  <a:latin typeface="Times New Roman" pitchFamily="18" charset="0"/>
                </a:rPr>
                <a:t>2</a:t>
              </a:r>
              <a:r>
                <a:rPr kumimoji="1" lang="en-US" altLang="zh-CN" sz="2800" b="1" dirty="0">
                  <a:latin typeface="Times New Roman" pitchFamily="18" charset="0"/>
                </a:rPr>
                <a:t>-</a:t>
              </a:r>
              <a:r>
                <a:rPr kumimoji="1" lang="en-US" altLang="zh-CN" sz="2800" b="1" i="1" dirty="0">
                  <a:latin typeface="Times New Roman" pitchFamily="18" charset="0"/>
                </a:rPr>
                <a:t>n</a:t>
              </a:r>
              <a:r>
                <a:rPr kumimoji="1" lang="en-US" altLang="zh-CN" sz="2800" b="1" baseline="-30000" dirty="0">
                  <a:latin typeface="Times New Roman" pitchFamily="18" charset="0"/>
                </a:rPr>
                <a:t>1</a:t>
              </a:r>
              <a:r>
                <a:rPr kumimoji="1" lang="en-US" altLang="zh-CN" sz="2800" b="1" dirty="0">
                  <a:latin typeface="Times New Roman" pitchFamily="18" charset="0"/>
                </a:rPr>
                <a:t>)E</a:t>
              </a:r>
              <a:r>
                <a:rPr kumimoji="1" lang="en-US" altLang="zh-CN" sz="2800" b="1" i="1" baseline="-25000" dirty="0">
                  <a:latin typeface="Times New Roman" pitchFamily="18" charset="0"/>
                </a:rPr>
                <a:t>P</a:t>
              </a:r>
            </a:p>
          </p:txBody>
        </p:sp>
        <p:grpSp>
          <p:nvGrpSpPr>
            <p:cNvPr id="38987" name="Group 75"/>
            <p:cNvGrpSpPr>
              <a:grpSpLocks/>
            </p:cNvGrpSpPr>
            <p:nvPr/>
          </p:nvGrpSpPr>
          <p:grpSpPr bwMode="auto">
            <a:xfrm>
              <a:off x="192" y="864"/>
              <a:ext cx="4800" cy="480"/>
              <a:chOff x="192" y="864"/>
              <a:chExt cx="4800" cy="480"/>
            </a:xfrm>
          </p:grpSpPr>
          <p:sp>
            <p:nvSpPr>
              <p:cNvPr id="38916" name="Rectangle 4"/>
              <p:cNvSpPr>
                <a:spLocks noChangeArrowheads="1"/>
              </p:cNvSpPr>
              <p:nvPr/>
            </p:nvSpPr>
            <p:spPr bwMode="auto">
              <a:xfrm>
                <a:off x="192" y="1008"/>
                <a:ext cx="5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2800" b="1">
                    <a:latin typeface="Times New Roman" pitchFamily="18" charset="0"/>
                  </a:rPr>
                  <a:t>解：</a:t>
                </a:r>
                <a:endParaRPr kumimoji="1" lang="zh-CN" altLang="en-US" sz="2800" b="1" i="1">
                  <a:latin typeface="Times New Roman" pitchFamily="18" charset="0"/>
                </a:endParaRPr>
              </a:p>
            </p:txBody>
          </p:sp>
          <p:sp>
            <p:nvSpPr>
              <p:cNvPr id="38956" name="Text Box 44"/>
              <p:cNvSpPr txBox="1">
                <a:spLocks noChangeArrowheads="1"/>
              </p:cNvSpPr>
              <p:nvPr/>
            </p:nvSpPr>
            <p:spPr bwMode="auto">
              <a:xfrm>
                <a:off x="816" y="1008"/>
                <a:ext cx="23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baseline="-25000">
                    <a:latin typeface="Times New Roman" pitchFamily="18" charset="0"/>
                  </a:rPr>
                  <a:t>26</a:t>
                </a:r>
                <a:r>
                  <a:rPr kumimoji="1" lang="en-US" altLang="zh-CN" sz="2800" b="1">
                    <a:latin typeface="Times New Roman" pitchFamily="18" charset="0"/>
                  </a:rPr>
                  <a:t>Fe</a:t>
                </a:r>
                <a:r>
                  <a:rPr kumimoji="1" lang="en-US" altLang="zh-CN" sz="2800" b="1" baseline="30000">
                    <a:latin typeface="Times New Roman" pitchFamily="18" charset="0"/>
                  </a:rPr>
                  <a:t>3+</a:t>
                </a:r>
                <a:r>
                  <a:rPr kumimoji="1" lang="zh-CN" altLang="en-US" sz="2800" b="1">
                    <a:latin typeface="Times New Roman" pitchFamily="18" charset="0"/>
                  </a:rPr>
                  <a:t>（</a:t>
                </a:r>
                <a:r>
                  <a:rPr kumimoji="1" lang="en-US" altLang="zh-CN" sz="2800" b="1">
                    <a:latin typeface="Times New Roman" pitchFamily="18" charset="0"/>
                  </a:rPr>
                  <a:t>3d</a:t>
                </a:r>
                <a:r>
                  <a:rPr kumimoji="1" lang="en-US" altLang="zh-CN" sz="2800" b="1" baseline="30000">
                    <a:latin typeface="Times New Roman" pitchFamily="18" charset="0"/>
                  </a:rPr>
                  <a:t>5</a:t>
                </a:r>
                <a:r>
                  <a:rPr kumimoji="1" lang="zh-CN" altLang="en-US" sz="2800" b="1">
                    <a:latin typeface="Times New Roman" pitchFamily="18" charset="0"/>
                  </a:rPr>
                  <a:t>），弱场：</a:t>
                </a:r>
              </a:p>
            </p:txBody>
          </p:sp>
          <p:sp>
            <p:nvSpPr>
              <p:cNvPr id="38958" name="Text Box 46"/>
              <p:cNvSpPr txBox="1">
                <a:spLocks noChangeArrowheads="1"/>
              </p:cNvSpPr>
              <p:nvPr/>
            </p:nvSpPr>
            <p:spPr bwMode="auto">
              <a:xfrm>
                <a:off x="3734" y="988"/>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a:latin typeface="Times New Roman" pitchFamily="18" charset="0"/>
                  </a:rPr>
                  <a:t>强场：</a:t>
                </a:r>
              </a:p>
            </p:txBody>
          </p:sp>
          <p:grpSp>
            <p:nvGrpSpPr>
              <p:cNvPr id="38972" name="Group 60"/>
              <p:cNvGrpSpPr>
                <a:grpSpLocks/>
              </p:cNvGrpSpPr>
              <p:nvPr/>
            </p:nvGrpSpPr>
            <p:grpSpPr bwMode="auto">
              <a:xfrm>
                <a:off x="2976" y="864"/>
                <a:ext cx="528" cy="480"/>
                <a:chOff x="4368" y="2064"/>
                <a:chExt cx="528" cy="480"/>
              </a:xfrm>
            </p:grpSpPr>
            <p:grpSp>
              <p:nvGrpSpPr>
                <p:cNvPr id="38971" name="Group 59"/>
                <p:cNvGrpSpPr>
                  <a:grpSpLocks/>
                </p:cNvGrpSpPr>
                <p:nvPr/>
              </p:nvGrpSpPr>
              <p:grpSpPr bwMode="auto">
                <a:xfrm>
                  <a:off x="4368" y="2304"/>
                  <a:ext cx="528" cy="240"/>
                  <a:chOff x="4176" y="1728"/>
                  <a:chExt cx="528" cy="240"/>
                </a:xfrm>
              </p:grpSpPr>
              <p:sp>
                <p:nvSpPr>
                  <p:cNvPr id="38940" name="Line 28"/>
                  <p:cNvSpPr>
                    <a:spLocks noChangeShapeType="1"/>
                  </p:cNvSpPr>
                  <p:nvPr/>
                </p:nvSpPr>
                <p:spPr bwMode="auto">
                  <a:xfrm flipV="1">
                    <a:off x="4224" y="1728"/>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41" name="Line 29"/>
                  <p:cNvSpPr>
                    <a:spLocks noChangeShapeType="1"/>
                  </p:cNvSpPr>
                  <p:nvPr/>
                </p:nvSpPr>
                <p:spPr bwMode="auto">
                  <a:xfrm flipV="1">
                    <a:off x="4416" y="1728"/>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42" name="Line 30"/>
                  <p:cNvSpPr>
                    <a:spLocks noChangeShapeType="1"/>
                  </p:cNvSpPr>
                  <p:nvPr/>
                </p:nvSpPr>
                <p:spPr bwMode="auto">
                  <a:xfrm flipV="1">
                    <a:off x="4608" y="1728"/>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65" name="Line 53"/>
                  <p:cNvSpPr>
                    <a:spLocks noChangeShapeType="1"/>
                  </p:cNvSpPr>
                  <p:nvPr/>
                </p:nvSpPr>
                <p:spPr bwMode="auto">
                  <a:xfrm>
                    <a:off x="4176" y="1968"/>
                    <a:ext cx="14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66" name="Line 54"/>
                  <p:cNvSpPr>
                    <a:spLocks noChangeShapeType="1"/>
                  </p:cNvSpPr>
                  <p:nvPr/>
                </p:nvSpPr>
                <p:spPr bwMode="auto">
                  <a:xfrm>
                    <a:off x="4368" y="1968"/>
                    <a:ext cx="14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67" name="Line 55"/>
                  <p:cNvSpPr>
                    <a:spLocks noChangeShapeType="1"/>
                  </p:cNvSpPr>
                  <p:nvPr/>
                </p:nvSpPr>
                <p:spPr bwMode="auto">
                  <a:xfrm>
                    <a:off x="4560" y="1968"/>
                    <a:ext cx="14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38970" name="Group 58"/>
                <p:cNvGrpSpPr>
                  <a:grpSpLocks/>
                </p:cNvGrpSpPr>
                <p:nvPr/>
              </p:nvGrpSpPr>
              <p:grpSpPr bwMode="auto">
                <a:xfrm>
                  <a:off x="4464" y="2064"/>
                  <a:ext cx="336" cy="192"/>
                  <a:chOff x="4464" y="2064"/>
                  <a:chExt cx="336" cy="192"/>
                </a:xfrm>
              </p:grpSpPr>
              <p:sp>
                <p:nvSpPr>
                  <p:cNvPr id="38943" name="Line 31"/>
                  <p:cNvSpPr>
                    <a:spLocks noChangeShapeType="1"/>
                  </p:cNvSpPr>
                  <p:nvPr/>
                </p:nvSpPr>
                <p:spPr bwMode="auto">
                  <a:xfrm flipV="1">
                    <a:off x="4512" y="2064"/>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44" name="Line 32"/>
                  <p:cNvSpPr>
                    <a:spLocks noChangeShapeType="1"/>
                  </p:cNvSpPr>
                  <p:nvPr/>
                </p:nvSpPr>
                <p:spPr bwMode="auto">
                  <a:xfrm flipV="1">
                    <a:off x="4704" y="2064"/>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68" name="Line 56"/>
                  <p:cNvSpPr>
                    <a:spLocks noChangeShapeType="1"/>
                  </p:cNvSpPr>
                  <p:nvPr/>
                </p:nvSpPr>
                <p:spPr bwMode="auto">
                  <a:xfrm>
                    <a:off x="4464" y="2256"/>
                    <a:ext cx="14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69" name="Line 57"/>
                  <p:cNvSpPr>
                    <a:spLocks noChangeShapeType="1"/>
                  </p:cNvSpPr>
                  <p:nvPr/>
                </p:nvSpPr>
                <p:spPr bwMode="auto">
                  <a:xfrm>
                    <a:off x="4656" y="2256"/>
                    <a:ext cx="14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grpSp>
            <p:nvGrpSpPr>
              <p:cNvPr id="38986" name="Group 74"/>
              <p:cNvGrpSpPr>
                <a:grpSpLocks/>
              </p:cNvGrpSpPr>
              <p:nvPr/>
            </p:nvGrpSpPr>
            <p:grpSpPr bwMode="auto">
              <a:xfrm>
                <a:off x="4464" y="1008"/>
                <a:ext cx="528" cy="288"/>
                <a:chOff x="4464" y="2928"/>
                <a:chExt cx="528" cy="288"/>
              </a:xfrm>
            </p:grpSpPr>
            <p:sp>
              <p:nvSpPr>
                <p:cNvPr id="38949" name="Line 37"/>
                <p:cNvSpPr>
                  <a:spLocks noChangeShapeType="1"/>
                </p:cNvSpPr>
                <p:nvPr/>
              </p:nvSpPr>
              <p:spPr bwMode="auto">
                <a:xfrm flipV="1">
                  <a:off x="4512" y="3024"/>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50" name="Line 38"/>
                <p:cNvSpPr>
                  <a:spLocks noChangeShapeType="1"/>
                </p:cNvSpPr>
                <p:nvPr/>
              </p:nvSpPr>
              <p:spPr bwMode="auto">
                <a:xfrm flipV="1">
                  <a:off x="4704" y="3006"/>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52" name="Line 40"/>
                <p:cNvSpPr>
                  <a:spLocks noChangeShapeType="1"/>
                </p:cNvSpPr>
                <p:nvPr/>
              </p:nvSpPr>
              <p:spPr bwMode="auto">
                <a:xfrm>
                  <a:off x="4551" y="3024"/>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53" name="Line 41"/>
                <p:cNvSpPr>
                  <a:spLocks noChangeShapeType="1"/>
                </p:cNvSpPr>
                <p:nvPr/>
              </p:nvSpPr>
              <p:spPr bwMode="auto">
                <a:xfrm>
                  <a:off x="4740" y="3006"/>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77" name="Line 65"/>
                <p:cNvSpPr>
                  <a:spLocks noChangeShapeType="1"/>
                </p:cNvSpPr>
                <p:nvPr/>
              </p:nvSpPr>
              <p:spPr bwMode="auto">
                <a:xfrm flipV="1">
                  <a:off x="4896" y="2976"/>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78" name="Line 66"/>
                <p:cNvSpPr>
                  <a:spLocks noChangeShapeType="1"/>
                </p:cNvSpPr>
                <p:nvPr/>
              </p:nvSpPr>
              <p:spPr bwMode="auto">
                <a:xfrm>
                  <a:off x="4464" y="3216"/>
                  <a:ext cx="14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79" name="Line 67"/>
                <p:cNvSpPr>
                  <a:spLocks noChangeShapeType="1"/>
                </p:cNvSpPr>
                <p:nvPr/>
              </p:nvSpPr>
              <p:spPr bwMode="auto">
                <a:xfrm>
                  <a:off x="4656" y="3216"/>
                  <a:ext cx="14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80" name="Line 68"/>
                <p:cNvSpPr>
                  <a:spLocks noChangeShapeType="1"/>
                </p:cNvSpPr>
                <p:nvPr/>
              </p:nvSpPr>
              <p:spPr bwMode="auto">
                <a:xfrm>
                  <a:off x="4848" y="3216"/>
                  <a:ext cx="14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84" name="Line 72"/>
                <p:cNvSpPr>
                  <a:spLocks noChangeShapeType="1"/>
                </p:cNvSpPr>
                <p:nvPr/>
              </p:nvSpPr>
              <p:spPr bwMode="auto">
                <a:xfrm>
                  <a:off x="4560" y="2928"/>
                  <a:ext cx="14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8985" name="Line 73"/>
                <p:cNvSpPr>
                  <a:spLocks noChangeShapeType="1"/>
                </p:cNvSpPr>
                <p:nvPr/>
              </p:nvSpPr>
              <p:spPr bwMode="auto">
                <a:xfrm>
                  <a:off x="4752" y="2928"/>
                  <a:ext cx="144"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grpSp>
      <p:sp>
        <p:nvSpPr>
          <p:cNvPr id="4" name="矩形 3"/>
          <p:cNvSpPr/>
          <p:nvPr/>
        </p:nvSpPr>
        <p:spPr>
          <a:xfrm>
            <a:off x="1847528" y="1324102"/>
            <a:ext cx="7328866" cy="523220"/>
          </a:xfrm>
          <a:prstGeom prst="rect">
            <a:avLst/>
          </a:prstGeom>
        </p:spPr>
        <p:txBody>
          <a:bodyPr wrap="none">
            <a:spAutoFit/>
          </a:bodyPr>
          <a:lstStyle/>
          <a:p>
            <a:r>
              <a:rPr lang="zh-CN" altLang="en-US" sz="2800" b="1" dirty="0"/>
              <a:t>计算</a:t>
            </a:r>
            <a:r>
              <a:rPr lang="en-US" altLang="zh-CN" sz="2800" b="1" dirty="0"/>
              <a:t>Fe</a:t>
            </a:r>
            <a:r>
              <a:rPr lang="en-US" altLang="zh-CN" sz="2800" b="1" baseline="30000" dirty="0"/>
              <a:t>3+</a:t>
            </a:r>
            <a:r>
              <a:rPr lang="zh-CN" altLang="en-US" sz="2800" b="1" dirty="0"/>
              <a:t>在强、弱的八面体场中的稳定化能。</a:t>
            </a:r>
            <a:endParaRPr lang="zh-CN" altLang="en-US" sz="2800" dirty="0"/>
          </a:p>
        </p:txBody>
      </p:sp>
    </p:spTree>
    <p:extLst>
      <p:ext uri="{BB962C8B-B14F-4D97-AF65-F5344CB8AC3E}">
        <p14:creationId xmlns:p14="http://schemas.microsoft.com/office/powerpoint/2010/main" val="42384399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8988"/>
                                        </p:tgtEl>
                                        <p:attrNameLst>
                                          <p:attrName>style.visibility</p:attrName>
                                        </p:attrNameLst>
                                      </p:cBhvr>
                                      <p:to>
                                        <p:strVal val="visible"/>
                                      </p:to>
                                    </p:set>
                                    <p:animEffect transition="in" filter="diamond(in)">
                                      <p:cBhvr>
                                        <p:cTn id="7" dur="500"/>
                                        <p:tgtEl>
                                          <p:spTgt spid="389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8917"/>
                                        </p:tgtEl>
                                        <p:attrNameLst>
                                          <p:attrName>style.visibility</p:attrName>
                                        </p:attrNameLst>
                                      </p:cBhvr>
                                      <p:to>
                                        <p:strVal val="visible"/>
                                      </p:to>
                                    </p:set>
                                    <p:animEffect transition="in" filter="slide(fromBottom)">
                                      <p:cBhvr>
                                        <p:cTn id="12" dur="500"/>
                                        <p:tgtEl>
                                          <p:spTgt spid="389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8960"/>
                                        </p:tgtEl>
                                        <p:attrNameLst>
                                          <p:attrName>style.visibility</p:attrName>
                                        </p:attrNameLst>
                                      </p:cBhvr>
                                      <p:to>
                                        <p:strVal val="visible"/>
                                      </p:to>
                                    </p:set>
                                    <p:animEffect transition="in" filter="checkerboard(across)">
                                      <p:cBhvr>
                                        <p:cTn id="17" dur="500"/>
                                        <p:tgtEl>
                                          <p:spTgt spid="389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8961"/>
                                        </p:tgtEl>
                                        <p:attrNameLst>
                                          <p:attrName>style.visibility</p:attrName>
                                        </p:attrNameLst>
                                      </p:cBhvr>
                                      <p:to>
                                        <p:strVal val="visible"/>
                                      </p:to>
                                    </p:set>
                                    <p:animEffect transition="in" filter="checkerboard(across)">
                                      <p:cBhvr>
                                        <p:cTn id="22" dur="500"/>
                                        <p:tgtEl>
                                          <p:spTgt spid="38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P spid="38960" grpId="0" autoUpdateAnimBg="0"/>
      <p:bldP spid="3896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863850" y="260350"/>
            <a:ext cx="6889750" cy="577850"/>
          </a:xfrm>
        </p:spPr>
        <p:txBody>
          <a:bodyPr>
            <a:noAutofit/>
          </a:bodyPr>
          <a:lstStyle/>
          <a:p>
            <a:r>
              <a:rPr lang="en-US" altLang="zh-CN" sz="3600" b="1" dirty="0">
                <a:latin typeface="Times New Roman" pitchFamily="18" charset="0"/>
                <a:cs typeface="Times New Roman" pitchFamily="18" charset="0"/>
              </a:rPr>
              <a:t>4</a:t>
            </a:r>
            <a:r>
              <a:rPr lang="zh-CN" altLang="en-US" sz="3600" b="1" dirty="0">
                <a:latin typeface="Times New Roman" pitchFamily="18" charset="0"/>
                <a:cs typeface="Times New Roman" pitchFamily="18" charset="0"/>
              </a:rPr>
              <a:t>、</a:t>
            </a:r>
            <a:r>
              <a:rPr lang="en-US" altLang="zh-CN" sz="3600" b="1" dirty="0">
                <a:latin typeface="Times New Roman" pitchFamily="18" charset="0"/>
                <a:cs typeface="Times New Roman" pitchFamily="18" charset="0"/>
              </a:rPr>
              <a:t>d-d</a:t>
            </a:r>
            <a:r>
              <a:rPr lang="zh-CN" altLang="en-US" sz="3600" b="1" dirty="0">
                <a:latin typeface="Times New Roman" pitchFamily="18" charset="0"/>
                <a:cs typeface="Times New Roman" pitchFamily="18" charset="0"/>
              </a:rPr>
              <a:t>跃迁与配合物的颜色</a:t>
            </a:r>
          </a:p>
        </p:txBody>
      </p:sp>
      <p:sp>
        <p:nvSpPr>
          <p:cNvPr id="39967" name="Text Box 31"/>
          <p:cNvSpPr txBox="1">
            <a:spLocks noChangeArrowheads="1"/>
          </p:cNvSpPr>
          <p:nvPr/>
        </p:nvSpPr>
        <p:spPr bwMode="auto">
          <a:xfrm>
            <a:off x="2133601" y="1096964"/>
            <a:ext cx="77073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b="1">
                <a:latin typeface="Times New Roman" pitchFamily="18" charset="0"/>
              </a:rPr>
              <a:t>物质显色原理：</a:t>
            </a:r>
          </a:p>
        </p:txBody>
      </p:sp>
      <p:grpSp>
        <p:nvGrpSpPr>
          <p:cNvPr id="39969" name="Group 33"/>
          <p:cNvGrpSpPr>
            <a:grpSpLocks/>
          </p:cNvGrpSpPr>
          <p:nvPr/>
        </p:nvGrpSpPr>
        <p:grpSpPr bwMode="auto">
          <a:xfrm>
            <a:off x="2362201" y="1755775"/>
            <a:ext cx="7650163" cy="3481388"/>
            <a:chOff x="288" y="778"/>
            <a:chExt cx="4819" cy="2193"/>
          </a:xfrm>
        </p:grpSpPr>
        <p:sp>
          <p:nvSpPr>
            <p:cNvPr id="39970" name="Text Box 34"/>
            <p:cNvSpPr txBox="1">
              <a:spLocks noChangeArrowheads="1"/>
            </p:cNvSpPr>
            <p:nvPr/>
          </p:nvSpPr>
          <p:spPr bwMode="auto">
            <a:xfrm>
              <a:off x="3120" y="1296"/>
              <a:ext cx="16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青（</a:t>
              </a:r>
              <a:r>
                <a:rPr kumimoji="1" lang="en-US" altLang="zh-CN" sz="2400" b="1">
                  <a:latin typeface="Times New Roman" pitchFamily="18" charset="0"/>
                </a:rPr>
                <a:t>480~500nm</a:t>
              </a:r>
              <a:r>
                <a:rPr kumimoji="1" lang="zh-CN" altLang="en-US" sz="2400" b="1">
                  <a:latin typeface="Times New Roman" pitchFamily="18" charset="0"/>
                </a:rPr>
                <a:t>）</a:t>
              </a:r>
            </a:p>
          </p:txBody>
        </p:sp>
        <p:grpSp>
          <p:nvGrpSpPr>
            <p:cNvPr id="39971" name="Group 35"/>
            <p:cNvGrpSpPr>
              <a:grpSpLocks/>
            </p:cNvGrpSpPr>
            <p:nvPr/>
          </p:nvGrpSpPr>
          <p:grpSpPr bwMode="auto">
            <a:xfrm>
              <a:off x="1968" y="1296"/>
              <a:ext cx="1296" cy="1200"/>
              <a:chOff x="3648" y="1392"/>
              <a:chExt cx="1296" cy="1200"/>
            </a:xfrm>
          </p:grpSpPr>
          <p:grpSp>
            <p:nvGrpSpPr>
              <p:cNvPr id="39972" name="Group 36"/>
              <p:cNvGrpSpPr>
                <a:grpSpLocks/>
              </p:cNvGrpSpPr>
              <p:nvPr/>
            </p:nvGrpSpPr>
            <p:grpSpPr bwMode="auto">
              <a:xfrm>
                <a:off x="3648" y="1392"/>
                <a:ext cx="1296" cy="1200"/>
                <a:chOff x="3648" y="1392"/>
                <a:chExt cx="1296" cy="1200"/>
              </a:xfrm>
            </p:grpSpPr>
            <p:sp>
              <p:nvSpPr>
                <p:cNvPr id="39973" name="Oval 37"/>
                <p:cNvSpPr>
                  <a:spLocks noChangeArrowheads="1"/>
                </p:cNvSpPr>
                <p:nvPr/>
              </p:nvSpPr>
              <p:spPr bwMode="auto">
                <a:xfrm>
                  <a:off x="3648" y="1392"/>
                  <a:ext cx="1296" cy="1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74" name="Line 38"/>
                <p:cNvSpPr>
                  <a:spLocks noChangeShapeType="1"/>
                </p:cNvSpPr>
                <p:nvPr/>
              </p:nvSpPr>
              <p:spPr bwMode="auto">
                <a:xfrm rot="21235394" flipV="1">
                  <a:off x="3806" y="1618"/>
                  <a:ext cx="96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5" name="Line 39"/>
                <p:cNvSpPr>
                  <a:spLocks noChangeShapeType="1"/>
                </p:cNvSpPr>
                <p:nvPr/>
              </p:nvSpPr>
              <p:spPr bwMode="auto">
                <a:xfrm>
                  <a:off x="3648" y="1968"/>
                  <a:ext cx="1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6" name="Line 40"/>
                <p:cNvSpPr>
                  <a:spLocks noChangeShapeType="1"/>
                </p:cNvSpPr>
                <p:nvPr/>
              </p:nvSpPr>
              <p:spPr bwMode="auto">
                <a:xfrm>
                  <a:off x="4320" y="1392"/>
                  <a:ext cx="0" cy="1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77" name="Line 41"/>
                <p:cNvSpPr>
                  <a:spLocks noChangeShapeType="1"/>
                </p:cNvSpPr>
                <p:nvPr/>
              </p:nvSpPr>
              <p:spPr bwMode="auto">
                <a:xfrm>
                  <a:off x="3902" y="1536"/>
                  <a:ext cx="816"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9978" name="Text Box 42"/>
              <p:cNvSpPr txBox="1">
                <a:spLocks noChangeArrowheads="1"/>
              </p:cNvSpPr>
              <p:nvPr/>
            </p:nvSpPr>
            <p:spPr bwMode="auto">
              <a:xfrm>
                <a:off x="4058" y="1872"/>
                <a:ext cx="502"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白光</a:t>
                </a:r>
              </a:p>
            </p:txBody>
          </p:sp>
        </p:grpSp>
        <p:sp>
          <p:nvSpPr>
            <p:cNvPr id="39979" name="Text Box 43"/>
            <p:cNvSpPr txBox="1">
              <a:spLocks noChangeArrowheads="1"/>
            </p:cNvSpPr>
            <p:nvPr/>
          </p:nvSpPr>
          <p:spPr bwMode="auto">
            <a:xfrm>
              <a:off x="576" y="1165"/>
              <a:ext cx="16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a:t>
              </a:r>
              <a:r>
                <a:rPr kumimoji="1" lang="en-US" altLang="zh-CN" sz="2400" b="1">
                  <a:latin typeface="Times New Roman" pitchFamily="18" charset="0"/>
                </a:rPr>
                <a:t>560~590nm</a:t>
              </a:r>
              <a:r>
                <a:rPr kumimoji="1" lang="zh-CN" altLang="en-US" sz="2400" b="1">
                  <a:latin typeface="Times New Roman" pitchFamily="18" charset="0"/>
                </a:rPr>
                <a:t>）黄</a:t>
              </a:r>
            </a:p>
          </p:txBody>
        </p:sp>
        <p:sp>
          <p:nvSpPr>
            <p:cNvPr id="39980" name="Text Box 44"/>
            <p:cNvSpPr txBox="1">
              <a:spLocks noChangeArrowheads="1"/>
            </p:cNvSpPr>
            <p:nvPr/>
          </p:nvSpPr>
          <p:spPr bwMode="auto">
            <a:xfrm>
              <a:off x="3051" y="2317"/>
              <a:ext cx="16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蓝（</a:t>
              </a:r>
              <a:r>
                <a:rPr kumimoji="1" lang="en-US" altLang="zh-CN" sz="2400" b="1">
                  <a:latin typeface="Times New Roman" pitchFamily="18" charset="0"/>
                </a:rPr>
                <a:t>430~450nm</a:t>
              </a:r>
              <a:r>
                <a:rPr kumimoji="1" lang="zh-CN" altLang="en-US" sz="2400" b="1">
                  <a:latin typeface="Times New Roman" pitchFamily="18" charset="0"/>
                </a:rPr>
                <a:t>）</a:t>
              </a:r>
            </a:p>
          </p:txBody>
        </p:sp>
        <p:sp>
          <p:nvSpPr>
            <p:cNvPr id="39981" name="Text Box 45"/>
            <p:cNvSpPr txBox="1">
              <a:spLocks noChangeArrowheads="1"/>
            </p:cNvSpPr>
            <p:nvPr/>
          </p:nvSpPr>
          <p:spPr bwMode="auto">
            <a:xfrm>
              <a:off x="1913" y="2448"/>
              <a:ext cx="145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dirty="0">
                  <a:latin typeface="Times New Roman" pitchFamily="18" charset="0"/>
                </a:rPr>
                <a:t>紫</a:t>
              </a:r>
            </a:p>
            <a:p>
              <a:pPr algn="ctr"/>
              <a:r>
                <a:rPr kumimoji="1" lang="zh-CN" altLang="en-US" sz="2400" b="1" dirty="0">
                  <a:latin typeface="Times New Roman" pitchFamily="18" charset="0"/>
                </a:rPr>
                <a:t>（</a:t>
              </a:r>
              <a:r>
                <a:rPr kumimoji="1" lang="en-US" altLang="zh-CN" sz="2400" b="1" dirty="0">
                  <a:latin typeface="Times New Roman" pitchFamily="18" charset="0"/>
                </a:rPr>
                <a:t>400~430nm</a:t>
              </a:r>
              <a:r>
                <a:rPr kumimoji="1" lang="zh-CN" altLang="en-US" sz="2400" b="1" dirty="0">
                  <a:latin typeface="Times New Roman" pitchFamily="18" charset="0"/>
                </a:rPr>
                <a:t>）</a:t>
              </a:r>
            </a:p>
          </p:txBody>
        </p:sp>
        <p:sp>
          <p:nvSpPr>
            <p:cNvPr id="39982" name="Text Box 46"/>
            <p:cNvSpPr txBox="1">
              <a:spLocks noChangeArrowheads="1"/>
            </p:cNvSpPr>
            <p:nvPr/>
          </p:nvSpPr>
          <p:spPr bwMode="auto">
            <a:xfrm>
              <a:off x="3276" y="1707"/>
              <a:ext cx="18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青蓝（</a:t>
              </a:r>
              <a:r>
                <a:rPr kumimoji="1" lang="en-US" altLang="zh-CN" sz="2400" b="1">
                  <a:latin typeface="Times New Roman" pitchFamily="18" charset="0"/>
                </a:rPr>
                <a:t>450~480nm</a:t>
              </a:r>
              <a:r>
                <a:rPr kumimoji="1" lang="zh-CN" altLang="en-US" sz="2400" b="1">
                  <a:latin typeface="Times New Roman" pitchFamily="18" charset="0"/>
                </a:rPr>
                <a:t>）</a:t>
              </a:r>
            </a:p>
          </p:txBody>
        </p:sp>
        <p:sp>
          <p:nvSpPr>
            <p:cNvPr id="39983" name="Text Box 47"/>
            <p:cNvSpPr txBox="1">
              <a:spLocks noChangeArrowheads="1"/>
            </p:cNvSpPr>
            <p:nvPr/>
          </p:nvSpPr>
          <p:spPr bwMode="auto">
            <a:xfrm>
              <a:off x="1913" y="778"/>
              <a:ext cx="145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latin typeface="Times New Roman" pitchFamily="18" charset="0"/>
                </a:rPr>
                <a:t>（</a:t>
              </a:r>
              <a:r>
                <a:rPr kumimoji="1" lang="en-US" altLang="zh-CN" sz="2400" b="1">
                  <a:latin typeface="Times New Roman" pitchFamily="18" charset="0"/>
                </a:rPr>
                <a:t>500~560nm</a:t>
              </a:r>
              <a:r>
                <a:rPr kumimoji="1" lang="zh-CN" altLang="en-US" sz="2400" b="1">
                  <a:latin typeface="Times New Roman" pitchFamily="18" charset="0"/>
                </a:rPr>
                <a:t>）</a:t>
              </a:r>
            </a:p>
            <a:p>
              <a:pPr algn="ctr"/>
              <a:r>
                <a:rPr kumimoji="1" lang="zh-CN" altLang="en-US" sz="2400" b="1">
                  <a:latin typeface="Times New Roman" pitchFamily="18" charset="0"/>
                </a:rPr>
                <a:t>绿</a:t>
              </a:r>
            </a:p>
          </p:txBody>
        </p:sp>
        <p:sp>
          <p:nvSpPr>
            <p:cNvPr id="39984" name="Text Box 48"/>
            <p:cNvSpPr txBox="1">
              <a:spLocks noChangeArrowheads="1"/>
            </p:cNvSpPr>
            <p:nvPr/>
          </p:nvSpPr>
          <p:spPr bwMode="auto">
            <a:xfrm>
              <a:off x="288" y="1741"/>
              <a:ext cx="16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a:t>
              </a:r>
              <a:r>
                <a:rPr kumimoji="1" lang="en-US" altLang="zh-CN" sz="2400" b="1">
                  <a:latin typeface="Times New Roman" pitchFamily="18" charset="0"/>
                </a:rPr>
                <a:t>590~620nm</a:t>
              </a:r>
              <a:r>
                <a:rPr kumimoji="1" lang="zh-CN" altLang="en-US" sz="2400" b="1">
                  <a:latin typeface="Times New Roman" pitchFamily="18" charset="0"/>
                </a:rPr>
                <a:t>）橙</a:t>
              </a:r>
            </a:p>
          </p:txBody>
        </p:sp>
        <p:sp>
          <p:nvSpPr>
            <p:cNvPr id="39985" name="Text Box 49"/>
            <p:cNvSpPr txBox="1">
              <a:spLocks noChangeArrowheads="1"/>
            </p:cNvSpPr>
            <p:nvPr/>
          </p:nvSpPr>
          <p:spPr bwMode="auto">
            <a:xfrm>
              <a:off x="528" y="2269"/>
              <a:ext cx="17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rPr>
                <a:t>（</a:t>
              </a:r>
              <a:r>
                <a:rPr kumimoji="1" lang="en-US" altLang="zh-CN" sz="2400" b="1">
                  <a:latin typeface="Times New Roman" pitchFamily="18" charset="0"/>
                </a:rPr>
                <a:t>620~1160nm</a:t>
              </a:r>
              <a:r>
                <a:rPr kumimoji="1" lang="zh-CN" altLang="en-US" sz="2400" b="1">
                  <a:latin typeface="Times New Roman" pitchFamily="18" charset="0"/>
                </a:rPr>
                <a:t>）红</a:t>
              </a:r>
            </a:p>
          </p:txBody>
        </p:sp>
      </p:grpSp>
      <p:sp>
        <p:nvSpPr>
          <p:cNvPr id="39986" name="Text Box 50"/>
          <p:cNvSpPr txBox="1">
            <a:spLocks noChangeArrowheads="1"/>
          </p:cNvSpPr>
          <p:nvPr/>
        </p:nvSpPr>
        <p:spPr bwMode="auto">
          <a:xfrm>
            <a:off x="4953000" y="5204048"/>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latin typeface="Times New Roman" pitchFamily="18" charset="0"/>
              </a:rPr>
              <a:t>光的互补色示意图</a:t>
            </a:r>
          </a:p>
        </p:txBody>
      </p:sp>
      <p:sp>
        <p:nvSpPr>
          <p:cNvPr id="39987" name="Text Box 51"/>
          <p:cNvSpPr txBox="1">
            <a:spLocks noChangeArrowheads="1"/>
          </p:cNvSpPr>
          <p:nvPr/>
        </p:nvSpPr>
        <p:spPr bwMode="auto">
          <a:xfrm>
            <a:off x="4119563" y="5743576"/>
            <a:ext cx="41520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dirty="0">
                <a:solidFill>
                  <a:srgbClr val="FFFF00"/>
                </a:solidFill>
                <a:latin typeface="Times New Roman" pitchFamily="18" charset="0"/>
              </a:rPr>
              <a:t>物质显示吸收光的互补色</a:t>
            </a:r>
          </a:p>
        </p:txBody>
      </p:sp>
      <p:sp>
        <p:nvSpPr>
          <p:cNvPr id="2" name="日期占位符 1"/>
          <p:cNvSpPr>
            <a:spLocks noGrp="1"/>
          </p:cNvSpPr>
          <p:nvPr>
            <p:ph type="dt" sz="half" idx="14"/>
          </p:nvPr>
        </p:nvSpPr>
        <p:spPr/>
        <p:txBody>
          <a:bodyPr/>
          <a:lstStyle/>
          <a:p>
            <a:fld id="{F99D1FA4-3C17-4E59-9F3C-259D38FEF7E2}" type="datetime12">
              <a:rPr lang="zh-CN" altLang="en-US" smtClean="0"/>
              <a:t>上午8时17分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48</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12471661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9969"/>
                                        </p:tgtEl>
                                        <p:attrNameLst>
                                          <p:attrName>style.visibility</p:attrName>
                                        </p:attrNameLst>
                                      </p:cBhvr>
                                      <p:to>
                                        <p:strVal val="visible"/>
                                      </p:to>
                                    </p:set>
                                    <p:animEffect transition="in" filter="slide(fromBottom)">
                                      <p:cBhvr>
                                        <p:cTn id="7" dur="500"/>
                                        <p:tgtEl>
                                          <p:spTgt spid="39969"/>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9986"/>
                                        </p:tgtEl>
                                        <p:attrNameLst>
                                          <p:attrName>style.visibility</p:attrName>
                                        </p:attrNameLst>
                                      </p:cBhvr>
                                      <p:to>
                                        <p:strVal val="visible"/>
                                      </p:to>
                                    </p:set>
                                    <p:animEffect transition="in" filter="slide(fromBottom)">
                                      <p:cBhvr>
                                        <p:cTn id="10" dur="500"/>
                                        <p:tgtEl>
                                          <p:spTgt spid="39986"/>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39987"/>
                                        </p:tgtEl>
                                        <p:attrNameLst>
                                          <p:attrName>style.visibility</p:attrName>
                                        </p:attrNameLst>
                                      </p:cBhvr>
                                      <p:to>
                                        <p:strVal val="visible"/>
                                      </p:to>
                                    </p:set>
                                    <p:animEffect transition="in" filter="slide(fromBottom)">
                                      <p:cBhvr>
                                        <p:cTn id="13" dur="500"/>
                                        <p:tgtEl>
                                          <p:spTgt spid="39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86" grpId="0"/>
      <p:bldP spid="3998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4025" name="Group 2057"/>
          <p:cNvGrpSpPr>
            <a:grpSpLocks/>
          </p:cNvGrpSpPr>
          <p:nvPr/>
        </p:nvGrpSpPr>
        <p:grpSpPr bwMode="auto">
          <a:xfrm>
            <a:off x="695855" y="1686474"/>
            <a:ext cx="3299617" cy="2160337"/>
            <a:chOff x="-651" y="2091"/>
            <a:chExt cx="2266" cy="1968"/>
          </a:xfrm>
        </p:grpSpPr>
        <p:graphicFrame>
          <p:nvGraphicFramePr>
            <p:cNvPr id="214019" name="Object 2051"/>
            <p:cNvGraphicFramePr>
              <a:graphicFrameLocks noChangeAspect="1"/>
            </p:cNvGraphicFramePr>
            <p:nvPr>
              <p:extLst>
                <p:ext uri="{D42A27DB-BD31-4B8C-83A1-F6EECF244321}">
                  <p14:modId xmlns:p14="http://schemas.microsoft.com/office/powerpoint/2010/main" val="2825849554"/>
                </p:ext>
              </p:extLst>
            </p:nvPr>
          </p:nvGraphicFramePr>
          <p:xfrm>
            <a:off x="-651" y="2091"/>
            <a:ext cx="1795" cy="1968"/>
          </p:xfrm>
          <a:graphic>
            <a:graphicData uri="http://schemas.openxmlformats.org/presentationml/2006/ole">
              <mc:AlternateContent xmlns:mc="http://schemas.openxmlformats.org/markup-compatibility/2006">
                <mc:Choice xmlns:v="urn:schemas-microsoft-com:vml" Requires="v">
                  <p:oleObj spid="_x0000_s274322" name="位图图像" r:id="rId3" imgW="3115110" imgH="3400900" progId="Paint.Picture">
                    <p:embed/>
                  </p:oleObj>
                </mc:Choice>
                <mc:Fallback>
                  <p:oleObj name="位图图像" r:id="rId3" imgW="3115110" imgH="340090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 y="2091"/>
                          <a:ext cx="1795" cy="1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4020" name="Text Box 2052"/>
            <p:cNvSpPr txBox="1">
              <a:spLocks noChangeArrowheads="1"/>
            </p:cNvSpPr>
            <p:nvPr/>
          </p:nvSpPr>
          <p:spPr bwMode="auto">
            <a:xfrm>
              <a:off x="1188" y="2782"/>
              <a:ext cx="427" cy="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kumimoji="1" lang="en-US" altLang="zh-CN" sz="2400" b="1" i="1" dirty="0">
                  <a:latin typeface="Times New Roman" pitchFamily="18" charset="0"/>
                </a:rPr>
                <a:t>ΔE</a:t>
              </a:r>
            </a:p>
          </p:txBody>
        </p:sp>
      </p:grpSp>
      <p:sp>
        <p:nvSpPr>
          <p:cNvPr id="214021" name="Rectangle 2053"/>
          <p:cNvSpPr>
            <a:spLocks noChangeArrowheads="1"/>
          </p:cNvSpPr>
          <p:nvPr/>
        </p:nvSpPr>
        <p:spPr bwMode="auto">
          <a:xfrm>
            <a:off x="-744761" y="974299"/>
            <a:ext cx="828240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50000"/>
              </a:lnSpc>
            </a:pPr>
            <a:r>
              <a:rPr lang="zh-CN" altLang="en-US" sz="2400" b="1" dirty="0">
                <a:latin typeface="宋体" pitchFamily="2" charset="-122"/>
                <a:ea typeface="楷体_GB2312" pitchFamily="49" charset="-122"/>
              </a:rPr>
              <a:t>所吸收光子的频率与分裂能大小有关</a:t>
            </a:r>
            <a:r>
              <a:rPr lang="zh-CN" altLang="en-US" sz="2400" b="1" dirty="0">
                <a:latin typeface="楷体_GB2312" pitchFamily="49" charset="-122"/>
                <a:ea typeface="楷体_GB2312" pitchFamily="49" charset="-122"/>
              </a:rPr>
              <a:t>。</a:t>
            </a:r>
            <a:r>
              <a:rPr lang="en-US" altLang="zh-CN" sz="2400" b="1" i="1" dirty="0">
                <a:latin typeface="楷体_GB2312" pitchFamily="49" charset="-122"/>
                <a:ea typeface="楷体_GB2312" pitchFamily="49" charset="-122"/>
              </a:rPr>
              <a:t>E</a:t>
            </a:r>
            <a:r>
              <a:rPr lang="en-US" altLang="zh-CN" sz="2400" b="1" i="1" baseline="-25000" dirty="0">
                <a:latin typeface="楷体_GB2312" pitchFamily="49" charset="-122"/>
                <a:ea typeface="楷体_GB2312" pitchFamily="49" charset="-122"/>
              </a:rPr>
              <a:t>s</a:t>
            </a:r>
            <a:r>
              <a:rPr lang="en-US" altLang="zh-CN" sz="2400" b="1" dirty="0">
                <a:latin typeface="楷体_GB2312" pitchFamily="49" charset="-122"/>
                <a:ea typeface="楷体_GB2312" pitchFamily="49" charset="-122"/>
              </a:rPr>
              <a:t>=</a:t>
            </a:r>
            <a:r>
              <a:rPr lang="en-US" altLang="zh-CN" sz="2400" b="1" i="1" dirty="0" err="1">
                <a:latin typeface="楷体_GB2312" pitchFamily="49" charset="-122"/>
                <a:ea typeface="楷体_GB2312" pitchFamily="49" charset="-122"/>
              </a:rPr>
              <a:t>hc</a:t>
            </a:r>
            <a:r>
              <a:rPr lang="en-US" altLang="zh-CN" sz="2400" b="1" dirty="0">
                <a:latin typeface="楷体_GB2312" pitchFamily="49" charset="-122"/>
                <a:ea typeface="楷体_GB2312" pitchFamily="49" charset="-122"/>
              </a:rPr>
              <a:t>/</a:t>
            </a:r>
            <a:r>
              <a:rPr lang="en-US" altLang="zh-CN" sz="2400" b="1" i="1" dirty="0" err="1">
                <a:latin typeface="楷体_GB2312" pitchFamily="49" charset="-122"/>
                <a:ea typeface="楷体_GB2312" pitchFamily="49" charset="-122"/>
              </a:rPr>
              <a:t>λ</a:t>
            </a:r>
            <a:r>
              <a:rPr lang="en-US" altLang="zh-CN" sz="2400" b="1" baseline="-25000" dirty="0" err="1">
                <a:latin typeface="楷体_GB2312" pitchFamily="49" charset="-122"/>
                <a:ea typeface="楷体_GB2312" pitchFamily="49" charset="-122"/>
              </a:rPr>
              <a:t>max</a:t>
            </a:r>
            <a:endParaRPr lang="en-US" altLang="zh-CN" sz="2400" b="1" baseline="-25000" dirty="0">
              <a:latin typeface="楷体_GB2312" pitchFamily="49" charset="-122"/>
              <a:ea typeface="楷体_GB2312" pitchFamily="49" charset="-122"/>
            </a:endParaRPr>
          </a:p>
        </p:txBody>
      </p:sp>
      <p:sp>
        <p:nvSpPr>
          <p:cNvPr id="2" name="日期占位符 1"/>
          <p:cNvSpPr>
            <a:spLocks noGrp="1"/>
          </p:cNvSpPr>
          <p:nvPr>
            <p:ph type="dt" sz="half" idx="10"/>
          </p:nvPr>
        </p:nvSpPr>
        <p:spPr/>
        <p:txBody>
          <a:bodyPr/>
          <a:lstStyle/>
          <a:p>
            <a:fld id="{6408A293-EC0C-45F8-8E6E-816B2645B8C1}" type="datetime12">
              <a:rPr lang="zh-CN" altLang="en-US" smtClean="0"/>
              <a:t>上午8时17分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49</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214024" name="Rectangle 2056"/>
          <p:cNvSpPr>
            <a:spLocks noGrp="1" noChangeArrowheads="1"/>
          </p:cNvSpPr>
          <p:nvPr>
            <p:ph type="title"/>
          </p:nvPr>
        </p:nvSpPr>
        <p:spPr>
          <a:xfrm>
            <a:off x="2135560" y="57944"/>
            <a:ext cx="7680960" cy="850776"/>
          </a:xfrm>
        </p:spPr>
        <p:txBody>
          <a:bodyPr>
            <a:normAutofit/>
          </a:bodyPr>
          <a:lstStyle/>
          <a:p>
            <a:r>
              <a:rPr lang="en-US" altLang="zh-CN" sz="3600" dirty="0"/>
              <a:t>d-d</a:t>
            </a:r>
            <a:r>
              <a:rPr lang="zh-CN" altLang="en-US" sz="3600" dirty="0"/>
              <a:t>跃迁与配合物的颜色</a:t>
            </a:r>
            <a:endParaRPr lang="zh-CN" altLang="en-US" sz="4400" dirty="0"/>
          </a:p>
        </p:txBody>
      </p:sp>
      <p:grpSp>
        <p:nvGrpSpPr>
          <p:cNvPr id="214097" name="Group 2129"/>
          <p:cNvGrpSpPr>
            <a:grpSpLocks/>
          </p:cNvGrpSpPr>
          <p:nvPr/>
        </p:nvGrpSpPr>
        <p:grpSpPr bwMode="auto">
          <a:xfrm>
            <a:off x="5159919" y="1877764"/>
            <a:ext cx="5367777" cy="2917826"/>
            <a:chOff x="2610" y="2294"/>
            <a:chExt cx="3752" cy="1838"/>
          </a:xfrm>
        </p:grpSpPr>
        <p:grpSp>
          <p:nvGrpSpPr>
            <p:cNvPr id="214073" name="Group 2105"/>
            <p:cNvGrpSpPr>
              <a:grpSpLocks/>
            </p:cNvGrpSpPr>
            <p:nvPr/>
          </p:nvGrpSpPr>
          <p:grpSpPr bwMode="auto">
            <a:xfrm>
              <a:off x="2610" y="2490"/>
              <a:ext cx="3752" cy="1642"/>
              <a:chOff x="2610" y="2490"/>
              <a:chExt cx="3752" cy="1642"/>
            </a:xfrm>
          </p:grpSpPr>
          <p:sp>
            <p:nvSpPr>
              <p:cNvPr id="214026" name="Text Box 2058"/>
              <p:cNvSpPr txBox="1">
                <a:spLocks noChangeArrowheads="1"/>
              </p:cNvSpPr>
              <p:nvPr/>
            </p:nvSpPr>
            <p:spPr bwMode="auto">
              <a:xfrm>
                <a:off x="2610" y="3725"/>
                <a:ext cx="3752"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50000"/>
                  </a:lnSpc>
                  <a:spcBef>
                    <a:spcPct val="20000"/>
                  </a:spcBef>
                </a:pPr>
                <a:r>
                  <a:rPr kumimoji="1" lang="en-US" altLang="zh-CN" sz="2400" b="1" dirty="0">
                    <a:latin typeface="Times New Roman" pitchFamily="18" charset="0"/>
                  </a:rPr>
                  <a:t>[Ti(H</a:t>
                </a:r>
                <a:r>
                  <a:rPr kumimoji="1" lang="en-US" altLang="zh-CN" sz="2400" b="1" baseline="-25000" dirty="0">
                    <a:latin typeface="Times New Roman" pitchFamily="18" charset="0"/>
                  </a:rPr>
                  <a:t>2</a:t>
                </a:r>
                <a:r>
                  <a:rPr kumimoji="1" lang="en-US" altLang="zh-CN" sz="2400" b="1" dirty="0">
                    <a:latin typeface="Times New Roman" pitchFamily="18" charset="0"/>
                  </a:rPr>
                  <a:t>O)</a:t>
                </a:r>
                <a:r>
                  <a:rPr kumimoji="1" lang="en-US" altLang="zh-CN" sz="2400" b="1" baseline="-25000" dirty="0">
                    <a:latin typeface="Times New Roman" pitchFamily="18" charset="0"/>
                  </a:rPr>
                  <a:t>6</a:t>
                </a:r>
                <a:r>
                  <a:rPr kumimoji="1" lang="en-US" altLang="zh-CN" sz="2400" b="1" dirty="0">
                    <a:latin typeface="Times New Roman" pitchFamily="18" charset="0"/>
                  </a:rPr>
                  <a:t>]</a:t>
                </a:r>
                <a:r>
                  <a:rPr kumimoji="1" lang="en-US" altLang="zh-CN" sz="2400" b="1" baseline="30000" dirty="0">
                    <a:latin typeface="Times New Roman" pitchFamily="18" charset="0"/>
                  </a:rPr>
                  <a:t>3+</a:t>
                </a:r>
                <a:r>
                  <a:rPr kumimoji="1" lang="en-US" altLang="zh-CN" sz="2400" b="1" dirty="0">
                    <a:latin typeface="Times New Roman" pitchFamily="18" charset="0"/>
                  </a:rPr>
                  <a:t>: </a:t>
                </a:r>
                <a:r>
                  <a:rPr lang="en-US" altLang="zh-CN" sz="2400" b="1" i="1" dirty="0" err="1">
                    <a:latin typeface="Times New Roman" pitchFamily="18" charset="0"/>
                    <a:ea typeface="楷体_GB2312" pitchFamily="49" charset="-122"/>
                  </a:rPr>
                  <a:t>λ</a:t>
                </a:r>
                <a:r>
                  <a:rPr lang="en-US" altLang="zh-CN" sz="2400" b="1" baseline="-25000" dirty="0" err="1">
                    <a:latin typeface="Times New Roman" pitchFamily="18" charset="0"/>
                    <a:ea typeface="楷体_GB2312" pitchFamily="49" charset="-122"/>
                  </a:rPr>
                  <a:t>max</a:t>
                </a:r>
                <a:r>
                  <a:rPr lang="en-US" altLang="zh-CN" sz="2400" b="1" dirty="0">
                    <a:latin typeface="Times New Roman" pitchFamily="18" charset="0"/>
                    <a:ea typeface="楷体_GB2312" pitchFamily="49" charset="-122"/>
                  </a:rPr>
                  <a:t>= 490nm</a:t>
                </a:r>
                <a:r>
                  <a:rPr lang="zh-CN" altLang="en-US" sz="2400" b="1" dirty="0">
                    <a:latin typeface="Times New Roman" pitchFamily="18" charset="0"/>
                    <a:ea typeface="楷体_GB2312" pitchFamily="49" charset="-122"/>
                  </a:rPr>
                  <a:t>， </a:t>
                </a:r>
                <a:r>
                  <a:rPr lang="en-US" altLang="zh-CN" sz="2400" b="1" dirty="0">
                    <a:latin typeface="Times New Roman" pitchFamily="18" charset="0"/>
                    <a:ea typeface="楷体_GB2312" pitchFamily="49" charset="-122"/>
                  </a:rPr>
                  <a:t> </a:t>
                </a:r>
                <a:r>
                  <a:rPr lang="zh-CN" altLang="en-US" sz="2400" b="1" dirty="0">
                    <a:latin typeface="Times New Roman" pitchFamily="18" charset="0"/>
                    <a:ea typeface="楷体_GB2312" pitchFamily="49" charset="-122"/>
                  </a:rPr>
                  <a:t>紫红色</a:t>
                </a:r>
              </a:p>
            </p:txBody>
          </p:sp>
          <p:grpSp>
            <p:nvGrpSpPr>
              <p:cNvPr id="214069" name="Group 2101"/>
              <p:cNvGrpSpPr>
                <a:grpSpLocks/>
              </p:cNvGrpSpPr>
              <p:nvPr/>
            </p:nvGrpSpPr>
            <p:grpSpPr bwMode="auto">
              <a:xfrm>
                <a:off x="2723" y="2490"/>
                <a:ext cx="3045" cy="1352"/>
                <a:chOff x="2723" y="2634"/>
                <a:chExt cx="3045" cy="1352"/>
              </a:xfrm>
            </p:grpSpPr>
            <p:graphicFrame>
              <p:nvGraphicFramePr>
                <p:cNvPr id="214032" name="Object 2064"/>
                <p:cNvGraphicFramePr>
                  <a:graphicFrameLocks noChangeAspect="1"/>
                </p:cNvGraphicFramePr>
                <p:nvPr>
                  <p:extLst>
                    <p:ext uri="{D42A27DB-BD31-4B8C-83A1-F6EECF244321}">
                      <p14:modId xmlns:p14="http://schemas.microsoft.com/office/powerpoint/2010/main" val="422304254"/>
                    </p:ext>
                  </p:extLst>
                </p:nvPr>
              </p:nvGraphicFramePr>
              <p:xfrm>
                <a:off x="3067" y="2634"/>
                <a:ext cx="2701" cy="910"/>
              </p:xfrm>
              <a:graphic>
                <a:graphicData uri="http://schemas.openxmlformats.org/presentationml/2006/ole">
                  <mc:AlternateContent xmlns:mc="http://schemas.openxmlformats.org/markup-compatibility/2006">
                    <mc:Choice xmlns:v="urn:schemas-microsoft-com:vml" Requires="v">
                      <p:oleObj spid="_x0000_s274323" name="位图图像" r:id="rId5" imgW="2429214" imgH="1905266" progId="Paint.Picture">
                        <p:embed/>
                      </p:oleObj>
                    </mc:Choice>
                    <mc:Fallback>
                      <p:oleObj name="位图图像" r:id="rId5" imgW="2429214" imgH="1905266"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7" y="2634"/>
                              <a:ext cx="2701" cy="910"/>
                            </a:xfrm>
                            <a:prstGeom prst="rect">
                              <a:avLst/>
                            </a:prstGeom>
                            <a:noFill/>
                            <a:ln>
                              <a:noFill/>
                            </a:ln>
                            <a:effectLst/>
                            <a:extLst/>
                          </p:spPr>
                        </p:pic>
                      </p:oleObj>
                    </mc:Fallback>
                  </mc:AlternateContent>
                </a:graphicData>
              </a:graphic>
            </p:graphicFrame>
            <p:sp>
              <p:nvSpPr>
                <p:cNvPr id="214031" name="Text Box 2063"/>
                <p:cNvSpPr txBox="1">
                  <a:spLocks noChangeArrowheads="1"/>
                </p:cNvSpPr>
                <p:nvPr/>
              </p:nvSpPr>
              <p:spPr bwMode="auto">
                <a:xfrm>
                  <a:off x="5311" y="3552"/>
                  <a:ext cx="408"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600" b="1" dirty="0">
                      <a:latin typeface="Times New Roman" pitchFamily="18" charset="0"/>
                    </a:rPr>
                    <a:t>1100</a:t>
                  </a:r>
                </a:p>
              </p:txBody>
            </p:sp>
            <p:sp>
              <p:nvSpPr>
                <p:cNvPr id="214030" name="Text Box 2062"/>
                <p:cNvSpPr txBox="1">
                  <a:spLocks noChangeArrowheads="1"/>
                </p:cNvSpPr>
                <p:nvPr/>
              </p:nvSpPr>
              <p:spPr bwMode="auto">
                <a:xfrm>
                  <a:off x="4601" y="3552"/>
                  <a:ext cx="344"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600" b="1" dirty="0">
                      <a:latin typeface="Times New Roman" pitchFamily="18" charset="0"/>
                    </a:rPr>
                    <a:t>600</a:t>
                  </a:r>
                </a:p>
              </p:txBody>
            </p:sp>
            <p:sp>
              <p:nvSpPr>
                <p:cNvPr id="214029" name="Text Box 2061"/>
                <p:cNvSpPr txBox="1">
                  <a:spLocks noChangeArrowheads="1"/>
                </p:cNvSpPr>
                <p:nvPr/>
              </p:nvSpPr>
              <p:spPr bwMode="auto">
                <a:xfrm>
                  <a:off x="3977" y="3553"/>
                  <a:ext cx="344"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600" b="1" dirty="0">
                      <a:latin typeface="Times New Roman" pitchFamily="18" charset="0"/>
                    </a:rPr>
                    <a:t>500</a:t>
                  </a:r>
                </a:p>
              </p:txBody>
            </p:sp>
            <p:sp>
              <p:nvSpPr>
                <p:cNvPr id="214028" name="Text Box 2060"/>
                <p:cNvSpPr txBox="1">
                  <a:spLocks noChangeArrowheads="1"/>
                </p:cNvSpPr>
                <p:nvPr/>
              </p:nvSpPr>
              <p:spPr bwMode="auto">
                <a:xfrm>
                  <a:off x="3479" y="3553"/>
                  <a:ext cx="344"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1600" b="1" dirty="0">
                      <a:latin typeface="Times New Roman" pitchFamily="18" charset="0"/>
                    </a:rPr>
                    <a:t>400</a:t>
                  </a:r>
                </a:p>
              </p:txBody>
            </p:sp>
            <p:sp>
              <p:nvSpPr>
                <p:cNvPr id="214033" name="Text Box 2065"/>
                <p:cNvSpPr txBox="1">
                  <a:spLocks noChangeArrowheads="1"/>
                </p:cNvSpPr>
                <p:nvPr/>
              </p:nvSpPr>
              <p:spPr bwMode="auto">
                <a:xfrm>
                  <a:off x="2723" y="2755"/>
                  <a:ext cx="344" cy="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spcBef>
                      <a:spcPct val="20000"/>
                    </a:spcBef>
                  </a:pPr>
                  <a:r>
                    <a:rPr kumimoji="1" lang="zh-CN" altLang="en-US" sz="2000" b="1" dirty="0">
                      <a:latin typeface="Times New Roman" pitchFamily="18" charset="0"/>
                    </a:rPr>
                    <a:t>吸收率</a:t>
                  </a:r>
                </a:p>
              </p:txBody>
            </p:sp>
            <p:sp>
              <p:nvSpPr>
                <p:cNvPr id="214034" name="Text Box 2066"/>
                <p:cNvSpPr txBox="1">
                  <a:spLocks noChangeArrowheads="1"/>
                </p:cNvSpPr>
                <p:nvPr/>
              </p:nvSpPr>
              <p:spPr bwMode="auto">
                <a:xfrm>
                  <a:off x="4272" y="3792"/>
                  <a:ext cx="805"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1400" b="1">
                      <a:latin typeface="Times New Roman" pitchFamily="18" charset="0"/>
                    </a:rPr>
                    <a:t>波长（</a:t>
                  </a:r>
                  <a:r>
                    <a:rPr kumimoji="1" lang="en-US" altLang="zh-CN" sz="1400" b="1">
                      <a:latin typeface="Times New Roman" pitchFamily="18" charset="0"/>
                    </a:rPr>
                    <a:t>nm</a:t>
                  </a:r>
                  <a:r>
                    <a:rPr kumimoji="1" lang="zh-CN" altLang="en-US" sz="1400" b="1">
                      <a:latin typeface="Times New Roman" pitchFamily="18" charset="0"/>
                    </a:rPr>
                    <a:t>）</a:t>
                  </a:r>
                </a:p>
              </p:txBody>
            </p:sp>
          </p:grpSp>
        </p:grpSp>
        <p:sp>
          <p:nvSpPr>
            <p:cNvPr id="214096" name="Rectangle 2128"/>
            <p:cNvSpPr>
              <a:spLocks noChangeArrowheads="1"/>
            </p:cNvSpPr>
            <p:nvPr/>
          </p:nvSpPr>
          <p:spPr bwMode="auto">
            <a:xfrm>
              <a:off x="3438" y="2294"/>
              <a:ext cx="233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kumimoji="1" lang="zh-CN" altLang="en-US" b="1" dirty="0">
                  <a:latin typeface="Times New Roman" pitchFamily="18" charset="0"/>
                </a:rPr>
                <a:t>紫     蓝     青      绿     黄      橙     红</a:t>
              </a:r>
            </a:p>
          </p:txBody>
        </p:sp>
      </p:grpSp>
      <p:sp>
        <p:nvSpPr>
          <p:cNvPr id="214072" name="Text Box 2104"/>
          <p:cNvSpPr txBox="1">
            <a:spLocks noChangeArrowheads="1"/>
          </p:cNvSpPr>
          <p:nvPr/>
        </p:nvSpPr>
        <p:spPr bwMode="auto">
          <a:xfrm>
            <a:off x="263352" y="4212976"/>
            <a:ext cx="4665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dirty="0">
                <a:solidFill>
                  <a:srgbClr val="FFFF00"/>
                </a:solidFill>
                <a:latin typeface="Times New Roman" pitchFamily="18" charset="0"/>
              </a:rPr>
              <a:t>Zn</a:t>
            </a:r>
            <a:r>
              <a:rPr kumimoji="1" lang="en-US" altLang="zh-CN" sz="2800" b="1" baseline="30000" dirty="0">
                <a:solidFill>
                  <a:srgbClr val="FFFF00"/>
                </a:solidFill>
                <a:latin typeface="Times New Roman" pitchFamily="18" charset="0"/>
              </a:rPr>
              <a:t>2+</a:t>
            </a:r>
            <a:r>
              <a:rPr kumimoji="1" lang="zh-CN" altLang="en-US" sz="2800" b="1" dirty="0">
                <a:solidFill>
                  <a:srgbClr val="FFFF00"/>
                </a:solidFill>
                <a:latin typeface="Times New Roman" pitchFamily="18" charset="0"/>
              </a:rPr>
              <a:t>、</a:t>
            </a:r>
            <a:r>
              <a:rPr kumimoji="1" lang="en-US" altLang="zh-CN" sz="2800" b="1" dirty="0">
                <a:solidFill>
                  <a:srgbClr val="FFFF00"/>
                </a:solidFill>
                <a:latin typeface="Times New Roman" pitchFamily="18" charset="0"/>
              </a:rPr>
              <a:t>Ag</a:t>
            </a:r>
            <a:r>
              <a:rPr kumimoji="1" lang="en-US" altLang="zh-CN" sz="2800" b="1" baseline="30000" dirty="0">
                <a:solidFill>
                  <a:srgbClr val="FFFF00"/>
                </a:solidFill>
                <a:latin typeface="Times New Roman" pitchFamily="18" charset="0"/>
              </a:rPr>
              <a:t>+</a:t>
            </a:r>
            <a:r>
              <a:rPr kumimoji="1" lang="zh-CN" altLang="en-US" sz="2800" b="1" dirty="0">
                <a:solidFill>
                  <a:srgbClr val="FFFF00"/>
                </a:solidFill>
                <a:latin typeface="Times New Roman" pitchFamily="18" charset="0"/>
              </a:rPr>
              <a:t>配合物为何无色？</a:t>
            </a:r>
          </a:p>
        </p:txBody>
      </p:sp>
      <p:sp>
        <p:nvSpPr>
          <p:cNvPr id="4" name="TextBox 3"/>
          <p:cNvSpPr txBox="1"/>
          <p:nvPr/>
        </p:nvSpPr>
        <p:spPr>
          <a:xfrm>
            <a:off x="2373932" y="4962676"/>
            <a:ext cx="7204216" cy="1200329"/>
          </a:xfrm>
          <a:prstGeom prst="rect">
            <a:avLst/>
          </a:prstGeom>
          <a:noFill/>
        </p:spPr>
        <p:txBody>
          <a:bodyPr wrap="none" rtlCol="0">
            <a:spAutoFit/>
          </a:bodyPr>
          <a:lstStyle/>
          <a:p>
            <a:pPr>
              <a:lnSpc>
                <a:spcPct val="150000"/>
              </a:lnSpc>
            </a:pPr>
            <a:r>
              <a:rPr lang="zh-CN" altLang="en-US" sz="2400" b="1" dirty="0"/>
              <a:t>显色条件：</a:t>
            </a:r>
            <a:r>
              <a:rPr lang="en-US" altLang="zh-CN" sz="2400" b="1" dirty="0"/>
              <a:t>1</a:t>
            </a:r>
            <a:r>
              <a:rPr lang="zh-CN" altLang="en-US" sz="2400" b="1" dirty="0"/>
              <a:t>、中心原子的外层</a:t>
            </a:r>
            <a:r>
              <a:rPr lang="en-US" altLang="zh-CN" sz="2400" b="1" dirty="0"/>
              <a:t>d</a:t>
            </a:r>
            <a:r>
              <a:rPr lang="zh-CN" altLang="en-US" sz="2400" b="1" dirty="0"/>
              <a:t>轨道未填满；</a:t>
            </a:r>
            <a:endParaRPr lang="en-US" altLang="zh-CN" sz="2400" b="1" dirty="0"/>
          </a:p>
          <a:p>
            <a:pPr>
              <a:lnSpc>
                <a:spcPct val="150000"/>
              </a:lnSpc>
            </a:pPr>
            <a:r>
              <a:rPr lang="en-US" altLang="zh-CN" sz="2400" b="1" dirty="0"/>
              <a:t>                     2</a:t>
            </a:r>
            <a:r>
              <a:rPr lang="zh-CN" altLang="en-US" sz="2400" b="1" dirty="0"/>
              <a:t>、分裂能必须在可见光的能量范围内；</a:t>
            </a:r>
          </a:p>
        </p:txBody>
      </p:sp>
    </p:spTree>
    <p:extLst>
      <p:ext uri="{BB962C8B-B14F-4D97-AF65-F5344CB8AC3E}">
        <p14:creationId xmlns:p14="http://schemas.microsoft.com/office/powerpoint/2010/main" val="26751769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14097"/>
                                        </p:tgtEl>
                                        <p:attrNameLst>
                                          <p:attrName>style.visibility</p:attrName>
                                        </p:attrNameLst>
                                      </p:cBhvr>
                                      <p:to>
                                        <p:strVal val="visible"/>
                                      </p:to>
                                    </p:set>
                                    <p:anim calcmode="lin" valueType="num">
                                      <p:cBhvr additive="base">
                                        <p:cTn id="7" dur="500" fill="hold"/>
                                        <p:tgtEl>
                                          <p:spTgt spid="214097"/>
                                        </p:tgtEl>
                                        <p:attrNameLst>
                                          <p:attrName>ppt_x</p:attrName>
                                        </p:attrNameLst>
                                      </p:cBhvr>
                                      <p:tavLst>
                                        <p:tav tm="0">
                                          <p:val>
                                            <p:strVal val="1+#ppt_w/2"/>
                                          </p:val>
                                        </p:tav>
                                        <p:tav tm="100000">
                                          <p:val>
                                            <p:strVal val="#ppt_x"/>
                                          </p:val>
                                        </p:tav>
                                      </p:tavLst>
                                    </p:anim>
                                    <p:anim calcmode="lin" valueType="num">
                                      <p:cBhvr additive="base">
                                        <p:cTn id="8" dur="500" fill="hold"/>
                                        <p:tgtEl>
                                          <p:spTgt spid="2140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4072"/>
                                        </p:tgtEl>
                                        <p:attrNameLst>
                                          <p:attrName>style.visibility</p:attrName>
                                        </p:attrNameLst>
                                      </p:cBhvr>
                                      <p:to>
                                        <p:strVal val="visible"/>
                                      </p:to>
                                    </p:set>
                                    <p:anim calcmode="lin" valueType="num">
                                      <p:cBhvr additive="base">
                                        <p:cTn id="13" dur="500" fill="hold"/>
                                        <p:tgtEl>
                                          <p:spTgt spid="214072"/>
                                        </p:tgtEl>
                                        <p:attrNameLst>
                                          <p:attrName>ppt_x</p:attrName>
                                        </p:attrNameLst>
                                      </p:cBhvr>
                                      <p:tavLst>
                                        <p:tav tm="0">
                                          <p:val>
                                            <p:strVal val="#ppt_x"/>
                                          </p:val>
                                        </p:tav>
                                        <p:tav tm="100000">
                                          <p:val>
                                            <p:strVal val="#ppt_x"/>
                                          </p:val>
                                        </p:tav>
                                      </p:tavLst>
                                    </p:anim>
                                    <p:anim calcmode="lin" valueType="num">
                                      <p:cBhvr additive="base">
                                        <p:cTn id="14" dur="500" fill="hold"/>
                                        <p:tgtEl>
                                          <p:spTgt spid="2140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72" grpId="0" autoUpdateAnimBg="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7D3BE8-5644-4E82-9772-CCF24A5CE9F3}" type="datetime12">
              <a:rPr lang="zh-CN" altLang="en-US" smtClean="0"/>
              <a:t>上午8时17分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5</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219141" name="Rectangle 1029"/>
          <p:cNvSpPr>
            <a:spLocks noGrp="1" noChangeArrowheads="1"/>
          </p:cNvSpPr>
          <p:nvPr>
            <p:ph type="title"/>
          </p:nvPr>
        </p:nvSpPr>
        <p:spPr/>
        <p:txBody>
          <a:bodyPr/>
          <a:lstStyle/>
          <a:p>
            <a:r>
              <a:rPr lang="zh-CN" altLang="en-US" dirty="0"/>
              <a:t>人工合成的配合物</a:t>
            </a:r>
          </a:p>
        </p:txBody>
      </p:sp>
      <p:pic>
        <p:nvPicPr>
          <p:cNvPr id="339970" name="Picture 2" descr="http://www.chem.zju.edu.cn/wescms/sys/filebrowser/file.php?cmd=download&amp;id=255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815" y="1412776"/>
            <a:ext cx="8438475" cy="40324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348506753"/>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7" name="Rectangle 3"/>
          <p:cNvSpPr>
            <a:spLocks noGrp="1" noChangeArrowheads="1"/>
          </p:cNvSpPr>
          <p:nvPr>
            <p:ph sz="quarter" idx="13"/>
          </p:nvPr>
        </p:nvSpPr>
        <p:spPr>
          <a:xfrm>
            <a:off x="2590800" y="1981201"/>
            <a:ext cx="7543800" cy="2600325"/>
          </a:xfrm>
        </p:spPr>
        <p:txBody>
          <a:bodyPr>
            <a:noAutofit/>
          </a:bodyPr>
          <a:lstStyle/>
          <a:p>
            <a:pPr>
              <a:lnSpc>
                <a:spcPct val="200000"/>
              </a:lnSpc>
              <a:buClrTx/>
              <a:buSzTx/>
              <a:buFontTx/>
              <a:buNone/>
            </a:pPr>
            <a:r>
              <a:rPr kumimoji="1" lang="zh-CN" altLang="en-US" sz="3200" b="1" dirty="0"/>
              <a:t>一、 配合物的平衡常数</a:t>
            </a:r>
          </a:p>
          <a:p>
            <a:pPr>
              <a:lnSpc>
                <a:spcPct val="200000"/>
              </a:lnSpc>
              <a:buFont typeface="Wingdings" pitchFamily="2" charset="2"/>
              <a:buNone/>
            </a:pPr>
            <a:r>
              <a:rPr lang="zh-CN" altLang="en-US" sz="3200" b="1" dirty="0"/>
              <a:t>二、配合平衡的移动</a:t>
            </a:r>
          </a:p>
        </p:txBody>
      </p:sp>
      <p:sp>
        <p:nvSpPr>
          <p:cNvPr id="257026" name="Rectangle 2"/>
          <p:cNvSpPr>
            <a:spLocks noGrp="1" noChangeArrowheads="1"/>
          </p:cNvSpPr>
          <p:nvPr>
            <p:ph type="title"/>
          </p:nvPr>
        </p:nvSpPr>
        <p:spPr>
          <a:xfrm>
            <a:off x="2351584" y="116633"/>
            <a:ext cx="7200900" cy="719361"/>
          </a:xfrm>
        </p:spPr>
        <p:txBody>
          <a:bodyPr>
            <a:normAutofit/>
          </a:bodyPr>
          <a:lstStyle/>
          <a:p>
            <a:r>
              <a:rPr lang="zh-CN" altLang="en-US" sz="3600" dirty="0"/>
              <a:t>第三节 配合物的离解平衡</a:t>
            </a:r>
          </a:p>
        </p:txBody>
      </p:sp>
      <p:sp>
        <p:nvSpPr>
          <p:cNvPr id="2" name="日期占位符 1"/>
          <p:cNvSpPr>
            <a:spLocks noGrp="1"/>
          </p:cNvSpPr>
          <p:nvPr>
            <p:ph type="dt" sz="half" idx="14"/>
          </p:nvPr>
        </p:nvSpPr>
        <p:spPr/>
        <p:txBody>
          <a:bodyPr/>
          <a:lstStyle/>
          <a:p>
            <a:fld id="{EF990062-A5C5-43B2-9D1A-538F78D7D1D5}" type="datetime12">
              <a:rPr lang="zh-CN" altLang="en-US" smtClean="0"/>
              <a:t>上午8时17分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50</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4314477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7027">
                                            <p:txEl>
                                              <p:pRg st="0" end="0"/>
                                            </p:txEl>
                                          </p:spTgt>
                                        </p:tgtEl>
                                        <p:attrNameLst>
                                          <p:attrName>style.visibility</p:attrName>
                                        </p:attrNameLst>
                                      </p:cBhvr>
                                      <p:to>
                                        <p:strVal val="visible"/>
                                      </p:to>
                                    </p:set>
                                    <p:animEffect transition="in" filter="checkerboard(across)">
                                      <p:cBhvr>
                                        <p:cTn id="7" dur="500"/>
                                        <p:tgtEl>
                                          <p:spTgt spid="257027">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57027">
                                            <p:txEl>
                                              <p:pRg st="1" end="1"/>
                                            </p:txEl>
                                          </p:spTgt>
                                        </p:tgtEl>
                                        <p:attrNameLst>
                                          <p:attrName>style.visibility</p:attrName>
                                        </p:attrNameLst>
                                      </p:cBhvr>
                                      <p:to>
                                        <p:strVal val="visible"/>
                                      </p:to>
                                    </p:set>
                                    <p:animEffect transition="in" filter="checkerboard(across)">
                                      <p:cBhvr>
                                        <p:cTn id="10" dur="500"/>
                                        <p:tgtEl>
                                          <p:spTgt spid="2570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4"/>
          </p:nvPr>
        </p:nvSpPr>
        <p:spPr/>
        <p:txBody>
          <a:bodyPr/>
          <a:lstStyle/>
          <a:p>
            <a:fld id="{47708C78-F3FE-414C-8416-34736449F243}" type="datetime12">
              <a:rPr lang="zh-CN" altLang="en-US" smtClean="0"/>
              <a:t>上午8时17分</a:t>
            </a:fld>
            <a:endParaRPr lang="en-US" altLang="zh-CN"/>
          </a:p>
        </p:txBody>
      </p:sp>
      <p:sp>
        <p:nvSpPr>
          <p:cNvPr id="4" name="灯片编号占位符 3"/>
          <p:cNvSpPr>
            <a:spLocks noGrp="1"/>
          </p:cNvSpPr>
          <p:nvPr>
            <p:ph type="sldNum" sz="quarter" idx="15"/>
          </p:nvPr>
        </p:nvSpPr>
        <p:spPr/>
        <p:txBody>
          <a:bodyPr/>
          <a:lstStyle/>
          <a:p>
            <a:fld id="{23252746-FD5C-47BD-B38F-3A90BA1481F0}" type="slidenum">
              <a:rPr lang="en-US" altLang="zh-CN" smtClean="0"/>
              <a:pPr/>
              <a:t>51</a:t>
            </a:fld>
            <a:endParaRPr lang="en-US" altLang="zh-CN"/>
          </a:p>
        </p:txBody>
      </p:sp>
      <p:sp>
        <p:nvSpPr>
          <p:cNvPr id="6" name="Text Box 4"/>
          <p:cNvSpPr txBox="1">
            <a:spLocks noChangeArrowheads="1"/>
          </p:cNvSpPr>
          <p:nvPr/>
        </p:nvSpPr>
        <p:spPr bwMode="auto">
          <a:xfrm>
            <a:off x="191344" y="1139609"/>
            <a:ext cx="571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b="1" dirty="0">
                <a:latin typeface="Times New Roman" pitchFamily="18" charset="0"/>
              </a:rPr>
              <a:t>1</a:t>
            </a:r>
            <a:r>
              <a:rPr kumimoji="1" lang="zh-CN" altLang="en-US" sz="2800" b="1" dirty="0">
                <a:latin typeface="Times New Roman" pitchFamily="18" charset="0"/>
              </a:rPr>
              <a:t>、配合物的形成和稳定常数</a:t>
            </a:r>
            <a:endParaRPr kumimoji="1" lang="zh-CN" altLang="en-US" sz="2800" b="1" dirty="0">
              <a:solidFill>
                <a:schemeClr val="accent2"/>
              </a:solidFill>
              <a:latin typeface="Times New Roman" pitchFamily="18" charset="0"/>
            </a:endParaRPr>
          </a:p>
        </p:txBody>
      </p:sp>
      <p:sp>
        <p:nvSpPr>
          <p:cNvPr id="7" name="Rectangle 40"/>
          <p:cNvSpPr>
            <a:spLocks noChangeArrowheads="1"/>
          </p:cNvSpPr>
          <p:nvPr/>
        </p:nvSpPr>
        <p:spPr bwMode="auto">
          <a:xfrm>
            <a:off x="551384" y="258549"/>
            <a:ext cx="109452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20000"/>
              </a:spcBef>
            </a:pPr>
            <a:r>
              <a:rPr kumimoji="1" lang="zh-CN" altLang="en-US" sz="3600" b="1" dirty="0"/>
              <a:t>一、 配合物的平衡常数</a:t>
            </a:r>
          </a:p>
        </p:txBody>
      </p:sp>
      <mc:AlternateContent xmlns:mc="http://schemas.openxmlformats.org/markup-compatibility/2006" xmlns:a14="http://schemas.microsoft.com/office/drawing/2010/main">
        <mc:Choice Requires="a14">
          <p:sp>
            <p:nvSpPr>
              <p:cNvPr id="8" name="内容占位符 8"/>
              <p:cNvSpPr>
                <a:spLocks noGrp="1"/>
              </p:cNvSpPr>
              <p:nvPr>
                <p:ph sz="quarter" idx="13"/>
              </p:nvPr>
            </p:nvSpPr>
            <p:spPr>
              <a:xfrm>
                <a:off x="1944398" y="1787132"/>
                <a:ext cx="8616098" cy="1137812"/>
              </a:xfrm>
            </p:spPr>
            <p:txBody>
              <a:bodyPr>
                <a:normAutofit/>
              </a:bodyPr>
              <a:lstStyle/>
              <a:p>
                <a:pPr algn="ctr"/>
                <a:r>
                  <a:rPr lang="en-US" altLang="zh-CN" sz="2800" b="1" dirty="0">
                    <a:latin typeface="Times New Roman" pitchFamily="18" charset="0"/>
                    <a:cs typeface="Times New Roman" pitchFamily="18" charset="0"/>
                  </a:rPr>
                  <a:t>Cu</a:t>
                </a:r>
                <a:r>
                  <a:rPr lang="en-US" altLang="zh-CN" sz="2800" b="1" baseline="30000" dirty="0">
                    <a:latin typeface="Times New Roman" pitchFamily="18" charset="0"/>
                    <a:cs typeface="Times New Roman" pitchFamily="18" charset="0"/>
                  </a:rPr>
                  <a:t>2+ </a:t>
                </a:r>
                <a:r>
                  <a:rPr lang="en-US" altLang="zh-CN" sz="2800" b="1" dirty="0">
                    <a:latin typeface="Times New Roman" pitchFamily="18" charset="0"/>
                    <a:cs typeface="Times New Roman" pitchFamily="18" charset="0"/>
                  </a:rPr>
                  <a:t>+ 4NH</a:t>
                </a:r>
                <a:r>
                  <a:rPr lang="en-US" altLang="zh-CN" sz="2800" b="1" baseline="-25000" dirty="0">
                    <a:latin typeface="Times New Roman" pitchFamily="18" charset="0"/>
                    <a:cs typeface="Times New Roman" pitchFamily="18" charset="0"/>
                  </a:rPr>
                  <a:t>3</a:t>
                </a:r>
                <a14:m>
                  <m:oMath xmlns:m="http://schemas.openxmlformats.org/officeDocument/2006/math">
                    <m:r>
                      <a:rPr lang="en-US" altLang="zh-CN" sz="2800" b="1" i="1">
                        <a:latin typeface="Cambria Math"/>
                        <a:ea typeface="Cambria Math"/>
                        <a:cs typeface="Times New Roman" pitchFamily="18" charset="0"/>
                      </a:rPr>
                      <m:t>⇋</m:t>
                    </m:r>
                  </m:oMath>
                </a14:m>
                <a:r>
                  <a:rPr lang="en-US" altLang="zh-CN" sz="2800" b="1" dirty="0">
                    <a:latin typeface="Times New Roman" pitchFamily="18" charset="0"/>
                    <a:cs typeface="Times New Roman" pitchFamily="18" charset="0"/>
                  </a:rPr>
                  <a:t>[Cu(NH</a:t>
                </a:r>
                <a:r>
                  <a:rPr lang="en-US" altLang="zh-CN" sz="2800" b="1" baseline="-25000" dirty="0">
                    <a:latin typeface="Times New Roman" pitchFamily="18" charset="0"/>
                    <a:cs typeface="Times New Roman" pitchFamily="18" charset="0"/>
                  </a:rPr>
                  <a:t>3</a:t>
                </a:r>
                <a:r>
                  <a:rPr lang="en-US" altLang="zh-CN" sz="2800" b="1" dirty="0">
                    <a:latin typeface="Times New Roman" pitchFamily="18" charset="0"/>
                    <a:cs typeface="Times New Roman" pitchFamily="18" charset="0"/>
                  </a:rPr>
                  <a:t>)</a:t>
                </a:r>
                <a:r>
                  <a:rPr lang="en-US" altLang="zh-CN" sz="2800" b="1" baseline="-25000" dirty="0">
                    <a:latin typeface="Times New Roman" pitchFamily="18" charset="0"/>
                    <a:cs typeface="Times New Roman" pitchFamily="18" charset="0"/>
                  </a:rPr>
                  <a:t>4</a:t>
                </a:r>
                <a:r>
                  <a:rPr lang="en-US" altLang="zh-CN" sz="2800" b="1" dirty="0">
                    <a:latin typeface="Times New Roman" pitchFamily="18" charset="0"/>
                    <a:cs typeface="Times New Roman" pitchFamily="18" charset="0"/>
                  </a:rPr>
                  <a:t>]</a:t>
                </a:r>
                <a:r>
                  <a:rPr lang="en-US" altLang="zh-CN" sz="2800" b="1" baseline="30000" dirty="0">
                    <a:latin typeface="Times New Roman" pitchFamily="18" charset="0"/>
                    <a:cs typeface="Times New Roman" pitchFamily="18" charset="0"/>
                  </a:rPr>
                  <a:t>2+</a:t>
                </a:r>
                <a:r>
                  <a:rPr lang="en-US" altLang="zh-CN" sz="2800" b="1" dirty="0">
                    <a:latin typeface="Times New Roman" pitchFamily="18" charset="0"/>
                    <a:cs typeface="Times New Roman" pitchFamily="18" charset="0"/>
                  </a:rPr>
                  <a:t>    </a:t>
                </a:r>
                <a:r>
                  <a:rPr lang="en-US" altLang="zh-CN" sz="2800" b="1" dirty="0">
                    <a:solidFill>
                      <a:srgbClr val="FFFF00"/>
                    </a:solidFill>
                    <a:latin typeface="Times New Roman" pitchFamily="18" charset="0"/>
                    <a:cs typeface="Times New Roman" pitchFamily="18" charset="0"/>
                  </a:rPr>
                  <a:t>K</a:t>
                </a:r>
                <a:r>
                  <a:rPr lang="en-US" altLang="zh-CN" sz="2800" b="1" baseline="-25000" dirty="0">
                    <a:solidFill>
                      <a:srgbClr val="FFFF00"/>
                    </a:solidFill>
                    <a:latin typeface="Times New Roman" pitchFamily="18" charset="0"/>
                    <a:cs typeface="Times New Roman" pitchFamily="18" charset="0"/>
                  </a:rPr>
                  <a:t>s</a:t>
                </a:r>
                <a14:m>
                  <m:oMath xmlns:m="http://schemas.openxmlformats.org/officeDocument/2006/math">
                    <m:r>
                      <a:rPr lang="zh-CN" altLang="en-US" sz="2800" b="1" i="1" baseline="30000">
                        <a:solidFill>
                          <a:srgbClr val="FFFF00"/>
                        </a:solidFill>
                        <a:latin typeface="Cambria Math"/>
                        <a:cs typeface="Times New Roman" pitchFamily="18" charset="0"/>
                      </a:rPr>
                      <m:t>𝜽</m:t>
                    </m:r>
                  </m:oMath>
                </a14:m>
                <a:r>
                  <a:rPr lang="en-US" altLang="zh-CN" sz="2800" b="1" dirty="0">
                    <a:solidFill>
                      <a:srgbClr val="FFFF00"/>
                    </a:solidFill>
                    <a:latin typeface="Times New Roman" pitchFamily="18" charset="0"/>
                    <a:cs typeface="Times New Roman" pitchFamily="18" charset="0"/>
                  </a:rPr>
                  <a:t> = </a:t>
                </a:r>
                <a14:m>
                  <m:oMath xmlns:m="http://schemas.openxmlformats.org/officeDocument/2006/math">
                    <m:f>
                      <m:fPr>
                        <m:ctrlPr>
                          <a:rPr lang="en-US" altLang="zh-CN" sz="2800" b="1" i="1" dirty="0">
                            <a:solidFill>
                              <a:srgbClr val="FFFF00"/>
                            </a:solidFill>
                            <a:latin typeface="Cambria Math"/>
                            <a:cs typeface="Times New Roman" pitchFamily="18" charset="0"/>
                          </a:rPr>
                        </m:ctrlPr>
                      </m:fPr>
                      <m:num>
                        <m:r>
                          <m:rPr>
                            <m:nor/>
                          </m:rPr>
                          <a:rPr lang="en-US" altLang="zh-CN" sz="2800" b="1" dirty="0">
                            <a:solidFill>
                              <a:srgbClr val="FFFF00"/>
                            </a:solidFill>
                            <a:latin typeface="Times New Roman" pitchFamily="18" charset="0"/>
                            <a:cs typeface="Times New Roman" pitchFamily="18" charset="0"/>
                          </a:rPr>
                          <m:t>[</m:t>
                        </m:r>
                        <m:r>
                          <m:rPr>
                            <m:nor/>
                          </m:rPr>
                          <a:rPr lang="en-US" altLang="zh-CN" sz="2800" b="1" dirty="0">
                            <a:solidFill>
                              <a:srgbClr val="FFFF00"/>
                            </a:solidFill>
                            <a:latin typeface="Times New Roman" pitchFamily="18" charset="0"/>
                            <a:cs typeface="Times New Roman" pitchFamily="18" charset="0"/>
                          </a:rPr>
                          <m:t>Cu</m:t>
                        </m:r>
                        <m:r>
                          <m:rPr>
                            <m:nor/>
                          </m:rPr>
                          <a:rPr lang="en-US" altLang="zh-CN" sz="2800" b="1" dirty="0">
                            <a:solidFill>
                              <a:srgbClr val="FFFF00"/>
                            </a:solidFill>
                            <a:latin typeface="Times New Roman" pitchFamily="18" charset="0"/>
                            <a:cs typeface="Times New Roman" pitchFamily="18" charset="0"/>
                          </a:rPr>
                          <m:t>(</m:t>
                        </m:r>
                        <m:r>
                          <m:rPr>
                            <m:nor/>
                          </m:rPr>
                          <a:rPr lang="en-US" altLang="zh-CN" sz="2800" b="1" dirty="0">
                            <a:solidFill>
                              <a:srgbClr val="FFFF00"/>
                            </a:solidFill>
                            <a:latin typeface="Times New Roman" pitchFamily="18" charset="0"/>
                            <a:cs typeface="Times New Roman" pitchFamily="18" charset="0"/>
                          </a:rPr>
                          <m:t>NH</m:t>
                        </m:r>
                        <m:r>
                          <m:rPr>
                            <m:nor/>
                          </m:rPr>
                          <a:rPr lang="en-US" altLang="zh-CN" sz="2800" b="1" baseline="-25000" dirty="0">
                            <a:solidFill>
                              <a:srgbClr val="FFFF00"/>
                            </a:solidFill>
                            <a:latin typeface="Times New Roman" pitchFamily="18" charset="0"/>
                            <a:cs typeface="Times New Roman" pitchFamily="18" charset="0"/>
                          </a:rPr>
                          <m:t>3</m:t>
                        </m:r>
                        <m:r>
                          <m:rPr>
                            <m:nor/>
                          </m:rPr>
                          <a:rPr lang="en-US" altLang="zh-CN" sz="2800" b="1" dirty="0">
                            <a:solidFill>
                              <a:srgbClr val="FFFF00"/>
                            </a:solidFill>
                            <a:latin typeface="Times New Roman" pitchFamily="18" charset="0"/>
                            <a:cs typeface="Times New Roman" pitchFamily="18" charset="0"/>
                          </a:rPr>
                          <m:t>)</m:t>
                        </m:r>
                        <m:r>
                          <m:rPr>
                            <m:nor/>
                          </m:rPr>
                          <a:rPr lang="en-US" altLang="zh-CN" sz="2800" b="1" baseline="-25000" dirty="0">
                            <a:solidFill>
                              <a:srgbClr val="FFFF00"/>
                            </a:solidFill>
                            <a:latin typeface="Times New Roman" pitchFamily="18" charset="0"/>
                            <a:cs typeface="Times New Roman" pitchFamily="18" charset="0"/>
                          </a:rPr>
                          <m:t>4</m:t>
                        </m:r>
                        <m:r>
                          <m:rPr>
                            <m:nor/>
                          </m:rPr>
                          <a:rPr lang="en-US" altLang="zh-CN" sz="2800" b="1" dirty="0">
                            <a:solidFill>
                              <a:srgbClr val="FFFF00"/>
                            </a:solidFill>
                            <a:latin typeface="Times New Roman" pitchFamily="18" charset="0"/>
                            <a:cs typeface="Times New Roman" pitchFamily="18" charset="0"/>
                          </a:rPr>
                          <m:t>] </m:t>
                        </m:r>
                      </m:num>
                      <m:den>
                        <m:r>
                          <m:rPr>
                            <m:nor/>
                          </m:rPr>
                          <a:rPr lang="en-US" altLang="zh-CN" sz="2800" b="1" dirty="0">
                            <a:solidFill>
                              <a:srgbClr val="FFFF00"/>
                            </a:solidFill>
                            <a:latin typeface="Cambria Math"/>
                            <a:cs typeface="Times New Roman" pitchFamily="18" charset="0"/>
                          </a:rPr>
                          <m:t>[</m:t>
                        </m:r>
                        <m:r>
                          <m:rPr>
                            <m:nor/>
                          </m:rPr>
                          <a:rPr lang="en-US" altLang="zh-CN" sz="2800" b="1" dirty="0">
                            <a:solidFill>
                              <a:srgbClr val="FFFF00"/>
                            </a:solidFill>
                            <a:latin typeface="Times New Roman" pitchFamily="18" charset="0"/>
                            <a:cs typeface="Times New Roman" pitchFamily="18" charset="0"/>
                          </a:rPr>
                          <m:t>Cu</m:t>
                        </m:r>
                        <m:r>
                          <m:rPr>
                            <m:nor/>
                          </m:rPr>
                          <a:rPr lang="en-US" altLang="zh-CN" sz="2800" b="1" baseline="30000" dirty="0">
                            <a:solidFill>
                              <a:srgbClr val="FFFF00"/>
                            </a:solidFill>
                            <a:latin typeface="Times New Roman" pitchFamily="18" charset="0"/>
                            <a:cs typeface="Times New Roman" pitchFamily="18" charset="0"/>
                          </a:rPr>
                          <m:t>2+</m:t>
                        </m:r>
                        <m:r>
                          <m:rPr>
                            <m:nor/>
                          </m:rPr>
                          <a:rPr lang="en-US" altLang="zh-CN" sz="2800" b="1" dirty="0">
                            <a:solidFill>
                              <a:srgbClr val="FFFF00"/>
                            </a:solidFill>
                            <a:latin typeface="Times New Roman" pitchFamily="18" charset="0"/>
                            <a:cs typeface="Times New Roman" pitchFamily="18" charset="0"/>
                          </a:rPr>
                          <m:t>]+[</m:t>
                        </m:r>
                        <m:r>
                          <m:rPr>
                            <m:nor/>
                          </m:rPr>
                          <a:rPr lang="en-US" altLang="zh-CN" sz="2800" b="1" dirty="0">
                            <a:solidFill>
                              <a:srgbClr val="FFFF00"/>
                            </a:solidFill>
                            <a:latin typeface="Times New Roman" pitchFamily="18" charset="0"/>
                            <a:cs typeface="Times New Roman" pitchFamily="18" charset="0"/>
                          </a:rPr>
                          <m:t>NH</m:t>
                        </m:r>
                        <m:r>
                          <m:rPr>
                            <m:nor/>
                          </m:rPr>
                          <a:rPr lang="en-US" altLang="zh-CN" sz="2800" b="1" baseline="-25000" dirty="0">
                            <a:solidFill>
                              <a:srgbClr val="FFFF00"/>
                            </a:solidFill>
                            <a:latin typeface="Times New Roman" pitchFamily="18" charset="0"/>
                            <a:cs typeface="Times New Roman" pitchFamily="18" charset="0"/>
                          </a:rPr>
                          <m:t>3</m:t>
                        </m:r>
                        <m:r>
                          <m:rPr>
                            <m:nor/>
                          </m:rPr>
                          <a:rPr lang="en-US" altLang="zh-CN" sz="2800" b="1" dirty="0">
                            <a:solidFill>
                              <a:srgbClr val="FFFF00"/>
                            </a:solidFill>
                            <a:latin typeface="Times New Roman" pitchFamily="18" charset="0"/>
                            <a:cs typeface="Times New Roman" pitchFamily="18" charset="0"/>
                          </a:rPr>
                          <m:t>]</m:t>
                        </m:r>
                        <m:r>
                          <m:rPr>
                            <m:nor/>
                          </m:rPr>
                          <a:rPr lang="en-US" altLang="zh-CN" sz="2800" b="1" baseline="30000" dirty="0">
                            <a:solidFill>
                              <a:srgbClr val="FFFF00"/>
                            </a:solidFill>
                            <a:latin typeface="Times New Roman" pitchFamily="18" charset="0"/>
                            <a:cs typeface="Times New Roman" pitchFamily="18" charset="0"/>
                          </a:rPr>
                          <m:t>4</m:t>
                        </m:r>
                        <m:r>
                          <m:rPr>
                            <m:nor/>
                          </m:rPr>
                          <a:rPr lang="en-US" altLang="zh-CN" sz="2800" b="1" dirty="0">
                            <a:solidFill>
                              <a:srgbClr val="FFFF00"/>
                            </a:solidFill>
                            <a:latin typeface="Times New Roman" pitchFamily="18" charset="0"/>
                            <a:cs typeface="Times New Roman" pitchFamily="18" charset="0"/>
                          </a:rPr>
                          <m:t> </m:t>
                        </m:r>
                      </m:den>
                    </m:f>
                  </m:oMath>
                </a14:m>
                <a:endParaRPr lang="zh-CN" altLang="en-US" sz="2800" b="1" dirty="0">
                  <a:latin typeface="Times New Roman" pitchFamily="18" charset="0"/>
                  <a:cs typeface="Times New Roman" pitchFamily="18" charset="0"/>
                </a:endParaRPr>
              </a:p>
            </p:txBody>
          </p:sp>
        </mc:Choice>
        <mc:Fallback xmlns="">
          <p:sp>
            <p:nvSpPr>
              <p:cNvPr id="8" name="内容占位符 8"/>
              <p:cNvSpPr>
                <a:spLocks noGrp="1" noRot="1" noChangeAspect="1" noMove="1" noResize="1" noEditPoints="1" noAdjustHandles="1" noChangeArrowheads="1" noChangeShapeType="1" noTextEdit="1"/>
              </p:cNvSpPr>
              <p:nvPr>
                <p:ph sz="quarter" idx="13"/>
              </p:nvPr>
            </p:nvSpPr>
            <p:spPr>
              <a:xfrm>
                <a:off x="1944398" y="1787132"/>
                <a:ext cx="8616098" cy="1137812"/>
              </a:xfrm>
              <a:blipFill>
                <a:blip r:embed="rId3"/>
                <a:stretch>
                  <a:fillRect/>
                </a:stretch>
              </a:blipFill>
            </p:spPr>
            <p:txBody>
              <a:bodyPr/>
              <a:lstStyle/>
              <a:p>
                <a:r>
                  <a:rPr lang="zh-CN" altLang="en-US">
                    <a:noFill/>
                  </a:rPr>
                  <a:t> </a:t>
                </a:r>
              </a:p>
            </p:txBody>
          </p:sp>
        </mc:Fallback>
      </mc:AlternateContent>
      <p:grpSp>
        <p:nvGrpSpPr>
          <p:cNvPr id="29" name="组合 28"/>
          <p:cNvGrpSpPr/>
          <p:nvPr/>
        </p:nvGrpSpPr>
        <p:grpSpPr>
          <a:xfrm>
            <a:off x="2282109" y="2635854"/>
            <a:ext cx="5427416" cy="3668714"/>
            <a:chOff x="683120" y="2844799"/>
            <a:chExt cx="5427416" cy="3668714"/>
          </a:xfrm>
        </p:grpSpPr>
        <p:grpSp>
          <p:nvGrpSpPr>
            <p:cNvPr id="9" name="Group 34"/>
            <p:cNvGrpSpPr>
              <a:grpSpLocks/>
            </p:cNvGrpSpPr>
            <p:nvPr/>
          </p:nvGrpSpPr>
          <p:grpSpPr bwMode="auto">
            <a:xfrm>
              <a:off x="683120" y="2844799"/>
              <a:ext cx="4752976" cy="3668714"/>
              <a:chOff x="385" y="1792"/>
              <a:chExt cx="2994" cy="2311"/>
            </a:xfrm>
          </p:grpSpPr>
          <mc:AlternateContent xmlns:mc="http://schemas.openxmlformats.org/markup-compatibility/2006" xmlns:a14="http://schemas.microsoft.com/office/drawing/2010/main">
            <mc:Choice Requires="a14">
              <p:sp>
                <p:nvSpPr>
                  <p:cNvPr id="11" name="Rectangle 9"/>
                  <p:cNvSpPr>
                    <a:spLocks noChangeArrowheads="1"/>
                  </p:cNvSpPr>
                  <p:nvPr/>
                </p:nvSpPr>
                <p:spPr bwMode="auto">
                  <a:xfrm>
                    <a:off x="385" y="1792"/>
                    <a:ext cx="2183" cy="231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nSpc>
                        <a:spcPct val="150000"/>
                      </a:lnSpc>
                      <a:spcBef>
                        <a:spcPct val="20000"/>
                      </a:spcBef>
                    </a:pPr>
                    <a:r>
                      <a:rPr kumimoji="1" lang="en-US" altLang="zh-CN" sz="2800" b="1" dirty="0">
                        <a:latin typeface="Times New Roman" pitchFamily="18" charset="0"/>
                      </a:rPr>
                      <a:t>M       + L  </a:t>
                    </a:r>
                    <a14:m>
                      <m:oMath xmlns:m="http://schemas.openxmlformats.org/officeDocument/2006/math">
                        <m:r>
                          <a:rPr lang="en-US" altLang="zh-CN" sz="2800" b="1" i="1">
                            <a:latin typeface="Cambria Math"/>
                            <a:ea typeface="Cambria Math"/>
                            <a:cs typeface="Times New Roman" pitchFamily="18" charset="0"/>
                          </a:rPr>
                          <m:t>⇋</m:t>
                        </m:r>
                      </m:oMath>
                    </a14:m>
                    <a:r>
                      <a:rPr kumimoji="1" lang="en-US" altLang="zh-CN" sz="2800" b="1" dirty="0">
                        <a:latin typeface="Times New Roman" pitchFamily="18" charset="0"/>
                      </a:rPr>
                      <a:t>  ML</a:t>
                    </a:r>
                  </a:p>
                  <a:p>
                    <a:pPr>
                      <a:lnSpc>
                        <a:spcPct val="150000"/>
                      </a:lnSpc>
                      <a:spcBef>
                        <a:spcPct val="20000"/>
                      </a:spcBef>
                    </a:pPr>
                    <a:r>
                      <a:rPr kumimoji="1" lang="en-US" altLang="zh-CN" sz="2800" b="1" dirty="0">
                        <a:latin typeface="Times New Roman" pitchFamily="18" charset="0"/>
                      </a:rPr>
                      <a:t>ML     + L  </a:t>
                    </a:r>
                    <a14:m>
                      <m:oMath xmlns:m="http://schemas.openxmlformats.org/officeDocument/2006/math">
                        <m:r>
                          <a:rPr lang="en-US" altLang="zh-CN" sz="2800" b="1" i="1">
                            <a:latin typeface="Cambria Math"/>
                            <a:ea typeface="Cambria Math"/>
                            <a:cs typeface="Times New Roman" pitchFamily="18" charset="0"/>
                          </a:rPr>
                          <m:t>⇋</m:t>
                        </m:r>
                      </m:oMath>
                    </a14:m>
                    <a:r>
                      <a:rPr kumimoji="1" lang="en-US" altLang="zh-CN" sz="2800" b="1" dirty="0">
                        <a:latin typeface="Times New Roman" pitchFamily="18" charset="0"/>
                      </a:rPr>
                      <a:t> ML</a:t>
                    </a:r>
                    <a:r>
                      <a:rPr kumimoji="1" lang="en-US" altLang="zh-CN" sz="2800" b="1" baseline="-25000" dirty="0">
                        <a:latin typeface="Times New Roman" pitchFamily="18" charset="0"/>
                      </a:rPr>
                      <a:t>2</a:t>
                    </a:r>
                  </a:p>
                  <a:p>
                    <a:pPr>
                      <a:lnSpc>
                        <a:spcPct val="150000"/>
                      </a:lnSpc>
                      <a:spcBef>
                        <a:spcPct val="20000"/>
                      </a:spcBef>
                    </a:pPr>
                    <a:endParaRPr kumimoji="1" lang="en-US" altLang="zh-CN" sz="2800" b="1" dirty="0">
                      <a:latin typeface="Times New Roman" pitchFamily="18" charset="0"/>
                    </a:endParaRPr>
                  </a:p>
                  <a:p>
                    <a:pPr>
                      <a:lnSpc>
                        <a:spcPct val="150000"/>
                      </a:lnSpc>
                      <a:spcBef>
                        <a:spcPct val="20000"/>
                      </a:spcBef>
                    </a:pPr>
                    <a:r>
                      <a:rPr kumimoji="1" lang="en-US" altLang="zh-CN" sz="2800" b="1" dirty="0">
                        <a:latin typeface="Times New Roman" pitchFamily="18" charset="0"/>
                      </a:rPr>
                      <a:t>ML</a:t>
                    </a:r>
                    <a:r>
                      <a:rPr kumimoji="1" lang="en-US" altLang="zh-CN" sz="2800" b="1" baseline="-25000" dirty="0">
                        <a:latin typeface="Times New Roman" pitchFamily="18" charset="0"/>
                      </a:rPr>
                      <a:t>n-1 </a:t>
                    </a:r>
                    <a:r>
                      <a:rPr kumimoji="1" lang="en-US" altLang="zh-CN" sz="2800" b="1" dirty="0">
                        <a:latin typeface="Times New Roman" pitchFamily="18" charset="0"/>
                      </a:rPr>
                      <a:t>+ L  </a:t>
                    </a:r>
                    <a14:m>
                      <m:oMath xmlns:m="http://schemas.openxmlformats.org/officeDocument/2006/math">
                        <m:r>
                          <a:rPr lang="en-US" altLang="zh-CN" sz="2800" b="1" i="1">
                            <a:latin typeface="Cambria Math"/>
                            <a:ea typeface="Cambria Math"/>
                            <a:cs typeface="Times New Roman" pitchFamily="18" charset="0"/>
                          </a:rPr>
                          <m:t>⇋</m:t>
                        </m:r>
                      </m:oMath>
                    </a14:m>
                    <a:r>
                      <a:rPr kumimoji="1" lang="en-US" altLang="zh-CN" sz="2800" b="1" dirty="0">
                        <a:latin typeface="Times New Roman" pitchFamily="18" charset="0"/>
                      </a:rPr>
                      <a:t>  ML</a:t>
                    </a:r>
                    <a:r>
                      <a:rPr kumimoji="1" lang="en-US" altLang="zh-CN" sz="2800" b="1" baseline="-25000" dirty="0">
                        <a:latin typeface="Times New Roman" pitchFamily="18" charset="0"/>
                      </a:rPr>
                      <a:t>n</a:t>
                    </a:r>
                    <a:endParaRPr kumimoji="1" lang="en-US" altLang="zh-CN" sz="2800" b="1" dirty="0">
                      <a:latin typeface="Times New Roman" pitchFamily="18" charset="0"/>
                    </a:endParaRPr>
                  </a:p>
                  <a:p>
                    <a:pPr>
                      <a:lnSpc>
                        <a:spcPct val="150000"/>
                      </a:lnSpc>
                      <a:spcBef>
                        <a:spcPct val="20000"/>
                      </a:spcBef>
                    </a:pPr>
                    <a:endParaRPr kumimoji="1" lang="en-US" altLang="zh-CN" sz="2800" b="1" dirty="0">
                      <a:latin typeface="Times New Roman" pitchFamily="18" charset="0"/>
                    </a:endParaRPr>
                  </a:p>
                </p:txBody>
              </p:sp>
            </mc:Choice>
            <mc:Fallback xmlns="">
              <p:sp>
                <p:nvSpPr>
                  <p:cNvPr id="11" name="Rectangle 9"/>
                  <p:cNvSpPr>
                    <a:spLocks noRot="1" noChangeAspect="1" noMove="1" noResize="1" noEditPoints="1" noAdjustHandles="1" noChangeArrowheads="1" noChangeShapeType="1" noTextEdit="1"/>
                  </p:cNvSpPr>
                  <p:nvPr/>
                </p:nvSpPr>
                <p:spPr bwMode="auto">
                  <a:xfrm>
                    <a:off x="385" y="1792"/>
                    <a:ext cx="2183" cy="2311"/>
                  </a:xfrm>
                  <a:prstGeom prst="rect">
                    <a:avLst/>
                  </a:prstGeom>
                  <a:blipFill>
                    <a:blip r:embed="rId4"/>
                    <a:stretch>
                      <a:fillRect l="-351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Object 19"/>
                  <p:cNvGraphicFramePr>
                    <a:graphicFrameLocks noChangeAspect="1"/>
                  </p:cNvGraphicFramePr>
                  <p:nvPr>
                    <p:extLst>
                      <p:ext uri="{D42A27DB-BD31-4B8C-83A1-F6EECF244321}">
                        <p14:modId xmlns:p14="http://schemas.microsoft.com/office/powerpoint/2010/main" val="3663276310"/>
                      </p:ext>
                    </p:extLst>
                  </p:nvPr>
                </p:nvGraphicFramePr>
                <p:xfrm>
                  <a:off x="2245" y="1792"/>
                  <a:ext cx="1134" cy="576"/>
                </p:xfrm>
                <a:graphic>
                  <a:graphicData uri="http://schemas.openxmlformats.org/presentationml/2006/ole">
                    <mc:AlternateContent>
                      <mc:Choice xmlns:v="urn:schemas-microsoft-com:vml" Requires="v">
                        <p:oleObj spid="_x0000_s324369" name="Equation" r:id="rId5" imgW="825480" imgH="419040" progId="Equation.DSMT4">
                          <p:embed/>
                        </p:oleObj>
                      </mc:Choice>
                      <mc:Fallback>
                        <p:oleObj name="Equation" r:id="rId5" imgW="825480" imgH="419040" progId="Equation.DSMT4">
                          <p:embed/>
                          <p:pic>
                            <p:nvPicPr>
                              <p:cNvPr id="0" name=""/>
                              <p:cNvPicPr>
                                <a:picLocks noChangeAspect="1" noChangeArrowheads="1"/>
                              </p:cNvPicPr>
                              <p:nvPr/>
                            </p:nvPicPr>
                            <p:blipFill>
                              <a:blip r:embed="rId6">
                                <a:extLst>
                                  <a:ext uri="{28A0092B-C50C-407E-A947-70E740481C1C}">
                                    <a14:useLocalDpi val="0"/>
                                  </a:ext>
                                </a:extLst>
                              </a:blip>
                              <a:srcRect/>
                              <a:stretch>
                                <a:fillRect/>
                              </a:stretch>
                            </p:blipFill>
                            <p:spPr bwMode="auto">
                              <a:xfrm>
                                <a:off x="2245" y="1792"/>
                                <a:ext cx="1134" cy="576"/>
                              </a:xfrm>
                              <a:prstGeom prst="rect">
                                <a:avLst/>
                              </a:prstGeom>
                              <a:noFill/>
                              <a:extLst/>
                            </p:spPr>
                          </p:pic>
                        </p:oleObj>
                      </mc:Fallback>
                    </mc:AlternateContent>
                  </a:graphicData>
                </a:graphic>
              </p:graphicFrame>
            </mc:Choice>
            <mc:Fallback xmlns="">
              <p:graphicFrame>
                <p:nvGraphicFramePr>
                  <p:cNvPr id="13" name="Object 19"/>
                  <p:cNvGraphicFramePr>
                    <a:graphicFrameLocks noChangeAspect="1"/>
                  </p:cNvGraphicFramePr>
                  <p:nvPr>
                    <p:extLst>
                      <p:ext uri="{D42A27DB-BD31-4B8C-83A1-F6EECF244321}">
                        <p14:modId xmlns:p14="http://schemas.microsoft.com/office/powerpoint/2010/main" val="3663276310"/>
                      </p:ext>
                    </p:extLst>
                  </p:nvPr>
                </p:nvGraphicFramePr>
                <p:xfrm>
                  <a:off x="2245" y="1792"/>
                  <a:ext cx="1134" cy="576"/>
                </p:xfrm>
                <a:graphic>
                  <a:graphicData uri="http://schemas.openxmlformats.org/presentationml/2006/ole">
                    <mc:AlternateContent>
                      <mc:Choice xmlns:v="urn:schemas-microsoft-com:vml" Requires="v">
                        <p:oleObj spid="_x0000_s323598" name="Equation" r:id="rId7" imgW="825480" imgH="419040" progId="Equation.DSMT4">
                          <p:embed/>
                        </p:oleObj>
                      </mc:Choice>
                      <mc:Fallback>
                        <p:oleObj name="Equation" r:id="rId7" imgW="825480" imgH="419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5" y="1792"/>
                                <a:ext cx="1134" cy="576"/>
                              </a:xfrm>
                              <a:prstGeom prst="rect">
                                <a:avLst/>
                              </a:prstGeom>
                              <a:noFill/>
                              <a:extLst/>
                            </p:spPr>
                          </p:pic>
                        </p:oleObj>
                      </mc:Fallback>
                    </mc:AlternateContent>
                  </a:graphicData>
                </a:graphic>
              </p:graphicFrame>
            </mc:Fallback>
          </mc:AlternateContent>
        </p:grpSp>
        <mc:AlternateContent xmlns:mc="http://schemas.openxmlformats.org/markup-compatibility/2006" xmlns:a14="http://schemas.microsoft.com/office/drawing/2010/main">
          <mc:Choice Requires="a14">
            <p:graphicFrame>
              <p:nvGraphicFramePr>
                <p:cNvPr id="18" name="Object 20"/>
                <p:cNvGraphicFramePr>
                  <a:graphicFrameLocks noChangeAspect="1"/>
                </p:cNvGraphicFramePr>
                <p:nvPr>
                  <p:extLst>
                    <p:ext uri="{D42A27DB-BD31-4B8C-83A1-F6EECF244321}">
                      <p14:modId xmlns:p14="http://schemas.microsoft.com/office/powerpoint/2010/main" val="394180353"/>
                    </p:ext>
                  </p:extLst>
                </p:nvPr>
              </p:nvGraphicFramePr>
              <p:xfrm>
                <a:off x="3640311" y="3656621"/>
                <a:ext cx="2155825" cy="935038"/>
              </p:xfrm>
              <a:graphic>
                <a:graphicData uri="http://schemas.openxmlformats.org/presentationml/2006/ole">
                  <mc:AlternateContent>
                    <mc:Choice xmlns:v="urn:schemas-microsoft-com:vml" Requires="v">
                      <p:oleObj spid="_x0000_s324370" name="Equation" r:id="rId9" imgW="952200" imgH="419040" progId="Equation.DSMT4">
                        <p:embed/>
                      </p:oleObj>
                    </mc:Choice>
                    <mc:Fallback>
                      <p:oleObj name="Equation" r:id="rId9" imgW="952200" imgH="419040" progId="Equation.DSMT4">
                        <p:embed/>
                        <p:pic>
                          <p:nvPicPr>
                            <p:cNvPr id="0" name=""/>
                            <p:cNvPicPr>
                              <a:picLocks noChangeAspect="1" noChangeArrowheads="1"/>
                            </p:cNvPicPr>
                            <p:nvPr/>
                          </p:nvPicPr>
                          <p:blipFill>
                            <a:blip r:embed="rId8">
                              <a:extLst>
                                <a:ext uri="{28A0092B-C50C-407E-A947-70E740481C1C}">
                                  <a14:useLocalDpi val="0"/>
                                </a:ext>
                              </a:extLst>
                            </a:blip>
                            <a:srcRect/>
                            <a:stretch>
                              <a:fillRect/>
                            </a:stretch>
                          </p:blipFill>
                          <p:spPr bwMode="auto">
                            <a:xfrm>
                              <a:off x="3640311" y="3656621"/>
                              <a:ext cx="2155825" cy="935038"/>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18" name="Object 20"/>
                <p:cNvGraphicFramePr>
                  <a:graphicFrameLocks noChangeAspect="1"/>
                </p:cNvGraphicFramePr>
                <p:nvPr>
                  <p:extLst>
                    <p:ext uri="{D42A27DB-BD31-4B8C-83A1-F6EECF244321}">
                      <p14:modId xmlns:p14="http://schemas.microsoft.com/office/powerpoint/2010/main" val="394180353"/>
                    </p:ext>
                  </p:extLst>
                </p:nvPr>
              </p:nvGraphicFramePr>
              <p:xfrm>
                <a:off x="3640311" y="3656621"/>
                <a:ext cx="2155825" cy="935038"/>
              </p:xfrm>
              <a:graphic>
                <a:graphicData uri="http://schemas.openxmlformats.org/presentationml/2006/ole">
                  <mc:AlternateContent>
                    <mc:Choice xmlns:v="urn:schemas-microsoft-com:vml" Requires="v">
                      <p:oleObj spid="_x0000_s323599" name="Equation" r:id="rId11" imgW="952200" imgH="419040" progId="Equation.DSMT4">
                        <p:embed/>
                      </p:oleObj>
                    </mc:Choice>
                    <mc:Fallback>
                      <p:oleObj name="Equation" r:id="rId11" imgW="952200" imgH="4190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0311" y="3656621"/>
                              <a:ext cx="2155825" cy="935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22" name="Object 21"/>
                <p:cNvGraphicFramePr>
                  <a:graphicFrameLocks noChangeAspect="1"/>
                </p:cNvGraphicFramePr>
                <p:nvPr>
                  <p:extLst>
                    <p:ext uri="{D42A27DB-BD31-4B8C-83A1-F6EECF244321}">
                      <p14:modId xmlns:p14="http://schemas.microsoft.com/office/powerpoint/2010/main" val="4292078774"/>
                    </p:ext>
                  </p:extLst>
                </p:nvPr>
              </p:nvGraphicFramePr>
              <p:xfrm>
                <a:off x="3661023" y="5013176"/>
                <a:ext cx="2449513" cy="955675"/>
              </p:xfrm>
              <a:graphic>
                <a:graphicData uri="http://schemas.openxmlformats.org/presentationml/2006/ole">
                  <mc:AlternateContent>
                    <mc:Choice xmlns:v="urn:schemas-microsoft-com:vml" Requires="v">
                      <p:oleObj spid="_x0000_s324371" name="Equation" r:id="rId13" imgW="1091880" imgH="431640" progId="Equation.DSMT4">
                        <p:embed/>
                      </p:oleObj>
                    </mc:Choice>
                    <mc:Fallback>
                      <p:oleObj name="Equation" r:id="rId13" imgW="1091880" imgH="431640" progId="Equation.DSMT4">
                        <p:embed/>
                        <p:pic>
                          <p:nvPicPr>
                            <p:cNvPr id="0" name=""/>
                            <p:cNvPicPr>
                              <a:picLocks noChangeAspect="1" noChangeArrowheads="1"/>
                            </p:cNvPicPr>
                            <p:nvPr/>
                          </p:nvPicPr>
                          <p:blipFill>
                            <a:blip r:embed="rId12">
                              <a:extLst>
                                <a:ext uri="{28A0092B-C50C-407E-A947-70E740481C1C}">
                                  <a14:useLocalDpi val="0"/>
                                </a:ext>
                              </a:extLst>
                            </a:blip>
                            <a:srcRect/>
                            <a:stretch>
                              <a:fillRect/>
                            </a:stretch>
                          </p:blipFill>
                          <p:spPr bwMode="auto">
                            <a:xfrm>
                              <a:off x="3661023" y="5013176"/>
                              <a:ext cx="2449513" cy="955675"/>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22" name="Object 21"/>
                <p:cNvGraphicFramePr>
                  <a:graphicFrameLocks noChangeAspect="1"/>
                </p:cNvGraphicFramePr>
                <p:nvPr>
                  <p:extLst>
                    <p:ext uri="{D42A27DB-BD31-4B8C-83A1-F6EECF244321}">
                      <p14:modId xmlns:p14="http://schemas.microsoft.com/office/powerpoint/2010/main" val="4292078774"/>
                    </p:ext>
                  </p:extLst>
                </p:nvPr>
              </p:nvGraphicFramePr>
              <p:xfrm>
                <a:off x="3661023" y="5013176"/>
                <a:ext cx="2449513" cy="955675"/>
              </p:xfrm>
              <a:graphic>
                <a:graphicData uri="http://schemas.openxmlformats.org/presentationml/2006/ole">
                  <mc:AlternateContent>
                    <mc:Choice xmlns:v="urn:schemas-microsoft-com:vml" Requires="v">
                      <p:oleObj spid="_x0000_s323600" name="Equation" r:id="rId15" imgW="1091880" imgH="431640" progId="Equation.DSMT4">
                        <p:embed/>
                      </p:oleObj>
                    </mc:Choice>
                    <mc:Fallback>
                      <p:oleObj name="Equation" r:id="rId15" imgW="1091880" imgH="43164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61023" y="5013176"/>
                              <a:ext cx="2449513" cy="95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sp>
        <p:nvSpPr>
          <p:cNvPr id="25" name="Line 24"/>
          <p:cNvSpPr>
            <a:spLocks noChangeShapeType="1"/>
          </p:cNvSpPr>
          <p:nvPr/>
        </p:nvSpPr>
        <p:spPr bwMode="auto">
          <a:xfrm>
            <a:off x="2495600" y="4206874"/>
            <a:ext cx="0" cy="950318"/>
          </a:xfrm>
          <a:prstGeom prst="line">
            <a:avLst/>
          </a:prstGeom>
          <a:noFill/>
          <a:ln w="38100" cap="rnd">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
        <p:nvSpPr>
          <p:cNvPr id="28" name="Line 24"/>
          <p:cNvSpPr>
            <a:spLocks noChangeShapeType="1"/>
          </p:cNvSpPr>
          <p:nvPr/>
        </p:nvSpPr>
        <p:spPr bwMode="auto">
          <a:xfrm>
            <a:off x="4439816" y="4206874"/>
            <a:ext cx="0" cy="950318"/>
          </a:xfrm>
          <a:prstGeom prst="line">
            <a:avLst/>
          </a:prstGeom>
          <a:noFill/>
          <a:ln w="38100" cap="rnd">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
        <p:nvSpPr>
          <p:cNvPr id="30" name="Rectangle 25"/>
          <p:cNvSpPr>
            <a:spLocks noChangeArrowheads="1"/>
          </p:cNvSpPr>
          <p:nvPr/>
        </p:nvSpPr>
        <p:spPr bwMode="auto">
          <a:xfrm>
            <a:off x="7875346" y="5051235"/>
            <a:ext cx="20409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400" b="1" dirty="0">
                <a:latin typeface="Times New Roman" pitchFamily="18" charset="0"/>
              </a:rPr>
              <a:t>逐级稳定常数</a:t>
            </a:r>
          </a:p>
        </p:txBody>
      </p:sp>
    </p:spTree>
    <p:extLst>
      <p:ext uri="{BB962C8B-B14F-4D97-AF65-F5344CB8AC3E}">
        <p14:creationId xmlns:p14="http://schemas.microsoft.com/office/powerpoint/2010/main" val="8072587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2728913" y="260649"/>
            <a:ext cx="6889750" cy="576263"/>
          </a:xfrm>
        </p:spPr>
        <p:txBody>
          <a:bodyPr>
            <a:noAutofit/>
          </a:bodyPr>
          <a:lstStyle/>
          <a:p>
            <a:pPr algn="ctr"/>
            <a:r>
              <a:rPr lang="zh-CN" altLang="en-US" sz="3600" dirty="0"/>
              <a:t>累积稳定常数和总稳定常数</a:t>
            </a:r>
          </a:p>
        </p:txBody>
      </p:sp>
      <p:sp>
        <p:nvSpPr>
          <p:cNvPr id="222228" name="Text Box 20"/>
          <p:cNvSpPr txBox="1">
            <a:spLocks noChangeArrowheads="1"/>
          </p:cNvSpPr>
          <p:nvPr/>
        </p:nvSpPr>
        <p:spPr bwMode="auto">
          <a:xfrm>
            <a:off x="1829222" y="4553974"/>
            <a:ext cx="7758855" cy="190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200000"/>
              </a:lnSpc>
              <a:spcBef>
                <a:spcPct val="20000"/>
              </a:spcBef>
            </a:pPr>
            <a:r>
              <a:rPr kumimoji="1" lang="en-US" altLang="zh-CN" sz="2800" b="1" dirty="0">
                <a:solidFill>
                  <a:srgbClr val="FFFF00"/>
                </a:solidFill>
                <a:latin typeface="Times New Roman" pitchFamily="18" charset="0"/>
              </a:rPr>
              <a:t>①</a:t>
            </a:r>
            <a:r>
              <a:rPr kumimoji="1" lang="zh-CN" altLang="en-US" sz="2800" b="1" dirty="0">
                <a:solidFill>
                  <a:srgbClr val="FFFF00"/>
                </a:solidFill>
                <a:latin typeface="Times New Roman" pitchFamily="18" charset="0"/>
              </a:rPr>
              <a:t>同型配合物</a:t>
            </a:r>
            <a:r>
              <a:rPr kumimoji="1" lang="zh-CN" altLang="en-US" sz="2800" b="1" dirty="0">
                <a:solidFill>
                  <a:schemeClr val="hlink"/>
                </a:solidFill>
                <a:latin typeface="Times New Roman" pitchFamily="18" charset="0"/>
              </a:rPr>
              <a:t>，</a:t>
            </a:r>
            <a:r>
              <a:rPr kumimoji="1" lang="zh-CN" altLang="en-US" sz="2800" b="1" dirty="0">
                <a:latin typeface="Times New Roman" pitchFamily="18" charset="0"/>
              </a:rPr>
              <a:t>稳定常数越大，配合物越稳定；</a:t>
            </a:r>
          </a:p>
          <a:p>
            <a:pPr>
              <a:lnSpc>
                <a:spcPct val="200000"/>
              </a:lnSpc>
              <a:spcBef>
                <a:spcPct val="20000"/>
              </a:spcBef>
            </a:pPr>
            <a:r>
              <a:rPr kumimoji="1" lang="zh-CN" altLang="en-US" sz="2800" b="1" dirty="0">
                <a:latin typeface="Times New Roman" pitchFamily="18" charset="0"/>
              </a:rPr>
              <a:t>②配合物溶液中，往往各种型体共存。</a:t>
            </a:r>
          </a:p>
        </p:txBody>
      </p:sp>
      <p:graphicFrame>
        <p:nvGraphicFramePr>
          <p:cNvPr id="222224" name="Object 16"/>
          <p:cNvGraphicFramePr>
            <a:graphicFrameLocks noChangeAspect="1"/>
          </p:cNvGraphicFramePr>
          <p:nvPr/>
        </p:nvGraphicFramePr>
        <p:xfrm>
          <a:off x="5780088" y="3513139"/>
          <a:ext cx="4487862" cy="892175"/>
        </p:xfrm>
        <a:graphic>
          <a:graphicData uri="http://schemas.openxmlformats.org/presentationml/2006/ole">
            <mc:AlternateContent xmlns:mc="http://schemas.openxmlformats.org/markup-compatibility/2006">
              <mc:Choice xmlns:v="urn:schemas-microsoft-com:vml" Requires="v">
                <p:oleObj spid="_x0000_s348850" name="Equation" r:id="rId3" imgW="2108160" imgH="419040" progId="Equation.DSMT4">
                  <p:embed/>
                </p:oleObj>
              </mc:Choice>
              <mc:Fallback>
                <p:oleObj name="Equation" r:id="rId3" imgW="210816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0088" y="3513139"/>
                        <a:ext cx="4487862"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22233" name="Group 25"/>
          <p:cNvGrpSpPr>
            <a:grpSpLocks/>
          </p:cNvGrpSpPr>
          <p:nvPr/>
        </p:nvGrpSpPr>
        <p:grpSpPr bwMode="auto">
          <a:xfrm>
            <a:off x="2057400" y="1162050"/>
            <a:ext cx="6737350" cy="3036888"/>
            <a:chOff x="336" y="732"/>
            <a:chExt cx="4244" cy="1913"/>
          </a:xfrm>
        </p:grpSpPr>
        <p:graphicFrame>
          <p:nvGraphicFramePr>
            <p:cNvPr id="222222" name="Object 14"/>
            <p:cNvGraphicFramePr>
              <a:graphicFrameLocks noChangeAspect="1"/>
            </p:cNvGraphicFramePr>
            <p:nvPr/>
          </p:nvGraphicFramePr>
          <p:xfrm>
            <a:off x="2683" y="732"/>
            <a:ext cx="1499" cy="569"/>
          </p:xfrm>
          <a:graphic>
            <a:graphicData uri="http://schemas.openxmlformats.org/presentationml/2006/ole">
              <mc:AlternateContent xmlns:mc="http://schemas.openxmlformats.org/markup-compatibility/2006">
                <mc:Choice xmlns:v="urn:schemas-microsoft-com:vml" Requires="v">
                  <p:oleObj spid="_x0000_s348851" name="Equation" r:id="rId5" imgW="1104840" imgH="419040" progId="Equation.DSMT4">
                    <p:embed/>
                  </p:oleObj>
                </mc:Choice>
                <mc:Fallback>
                  <p:oleObj name="Equation" r:id="rId5" imgW="1104840" imgH="419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3" y="732"/>
                          <a:ext cx="1499" cy="5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2213" name="Text Box 5"/>
            <p:cNvSpPr txBox="1">
              <a:spLocks noChangeArrowheads="1"/>
            </p:cNvSpPr>
            <p:nvPr/>
          </p:nvSpPr>
          <p:spPr bwMode="auto">
            <a:xfrm>
              <a:off x="343" y="1406"/>
              <a:ext cx="20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Times New Roman" pitchFamily="18" charset="0"/>
                </a:rPr>
                <a:t>M   +  2L          </a:t>
              </a:r>
              <a:r>
                <a:rPr kumimoji="1" lang="en-US" altLang="zh-CN" sz="2800" b="1">
                  <a:latin typeface="Times New Roman" pitchFamily="18" charset="0"/>
                  <a:sym typeface="Symbol" pitchFamily="18" charset="2"/>
                </a:rPr>
                <a:t>ML</a:t>
              </a:r>
              <a:r>
                <a:rPr kumimoji="1" lang="en-US" altLang="zh-CN" sz="2800" b="1" baseline="-25000">
                  <a:latin typeface="Times New Roman" pitchFamily="18" charset="0"/>
                  <a:sym typeface="Symbol" pitchFamily="18" charset="2"/>
                </a:rPr>
                <a:t>2</a:t>
              </a:r>
            </a:p>
          </p:txBody>
        </p:sp>
        <p:sp>
          <p:nvSpPr>
            <p:cNvPr id="222217" name="Rectangle 9"/>
            <p:cNvSpPr>
              <a:spLocks noChangeArrowheads="1"/>
            </p:cNvSpPr>
            <p:nvPr/>
          </p:nvSpPr>
          <p:spPr bwMode="auto">
            <a:xfrm>
              <a:off x="336" y="821"/>
              <a:ext cx="10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800" b="1">
                  <a:latin typeface="Times New Roman" pitchFamily="18" charset="0"/>
                </a:rPr>
                <a:t>M   +    L</a:t>
              </a:r>
            </a:p>
          </p:txBody>
        </p:sp>
        <p:sp>
          <p:nvSpPr>
            <p:cNvPr id="222218" name="Rectangle 10"/>
            <p:cNvSpPr>
              <a:spLocks noChangeArrowheads="1"/>
            </p:cNvSpPr>
            <p:nvPr/>
          </p:nvSpPr>
          <p:spPr bwMode="auto">
            <a:xfrm>
              <a:off x="1787" y="835"/>
              <a:ext cx="4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a:latin typeface="Times New Roman" pitchFamily="18" charset="0"/>
                </a:rPr>
                <a:t>ML</a:t>
              </a:r>
            </a:p>
          </p:txBody>
        </p:sp>
        <p:sp>
          <p:nvSpPr>
            <p:cNvPr id="222220" name="Text Box 12"/>
            <p:cNvSpPr txBox="1">
              <a:spLocks noChangeArrowheads="1"/>
            </p:cNvSpPr>
            <p:nvPr/>
          </p:nvSpPr>
          <p:spPr bwMode="auto">
            <a:xfrm>
              <a:off x="343" y="2318"/>
              <a:ext cx="20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a:latin typeface="Times New Roman" pitchFamily="18" charset="0"/>
                </a:rPr>
                <a:t>M   +  </a:t>
              </a:r>
              <a:r>
                <a:rPr kumimoji="1" lang="en-US" altLang="zh-CN" sz="2800" b="1" i="1">
                  <a:latin typeface="Times New Roman" pitchFamily="18" charset="0"/>
                </a:rPr>
                <a:t>n</a:t>
              </a:r>
              <a:r>
                <a:rPr kumimoji="1" lang="en-US" altLang="zh-CN" sz="2800" b="1">
                  <a:latin typeface="Times New Roman" pitchFamily="18" charset="0"/>
                </a:rPr>
                <a:t>L          </a:t>
              </a:r>
              <a:r>
                <a:rPr kumimoji="1" lang="en-US" altLang="zh-CN" sz="2800" b="1">
                  <a:latin typeface="Times New Roman" pitchFamily="18" charset="0"/>
                  <a:sym typeface="Symbol" pitchFamily="18" charset="2"/>
                </a:rPr>
                <a:t>ML</a:t>
              </a:r>
              <a:r>
                <a:rPr kumimoji="1" lang="en-US" altLang="zh-CN" sz="2800" b="1" i="1" baseline="-25000">
                  <a:latin typeface="Times New Roman" pitchFamily="18" charset="0"/>
                  <a:sym typeface="Symbol" pitchFamily="18" charset="2"/>
                </a:rPr>
                <a:t>n</a:t>
              </a:r>
            </a:p>
          </p:txBody>
        </p:sp>
        <p:graphicFrame>
          <p:nvGraphicFramePr>
            <p:cNvPr id="222223" name="Object 15"/>
            <p:cNvGraphicFramePr>
              <a:graphicFrameLocks noChangeAspect="1"/>
            </p:cNvGraphicFramePr>
            <p:nvPr/>
          </p:nvGraphicFramePr>
          <p:xfrm>
            <a:off x="2636" y="1310"/>
            <a:ext cx="1944" cy="579"/>
          </p:xfrm>
          <a:graphic>
            <a:graphicData uri="http://schemas.openxmlformats.org/presentationml/2006/ole">
              <mc:AlternateContent xmlns:mc="http://schemas.openxmlformats.org/markup-compatibility/2006">
                <mc:Choice xmlns:v="urn:schemas-microsoft-com:vml" Requires="v">
                  <p:oleObj spid="_x0000_s348852" name="Equation" r:id="rId7" imgW="1384200" imgH="419040" progId="Equation.DSMT4">
                    <p:embed/>
                  </p:oleObj>
                </mc:Choice>
                <mc:Fallback>
                  <p:oleObj name="Equation" r:id="rId7" imgW="1384200" imgH="419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6" y="1310"/>
                          <a:ext cx="1944" cy="5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2225" name="Line 17"/>
            <p:cNvSpPr>
              <a:spLocks noChangeShapeType="1"/>
            </p:cNvSpPr>
            <p:nvPr/>
          </p:nvSpPr>
          <p:spPr bwMode="auto">
            <a:xfrm>
              <a:off x="528" y="1781"/>
              <a:ext cx="0" cy="576"/>
            </a:xfrm>
            <a:prstGeom prst="line">
              <a:avLst/>
            </a:prstGeom>
            <a:noFill/>
            <a:ln w="222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2226" name="Line 18"/>
            <p:cNvSpPr>
              <a:spLocks noChangeShapeType="1"/>
            </p:cNvSpPr>
            <p:nvPr/>
          </p:nvSpPr>
          <p:spPr bwMode="auto">
            <a:xfrm>
              <a:off x="1968" y="1781"/>
              <a:ext cx="0" cy="576"/>
            </a:xfrm>
            <a:prstGeom prst="line">
              <a:avLst/>
            </a:prstGeom>
            <a:noFill/>
            <a:ln w="222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2227" name="Line 19"/>
            <p:cNvSpPr>
              <a:spLocks noChangeShapeType="1"/>
            </p:cNvSpPr>
            <p:nvPr/>
          </p:nvSpPr>
          <p:spPr bwMode="auto">
            <a:xfrm>
              <a:off x="2832" y="1781"/>
              <a:ext cx="0" cy="576"/>
            </a:xfrm>
            <a:prstGeom prst="line">
              <a:avLst/>
            </a:prstGeom>
            <a:noFill/>
            <a:ln w="222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22229" name="Object 21"/>
            <p:cNvGraphicFramePr>
              <a:graphicFrameLocks noChangeAspect="1"/>
            </p:cNvGraphicFramePr>
            <p:nvPr/>
          </p:nvGraphicFramePr>
          <p:xfrm>
            <a:off x="1383" y="981"/>
            <a:ext cx="399" cy="104"/>
          </p:xfrm>
          <a:graphic>
            <a:graphicData uri="http://schemas.openxmlformats.org/presentationml/2006/ole">
              <mc:AlternateContent xmlns:mc="http://schemas.openxmlformats.org/markup-compatibility/2006">
                <mc:Choice xmlns:v="urn:schemas-microsoft-com:vml" Requires="v">
                  <p:oleObj spid="_x0000_s348853" name="CS ChemDraw Drawing" r:id="rId9" imgW="633702" imgH="164311" progId="ChemDraw.Document.6.0">
                    <p:embed/>
                  </p:oleObj>
                </mc:Choice>
                <mc:Fallback>
                  <p:oleObj name="CS ChemDraw Drawing" r:id="rId9" imgW="633702" imgH="164311" progId="ChemDraw.Document.6.0">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3" y="981"/>
                          <a:ext cx="399"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2230" name="Object 22"/>
            <p:cNvGraphicFramePr>
              <a:graphicFrameLocks noChangeAspect="1"/>
            </p:cNvGraphicFramePr>
            <p:nvPr/>
          </p:nvGraphicFramePr>
          <p:xfrm>
            <a:off x="1383" y="1525"/>
            <a:ext cx="399" cy="104"/>
          </p:xfrm>
          <a:graphic>
            <a:graphicData uri="http://schemas.openxmlformats.org/presentationml/2006/ole">
              <mc:AlternateContent xmlns:mc="http://schemas.openxmlformats.org/markup-compatibility/2006">
                <mc:Choice xmlns:v="urn:schemas-microsoft-com:vml" Requires="v">
                  <p:oleObj spid="_x0000_s348854" name="CS ChemDraw Drawing" r:id="rId11" imgW="633702" imgH="164311" progId="ChemDraw.Document.6.0">
                    <p:embed/>
                  </p:oleObj>
                </mc:Choice>
                <mc:Fallback>
                  <p:oleObj name="CS ChemDraw Drawing" r:id="rId11" imgW="633702" imgH="164311" progId="ChemDraw.Document.6.0">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3" y="1525"/>
                          <a:ext cx="399"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2231" name="Object 23"/>
            <p:cNvGraphicFramePr>
              <a:graphicFrameLocks noChangeAspect="1"/>
            </p:cNvGraphicFramePr>
            <p:nvPr/>
          </p:nvGraphicFramePr>
          <p:xfrm>
            <a:off x="1383" y="2432"/>
            <a:ext cx="399" cy="104"/>
          </p:xfrm>
          <a:graphic>
            <a:graphicData uri="http://schemas.openxmlformats.org/presentationml/2006/ole">
              <mc:AlternateContent xmlns:mc="http://schemas.openxmlformats.org/markup-compatibility/2006">
                <mc:Choice xmlns:v="urn:schemas-microsoft-com:vml" Requires="v">
                  <p:oleObj spid="_x0000_s348855" name="CS ChemDraw Drawing" r:id="rId12" imgW="633702" imgH="164311" progId="ChemDraw.Document.6.0">
                    <p:embed/>
                  </p:oleObj>
                </mc:Choice>
                <mc:Fallback>
                  <p:oleObj name="CS ChemDraw Drawing" r:id="rId12" imgW="633702" imgH="164311" progId="ChemDraw.Document.6.0">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3" y="2432"/>
                          <a:ext cx="399"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日期占位符 1"/>
          <p:cNvSpPr>
            <a:spLocks noGrp="1"/>
          </p:cNvSpPr>
          <p:nvPr>
            <p:ph type="dt" sz="half" idx="14"/>
          </p:nvPr>
        </p:nvSpPr>
        <p:spPr/>
        <p:txBody>
          <a:bodyPr/>
          <a:lstStyle/>
          <a:p>
            <a:fld id="{71467291-EAE7-4E48-B744-4304B473F0E9}" type="datetime12">
              <a:rPr lang="zh-CN" altLang="en-US" smtClean="0"/>
              <a:t>上午8时17分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52</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21738990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2228"/>
                                        </p:tgtEl>
                                        <p:attrNameLst>
                                          <p:attrName>style.visibility</p:attrName>
                                        </p:attrNameLst>
                                      </p:cBhvr>
                                      <p:to>
                                        <p:strVal val="visible"/>
                                      </p:to>
                                    </p:set>
                                    <p:anim calcmode="lin" valueType="num">
                                      <p:cBhvr additive="base">
                                        <p:cTn id="7" dur="500" fill="hold"/>
                                        <p:tgtEl>
                                          <p:spTgt spid="222228"/>
                                        </p:tgtEl>
                                        <p:attrNameLst>
                                          <p:attrName>ppt_x</p:attrName>
                                        </p:attrNameLst>
                                      </p:cBhvr>
                                      <p:tavLst>
                                        <p:tav tm="0">
                                          <p:val>
                                            <p:strVal val="#ppt_x"/>
                                          </p:val>
                                        </p:tav>
                                        <p:tav tm="100000">
                                          <p:val>
                                            <p:strVal val="#ppt_x"/>
                                          </p:val>
                                        </p:tav>
                                      </p:tavLst>
                                    </p:anim>
                                    <p:anim calcmode="lin" valueType="num">
                                      <p:cBhvr additive="base">
                                        <p:cTn id="8" dur="500" fill="hold"/>
                                        <p:tgtEl>
                                          <p:spTgt spid="222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28"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 name="内容占位符 8"/>
              <p:cNvSpPr>
                <a:spLocks noGrp="1"/>
              </p:cNvSpPr>
              <p:nvPr>
                <p:ph sz="quarter" idx="13"/>
              </p:nvPr>
            </p:nvSpPr>
            <p:spPr>
              <a:xfrm>
                <a:off x="964145" y="2100368"/>
                <a:ext cx="5797212" cy="2736304"/>
              </a:xfrm>
            </p:spPr>
            <p:txBody>
              <a:bodyPr>
                <a:normAutofit/>
              </a:bodyPr>
              <a:lstStyle/>
              <a:p>
                <a:pPr algn="just">
                  <a:lnSpc>
                    <a:spcPct val="160000"/>
                  </a:lnSpc>
                  <a:spcBef>
                    <a:spcPts val="0"/>
                  </a:spcBef>
                </a:pPr>
                <a:r>
                  <a:rPr lang="en-US" altLang="zh-CN" sz="2400" b="1" dirty="0">
                    <a:latin typeface="Times New Roman" pitchFamily="18" charset="0"/>
                    <a:cs typeface="Times New Roman" pitchFamily="18" charset="0"/>
                  </a:rPr>
                  <a:t>[Cu(NH</a:t>
                </a:r>
                <a:r>
                  <a:rPr lang="en-US" altLang="zh-CN" sz="2400" b="1" baseline="-25000" dirty="0">
                    <a:latin typeface="Times New Roman" pitchFamily="18" charset="0"/>
                    <a:cs typeface="Times New Roman" pitchFamily="18" charset="0"/>
                  </a:rPr>
                  <a:t>3</a:t>
                </a:r>
                <a:r>
                  <a:rPr lang="en-US" altLang="zh-CN" sz="2400" b="1" dirty="0">
                    <a:latin typeface="Times New Roman" pitchFamily="18" charset="0"/>
                    <a:cs typeface="Times New Roman" pitchFamily="18" charset="0"/>
                  </a:rPr>
                  <a:t>)</a:t>
                </a:r>
                <a:r>
                  <a:rPr lang="en-US" altLang="zh-CN" sz="2400" b="1" baseline="-25000" dirty="0">
                    <a:latin typeface="Times New Roman" pitchFamily="18" charset="0"/>
                    <a:cs typeface="Times New Roman" pitchFamily="18" charset="0"/>
                  </a:rPr>
                  <a:t>4</a:t>
                </a:r>
                <a:r>
                  <a:rPr lang="en-US" altLang="zh-CN" sz="2400" b="1" dirty="0">
                    <a:latin typeface="Times New Roman" pitchFamily="18" charset="0"/>
                    <a:cs typeface="Times New Roman" pitchFamily="18" charset="0"/>
                  </a:rPr>
                  <a:t>]</a:t>
                </a:r>
                <a:r>
                  <a:rPr lang="en-US" altLang="zh-CN" sz="2400" b="1" baseline="30000" dirty="0">
                    <a:latin typeface="Times New Roman" pitchFamily="18" charset="0"/>
                    <a:cs typeface="Times New Roman" pitchFamily="18" charset="0"/>
                  </a:rPr>
                  <a:t>2+</a:t>
                </a:r>
                <a:r>
                  <a:rPr lang="en-US" altLang="zh-CN" sz="2400" b="1" dirty="0">
                    <a:ea typeface="Cambria Math"/>
                    <a:cs typeface="Times New Roman" pitchFamily="18" charset="0"/>
                  </a:rPr>
                  <a:t> </a:t>
                </a:r>
                <a14:m>
                  <m:oMath xmlns:m="http://schemas.openxmlformats.org/officeDocument/2006/math">
                    <m:r>
                      <a:rPr lang="en-US" altLang="zh-CN" sz="2400" b="1" i="1">
                        <a:latin typeface="Cambria Math"/>
                        <a:ea typeface="Cambria Math"/>
                        <a:cs typeface="Times New Roman" pitchFamily="18" charset="0"/>
                      </a:rPr>
                      <m:t>⇋</m:t>
                    </m:r>
                  </m:oMath>
                </a14:m>
                <a:r>
                  <a:rPr lang="en-US" altLang="zh-CN" sz="2400" b="1" dirty="0">
                    <a:latin typeface="Times New Roman" pitchFamily="18" charset="0"/>
                    <a:cs typeface="Times New Roman" pitchFamily="18" charset="0"/>
                  </a:rPr>
                  <a:t> [Cu(NH</a:t>
                </a:r>
                <a:r>
                  <a:rPr lang="en-US" altLang="zh-CN" sz="2400" b="1" baseline="-25000" dirty="0">
                    <a:latin typeface="Times New Roman" pitchFamily="18" charset="0"/>
                    <a:cs typeface="Times New Roman" pitchFamily="18" charset="0"/>
                  </a:rPr>
                  <a:t>3</a:t>
                </a:r>
                <a:r>
                  <a:rPr lang="en-US" altLang="zh-CN" sz="2400" b="1" dirty="0">
                    <a:latin typeface="Times New Roman" pitchFamily="18" charset="0"/>
                    <a:cs typeface="Times New Roman" pitchFamily="18" charset="0"/>
                  </a:rPr>
                  <a:t>)</a:t>
                </a:r>
                <a:r>
                  <a:rPr lang="en-US" altLang="zh-CN" sz="2400" b="1" baseline="-25000" dirty="0">
                    <a:latin typeface="Times New Roman" pitchFamily="18" charset="0"/>
                    <a:cs typeface="Times New Roman" pitchFamily="18" charset="0"/>
                  </a:rPr>
                  <a:t>3</a:t>
                </a:r>
                <a:r>
                  <a:rPr lang="en-US" altLang="zh-CN" sz="2400" b="1" dirty="0">
                    <a:latin typeface="Times New Roman" pitchFamily="18" charset="0"/>
                    <a:cs typeface="Times New Roman" pitchFamily="18" charset="0"/>
                  </a:rPr>
                  <a:t>]</a:t>
                </a:r>
                <a:r>
                  <a:rPr lang="en-US" altLang="zh-CN" sz="2400" b="1" baseline="30000" dirty="0">
                    <a:latin typeface="Times New Roman" pitchFamily="18" charset="0"/>
                    <a:cs typeface="Times New Roman" pitchFamily="18" charset="0"/>
                  </a:rPr>
                  <a:t>2+</a:t>
                </a:r>
                <a:r>
                  <a:rPr lang="en-US" altLang="zh-CN" sz="2400" b="1" dirty="0">
                    <a:ea typeface="Cambria Math"/>
                    <a:cs typeface="Times New Roman" pitchFamily="18" charset="0"/>
                  </a:rPr>
                  <a:t> </a:t>
                </a:r>
                <a:r>
                  <a:rPr lang="en-US" altLang="zh-CN" sz="2400" b="1" baseline="30000"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 NH</a:t>
                </a:r>
                <a:r>
                  <a:rPr lang="en-US" altLang="zh-CN" sz="2400" b="1" baseline="-25000" dirty="0">
                    <a:latin typeface="Times New Roman" pitchFamily="18" charset="0"/>
                    <a:cs typeface="Times New Roman" pitchFamily="18" charset="0"/>
                  </a:rPr>
                  <a:t>3</a:t>
                </a:r>
              </a:p>
              <a:p>
                <a:pPr algn="just">
                  <a:lnSpc>
                    <a:spcPct val="160000"/>
                  </a:lnSpc>
                  <a:spcBef>
                    <a:spcPts val="0"/>
                  </a:spcBef>
                </a:pPr>
                <a:r>
                  <a:rPr lang="en-US" altLang="zh-CN" sz="2400" b="1" dirty="0">
                    <a:latin typeface="Times New Roman" pitchFamily="18" charset="0"/>
                    <a:cs typeface="Times New Roman" pitchFamily="18" charset="0"/>
                  </a:rPr>
                  <a:t>[Cu(NH</a:t>
                </a:r>
                <a:r>
                  <a:rPr lang="en-US" altLang="zh-CN" sz="2400" b="1" baseline="-25000" dirty="0">
                    <a:latin typeface="Times New Roman" pitchFamily="18" charset="0"/>
                    <a:cs typeface="Times New Roman" pitchFamily="18" charset="0"/>
                  </a:rPr>
                  <a:t>3</a:t>
                </a:r>
                <a:r>
                  <a:rPr lang="en-US" altLang="zh-CN" sz="2400" b="1" dirty="0">
                    <a:latin typeface="Times New Roman" pitchFamily="18" charset="0"/>
                    <a:cs typeface="Times New Roman" pitchFamily="18" charset="0"/>
                  </a:rPr>
                  <a:t>)</a:t>
                </a:r>
                <a:r>
                  <a:rPr lang="en-US" altLang="zh-CN" sz="2400" b="1" baseline="-25000" dirty="0">
                    <a:latin typeface="Times New Roman" pitchFamily="18" charset="0"/>
                    <a:cs typeface="Times New Roman" pitchFamily="18" charset="0"/>
                  </a:rPr>
                  <a:t>3</a:t>
                </a:r>
                <a:r>
                  <a:rPr lang="en-US" altLang="zh-CN" sz="2400" b="1" dirty="0">
                    <a:latin typeface="Times New Roman" pitchFamily="18" charset="0"/>
                    <a:cs typeface="Times New Roman" pitchFamily="18" charset="0"/>
                  </a:rPr>
                  <a:t>]</a:t>
                </a:r>
                <a:r>
                  <a:rPr lang="en-US" altLang="zh-CN" sz="2400" b="1" baseline="30000" dirty="0">
                    <a:latin typeface="Times New Roman" pitchFamily="18" charset="0"/>
                    <a:cs typeface="Times New Roman" pitchFamily="18" charset="0"/>
                  </a:rPr>
                  <a:t>2+ </a:t>
                </a:r>
                <a14:m>
                  <m:oMath xmlns:m="http://schemas.openxmlformats.org/officeDocument/2006/math">
                    <m:r>
                      <a:rPr lang="en-US" altLang="zh-CN" sz="2400" b="1" i="1">
                        <a:latin typeface="Cambria Math"/>
                        <a:ea typeface="Cambria Math"/>
                        <a:cs typeface="Times New Roman" pitchFamily="18" charset="0"/>
                      </a:rPr>
                      <m:t>⇋</m:t>
                    </m:r>
                  </m:oMath>
                </a14:m>
                <a:r>
                  <a:rPr lang="en-US" altLang="zh-CN" sz="2400" b="1" dirty="0">
                    <a:latin typeface="Times New Roman" pitchFamily="18" charset="0"/>
                    <a:cs typeface="Times New Roman" pitchFamily="18" charset="0"/>
                  </a:rPr>
                  <a:t> [Cu(NH</a:t>
                </a:r>
                <a:r>
                  <a:rPr lang="en-US" altLang="zh-CN" sz="2400" b="1" baseline="-25000" dirty="0">
                    <a:latin typeface="Times New Roman" pitchFamily="18" charset="0"/>
                    <a:cs typeface="Times New Roman" pitchFamily="18" charset="0"/>
                  </a:rPr>
                  <a:t>3</a:t>
                </a:r>
                <a:r>
                  <a:rPr lang="en-US" altLang="zh-CN" sz="2400" b="1" dirty="0">
                    <a:latin typeface="Times New Roman" pitchFamily="18" charset="0"/>
                    <a:cs typeface="Times New Roman" pitchFamily="18" charset="0"/>
                  </a:rPr>
                  <a:t>)</a:t>
                </a:r>
                <a:r>
                  <a:rPr lang="en-US" altLang="zh-CN" sz="2400" b="1" baseline="-25000" dirty="0">
                    <a:latin typeface="Times New Roman" pitchFamily="18" charset="0"/>
                    <a:cs typeface="Times New Roman" pitchFamily="18" charset="0"/>
                  </a:rPr>
                  <a:t>2</a:t>
                </a:r>
                <a:r>
                  <a:rPr lang="en-US" altLang="zh-CN" sz="2400" b="1" dirty="0">
                    <a:latin typeface="Times New Roman" pitchFamily="18" charset="0"/>
                    <a:cs typeface="Times New Roman" pitchFamily="18" charset="0"/>
                  </a:rPr>
                  <a:t>]</a:t>
                </a:r>
                <a:r>
                  <a:rPr lang="en-US" altLang="zh-CN" sz="2400" b="1" baseline="30000" dirty="0">
                    <a:latin typeface="Times New Roman" pitchFamily="18" charset="0"/>
                    <a:cs typeface="Times New Roman" pitchFamily="18" charset="0"/>
                  </a:rPr>
                  <a:t>2+</a:t>
                </a:r>
                <a:r>
                  <a:rPr lang="en-US" altLang="zh-CN" sz="2400" b="1" dirty="0">
                    <a:ea typeface="Cambria Math"/>
                    <a:cs typeface="Times New Roman" pitchFamily="18" charset="0"/>
                  </a:rPr>
                  <a:t> </a:t>
                </a:r>
                <a:r>
                  <a:rPr lang="en-US" altLang="zh-CN" sz="2400" b="1" baseline="30000"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 NH</a:t>
                </a:r>
                <a:r>
                  <a:rPr lang="en-US" altLang="zh-CN" sz="2400" b="1" baseline="-25000" dirty="0">
                    <a:latin typeface="Times New Roman" pitchFamily="18" charset="0"/>
                    <a:cs typeface="Times New Roman" pitchFamily="18" charset="0"/>
                  </a:rPr>
                  <a:t>3</a:t>
                </a:r>
              </a:p>
              <a:p>
                <a:pPr algn="just">
                  <a:lnSpc>
                    <a:spcPct val="160000"/>
                  </a:lnSpc>
                  <a:spcBef>
                    <a:spcPts val="0"/>
                  </a:spcBef>
                </a:pPr>
                <a:r>
                  <a:rPr lang="en-US" altLang="zh-CN" sz="2400" b="1" dirty="0">
                    <a:latin typeface="Times New Roman" pitchFamily="18" charset="0"/>
                    <a:cs typeface="Times New Roman" pitchFamily="18" charset="0"/>
                  </a:rPr>
                  <a:t>[</a:t>
                </a:r>
                <a:r>
                  <a:rPr lang="en-US" altLang="zh-CN" sz="2400" b="1" dirty="0" smtClean="0">
                    <a:latin typeface="Times New Roman" pitchFamily="18" charset="0"/>
                    <a:cs typeface="Times New Roman" pitchFamily="18" charset="0"/>
                  </a:rPr>
                  <a:t>Cu(NH</a:t>
                </a:r>
                <a:r>
                  <a:rPr lang="en-US" altLang="zh-CN" sz="2400" b="1" baseline="-25000" dirty="0" smtClean="0">
                    <a:latin typeface="Times New Roman" pitchFamily="18" charset="0"/>
                    <a:cs typeface="Times New Roman" pitchFamily="18" charset="0"/>
                  </a:rPr>
                  <a:t>3</a:t>
                </a:r>
                <a:r>
                  <a:rPr lang="en-US" altLang="zh-CN" sz="2400" b="1" dirty="0" smtClean="0">
                    <a:latin typeface="Times New Roman" pitchFamily="18" charset="0"/>
                    <a:cs typeface="Times New Roman" pitchFamily="18" charset="0"/>
                  </a:rPr>
                  <a:t>)</a:t>
                </a:r>
                <a:r>
                  <a:rPr lang="en-US" altLang="zh-CN" sz="2400" b="1" baseline="-25000" dirty="0">
                    <a:latin typeface="Times New Roman" pitchFamily="18" charset="0"/>
                    <a:cs typeface="Times New Roman" pitchFamily="18" charset="0"/>
                  </a:rPr>
                  <a:t>3</a:t>
                </a:r>
                <a:r>
                  <a:rPr lang="en-US" altLang="zh-CN" sz="2400" b="1" dirty="0" smtClean="0">
                    <a:latin typeface="Times New Roman" pitchFamily="18" charset="0"/>
                    <a:cs typeface="Times New Roman" pitchFamily="18" charset="0"/>
                  </a:rPr>
                  <a:t>]</a:t>
                </a:r>
                <a:r>
                  <a:rPr lang="en-US" altLang="zh-CN" sz="2400" b="1" baseline="30000" dirty="0" smtClean="0">
                    <a:latin typeface="Times New Roman" pitchFamily="18" charset="0"/>
                    <a:cs typeface="Times New Roman" pitchFamily="18" charset="0"/>
                  </a:rPr>
                  <a:t>2</a:t>
                </a:r>
                <a:r>
                  <a:rPr lang="en-US" altLang="zh-CN" sz="2400" b="1" baseline="30000" dirty="0">
                    <a:latin typeface="Times New Roman" pitchFamily="18" charset="0"/>
                    <a:cs typeface="Times New Roman" pitchFamily="18" charset="0"/>
                  </a:rPr>
                  <a:t>+</a:t>
                </a:r>
                <a:r>
                  <a:rPr lang="en-US" altLang="zh-CN" sz="2400" b="1" dirty="0">
                    <a:ea typeface="Cambria Math"/>
                    <a:cs typeface="Times New Roman" pitchFamily="18" charset="0"/>
                  </a:rPr>
                  <a:t> </a:t>
                </a:r>
                <a14:m>
                  <m:oMath xmlns:m="http://schemas.openxmlformats.org/officeDocument/2006/math">
                    <m:r>
                      <a:rPr lang="en-US" altLang="zh-CN" sz="2400" b="1" i="1">
                        <a:latin typeface="Cambria Math"/>
                        <a:ea typeface="Cambria Math"/>
                        <a:cs typeface="Times New Roman" pitchFamily="18" charset="0"/>
                      </a:rPr>
                      <m:t>⇋</m:t>
                    </m:r>
                  </m:oMath>
                </a14:m>
                <a:r>
                  <a:rPr lang="en-US" altLang="zh-CN" sz="2400" b="1" dirty="0">
                    <a:latin typeface="Times New Roman" pitchFamily="18" charset="0"/>
                    <a:cs typeface="Times New Roman" pitchFamily="18" charset="0"/>
                  </a:rPr>
                  <a:t> [Cu(NH</a:t>
                </a:r>
                <a:r>
                  <a:rPr lang="en-US" altLang="zh-CN" sz="2400" b="1" baseline="-25000" dirty="0">
                    <a:latin typeface="Times New Roman" pitchFamily="18" charset="0"/>
                    <a:cs typeface="Times New Roman" pitchFamily="18" charset="0"/>
                  </a:rPr>
                  <a:t>3</a:t>
                </a:r>
                <a:r>
                  <a:rPr lang="en-US" altLang="zh-CN" sz="2400" b="1" dirty="0">
                    <a:latin typeface="Times New Roman" pitchFamily="18" charset="0"/>
                    <a:cs typeface="Times New Roman" pitchFamily="18" charset="0"/>
                  </a:rPr>
                  <a:t>)</a:t>
                </a:r>
                <a:r>
                  <a:rPr lang="en-US" altLang="zh-CN" sz="2400" b="1" baseline="-25000" dirty="0">
                    <a:latin typeface="Times New Roman" pitchFamily="18" charset="0"/>
                    <a:cs typeface="Times New Roman" pitchFamily="18" charset="0"/>
                  </a:rPr>
                  <a:t>3</a:t>
                </a:r>
                <a:r>
                  <a:rPr lang="en-US" altLang="zh-CN" sz="2400" b="1" dirty="0">
                    <a:latin typeface="Times New Roman" pitchFamily="18" charset="0"/>
                    <a:cs typeface="Times New Roman" pitchFamily="18" charset="0"/>
                  </a:rPr>
                  <a:t>]</a:t>
                </a:r>
                <a:r>
                  <a:rPr lang="en-US" altLang="zh-CN" sz="2400" b="1" baseline="30000" dirty="0">
                    <a:latin typeface="Times New Roman" pitchFamily="18" charset="0"/>
                    <a:cs typeface="Times New Roman" pitchFamily="18" charset="0"/>
                  </a:rPr>
                  <a:t> 2+</a:t>
                </a:r>
                <a:r>
                  <a:rPr lang="en-US" altLang="zh-CN" sz="2400" b="1" dirty="0">
                    <a:ea typeface="Cambria Math"/>
                    <a:cs typeface="Times New Roman" pitchFamily="18" charset="0"/>
                  </a:rPr>
                  <a:t> </a:t>
                </a:r>
                <a:r>
                  <a:rPr lang="en-US" altLang="zh-CN" sz="2400" b="1" baseline="30000"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 NH</a:t>
                </a:r>
                <a:r>
                  <a:rPr lang="en-US" altLang="zh-CN" sz="2400" b="1" baseline="-25000" dirty="0">
                    <a:latin typeface="Times New Roman" pitchFamily="18" charset="0"/>
                    <a:cs typeface="Times New Roman" pitchFamily="18" charset="0"/>
                  </a:rPr>
                  <a:t>3</a:t>
                </a:r>
              </a:p>
              <a:p>
                <a:pPr algn="just">
                  <a:lnSpc>
                    <a:spcPct val="160000"/>
                  </a:lnSpc>
                  <a:spcBef>
                    <a:spcPts val="0"/>
                  </a:spcBef>
                </a:pPr>
                <a:r>
                  <a:rPr lang="en-US" altLang="zh-CN" sz="2400" b="1" dirty="0">
                    <a:latin typeface="Times New Roman" pitchFamily="18" charset="0"/>
                    <a:cs typeface="Times New Roman" pitchFamily="18" charset="0"/>
                  </a:rPr>
                  <a:t>[Cu(NH</a:t>
                </a:r>
                <a:r>
                  <a:rPr lang="en-US" altLang="zh-CN" sz="2400" b="1" baseline="-25000" dirty="0">
                    <a:latin typeface="Times New Roman" pitchFamily="18" charset="0"/>
                    <a:cs typeface="Times New Roman" pitchFamily="18" charset="0"/>
                  </a:rPr>
                  <a:t>3</a:t>
                </a:r>
                <a:r>
                  <a:rPr lang="en-US" altLang="zh-CN" sz="2400" b="1" dirty="0" smtClean="0">
                    <a:latin typeface="Times New Roman" pitchFamily="18" charset="0"/>
                    <a:cs typeface="Times New Roman" pitchFamily="18" charset="0"/>
                  </a:rPr>
                  <a:t>)]</a:t>
                </a:r>
                <a:r>
                  <a:rPr lang="en-US" altLang="zh-CN" sz="2400" b="1" baseline="30000" dirty="0">
                    <a:latin typeface="Times New Roman" pitchFamily="18" charset="0"/>
                    <a:cs typeface="Times New Roman" pitchFamily="18" charset="0"/>
                  </a:rPr>
                  <a:t>2+</a:t>
                </a:r>
                <a:r>
                  <a:rPr lang="en-US" altLang="zh-CN" sz="2400" b="1" dirty="0">
                    <a:ea typeface="Cambria Math"/>
                    <a:cs typeface="Times New Roman" pitchFamily="18" charset="0"/>
                  </a:rPr>
                  <a:t> </a:t>
                </a:r>
                <a14:m>
                  <m:oMath xmlns:m="http://schemas.openxmlformats.org/officeDocument/2006/math">
                    <m:r>
                      <a:rPr lang="en-US" altLang="zh-CN" sz="2400" b="1" i="1">
                        <a:latin typeface="Cambria Math"/>
                        <a:ea typeface="Cambria Math"/>
                        <a:cs typeface="Times New Roman" pitchFamily="18" charset="0"/>
                      </a:rPr>
                      <m:t>⇋</m:t>
                    </m:r>
                  </m:oMath>
                </a14:m>
                <a:r>
                  <a:rPr lang="en-US" altLang="zh-CN" sz="2400" b="1" dirty="0">
                    <a:latin typeface="Times New Roman" pitchFamily="18" charset="0"/>
                    <a:cs typeface="Times New Roman" pitchFamily="18" charset="0"/>
                  </a:rPr>
                  <a:t> Cu</a:t>
                </a:r>
                <a:r>
                  <a:rPr lang="en-US" altLang="zh-CN" sz="2400" b="1" baseline="30000" dirty="0">
                    <a:latin typeface="Times New Roman" pitchFamily="18" charset="0"/>
                    <a:cs typeface="Times New Roman" pitchFamily="18" charset="0"/>
                  </a:rPr>
                  <a:t>2+ </a:t>
                </a:r>
                <a:r>
                  <a:rPr lang="en-US" altLang="zh-CN" sz="2400" b="1" dirty="0">
                    <a:latin typeface="Times New Roman" pitchFamily="18" charset="0"/>
                    <a:cs typeface="Times New Roman" pitchFamily="18" charset="0"/>
                  </a:rPr>
                  <a:t>+ 4NH</a:t>
                </a:r>
                <a:r>
                  <a:rPr lang="en-US" altLang="zh-CN" sz="2400" b="1" baseline="-25000" dirty="0">
                    <a:latin typeface="Times New Roman" pitchFamily="18" charset="0"/>
                    <a:cs typeface="Times New Roman" pitchFamily="18" charset="0"/>
                  </a:rPr>
                  <a:t>3</a:t>
                </a:r>
              </a:p>
            </p:txBody>
          </p:sp>
        </mc:Choice>
        <mc:Fallback>
          <p:sp>
            <p:nvSpPr>
              <p:cNvPr id="9" name="内容占位符 8"/>
              <p:cNvSpPr>
                <a:spLocks noGrp="1" noRot="1" noChangeAspect="1" noMove="1" noResize="1" noEditPoints="1" noAdjustHandles="1" noChangeArrowheads="1" noChangeShapeType="1" noTextEdit="1"/>
              </p:cNvSpPr>
              <p:nvPr>
                <p:ph sz="quarter" idx="13"/>
              </p:nvPr>
            </p:nvSpPr>
            <p:spPr>
              <a:xfrm>
                <a:off x="964145" y="2100368"/>
                <a:ext cx="5797212" cy="2736304"/>
              </a:xfrm>
              <a:blipFill rotWithShape="1">
                <a:blip r:embed="rId2"/>
                <a:stretch>
                  <a:fillRect l="-1577"/>
                </a:stretch>
              </a:blipFill>
            </p:spPr>
            <p:txBody>
              <a:bodyPr/>
              <a:lstStyle/>
              <a:p>
                <a:r>
                  <a:rPr lang="zh-CN" altLang="en-US">
                    <a:noFill/>
                  </a:rPr>
                  <a:t> </a:t>
                </a:r>
              </a:p>
            </p:txBody>
          </p:sp>
        </mc:Fallback>
      </mc:AlternateContent>
      <p:sp>
        <p:nvSpPr>
          <p:cNvPr id="6" name="日期占位符 5"/>
          <p:cNvSpPr>
            <a:spLocks noGrp="1"/>
          </p:cNvSpPr>
          <p:nvPr>
            <p:ph type="dt" sz="half" idx="14"/>
          </p:nvPr>
        </p:nvSpPr>
        <p:spPr/>
        <p:txBody>
          <a:bodyPr/>
          <a:lstStyle/>
          <a:p>
            <a:fld id="{B5E367B2-72FB-411C-A25C-4B4AA87A52E8}" type="datetime12">
              <a:rPr lang="zh-CN" altLang="en-US" smtClean="0"/>
              <a:t>上午8时17分</a:t>
            </a:fld>
            <a:endParaRPr lang="en-US" altLang="zh-CN"/>
          </a:p>
        </p:txBody>
      </p:sp>
      <p:sp>
        <p:nvSpPr>
          <p:cNvPr id="7" name="灯片编号占位符 6"/>
          <p:cNvSpPr>
            <a:spLocks noGrp="1"/>
          </p:cNvSpPr>
          <p:nvPr>
            <p:ph type="sldNum" sz="quarter" idx="15"/>
          </p:nvPr>
        </p:nvSpPr>
        <p:spPr/>
        <p:txBody>
          <a:bodyPr/>
          <a:lstStyle/>
          <a:p>
            <a:fld id="{DD309C6D-6FC4-4BB4-BD7A-DAEDFD6BD410}" type="slidenum">
              <a:rPr lang="en-US" altLang="zh-CN" smtClean="0"/>
              <a:pPr/>
              <a:t>53</a:t>
            </a:fld>
            <a:endParaRPr lang="en-US" altLang="zh-CN"/>
          </a:p>
        </p:txBody>
      </p:sp>
      <p:sp>
        <p:nvSpPr>
          <p:cNvPr id="8" name="标题 7"/>
          <p:cNvSpPr>
            <a:spLocks noGrp="1"/>
          </p:cNvSpPr>
          <p:nvPr>
            <p:ph type="title"/>
          </p:nvPr>
        </p:nvSpPr>
        <p:spPr/>
        <p:txBody>
          <a:bodyPr anchor="ctr" anchorCtr="0"/>
          <a:lstStyle/>
          <a:p>
            <a:r>
              <a:rPr kumimoji="1" lang="zh-CN" altLang="en-US" b="1" dirty="0">
                <a:latin typeface="Times New Roman" pitchFamily="18" charset="0"/>
              </a:rPr>
              <a:t>配合物的不稳定常数</a:t>
            </a:r>
            <a:endParaRPr lang="zh-CN" altLang="en-US" dirty="0"/>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xmlns="" id="{333C0B56-6102-4023-A6ED-C741C10D5EEF}"/>
                  </a:ext>
                </a:extLst>
              </p:cNvPr>
              <p:cNvSpPr/>
              <p:nvPr/>
            </p:nvSpPr>
            <p:spPr>
              <a:xfrm>
                <a:off x="200825" y="836712"/>
                <a:ext cx="11561974" cy="1453668"/>
              </a:xfrm>
              <a:prstGeom prst="rect">
                <a:avLst/>
              </a:prstGeom>
            </p:spPr>
            <p:txBody>
              <a:bodyPr wrap="square">
                <a:spAutoFit/>
              </a:bodyPr>
              <a:lstStyle/>
              <a:p>
                <a:pPr>
                  <a:lnSpc>
                    <a:spcPct val="150000"/>
                  </a:lnSpc>
                </a:pPr>
                <a:r>
                  <a:rPr lang="zh-CN" altLang="pt-BR" sz="2800" dirty="0">
                    <a:solidFill>
                      <a:srgbClr val="FFFF00"/>
                    </a:solidFill>
                    <a:latin typeface="隶书" panose="02010509060101010101" pitchFamily="49" charset="-122"/>
                    <a:ea typeface="隶书" panose="02010509060101010101" pitchFamily="49" charset="-122"/>
                  </a:rPr>
                  <a:t>  配位个体的稳定性除了用标准稳定常数表示以外，也可以用标准不稳定常数 </a:t>
                </a:r>
                <a14:m>
                  <m:oMath xmlns:m="http://schemas.openxmlformats.org/officeDocument/2006/math">
                    <m:sSubSup>
                      <m:sSubSupPr>
                        <m:ctrlPr>
                          <a:rPr lang="en-US" altLang="zh-CN" sz="2800" i="1" smtClean="0">
                            <a:solidFill>
                              <a:srgbClr val="FFFF00"/>
                            </a:solidFill>
                            <a:latin typeface="Cambria Math"/>
                            <a:ea typeface="隶书" panose="02010509060101010101" pitchFamily="49" charset="-122"/>
                          </a:rPr>
                        </m:ctrlPr>
                      </m:sSubSupPr>
                      <m:e>
                        <m:r>
                          <a:rPr lang="en-US" altLang="zh-CN" sz="2800" b="0" i="1" smtClean="0">
                            <a:solidFill>
                              <a:srgbClr val="FFFF00"/>
                            </a:solidFill>
                            <a:latin typeface="Cambria Math" panose="02040503050406030204" pitchFamily="18" charset="0"/>
                            <a:ea typeface="隶书" panose="02010509060101010101" pitchFamily="49" charset="-122"/>
                          </a:rPr>
                          <m:t>𝐾</m:t>
                        </m:r>
                      </m:e>
                      <m:sub>
                        <m:r>
                          <a:rPr lang="en-US" altLang="zh-CN" sz="2800" b="0" i="1" smtClean="0">
                            <a:solidFill>
                              <a:srgbClr val="FFFF00"/>
                            </a:solidFill>
                            <a:latin typeface="Cambria Math" panose="02040503050406030204" pitchFamily="18" charset="0"/>
                            <a:ea typeface="隶书" panose="02010509060101010101" pitchFamily="49" charset="-122"/>
                          </a:rPr>
                          <m:t>𝑖𝑠</m:t>
                        </m:r>
                      </m:sub>
                      <m:sup>
                        <m:r>
                          <a:rPr lang="zh-CN" altLang="en-US" sz="2800" i="1" smtClean="0">
                            <a:solidFill>
                              <a:srgbClr val="FFFF00"/>
                            </a:solidFill>
                            <a:latin typeface="Cambria Math" panose="02040503050406030204" pitchFamily="18" charset="0"/>
                            <a:ea typeface="隶书" panose="02010509060101010101" pitchFamily="49" charset="-122"/>
                          </a:rPr>
                          <m:t>𝜃</m:t>
                        </m:r>
                      </m:sup>
                    </m:sSubSup>
                  </m:oMath>
                </a14:m>
                <a:r>
                  <a:rPr lang="zh-CN" altLang="pt-BR" sz="2800" dirty="0">
                    <a:solidFill>
                      <a:srgbClr val="FFFF00"/>
                    </a:solidFill>
                    <a:latin typeface="隶书" panose="02010509060101010101" pitchFamily="49" charset="-122"/>
                    <a:ea typeface="隶书" panose="02010509060101010101" pitchFamily="49" charset="-122"/>
                  </a:rPr>
                  <a:t>表示。</a:t>
                </a:r>
                <a:endParaRPr lang="zh-CN" altLang="en-US" sz="2800" dirty="0">
                  <a:solidFill>
                    <a:srgbClr val="FFFF00"/>
                  </a:solidFill>
                </a:endParaRPr>
              </a:p>
            </p:txBody>
          </p:sp>
        </mc:Choice>
        <mc:Fallback xmlns="">
          <p:sp>
            <p:nvSpPr>
              <p:cNvPr id="2" name="矩形 1">
                <a:extLst>
                  <a:ext uri="{FF2B5EF4-FFF2-40B4-BE49-F238E27FC236}">
                    <a16:creationId xmlns:a16="http://schemas.microsoft.com/office/drawing/2014/main" id="{333C0B56-6102-4023-A6ED-C741C10D5EEF}"/>
                  </a:ext>
                </a:extLst>
              </p:cNvPr>
              <p:cNvSpPr>
                <a:spLocks noRot="1" noChangeAspect="1" noMove="1" noResize="1" noEditPoints="1" noAdjustHandles="1" noChangeArrowheads="1" noChangeShapeType="1" noTextEdit="1"/>
              </p:cNvSpPr>
              <p:nvPr/>
            </p:nvSpPr>
            <p:spPr>
              <a:xfrm>
                <a:off x="200825" y="836712"/>
                <a:ext cx="11561974" cy="1453668"/>
              </a:xfrm>
              <a:prstGeom prst="rect">
                <a:avLst/>
              </a:prstGeom>
              <a:blipFill>
                <a:blip r:embed="rId3"/>
                <a:stretch>
                  <a:fillRect l="-1107" b="-25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xmlns="" id="{9BEFE471-B1B7-478B-ABDC-76B500EFE638}"/>
                  </a:ext>
                </a:extLst>
              </p:cNvPr>
              <p:cNvSpPr/>
              <p:nvPr/>
            </p:nvSpPr>
            <p:spPr>
              <a:xfrm>
                <a:off x="695400" y="4690398"/>
                <a:ext cx="10513168" cy="1453668"/>
              </a:xfrm>
              <a:prstGeom prst="rect">
                <a:avLst/>
              </a:prstGeom>
            </p:spPr>
            <p:txBody>
              <a:bodyPr wrap="square">
                <a:spAutoFit/>
              </a:bodyPr>
              <a:lstStyle/>
              <a:p>
                <a:pPr eaLnBrk="1" hangingPunct="1">
                  <a:lnSpc>
                    <a:spcPct val="150000"/>
                  </a:lnSpc>
                </a:pPr>
                <a14:m>
                  <m:oMath xmlns:m="http://schemas.openxmlformats.org/officeDocument/2006/math">
                    <m:sSubSup>
                      <m:sSubSupPr>
                        <m:ctrlPr>
                          <a:rPr lang="en-US" altLang="zh-CN" sz="2800" i="1" smtClean="0">
                            <a:solidFill>
                              <a:schemeClr val="tx1"/>
                            </a:solidFill>
                            <a:latin typeface="Cambria Math"/>
                            <a:ea typeface="隶书" panose="02010509060101010101" pitchFamily="49" charset="-122"/>
                          </a:rPr>
                        </m:ctrlPr>
                      </m:sSubSupPr>
                      <m:e>
                        <m:r>
                          <a:rPr lang="en-US" altLang="zh-CN" sz="2800" i="1">
                            <a:solidFill>
                              <a:schemeClr val="tx1"/>
                            </a:solidFill>
                            <a:latin typeface="Cambria Math" panose="02040503050406030204" pitchFamily="18" charset="0"/>
                            <a:ea typeface="隶书" panose="02010509060101010101" pitchFamily="49" charset="-122"/>
                          </a:rPr>
                          <m:t>𝑘</m:t>
                        </m:r>
                      </m:e>
                      <m:sub>
                        <m:r>
                          <a:rPr lang="en-US" altLang="zh-CN" sz="2800" i="1">
                            <a:solidFill>
                              <a:schemeClr val="tx1"/>
                            </a:solidFill>
                            <a:latin typeface="Cambria Math" panose="02040503050406030204" pitchFamily="18" charset="0"/>
                            <a:ea typeface="隶书" panose="02010509060101010101" pitchFamily="49" charset="-122"/>
                          </a:rPr>
                          <m:t>𝑖𝑠</m:t>
                        </m:r>
                      </m:sub>
                      <m:sup>
                        <m:r>
                          <a:rPr lang="zh-CN" altLang="en-US" sz="2800" i="1">
                            <a:solidFill>
                              <a:schemeClr val="tx1"/>
                            </a:solidFill>
                            <a:latin typeface="Cambria Math" panose="02040503050406030204" pitchFamily="18" charset="0"/>
                            <a:ea typeface="隶书" panose="02010509060101010101" pitchFamily="49" charset="-122"/>
                          </a:rPr>
                          <m:t>𝜃</m:t>
                        </m:r>
                      </m:sup>
                    </m:sSubSup>
                  </m:oMath>
                </a14:m>
                <a:r>
                  <a:rPr lang="zh-CN" altLang="pt-BR" sz="2800" dirty="0">
                    <a:solidFill>
                      <a:schemeClr val="tx1"/>
                    </a:solidFill>
                    <a:latin typeface="隶书" panose="02010509060101010101" pitchFamily="49" charset="-122"/>
                    <a:ea typeface="隶书" panose="02010509060101010101" pitchFamily="49" charset="-122"/>
                  </a:rPr>
                  <a:t>越大，平衡时中心原子和配体的浓度越大，配位个体越易离解，其稳定性就越低。</a:t>
                </a:r>
              </a:p>
            </p:txBody>
          </p:sp>
        </mc:Choice>
        <mc:Fallback xmlns="">
          <p:sp>
            <p:nvSpPr>
              <p:cNvPr id="3" name="矩形 2">
                <a:extLst>
                  <a:ext uri="{FF2B5EF4-FFF2-40B4-BE49-F238E27FC236}">
                    <a16:creationId xmlns:a16="http://schemas.microsoft.com/office/drawing/2014/main" id="{9BEFE471-B1B7-478B-ABDC-76B500EFE638}"/>
                  </a:ext>
                </a:extLst>
              </p:cNvPr>
              <p:cNvSpPr>
                <a:spLocks noRot="1" noChangeAspect="1" noMove="1" noResize="1" noEditPoints="1" noAdjustHandles="1" noChangeArrowheads="1" noChangeShapeType="1" noTextEdit="1"/>
              </p:cNvSpPr>
              <p:nvPr/>
            </p:nvSpPr>
            <p:spPr>
              <a:xfrm>
                <a:off x="695400" y="4690398"/>
                <a:ext cx="10513168" cy="1453668"/>
              </a:xfrm>
              <a:prstGeom prst="rect">
                <a:avLst/>
              </a:prstGeom>
              <a:blipFill>
                <a:blip r:embed="rId4"/>
                <a:stretch>
                  <a:fillRect l="-1159" r="-4638" b="-37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xmlns="" id="{6749E953-F35B-423F-958C-E89B1EB592C1}"/>
                  </a:ext>
                </a:extLst>
              </p:cNvPr>
              <p:cNvSpPr/>
              <p:nvPr/>
            </p:nvSpPr>
            <p:spPr>
              <a:xfrm>
                <a:off x="5949783" y="2681809"/>
                <a:ext cx="3827394" cy="1161472"/>
              </a:xfrm>
              <a:prstGeom prst="rect">
                <a:avLst/>
              </a:prstGeom>
            </p:spPr>
            <p:txBody>
              <a:bodyPr wrap="none">
                <a:spAutoFit/>
              </a:bodyPr>
              <a:lstStyle/>
              <a:p>
                <a:pPr algn="ctr">
                  <a:lnSpc>
                    <a:spcPct val="150000"/>
                  </a:lnSpc>
                  <a:spcBef>
                    <a:spcPts val="0"/>
                  </a:spcBef>
                </a:pPr>
                <a14:m>
                  <m:oMath xmlns:m="http://schemas.openxmlformats.org/officeDocument/2006/math">
                    <m:sSubSup>
                      <m:sSubSupPr>
                        <m:ctrlPr>
                          <a:rPr lang="en-US" altLang="zh-CN" sz="2800" i="1">
                            <a:solidFill>
                              <a:srgbClr val="FFFF00"/>
                            </a:solidFill>
                            <a:latin typeface="Cambria Math"/>
                            <a:ea typeface="隶书" panose="02010509060101010101" pitchFamily="49" charset="-122"/>
                          </a:rPr>
                        </m:ctrlPr>
                      </m:sSubSupPr>
                      <m:e>
                        <m:r>
                          <a:rPr lang="en-US" altLang="zh-CN" sz="2800" i="1">
                            <a:solidFill>
                              <a:srgbClr val="FFFF00"/>
                            </a:solidFill>
                            <a:latin typeface="Cambria Math" panose="02040503050406030204" pitchFamily="18" charset="0"/>
                            <a:ea typeface="隶书" panose="02010509060101010101" pitchFamily="49" charset="-122"/>
                          </a:rPr>
                          <m:t>𝐾</m:t>
                        </m:r>
                      </m:e>
                      <m:sub>
                        <m:r>
                          <a:rPr lang="en-US" altLang="zh-CN" sz="2800" i="1">
                            <a:solidFill>
                              <a:srgbClr val="FFFF00"/>
                            </a:solidFill>
                            <a:latin typeface="Cambria Math" panose="02040503050406030204" pitchFamily="18" charset="0"/>
                            <a:ea typeface="隶书" panose="02010509060101010101" pitchFamily="49" charset="-122"/>
                          </a:rPr>
                          <m:t>𝑖𝑠</m:t>
                        </m:r>
                      </m:sub>
                      <m:sup>
                        <m:r>
                          <a:rPr lang="zh-CN" altLang="en-US" sz="2800" i="1">
                            <a:solidFill>
                              <a:srgbClr val="FFFF00"/>
                            </a:solidFill>
                            <a:latin typeface="Cambria Math" panose="02040503050406030204" pitchFamily="18" charset="0"/>
                            <a:ea typeface="隶书" panose="02010509060101010101" pitchFamily="49" charset="-122"/>
                          </a:rPr>
                          <m:t>𝜃</m:t>
                        </m:r>
                      </m:sup>
                    </m:sSubSup>
                    <m:r>
                      <a:rPr lang="zh-CN" altLang="en-US" sz="2800" i="1">
                        <a:solidFill>
                          <a:srgbClr val="FFFFFF"/>
                        </a:solidFill>
                        <a:latin typeface="Cambria Math" panose="02040503050406030204" pitchFamily="18" charset="0"/>
                        <a:ea typeface="隶书" panose="02010509060101010101" pitchFamily="49" charset="-122"/>
                      </a:rPr>
                      <m:t> </m:t>
                    </m:r>
                  </m:oMath>
                </a14:m>
                <a:r>
                  <a:rPr lang="en-US" altLang="zh-CN" sz="2800" b="1" dirty="0">
                    <a:solidFill>
                      <a:srgbClr val="FFFFFF"/>
                    </a:solidFill>
                    <a:latin typeface="Times New Roman" pitchFamily="18" charset="0"/>
                    <a:cs typeface="Times New Roman" pitchFamily="18" charset="0"/>
                  </a:rPr>
                  <a:t> = </a:t>
                </a:r>
                <a14:m>
                  <m:oMath xmlns:m="http://schemas.openxmlformats.org/officeDocument/2006/math">
                    <m:f>
                      <m:fPr>
                        <m:ctrlPr>
                          <a:rPr lang="en-US" altLang="zh-CN" sz="2800" b="1" i="1" dirty="0">
                            <a:solidFill>
                              <a:srgbClr val="FFFFFF"/>
                            </a:solidFill>
                            <a:latin typeface="Cambria Math"/>
                            <a:cs typeface="Times New Roman" pitchFamily="18" charset="0"/>
                          </a:rPr>
                        </m:ctrlPr>
                      </m:fPr>
                      <m:num>
                        <m:r>
                          <m:rPr>
                            <m:nor/>
                          </m:rPr>
                          <a:rPr lang="en-US" altLang="zh-CN" sz="2800" b="1" dirty="0">
                            <a:solidFill>
                              <a:srgbClr val="FFFFFF"/>
                            </a:solidFill>
                            <a:latin typeface="Cambria Math"/>
                            <a:cs typeface="Times New Roman" pitchFamily="18" charset="0"/>
                          </a:rPr>
                          <m:t>[</m:t>
                        </m:r>
                        <m:r>
                          <m:rPr>
                            <m:nor/>
                          </m:rPr>
                          <a:rPr lang="en-US" altLang="zh-CN" sz="2800" b="1" dirty="0">
                            <a:solidFill>
                              <a:srgbClr val="FFFFFF"/>
                            </a:solidFill>
                            <a:latin typeface="Times New Roman" pitchFamily="18" charset="0"/>
                            <a:cs typeface="Times New Roman" pitchFamily="18" charset="0"/>
                          </a:rPr>
                          <m:t>Cu</m:t>
                        </m:r>
                        <m:r>
                          <m:rPr>
                            <m:nor/>
                          </m:rPr>
                          <a:rPr lang="en-US" altLang="zh-CN" sz="2800" b="1" baseline="30000" dirty="0">
                            <a:solidFill>
                              <a:srgbClr val="FFFFFF"/>
                            </a:solidFill>
                            <a:latin typeface="Times New Roman" pitchFamily="18" charset="0"/>
                            <a:cs typeface="Times New Roman" pitchFamily="18" charset="0"/>
                          </a:rPr>
                          <m:t>2+</m:t>
                        </m:r>
                        <m:r>
                          <m:rPr>
                            <m:nor/>
                          </m:rPr>
                          <a:rPr lang="en-US" altLang="zh-CN" sz="2800" b="1" dirty="0">
                            <a:solidFill>
                              <a:srgbClr val="FFFFFF"/>
                            </a:solidFill>
                            <a:latin typeface="Times New Roman" pitchFamily="18" charset="0"/>
                            <a:cs typeface="Times New Roman" pitchFamily="18" charset="0"/>
                          </a:rPr>
                          <m:t>][</m:t>
                        </m:r>
                        <m:r>
                          <m:rPr>
                            <m:nor/>
                          </m:rPr>
                          <a:rPr lang="en-US" altLang="zh-CN" sz="2800" b="1" dirty="0">
                            <a:solidFill>
                              <a:srgbClr val="FFFFFF"/>
                            </a:solidFill>
                            <a:latin typeface="Times New Roman" pitchFamily="18" charset="0"/>
                            <a:cs typeface="Times New Roman" pitchFamily="18" charset="0"/>
                          </a:rPr>
                          <m:t>NH</m:t>
                        </m:r>
                        <m:r>
                          <m:rPr>
                            <m:nor/>
                          </m:rPr>
                          <a:rPr lang="en-US" altLang="zh-CN" sz="2800" b="1" baseline="-25000" dirty="0">
                            <a:solidFill>
                              <a:srgbClr val="FFFFFF"/>
                            </a:solidFill>
                            <a:latin typeface="Times New Roman" pitchFamily="18" charset="0"/>
                            <a:cs typeface="Times New Roman" pitchFamily="18" charset="0"/>
                          </a:rPr>
                          <m:t>3</m:t>
                        </m:r>
                        <m:r>
                          <m:rPr>
                            <m:nor/>
                          </m:rPr>
                          <a:rPr lang="en-US" altLang="zh-CN" sz="2800" b="1" dirty="0">
                            <a:solidFill>
                              <a:srgbClr val="FFFFFF"/>
                            </a:solidFill>
                            <a:latin typeface="Times New Roman" pitchFamily="18" charset="0"/>
                            <a:cs typeface="Times New Roman" pitchFamily="18" charset="0"/>
                          </a:rPr>
                          <m:t>]</m:t>
                        </m:r>
                        <m:r>
                          <m:rPr>
                            <m:nor/>
                          </m:rPr>
                          <a:rPr lang="en-US" altLang="zh-CN" sz="2800" b="1" baseline="30000" dirty="0">
                            <a:solidFill>
                              <a:srgbClr val="FFFFFF"/>
                            </a:solidFill>
                            <a:latin typeface="Times New Roman" pitchFamily="18" charset="0"/>
                            <a:cs typeface="Times New Roman" pitchFamily="18" charset="0"/>
                          </a:rPr>
                          <m:t>4</m:t>
                        </m:r>
                      </m:num>
                      <m:den>
                        <m:r>
                          <m:rPr>
                            <m:nor/>
                          </m:rPr>
                          <a:rPr lang="en-US" altLang="zh-CN" sz="2800" b="1" dirty="0">
                            <a:solidFill>
                              <a:srgbClr val="FFFFFF"/>
                            </a:solidFill>
                            <a:latin typeface="Times New Roman" pitchFamily="18" charset="0"/>
                            <a:cs typeface="Times New Roman" pitchFamily="18" charset="0"/>
                          </a:rPr>
                          <m:t>[</m:t>
                        </m:r>
                        <m:r>
                          <m:rPr>
                            <m:nor/>
                          </m:rPr>
                          <a:rPr lang="en-US" altLang="zh-CN" sz="2800" b="1" dirty="0">
                            <a:solidFill>
                              <a:srgbClr val="FFFFFF"/>
                            </a:solidFill>
                            <a:latin typeface="Times New Roman" pitchFamily="18" charset="0"/>
                            <a:cs typeface="Times New Roman" pitchFamily="18" charset="0"/>
                          </a:rPr>
                          <m:t>Cu</m:t>
                        </m:r>
                        <m:r>
                          <m:rPr>
                            <m:nor/>
                          </m:rPr>
                          <a:rPr lang="en-US" altLang="zh-CN" sz="2800" b="1" dirty="0">
                            <a:solidFill>
                              <a:srgbClr val="FFFFFF"/>
                            </a:solidFill>
                            <a:latin typeface="Times New Roman" pitchFamily="18" charset="0"/>
                            <a:cs typeface="Times New Roman" pitchFamily="18" charset="0"/>
                          </a:rPr>
                          <m:t>(</m:t>
                        </m:r>
                        <m:r>
                          <m:rPr>
                            <m:nor/>
                          </m:rPr>
                          <a:rPr lang="en-US" altLang="zh-CN" sz="2800" b="1" dirty="0">
                            <a:solidFill>
                              <a:srgbClr val="FFFFFF"/>
                            </a:solidFill>
                            <a:latin typeface="Times New Roman" pitchFamily="18" charset="0"/>
                            <a:cs typeface="Times New Roman" pitchFamily="18" charset="0"/>
                          </a:rPr>
                          <m:t>NH</m:t>
                        </m:r>
                        <m:r>
                          <m:rPr>
                            <m:nor/>
                          </m:rPr>
                          <a:rPr lang="en-US" altLang="zh-CN" sz="2800" b="1" baseline="-25000" dirty="0">
                            <a:solidFill>
                              <a:srgbClr val="FFFFFF"/>
                            </a:solidFill>
                            <a:latin typeface="Times New Roman" pitchFamily="18" charset="0"/>
                            <a:cs typeface="Times New Roman" pitchFamily="18" charset="0"/>
                          </a:rPr>
                          <m:t>3</m:t>
                        </m:r>
                        <m:r>
                          <m:rPr>
                            <m:nor/>
                          </m:rPr>
                          <a:rPr lang="en-US" altLang="zh-CN" sz="2800" b="1" dirty="0">
                            <a:solidFill>
                              <a:srgbClr val="FFFFFF"/>
                            </a:solidFill>
                            <a:latin typeface="Times New Roman" pitchFamily="18" charset="0"/>
                            <a:cs typeface="Times New Roman" pitchFamily="18" charset="0"/>
                          </a:rPr>
                          <m:t>)</m:t>
                        </m:r>
                        <m:r>
                          <m:rPr>
                            <m:nor/>
                          </m:rPr>
                          <a:rPr lang="en-US" altLang="zh-CN" sz="2800" b="1" baseline="-25000" dirty="0">
                            <a:solidFill>
                              <a:srgbClr val="FFFFFF"/>
                            </a:solidFill>
                            <a:latin typeface="Times New Roman" pitchFamily="18" charset="0"/>
                            <a:cs typeface="Times New Roman" pitchFamily="18" charset="0"/>
                          </a:rPr>
                          <m:t>4</m:t>
                        </m:r>
                        <m:r>
                          <m:rPr>
                            <m:nor/>
                          </m:rPr>
                          <a:rPr lang="en-US" altLang="zh-CN" sz="2800" b="1" dirty="0">
                            <a:solidFill>
                              <a:srgbClr val="FFFFFF"/>
                            </a:solidFill>
                            <a:latin typeface="Times New Roman" pitchFamily="18" charset="0"/>
                            <a:cs typeface="Times New Roman" pitchFamily="18" charset="0"/>
                          </a:rPr>
                          <m:t>]</m:t>
                        </m:r>
                        <m:r>
                          <m:rPr>
                            <m:nor/>
                          </m:rPr>
                          <a:rPr lang="en-US" altLang="zh-CN" sz="2800" b="1" baseline="30000" dirty="0">
                            <a:solidFill>
                              <a:srgbClr val="FFFFFF"/>
                            </a:solidFill>
                            <a:latin typeface="Times New Roman" pitchFamily="18" charset="0"/>
                            <a:cs typeface="Times New Roman" pitchFamily="18" charset="0"/>
                          </a:rPr>
                          <m:t>2+</m:t>
                        </m:r>
                      </m:den>
                    </m:f>
                  </m:oMath>
                </a14:m>
                <a:r>
                  <a:rPr lang="zh-CN" altLang="en-US" sz="2800" b="1" dirty="0">
                    <a:solidFill>
                      <a:srgbClr val="FFFFFF"/>
                    </a:solidFill>
                    <a:latin typeface="Times New Roman" pitchFamily="18" charset="0"/>
                    <a:cs typeface="Times New Roman" pitchFamily="18" charset="0"/>
                  </a:rPr>
                  <a:t> </a:t>
                </a:r>
                <a:r>
                  <a:rPr lang="en-US" altLang="zh-CN" sz="2800" b="1" dirty="0">
                    <a:solidFill>
                      <a:srgbClr val="FFFFFF"/>
                    </a:solidFill>
                    <a:latin typeface="Times New Roman" pitchFamily="18" charset="0"/>
                    <a:cs typeface="Times New Roman" pitchFamily="18" charset="0"/>
                  </a:rPr>
                  <a:t>=</a:t>
                </a:r>
                <a:r>
                  <a:rPr lang="en-US" altLang="zh-CN" sz="2800" b="1" dirty="0">
                    <a:solidFill>
                      <a:srgbClr val="FFFF00"/>
                    </a:solidFill>
                    <a:latin typeface="Times New Roman" pitchFamily="18" charset="0"/>
                    <a:cs typeface="Times New Roman" pitchFamily="18" charset="0"/>
                  </a:rPr>
                  <a:t> </a:t>
                </a:r>
                <a14:m>
                  <m:oMath xmlns:m="http://schemas.openxmlformats.org/officeDocument/2006/math">
                    <m:f>
                      <m:fPr>
                        <m:ctrlPr>
                          <a:rPr lang="en-US" altLang="zh-CN" sz="2800" b="1" i="1">
                            <a:solidFill>
                              <a:srgbClr val="FFFF00"/>
                            </a:solidFill>
                            <a:latin typeface="Cambria Math"/>
                            <a:cs typeface="Times New Roman" pitchFamily="18" charset="0"/>
                          </a:rPr>
                        </m:ctrlPr>
                      </m:fPr>
                      <m:num>
                        <m:r>
                          <a:rPr lang="en-US" altLang="zh-CN" sz="2800" b="1" i="1">
                            <a:solidFill>
                              <a:srgbClr val="FFFF00"/>
                            </a:solidFill>
                            <a:latin typeface="Cambria Math"/>
                            <a:cs typeface="Times New Roman" pitchFamily="18" charset="0"/>
                          </a:rPr>
                          <m:t>𝟏</m:t>
                        </m:r>
                      </m:num>
                      <m:den>
                        <m:sSubSup>
                          <m:sSubSupPr>
                            <m:ctrlPr>
                              <a:rPr lang="en-US" altLang="zh-CN" sz="2800" i="1">
                                <a:solidFill>
                                  <a:srgbClr val="FFFF00"/>
                                </a:solidFill>
                                <a:latin typeface="Cambria Math"/>
                                <a:ea typeface="隶书" panose="02010509060101010101" pitchFamily="49" charset="-122"/>
                              </a:rPr>
                            </m:ctrlPr>
                          </m:sSubSupPr>
                          <m:e>
                            <m:r>
                              <a:rPr lang="en-US" altLang="zh-CN" sz="2800" i="1">
                                <a:solidFill>
                                  <a:srgbClr val="FFFF00"/>
                                </a:solidFill>
                                <a:latin typeface="Cambria Math" panose="02040503050406030204" pitchFamily="18" charset="0"/>
                                <a:ea typeface="隶书" panose="02010509060101010101" pitchFamily="49" charset="-122"/>
                              </a:rPr>
                              <m:t>𝐾</m:t>
                            </m:r>
                          </m:e>
                          <m:sub>
                            <m:r>
                              <a:rPr lang="en-US" altLang="zh-CN" sz="2800" i="1">
                                <a:solidFill>
                                  <a:srgbClr val="FFFF00"/>
                                </a:solidFill>
                                <a:latin typeface="Cambria Math" panose="02040503050406030204" pitchFamily="18" charset="0"/>
                                <a:ea typeface="隶书" panose="02010509060101010101" pitchFamily="49" charset="-122"/>
                              </a:rPr>
                              <m:t>𝑠</m:t>
                            </m:r>
                          </m:sub>
                          <m:sup>
                            <m:r>
                              <a:rPr lang="zh-CN" altLang="en-US" sz="2800" i="1">
                                <a:solidFill>
                                  <a:srgbClr val="FFFF00"/>
                                </a:solidFill>
                                <a:latin typeface="Cambria Math" panose="02040503050406030204" pitchFamily="18" charset="0"/>
                                <a:ea typeface="隶书" panose="02010509060101010101" pitchFamily="49" charset="-122"/>
                              </a:rPr>
                              <m:t>𝜃</m:t>
                            </m:r>
                          </m:sup>
                        </m:sSubSup>
                      </m:den>
                    </m:f>
                  </m:oMath>
                </a14:m>
                <a:endParaRPr lang="zh-CN" altLang="en-US" sz="2800" b="1" dirty="0">
                  <a:latin typeface="Times New Roman" pitchFamily="18" charset="0"/>
                  <a:cs typeface="Times New Roman" pitchFamily="18" charset="0"/>
                </a:endParaRPr>
              </a:p>
            </p:txBody>
          </p:sp>
        </mc:Choice>
        <mc:Fallback xmlns="">
          <p:sp>
            <p:nvSpPr>
              <p:cNvPr id="4" name="矩形 3">
                <a:extLst>
                  <a:ext uri="{FF2B5EF4-FFF2-40B4-BE49-F238E27FC236}">
                    <a16:creationId xmlns:a16="http://schemas.microsoft.com/office/drawing/2014/main" id="{6749E953-F35B-423F-958C-E89B1EB592C1}"/>
                  </a:ext>
                </a:extLst>
              </p:cNvPr>
              <p:cNvSpPr>
                <a:spLocks noRot="1" noChangeAspect="1" noMove="1" noResize="1" noEditPoints="1" noAdjustHandles="1" noChangeArrowheads="1" noChangeShapeType="1" noTextEdit="1"/>
              </p:cNvSpPr>
              <p:nvPr/>
            </p:nvSpPr>
            <p:spPr>
              <a:xfrm>
                <a:off x="5949783" y="2681809"/>
                <a:ext cx="3827394" cy="1161472"/>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92390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4259" name="Rectangle 3"/>
          <p:cNvSpPr>
            <a:spLocks noChangeArrowheads="1"/>
          </p:cNvSpPr>
          <p:nvPr/>
        </p:nvSpPr>
        <p:spPr bwMode="auto">
          <a:xfrm>
            <a:off x="1923814" y="1412777"/>
            <a:ext cx="8060619" cy="228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zh-CN" altLang="en-US" sz="3200" b="1" dirty="0">
                <a:latin typeface="Times New Roman" pitchFamily="18" charset="0"/>
              </a:rPr>
              <a:t>试比较</a:t>
            </a:r>
            <a:r>
              <a:rPr kumimoji="1" lang="en-US" altLang="zh-CN" sz="3200" b="1" dirty="0">
                <a:latin typeface="Times New Roman" pitchFamily="18" charset="0"/>
              </a:rPr>
              <a:t>[Ag(NH</a:t>
            </a:r>
            <a:r>
              <a:rPr kumimoji="1" lang="en-US" altLang="zh-CN" sz="3200" b="1" baseline="-30000" dirty="0">
                <a:latin typeface="Times New Roman" pitchFamily="18" charset="0"/>
              </a:rPr>
              <a:t>3</a:t>
            </a:r>
            <a:r>
              <a:rPr kumimoji="1" lang="en-US" altLang="zh-CN" sz="3200" b="1" dirty="0">
                <a:latin typeface="Times New Roman" pitchFamily="18" charset="0"/>
              </a:rPr>
              <a:t>)</a:t>
            </a:r>
            <a:r>
              <a:rPr kumimoji="1" lang="en-US" altLang="zh-CN" sz="3200" b="1" baseline="-30000" dirty="0">
                <a:latin typeface="Times New Roman" pitchFamily="18" charset="0"/>
              </a:rPr>
              <a:t>2</a:t>
            </a:r>
            <a:r>
              <a:rPr kumimoji="1" lang="en-US" altLang="zh-CN" sz="3200" b="1" dirty="0">
                <a:latin typeface="Times New Roman" pitchFamily="18" charset="0"/>
              </a:rPr>
              <a:t>]</a:t>
            </a:r>
            <a:r>
              <a:rPr kumimoji="1" lang="en-US" altLang="zh-CN" sz="3200" b="1" baseline="30000" dirty="0">
                <a:latin typeface="Times New Roman" pitchFamily="18" charset="0"/>
              </a:rPr>
              <a:t>+</a:t>
            </a:r>
            <a:r>
              <a:rPr kumimoji="1" lang="zh-CN" altLang="en-US" sz="3200" b="1" dirty="0">
                <a:latin typeface="Times New Roman" pitchFamily="18" charset="0"/>
              </a:rPr>
              <a:t>和</a:t>
            </a:r>
            <a:r>
              <a:rPr kumimoji="1" lang="en-US" altLang="zh-CN" sz="3200" b="1" dirty="0">
                <a:latin typeface="Times New Roman" pitchFamily="18" charset="0"/>
              </a:rPr>
              <a:t>[Ag(CN)</a:t>
            </a:r>
            <a:r>
              <a:rPr kumimoji="1" lang="en-US" altLang="zh-CN" sz="3200" b="1" baseline="-30000" dirty="0">
                <a:latin typeface="Times New Roman" pitchFamily="18" charset="0"/>
              </a:rPr>
              <a:t>2</a:t>
            </a:r>
            <a:r>
              <a:rPr kumimoji="1" lang="en-US" altLang="zh-CN" sz="3200" b="1" dirty="0">
                <a:latin typeface="Times New Roman" pitchFamily="18" charset="0"/>
              </a:rPr>
              <a:t>]</a:t>
            </a:r>
            <a:r>
              <a:rPr kumimoji="1" lang="en-US" altLang="zh-CN" sz="3200" b="1" baseline="30000" dirty="0">
                <a:latin typeface="Times New Roman" pitchFamily="18" charset="0"/>
              </a:rPr>
              <a:t>-</a:t>
            </a:r>
            <a:r>
              <a:rPr kumimoji="1" lang="zh-CN" altLang="en-US" sz="3200" b="1" dirty="0">
                <a:latin typeface="Times New Roman" pitchFamily="18" charset="0"/>
              </a:rPr>
              <a:t>的稳定性。</a:t>
            </a:r>
          </a:p>
          <a:p>
            <a:pPr>
              <a:lnSpc>
                <a:spcPct val="150000"/>
              </a:lnSpc>
            </a:pPr>
            <a:r>
              <a:rPr kumimoji="1" lang="zh-CN" altLang="en-US" sz="3200" b="1" dirty="0">
                <a:latin typeface="Times New Roman" pitchFamily="18" charset="0"/>
              </a:rPr>
              <a:t> 已知：</a:t>
            </a:r>
            <a:r>
              <a:rPr kumimoji="1" lang="en-US" altLang="zh-CN" sz="3200" b="1" dirty="0">
                <a:latin typeface="Times New Roman" pitchFamily="18" charset="0"/>
              </a:rPr>
              <a:t>1g</a:t>
            </a:r>
            <a:r>
              <a:rPr kumimoji="1" lang="en-US" altLang="zh-CN" sz="3200" b="1" i="1" dirty="0">
                <a:latin typeface="Times New Roman" pitchFamily="18" charset="0"/>
              </a:rPr>
              <a:t> K</a:t>
            </a:r>
            <a:r>
              <a:rPr kumimoji="1" lang="en-US" altLang="zh-CN" sz="3200" b="1" baseline="-30000" dirty="0">
                <a:latin typeface="Times New Roman" pitchFamily="18" charset="0"/>
              </a:rPr>
              <a:t>s</a:t>
            </a:r>
            <a:r>
              <a:rPr kumimoji="1" lang="en-US" altLang="zh-CN" sz="3200" b="1" i="1" dirty="0">
                <a:latin typeface="Times New Roman" pitchFamily="18" charset="0"/>
              </a:rPr>
              <a:t> </a:t>
            </a:r>
            <a:r>
              <a:rPr kumimoji="1" lang="zh-CN" altLang="en-US" sz="3200" b="1" dirty="0">
                <a:latin typeface="Times New Roman" pitchFamily="18" charset="0"/>
              </a:rPr>
              <a:t>（</a:t>
            </a:r>
            <a:r>
              <a:rPr kumimoji="1" lang="en-US" altLang="zh-CN" sz="3200" b="1" dirty="0">
                <a:latin typeface="Times New Roman" pitchFamily="18" charset="0"/>
              </a:rPr>
              <a:t>[Ag(NH</a:t>
            </a:r>
            <a:r>
              <a:rPr kumimoji="1" lang="en-US" altLang="zh-CN" sz="3200" b="1" baseline="-25000" dirty="0">
                <a:latin typeface="Times New Roman" pitchFamily="18" charset="0"/>
              </a:rPr>
              <a:t>3</a:t>
            </a:r>
            <a:r>
              <a:rPr kumimoji="1" lang="en-US" altLang="zh-CN" sz="3200" b="1" dirty="0">
                <a:latin typeface="Times New Roman" pitchFamily="18" charset="0"/>
              </a:rPr>
              <a:t>)</a:t>
            </a:r>
            <a:r>
              <a:rPr kumimoji="1" lang="en-US" altLang="zh-CN" sz="3200" b="1" baseline="-25000" dirty="0">
                <a:latin typeface="Times New Roman" pitchFamily="18" charset="0"/>
              </a:rPr>
              <a:t>2</a:t>
            </a:r>
            <a:r>
              <a:rPr kumimoji="1" lang="en-US" altLang="zh-CN" sz="3200" b="1" dirty="0">
                <a:latin typeface="Times New Roman" pitchFamily="18" charset="0"/>
              </a:rPr>
              <a:t>]</a:t>
            </a:r>
            <a:r>
              <a:rPr kumimoji="1" lang="en-US" altLang="zh-CN" sz="3200" b="1" baseline="30000" dirty="0">
                <a:latin typeface="Times New Roman" pitchFamily="18" charset="0"/>
              </a:rPr>
              <a:t>+</a:t>
            </a:r>
            <a:r>
              <a:rPr kumimoji="1" lang="zh-CN" altLang="en-US" sz="3200" b="1" dirty="0">
                <a:latin typeface="Times New Roman" pitchFamily="18" charset="0"/>
              </a:rPr>
              <a:t>）</a:t>
            </a:r>
            <a:r>
              <a:rPr kumimoji="1" lang="zh-CN" altLang="en-US" sz="3200" b="1" i="1" dirty="0">
                <a:latin typeface="Times New Roman" pitchFamily="18" charset="0"/>
              </a:rPr>
              <a:t> </a:t>
            </a:r>
            <a:r>
              <a:rPr kumimoji="1" lang="zh-CN" altLang="en-US" sz="3200" b="1" dirty="0">
                <a:latin typeface="Times New Roman" pitchFamily="18" charset="0"/>
              </a:rPr>
              <a:t>＝</a:t>
            </a:r>
            <a:r>
              <a:rPr kumimoji="1" lang="en-US" altLang="zh-CN" sz="3200" b="1" dirty="0">
                <a:latin typeface="Times New Roman" pitchFamily="18" charset="0"/>
              </a:rPr>
              <a:t>11.05</a:t>
            </a:r>
            <a:r>
              <a:rPr kumimoji="1" lang="zh-CN" altLang="en-US" sz="3200" b="1" dirty="0">
                <a:latin typeface="Times New Roman" pitchFamily="18" charset="0"/>
              </a:rPr>
              <a:t>，</a:t>
            </a:r>
          </a:p>
          <a:p>
            <a:pPr>
              <a:lnSpc>
                <a:spcPct val="150000"/>
              </a:lnSpc>
            </a:pPr>
            <a:r>
              <a:rPr kumimoji="1" lang="zh-CN" altLang="en-US" sz="3200" b="1" dirty="0">
                <a:latin typeface="Times New Roman" pitchFamily="18" charset="0"/>
              </a:rPr>
              <a:t>             </a:t>
            </a:r>
            <a:r>
              <a:rPr kumimoji="1" lang="en-US" altLang="zh-CN" sz="3200" b="1" dirty="0">
                <a:latin typeface="Times New Roman" pitchFamily="18" charset="0"/>
              </a:rPr>
              <a:t>1g</a:t>
            </a:r>
            <a:r>
              <a:rPr kumimoji="1" lang="en-US" altLang="zh-CN" sz="3200" b="1" i="1" dirty="0">
                <a:latin typeface="Times New Roman" pitchFamily="18" charset="0"/>
              </a:rPr>
              <a:t> K</a:t>
            </a:r>
            <a:r>
              <a:rPr kumimoji="1" lang="en-US" altLang="zh-CN" sz="3200" b="1" baseline="-30000" dirty="0">
                <a:latin typeface="Times New Roman" pitchFamily="18" charset="0"/>
              </a:rPr>
              <a:t>s</a:t>
            </a:r>
            <a:r>
              <a:rPr kumimoji="1" lang="en-US" altLang="zh-CN" sz="3200" b="1" i="1" dirty="0">
                <a:latin typeface="Times New Roman" pitchFamily="18" charset="0"/>
              </a:rPr>
              <a:t> </a:t>
            </a:r>
            <a:r>
              <a:rPr kumimoji="1" lang="zh-CN" altLang="en-US" sz="3200" b="1" dirty="0">
                <a:latin typeface="Times New Roman" pitchFamily="18" charset="0"/>
              </a:rPr>
              <a:t>（</a:t>
            </a:r>
            <a:r>
              <a:rPr kumimoji="1" lang="en-US" altLang="zh-CN" sz="3200" b="1" dirty="0">
                <a:latin typeface="Times New Roman" pitchFamily="18" charset="0"/>
              </a:rPr>
              <a:t>[Ag(CN)</a:t>
            </a:r>
            <a:r>
              <a:rPr kumimoji="1" lang="en-US" altLang="zh-CN" sz="3200" b="1" baseline="-30000" dirty="0">
                <a:latin typeface="Times New Roman" pitchFamily="18" charset="0"/>
              </a:rPr>
              <a:t>2</a:t>
            </a:r>
            <a:r>
              <a:rPr kumimoji="1" lang="en-US" altLang="zh-CN" sz="3200" b="1" dirty="0">
                <a:latin typeface="Times New Roman" pitchFamily="18" charset="0"/>
              </a:rPr>
              <a:t>]</a:t>
            </a:r>
            <a:r>
              <a:rPr kumimoji="1" lang="en-US" altLang="zh-CN" sz="3200" b="1" baseline="30000" dirty="0">
                <a:latin typeface="Times New Roman" pitchFamily="18" charset="0"/>
              </a:rPr>
              <a:t>-</a:t>
            </a:r>
            <a:r>
              <a:rPr kumimoji="1" lang="en-US" altLang="zh-CN" sz="3200" b="1" i="1" dirty="0">
                <a:latin typeface="Times New Roman" pitchFamily="18" charset="0"/>
              </a:rPr>
              <a:t> </a:t>
            </a:r>
            <a:r>
              <a:rPr kumimoji="1" lang="zh-CN" altLang="en-US" sz="3200" b="1" dirty="0">
                <a:latin typeface="Times New Roman" pitchFamily="18" charset="0"/>
              </a:rPr>
              <a:t>）＝</a:t>
            </a:r>
            <a:r>
              <a:rPr kumimoji="1" lang="en-US" altLang="zh-CN" sz="3200" b="1" dirty="0">
                <a:latin typeface="Times New Roman" pitchFamily="18" charset="0"/>
              </a:rPr>
              <a:t>21.1</a:t>
            </a:r>
            <a:r>
              <a:rPr kumimoji="1" lang="zh-CN" altLang="en-US" sz="3200" b="1" dirty="0">
                <a:latin typeface="Times New Roman" pitchFamily="18" charset="0"/>
              </a:rPr>
              <a:t>。</a:t>
            </a:r>
          </a:p>
        </p:txBody>
      </p:sp>
      <p:sp>
        <p:nvSpPr>
          <p:cNvPr id="2" name="日期占位符 1"/>
          <p:cNvSpPr>
            <a:spLocks noGrp="1"/>
          </p:cNvSpPr>
          <p:nvPr>
            <p:ph type="dt" sz="half" idx="14"/>
          </p:nvPr>
        </p:nvSpPr>
        <p:spPr/>
        <p:txBody>
          <a:bodyPr/>
          <a:lstStyle/>
          <a:p>
            <a:fld id="{CFCE7039-991D-4890-B3C1-D4B425D2CDAB}" type="datetime12">
              <a:rPr lang="zh-CN" altLang="en-US" smtClean="0"/>
              <a:t>上午8时17分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54</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4" name="矩形 3"/>
          <p:cNvSpPr/>
          <p:nvPr/>
        </p:nvSpPr>
        <p:spPr>
          <a:xfrm>
            <a:off x="1779797" y="287070"/>
            <a:ext cx="647934" cy="646331"/>
          </a:xfrm>
          <a:prstGeom prst="rect">
            <a:avLst/>
          </a:prstGeom>
        </p:spPr>
        <p:txBody>
          <a:bodyPr wrap="none">
            <a:spAutoFit/>
          </a:bodyPr>
          <a:lstStyle/>
          <a:p>
            <a:r>
              <a:rPr lang="zh-CN" altLang="en-US" sz="3600" b="1" dirty="0">
                <a:effectLst>
                  <a:outerShdw blurRad="38100" dist="38100" dir="2700000" algn="tl">
                    <a:srgbClr val="000000"/>
                  </a:outerShdw>
                </a:effectLst>
                <a:latin typeface="Times New Roman" pitchFamily="18" charset="0"/>
              </a:rPr>
              <a:t>例</a:t>
            </a:r>
            <a:endParaRPr lang="zh-CN" altLang="en-US" sz="3600" dirty="0"/>
          </a:p>
        </p:txBody>
      </p:sp>
    </p:spTree>
    <p:extLst>
      <p:ext uri="{BB962C8B-B14F-4D97-AF65-F5344CB8AC3E}">
        <p14:creationId xmlns:p14="http://schemas.microsoft.com/office/powerpoint/2010/main" val="2644004544"/>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119337" y="1052736"/>
            <a:ext cx="11945596" cy="1872208"/>
          </a:xfrm>
        </p:spPr>
        <p:txBody>
          <a:bodyPr>
            <a:noAutofit/>
          </a:bodyPr>
          <a:lstStyle/>
          <a:p>
            <a:pPr algn="just">
              <a:lnSpc>
                <a:spcPct val="150000"/>
              </a:lnSpc>
              <a:spcBef>
                <a:spcPts val="0"/>
              </a:spcBef>
            </a:pPr>
            <a:r>
              <a:rPr lang="zh-CN" altLang="en-US" sz="2800" dirty="0">
                <a:latin typeface="Times New Roman" pitchFamily="18" charset="0"/>
                <a:ea typeface="黑体" pitchFamily="49" charset="-122"/>
                <a:cs typeface="Times New Roman" pitchFamily="18" charset="0"/>
              </a:rPr>
              <a:t>在含有  </a:t>
            </a:r>
            <a:r>
              <a:rPr lang="en-US" altLang="zh-CN" sz="2800" dirty="0">
                <a:latin typeface="Times New Roman" pitchFamily="18" charset="0"/>
                <a:ea typeface="黑体" pitchFamily="49" charset="-122"/>
                <a:cs typeface="Times New Roman" pitchFamily="18" charset="0"/>
              </a:rPr>
              <a:t>Zn</a:t>
            </a:r>
            <a:r>
              <a:rPr lang="en-US" altLang="zh-CN" sz="2800" baseline="30000" dirty="0">
                <a:latin typeface="Times New Roman" pitchFamily="18" charset="0"/>
                <a:ea typeface="黑体" pitchFamily="49" charset="-122"/>
                <a:cs typeface="Times New Roman" pitchFamily="18" charset="0"/>
              </a:rPr>
              <a:t>2+ </a:t>
            </a:r>
            <a:r>
              <a:rPr lang="zh-CN" altLang="en-US" sz="2800" dirty="0">
                <a:latin typeface="Times New Roman" pitchFamily="18" charset="0"/>
                <a:ea typeface="黑体" pitchFamily="49" charset="-122"/>
                <a:cs typeface="Times New Roman" pitchFamily="18" charset="0"/>
              </a:rPr>
              <a:t>的稀氨水溶液中，达配位平衡时，有一半 </a:t>
            </a:r>
            <a:r>
              <a:rPr lang="en-US" altLang="zh-CN" sz="2800" dirty="0">
                <a:latin typeface="Times New Roman" pitchFamily="18" charset="0"/>
                <a:ea typeface="黑体" pitchFamily="49" charset="-122"/>
                <a:cs typeface="Times New Roman" pitchFamily="18" charset="0"/>
              </a:rPr>
              <a:t>Zn</a:t>
            </a:r>
            <a:r>
              <a:rPr lang="en-US" altLang="zh-CN" sz="2800" baseline="30000" dirty="0">
                <a:latin typeface="Times New Roman" pitchFamily="18" charset="0"/>
                <a:ea typeface="黑体" pitchFamily="49" charset="-122"/>
                <a:cs typeface="Times New Roman" pitchFamily="18" charset="0"/>
              </a:rPr>
              <a:t>2+</a:t>
            </a:r>
            <a:r>
              <a:rPr lang="zh-CN" altLang="en-US" sz="2800" dirty="0">
                <a:latin typeface="Times New Roman" pitchFamily="18" charset="0"/>
                <a:ea typeface="黑体" pitchFamily="49" charset="-122"/>
                <a:cs typeface="Times New Roman" pitchFamily="18" charset="0"/>
              </a:rPr>
              <a:t>已经形成</a:t>
            </a:r>
            <a:r>
              <a:rPr lang="en-US" altLang="zh-CN" sz="2800" dirty="0">
                <a:latin typeface="Times New Roman" pitchFamily="18" charset="0"/>
                <a:ea typeface="黑体" pitchFamily="49" charset="-122"/>
                <a:cs typeface="Times New Roman" pitchFamily="18" charset="0"/>
              </a:rPr>
              <a:t>[Zn(NH</a:t>
            </a:r>
            <a:r>
              <a:rPr lang="en-US" altLang="zh-CN" sz="2800" baseline="-30000" dirty="0">
                <a:latin typeface="Times New Roman" pitchFamily="18" charset="0"/>
                <a:ea typeface="黑体" pitchFamily="49" charset="-122"/>
                <a:cs typeface="Times New Roman" pitchFamily="18" charset="0"/>
              </a:rPr>
              <a:t>3</a:t>
            </a:r>
            <a:r>
              <a:rPr lang="en-US" altLang="zh-CN" sz="2800" dirty="0">
                <a:latin typeface="Times New Roman" pitchFamily="18" charset="0"/>
                <a:ea typeface="黑体" pitchFamily="49" charset="-122"/>
                <a:cs typeface="Times New Roman" pitchFamily="18" charset="0"/>
              </a:rPr>
              <a:t>)</a:t>
            </a:r>
            <a:r>
              <a:rPr lang="en-US" altLang="zh-CN" sz="2800" baseline="-30000" dirty="0">
                <a:latin typeface="Times New Roman" pitchFamily="18" charset="0"/>
                <a:ea typeface="黑体" pitchFamily="49" charset="-122"/>
                <a:cs typeface="Times New Roman" pitchFamily="18" charset="0"/>
              </a:rPr>
              <a:t> 4</a:t>
            </a:r>
            <a:r>
              <a:rPr lang="en-US" altLang="zh-CN" sz="2800" dirty="0">
                <a:latin typeface="Times New Roman" pitchFamily="18" charset="0"/>
                <a:ea typeface="黑体" pitchFamily="49" charset="-122"/>
                <a:cs typeface="Times New Roman" pitchFamily="18" charset="0"/>
              </a:rPr>
              <a:t>]</a:t>
            </a:r>
            <a:r>
              <a:rPr lang="en-US" altLang="zh-CN" sz="2800" baseline="30000" dirty="0">
                <a:latin typeface="Times New Roman" pitchFamily="18" charset="0"/>
                <a:ea typeface="黑体" pitchFamily="49" charset="-122"/>
                <a:cs typeface="Times New Roman" pitchFamily="18" charset="0"/>
              </a:rPr>
              <a:t>2+</a:t>
            </a:r>
            <a:r>
              <a:rPr lang="zh-CN" altLang="en-US" sz="2800" dirty="0">
                <a:latin typeface="Times New Roman" pitchFamily="18" charset="0"/>
                <a:ea typeface="黑体" pitchFamily="49" charset="-122"/>
                <a:cs typeface="Times New Roman" pitchFamily="18" charset="0"/>
              </a:rPr>
              <a:t>，自由氨的浓度为</a:t>
            </a:r>
            <a:r>
              <a:rPr lang="en-US" altLang="zh-CN" sz="2800" dirty="0">
                <a:latin typeface="Times New Roman" pitchFamily="18" charset="0"/>
                <a:ea typeface="黑体" pitchFamily="49" charset="-122"/>
                <a:cs typeface="Times New Roman" pitchFamily="18" charset="0"/>
              </a:rPr>
              <a:t>6.7×10</a:t>
            </a:r>
            <a:r>
              <a:rPr lang="en-US" altLang="zh-CN" sz="2800" baseline="30000" dirty="0">
                <a:latin typeface="Times New Roman" pitchFamily="18" charset="0"/>
                <a:ea typeface="黑体" pitchFamily="49" charset="-122"/>
                <a:cs typeface="Times New Roman" pitchFamily="18" charset="0"/>
              </a:rPr>
              <a:t>-3</a:t>
            </a:r>
            <a:r>
              <a:rPr lang="en-US" altLang="zh-CN" sz="2800" dirty="0">
                <a:latin typeface="Times New Roman" pitchFamily="18" charset="0"/>
                <a:ea typeface="黑体" pitchFamily="49" charset="-122"/>
                <a:cs typeface="Times New Roman" pitchFamily="18" charset="0"/>
              </a:rPr>
              <a:t>mol·L</a:t>
            </a:r>
            <a:r>
              <a:rPr lang="en-US" altLang="zh-CN" sz="2800" baseline="30000" dirty="0">
                <a:latin typeface="Times New Roman" pitchFamily="18" charset="0"/>
                <a:ea typeface="黑体" pitchFamily="49" charset="-122"/>
                <a:cs typeface="Times New Roman" pitchFamily="18" charset="0"/>
              </a:rPr>
              <a:t>-1</a:t>
            </a:r>
            <a:r>
              <a:rPr lang="zh-CN" altLang="en-US" sz="2800" dirty="0">
                <a:latin typeface="Times New Roman" pitchFamily="18" charset="0"/>
                <a:ea typeface="黑体" pitchFamily="49" charset="-122"/>
                <a:cs typeface="Times New Roman" pitchFamily="18" charset="0"/>
              </a:rPr>
              <a:t>。计算</a:t>
            </a:r>
            <a:r>
              <a:rPr lang="en-US" altLang="zh-CN" sz="2800" dirty="0">
                <a:latin typeface="Times New Roman" pitchFamily="18" charset="0"/>
                <a:ea typeface="黑体" pitchFamily="49" charset="-122"/>
                <a:cs typeface="Times New Roman" pitchFamily="18" charset="0"/>
              </a:rPr>
              <a:t>[Zn(NH</a:t>
            </a:r>
            <a:r>
              <a:rPr lang="en-US" altLang="zh-CN" sz="2800" baseline="-30000" dirty="0">
                <a:latin typeface="Times New Roman" pitchFamily="18" charset="0"/>
                <a:ea typeface="黑体" pitchFamily="49" charset="-122"/>
                <a:cs typeface="Times New Roman" pitchFamily="18" charset="0"/>
              </a:rPr>
              <a:t>3</a:t>
            </a:r>
            <a:r>
              <a:rPr lang="en-US" altLang="zh-CN" sz="2800" dirty="0">
                <a:latin typeface="Times New Roman" pitchFamily="18" charset="0"/>
                <a:ea typeface="黑体" pitchFamily="49" charset="-122"/>
                <a:cs typeface="Times New Roman" pitchFamily="18" charset="0"/>
              </a:rPr>
              <a:t>)</a:t>
            </a:r>
            <a:r>
              <a:rPr lang="en-US" altLang="zh-CN" sz="2800" baseline="-30000" dirty="0">
                <a:latin typeface="Times New Roman" pitchFamily="18" charset="0"/>
                <a:ea typeface="黑体" pitchFamily="49" charset="-122"/>
                <a:cs typeface="Times New Roman" pitchFamily="18" charset="0"/>
              </a:rPr>
              <a:t> 4</a:t>
            </a:r>
            <a:r>
              <a:rPr lang="en-US" altLang="zh-CN" sz="2800" dirty="0">
                <a:latin typeface="Times New Roman" pitchFamily="18" charset="0"/>
                <a:ea typeface="黑体" pitchFamily="49" charset="-122"/>
                <a:cs typeface="Times New Roman" pitchFamily="18" charset="0"/>
              </a:rPr>
              <a:t>]</a:t>
            </a:r>
            <a:r>
              <a:rPr lang="en-US" altLang="zh-CN" sz="2800" baseline="30000" dirty="0">
                <a:latin typeface="Times New Roman" pitchFamily="18" charset="0"/>
                <a:ea typeface="黑体" pitchFamily="49" charset="-122"/>
                <a:cs typeface="Times New Roman" pitchFamily="18" charset="0"/>
              </a:rPr>
              <a:t>2+</a:t>
            </a:r>
            <a:r>
              <a:rPr lang="zh-CN" altLang="en-US" sz="2800" dirty="0">
                <a:latin typeface="Times New Roman" pitchFamily="18" charset="0"/>
                <a:ea typeface="黑体" pitchFamily="49" charset="-122"/>
                <a:cs typeface="Times New Roman" pitchFamily="18" charset="0"/>
              </a:rPr>
              <a:t>的标准稳定常数和标准不稳定常数。</a:t>
            </a:r>
          </a:p>
          <a:p>
            <a:pPr>
              <a:lnSpc>
                <a:spcPct val="150000"/>
              </a:lnSpc>
              <a:spcBef>
                <a:spcPts val="0"/>
              </a:spcBef>
            </a:pPr>
            <a:endParaRPr lang="zh-CN" altLang="en-US" sz="2800" dirty="0">
              <a:latin typeface="Times New Roman" pitchFamily="18" charset="0"/>
              <a:cs typeface="Times New Roman" pitchFamily="18" charset="0"/>
            </a:endParaRPr>
          </a:p>
        </p:txBody>
      </p:sp>
      <p:sp>
        <p:nvSpPr>
          <p:cNvPr id="3" name="日期占位符 2"/>
          <p:cNvSpPr>
            <a:spLocks noGrp="1"/>
          </p:cNvSpPr>
          <p:nvPr>
            <p:ph type="dt" sz="half" idx="14"/>
          </p:nvPr>
        </p:nvSpPr>
        <p:spPr/>
        <p:txBody>
          <a:bodyPr/>
          <a:lstStyle/>
          <a:p>
            <a:fld id="{47708C78-F3FE-414C-8416-34736449F243}" type="datetime12">
              <a:rPr lang="zh-CN" altLang="en-US" smtClean="0"/>
              <a:t>上午8时17分</a:t>
            </a:fld>
            <a:endParaRPr lang="en-US" altLang="zh-CN"/>
          </a:p>
        </p:txBody>
      </p:sp>
      <p:sp>
        <p:nvSpPr>
          <p:cNvPr id="4" name="灯片编号占位符 3"/>
          <p:cNvSpPr>
            <a:spLocks noGrp="1"/>
          </p:cNvSpPr>
          <p:nvPr>
            <p:ph type="sldNum" sz="quarter" idx="15"/>
          </p:nvPr>
        </p:nvSpPr>
        <p:spPr/>
        <p:txBody>
          <a:bodyPr/>
          <a:lstStyle/>
          <a:p>
            <a:fld id="{23252746-FD5C-47BD-B38F-3A90BA1481F0}" type="slidenum">
              <a:rPr lang="en-US" altLang="zh-CN" smtClean="0"/>
              <a:pPr/>
              <a:t>55</a:t>
            </a:fld>
            <a:endParaRPr lang="en-US" altLang="zh-CN"/>
          </a:p>
        </p:txBody>
      </p:sp>
      <p:sp>
        <p:nvSpPr>
          <p:cNvPr id="6" name="Rectangle 2"/>
          <p:cNvSpPr>
            <a:spLocks noGrp="1" noChangeArrowheads="1"/>
          </p:cNvSpPr>
          <p:nvPr>
            <p:ph type="title"/>
          </p:nvPr>
        </p:nvSpPr>
        <p:spPr/>
        <p:txBody>
          <a:bodyPr>
            <a:noAutofit/>
          </a:bodyPr>
          <a:lstStyle/>
          <a:p>
            <a:pPr algn="l"/>
            <a:r>
              <a:rPr lang="zh-CN" altLang="en-US" sz="3600" dirty="0">
                <a:latin typeface="黑体" pitchFamily="49" charset="-122"/>
                <a:ea typeface="黑体" pitchFamily="49" charset="-122"/>
                <a:cs typeface="Times New Roman" pitchFamily="18" charset="0"/>
              </a:rPr>
              <a:t>例</a:t>
            </a:r>
            <a:endParaRPr lang="zh-CN" altLang="en-US" sz="3600" dirty="0"/>
          </a:p>
        </p:txBody>
      </p:sp>
      <p:grpSp>
        <p:nvGrpSpPr>
          <p:cNvPr id="5" name="组合 4"/>
          <p:cNvGrpSpPr/>
          <p:nvPr/>
        </p:nvGrpSpPr>
        <p:grpSpPr>
          <a:xfrm>
            <a:off x="1843799" y="2924944"/>
            <a:ext cx="8159223" cy="3528392"/>
            <a:chOff x="319798" y="2924944"/>
            <a:chExt cx="8159223" cy="3528392"/>
          </a:xfrm>
        </p:grpSpPr>
        <p:sp>
          <p:nvSpPr>
            <p:cNvPr id="7" name="Text Box 14"/>
            <p:cNvSpPr txBox="1">
              <a:spLocks noChangeArrowheads="1"/>
            </p:cNvSpPr>
            <p:nvPr/>
          </p:nvSpPr>
          <p:spPr bwMode="auto">
            <a:xfrm>
              <a:off x="319798" y="3212976"/>
              <a:ext cx="902811"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algn="just" eaLnBrk="1" hangingPunct="1">
                <a:lnSpc>
                  <a:spcPct val="90000"/>
                </a:lnSpc>
                <a:spcBef>
                  <a:spcPct val="20000"/>
                </a:spcBef>
              </a:pPr>
              <a:r>
                <a:rPr kumimoji="0" lang="zh-CN" altLang="en-US" sz="2800" dirty="0">
                  <a:ea typeface="黑体" pitchFamily="49" charset="-122"/>
                  <a:cs typeface="Times New Roman" pitchFamily="18" charset="0"/>
                </a:rPr>
                <a:t>解：</a:t>
              </a:r>
              <a:endParaRPr kumimoji="0" lang="zh-CN" altLang="en-US" sz="2800" dirty="0">
                <a:latin typeface="Arial" charset="0"/>
                <a:ea typeface="黑体" pitchFamily="49" charset="-122"/>
                <a:cs typeface="Times New Roman" pitchFamily="18" charset="0"/>
              </a:endParaRPr>
            </a:p>
          </p:txBody>
        </p:sp>
        <mc:AlternateContent xmlns:mc="http://schemas.openxmlformats.org/markup-compatibility/2006">
          <mc:Choice xmlns:a14="http://schemas.microsoft.com/office/drawing/2010/main" Requires="a14">
            <p:sp>
              <p:nvSpPr>
                <p:cNvPr id="8" name="内容占位符 8"/>
                <p:cNvSpPr txBox="1">
                  <a:spLocks/>
                </p:cNvSpPr>
                <p:nvPr/>
              </p:nvSpPr>
              <p:spPr>
                <a:xfrm>
                  <a:off x="798061" y="2924944"/>
                  <a:ext cx="7680960" cy="3528392"/>
                </a:xfrm>
                <a:prstGeom prst="rect">
                  <a:avLst/>
                </a:prstGeom>
              </p:spPr>
              <p:txBody>
                <a:bodyPr vert="horz" lIns="91440" tIns="45720" rIns="91440" bIns="45720" rtlCol="0">
                  <a:no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gn="ctr">
                    <a:lnSpc>
                      <a:spcPct val="170000"/>
                    </a:lnSpc>
                    <a:spcBef>
                      <a:spcPts val="0"/>
                    </a:spcBef>
                  </a:pPr>
                  <a:r>
                    <a:rPr lang="en-US" altLang="zh-CN" sz="2800" b="1" dirty="0" smtClean="0">
                      <a:latin typeface="Times New Roman" pitchFamily="18" charset="0"/>
                      <a:cs typeface="Times New Roman" pitchFamily="18" charset="0"/>
                    </a:rPr>
                    <a:t>[Zn(NH</a:t>
                  </a:r>
                  <a:r>
                    <a:rPr lang="en-US" altLang="zh-CN" sz="2800" b="1" baseline="-25000" dirty="0">
                      <a:latin typeface="Times New Roman" pitchFamily="18" charset="0"/>
                      <a:cs typeface="Times New Roman" pitchFamily="18" charset="0"/>
                    </a:rPr>
                    <a:t>3</a:t>
                  </a:r>
                  <a:r>
                    <a:rPr lang="en-US" altLang="zh-CN" sz="2800" b="1" dirty="0">
                      <a:latin typeface="Times New Roman" pitchFamily="18" charset="0"/>
                      <a:cs typeface="Times New Roman" pitchFamily="18" charset="0"/>
                    </a:rPr>
                    <a:t>)</a:t>
                  </a:r>
                  <a:r>
                    <a:rPr lang="en-US" altLang="zh-CN" sz="2800" b="1" baseline="-25000" dirty="0">
                      <a:latin typeface="Times New Roman" pitchFamily="18" charset="0"/>
                      <a:cs typeface="Times New Roman" pitchFamily="18" charset="0"/>
                    </a:rPr>
                    <a:t>4</a:t>
                  </a:r>
                  <a:r>
                    <a:rPr lang="en-US" altLang="zh-CN" sz="2800" b="1" dirty="0">
                      <a:latin typeface="Times New Roman" pitchFamily="18" charset="0"/>
                      <a:cs typeface="Times New Roman" pitchFamily="18" charset="0"/>
                    </a:rPr>
                    <a:t>]</a:t>
                  </a:r>
                  <a:r>
                    <a:rPr lang="en-US" altLang="zh-CN" sz="2800" b="1" baseline="30000" dirty="0">
                      <a:latin typeface="Times New Roman" pitchFamily="18" charset="0"/>
                      <a:cs typeface="Times New Roman" pitchFamily="18" charset="0"/>
                    </a:rPr>
                    <a:t>2+</a:t>
                  </a:r>
                  <a:r>
                    <a:rPr lang="en-US" altLang="zh-CN" sz="2800" b="1" dirty="0">
                      <a:ea typeface="Cambria Math"/>
                      <a:cs typeface="Times New Roman" pitchFamily="18" charset="0"/>
                    </a:rPr>
                    <a:t> </a:t>
                  </a:r>
                  <a14:m>
                    <m:oMath xmlns:m="http://schemas.openxmlformats.org/officeDocument/2006/math">
                      <m:r>
                        <a:rPr lang="en-US" altLang="zh-CN" sz="2800" b="1" i="1">
                          <a:latin typeface="Cambria Math"/>
                          <a:ea typeface="Cambria Math"/>
                          <a:cs typeface="Times New Roman" pitchFamily="18" charset="0"/>
                        </a:rPr>
                        <m:t>⇋</m:t>
                      </m:r>
                    </m:oMath>
                  </a14:m>
                  <a:r>
                    <a:rPr lang="en-US" altLang="zh-CN" sz="2800" b="1" dirty="0">
                      <a:latin typeface="Times New Roman" pitchFamily="18" charset="0"/>
                      <a:cs typeface="Times New Roman" pitchFamily="18" charset="0"/>
                    </a:rPr>
                    <a:t> Zn</a:t>
                  </a:r>
                  <a:r>
                    <a:rPr lang="en-US" altLang="zh-CN" sz="2800" b="1" baseline="30000" dirty="0">
                      <a:latin typeface="Times New Roman" pitchFamily="18" charset="0"/>
                      <a:cs typeface="Times New Roman" pitchFamily="18" charset="0"/>
                    </a:rPr>
                    <a:t>2+ </a:t>
                  </a:r>
                  <a:r>
                    <a:rPr lang="en-US" altLang="zh-CN" sz="2800" b="1" dirty="0">
                      <a:latin typeface="Times New Roman" pitchFamily="18" charset="0"/>
                      <a:cs typeface="Times New Roman" pitchFamily="18" charset="0"/>
                    </a:rPr>
                    <a:t>+ 4NH</a:t>
                  </a:r>
                  <a:r>
                    <a:rPr lang="en-US" altLang="zh-CN" sz="2800" b="1" baseline="-25000" dirty="0">
                      <a:latin typeface="Times New Roman" pitchFamily="18" charset="0"/>
                      <a:cs typeface="Times New Roman" pitchFamily="18" charset="0"/>
                    </a:rPr>
                    <a:t>3</a:t>
                  </a:r>
                  <a:endParaRPr lang="en-US" altLang="zh-CN" sz="2800" b="1" dirty="0">
                    <a:latin typeface="Times New Roman" pitchFamily="18" charset="0"/>
                    <a:cs typeface="Times New Roman" pitchFamily="18" charset="0"/>
                  </a:endParaRPr>
                </a:p>
                <a:p>
                  <a:pPr algn="just">
                    <a:lnSpc>
                      <a:spcPct val="170000"/>
                    </a:lnSpc>
                    <a:spcBef>
                      <a:spcPts val="0"/>
                    </a:spcBef>
                  </a:pPr>
                  <a14:m>
                    <m:oMath xmlns:m="http://schemas.openxmlformats.org/officeDocument/2006/math">
                      <m:sSubSup>
                        <m:sSubSupPr>
                          <m:ctrlPr>
                            <a:rPr lang="en-US" altLang="zh-CN" sz="2800" i="1">
                              <a:solidFill>
                                <a:srgbClr val="FFFF00"/>
                              </a:solidFill>
                              <a:latin typeface="Cambria Math"/>
                              <a:ea typeface="隶书" panose="02010509060101010101" pitchFamily="49" charset="-122"/>
                            </a:rPr>
                          </m:ctrlPr>
                        </m:sSubSupPr>
                        <m:e>
                          <m:r>
                            <a:rPr lang="en-US" altLang="zh-CN" sz="2800" i="1">
                              <a:solidFill>
                                <a:srgbClr val="FFFF00"/>
                              </a:solidFill>
                              <a:latin typeface="Cambria Math" panose="02040503050406030204" pitchFamily="18" charset="0"/>
                              <a:ea typeface="隶书" panose="02010509060101010101" pitchFamily="49" charset="-122"/>
                            </a:rPr>
                            <m:t>𝐾</m:t>
                          </m:r>
                        </m:e>
                        <m:sub>
                          <m:r>
                            <a:rPr lang="en-US" altLang="zh-CN" sz="2800" b="0" i="1" smtClean="0">
                              <a:solidFill>
                                <a:srgbClr val="FFFF00"/>
                              </a:solidFill>
                              <a:latin typeface="Cambria Math"/>
                              <a:ea typeface="隶书" panose="02010509060101010101" pitchFamily="49" charset="-122"/>
                            </a:rPr>
                            <m:t>𝑖𝑠</m:t>
                          </m:r>
                        </m:sub>
                        <m:sup>
                          <m:r>
                            <a:rPr lang="zh-CN" altLang="en-US" sz="2800" i="1">
                              <a:solidFill>
                                <a:srgbClr val="FFFF00"/>
                              </a:solidFill>
                              <a:latin typeface="Cambria Math" panose="02040503050406030204" pitchFamily="18" charset="0"/>
                              <a:ea typeface="隶书" panose="02010509060101010101" pitchFamily="49" charset="-122"/>
                            </a:rPr>
                            <m:t>𝜃</m:t>
                          </m:r>
                        </m:sup>
                      </m:sSubSup>
                      <m:r>
                        <a:rPr lang="zh-CN" altLang="en-US" sz="2800" i="1">
                          <a:solidFill>
                            <a:srgbClr val="FFFF00"/>
                          </a:solidFill>
                          <a:latin typeface="Cambria Math" panose="02040503050406030204" pitchFamily="18" charset="0"/>
                          <a:ea typeface="隶书" panose="02010509060101010101" pitchFamily="49" charset="-122"/>
                        </a:rPr>
                        <m:t> </m:t>
                      </m:r>
                    </m:oMath>
                  </a14:m>
                  <a:r>
                    <a:rPr lang="en-US" altLang="zh-CN" sz="2800" b="1" dirty="0">
                      <a:solidFill>
                        <a:srgbClr val="FFFF00"/>
                      </a:solidFill>
                      <a:latin typeface="Times New Roman" pitchFamily="18" charset="0"/>
                      <a:cs typeface="Times New Roman" pitchFamily="18" charset="0"/>
                    </a:rPr>
                    <a:t>= </a:t>
                  </a:r>
                  <a14:m>
                    <m:oMath xmlns:m="http://schemas.openxmlformats.org/officeDocument/2006/math">
                      <m:f>
                        <m:fPr>
                          <m:ctrlPr>
                            <a:rPr lang="en-US" altLang="zh-CN" sz="2800" b="1" i="1" dirty="0">
                              <a:solidFill>
                                <a:srgbClr val="FFFF00"/>
                              </a:solidFill>
                              <a:latin typeface="Cambria Math"/>
                              <a:cs typeface="Times New Roman" pitchFamily="18" charset="0"/>
                            </a:rPr>
                          </m:ctrlPr>
                        </m:fPr>
                        <m:num>
                          <m:r>
                            <m:rPr>
                              <m:nor/>
                            </m:rPr>
                            <a:rPr lang="en-US" altLang="zh-CN" sz="2800" b="1" dirty="0">
                              <a:solidFill>
                                <a:srgbClr val="FFFF00"/>
                              </a:solidFill>
                              <a:latin typeface="Cambria Math"/>
                              <a:cs typeface="Times New Roman" pitchFamily="18" charset="0"/>
                            </a:rPr>
                            <m:t>[</m:t>
                          </m:r>
                          <m:r>
                            <m:rPr>
                              <m:nor/>
                            </m:rPr>
                            <a:rPr lang="en-US" altLang="zh-CN" sz="2800" b="1" dirty="0">
                              <a:solidFill>
                                <a:srgbClr val="FFFF00"/>
                              </a:solidFill>
                              <a:latin typeface="Times New Roman" pitchFamily="18" charset="0"/>
                              <a:cs typeface="Times New Roman" pitchFamily="18" charset="0"/>
                            </a:rPr>
                            <m:t>Zn</m:t>
                          </m:r>
                          <m:r>
                            <m:rPr>
                              <m:nor/>
                            </m:rPr>
                            <a:rPr lang="en-US" altLang="zh-CN" sz="2800" b="1" baseline="30000" dirty="0">
                              <a:solidFill>
                                <a:srgbClr val="FFFF00"/>
                              </a:solidFill>
                              <a:latin typeface="Times New Roman" pitchFamily="18" charset="0"/>
                              <a:cs typeface="Times New Roman" pitchFamily="18" charset="0"/>
                            </a:rPr>
                            <m:t>2+</m:t>
                          </m:r>
                          <m:r>
                            <m:rPr>
                              <m:nor/>
                            </m:rPr>
                            <a:rPr lang="en-US" altLang="zh-CN" sz="2800" b="1" dirty="0">
                              <a:solidFill>
                                <a:srgbClr val="FFFF00"/>
                              </a:solidFill>
                              <a:latin typeface="Times New Roman" pitchFamily="18" charset="0"/>
                              <a:cs typeface="Times New Roman" pitchFamily="18" charset="0"/>
                            </a:rPr>
                            <m:t>][</m:t>
                          </m:r>
                          <m:r>
                            <m:rPr>
                              <m:nor/>
                            </m:rPr>
                            <a:rPr lang="en-US" altLang="zh-CN" sz="2800" b="1" dirty="0">
                              <a:solidFill>
                                <a:srgbClr val="FFFF00"/>
                              </a:solidFill>
                              <a:latin typeface="Times New Roman" pitchFamily="18" charset="0"/>
                              <a:cs typeface="Times New Roman" pitchFamily="18" charset="0"/>
                            </a:rPr>
                            <m:t>NH</m:t>
                          </m:r>
                          <m:r>
                            <m:rPr>
                              <m:nor/>
                            </m:rPr>
                            <a:rPr lang="en-US" altLang="zh-CN" sz="2800" b="1" baseline="-25000" dirty="0">
                              <a:solidFill>
                                <a:srgbClr val="FFFF00"/>
                              </a:solidFill>
                              <a:latin typeface="Times New Roman" pitchFamily="18" charset="0"/>
                              <a:cs typeface="Times New Roman" pitchFamily="18" charset="0"/>
                            </a:rPr>
                            <m:t>3</m:t>
                          </m:r>
                          <m:r>
                            <m:rPr>
                              <m:nor/>
                            </m:rPr>
                            <a:rPr lang="en-US" altLang="zh-CN" sz="2800" b="1" dirty="0">
                              <a:solidFill>
                                <a:srgbClr val="FFFF00"/>
                              </a:solidFill>
                              <a:latin typeface="Times New Roman" pitchFamily="18" charset="0"/>
                              <a:cs typeface="Times New Roman" pitchFamily="18" charset="0"/>
                            </a:rPr>
                            <m:t>]</m:t>
                          </m:r>
                          <m:r>
                            <m:rPr>
                              <m:nor/>
                            </m:rPr>
                            <a:rPr lang="en-US" altLang="zh-CN" sz="2800" b="1" baseline="30000" dirty="0">
                              <a:solidFill>
                                <a:srgbClr val="FFFF00"/>
                              </a:solidFill>
                              <a:latin typeface="Times New Roman" pitchFamily="18" charset="0"/>
                              <a:cs typeface="Times New Roman" pitchFamily="18" charset="0"/>
                            </a:rPr>
                            <m:t>4</m:t>
                          </m:r>
                        </m:num>
                        <m:den>
                          <m:r>
                            <m:rPr>
                              <m:nor/>
                            </m:rPr>
                            <a:rPr lang="en-US" altLang="zh-CN" sz="2800" b="1" dirty="0">
                              <a:solidFill>
                                <a:srgbClr val="FFFF00"/>
                              </a:solidFill>
                              <a:latin typeface="Times New Roman" pitchFamily="18" charset="0"/>
                              <a:cs typeface="Times New Roman" pitchFamily="18" charset="0"/>
                            </a:rPr>
                            <m:t>[</m:t>
                          </m:r>
                          <m:r>
                            <m:rPr>
                              <m:nor/>
                            </m:rPr>
                            <a:rPr lang="en-US" altLang="zh-CN" sz="2800" b="1" dirty="0">
                              <a:solidFill>
                                <a:srgbClr val="FFFF00"/>
                              </a:solidFill>
                              <a:latin typeface="Times New Roman" pitchFamily="18" charset="0"/>
                              <a:cs typeface="Times New Roman" pitchFamily="18" charset="0"/>
                            </a:rPr>
                            <m:t>Zn</m:t>
                          </m:r>
                          <m:r>
                            <m:rPr>
                              <m:nor/>
                            </m:rPr>
                            <a:rPr lang="en-US" altLang="zh-CN" sz="2800" b="1" dirty="0">
                              <a:solidFill>
                                <a:srgbClr val="FFFF00"/>
                              </a:solidFill>
                              <a:latin typeface="Times New Roman" pitchFamily="18" charset="0"/>
                              <a:cs typeface="Times New Roman" pitchFamily="18" charset="0"/>
                            </a:rPr>
                            <m:t>(</m:t>
                          </m:r>
                          <m:r>
                            <m:rPr>
                              <m:nor/>
                            </m:rPr>
                            <a:rPr lang="en-US" altLang="zh-CN" sz="2800" b="1" dirty="0">
                              <a:solidFill>
                                <a:srgbClr val="FFFF00"/>
                              </a:solidFill>
                              <a:latin typeface="Times New Roman" pitchFamily="18" charset="0"/>
                              <a:cs typeface="Times New Roman" pitchFamily="18" charset="0"/>
                            </a:rPr>
                            <m:t>NH</m:t>
                          </m:r>
                          <m:r>
                            <m:rPr>
                              <m:nor/>
                            </m:rPr>
                            <a:rPr lang="en-US" altLang="zh-CN" sz="2800" b="1" baseline="-25000" dirty="0">
                              <a:solidFill>
                                <a:srgbClr val="FFFF00"/>
                              </a:solidFill>
                              <a:latin typeface="Times New Roman" pitchFamily="18" charset="0"/>
                              <a:cs typeface="Times New Roman" pitchFamily="18" charset="0"/>
                            </a:rPr>
                            <m:t>3</m:t>
                          </m:r>
                          <m:r>
                            <m:rPr>
                              <m:nor/>
                            </m:rPr>
                            <a:rPr lang="en-US" altLang="zh-CN" sz="2800" b="1" dirty="0">
                              <a:solidFill>
                                <a:srgbClr val="FFFF00"/>
                              </a:solidFill>
                              <a:latin typeface="Times New Roman" pitchFamily="18" charset="0"/>
                              <a:cs typeface="Times New Roman" pitchFamily="18" charset="0"/>
                            </a:rPr>
                            <m:t>)</m:t>
                          </m:r>
                          <m:r>
                            <m:rPr>
                              <m:nor/>
                            </m:rPr>
                            <a:rPr lang="en-US" altLang="zh-CN" sz="2800" b="1" baseline="-25000" dirty="0">
                              <a:solidFill>
                                <a:srgbClr val="FFFF00"/>
                              </a:solidFill>
                              <a:latin typeface="Times New Roman" pitchFamily="18" charset="0"/>
                              <a:cs typeface="Times New Roman" pitchFamily="18" charset="0"/>
                            </a:rPr>
                            <m:t>4</m:t>
                          </m:r>
                          <m:r>
                            <m:rPr>
                              <m:nor/>
                            </m:rPr>
                            <a:rPr lang="en-US" altLang="zh-CN" sz="2800" b="1" dirty="0">
                              <a:solidFill>
                                <a:srgbClr val="FFFF00"/>
                              </a:solidFill>
                              <a:latin typeface="Times New Roman" pitchFamily="18" charset="0"/>
                              <a:cs typeface="Times New Roman" pitchFamily="18" charset="0"/>
                            </a:rPr>
                            <m:t>]</m:t>
                          </m:r>
                        </m:den>
                      </m:f>
                    </m:oMath>
                  </a14:m>
                  <a:r>
                    <a:rPr lang="en-US" altLang="zh-CN" sz="2800" b="1" dirty="0">
                      <a:latin typeface="Times New Roman" pitchFamily="18" charset="0"/>
                      <a:cs typeface="Times New Roman" pitchFamily="18" charset="0"/>
                    </a:rPr>
                    <a:t> = 2.0 </a:t>
                  </a:r>
                  <a14:m>
                    <m:oMath xmlns:m="http://schemas.openxmlformats.org/officeDocument/2006/math">
                      <m:r>
                        <a:rPr lang="en-US" altLang="zh-CN" sz="2800" b="1" i="1">
                          <a:latin typeface="Cambria Math"/>
                          <a:ea typeface="Cambria Math"/>
                          <a:cs typeface="Times New Roman" pitchFamily="18" charset="0"/>
                        </a:rPr>
                        <m:t>×</m:t>
                      </m:r>
                    </m:oMath>
                  </a14:m>
                  <a:r>
                    <a:rPr lang="en-US" altLang="zh-CN" sz="2800" b="1" dirty="0">
                      <a:latin typeface="Times New Roman" pitchFamily="18" charset="0"/>
                      <a:cs typeface="Times New Roman" pitchFamily="18" charset="0"/>
                    </a:rPr>
                    <a:t> 10</a:t>
                  </a:r>
                  <a:r>
                    <a:rPr lang="en-US" altLang="zh-CN" sz="2800" b="1" baseline="30000" dirty="0">
                      <a:latin typeface="Times New Roman" pitchFamily="18" charset="0"/>
                      <a:cs typeface="Times New Roman" pitchFamily="18" charset="0"/>
                    </a:rPr>
                    <a:t>-9</a:t>
                  </a:r>
                </a:p>
                <a:p>
                  <a:pPr algn="just">
                    <a:lnSpc>
                      <a:spcPct val="170000"/>
                    </a:lnSpc>
                    <a:spcBef>
                      <a:spcPts val="0"/>
                    </a:spcBef>
                  </a:pPr>
                  <a14:m>
                    <m:oMath xmlns:m="http://schemas.openxmlformats.org/officeDocument/2006/math">
                      <m:sSubSup>
                        <m:sSubSupPr>
                          <m:ctrlPr>
                            <a:rPr lang="en-US" altLang="zh-CN" sz="2800" i="1">
                              <a:solidFill>
                                <a:srgbClr val="FFFF00"/>
                              </a:solidFill>
                              <a:latin typeface="Cambria Math"/>
                              <a:ea typeface="隶书" panose="02010509060101010101" pitchFamily="49" charset="-122"/>
                            </a:rPr>
                          </m:ctrlPr>
                        </m:sSubSupPr>
                        <m:e>
                          <m:r>
                            <a:rPr lang="en-US" altLang="zh-CN" sz="2800" i="1">
                              <a:solidFill>
                                <a:srgbClr val="FFFF00"/>
                              </a:solidFill>
                              <a:latin typeface="Cambria Math" panose="02040503050406030204" pitchFamily="18" charset="0"/>
                              <a:ea typeface="隶书" panose="02010509060101010101" pitchFamily="49" charset="-122"/>
                            </a:rPr>
                            <m:t>𝐾</m:t>
                          </m:r>
                        </m:e>
                        <m:sub>
                          <m:r>
                            <a:rPr lang="en-US" altLang="zh-CN" sz="2800" i="1">
                              <a:solidFill>
                                <a:srgbClr val="FFFF00"/>
                              </a:solidFill>
                              <a:latin typeface="Cambria Math" panose="02040503050406030204" pitchFamily="18" charset="0"/>
                              <a:ea typeface="隶书" panose="02010509060101010101" pitchFamily="49" charset="-122"/>
                            </a:rPr>
                            <m:t>𝑠</m:t>
                          </m:r>
                        </m:sub>
                        <m:sup>
                          <m:r>
                            <a:rPr lang="zh-CN" altLang="en-US" sz="2800" i="1">
                              <a:solidFill>
                                <a:srgbClr val="FFFF00"/>
                              </a:solidFill>
                              <a:latin typeface="Cambria Math" panose="02040503050406030204" pitchFamily="18" charset="0"/>
                              <a:ea typeface="隶书" panose="02010509060101010101" pitchFamily="49" charset="-122"/>
                            </a:rPr>
                            <m:t>𝜃</m:t>
                          </m:r>
                        </m:sup>
                      </m:sSubSup>
                      <m:r>
                        <a:rPr lang="zh-CN" altLang="en-US" sz="2800" i="1">
                          <a:solidFill>
                            <a:srgbClr val="FFFF00"/>
                          </a:solidFill>
                          <a:latin typeface="Cambria Math" panose="02040503050406030204" pitchFamily="18" charset="0"/>
                          <a:ea typeface="隶书" panose="02010509060101010101" pitchFamily="49" charset="-122"/>
                        </a:rPr>
                        <m:t> </m:t>
                      </m:r>
                    </m:oMath>
                  </a14:m>
                  <a:r>
                    <a:rPr lang="en-US" altLang="zh-CN" sz="2800" b="1" dirty="0">
                      <a:solidFill>
                        <a:srgbClr val="FFFF00"/>
                      </a:solidFill>
                      <a:latin typeface="Times New Roman" pitchFamily="18" charset="0"/>
                      <a:cs typeface="Times New Roman" pitchFamily="18" charset="0"/>
                    </a:rPr>
                    <a:t>= </a:t>
                  </a:r>
                  <a14:m>
                    <m:oMath xmlns:m="http://schemas.openxmlformats.org/officeDocument/2006/math">
                      <m:f>
                        <m:fPr>
                          <m:ctrlPr>
                            <a:rPr lang="en-US" altLang="zh-CN" sz="2800" b="1" i="1" dirty="0">
                              <a:solidFill>
                                <a:srgbClr val="FFFF00"/>
                              </a:solidFill>
                              <a:latin typeface="Cambria Math"/>
                              <a:cs typeface="Times New Roman" pitchFamily="18" charset="0"/>
                            </a:rPr>
                          </m:ctrlPr>
                        </m:fPr>
                        <m:num>
                          <m:r>
                            <m:rPr>
                              <m:nor/>
                            </m:rPr>
                            <a:rPr lang="en-US" altLang="zh-CN" sz="2800" b="1" dirty="0">
                              <a:solidFill>
                                <a:srgbClr val="FFFF00"/>
                              </a:solidFill>
                              <a:latin typeface="Times New Roman" pitchFamily="18" charset="0"/>
                              <a:cs typeface="Times New Roman" pitchFamily="18" charset="0"/>
                            </a:rPr>
                            <m:t>[</m:t>
                          </m:r>
                          <m:r>
                            <m:rPr>
                              <m:nor/>
                            </m:rPr>
                            <a:rPr lang="en-US" altLang="zh-CN" sz="2800" b="1" dirty="0">
                              <a:solidFill>
                                <a:srgbClr val="FFFF00"/>
                              </a:solidFill>
                              <a:latin typeface="Times New Roman" pitchFamily="18" charset="0"/>
                              <a:cs typeface="Times New Roman" pitchFamily="18" charset="0"/>
                            </a:rPr>
                            <m:t>Zn</m:t>
                          </m:r>
                          <m:r>
                            <m:rPr>
                              <m:nor/>
                            </m:rPr>
                            <a:rPr lang="en-US" altLang="zh-CN" sz="2800" b="1" dirty="0">
                              <a:solidFill>
                                <a:srgbClr val="FFFF00"/>
                              </a:solidFill>
                              <a:latin typeface="Times New Roman" pitchFamily="18" charset="0"/>
                              <a:cs typeface="Times New Roman" pitchFamily="18" charset="0"/>
                            </a:rPr>
                            <m:t>(</m:t>
                          </m:r>
                          <m:r>
                            <m:rPr>
                              <m:nor/>
                            </m:rPr>
                            <a:rPr lang="en-US" altLang="zh-CN" sz="2800" b="1" dirty="0">
                              <a:solidFill>
                                <a:srgbClr val="FFFF00"/>
                              </a:solidFill>
                              <a:latin typeface="Times New Roman" pitchFamily="18" charset="0"/>
                              <a:cs typeface="Times New Roman" pitchFamily="18" charset="0"/>
                            </a:rPr>
                            <m:t>NH</m:t>
                          </m:r>
                          <m:r>
                            <m:rPr>
                              <m:nor/>
                            </m:rPr>
                            <a:rPr lang="en-US" altLang="zh-CN" sz="2800" b="1" baseline="-25000" dirty="0">
                              <a:solidFill>
                                <a:srgbClr val="FFFF00"/>
                              </a:solidFill>
                              <a:latin typeface="Times New Roman" pitchFamily="18" charset="0"/>
                              <a:cs typeface="Times New Roman" pitchFamily="18" charset="0"/>
                            </a:rPr>
                            <m:t>3</m:t>
                          </m:r>
                          <m:r>
                            <m:rPr>
                              <m:nor/>
                            </m:rPr>
                            <a:rPr lang="en-US" altLang="zh-CN" sz="2800" b="1" dirty="0">
                              <a:solidFill>
                                <a:srgbClr val="FFFF00"/>
                              </a:solidFill>
                              <a:latin typeface="Times New Roman" pitchFamily="18" charset="0"/>
                              <a:cs typeface="Times New Roman" pitchFamily="18" charset="0"/>
                            </a:rPr>
                            <m:t>)</m:t>
                          </m:r>
                          <m:r>
                            <m:rPr>
                              <m:nor/>
                            </m:rPr>
                            <a:rPr lang="en-US" altLang="zh-CN" sz="2800" b="1" baseline="-25000" dirty="0">
                              <a:solidFill>
                                <a:srgbClr val="FFFF00"/>
                              </a:solidFill>
                              <a:latin typeface="Times New Roman" pitchFamily="18" charset="0"/>
                              <a:cs typeface="Times New Roman" pitchFamily="18" charset="0"/>
                            </a:rPr>
                            <m:t>4</m:t>
                          </m:r>
                          <m:r>
                            <m:rPr>
                              <m:nor/>
                            </m:rPr>
                            <a:rPr lang="en-US" altLang="zh-CN" sz="2800" b="1" dirty="0">
                              <a:solidFill>
                                <a:srgbClr val="FFFF00"/>
                              </a:solidFill>
                              <a:latin typeface="Times New Roman" pitchFamily="18" charset="0"/>
                              <a:cs typeface="Times New Roman" pitchFamily="18" charset="0"/>
                            </a:rPr>
                            <m:t>] </m:t>
                          </m:r>
                        </m:num>
                        <m:den>
                          <m:r>
                            <m:rPr>
                              <m:nor/>
                            </m:rPr>
                            <a:rPr lang="en-US" altLang="zh-CN" sz="2800" b="1" dirty="0">
                              <a:solidFill>
                                <a:srgbClr val="FFFF00"/>
                              </a:solidFill>
                              <a:latin typeface="Cambria Math"/>
                              <a:cs typeface="Times New Roman" pitchFamily="18" charset="0"/>
                            </a:rPr>
                            <m:t>[</m:t>
                          </m:r>
                          <m:r>
                            <m:rPr>
                              <m:nor/>
                            </m:rPr>
                            <a:rPr lang="en-US" altLang="zh-CN" sz="2800" b="1" dirty="0">
                              <a:solidFill>
                                <a:srgbClr val="FFFF00"/>
                              </a:solidFill>
                              <a:latin typeface="Times New Roman" pitchFamily="18" charset="0"/>
                              <a:cs typeface="Times New Roman" pitchFamily="18" charset="0"/>
                            </a:rPr>
                            <m:t>Zn</m:t>
                          </m:r>
                          <m:r>
                            <m:rPr>
                              <m:nor/>
                            </m:rPr>
                            <a:rPr lang="en-US" altLang="zh-CN" sz="2800" b="1" baseline="30000" dirty="0">
                              <a:solidFill>
                                <a:srgbClr val="FFFF00"/>
                              </a:solidFill>
                              <a:latin typeface="Times New Roman" pitchFamily="18" charset="0"/>
                              <a:cs typeface="Times New Roman" pitchFamily="18" charset="0"/>
                            </a:rPr>
                            <m:t>2+</m:t>
                          </m:r>
                          <m:r>
                            <m:rPr>
                              <m:nor/>
                            </m:rPr>
                            <a:rPr lang="en-US" altLang="zh-CN" sz="2800" b="1" dirty="0">
                              <a:solidFill>
                                <a:srgbClr val="FFFF00"/>
                              </a:solidFill>
                              <a:latin typeface="Times New Roman" pitchFamily="18" charset="0"/>
                              <a:cs typeface="Times New Roman" pitchFamily="18" charset="0"/>
                            </a:rPr>
                            <m:t>][</m:t>
                          </m:r>
                          <m:r>
                            <m:rPr>
                              <m:nor/>
                            </m:rPr>
                            <a:rPr lang="en-US" altLang="zh-CN" sz="2800" b="1" dirty="0">
                              <a:solidFill>
                                <a:srgbClr val="FFFF00"/>
                              </a:solidFill>
                              <a:latin typeface="Times New Roman" pitchFamily="18" charset="0"/>
                              <a:cs typeface="Times New Roman" pitchFamily="18" charset="0"/>
                            </a:rPr>
                            <m:t>NH</m:t>
                          </m:r>
                          <m:r>
                            <m:rPr>
                              <m:nor/>
                            </m:rPr>
                            <a:rPr lang="en-US" altLang="zh-CN" sz="2800" b="1" baseline="-25000" dirty="0">
                              <a:solidFill>
                                <a:srgbClr val="FFFF00"/>
                              </a:solidFill>
                              <a:latin typeface="Times New Roman" pitchFamily="18" charset="0"/>
                              <a:cs typeface="Times New Roman" pitchFamily="18" charset="0"/>
                            </a:rPr>
                            <m:t>3</m:t>
                          </m:r>
                          <m:r>
                            <m:rPr>
                              <m:nor/>
                            </m:rPr>
                            <a:rPr lang="en-US" altLang="zh-CN" sz="2800" b="1" dirty="0">
                              <a:solidFill>
                                <a:srgbClr val="FFFF00"/>
                              </a:solidFill>
                              <a:latin typeface="Times New Roman" pitchFamily="18" charset="0"/>
                              <a:cs typeface="Times New Roman" pitchFamily="18" charset="0"/>
                            </a:rPr>
                            <m:t>]</m:t>
                          </m:r>
                          <m:r>
                            <m:rPr>
                              <m:nor/>
                            </m:rPr>
                            <a:rPr lang="en-US" altLang="zh-CN" sz="2800" b="1" baseline="30000" dirty="0">
                              <a:solidFill>
                                <a:srgbClr val="FFFF00"/>
                              </a:solidFill>
                              <a:latin typeface="Times New Roman" pitchFamily="18" charset="0"/>
                              <a:cs typeface="Times New Roman" pitchFamily="18" charset="0"/>
                            </a:rPr>
                            <m:t>4</m:t>
                          </m:r>
                          <m:r>
                            <m:rPr>
                              <m:nor/>
                            </m:rPr>
                            <a:rPr lang="en-US" altLang="zh-CN" sz="2800" b="1" dirty="0">
                              <a:solidFill>
                                <a:srgbClr val="FFFF00"/>
                              </a:solidFill>
                              <a:latin typeface="Times New Roman" pitchFamily="18" charset="0"/>
                              <a:cs typeface="Times New Roman" pitchFamily="18" charset="0"/>
                            </a:rPr>
                            <m:t> </m:t>
                          </m:r>
                        </m:den>
                      </m:f>
                    </m:oMath>
                  </a14:m>
                  <a:r>
                    <a:rPr lang="zh-CN" altLang="en-US" sz="2800" b="1" dirty="0">
                      <a:latin typeface="Times New Roman" pitchFamily="18" charset="0"/>
                      <a:cs typeface="Times New Roman" pitchFamily="18" charset="0"/>
                    </a:rPr>
                    <a:t> </a:t>
                  </a:r>
                  <a:r>
                    <a:rPr lang="en-US" altLang="zh-CN" sz="2800" b="1" dirty="0">
                      <a:latin typeface="Times New Roman" pitchFamily="18" charset="0"/>
                      <a:cs typeface="Times New Roman" pitchFamily="18" charset="0"/>
                    </a:rPr>
                    <a:t>= 4.96 </a:t>
                  </a:r>
                  <a14:m>
                    <m:oMath xmlns:m="http://schemas.openxmlformats.org/officeDocument/2006/math">
                      <m:r>
                        <a:rPr lang="en-US" altLang="zh-CN" sz="2800" b="1" i="1">
                          <a:latin typeface="Cambria Math"/>
                          <a:ea typeface="Cambria Math"/>
                          <a:cs typeface="Times New Roman" pitchFamily="18" charset="0"/>
                        </a:rPr>
                        <m:t>×</m:t>
                      </m:r>
                    </m:oMath>
                  </a14:m>
                  <a:r>
                    <a:rPr lang="en-US" altLang="zh-CN" sz="2800" b="1" dirty="0">
                      <a:latin typeface="Times New Roman" pitchFamily="18" charset="0"/>
                      <a:cs typeface="Times New Roman" pitchFamily="18" charset="0"/>
                    </a:rPr>
                    <a:t> 10</a:t>
                  </a:r>
                  <a:r>
                    <a:rPr lang="en-US" altLang="zh-CN" sz="2800" b="1" baseline="30000" dirty="0">
                      <a:latin typeface="Times New Roman" pitchFamily="18" charset="0"/>
                      <a:cs typeface="Times New Roman" pitchFamily="18" charset="0"/>
                    </a:rPr>
                    <a:t>8</a:t>
                  </a:r>
                </a:p>
                <a:p>
                  <a:pPr algn="just">
                    <a:lnSpc>
                      <a:spcPct val="170000"/>
                    </a:lnSpc>
                    <a:spcBef>
                      <a:spcPts val="0"/>
                    </a:spcBef>
                  </a:pPr>
                  <a:endParaRPr lang="en-US" altLang="zh-CN" sz="2800" b="1" dirty="0">
                    <a:latin typeface="Times New Roman" pitchFamily="18" charset="0"/>
                    <a:cs typeface="Times New Roman" pitchFamily="18" charset="0"/>
                  </a:endParaRPr>
                </a:p>
                <a:p>
                  <a:pPr algn="ctr">
                    <a:lnSpc>
                      <a:spcPct val="170000"/>
                    </a:lnSpc>
                    <a:spcBef>
                      <a:spcPts val="0"/>
                    </a:spcBef>
                  </a:pPr>
                  <a:endParaRPr lang="zh-CN" altLang="en-US" sz="2800" b="1" dirty="0">
                    <a:latin typeface="Times New Roman" pitchFamily="18" charset="0"/>
                    <a:cs typeface="Times New Roman" pitchFamily="18" charset="0"/>
                  </a:endParaRPr>
                </a:p>
              </p:txBody>
            </p:sp>
          </mc:Choice>
          <mc:Fallback>
            <p:sp>
              <p:nvSpPr>
                <p:cNvPr id="8" name="内容占位符 8"/>
                <p:cNvSpPr txBox="1">
                  <a:spLocks noRot="1" noChangeAspect="1" noMove="1" noResize="1" noEditPoints="1" noAdjustHandles="1" noChangeArrowheads="1" noChangeShapeType="1" noTextEdit="1"/>
                </p:cNvSpPr>
                <p:nvPr/>
              </p:nvSpPr>
              <p:spPr>
                <a:xfrm>
                  <a:off x="798061" y="2924944"/>
                  <a:ext cx="7680960" cy="3528392"/>
                </a:xfrm>
                <a:prstGeom prst="rect">
                  <a:avLst/>
                </a:prstGeom>
                <a:blipFill rotWithShape="1">
                  <a:blip r:embed="rId2"/>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846516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xmlns="" id="{F664D2B7-BCE7-4DC1-9917-8BFF3783DB31}"/>
              </a:ext>
            </a:extLst>
          </p:cNvPr>
          <p:cNvSpPr>
            <a:spLocks noGrp="1" noChangeArrowheads="1"/>
          </p:cNvSpPr>
          <p:nvPr>
            <p:ph type="title"/>
          </p:nvPr>
        </p:nvSpPr>
        <p:spPr>
          <a:xfrm>
            <a:off x="1701800" y="188640"/>
            <a:ext cx="8229600" cy="658812"/>
          </a:xfrm>
        </p:spPr>
        <p:txBody>
          <a:bodyPr>
            <a:normAutofit/>
          </a:bodyPr>
          <a:lstStyle/>
          <a:p>
            <a:pPr eaLnBrk="1" hangingPunct="1"/>
            <a:r>
              <a:rPr lang="zh-CN" altLang="pt-BR" sz="3200" dirty="0">
                <a:ea typeface="隶书" panose="02010509060101010101" pitchFamily="49" charset="-122"/>
              </a:rPr>
              <a:t>计算中心原子和配体的平衡浓度</a:t>
            </a:r>
            <a:endParaRPr lang="zh-CN" altLang="en-US" sz="3200" dirty="0">
              <a:ea typeface="隶书" panose="02010509060101010101" pitchFamily="49" charset="-122"/>
            </a:endParaRPr>
          </a:p>
        </p:txBody>
      </p:sp>
      <p:sp>
        <p:nvSpPr>
          <p:cNvPr id="52230" name="Text Box 6">
            <a:extLst>
              <a:ext uri="{FF2B5EF4-FFF2-40B4-BE49-F238E27FC236}">
                <a16:creationId xmlns:a16="http://schemas.microsoft.com/office/drawing/2014/main" xmlns="" id="{DEB5CD3B-FED0-4DEF-8960-2611938D24BD}"/>
              </a:ext>
            </a:extLst>
          </p:cNvPr>
          <p:cNvSpPr txBox="1">
            <a:spLocks noChangeArrowheads="1"/>
          </p:cNvSpPr>
          <p:nvPr/>
        </p:nvSpPr>
        <p:spPr bwMode="auto">
          <a:xfrm>
            <a:off x="263352" y="1196752"/>
            <a:ext cx="1044116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20000"/>
              </a:spcBef>
            </a:pPr>
            <a:r>
              <a:rPr lang="zh-CN" altLang="pt-BR" sz="2800" dirty="0">
                <a:latin typeface="+mn-ea"/>
                <a:ea typeface="+mn-ea"/>
              </a:rPr>
              <a:t>已知配位个体的浓度，利用配位个体的标准</a:t>
            </a:r>
            <a:r>
              <a:rPr kumimoji="0" lang="zh-CN" altLang="pt-BR" sz="2800" dirty="0">
                <a:latin typeface="+mn-ea"/>
                <a:ea typeface="+mn-ea"/>
              </a:rPr>
              <a:t>稳定常数或标准不稳定常数可以</a:t>
            </a:r>
            <a:r>
              <a:rPr kumimoji="0" lang="zh-CN" altLang="pt-BR" sz="2800" dirty="0">
                <a:solidFill>
                  <a:srgbClr val="FFFF00"/>
                </a:solidFill>
                <a:latin typeface="+mn-ea"/>
                <a:ea typeface="+mn-ea"/>
              </a:rPr>
              <a:t>计算配体和中心原子的平衡浓度。</a:t>
            </a:r>
            <a:endParaRPr kumimoji="0" lang="en-US" altLang="zh-CN" sz="2800" dirty="0">
              <a:solidFill>
                <a:srgbClr val="FFFF00"/>
              </a:solidFill>
              <a:latin typeface="+mn-ea"/>
              <a:ea typeface="+mn-ea"/>
            </a:endParaRPr>
          </a:p>
        </p:txBody>
      </p:sp>
      <p:sp>
        <p:nvSpPr>
          <p:cNvPr id="52231" name="Rectangle 7">
            <a:hlinkClick r:id="rId2" action="ppaction://hlinksldjump"/>
            <a:extLst>
              <a:ext uri="{FF2B5EF4-FFF2-40B4-BE49-F238E27FC236}">
                <a16:creationId xmlns:a16="http://schemas.microsoft.com/office/drawing/2014/main" xmlns="" id="{B9E5AF08-B249-470F-9070-BF42BFC50F17}"/>
              </a:ext>
            </a:extLst>
          </p:cNvPr>
          <p:cNvSpPr>
            <a:spLocks noChangeArrowheads="1"/>
          </p:cNvSpPr>
          <p:nvPr/>
        </p:nvSpPr>
        <p:spPr bwMode="auto">
          <a:xfrm>
            <a:off x="2514601" y="3200400"/>
            <a:ext cx="7921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 name="矩形 1">
            <a:extLst>
              <a:ext uri="{FF2B5EF4-FFF2-40B4-BE49-F238E27FC236}">
                <a16:creationId xmlns:a16="http://schemas.microsoft.com/office/drawing/2014/main" xmlns="" id="{6BE02C20-1EBF-4770-81A8-90CD8A66B513}"/>
              </a:ext>
            </a:extLst>
          </p:cNvPr>
          <p:cNvSpPr/>
          <p:nvPr/>
        </p:nvSpPr>
        <p:spPr>
          <a:xfrm>
            <a:off x="407368" y="3530729"/>
            <a:ext cx="10008666" cy="523220"/>
          </a:xfrm>
          <a:prstGeom prst="rect">
            <a:avLst/>
          </a:prstGeom>
        </p:spPr>
        <p:txBody>
          <a:bodyPr wrap="square">
            <a:spAutoFit/>
          </a:bodyPr>
          <a:lstStyle/>
          <a:p>
            <a:pPr eaLnBrk="1" hangingPunct="1">
              <a:buFont typeface="Wingdings" panose="05000000000000000000" pitchFamily="2" charset="2"/>
              <a:buNone/>
            </a:pPr>
            <a:r>
              <a:rPr lang="zh-CN" altLang="en-US" sz="2800" dirty="0">
                <a:solidFill>
                  <a:srgbClr val="FFFF00"/>
                </a:solidFill>
                <a:ea typeface="黑体" panose="02010609060101010101" pitchFamily="49" charset="-122"/>
              </a:rPr>
              <a:t>例       </a:t>
            </a:r>
            <a:r>
              <a:rPr lang="zh-CN" altLang="en-US" sz="2800" dirty="0">
                <a:solidFill>
                  <a:srgbClr val="FFFF00"/>
                </a:solidFill>
              </a:rPr>
              <a:t>计算</a:t>
            </a:r>
            <a:r>
              <a:rPr lang="en-US" altLang="zh-CN" sz="2800" dirty="0">
                <a:solidFill>
                  <a:srgbClr val="FFFF00"/>
                </a:solidFill>
              </a:rPr>
              <a:t>0.10 mol</a:t>
            </a:r>
            <a:r>
              <a:rPr lang="en-US" altLang="zh-CN" sz="2800" dirty="0">
                <a:solidFill>
                  <a:srgbClr val="FFFF00"/>
                </a:solidFill>
                <a:cs typeface="Times New Roman" panose="02020603050405020304" pitchFamily="18" charset="0"/>
              </a:rPr>
              <a:t>·</a:t>
            </a:r>
            <a:r>
              <a:rPr lang="en-US" altLang="zh-CN" sz="2800" dirty="0">
                <a:solidFill>
                  <a:srgbClr val="FFFF00"/>
                </a:solidFill>
              </a:rPr>
              <a:t>L</a:t>
            </a:r>
            <a:r>
              <a:rPr lang="en-US" altLang="zh-CN" sz="2800" baseline="30000" dirty="0">
                <a:solidFill>
                  <a:srgbClr val="FFFF00"/>
                </a:solidFill>
                <a:latin typeface="宋体" panose="02010600030101010101" pitchFamily="2" charset="-122"/>
              </a:rPr>
              <a:t>-</a:t>
            </a:r>
            <a:r>
              <a:rPr lang="en-US" altLang="zh-CN" sz="2800" baseline="30000" dirty="0">
                <a:solidFill>
                  <a:srgbClr val="FFFF00"/>
                </a:solidFill>
              </a:rPr>
              <a:t>1</a:t>
            </a:r>
            <a:r>
              <a:rPr lang="en-US" altLang="zh-CN" sz="2800" dirty="0">
                <a:solidFill>
                  <a:srgbClr val="FFFF00"/>
                </a:solidFill>
              </a:rPr>
              <a:t>[Ag(NH</a:t>
            </a:r>
            <a:r>
              <a:rPr lang="en-US" altLang="zh-CN" sz="2800" baseline="-25000" dirty="0">
                <a:solidFill>
                  <a:srgbClr val="FFFF00"/>
                </a:solidFill>
              </a:rPr>
              <a:t>3</a:t>
            </a:r>
            <a:r>
              <a:rPr lang="en-US" altLang="zh-CN" sz="2800" dirty="0">
                <a:solidFill>
                  <a:srgbClr val="FFFF00"/>
                </a:solidFill>
              </a:rPr>
              <a:t>) </a:t>
            </a:r>
            <a:r>
              <a:rPr lang="en-US" altLang="zh-CN" sz="2800" baseline="-25000" dirty="0">
                <a:solidFill>
                  <a:srgbClr val="FFFF00"/>
                </a:solidFill>
              </a:rPr>
              <a:t>2</a:t>
            </a:r>
            <a:r>
              <a:rPr lang="en-US" altLang="zh-CN" sz="2800" dirty="0">
                <a:solidFill>
                  <a:srgbClr val="FFFF00"/>
                </a:solidFill>
              </a:rPr>
              <a:t>]</a:t>
            </a:r>
            <a:r>
              <a:rPr lang="en-US" altLang="zh-CN" sz="2800" baseline="30000" dirty="0">
                <a:solidFill>
                  <a:srgbClr val="FFFF00"/>
                </a:solidFill>
              </a:rPr>
              <a:t>+</a:t>
            </a:r>
            <a:r>
              <a:rPr lang="zh-CN" altLang="en-US" sz="2800" dirty="0">
                <a:solidFill>
                  <a:srgbClr val="FFFF00"/>
                </a:solidFill>
              </a:rPr>
              <a:t>溶液中的</a:t>
            </a:r>
            <a:r>
              <a:rPr lang="en-US" altLang="zh-CN" sz="2800" dirty="0">
                <a:solidFill>
                  <a:srgbClr val="FFFF00"/>
                </a:solidFill>
              </a:rPr>
              <a:t>Ag</a:t>
            </a:r>
            <a:r>
              <a:rPr lang="en-US" altLang="zh-CN" sz="2800" baseline="30000" dirty="0">
                <a:solidFill>
                  <a:srgbClr val="FFFF00"/>
                </a:solidFill>
              </a:rPr>
              <a:t>+</a:t>
            </a:r>
            <a:r>
              <a:rPr lang="zh-CN" altLang="en-US" sz="2800" dirty="0">
                <a:solidFill>
                  <a:srgbClr val="FFFF00"/>
                </a:solidFill>
              </a:rPr>
              <a:t>和 </a:t>
            </a:r>
            <a:r>
              <a:rPr lang="en-US" altLang="zh-CN" sz="2800" dirty="0">
                <a:solidFill>
                  <a:srgbClr val="FFFF00"/>
                </a:solidFill>
              </a:rPr>
              <a:t>NH</a:t>
            </a:r>
            <a:r>
              <a:rPr lang="en-US" altLang="zh-CN" sz="2800" baseline="-25000" dirty="0">
                <a:solidFill>
                  <a:srgbClr val="FFFF00"/>
                </a:solidFill>
              </a:rPr>
              <a:t>3 </a:t>
            </a:r>
            <a:r>
              <a:rPr lang="zh-CN" altLang="en-US" sz="2800" dirty="0">
                <a:solidFill>
                  <a:srgbClr val="FFFF00"/>
                </a:solidFill>
              </a:rPr>
              <a:t>的浓度。</a:t>
            </a:r>
          </a:p>
        </p:txBody>
      </p:sp>
    </p:spTree>
    <p:extLst>
      <p:ext uri="{BB962C8B-B14F-4D97-AF65-F5344CB8AC3E}">
        <p14:creationId xmlns:p14="http://schemas.microsoft.com/office/powerpoint/2010/main" val="147644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 id="{F2C8C55E-822F-47F1-8039-11BCF4967921}"/>
              </a:ext>
            </a:extLst>
          </p:cNvPr>
          <p:cNvSpPr>
            <a:spLocks noGrp="1"/>
          </p:cNvSpPr>
          <p:nvPr>
            <p:ph type="dt" sz="half" idx="14"/>
          </p:nvPr>
        </p:nvSpPr>
        <p:spPr/>
        <p:txBody>
          <a:bodyPr/>
          <a:lstStyle/>
          <a:p>
            <a:fld id="{47708C78-F3FE-414C-8416-34736449F243}" type="datetime12">
              <a:rPr lang="zh-CN" altLang="en-US" smtClean="0"/>
              <a:t>上午8时17分</a:t>
            </a:fld>
            <a:endParaRPr lang="en-US" altLang="zh-CN"/>
          </a:p>
        </p:txBody>
      </p:sp>
      <p:sp>
        <p:nvSpPr>
          <p:cNvPr id="4" name="灯片编号占位符 3">
            <a:extLst>
              <a:ext uri="{FF2B5EF4-FFF2-40B4-BE49-F238E27FC236}">
                <a16:creationId xmlns:a16="http://schemas.microsoft.com/office/drawing/2014/main" xmlns="" id="{17D4E4BB-62D0-496F-AA75-AE2A7CADEB2C}"/>
              </a:ext>
            </a:extLst>
          </p:cNvPr>
          <p:cNvSpPr>
            <a:spLocks noGrp="1"/>
          </p:cNvSpPr>
          <p:nvPr>
            <p:ph type="sldNum" sz="quarter" idx="15"/>
          </p:nvPr>
        </p:nvSpPr>
        <p:spPr/>
        <p:txBody>
          <a:bodyPr/>
          <a:lstStyle/>
          <a:p>
            <a:fld id="{23252746-FD5C-47BD-B38F-3A90BA1481F0}" type="slidenum">
              <a:rPr lang="en-US" altLang="zh-CN" smtClean="0"/>
              <a:pPr/>
              <a:t>57</a:t>
            </a:fld>
            <a:endParaRPr lang="en-US" altLang="zh-CN"/>
          </a:p>
        </p:txBody>
      </p:sp>
      <p:sp>
        <p:nvSpPr>
          <p:cNvPr id="5" name="标题 4">
            <a:extLst>
              <a:ext uri="{FF2B5EF4-FFF2-40B4-BE49-F238E27FC236}">
                <a16:creationId xmlns:a16="http://schemas.microsoft.com/office/drawing/2014/main" xmlns="" id="{E93B7FCB-EBDC-40AB-BB9C-E48ACC5CA1D1}"/>
              </a:ext>
            </a:extLst>
          </p:cNvPr>
          <p:cNvSpPr>
            <a:spLocks noGrp="1"/>
          </p:cNvSpPr>
          <p:nvPr>
            <p:ph type="title"/>
          </p:nvPr>
        </p:nvSpPr>
        <p:spPr/>
        <p:txBody>
          <a:bodyPr/>
          <a:lstStyle/>
          <a:p>
            <a:endParaRPr lang="zh-CN" altLang="en-US"/>
          </a:p>
        </p:txBody>
      </p:sp>
      <p:sp>
        <p:nvSpPr>
          <p:cNvPr id="6" name="矩形 5">
            <a:extLst>
              <a:ext uri="{FF2B5EF4-FFF2-40B4-BE49-F238E27FC236}">
                <a16:creationId xmlns:a16="http://schemas.microsoft.com/office/drawing/2014/main" xmlns="" id="{F692EDA9-BF8B-489C-82F3-8D63363AA2EC}"/>
              </a:ext>
            </a:extLst>
          </p:cNvPr>
          <p:cNvSpPr/>
          <p:nvPr/>
        </p:nvSpPr>
        <p:spPr>
          <a:xfrm>
            <a:off x="69210" y="1468241"/>
            <a:ext cx="6530846" cy="2862322"/>
          </a:xfrm>
          <a:prstGeom prst="rect">
            <a:avLst/>
          </a:prstGeom>
        </p:spPr>
        <p:txBody>
          <a:bodyPr wrap="square">
            <a:spAutoFit/>
          </a:bodyPr>
          <a:lstStyle/>
          <a:p>
            <a:pPr eaLnBrk="1" hangingPunct="1">
              <a:lnSpc>
                <a:spcPct val="150000"/>
              </a:lnSpc>
              <a:buFont typeface="Wingdings" panose="05000000000000000000" pitchFamily="2" charset="2"/>
              <a:buNone/>
            </a:pPr>
            <a:r>
              <a:rPr lang="zh-CN" altLang="en-US" sz="2400" dirty="0">
                <a:ea typeface="黑体" panose="02010609060101010101" pitchFamily="49" charset="-122"/>
              </a:rPr>
              <a:t>解</a:t>
            </a:r>
            <a:r>
              <a:rPr lang="zh-CN" altLang="en-US" sz="2400" dirty="0"/>
              <a:t>：设溶液中</a:t>
            </a:r>
            <a:r>
              <a:rPr lang="en-US" altLang="zh-CN" sz="2400" dirty="0"/>
              <a:t>Ag</a:t>
            </a:r>
            <a:r>
              <a:rPr lang="en-US" altLang="zh-CN" sz="2400" baseline="30000" dirty="0"/>
              <a:t>+</a:t>
            </a:r>
            <a:r>
              <a:rPr lang="zh-CN" altLang="en-US" sz="2400" dirty="0"/>
              <a:t>的平衡浓度为 </a:t>
            </a:r>
            <a:r>
              <a:rPr lang="en-US" altLang="zh-CN" sz="2400" i="1" dirty="0"/>
              <a:t>x </a:t>
            </a:r>
            <a:r>
              <a:rPr lang="en-US" altLang="zh-CN" sz="2400" dirty="0"/>
              <a:t>mol</a:t>
            </a:r>
            <a:r>
              <a:rPr lang="en-US" altLang="zh-CN" sz="2400" dirty="0">
                <a:cs typeface="Times New Roman" panose="02020603050405020304" pitchFamily="18" charset="0"/>
              </a:rPr>
              <a:t>·</a:t>
            </a:r>
            <a:r>
              <a:rPr lang="en-US" altLang="zh-CN" sz="2400" dirty="0"/>
              <a:t>L</a:t>
            </a:r>
            <a:r>
              <a:rPr lang="en-US" altLang="zh-CN" sz="2400" baseline="30000" dirty="0">
                <a:latin typeface="宋体" panose="02010600030101010101" pitchFamily="2" charset="-122"/>
              </a:rPr>
              <a:t>-1</a:t>
            </a:r>
            <a:r>
              <a:rPr lang="zh-CN" altLang="en-US" sz="2400" dirty="0"/>
              <a:t>，则有：</a:t>
            </a:r>
          </a:p>
          <a:p>
            <a:pPr eaLnBrk="1" hangingPunct="1">
              <a:lnSpc>
                <a:spcPct val="150000"/>
              </a:lnSpc>
              <a:buFont typeface="Wingdings" panose="05000000000000000000" pitchFamily="2" charset="2"/>
              <a:buNone/>
            </a:pPr>
            <a:endParaRPr lang="zh-CN" altLang="en-US" sz="2400" dirty="0"/>
          </a:p>
          <a:p>
            <a:pPr eaLnBrk="1" hangingPunct="1">
              <a:lnSpc>
                <a:spcPct val="150000"/>
              </a:lnSpc>
              <a:buFont typeface="Wingdings" panose="05000000000000000000" pitchFamily="2" charset="2"/>
              <a:buNone/>
            </a:pPr>
            <a:r>
              <a:rPr lang="zh-CN" altLang="en-US" sz="2400" dirty="0"/>
              <a:t>   </a:t>
            </a:r>
            <a:r>
              <a:rPr lang="en-US" altLang="zh-CN" sz="2400" i="1" dirty="0"/>
              <a:t>c</a:t>
            </a:r>
            <a:r>
              <a:rPr lang="en-US" altLang="zh-CN" sz="2400" baseline="-25000" dirty="0"/>
              <a:t>0 </a:t>
            </a:r>
            <a:r>
              <a:rPr lang="en-US" altLang="zh-CN" sz="2400" dirty="0"/>
              <a:t>/mol</a:t>
            </a:r>
            <a:r>
              <a:rPr lang="en-US" altLang="zh-CN" sz="2400" dirty="0">
                <a:cs typeface="Times New Roman" panose="02020603050405020304" pitchFamily="18" charset="0"/>
              </a:rPr>
              <a:t>·</a:t>
            </a:r>
            <a:r>
              <a:rPr lang="en-US" altLang="zh-CN" sz="2400" dirty="0"/>
              <a:t>L</a:t>
            </a:r>
            <a:r>
              <a:rPr lang="en-US" altLang="zh-CN" sz="2400" baseline="30000" dirty="0">
                <a:latin typeface="宋体" panose="02010600030101010101" pitchFamily="2" charset="-122"/>
              </a:rPr>
              <a:t>-</a:t>
            </a:r>
            <a:r>
              <a:rPr lang="en-US" altLang="zh-CN" sz="2400" baseline="30000" dirty="0"/>
              <a:t>1</a:t>
            </a:r>
            <a:r>
              <a:rPr lang="en-US" altLang="zh-CN" sz="2400" dirty="0"/>
              <a:t>     0.10                 0          0   </a:t>
            </a:r>
          </a:p>
          <a:p>
            <a:pPr eaLnBrk="1" hangingPunct="1">
              <a:lnSpc>
                <a:spcPct val="150000"/>
              </a:lnSpc>
              <a:buFont typeface="Wingdings" panose="05000000000000000000" pitchFamily="2" charset="2"/>
              <a:buNone/>
            </a:pPr>
            <a:r>
              <a:rPr lang="en-US" altLang="zh-CN" sz="2400" dirty="0"/>
              <a:t>  ∆</a:t>
            </a:r>
            <a:r>
              <a:rPr lang="en-US" altLang="zh-CN" sz="2400" i="1" dirty="0"/>
              <a:t>c</a:t>
            </a:r>
            <a:r>
              <a:rPr lang="en-US" altLang="zh-CN" sz="2400" dirty="0"/>
              <a:t>/mol</a:t>
            </a:r>
            <a:r>
              <a:rPr lang="en-US" altLang="zh-CN" sz="2400" dirty="0">
                <a:cs typeface="Times New Roman" panose="02020603050405020304" pitchFamily="18" charset="0"/>
              </a:rPr>
              <a:t>·</a:t>
            </a:r>
            <a:r>
              <a:rPr lang="en-US" altLang="zh-CN" sz="2400" dirty="0"/>
              <a:t>L</a:t>
            </a:r>
            <a:r>
              <a:rPr lang="en-US" altLang="zh-CN" sz="2400" baseline="30000" dirty="0">
                <a:latin typeface="宋体" panose="02010600030101010101" pitchFamily="2" charset="-122"/>
              </a:rPr>
              <a:t>-</a:t>
            </a:r>
            <a:r>
              <a:rPr lang="en-US" altLang="zh-CN" sz="2400" baseline="30000" dirty="0"/>
              <a:t>1</a:t>
            </a:r>
            <a:r>
              <a:rPr lang="en-US" altLang="zh-CN" sz="2400" dirty="0"/>
              <a:t>     </a:t>
            </a:r>
            <a:r>
              <a:rPr lang="en-US" altLang="zh-CN" sz="2400" dirty="0">
                <a:latin typeface="宋体" panose="02010600030101010101" pitchFamily="2" charset="-122"/>
              </a:rPr>
              <a:t>-</a:t>
            </a:r>
            <a:r>
              <a:rPr lang="en-US" altLang="zh-CN" sz="2400" i="1" dirty="0"/>
              <a:t>x                    </a:t>
            </a:r>
            <a:r>
              <a:rPr lang="en-US" altLang="zh-CN" sz="2400" dirty="0"/>
              <a:t>+</a:t>
            </a:r>
            <a:r>
              <a:rPr lang="en-US" altLang="zh-CN" sz="2400" i="1" dirty="0"/>
              <a:t>x       </a:t>
            </a:r>
            <a:r>
              <a:rPr lang="en-US" altLang="zh-CN" sz="2400" dirty="0"/>
              <a:t>+2</a:t>
            </a:r>
            <a:r>
              <a:rPr lang="en-US" altLang="zh-CN" sz="2400" i="1" dirty="0"/>
              <a:t>x</a:t>
            </a:r>
            <a:endParaRPr lang="en-US" altLang="zh-CN" sz="2400" dirty="0"/>
          </a:p>
          <a:p>
            <a:pPr eaLnBrk="1" hangingPunct="1">
              <a:lnSpc>
                <a:spcPct val="150000"/>
              </a:lnSpc>
              <a:buFont typeface="Wingdings" panose="05000000000000000000" pitchFamily="2" charset="2"/>
              <a:buNone/>
            </a:pPr>
            <a:r>
              <a:rPr lang="en-US" altLang="zh-CN" sz="2400" dirty="0"/>
              <a:t>  </a:t>
            </a:r>
            <a:r>
              <a:rPr lang="en-US" altLang="zh-CN" sz="2400" i="1" dirty="0" err="1"/>
              <a:t>c</a:t>
            </a:r>
            <a:r>
              <a:rPr lang="en-US" altLang="zh-CN" sz="2400" baseline="-25000" dirty="0" err="1"/>
              <a:t>eq</a:t>
            </a:r>
            <a:r>
              <a:rPr lang="en-US" altLang="zh-CN" sz="2400" dirty="0"/>
              <a:t>/mol·L</a:t>
            </a:r>
            <a:r>
              <a:rPr lang="en-US" altLang="zh-CN" sz="2400" baseline="30000" dirty="0">
                <a:latin typeface="宋体" panose="02010600030101010101" pitchFamily="2" charset="-122"/>
              </a:rPr>
              <a:t>-</a:t>
            </a:r>
            <a:r>
              <a:rPr lang="en-US" altLang="zh-CN" sz="2400" baseline="30000" dirty="0"/>
              <a:t>1 </a:t>
            </a:r>
            <a:r>
              <a:rPr lang="en-US" altLang="zh-CN" sz="2400" dirty="0"/>
              <a:t>  0.10</a:t>
            </a:r>
            <a:r>
              <a:rPr lang="en-US" altLang="zh-CN" sz="2400" dirty="0">
                <a:latin typeface="宋体" panose="02010600030101010101" pitchFamily="2" charset="-122"/>
              </a:rPr>
              <a:t>-</a:t>
            </a:r>
            <a:r>
              <a:rPr lang="en-US" altLang="zh-CN" sz="2400" i="1" dirty="0"/>
              <a:t>x</a:t>
            </a:r>
            <a:r>
              <a:rPr lang="en-US" altLang="zh-CN" sz="2400" dirty="0"/>
              <a:t>                 </a:t>
            </a:r>
            <a:r>
              <a:rPr lang="en-US" altLang="zh-CN" sz="2400" i="1" dirty="0"/>
              <a:t>x         </a:t>
            </a:r>
            <a:r>
              <a:rPr lang="en-US" altLang="zh-CN" sz="2400" dirty="0"/>
              <a:t>2</a:t>
            </a:r>
            <a:r>
              <a:rPr lang="en-US" altLang="zh-CN" sz="2400" i="1" dirty="0"/>
              <a:t>x</a:t>
            </a:r>
            <a:r>
              <a:rPr lang="en-US" altLang="zh-CN" sz="2400" dirty="0"/>
              <a:t>         </a:t>
            </a:r>
            <a:endParaRPr lang="zh-CN" altLang="en-US" sz="2400" dirty="0"/>
          </a:p>
        </p:txBody>
      </p:sp>
      <p:grpSp>
        <p:nvGrpSpPr>
          <p:cNvPr id="13" name="组合 12">
            <a:extLst>
              <a:ext uri="{FF2B5EF4-FFF2-40B4-BE49-F238E27FC236}">
                <a16:creationId xmlns:a16="http://schemas.microsoft.com/office/drawing/2014/main" xmlns="" id="{D052CADC-8085-44D7-A178-B6E0666A33A9}"/>
              </a:ext>
            </a:extLst>
          </p:cNvPr>
          <p:cNvGrpSpPr/>
          <p:nvPr/>
        </p:nvGrpSpPr>
        <p:grpSpPr>
          <a:xfrm>
            <a:off x="1343472" y="2132856"/>
            <a:ext cx="4139916" cy="461665"/>
            <a:chOff x="1343472" y="2132856"/>
            <a:chExt cx="4139916" cy="461665"/>
          </a:xfrm>
        </p:grpSpPr>
        <p:sp>
          <p:nvSpPr>
            <p:cNvPr id="7" name="文本框 6">
              <a:extLst>
                <a:ext uri="{FF2B5EF4-FFF2-40B4-BE49-F238E27FC236}">
                  <a16:creationId xmlns:a16="http://schemas.microsoft.com/office/drawing/2014/main" xmlns="" id="{4F057E5F-B2D2-4FEF-A043-B3AB3FE981E5}"/>
                </a:ext>
              </a:extLst>
            </p:cNvPr>
            <p:cNvSpPr txBox="1"/>
            <p:nvPr/>
          </p:nvSpPr>
          <p:spPr>
            <a:xfrm>
              <a:off x="1343472" y="2132856"/>
              <a:ext cx="4139916"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[Ag(NH</a:t>
              </a:r>
              <a:r>
                <a:rPr lang="en-US" altLang="zh-CN" sz="2400" baseline="-25000" dirty="0">
                  <a:latin typeface="Times New Roman" panose="02020603050405020304" pitchFamily="18" charset="0"/>
                  <a:cs typeface="Times New Roman" panose="02020603050405020304" pitchFamily="18" charset="0"/>
                </a:rPr>
                <a:t>3</a:t>
              </a:r>
              <a:r>
                <a:rPr lang="en-US" altLang="zh-CN" sz="2400" dirty="0">
                  <a:latin typeface="Times New Roman" panose="02020603050405020304" pitchFamily="18" charset="0"/>
                  <a:cs typeface="Times New Roman" panose="02020603050405020304" pitchFamily="18" charset="0"/>
                </a:rPr>
                <a:t>)</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a:t>
              </a:r>
              <a:r>
                <a:rPr lang="en-US" altLang="zh-CN" sz="2400" baseline="300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Ag</a:t>
              </a:r>
              <a:r>
                <a:rPr lang="en-US" altLang="zh-CN" sz="2400" baseline="300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+2 NH</a:t>
              </a:r>
              <a:r>
                <a:rPr lang="en-US" altLang="zh-CN" sz="2400" baseline="-250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p:graphicFrame>
          <p:nvGraphicFramePr>
            <p:cNvPr id="8" name="对象 7">
              <a:extLst>
                <a:ext uri="{FF2B5EF4-FFF2-40B4-BE49-F238E27FC236}">
                  <a16:creationId xmlns:a16="http://schemas.microsoft.com/office/drawing/2014/main" xmlns="" id="{0DAAE266-FEDE-484D-ADDC-7B6E56DE5F87}"/>
                </a:ext>
              </a:extLst>
            </p:cNvPr>
            <p:cNvGraphicFramePr>
              <a:graphicFrameLocks noChangeAspect="1"/>
            </p:cNvGraphicFramePr>
            <p:nvPr>
              <p:extLst>
                <p:ext uri="{D42A27DB-BD31-4B8C-83A1-F6EECF244321}">
                  <p14:modId xmlns:p14="http://schemas.microsoft.com/office/powerpoint/2010/main" val="2422681663"/>
                </p:ext>
              </p:extLst>
            </p:nvPr>
          </p:nvGraphicFramePr>
          <p:xfrm>
            <a:off x="3165658" y="2300881"/>
            <a:ext cx="656925" cy="259538"/>
          </p:xfrm>
          <a:graphic>
            <a:graphicData uri="http://schemas.openxmlformats.org/presentationml/2006/ole">
              <mc:AlternateContent xmlns:mc="http://schemas.openxmlformats.org/markup-compatibility/2006">
                <mc:Choice xmlns:v="urn:schemas-microsoft-com:vml" Requires="v">
                  <p:oleObj spid="_x0000_s376881" name="CS ChemDraw Drawing" r:id="rId3" imgW="475164" imgH="107730" progId="ChemDraw.Document.6.0">
                    <p:embed/>
                  </p:oleObj>
                </mc:Choice>
                <mc:Fallback>
                  <p:oleObj name="CS ChemDraw Drawing" r:id="rId3" imgW="475164" imgH="107730" progId="ChemDraw.Document.6.0">
                    <p:embed/>
                    <p:pic>
                      <p:nvPicPr>
                        <p:cNvPr id="10" name="对象 9">
                          <a:extLst>
                            <a:ext uri="{FF2B5EF4-FFF2-40B4-BE49-F238E27FC236}">
                              <a16:creationId xmlns:a16="http://schemas.microsoft.com/office/drawing/2014/main" xmlns="" id="{72E9ADBB-4293-49C6-AB52-6883133EB13D}"/>
                            </a:ext>
                          </a:extLst>
                        </p:cNvPr>
                        <p:cNvPicPr/>
                        <p:nvPr/>
                      </p:nvPicPr>
                      <p:blipFill>
                        <a:blip r:embed="rId4"/>
                        <a:stretch>
                          <a:fillRect/>
                        </a:stretch>
                      </p:blipFill>
                      <p:spPr>
                        <a:xfrm>
                          <a:off x="3165658" y="2300881"/>
                          <a:ext cx="656925" cy="259538"/>
                        </a:xfrm>
                        <a:prstGeom prst="rect">
                          <a:avLst/>
                        </a:prstGeom>
                      </p:spPr>
                    </p:pic>
                  </p:oleObj>
                </mc:Fallback>
              </mc:AlternateContent>
            </a:graphicData>
          </a:graphic>
        </p:graphicFrame>
      </p:gr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xmlns="" id="{D0C233BC-F3FF-4917-B731-9FB09BA21C8D}"/>
                  </a:ext>
                </a:extLst>
              </p:cNvPr>
              <p:cNvSpPr txBox="1"/>
              <p:nvPr/>
            </p:nvSpPr>
            <p:spPr>
              <a:xfrm>
                <a:off x="5807968" y="2741682"/>
                <a:ext cx="6696744" cy="1352101"/>
              </a:xfrm>
              <a:prstGeom prst="rect">
                <a:avLst/>
              </a:prstGeom>
              <a:noFill/>
            </p:spPr>
            <p:txBody>
              <a:bodyPr wrap="square" rtlCol="0">
                <a:spAutoFit/>
              </a:bodyPr>
              <a:lstStyle/>
              <a:p>
                <a:r>
                  <a:rPr lang="en-US" altLang="zh-CN" sz="2400" dirty="0">
                    <a:solidFill>
                      <a:schemeClr val="tx1"/>
                    </a:solidFill>
                    <a:latin typeface="Times New Roman" panose="02020603050405020304" pitchFamily="18" charset="0"/>
                    <a:cs typeface="Times New Roman" panose="02020603050405020304" pitchFamily="18" charset="0"/>
                  </a:rPr>
                  <a:t>K</a:t>
                </a:r>
                <a14:m>
                  <m:oMath xmlns:m="http://schemas.openxmlformats.org/officeDocument/2006/math">
                    <m:r>
                      <a:rPr lang="zh-CN" altLang="en-US" sz="2400" i="1" baseline="30000" smtClean="0">
                        <a:solidFill>
                          <a:schemeClr val="tx1"/>
                        </a:solidFill>
                        <a:latin typeface="Cambria Math" panose="02040503050406030204" pitchFamily="18" charset="0"/>
                      </a:rPr>
                      <m:t>𝜃</m:t>
                    </m:r>
                  </m:oMath>
                </a14:m>
                <a:r>
                  <a:rPr lang="en-US" altLang="zh-CN"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sz="2400" b="0" i="0" dirty="0" smtClean="0">
                        <a:solidFill>
                          <a:schemeClr val="tx1"/>
                        </a:solidFill>
                        <a:latin typeface="Cambria Math" panose="020405030504060302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 </m:t>
                    </m:r>
                    <m:f>
                      <m:fPr>
                        <m:ctrlPr>
                          <a:rPr lang="en-US" altLang="zh-CN" sz="2400" i="1" dirty="0">
                            <a:solidFill>
                              <a:schemeClr val="tx1"/>
                            </a:solidFill>
                            <a:latin typeface="Cambria Math"/>
                          </a:rPr>
                        </m:ctrlPr>
                      </m:fPr>
                      <m:num>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Ag</m:t>
                        </m:r>
                        <m:r>
                          <m:rPr>
                            <m:nor/>
                          </m:rPr>
                          <a:rPr lang="en-US" altLang="zh-CN" sz="2400" baseline="300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m:t>
                        </m:r>
                        <m:r>
                          <a:rPr lang="en-US" altLang="zh-CN" sz="2400"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m:t> [</m:t>
                        </m:r>
                        <m:r>
                          <m:rPr>
                            <m:nor/>
                          </m:rPr>
                          <a:rPr lang="en-US" altLang="zh-CN" sz="2400" dirty="0">
                            <a:solidFill>
                              <a:schemeClr val="tx1"/>
                            </a:solidFill>
                            <a:latin typeface="Times New Roman" panose="02020603050405020304" pitchFamily="18" charset="0"/>
                            <a:cs typeface="Times New Roman" panose="02020603050405020304" pitchFamily="18" charset="0"/>
                          </a:rPr>
                          <m:t>NH</m:t>
                        </m:r>
                        <m:r>
                          <m:rPr>
                            <m:nor/>
                          </m:rPr>
                          <a:rPr lang="en-US" altLang="zh-CN" sz="2400" baseline="-25000" dirty="0">
                            <a:solidFill>
                              <a:schemeClr val="tx1"/>
                            </a:solidFill>
                            <a:latin typeface="Times New Roman" panose="02020603050405020304" pitchFamily="18" charset="0"/>
                            <a:cs typeface="Times New Roman" panose="02020603050405020304" pitchFamily="18" charset="0"/>
                          </a:rPr>
                          <m:t>3</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aseline="30000" dirty="0">
                            <a:solidFill>
                              <a:schemeClr val="tx1"/>
                            </a:solidFill>
                            <a:latin typeface="Times New Roman" panose="02020603050405020304" pitchFamily="18" charset="0"/>
                            <a:cs typeface="Times New Roman" panose="02020603050405020304" pitchFamily="18" charset="0"/>
                          </a:rPr>
                          <m:t>2</m:t>
                        </m:r>
                      </m:num>
                      <m:den>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Ag</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NH</m:t>
                        </m:r>
                        <m:r>
                          <m:rPr>
                            <m:nor/>
                          </m:rPr>
                          <a:rPr lang="en-US" altLang="zh-CN" sz="2400" baseline="-25000" dirty="0">
                            <a:solidFill>
                              <a:schemeClr val="tx1"/>
                            </a:solidFill>
                            <a:latin typeface="Times New Roman" panose="02020603050405020304" pitchFamily="18" charset="0"/>
                            <a:cs typeface="Times New Roman" panose="02020603050405020304" pitchFamily="18" charset="0"/>
                          </a:rPr>
                          <m:t>3</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aseline="-25000" dirty="0">
                            <a:solidFill>
                              <a:schemeClr val="tx1"/>
                            </a:solidFill>
                            <a:latin typeface="Times New Roman" panose="02020603050405020304" pitchFamily="18" charset="0"/>
                            <a:cs typeface="Times New Roman" panose="02020603050405020304" pitchFamily="18" charset="0"/>
                          </a:rPr>
                          <m:t>2</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aseline="30000" dirty="0">
                            <a:solidFill>
                              <a:schemeClr val="tx1"/>
                            </a:solidFill>
                            <a:latin typeface="Times New Roman" panose="02020603050405020304" pitchFamily="18" charset="0"/>
                            <a:cs typeface="Times New Roman" panose="02020603050405020304" pitchFamily="18" charset="0"/>
                          </a:rPr>
                          <m:t>+</m:t>
                        </m:r>
                      </m:den>
                    </m:f>
                  </m:oMath>
                </a14:m>
                <a:r>
                  <a:rPr lang="en-US" altLang="zh-CN" sz="24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altLang="zh-CN" sz="2400" i="1" dirty="0">
                            <a:solidFill>
                              <a:schemeClr val="tx1"/>
                            </a:solidFill>
                            <a:latin typeface="Cambria Math"/>
                          </a:rPr>
                        </m:ctrlPr>
                      </m:fPr>
                      <m:num>
                        <m:r>
                          <a:rPr lang="en-US" altLang="zh-CN" sz="2400" i="1" smtClean="0">
                            <a:solidFill>
                              <a:schemeClr val="tx1"/>
                            </a:solidFill>
                            <a:latin typeface="Cambria Math" panose="02040503050406030204" pitchFamily="18" charset="0"/>
                            <a:ea typeface="隶书" panose="02010509060101010101" pitchFamily="49" charset="-122"/>
                          </a:rPr>
                          <m:t>1</m:t>
                        </m:r>
                      </m:num>
                      <m:den>
                        <m:sSubSup>
                          <m:sSubSupPr>
                            <m:ctrlPr>
                              <a:rPr lang="en-US" altLang="zh-CN" sz="2400" i="1">
                                <a:solidFill>
                                  <a:schemeClr val="tx1"/>
                                </a:solidFill>
                                <a:latin typeface="Cambria Math"/>
                                <a:ea typeface="隶书" panose="02010509060101010101" pitchFamily="49" charset="-122"/>
                              </a:rPr>
                            </m:ctrlPr>
                          </m:sSubSupPr>
                          <m:e>
                            <m:r>
                              <a:rPr lang="en-US" altLang="zh-CN" sz="2400" i="1">
                                <a:solidFill>
                                  <a:schemeClr val="tx1"/>
                                </a:solidFill>
                                <a:latin typeface="Cambria Math" panose="02040503050406030204" pitchFamily="18" charset="0"/>
                                <a:ea typeface="隶书" panose="02010509060101010101" pitchFamily="49" charset="-122"/>
                              </a:rPr>
                              <m:t>𝐾</m:t>
                            </m:r>
                          </m:e>
                          <m:sub>
                            <m:r>
                              <a:rPr lang="en-US" altLang="zh-CN" sz="2400" i="1">
                                <a:solidFill>
                                  <a:schemeClr val="tx1"/>
                                </a:solidFill>
                                <a:latin typeface="Cambria Math" panose="02040503050406030204" pitchFamily="18" charset="0"/>
                                <a:ea typeface="隶书" panose="02010509060101010101" pitchFamily="49" charset="-122"/>
                              </a:rPr>
                              <m:t>𝑠</m:t>
                            </m:r>
                          </m:sub>
                          <m:sup>
                            <m:r>
                              <a:rPr lang="zh-CN" altLang="en-US" sz="2400" i="1">
                                <a:solidFill>
                                  <a:schemeClr val="tx1"/>
                                </a:solidFill>
                                <a:latin typeface="Cambria Math" panose="02040503050406030204" pitchFamily="18" charset="0"/>
                                <a:ea typeface="隶书" panose="02010509060101010101" pitchFamily="49" charset="-122"/>
                              </a:rPr>
                              <m:t>𝜃</m:t>
                            </m:r>
                          </m:sup>
                        </m:sSubSup>
                        <m:r>
                          <m:rPr>
                            <m:nor/>
                          </m:rPr>
                          <a:rPr lang="en-US" altLang="zh-CN" sz="2400" b="0" i="0" smtClean="0">
                            <a:solidFill>
                              <a:schemeClr val="tx1"/>
                            </a:solidFill>
                            <a:latin typeface="Times New Roman" panose="02020603050405020304" pitchFamily="18" charset="0"/>
                            <a:ea typeface="隶书" panose="02010509060101010101" pitchFamily="49" charset="-122"/>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Ag</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NH</m:t>
                        </m:r>
                        <m:r>
                          <m:rPr>
                            <m:nor/>
                          </m:rPr>
                          <a:rPr lang="en-US" altLang="zh-CN" sz="2400" baseline="-25000" dirty="0">
                            <a:solidFill>
                              <a:schemeClr val="tx1"/>
                            </a:solidFill>
                            <a:latin typeface="Times New Roman" panose="02020603050405020304" pitchFamily="18" charset="0"/>
                            <a:cs typeface="Times New Roman" panose="02020603050405020304" pitchFamily="18" charset="0"/>
                          </a:rPr>
                          <m:t>3</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aseline="-25000" dirty="0">
                            <a:solidFill>
                              <a:schemeClr val="tx1"/>
                            </a:solidFill>
                            <a:latin typeface="Times New Roman" panose="02020603050405020304" pitchFamily="18" charset="0"/>
                            <a:cs typeface="Times New Roman" panose="02020603050405020304" pitchFamily="18" charset="0"/>
                          </a:rPr>
                          <m:t>2</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aseline="30000" dirty="0">
                            <a:solidFill>
                              <a:schemeClr val="tx1"/>
                            </a:solidFill>
                            <a:latin typeface="Times New Roman" panose="02020603050405020304" pitchFamily="18" charset="0"/>
                            <a:cs typeface="Times New Roman" panose="02020603050405020304" pitchFamily="18" charset="0"/>
                          </a:rPr>
                          <m:t>+</m:t>
                        </m:r>
                        <m:r>
                          <m:rPr>
                            <m:nor/>
                          </m:rPr>
                          <a:rPr lang="en-US" altLang="zh-CN" sz="2400" b="0" i="0" dirty="0" smtClean="0">
                            <a:solidFill>
                              <a:schemeClr val="tx1"/>
                            </a:solidFill>
                            <a:latin typeface="Times New Roman" panose="02020603050405020304" pitchFamily="18" charset="0"/>
                            <a:cs typeface="Times New Roman" panose="02020603050405020304" pitchFamily="18" charset="0"/>
                          </a:rPr>
                          <m:t>}</m:t>
                        </m:r>
                      </m:den>
                    </m:f>
                  </m:oMath>
                </a14:m>
                <a:endParaRPr lang="en-US" altLang="zh-CN" sz="2400" dirty="0">
                  <a:solidFill>
                    <a:schemeClr val="tx1"/>
                  </a:solidFill>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US" altLang="zh-CN" sz="2400" i="1" dirty="0" smtClean="0">
                            <a:latin typeface="Cambria Math"/>
                          </a:rPr>
                        </m:ctrlPr>
                      </m:fPr>
                      <m:num>
                        <m:r>
                          <m:rPr>
                            <m:nor/>
                          </m:rPr>
                          <a:rPr lang="en-US" altLang="zh-CN" sz="2400" b="0" i="1" dirty="0" smtClean="0">
                            <a:latin typeface="Times New Roman" panose="02020603050405020304" pitchFamily="18" charset="0"/>
                            <a:cs typeface="Times New Roman" panose="02020603050405020304" pitchFamily="18" charset="0"/>
                          </a:rPr>
                          <m:t>x</m:t>
                        </m:r>
                        <m:r>
                          <m:rPr>
                            <m:nor/>
                          </m:rPr>
                          <a:rPr lang="en-US" altLang="zh-CN" sz="2400" b="0" i="0" dirty="0" smtClean="0">
                            <a:latin typeface="Times New Roman" panose="02020603050405020304" pitchFamily="18" charset="0"/>
                            <a:cs typeface="Times New Roman" panose="02020603050405020304" pitchFamily="18" charset="0"/>
                          </a:rPr>
                          <m:t>(2</m:t>
                        </m:r>
                        <m:r>
                          <m:rPr>
                            <m:nor/>
                          </m:rPr>
                          <a:rPr lang="en-US" altLang="zh-CN" sz="2400" b="0" i="1" dirty="0" smtClean="0">
                            <a:latin typeface="Times New Roman" panose="02020603050405020304" pitchFamily="18" charset="0"/>
                            <a:cs typeface="Times New Roman" panose="02020603050405020304" pitchFamily="18" charset="0"/>
                          </a:rPr>
                          <m:t>x</m:t>
                        </m:r>
                        <m:r>
                          <m:rPr>
                            <m:nor/>
                          </m:rPr>
                          <a:rPr lang="en-US" altLang="zh-CN" sz="2400" b="0" i="0" dirty="0" smtClean="0">
                            <a:latin typeface="Times New Roman" panose="02020603050405020304" pitchFamily="18" charset="0"/>
                            <a:cs typeface="Times New Roman" panose="02020603050405020304" pitchFamily="18" charset="0"/>
                          </a:rPr>
                          <m:t>)</m:t>
                        </m:r>
                        <m:r>
                          <m:rPr>
                            <m:nor/>
                          </m:rPr>
                          <a:rPr lang="en-US" altLang="zh-CN" sz="2400" baseline="30000" dirty="0" smtClean="0">
                            <a:latin typeface="Times New Roman" panose="02020603050405020304" pitchFamily="18" charset="0"/>
                            <a:cs typeface="Times New Roman" panose="02020603050405020304" pitchFamily="18" charset="0"/>
                          </a:rPr>
                          <m:t>2</m:t>
                        </m:r>
                      </m:num>
                      <m:den>
                        <m:r>
                          <m:rPr>
                            <m:nor/>
                          </m:rPr>
                          <a:rPr lang="en-US" altLang="zh-CN" sz="2400" b="0" i="0" dirty="0" smtClean="0">
                            <a:latin typeface="Times New Roman" panose="02020603050405020304" pitchFamily="18" charset="0"/>
                            <a:cs typeface="Times New Roman" panose="02020603050405020304" pitchFamily="18" charset="0"/>
                          </a:rPr>
                          <m:t>0.1</m:t>
                        </m:r>
                      </m:den>
                    </m:f>
                  </m:oMath>
                </a14:m>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altLang="zh-CN" sz="2400" i="1" dirty="0">
                            <a:latin typeface="Cambria Math"/>
                          </a:rPr>
                        </m:ctrlPr>
                      </m:fPr>
                      <m:num>
                        <m:r>
                          <m:rPr>
                            <m:nor/>
                          </m:rPr>
                          <a:rPr lang="en-US" altLang="zh-CN" sz="2400" b="0" i="0" dirty="0" smtClean="0">
                            <a:latin typeface="Times New Roman" panose="02020603050405020304" pitchFamily="18" charset="0"/>
                            <a:cs typeface="Times New Roman" panose="02020603050405020304" pitchFamily="18" charset="0"/>
                          </a:rPr>
                          <m:t>1</m:t>
                        </m:r>
                      </m:num>
                      <m:den>
                        <m:r>
                          <m:rPr>
                            <m:nor/>
                          </m:rPr>
                          <a:rPr lang="en-US" altLang="zh-CN" sz="2400" dirty="0">
                            <a:latin typeface="Times New Roman" panose="02020603050405020304" pitchFamily="18" charset="0"/>
                            <a:cs typeface="Times New Roman" panose="02020603050405020304" pitchFamily="18" charset="0"/>
                          </a:rPr>
                          <m:t>1</m:t>
                        </m:r>
                        <m:r>
                          <m:rPr>
                            <m:nor/>
                          </m:rPr>
                          <a:rPr lang="en-US" altLang="zh-CN" sz="2400" b="0" i="0" dirty="0" smtClean="0">
                            <a:latin typeface="Times New Roman" panose="02020603050405020304" pitchFamily="18" charset="0"/>
                            <a:cs typeface="Times New Roman" panose="02020603050405020304" pitchFamily="18" charset="0"/>
                          </a:rPr>
                          <m:t>.67 </m:t>
                        </m:r>
                        <m:r>
                          <a:rPr lang="en-US" altLang="zh-CN" sz="2400" i="1"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dirty="0" smtClean="0">
                            <a:latin typeface="Cambria Math" panose="02040503050406030204" pitchFamily="18" charset="0"/>
                            <a:ea typeface="Cambria Math" panose="02040503050406030204" pitchFamily="18" charset="0"/>
                            <a:cs typeface="Times New Roman" panose="02020603050405020304" pitchFamily="18" charset="0"/>
                          </a:rPr>
                          <m:t> 10</m:t>
                        </m:r>
                        <m:r>
                          <a:rPr lang="en-US" altLang="zh-CN" sz="2400" b="0" i="1" baseline="30000" dirty="0" smtClean="0">
                            <a:latin typeface="Cambria Math" panose="02040503050406030204" pitchFamily="18" charset="0"/>
                            <a:ea typeface="Cambria Math" panose="02040503050406030204" pitchFamily="18" charset="0"/>
                            <a:cs typeface="Times New Roman" panose="02020603050405020304" pitchFamily="18" charset="0"/>
                          </a:rPr>
                          <m:t>7</m:t>
                        </m:r>
                      </m:den>
                    </m:f>
                  </m:oMath>
                </a14:m>
                <a:endParaRPr lang="en-US" altLang="zh-CN" sz="2400" baseline="30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D0C233BC-F3FF-4917-B731-9FB09BA21C8D}"/>
                  </a:ext>
                </a:extLst>
              </p:cNvPr>
              <p:cNvSpPr txBox="1">
                <a:spLocks noRot="1" noChangeAspect="1" noMove="1" noResize="1" noEditPoints="1" noAdjustHandles="1" noChangeArrowheads="1" noChangeShapeType="1" noTextEdit="1"/>
              </p:cNvSpPr>
              <p:nvPr/>
            </p:nvSpPr>
            <p:spPr>
              <a:xfrm>
                <a:off x="5807968" y="2741682"/>
                <a:ext cx="6696744" cy="1352101"/>
              </a:xfrm>
              <a:prstGeom prst="rect">
                <a:avLst/>
              </a:prstGeom>
              <a:blipFill>
                <a:blip r:embed="rId5"/>
                <a:stretch>
                  <a:fillRect l="-1457" b="-3153"/>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xmlns="" id="{6417E787-3661-4CF7-B8EF-FBC8223B841C}"/>
              </a:ext>
            </a:extLst>
          </p:cNvPr>
          <p:cNvSpPr/>
          <p:nvPr/>
        </p:nvSpPr>
        <p:spPr>
          <a:xfrm>
            <a:off x="7099227" y="1763524"/>
            <a:ext cx="2723823" cy="369332"/>
          </a:xfrm>
          <a:prstGeom prst="rect">
            <a:avLst/>
          </a:prstGeom>
        </p:spPr>
        <p:txBody>
          <a:bodyPr wrap="none">
            <a:spAutoFit/>
          </a:bodyPr>
          <a:lstStyle/>
          <a:p>
            <a:r>
              <a:rPr lang="zh-CN" altLang="en-US" dirty="0"/>
              <a:t>标准平衡常数表达式为：</a:t>
            </a:r>
          </a:p>
        </p:txBody>
      </p:sp>
      <p:sp>
        <p:nvSpPr>
          <p:cNvPr id="11" name="文本框 10">
            <a:extLst>
              <a:ext uri="{FF2B5EF4-FFF2-40B4-BE49-F238E27FC236}">
                <a16:creationId xmlns:a16="http://schemas.microsoft.com/office/drawing/2014/main" xmlns="" id="{CED299AB-C7F7-42A0-B69D-E3AE1D222205}"/>
              </a:ext>
            </a:extLst>
          </p:cNvPr>
          <p:cNvSpPr txBox="1"/>
          <p:nvPr/>
        </p:nvSpPr>
        <p:spPr>
          <a:xfrm>
            <a:off x="6960096" y="4304904"/>
            <a:ext cx="2081019" cy="523220"/>
          </a:xfrm>
          <a:prstGeom prst="rect">
            <a:avLst/>
          </a:prstGeom>
          <a:noFill/>
        </p:spPr>
        <p:txBody>
          <a:bodyPr wrap="none" rtlCol="0">
            <a:spAutoFit/>
          </a:bodyPr>
          <a:lstStyle/>
          <a:p>
            <a:r>
              <a:rPr lang="en-US" altLang="zh-CN" sz="2800" i="1" dirty="0"/>
              <a:t>x</a:t>
            </a:r>
            <a:r>
              <a:rPr lang="en-US" altLang="zh-CN" sz="2800" dirty="0"/>
              <a:t> = 1.1×10</a:t>
            </a:r>
            <a:r>
              <a:rPr lang="en-US" altLang="zh-CN" sz="2800" baseline="30000" dirty="0"/>
              <a:t>-3</a:t>
            </a:r>
            <a:endParaRPr lang="zh-CN" altLang="en-US" sz="2800" baseline="30000" dirty="0"/>
          </a:p>
        </p:txBody>
      </p:sp>
      <p:sp>
        <p:nvSpPr>
          <p:cNvPr id="12" name="Text Box 12">
            <a:extLst>
              <a:ext uri="{FF2B5EF4-FFF2-40B4-BE49-F238E27FC236}">
                <a16:creationId xmlns:a16="http://schemas.microsoft.com/office/drawing/2014/main" xmlns="" id="{F67C1135-102E-4A69-8D8D-DAC8AE119F61}"/>
              </a:ext>
            </a:extLst>
          </p:cNvPr>
          <p:cNvSpPr txBox="1">
            <a:spLocks noChangeArrowheads="1"/>
          </p:cNvSpPr>
          <p:nvPr/>
        </p:nvSpPr>
        <p:spPr bwMode="auto">
          <a:xfrm>
            <a:off x="274292" y="4976512"/>
            <a:ext cx="1107829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dirty="0"/>
              <a:t>溶液中 </a:t>
            </a:r>
            <a:r>
              <a:rPr kumimoji="0" lang="en-US" altLang="zh-CN" sz="2800" dirty="0"/>
              <a:t>Ag</a:t>
            </a:r>
            <a:r>
              <a:rPr kumimoji="0" lang="en-US" altLang="zh-CN" sz="2800" baseline="30000" dirty="0"/>
              <a:t>+ </a:t>
            </a:r>
            <a:r>
              <a:rPr kumimoji="0" lang="zh-CN" altLang="en-US" sz="2800" dirty="0"/>
              <a:t>和 </a:t>
            </a:r>
            <a:r>
              <a:rPr kumimoji="0" lang="en-US" altLang="zh-CN" sz="2800" dirty="0"/>
              <a:t>NH</a:t>
            </a:r>
            <a:r>
              <a:rPr kumimoji="0" lang="en-US" altLang="zh-CN" sz="2800" baseline="-25000" dirty="0"/>
              <a:t>3 </a:t>
            </a:r>
            <a:r>
              <a:rPr kumimoji="0" lang="zh-CN" altLang="en-US" sz="2800" dirty="0"/>
              <a:t>的平衡浓度分别为：</a:t>
            </a:r>
            <a:r>
              <a:rPr kumimoji="0" lang="en-US" altLang="zh-CN" sz="2800" dirty="0"/>
              <a:t>C (Ag</a:t>
            </a:r>
            <a:r>
              <a:rPr kumimoji="0" lang="en-US" altLang="zh-CN" sz="2800" baseline="30000" dirty="0"/>
              <a:t>+</a:t>
            </a:r>
            <a:r>
              <a:rPr kumimoji="0" lang="en-US" altLang="zh-CN" sz="2800" dirty="0"/>
              <a:t>) = </a:t>
            </a:r>
            <a:r>
              <a:rPr lang="en-US" altLang="zh-CN" sz="2800" dirty="0"/>
              <a:t>1.1×10</a:t>
            </a:r>
            <a:r>
              <a:rPr lang="en-US" altLang="zh-CN" sz="2800" baseline="30000" dirty="0"/>
              <a:t>-3</a:t>
            </a:r>
            <a:r>
              <a:rPr lang="en-US" altLang="zh-CN" sz="2800" dirty="0"/>
              <a:t> </a:t>
            </a:r>
            <a:r>
              <a:rPr lang="en-US" altLang="zh-CN" sz="2800" dirty="0" err="1"/>
              <a:t>mol</a:t>
            </a:r>
            <a:r>
              <a:rPr lang="en-US" altLang="zh-CN" sz="2800" dirty="0"/>
              <a:t>/L</a:t>
            </a:r>
            <a:r>
              <a:rPr kumimoji="0" lang="en-US" altLang="zh-CN" sz="2800" dirty="0"/>
              <a:t> </a:t>
            </a:r>
          </a:p>
          <a:p>
            <a:pPr eaLnBrk="1" hangingPunct="1"/>
            <a:r>
              <a:rPr kumimoji="0" lang="en-US" altLang="zh-CN" sz="2800" dirty="0"/>
              <a:t>                                                                     C (NH</a:t>
            </a:r>
            <a:r>
              <a:rPr kumimoji="0" lang="en-US" altLang="zh-CN" sz="2800" baseline="-25000" dirty="0"/>
              <a:t>3</a:t>
            </a:r>
            <a:r>
              <a:rPr kumimoji="0" lang="en-US" altLang="zh-CN" sz="2800" dirty="0"/>
              <a:t>) = </a:t>
            </a:r>
            <a:r>
              <a:rPr lang="en-US" altLang="zh-CN" sz="2800" dirty="0"/>
              <a:t>2.2×10</a:t>
            </a:r>
            <a:r>
              <a:rPr lang="en-US" altLang="zh-CN" sz="2800" baseline="30000" dirty="0"/>
              <a:t>-3</a:t>
            </a:r>
            <a:r>
              <a:rPr lang="en-US" altLang="zh-CN" sz="2800" dirty="0"/>
              <a:t> </a:t>
            </a:r>
            <a:r>
              <a:rPr lang="en-US" altLang="zh-CN" sz="2800" dirty="0" err="1"/>
              <a:t>mol</a:t>
            </a:r>
            <a:r>
              <a:rPr lang="en-US" altLang="zh-CN" sz="2800" dirty="0"/>
              <a:t>/L</a:t>
            </a:r>
            <a:r>
              <a:rPr kumimoji="0" lang="en-US" altLang="zh-CN" sz="2800" dirty="0"/>
              <a:t>   </a:t>
            </a:r>
            <a:endParaRPr kumimoji="0" lang="zh-CN" altLang="en-US" sz="2800" dirty="0"/>
          </a:p>
        </p:txBody>
      </p:sp>
    </p:spTree>
    <p:extLst>
      <p:ext uri="{BB962C8B-B14F-4D97-AF65-F5344CB8AC3E}">
        <p14:creationId xmlns:p14="http://schemas.microsoft.com/office/powerpoint/2010/main" val="2549705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361256" y="162575"/>
            <a:ext cx="7479803" cy="738188"/>
          </a:xfrm>
        </p:spPr>
        <p:txBody>
          <a:bodyPr>
            <a:noAutofit/>
          </a:bodyPr>
          <a:lstStyle/>
          <a:p>
            <a:pPr eaLnBrk="1" hangingPunct="1"/>
            <a:r>
              <a:rPr lang="zh-CN" altLang="en-US" sz="3600" b="1" dirty="0"/>
              <a:t>配离子之间的相互转化</a:t>
            </a:r>
            <a:r>
              <a:rPr lang="zh-CN" altLang="ko-KR" sz="3600" b="1" dirty="0"/>
              <a:t> </a:t>
            </a:r>
            <a:endParaRPr lang="zh-CN" altLang="en-US" sz="3600" b="1" dirty="0"/>
          </a:p>
        </p:txBody>
      </p:sp>
      <p:sp>
        <p:nvSpPr>
          <p:cNvPr id="154628" name="Text Box 4"/>
          <p:cNvSpPr txBox="1">
            <a:spLocks noChangeArrowheads="1"/>
          </p:cNvSpPr>
          <p:nvPr/>
        </p:nvSpPr>
        <p:spPr bwMode="auto">
          <a:xfrm>
            <a:off x="2567608" y="5587251"/>
            <a:ext cx="6705600" cy="519113"/>
          </a:xfrm>
          <a:prstGeom prst="rect">
            <a:avLst/>
          </a:prstGeom>
          <a:noFill/>
          <a:ln>
            <a:noFill/>
          </a:ln>
          <a:effec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zh-CN" altLang="en-US" sz="2800" b="1" dirty="0"/>
              <a:t>反应向生成更稳定的配离子的方向进行</a:t>
            </a:r>
          </a:p>
        </p:txBody>
      </p:sp>
      <p:sp>
        <p:nvSpPr>
          <p:cNvPr id="154629" name="Text Box 5"/>
          <p:cNvSpPr txBox="1">
            <a:spLocks noChangeArrowheads="1"/>
          </p:cNvSpPr>
          <p:nvPr/>
        </p:nvSpPr>
        <p:spPr bwMode="auto">
          <a:xfrm>
            <a:off x="3472657" y="1401791"/>
            <a:ext cx="67770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sz="2800" b="1" dirty="0"/>
              <a:t>[Ag(NH</a:t>
            </a:r>
            <a:r>
              <a:rPr lang="en-US" altLang="zh-CN" sz="2800" b="1" baseline="-25000" dirty="0"/>
              <a:t>3</a:t>
            </a:r>
            <a:r>
              <a:rPr lang="en-US" altLang="zh-CN" sz="2800" b="1" dirty="0"/>
              <a:t>)</a:t>
            </a:r>
            <a:r>
              <a:rPr lang="en-US" altLang="zh-CN" sz="2800" b="1" baseline="-25000" dirty="0"/>
              <a:t>2</a:t>
            </a:r>
            <a:r>
              <a:rPr lang="en-US" altLang="zh-CN" sz="2800" b="1" dirty="0"/>
              <a:t>]</a:t>
            </a:r>
            <a:r>
              <a:rPr lang="en-US" altLang="zh-CN" sz="2800" b="1" baseline="30000" dirty="0"/>
              <a:t>+</a:t>
            </a:r>
            <a:r>
              <a:rPr lang="en-US" altLang="ko-KR" sz="2800" b="1" baseline="30000" dirty="0"/>
              <a:t> </a:t>
            </a:r>
            <a:r>
              <a:rPr lang="en-US" altLang="zh-CN" sz="2800" b="1" dirty="0"/>
              <a:t>+</a:t>
            </a:r>
            <a:r>
              <a:rPr lang="en-US" altLang="ko-KR" sz="2800" b="1" dirty="0"/>
              <a:t> </a:t>
            </a:r>
            <a:r>
              <a:rPr lang="en-US" altLang="zh-CN" sz="2800" b="1" dirty="0"/>
              <a:t>2CN</a:t>
            </a:r>
            <a:r>
              <a:rPr lang="en-US" altLang="zh-CN" sz="2800" b="1" baseline="30000" dirty="0"/>
              <a:t>- </a:t>
            </a:r>
            <a:r>
              <a:rPr lang="en-US" altLang="ko-KR" sz="2800" b="1" baseline="30000" dirty="0"/>
              <a:t>  </a:t>
            </a:r>
            <a:r>
              <a:rPr lang="en-US" altLang="zh-CN" sz="2800" b="1" dirty="0"/>
              <a:t>=</a:t>
            </a:r>
            <a:r>
              <a:rPr lang="en-US" altLang="ko-KR" sz="2800" b="1" dirty="0"/>
              <a:t> </a:t>
            </a:r>
            <a:r>
              <a:rPr lang="en-US" altLang="zh-CN" sz="2800" b="1" dirty="0"/>
              <a:t>[Ag(CN)</a:t>
            </a:r>
            <a:r>
              <a:rPr lang="en-US" altLang="zh-CN" sz="2800" b="1" baseline="-25000" dirty="0"/>
              <a:t>2</a:t>
            </a:r>
            <a:r>
              <a:rPr lang="en-US" altLang="zh-CN" sz="2800" b="1" dirty="0"/>
              <a:t>]</a:t>
            </a:r>
            <a:r>
              <a:rPr lang="en-US" altLang="zh-CN" sz="2800" b="1" baseline="30000" dirty="0"/>
              <a:t>-</a:t>
            </a:r>
            <a:r>
              <a:rPr lang="en-US" altLang="ko-KR" sz="2800" b="1" baseline="30000" dirty="0"/>
              <a:t> </a:t>
            </a:r>
            <a:r>
              <a:rPr lang="en-US" altLang="zh-CN" sz="2800" b="1" dirty="0"/>
              <a:t>+</a:t>
            </a:r>
            <a:r>
              <a:rPr lang="en-US" altLang="ko-KR" sz="2800" b="1" dirty="0"/>
              <a:t> </a:t>
            </a:r>
            <a:r>
              <a:rPr lang="en-US" altLang="zh-CN" sz="2800" b="1" dirty="0"/>
              <a:t>2NH</a:t>
            </a:r>
            <a:r>
              <a:rPr lang="en-US" altLang="zh-CN" sz="2800" b="1" baseline="-25000" dirty="0"/>
              <a:t>3</a:t>
            </a:r>
            <a:r>
              <a:rPr lang="en-US" altLang="ko-KR" sz="2800" b="1" baseline="-25000" dirty="0"/>
              <a:t>  </a:t>
            </a:r>
            <a:endParaRPr lang="en-US" altLang="zh-CN" sz="2800" b="1" baseline="-25000" dirty="0"/>
          </a:p>
        </p:txBody>
      </p:sp>
      <p:graphicFrame>
        <p:nvGraphicFramePr>
          <p:cNvPr id="154632" name="Object 8"/>
          <p:cNvGraphicFramePr>
            <a:graphicFrameLocks noChangeAspect="1"/>
          </p:cNvGraphicFramePr>
          <p:nvPr>
            <p:extLst/>
          </p:nvPr>
        </p:nvGraphicFramePr>
        <p:xfrm>
          <a:off x="1377802" y="2324758"/>
          <a:ext cx="5446712" cy="1352550"/>
        </p:xfrm>
        <a:graphic>
          <a:graphicData uri="http://schemas.openxmlformats.org/presentationml/2006/ole">
            <mc:AlternateContent xmlns:mc="http://schemas.openxmlformats.org/markup-compatibility/2006">
              <mc:Choice xmlns:v="urn:schemas-microsoft-com:vml" Requires="v">
                <p:oleObj spid="_x0000_s384038" name="BMP 图像" r:id="rId3" imgW="3800520" imgH="942840" progId="Paint.Picture">
                  <p:embed/>
                </p:oleObj>
              </mc:Choice>
              <mc:Fallback>
                <p:oleObj name="BMP 图像" r:id="rId3" imgW="3800520" imgH="942840" progId="Paint.Picture">
                  <p:embed/>
                  <p:pic>
                    <p:nvPicPr>
                      <p:cNvPr id="154632" name="Object 8"/>
                      <p:cNvPicPr>
                        <a:picLocks noChangeAspect="1" noChangeArrowheads="1"/>
                      </p:cNvPicPr>
                      <p:nvPr/>
                    </p:nvPicPr>
                    <p:blipFill>
                      <a:blip r:embed="rId4"/>
                      <a:srcRect/>
                      <a:stretch>
                        <a:fillRect/>
                      </a:stretch>
                    </p:blipFill>
                    <p:spPr bwMode="auto">
                      <a:xfrm>
                        <a:off x="1377802" y="2324758"/>
                        <a:ext cx="5446712"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4634" name="Object 10"/>
          <p:cNvGraphicFramePr>
            <a:graphicFrameLocks noChangeAspect="1"/>
          </p:cNvGraphicFramePr>
          <p:nvPr>
            <p:extLst/>
          </p:nvPr>
        </p:nvGraphicFramePr>
        <p:xfrm>
          <a:off x="7680176" y="2240622"/>
          <a:ext cx="3690937" cy="1479550"/>
        </p:xfrm>
        <a:graphic>
          <a:graphicData uri="http://schemas.openxmlformats.org/presentationml/2006/ole">
            <mc:AlternateContent xmlns:mc="http://schemas.openxmlformats.org/markup-compatibility/2006">
              <mc:Choice xmlns:v="urn:schemas-microsoft-com:vml" Requires="v">
                <p:oleObj spid="_x0000_s384039" name="位图图像" r:id="rId5" imgW="2591162" imgH="1038370" progId="Paint.Picture">
                  <p:embed/>
                </p:oleObj>
              </mc:Choice>
              <mc:Fallback>
                <p:oleObj name="位图图像" r:id="rId5" imgW="2591162" imgH="1038370" progId="Paint.Picture">
                  <p:embed/>
                  <p:pic>
                    <p:nvPicPr>
                      <p:cNvPr id="154634"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0176" y="2240622"/>
                        <a:ext cx="3690937" cy="147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637" name="Oval 13"/>
          <p:cNvSpPr>
            <a:spLocks noChangeArrowheads="1"/>
          </p:cNvSpPr>
          <p:nvPr/>
        </p:nvSpPr>
        <p:spPr bwMode="auto">
          <a:xfrm>
            <a:off x="2233464" y="2413659"/>
            <a:ext cx="1936750" cy="631825"/>
          </a:xfrm>
          <a:prstGeom prst="ellipse">
            <a:avLst/>
          </a:prstGeom>
          <a:noFill/>
          <a:ln w="25400">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zh-CN" altLang="en-US"/>
          </a:p>
        </p:txBody>
      </p:sp>
      <p:sp>
        <p:nvSpPr>
          <p:cNvPr id="154638" name="Oval 14"/>
          <p:cNvSpPr>
            <a:spLocks noChangeArrowheads="1"/>
          </p:cNvSpPr>
          <p:nvPr/>
        </p:nvSpPr>
        <p:spPr bwMode="auto">
          <a:xfrm>
            <a:off x="4124178" y="3088347"/>
            <a:ext cx="1349375" cy="631825"/>
          </a:xfrm>
          <a:prstGeom prst="ellipse">
            <a:avLst/>
          </a:prstGeom>
          <a:noFill/>
          <a:ln w="25400">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zh-CN" altLang="en-US"/>
          </a:p>
        </p:txBody>
      </p:sp>
      <p:sp>
        <p:nvSpPr>
          <p:cNvPr id="154639" name="Oval 15"/>
          <p:cNvSpPr>
            <a:spLocks noChangeArrowheads="1"/>
          </p:cNvSpPr>
          <p:nvPr/>
        </p:nvSpPr>
        <p:spPr bwMode="auto">
          <a:xfrm>
            <a:off x="5562453" y="3088347"/>
            <a:ext cx="1081087" cy="631825"/>
          </a:xfrm>
          <a:prstGeom prst="ellipse">
            <a:avLst/>
          </a:prstGeom>
          <a:noFill/>
          <a:ln w="25400">
            <a:headEnd/>
            <a:tailEnd/>
          </a:ln>
        </p:spPr>
        <p:style>
          <a:lnRef idx="1">
            <a:schemeClr val="accent1"/>
          </a:lnRef>
          <a:fillRef idx="3">
            <a:schemeClr val="accent1"/>
          </a:fillRef>
          <a:effectRef idx="2">
            <a:schemeClr val="accent1"/>
          </a:effectRef>
          <a:fontRef idx="minor">
            <a:schemeClr val="lt1"/>
          </a:fontRef>
        </p:style>
        <p:txBody>
          <a:bodyPr wrap="none" anchor="ctr"/>
          <a:lstStyle/>
          <a:p>
            <a:endParaRPr lang="zh-CN" altLang="en-US"/>
          </a:p>
        </p:txBody>
      </p:sp>
      <p:sp>
        <p:nvSpPr>
          <p:cNvPr id="2" name="矩形 1">
            <a:extLst>
              <a:ext uri="{FF2B5EF4-FFF2-40B4-BE49-F238E27FC236}">
                <a16:creationId xmlns:a16="http://schemas.microsoft.com/office/drawing/2014/main" xmlns="" id="{6E913AC7-CE45-47CF-9D57-7A5F4E9BAD24}"/>
              </a:ext>
            </a:extLst>
          </p:cNvPr>
          <p:cNvSpPr/>
          <p:nvPr/>
        </p:nvSpPr>
        <p:spPr>
          <a:xfrm>
            <a:off x="1919536" y="4722228"/>
            <a:ext cx="7725192" cy="523220"/>
          </a:xfrm>
          <a:prstGeom prst="rect">
            <a:avLst/>
          </a:prstGeom>
        </p:spPr>
        <p:txBody>
          <a:bodyPr wrap="none">
            <a:spAutoFit/>
          </a:bodyPr>
          <a:lstStyle/>
          <a:p>
            <a:r>
              <a:rPr lang="zh-CN" altLang="pt-BR" sz="2800" dirty="0">
                <a:solidFill>
                  <a:srgbClr val="FFFF00"/>
                </a:solidFill>
                <a:latin typeface="隶书" panose="02010509060101010101" pitchFamily="49" charset="-122"/>
                <a:ea typeface="隶书" panose="02010509060101010101" pitchFamily="49" charset="-122"/>
              </a:rPr>
              <a:t>利用标准平衡常数就可以判断反应进行的方向。</a:t>
            </a:r>
            <a:endParaRPr lang="zh-CN" altLang="en-US" sz="2800" dirty="0"/>
          </a:p>
        </p:txBody>
      </p:sp>
    </p:spTree>
    <p:extLst>
      <p:ext uri="{BB962C8B-B14F-4D97-AF65-F5344CB8AC3E}">
        <p14:creationId xmlns:p14="http://schemas.microsoft.com/office/powerpoint/2010/main" val="6657055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54637"/>
                                        </p:tgtEl>
                                        <p:attrNameLst>
                                          <p:attrName>style.visibility</p:attrName>
                                        </p:attrNameLst>
                                      </p:cBhvr>
                                      <p:to>
                                        <p:strVal val="visible"/>
                                      </p:to>
                                    </p:set>
                                    <p:animEffect transition="in" filter="barn(inHorizontal)">
                                      <p:cBhvr>
                                        <p:cTn id="7" dur="500"/>
                                        <p:tgtEl>
                                          <p:spTgt spid="154637"/>
                                        </p:tgtEl>
                                      </p:cBhvr>
                                    </p:animEffect>
                                  </p:childTnLst>
                                </p:cTn>
                              </p:par>
                            </p:childTnLst>
                          </p:cTn>
                        </p:par>
                        <p:par>
                          <p:cTn id="8" fill="hold" nodeType="afterGroup">
                            <p:stCondLst>
                              <p:cond delay="500"/>
                            </p:stCondLst>
                            <p:childTnLst>
                              <p:par>
                                <p:cTn id="9" presetID="16" presetClass="entr" presetSubtype="26" fill="hold" grpId="0" nodeType="afterEffect">
                                  <p:stCondLst>
                                    <p:cond delay="0"/>
                                  </p:stCondLst>
                                  <p:childTnLst>
                                    <p:set>
                                      <p:cBhvr>
                                        <p:cTn id="10" dur="1" fill="hold">
                                          <p:stCondLst>
                                            <p:cond delay="0"/>
                                          </p:stCondLst>
                                        </p:cTn>
                                        <p:tgtEl>
                                          <p:spTgt spid="154638"/>
                                        </p:tgtEl>
                                        <p:attrNameLst>
                                          <p:attrName>style.visibility</p:attrName>
                                        </p:attrNameLst>
                                      </p:cBhvr>
                                      <p:to>
                                        <p:strVal val="visible"/>
                                      </p:to>
                                    </p:set>
                                    <p:animEffect transition="in" filter="barn(inHorizontal)">
                                      <p:cBhvr>
                                        <p:cTn id="11" dur="500"/>
                                        <p:tgtEl>
                                          <p:spTgt spid="154638"/>
                                        </p:tgtEl>
                                      </p:cBhvr>
                                    </p:animEffect>
                                  </p:childTnLst>
                                </p:cTn>
                              </p:par>
                            </p:childTnLst>
                          </p:cTn>
                        </p:par>
                        <p:par>
                          <p:cTn id="12" fill="hold" nodeType="afterGroup">
                            <p:stCondLst>
                              <p:cond delay="1000"/>
                            </p:stCondLst>
                            <p:childTnLst>
                              <p:par>
                                <p:cTn id="13" presetID="16" presetClass="entr" presetSubtype="26" fill="hold" grpId="0" nodeType="afterEffect">
                                  <p:stCondLst>
                                    <p:cond delay="0"/>
                                  </p:stCondLst>
                                  <p:childTnLst>
                                    <p:set>
                                      <p:cBhvr>
                                        <p:cTn id="14" dur="1" fill="hold">
                                          <p:stCondLst>
                                            <p:cond delay="0"/>
                                          </p:stCondLst>
                                        </p:cTn>
                                        <p:tgtEl>
                                          <p:spTgt spid="154639"/>
                                        </p:tgtEl>
                                        <p:attrNameLst>
                                          <p:attrName>style.visibility</p:attrName>
                                        </p:attrNameLst>
                                      </p:cBhvr>
                                      <p:to>
                                        <p:strVal val="visible"/>
                                      </p:to>
                                    </p:set>
                                    <p:animEffect transition="in" filter="barn(inHorizontal)">
                                      <p:cBhvr>
                                        <p:cTn id="15" dur="500"/>
                                        <p:tgtEl>
                                          <p:spTgt spid="15463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54634"/>
                                        </p:tgtEl>
                                        <p:attrNameLst>
                                          <p:attrName>style.visibility</p:attrName>
                                        </p:attrNameLst>
                                      </p:cBhvr>
                                      <p:to>
                                        <p:strVal val="visible"/>
                                      </p:to>
                                    </p:set>
                                    <p:animEffect transition="in" filter="blinds(horizontal)">
                                      <p:cBhvr>
                                        <p:cTn id="20" dur="500"/>
                                        <p:tgtEl>
                                          <p:spTgt spid="15463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54628"/>
                                        </p:tgtEl>
                                        <p:attrNameLst>
                                          <p:attrName>style.visibility</p:attrName>
                                        </p:attrNameLst>
                                      </p:cBhvr>
                                      <p:to>
                                        <p:strVal val="visible"/>
                                      </p:to>
                                    </p:set>
                                    <p:animEffect transition="in" filter="blinds(horizontal)">
                                      <p:cBhvr>
                                        <p:cTn id="25" dur="500"/>
                                        <p:tgtEl>
                                          <p:spTgt spid="154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p:bldP spid="154637" grpId="0" animBg="1"/>
      <p:bldP spid="154638" grpId="0" animBg="1"/>
      <p:bldP spid="15463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 id="{D69FFAE9-875F-4CBC-8403-1A054C169C2C}"/>
              </a:ext>
            </a:extLst>
          </p:cNvPr>
          <p:cNvSpPr>
            <a:spLocks noGrp="1"/>
          </p:cNvSpPr>
          <p:nvPr>
            <p:ph type="dt" sz="half" idx="10"/>
          </p:nvPr>
        </p:nvSpPr>
        <p:spPr/>
        <p:txBody>
          <a:bodyPr/>
          <a:lstStyle/>
          <a:p>
            <a:fld id="{47708C78-F3FE-414C-8416-34736449F243}" type="datetime12">
              <a:rPr lang="zh-CN" altLang="en-US" smtClean="0"/>
              <a:t>上午8时17分</a:t>
            </a:fld>
            <a:endParaRPr lang="en-US" altLang="zh-CN"/>
          </a:p>
        </p:txBody>
      </p:sp>
      <p:sp>
        <p:nvSpPr>
          <p:cNvPr id="4" name="灯片编号占位符 3">
            <a:extLst>
              <a:ext uri="{FF2B5EF4-FFF2-40B4-BE49-F238E27FC236}">
                <a16:creationId xmlns:a16="http://schemas.microsoft.com/office/drawing/2014/main" xmlns="" id="{0AD4BA26-81C9-44DD-9FFB-119661C3129D}"/>
              </a:ext>
            </a:extLst>
          </p:cNvPr>
          <p:cNvSpPr>
            <a:spLocks noGrp="1"/>
          </p:cNvSpPr>
          <p:nvPr>
            <p:ph type="sldNum" sz="quarter" idx="11"/>
          </p:nvPr>
        </p:nvSpPr>
        <p:spPr/>
        <p:txBody>
          <a:bodyPr/>
          <a:lstStyle/>
          <a:p>
            <a:fld id="{23252746-FD5C-47BD-B38F-3A90BA1481F0}" type="slidenum">
              <a:rPr lang="en-US" altLang="zh-CN" smtClean="0"/>
              <a:pPr/>
              <a:t>59</a:t>
            </a:fld>
            <a:endParaRPr lang="en-US" altLang="zh-CN"/>
          </a:p>
        </p:txBody>
      </p:sp>
      <p:sp>
        <p:nvSpPr>
          <p:cNvPr id="6" name="Rectangle 3">
            <a:extLst>
              <a:ext uri="{FF2B5EF4-FFF2-40B4-BE49-F238E27FC236}">
                <a16:creationId xmlns:a16="http://schemas.microsoft.com/office/drawing/2014/main" xmlns="" id="{769E3A85-80A3-43DD-A2DE-11E09F2D7E2E}"/>
              </a:ext>
            </a:extLst>
          </p:cNvPr>
          <p:cNvSpPr txBox="1">
            <a:spLocks noChangeArrowheads="1"/>
          </p:cNvSpPr>
          <p:nvPr/>
        </p:nvSpPr>
        <p:spPr>
          <a:xfrm>
            <a:off x="767408" y="259557"/>
            <a:ext cx="8229600" cy="517525"/>
          </a:xfrm>
        </p:spPr>
        <p:txBody>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fontAlgn="auto">
              <a:buFont typeface="Wingdings" panose="05000000000000000000" pitchFamily="2" charset="2"/>
              <a:buNone/>
            </a:pPr>
            <a:r>
              <a:rPr lang="zh-CN" altLang="en-US" sz="2800">
                <a:solidFill>
                  <a:srgbClr val="FFFF00"/>
                </a:solidFill>
                <a:latin typeface="黑体" panose="02010609060101010101" pitchFamily="49" charset="-122"/>
                <a:ea typeface="黑体" panose="02010609060101010101" pitchFamily="49" charset="-122"/>
              </a:rPr>
              <a:t>例   </a:t>
            </a:r>
            <a:r>
              <a:rPr lang="zh-CN" altLang="en-US" sz="2800">
                <a:solidFill>
                  <a:srgbClr val="FFFF00"/>
                </a:solidFill>
              </a:rPr>
              <a:t>判断下列配位反应进行的方向：</a:t>
            </a:r>
          </a:p>
          <a:p>
            <a:pPr fontAlgn="auto">
              <a:buFont typeface="Wingdings" panose="05000000000000000000" pitchFamily="2" charset="2"/>
              <a:buNone/>
            </a:pPr>
            <a:endParaRPr lang="en-US" altLang="zh-CN" sz="2800" dirty="0">
              <a:solidFill>
                <a:srgbClr val="FFFF00"/>
              </a:solidFill>
            </a:endParaRPr>
          </a:p>
        </p:txBody>
      </p:sp>
      <p:sp>
        <p:nvSpPr>
          <p:cNvPr id="7" name="Text Box 16">
            <a:extLst>
              <a:ext uri="{FF2B5EF4-FFF2-40B4-BE49-F238E27FC236}">
                <a16:creationId xmlns:a16="http://schemas.microsoft.com/office/drawing/2014/main" xmlns="" id="{639B5B71-5AA0-44C0-BC2C-748F0E63A24D}"/>
              </a:ext>
            </a:extLst>
          </p:cNvPr>
          <p:cNvSpPr txBox="1">
            <a:spLocks noChangeArrowheads="1"/>
          </p:cNvSpPr>
          <p:nvPr/>
        </p:nvSpPr>
        <p:spPr bwMode="auto">
          <a:xfrm>
            <a:off x="1233716" y="2004649"/>
            <a:ext cx="1261884"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kumimoji="0" lang="zh-CN" altLang="en-US" sz="2800" dirty="0">
                <a:solidFill>
                  <a:srgbClr val="FFFF00"/>
                </a:solidFill>
                <a:latin typeface="Arial" panose="020B0604020202020204" pitchFamily="34" charset="0"/>
              </a:rPr>
              <a:t>查得：</a:t>
            </a:r>
          </a:p>
          <a:p>
            <a:pPr eaLnBrk="1" hangingPunct="1"/>
            <a:endParaRPr kumimoji="0" lang="en-US" altLang="zh-CN" sz="1800" dirty="0">
              <a:solidFill>
                <a:srgbClr val="FFFF00"/>
              </a:solidFill>
              <a:latin typeface="Arial" panose="020B0604020202020204" pitchFamily="34" charset="0"/>
            </a:endParaRPr>
          </a:p>
        </p:txBody>
      </p:sp>
      <p:grpSp>
        <p:nvGrpSpPr>
          <p:cNvPr id="8" name="组合 7">
            <a:extLst>
              <a:ext uri="{FF2B5EF4-FFF2-40B4-BE49-F238E27FC236}">
                <a16:creationId xmlns:a16="http://schemas.microsoft.com/office/drawing/2014/main" xmlns="" id="{76370EA6-97CC-47C7-9087-8B7BA19DD40A}"/>
              </a:ext>
            </a:extLst>
          </p:cNvPr>
          <p:cNvGrpSpPr/>
          <p:nvPr/>
        </p:nvGrpSpPr>
        <p:grpSpPr>
          <a:xfrm>
            <a:off x="2119804" y="1221700"/>
            <a:ext cx="6877204" cy="523220"/>
            <a:chOff x="2429879" y="1238290"/>
            <a:chExt cx="6877204" cy="523220"/>
          </a:xfrm>
        </p:grpSpPr>
        <p:sp>
          <p:nvSpPr>
            <p:cNvPr id="9" name="文本框 8">
              <a:extLst>
                <a:ext uri="{FF2B5EF4-FFF2-40B4-BE49-F238E27FC236}">
                  <a16:creationId xmlns:a16="http://schemas.microsoft.com/office/drawing/2014/main" xmlns="" id="{1F2A1B84-329B-4ACC-9FDD-0FD868D9AD24}"/>
                </a:ext>
              </a:extLst>
            </p:cNvPr>
            <p:cNvSpPr txBox="1"/>
            <p:nvPr/>
          </p:nvSpPr>
          <p:spPr>
            <a:xfrm>
              <a:off x="2429879" y="1238290"/>
              <a:ext cx="6877204"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[Ag(NH</a:t>
              </a:r>
              <a:r>
                <a:rPr lang="en-US" altLang="zh-CN" sz="2800" baseline="-25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a:t>
              </a:r>
              <a:r>
                <a:rPr lang="en-US" altLang="zh-CN" sz="2800" baseline="300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+ 2 CN</a:t>
              </a:r>
              <a:r>
                <a:rPr lang="en-US" altLang="zh-CN" sz="2800" baseline="300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         [Ag(CN)</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a:t>
              </a:r>
              <a:r>
                <a:rPr lang="en-US" altLang="zh-CN" sz="2800" baseline="300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+2 NH</a:t>
              </a:r>
              <a:r>
                <a:rPr lang="en-US" altLang="zh-CN" sz="2800" baseline="-25000" dirty="0">
                  <a:latin typeface="Times New Roman" panose="02020603050405020304" pitchFamily="18" charset="0"/>
                  <a:cs typeface="Times New Roman" panose="02020603050405020304" pitchFamily="18" charset="0"/>
                </a:rPr>
                <a:t>3</a:t>
              </a:r>
              <a:endParaRPr lang="zh-CN" altLang="en-US" sz="2800" dirty="0">
                <a:latin typeface="Times New Roman" panose="02020603050405020304" pitchFamily="18" charset="0"/>
                <a:cs typeface="Times New Roman" panose="02020603050405020304" pitchFamily="18" charset="0"/>
              </a:endParaRPr>
            </a:p>
          </p:txBody>
        </p:sp>
        <p:graphicFrame>
          <p:nvGraphicFramePr>
            <p:cNvPr id="10" name="对象 9">
              <a:extLst>
                <a:ext uri="{FF2B5EF4-FFF2-40B4-BE49-F238E27FC236}">
                  <a16:creationId xmlns:a16="http://schemas.microsoft.com/office/drawing/2014/main" xmlns="" id="{72E9ADBB-4293-49C6-AB52-6883133EB13D}"/>
                </a:ext>
              </a:extLst>
            </p:cNvPr>
            <p:cNvGraphicFramePr>
              <a:graphicFrameLocks noChangeAspect="1"/>
            </p:cNvGraphicFramePr>
            <p:nvPr/>
          </p:nvGraphicFramePr>
          <p:xfrm>
            <a:off x="5591944" y="1365611"/>
            <a:ext cx="656925" cy="259538"/>
          </p:xfrm>
          <a:graphic>
            <a:graphicData uri="http://schemas.openxmlformats.org/presentationml/2006/ole">
              <mc:AlternateContent xmlns:mc="http://schemas.openxmlformats.org/markup-compatibility/2006">
                <mc:Choice xmlns:v="urn:schemas-microsoft-com:vml" Requires="v">
                  <p:oleObj spid="_x0000_s385044" name="CS ChemDraw Drawing" r:id="rId3" imgW="475164" imgH="107730" progId="ChemDraw.Document.6.0">
                    <p:embed/>
                  </p:oleObj>
                </mc:Choice>
                <mc:Fallback>
                  <p:oleObj name="CS ChemDraw Drawing" r:id="rId3" imgW="475164" imgH="107730" progId="ChemDraw.Document.6.0">
                    <p:embed/>
                    <p:pic>
                      <p:nvPicPr>
                        <p:cNvPr id="10" name="对象 9">
                          <a:extLst>
                            <a:ext uri="{FF2B5EF4-FFF2-40B4-BE49-F238E27FC236}">
                              <a16:creationId xmlns:a16="http://schemas.microsoft.com/office/drawing/2014/main" xmlns="" id="{72E9ADBB-4293-49C6-AB52-6883133EB13D}"/>
                            </a:ext>
                          </a:extLst>
                        </p:cNvPr>
                        <p:cNvPicPr/>
                        <p:nvPr/>
                      </p:nvPicPr>
                      <p:blipFill>
                        <a:blip r:embed="rId4"/>
                        <a:stretch>
                          <a:fillRect/>
                        </a:stretch>
                      </p:blipFill>
                      <p:spPr>
                        <a:xfrm>
                          <a:off x="5591944" y="1365611"/>
                          <a:ext cx="656925" cy="259538"/>
                        </a:xfrm>
                        <a:prstGeom prst="rect">
                          <a:avLst/>
                        </a:prstGeom>
                      </p:spPr>
                    </p:pic>
                  </p:oleObj>
                </mc:Fallback>
              </mc:AlternateContent>
            </a:graphicData>
          </a:graphic>
        </p:graphicFrame>
      </p:gr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xmlns="" id="{2AD1B119-CCAA-4A37-B7D2-D3C64E2A15B8}"/>
                  </a:ext>
                </a:extLst>
              </p:cNvPr>
              <p:cNvSpPr/>
              <p:nvPr/>
            </p:nvSpPr>
            <p:spPr>
              <a:xfrm>
                <a:off x="2495600" y="1913065"/>
                <a:ext cx="9433048" cy="695383"/>
              </a:xfrm>
              <a:prstGeom prst="rect">
                <a:avLst/>
              </a:prstGeom>
            </p:spPr>
            <p:txBody>
              <a:bodyPr wrap="square">
                <a:spAutoFit/>
              </a:bodyPr>
              <a:lstStyle/>
              <a:p>
                <a:pPr>
                  <a:lnSpc>
                    <a:spcPct val="150000"/>
                  </a:lnSpc>
                </a:pPr>
                <a14:m>
                  <m:oMath xmlns:m="http://schemas.openxmlformats.org/officeDocument/2006/math">
                    <m:sSubSup>
                      <m:sSubSupPr>
                        <m:ctrlPr>
                          <a:rPr lang="en-US" altLang="zh-CN" sz="2800" i="1" smtClean="0">
                            <a:solidFill>
                              <a:schemeClr val="tx1"/>
                            </a:solidFill>
                            <a:latin typeface="Cambria Math"/>
                            <a:ea typeface="隶书" panose="02010509060101010101" pitchFamily="49" charset="-122"/>
                          </a:rPr>
                        </m:ctrlPr>
                      </m:sSubSupPr>
                      <m:e>
                        <m:r>
                          <a:rPr lang="en-US" altLang="zh-CN" sz="2800" i="1">
                            <a:solidFill>
                              <a:schemeClr val="tx1"/>
                            </a:solidFill>
                            <a:latin typeface="Cambria Math" panose="02040503050406030204" pitchFamily="18" charset="0"/>
                            <a:ea typeface="隶书" panose="02010509060101010101" pitchFamily="49" charset="-122"/>
                          </a:rPr>
                          <m:t>𝐾</m:t>
                        </m:r>
                      </m:e>
                      <m:sub>
                        <m:r>
                          <a:rPr lang="en-US" altLang="zh-CN" sz="2800" i="1">
                            <a:solidFill>
                              <a:schemeClr val="tx1"/>
                            </a:solidFill>
                            <a:latin typeface="Cambria Math" panose="02040503050406030204" pitchFamily="18" charset="0"/>
                            <a:ea typeface="隶书" panose="02010509060101010101" pitchFamily="49" charset="-122"/>
                          </a:rPr>
                          <m:t>𝑠</m:t>
                        </m:r>
                      </m:sub>
                      <m:sup>
                        <m:r>
                          <a:rPr lang="zh-CN" altLang="en-US" sz="2800" i="1">
                            <a:solidFill>
                              <a:schemeClr val="tx1"/>
                            </a:solidFill>
                            <a:latin typeface="Cambria Math" panose="02040503050406030204" pitchFamily="18" charset="0"/>
                            <a:ea typeface="隶书" panose="02010509060101010101" pitchFamily="49" charset="-122"/>
                          </a:rPr>
                          <m:t>𝜃</m:t>
                        </m:r>
                      </m:sup>
                    </m:sSubSup>
                    <m:r>
                      <m:rPr>
                        <m:nor/>
                      </m:rPr>
                      <a:rPr lang="en-US" altLang="zh-CN" sz="2800" b="0" i="0" smtClean="0">
                        <a:solidFill>
                          <a:schemeClr val="tx1"/>
                        </a:solidFill>
                        <a:latin typeface="Cambria Math" panose="02040503050406030204" pitchFamily="18" charset="0"/>
                        <a:ea typeface="隶书" panose="02010509060101010101" pitchFamily="49" charset="-122"/>
                      </a:rPr>
                      <m:t>{</m:t>
                    </m:r>
                    <m:r>
                      <m:rPr>
                        <m:nor/>
                      </m:rPr>
                      <a:rPr lang="en-US" altLang="zh-CN" sz="2800" dirty="0" smtClean="0">
                        <a:solidFill>
                          <a:schemeClr val="tx1"/>
                        </a:solidFill>
                        <a:latin typeface="Times New Roman" panose="02020603050405020304" pitchFamily="18" charset="0"/>
                        <a:cs typeface="Times New Roman" panose="02020603050405020304" pitchFamily="18" charset="0"/>
                      </a:rPr>
                      <m:t>[</m:t>
                    </m:r>
                    <m:r>
                      <m:rPr>
                        <m:nor/>
                      </m:rPr>
                      <a:rPr lang="en-US" altLang="zh-CN" sz="2800" dirty="0" smtClean="0">
                        <a:solidFill>
                          <a:schemeClr val="tx1"/>
                        </a:solidFill>
                        <a:latin typeface="Times New Roman" panose="02020603050405020304" pitchFamily="18" charset="0"/>
                        <a:cs typeface="Times New Roman" panose="02020603050405020304" pitchFamily="18" charset="0"/>
                      </a:rPr>
                      <m:t>Ag</m:t>
                    </m:r>
                    <m:r>
                      <m:rPr>
                        <m:nor/>
                      </m:rPr>
                      <a:rPr lang="en-US" altLang="zh-CN" sz="2800" dirty="0" smtClean="0">
                        <a:solidFill>
                          <a:schemeClr val="tx1"/>
                        </a:solidFill>
                        <a:latin typeface="Times New Roman" panose="02020603050405020304" pitchFamily="18" charset="0"/>
                        <a:cs typeface="Times New Roman" panose="02020603050405020304" pitchFamily="18" charset="0"/>
                      </a:rPr>
                      <m:t>(</m:t>
                    </m:r>
                    <m:r>
                      <m:rPr>
                        <m:nor/>
                      </m:rPr>
                      <a:rPr lang="en-US" altLang="zh-CN" sz="2800" dirty="0" smtClean="0">
                        <a:solidFill>
                          <a:schemeClr val="tx1"/>
                        </a:solidFill>
                        <a:latin typeface="Times New Roman" panose="02020603050405020304" pitchFamily="18" charset="0"/>
                        <a:cs typeface="Times New Roman" panose="02020603050405020304" pitchFamily="18" charset="0"/>
                      </a:rPr>
                      <m:t>NH</m:t>
                    </m:r>
                    <m:r>
                      <m:rPr>
                        <m:nor/>
                      </m:rPr>
                      <a:rPr lang="en-US" altLang="zh-CN" sz="2800" baseline="-25000" dirty="0" smtClean="0">
                        <a:solidFill>
                          <a:schemeClr val="tx1"/>
                        </a:solidFill>
                        <a:latin typeface="Times New Roman" panose="02020603050405020304" pitchFamily="18" charset="0"/>
                        <a:cs typeface="Times New Roman" panose="02020603050405020304" pitchFamily="18" charset="0"/>
                      </a:rPr>
                      <m:t>3</m:t>
                    </m:r>
                    <m:r>
                      <m:rPr>
                        <m:nor/>
                      </m:rPr>
                      <a:rPr lang="en-US" altLang="zh-CN" sz="2800" dirty="0" smtClean="0">
                        <a:solidFill>
                          <a:schemeClr val="tx1"/>
                        </a:solidFill>
                        <a:latin typeface="Times New Roman" panose="02020603050405020304" pitchFamily="18" charset="0"/>
                        <a:cs typeface="Times New Roman" panose="02020603050405020304" pitchFamily="18" charset="0"/>
                      </a:rPr>
                      <m:t>)</m:t>
                    </m:r>
                    <m:r>
                      <m:rPr>
                        <m:nor/>
                      </m:rPr>
                      <a:rPr lang="en-US" altLang="zh-CN" sz="2800" baseline="-25000" dirty="0" smtClean="0">
                        <a:solidFill>
                          <a:schemeClr val="tx1"/>
                        </a:solidFill>
                        <a:latin typeface="Times New Roman" panose="02020603050405020304" pitchFamily="18" charset="0"/>
                        <a:cs typeface="Times New Roman" panose="02020603050405020304" pitchFamily="18" charset="0"/>
                      </a:rPr>
                      <m:t>2</m:t>
                    </m:r>
                    <m:r>
                      <m:rPr>
                        <m:nor/>
                      </m:rPr>
                      <a:rPr lang="en-US" altLang="zh-CN" sz="2800" dirty="0" smtClean="0">
                        <a:solidFill>
                          <a:schemeClr val="tx1"/>
                        </a:solidFill>
                        <a:latin typeface="Times New Roman" panose="02020603050405020304" pitchFamily="18" charset="0"/>
                        <a:cs typeface="Times New Roman" panose="02020603050405020304" pitchFamily="18" charset="0"/>
                      </a:rPr>
                      <m:t>]</m:t>
                    </m:r>
                    <m:r>
                      <m:rPr>
                        <m:nor/>
                      </m:rPr>
                      <a:rPr lang="en-US" altLang="zh-CN" sz="2800" baseline="30000" dirty="0" smtClean="0">
                        <a:solidFill>
                          <a:schemeClr val="tx1"/>
                        </a:solidFill>
                        <a:latin typeface="Times New Roman" panose="02020603050405020304" pitchFamily="18" charset="0"/>
                        <a:cs typeface="Times New Roman" panose="02020603050405020304" pitchFamily="18" charset="0"/>
                      </a:rPr>
                      <m:t>+</m:t>
                    </m:r>
                  </m:oMath>
                </a14:m>
                <a:r>
                  <a:rPr lang="en-US" altLang="zh-CN" sz="2800" dirty="0">
                    <a:solidFill>
                      <a:schemeClr val="tx1"/>
                    </a:solidFill>
                  </a:rPr>
                  <a:t>}=1.67</a:t>
                </a:r>
                <a14:m>
                  <m:oMath xmlns:m="http://schemas.openxmlformats.org/officeDocument/2006/math">
                    <m:r>
                      <a:rPr lang="en-US" altLang="zh-CN" sz="2800" i="1" dirty="0" smtClean="0">
                        <a:solidFill>
                          <a:schemeClr val="tx1"/>
                        </a:solidFill>
                        <a:latin typeface="Cambria Math" panose="02040503050406030204" pitchFamily="18" charset="0"/>
                        <a:ea typeface="Cambria Math" panose="02040503050406030204" pitchFamily="18" charset="0"/>
                      </a:rPr>
                      <m:t>×</m:t>
                    </m:r>
                  </m:oMath>
                </a14:m>
                <a:r>
                  <a:rPr lang="en-US" altLang="zh-CN" sz="2800" dirty="0">
                    <a:solidFill>
                      <a:schemeClr val="tx1"/>
                    </a:solidFill>
                  </a:rPr>
                  <a:t>10</a:t>
                </a:r>
                <a:r>
                  <a:rPr lang="en-US" altLang="zh-CN" sz="2800" baseline="30000" dirty="0">
                    <a:solidFill>
                      <a:schemeClr val="tx1"/>
                    </a:solidFill>
                  </a:rPr>
                  <a:t>7</a:t>
                </a:r>
                <a:r>
                  <a:rPr lang="en-US" altLang="zh-CN" sz="2800" dirty="0">
                    <a:solidFill>
                      <a:schemeClr val="tx1"/>
                    </a:solidFill>
                  </a:rPr>
                  <a:t>;   </a:t>
                </a:r>
                <a14:m>
                  <m:oMath xmlns:m="http://schemas.openxmlformats.org/officeDocument/2006/math">
                    <m:sSubSup>
                      <m:sSubSupPr>
                        <m:ctrlPr>
                          <a:rPr lang="en-US" altLang="zh-CN" sz="2800" i="1">
                            <a:latin typeface="Cambria Math"/>
                            <a:ea typeface="隶书" panose="02010509060101010101" pitchFamily="49" charset="-122"/>
                          </a:rPr>
                        </m:ctrlPr>
                      </m:sSubSupPr>
                      <m:e>
                        <m:r>
                          <a:rPr lang="en-US" altLang="zh-CN" sz="2800" i="1">
                            <a:latin typeface="Cambria Math" panose="02040503050406030204" pitchFamily="18" charset="0"/>
                            <a:ea typeface="隶书" panose="02010509060101010101" pitchFamily="49" charset="-122"/>
                          </a:rPr>
                          <m:t>𝐾</m:t>
                        </m:r>
                      </m:e>
                      <m:sub>
                        <m:r>
                          <a:rPr lang="en-US" altLang="zh-CN" sz="2800" i="1">
                            <a:latin typeface="Cambria Math" panose="02040503050406030204" pitchFamily="18" charset="0"/>
                            <a:ea typeface="隶书" panose="02010509060101010101" pitchFamily="49" charset="-122"/>
                          </a:rPr>
                          <m:t>𝑠</m:t>
                        </m:r>
                      </m:sub>
                      <m:sup>
                        <m:r>
                          <a:rPr lang="zh-CN" altLang="en-US" sz="2800" i="1">
                            <a:latin typeface="Cambria Math" panose="02040503050406030204" pitchFamily="18" charset="0"/>
                            <a:ea typeface="隶书" panose="02010509060101010101" pitchFamily="49" charset="-122"/>
                          </a:rPr>
                          <m:t>𝜃</m:t>
                        </m:r>
                      </m:sup>
                    </m:sSubSup>
                    <m:r>
                      <m:rPr>
                        <m:nor/>
                      </m:rPr>
                      <a:rPr lang="en-US" altLang="zh-CN" sz="2800">
                        <a:latin typeface="Cambria Math" panose="02040503050406030204" pitchFamily="18" charset="0"/>
                        <a:ea typeface="隶书" panose="02010509060101010101" pitchFamily="49" charset="-122"/>
                      </a:rPr>
                      <m:t>{</m:t>
                    </m:r>
                    <m:r>
                      <m:rPr>
                        <m:nor/>
                      </m:rPr>
                      <a:rPr lang="en-US" altLang="zh-CN" sz="2800" dirty="0">
                        <a:latin typeface="Times New Roman" panose="02020603050405020304" pitchFamily="18" charset="0"/>
                        <a:cs typeface="Times New Roman" panose="02020603050405020304" pitchFamily="18" charset="0"/>
                      </a:rPr>
                      <m:t>[</m:t>
                    </m:r>
                    <m:r>
                      <m:rPr>
                        <m:nor/>
                      </m:rPr>
                      <a:rPr lang="en-US" altLang="zh-CN" sz="2800" dirty="0">
                        <a:latin typeface="Times New Roman" panose="02020603050405020304" pitchFamily="18" charset="0"/>
                        <a:cs typeface="Times New Roman" panose="02020603050405020304" pitchFamily="18" charset="0"/>
                      </a:rPr>
                      <m:t>Ag</m:t>
                    </m:r>
                    <m:r>
                      <m:rPr>
                        <m:nor/>
                      </m:rPr>
                      <a:rPr lang="en-US" altLang="zh-CN" sz="2800" dirty="0">
                        <a:latin typeface="Times New Roman" panose="02020603050405020304" pitchFamily="18" charset="0"/>
                        <a:cs typeface="Times New Roman" panose="02020603050405020304" pitchFamily="18" charset="0"/>
                      </a:rPr>
                      <m:t>(</m:t>
                    </m:r>
                    <m:r>
                      <m:rPr>
                        <m:nor/>
                      </m:rPr>
                      <a:rPr lang="en-US" altLang="zh-CN" sz="2800" b="0" i="0" dirty="0" smtClean="0">
                        <a:latin typeface="Times New Roman" panose="02020603050405020304" pitchFamily="18" charset="0"/>
                        <a:cs typeface="Times New Roman" panose="02020603050405020304" pitchFamily="18" charset="0"/>
                      </a:rPr>
                      <m:t>CN</m:t>
                    </m:r>
                    <m:r>
                      <m:rPr>
                        <m:nor/>
                      </m:rPr>
                      <a:rPr lang="en-US" altLang="zh-CN" sz="2800" baseline="-25000" dirty="0">
                        <a:latin typeface="Times New Roman" panose="02020603050405020304" pitchFamily="18" charset="0"/>
                        <a:cs typeface="Times New Roman" panose="02020603050405020304" pitchFamily="18" charset="0"/>
                      </a:rPr>
                      <m:t>3</m:t>
                    </m:r>
                    <m:r>
                      <m:rPr>
                        <m:nor/>
                      </m:rPr>
                      <a:rPr lang="en-US" altLang="zh-CN" sz="2800" dirty="0">
                        <a:latin typeface="Times New Roman" panose="02020603050405020304" pitchFamily="18" charset="0"/>
                        <a:cs typeface="Times New Roman" panose="02020603050405020304" pitchFamily="18" charset="0"/>
                      </a:rPr>
                      <m:t>)</m:t>
                    </m:r>
                    <m:r>
                      <m:rPr>
                        <m:nor/>
                      </m:rPr>
                      <a:rPr lang="en-US" altLang="zh-CN" sz="2800" baseline="-25000" dirty="0">
                        <a:latin typeface="Times New Roman" panose="02020603050405020304" pitchFamily="18" charset="0"/>
                        <a:cs typeface="Times New Roman" panose="02020603050405020304" pitchFamily="18" charset="0"/>
                      </a:rPr>
                      <m:t>2</m:t>
                    </m:r>
                    <m:r>
                      <m:rPr>
                        <m:nor/>
                      </m:rPr>
                      <a:rPr lang="en-US" altLang="zh-CN" sz="2800" dirty="0" smtClean="0">
                        <a:latin typeface="Times New Roman" panose="02020603050405020304" pitchFamily="18" charset="0"/>
                        <a:cs typeface="Times New Roman" panose="02020603050405020304" pitchFamily="18" charset="0"/>
                      </a:rPr>
                      <m:t>]</m:t>
                    </m:r>
                  </m:oMath>
                </a14:m>
                <a:r>
                  <a:rPr lang="en-US" altLang="zh-CN" sz="2800" baseline="30000" dirty="0"/>
                  <a:t>-</a:t>
                </a:r>
                <a:r>
                  <a:rPr lang="en-US" altLang="zh-CN" sz="2800" dirty="0"/>
                  <a:t>}=2</a:t>
                </a:r>
                <a14:m>
                  <m:oMath xmlns:m="http://schemas.openxmlformats.org/officeDocument/2006/math">
                    <m:r>
                      <a:rPr lang="en-US" altLang="zh-CN" sz="2800" b="0" i="0" dirty="0" smtClean="0">
                        <a:latin typeface="Cambria Math" panose="02040503050406030204" pitchFamily="18" charset="0"/>
                        <a:ea typeface="Cambria Math" panose="02040503050406030204" pitchFamily="18" charset="0"/>
                      </a:rPr>
                      <m:t>.48</m:t>
                    </m:r>
                    <m:r>
                      <a:rPr lang="en-US" altLang="zh-CN" sz="2800" i="1" dirty="0">
                        <a:latin typeface="Cambria Math" panose="02040503050406030204" pitchFamily="18" charset="0"/>
                        <a:ea typeface="Cambria Math" panose="02040503050406030204" pitchFamily="18" charset="0"/>
                      </a:rPr>
                      <m:t>×</m:t>
                    </m:r>
                  </m:oMath>
                </a14:m>
                <a:r>
                  <a:rPr lang="en-US" altLang="zh-CN" sz="2800" dirty="0"/>
                  <a:t>10</a:t>
                </a:r>
                <a:r>
                  <a:rPr lang="en-US" altLang="zh-CN" sz="2800" baseline="30000" dirty="0"/>
                  <a:t>20</a:t>
                </a:r>
                <a:r>
                  <a:rPr lang="en-US" altLang="zh-CN" sz="2800" dirty="0"/>
                  <a:t>;</a:t>
                </a:r>
                <a:endParaRPr lang="zh-CN" altLang="en-US" sz="2800" baseline="30000" dirty="0">
                  <a:solidFill>
                    <a:schemeClr val="tx1"/>
                  </a:solidFill>
                </a:endParaRPr>
              </a:p>
            </p:txBody>
          </p:sp>
        </mc:Choice>
        <mc:Fallback xmlns="">
          <p:sp>
            <p:nvSpPr>
              <p:cNvPr id="11" name="矩形 10">
                <a:extLst>
                  <a:ext uri="{FF2B5EF4-FFF2-40B4-BE49-F238E27FC236}">
                    <a16:creationId xmlns:a16="http://schemas.microsoft.com/office/drawing/2014/main" id="{2AD1B119-CCAA-4A37-B7D2-D3C64E2A15B8}"/>
                  </a:ext>
                </a:extLst>
              </p:cNvPr>
              <p:cNvSpPr>
                <a:spLocks noRot="1" noChangeAspect="1" noMove="1" noResize="1" noEditPoints="1" noAdjustHandles="1" noChangeArrowheads="1" noChangeShapeType="1" noTextEdit="1"/>
              </p:cNvSpPr>
              <p:nvPr/>
            </p:nvSpPr>
            <p:spPr>
              <a:xfrm>
                <a:off x="2495600" y="1913065"/>
                <a:ext cx="9433048" cy="695383"/>
              </a:xfrm>
              <a:prstGeom prst="rect">
                <a:avLst/>
              </a:prstGeom>
              <a:blipFill>
                <a:blip r:embed="rId5"/>
                <a:stretch>
                  <a:fillRect b="-23684"/>
                </a:stretch>
              </a:blipFill>
            </p:spPr>
            <p:txBody>
              <a:bodyPr/>
              <a:lstStyle/>
              <a:p>
                <a:r>
                  <a:rPr lang="zh-CN" altLang="en-US">
                    <a:noFill/>
                  </a:rPr>
                  <a:t> </a:t>
                </a:r>
              </a:p>
            </p:txBody>
          </p:sp>
        </mc:Fallback>
      </mc:AlternateContent>
      <p:grpSp>
        <p:nvGrpSpPr>
          <p:cNvPr id="12" name="组合 11">
            <a:extLst>
              <a:ext uri="{FF2B5EF4-FFF2-40B4-BE49-F238E27FC236}">
                <a16:creationId xmlns:a16="http://schemas.microsoft.com/office/drawing/2014/main" xmlns="" id="{D35F36D4-4147-4BF9-92E5-9713B4121876}"/>
              </a:ext>
            </a:extLst>
          </p:cNvPr>
          <p:cNvGrpSpPr/>
          <p:nvPr/>
        </p:nvGrpSpPr>
        <p:grpSpPr>
          <a:xfrm>
            <a:off x="42087" y="3098127"/>
            <a:ext cx="12107823" cy="3286070"/>
            <a:chOff x="42087" y="3098127"/>
            <a:chExt cx="12107823" cy="3286070"/>
          </a:xfrm>
        </p:grpSpPr>
        <p:sp>
          <p:nvSpPr>
            <p:cNvPr id="13" name="Text Box 9">
              <a:extLst>
                <a:ext uri="{FF2B5EF4-FFF2-40B4-BE49-F238E27FC236}">
                  <a16:creationId xmlns:a16="http://schemas.microsoft.com/office/drawing/2014/main" xmlns="" id="{722BE929-3A54-4436-8459-D32E490FFBE0}"/>
                </a:ext>
              </a:extLst>
            </p:cNvPr>
            <p:cNvSpPr txBox="1">
              <a:spLocks noChangeArrowheads="1"/>
            </p:cNvSpPr>
            <p:nvPr/>
          </p:nvSpPr>
          <p:spPr bwMode="auto">
            <a:xfrm>
              <a:off x="191105" y="3098127"/>
              <a:ext cx="62889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dirty="0">
                  <a:solidFill>
                    <a:srgbClr val="FFFF00"/>
                  </a:solidFill>
                  <a:latin typeface="Arial" panose="020B0604020202020204" pitchFamily="34" charset="0"/>
                  <a:ea typeface="黑体" panose="02010609060101010101" pitchFamily="49" charset="-122"/>
                </a:rPr>
                <a:t>解</a:t>
              </a:r>
              <a:r>
                <a:rPr kumimoji="0" lang="zh-CN" altLang="en-US" sz="2800" dirty="0">
                  <a:solidFill>
                    <a:srgbClr val="FFFF00"/>
                  </a:solidFill>
                  <a:latin typeface="Arial" panose="020B0604020202020204" pitchFamily="34" charset="0"/>
                </a:rPr>
                <a:t>：上述配位反应的标准平衡常数为：</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xmlns="" id="{F45C7114-90B6-4237-ACEB-99A8970EAEAB}"/>
                    </a:ext>
                  </a:extLst>
                </p:cNvPr>
                <p:cNvSpPr txBox="1"/>
                <p:nvPr/>
              </p:nvSpPr>
              <p:spPr>
                <a:xfrm>
                  <a:off x="42087" y="3961655"/>
                  <a:ext cx="12107823" cy="774379"/>
                </a:xfrm>
                <a:prstGeom prst="rect">
                  <a:avLst/>
                </a:prstGeom>
                <a:noFill/>
              </p:spPr>
              <p:txBody>
                <a:bodyPr wrap="square" rtlCol="0">
                  <a:spAutoFit/>
                </a:bodyPr>
                <a:lstStyle/>
                <a:p>
                  <a:r>
                    <a:rPr lang="en-US" altLang="zh-CN" sz="2400" dirty="0">
                      <a:solidFill>
                        <a:schemeClr val="tx1"/>
                      </a:solidFill>
                      <a:latin typeface="Times New Roman" panose="02020603050405020304" pitchFamily="18" charset="0"/>
                      <a:cs typeface="Times New Roman" panose="02020603050405020304" pitchFamily="18" charset="0"/>
                    </a:rPr>
                    <a:t>K</a:t>
                  </a:r>
                  <a14:m>
                    <m:oMath xmlns:m="http://schemas.openxmlformats.org/officeDocument/2006/math">
                      <m:r>
                        <a:rPr lang="zh-CN" altLang="en-US" sz="2400" i="1" baseline="30000" smtClean="0">
                          <a:solidFill>
                            <a:schemeClr val="tx1"/>
                          </a:solidFill>
                          <a:latin typeface="Cambria Math" panose="02040503050406030204" pitchFamily="18" charset="0"/>
                        </a:rPr>
                        <m:t>𝜃</m:t>
                      </m:r>
                    </m:oMath>
                  </a14:m>
                  <a:r>
                    <a:rPr lang="en-US" altLang="zh-CN" sz="24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altLang="zh-CN" sz="2400" i="1" dirty="0" smtClean="0">
                              <a:solidFill>
                                <a:schemeClr val="tx1"/>
                              </a:solidFill>
                              <a:latin typeface="Cambria Math"/>
                            </a:rPr>
                          </m:ctrlPr>
                        </m:fPr>
                        <m:num>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Ag</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CN</m:t>
                          </m:r>
                          <m:r>
                            <m:rPr>
                              <m:nor/>
                            </m:rPr>
                            <a:rPr lang="en-US" altLang="zh-CN" sz="2400" dirty="0">
                              <a:solidFill>
                                <a:schemeClr val="tx1"/>
                              </a:solidFill>
                              <a:latin typeface="Times New Roman" panose="02020603050405020304" pitchFamily="18" charset="0"/>
                              <a:cs typeface="Times New Roman" panose="02020603050405020304" pitchFamily="18" charset="0"/>
                            </a:rPr>
                            <m:t>)2]−</m:t>
                          </m:r>
                          <m:r>
                            <a:rPr lang="en-US" altLang="zh-CN" sz="2400" b="0" i="1" dirty="0" smtClean="0">
                              <a:solidFill>
                                <a:schemeClr val="tx1"/>
                              </a:solidFill>
                              <a:latin typeface="Cambria Math" panose="02040503050406030204" pitchFamily="18" charset="0"/>
                              <a:cs typeface="Times New Roman" panose="02020603050405020304" pitchFamily="18" charset="0"/>
                            </a:rPr>
                            <m:t> </m:t>
                          </m:r>
                          <m:r>
                            <a:rPr lang="en-US" altLang="zh-CN" sz="2400" i="1"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US" altLang="zh-CN" sz="2400" b="0" i="0" dirty="0" smtClean="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m:t> [</m:t>
                          </m:r>
                          <m:r>
                            <m:rPr>
                              <m:nor/>
                            </m:rPr>
                            <a:rPr lang="en-US" altLang="zh-CN" sz="2400" dirty="0">
                              <a:solidFill>
                                <a:schemeClr val="tx1"/>
                              </a:solidFill>
                              <a:latin typeface="Times New Roman" panose="02020603050405020304" pitchFamily="18" charset="0"/>
                              <a:cs typeface="Times New Roman" panose="02020603050405020304" pitchFamily="18" charset="0"/>
                            </a:rPr>
                            <m:t>NH</m:t>
                          </m:r>
                          <m:r>
                            <m:rPr>
                              <m:nor/>
                            </m:rPr>
                            <a:rPr lang="en-US" altLang="zh-CN" sz="2400" baseline="-25000" dirty="0">
                              <a:solidFill>
                                <a:schemeClr val="tx1"/>
                              </a:solidFill>
                              <a:latin typeface="Times New Roman" panose="02020603050405020304" pitchFamily="18" charset="0"/>
                              <a:cs typeface="Times New Roman" panose="02020603050405020304" pitchFamily="18" charset="0"/>
                            </a:rPr>
                            <m:t>3</m:t>
                          </m:r>
                          <m:r>
                            <m:rPr>
                              <m:nor/>
                            </m:rPr>
                            <a:rPr lang="en-US" altLang="zh-CN" sz="2400" b="0" i="0" dirty="0" smtClean="0">
                              <a:solidFill>
                                <a:schemeClr val="tx1"/>
                              </a:solidFill>
                              <a:latin typeface="Times New Roman" panose="02020603050405020304" pitchFamily="18" charset="0"/>
                              <a:cs typeface="Times New Roman" panose="02020603050405020304" pitchFamily="18" charset="0"/>
                            </a:rPr>
                            <m:t>]</m:t>
                          </m:r>
                          <m:r>
                            <m:rPr>
                              <m:nor/>
                            </m:rPr>
                            <a:rPr lang="en-US" altLang="zh-CN" sz="2400" b="0" i="0" baseline="30000" dirty="0" smtClean="0">
                              <a:solidFill>
                                <a:schemeClr val="tx1"/>
                              </a:solidFill>
                              <a:latin typeface="Times New Roman" panose="02020603050405020304" pitchFamily="18" charset="0"/>
                              <a:cs typeface="Times New Roman" panose="02020603050405020304" pitchFamily="18" charset="0"/>
                            </a:rPr>
                            <m:t>2</m:t>
                          </m:r>
                        </m:num>
                        <m:den>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Ag</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0" i="0" dirty="0" smtClean="0">
                              <a:solidFill>
                                <a:schemeClr val="tx1"/>
                              </a:solidFill>
                              <a:latin typeface="Times New Roman" panose="02020603050405020304" pitchFamily="18" charset="0"/>
                              <a:cs typeface="Times New Roman" panose="02020603050405020304" pitchFamily="18" charset="0"/>
                            </a:rPr>
                            <m:t>NH</m:t>
                          </m:r>
                          <m:r>
                            <m:rPr>
                              <m:nor/>
                            </m:rPr>
                            <a:rPr lang="en-US" altLang="zh-CN" sz="2400" b="0" i="0" baseline="-25000" dirty="0" smtClean="0">
                              <a:solidFill>
                                <a:schemeClr val="tx1"/>
                              </a:solidFill>
                              <a:latin typeface="Times New Roman" panose="02020603050405020304" pitchFamily="18" charset="0"/>
                              <a:cs typeface="Times New Roman" panose="02020603050405020304" pitchFamily="18" charset="0"/>
                            </a:rPr>
                            <m:t>3</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aseline="-25000" dirty="0">
                              <a:solidFill>
                                <a:schemeClr val="tx1"/>
                              </a:solidFill>
                              <a:latin typeface="Times New Roman" panose="02020603050405020304" pitchFamily="18" charset="0"/>
                              <a:cs typeface="Times New Roman" panose="02020603050405020304" pitchFamily="18" charset="0"/>
                            </a:rPr>
                            <m:t>2</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0" i="0" baseline="30000" dirty="0" smtClean="0">
                              <a:solidFill>
                                <a:schemeClr val="tx1"/>
                              </a:solidFill>
                              <a:latin typeface="Times New Roman" panose="02020603050405020304" pitchFamily="18" charset="0"/>
                              <a:cs typeface="Times New Roman" panose="02020603050405020304" pitchFamily="18" charset="0"/>
                            </a:rPr>
                            <m:t>+</m:t>
                          </m:r>
                          <m:r>
                            <a:rPr lang="en-US" altLang="zh-CN" sz="2400"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m:t> [</m:t>
                          </m:r>
                          <m:r>
                            <m:rPr>
                              <m:nor/>
                            </m:rPr>
                            <a:rPr lang="en-US" altLang="zh-CN" sz="2400" b="0" i="0" dirty="0" smtClean="0">
                              <a:solidFill>
                                <a:schemeClr val="tx1"/>
                              </a:solidFill>
                              <a:latin typeface="Times New Roman" panose="02020603050405020304" pitchFamily="18" charset="0"/>
                              <a:cs typeface="Times New Roman" panose="02020603050405020304" pitchFamily="18" charset="0"/>
                            </a:rPr>
                            <m:t>CN</m:t>
                          </m:r>
                          <m:r>
                            <m:rPr>
                              <m:nor/>
                            </m:rPr>
                            <a:rPr lang="en-US" altLang="zh-CN" sz="2400" b="0" i="0" baseline="30000" dirty="0" smtClean="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aseline="30000" dirty="0">
                              <a:solidFill>
                                <a:schemeClr val="tx1"/>
                              </a:solidFill>
                              <a:latin typeface="Times New Roman" panose="02020603050405020304" pitchFamily="18" charset="0"/>
                              <a:cs typeface="Times New Roman" panose="02020603050405020304" pitchFamily="18" charset="0"/>
                            </a:rPr>
                            <m:t>2</m:t>
                          </m:r>
                        </m:den>
                      </m:f>
                    </m:oMath>
                  </a14:m>
                  <a:r>
                    <a:rPr lang="en-US" altLang="zh-CN" sz="2400" baseline="300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a:t>
                  </a:r>
                  <a:r>
                    <a:rPr lang="en-US" altLang="zh-CN" sz="2400" dirty="0">
                      <a:solidFill>
                        <a:schemeClr val="tx1"/>
                      </a:solidFill>
                    </a:rPr>
                    <a:t> </a:t>
                  </a:r>
                  <a14:m>
                    <m:oMath xmlns:m="http://schemas.openxmlformats.org/officeDocument/2006/math">
                      <m:f>
                        <m:fPr>
                          <m:ctrlPr>
                            <a:rPr lang="en-US" altLang="zh-CN" sz="2400" i="1" dirty="0">
                              <a:solidFill>
                                <a:schemeClr val="tx1"/>
                              </a:solidFill>
                              <a:latin typeface="Cambria Math"/>
                            </a:rPr>
                          </m:ctrlPr>
                        </m:fPr>
                        <m:num>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Ag</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CN</m:t>
                          </m:r>
                          <m:r>
                            <m:rPr>
                              <m:nor/>
                            </m:rPr>
                            <a:rPr lang="en-US" altLang="zh-CN" sz="2400" dirty="0">
                              <a:solidFill>
                                <a:schemeClr val="tx1"/>
                              </a:solidFill>
                              <a:latin typeface="Times New Roman" panose="02020603050405020304" pitchFamily="18" charset="0"/>
                              <a:cs typeface="Times New Roman" panose="02020603050405020304" pitchFamily="18" charset="0"/>
                            </a:rPr>
                            <m:t>)2]−</m:t>
                          </m:r>
                        </m:num>
                        <m:den>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Ag</m:t>
                          </m:r>
                          <m:r>
                            <m:rPr>
                              <m:nor/>
                            </m:rPr>
                            <a:rPr lang="en-US" altLang="zh-CN" sz="2400" baseline="300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m:t>
                          </m:r>
                          <m:r>
                            <a:rPr lang="en-US" altLang="zh-CN" sz="2400" i="1" baseline="30000" dirty="0" smtClean="0">
                              <a:solidFill>
                                <a:schemeClr val="tx1"/>
                              </a:solidFill>
                              <a:latin typeface="Cambria Math"/>
                              <a:cs typeface="Times New Roman" panose="02020603050405020304" pitchFamily="18" charset="0"/>
                            </a:rPr>
                            <m:t> </m:t>
                          </m:r>
                          <m:r>
                            <a:rPr lang="en-US" altLang="zh-CN" sz="2400"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US" altLang="zh-CN" sz="240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m:rPr>
                              <m:nor/>
                            </m:rPr>
                            <a:rPr lang="en-US" altLang="zh-CN" sz="2400" dirty="0">
                              <a:solidFill>
                                <a:schemeClr val="tx1"/>
                              </a:solidFill>
                              <a:latin typeface="Times New Roman" panose="02020603050405020304" pitchFamily="18" charset="0"/>
                              <a:cs typeface="Times New Roman" panose="02020603050405020304" pitchFamily="18" charset="0"/>
                            </a:rPr>
                            <m:t>CN</m:t>
                          </m:r>
                          <m:r>
                            <m:rPr>
                              <m:nor/>
                            </m:rPr>
                            <a:rPr lang="en-US" altLang="zh-CN" sz="2400" baseline="300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aseline="30000" dirty="0">
                              <a:solidFill>
                                <a:schemeClr val="tx1"/>
                              </a:solidFill>
                              <a:latin typeface="Times New Roman" panose="02020603050405020304" pitchFamily="18" charset="0"/>
                              <a:cs typeface="Times New Roman" panose="02020603050405020304" pitchFamily="18" charset="0"/>
                            </a:rPr>
                            <m:t>2</m:t>
                          </m:r>
                        </m:den>
                      </m:f>
                    </m:oMath>
                  </a14:m>
                  <a:r>
                    <a:rPr lang="en-US" altLang="zh-CN"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sz="24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 </m:t>
                      </m:r>
                      <m:f>
                        <m:fPr>
                          <m:ctrlPr>
                            <a:rPr lang="en-US" altLang="zh-CN" sz="2400" i="1" dirty="0">
                              <a:solidFill>
                                <a:schemeClr val="tx1"/>
                              </a:solidFill>
                              <a:latin typeface="Cambria Math"/>
                            </a:rPr>
                          </m:ctrlPr>
                        </m:fPr>
                        <m:num>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Ag</m:t>
                          </m:r>
                          <m:r>
                            <m:rPr>
                              <m:nor/>
                            </m:rPr>
                            <a:rPr lang="en-US" altLang="zh-CN" sz="2400" baseline="300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m:t>
                          </m:r>
                          <m:r>
                            <a:rPr lang="en-US" altLang="zh-CN" sz="2400" i="1"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m:t> [</m:t>
                          </m:r>
                          <m:r>
                            <m:rPr>
                              <m:nor/>
                            </m:rPr>
                            <a:rPr lang="en-US" altLang="zh-CN" sz="2400" dirty="0">
                              <a:solidFill>
                                <a:schemeClr val="tx1"/>
                              </a:solidFill>
                              <a:latin typeface="Times New Roman" panose="02020603050405020304" pitchFamily="18" charset="0"/>
                              <a:cs typeface="Times New Roman" panose="02020603050405020304" pitchFamily="18" charset="0"/>
                            </a:rPr>
                            <m:t>NH</m:t>
                          </m:r>
                          <m:r>
                            <m:rPr>
                              <m:nor/>
                            </m:rPr>
                            <a:rPr lang="en-US" altLang="zh-CN" sz="2400" baseline="-25000" dirty="0">
                              <a:solidFill>
                                <a:schemeClr val="tx1"/>
                              </a:solidFill>
                              <a:latin typeface="Times New Roman" panose="02020603050405020304" pitchFamily="18" charset="0"/>
                              <a:cs typeface="Times New Roman" panose="02020603050405020304" pitchFamily="18" charset="0"/>
                            </a:rPr>
                            <m:t>3</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aseline="30000" dirty="0">
                              <a:solidFill>
                                <a:schemeClr val="tx1"/>
                              </a:solidFill>
                              <a:latin typeface="Times New Roman" panose="02020603050405020304" pitchFamily="18" charset="0"/>
                              <a:cs typeface="Times New Roman" panose="02020603050405020304" pitchFamily="18" charset="0"/>
                            </a:rPr>
                            <m:t>2</m:t>
                          </m:r>
                        </m:num>
                        <m:den>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Ag</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NH</m:t>
                          </m:r>
                          <m:r>
                            <m:rPr>
                              <m:nor/>
                            </m:rPr>
                            <a:rPr lang="en-US" altLang="zh-CN" sz="2400" baseline="-25000" dirty="0">
                              <a:solidFill>
                                <a:schemeClr val="tx1"/>
                              </a:solidFill>
                              <a:latin typeface="Times New Roman" panose="02020603050405020304" pitchFamily="18" charset="0"/>
                              <a:cs typeface="Times New Roman" panose="02020603050405020304" pitchFamily="18" charset="0"/>
                            </a:rPr>
                            <m:t>3</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aseline="-25000" dirty="0">
                              <a:solidFill>
                                <a:schemeClr val="tx1"/>
                              </a:solidFill>
                              <a:latin typeface="Times New Roman" panose="02020603050405020304" pitchFamily="18" charset="0"/>
                              <a:cs typeface="Times New Roman" panose="02020603050405020304" pitchFamily="18" charset="0"/>
                            </a:rPr>
                            <m:t>2</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aseline="30000" dirty="0">
                              <a:solidFill>
                                <a:schemeClr val="tx1"/>
                              </a:solidFill>
                              <a:latin typeface="Times New Roman" panose="02020603050405020304" pitchFamily="18" charset="0"/>
                              <a:cs typeface="Times New Roman" panose="02020603050405020304" pitchFamily="18" charset="0"/>
                            </a:rPr>
                            <m:t>+</m:t>
                          </m:r>
                        </m:den>
                      </m:f>
                    </m:oMath>
                  </a14:m>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rPr>
                    <a:t> </a:t>
                  </a:r>
                  <a14:m>
                    <m:oMath xmlns:m="http://schemas.openxmlformats.org/officeDocument/2006/math">
                      <m:f>
                        <m:fPr>
                          <m:ctrlPr>
                            <a:rPr lang="en-US" altLang="zh-CN" sz="2400" i="1" dirty="0">
                              <a:solidFill>
                                <a:schemeClr val="tx1"/>
                              </a:solidFill>
                              <a:latin typeface="Cambria Math"/>
                            </a:rPr>
                          </m:ctrlPr>
                        </m:fPr>
                        <m:num>
                          <m:sSubSup>
                            <m:sSubSupPr>
                              <m:ctrlPr>
                                <a:rPr lang="en-US" altLang="zh-CN" sz="2400" i="1">
                                  <a:solidFill>
                                    <a:schemeClr val="tx1"/>
                                  </a:solidFill>
                                  <a:latin typeface="Cambria Math"/>
                                  <a:ea typeface="隶书" panose="02010509060101010101" pitchFamily="49" charset="-122"/>
                                </a:rPr>
                              </m:ctrlPr>
                            </m:sSubSupPr>
                            <m:e>
                              <m:r>
                                <a:rPr lang="en-US" altLang="zh-CN" sz="2400" i="1">
                                  <a:solidFill>
                                    <a:schemeClr val="tx1"/>
                                  </a:solidFill>
                                  <a:latin typeface="Cambria Math" panose="02040503050406030204" pitchFamily="18" charset="0"/>
                                  <a:ea typeface="隶书" panose="02010509060101010101" pitchFamily="49" charset="-122"/>
                                </a:rPr>
                                <m:t>𝐾</m:t>
                              </m:r>
                            </m:e>
                            <m:sub>
                              <m:r>
                                <a:rPr lang="en-US" altLang="zh-CN" sz="2400" i="1">
                                  <a:solidFill>
                                    <a:schemeClr val="tx1"/>
                                  </a:solidFill>
                                  <a:latin typeface="Cambria Math" panose="02040503050406030204" pitchFamily="18" charset="0"/>
                                  <a:ea typeface="隶书" panose="02010509060101010101" pitchFamily="49" charset="-122"/>
                                </a:rPr>
                                <m:t>𝑠</m:t>
                              </m:r>
                            </m:sub>
                            <m:sup>
                              <m:r>
                                <a:rPr lang="zh-CN" altLang="en-US" sz="2400" i="1">
                                  <a:solidFill>
                                    <a:schemeClr val="tx1"/>
                                  </a:solidFill>
                                  <a:latin typeface="Cambria Math" panose="02040503050406030204" pitchFamily="18" charset="0"/>
                                  <a:ea typeface="隶书" panose="02010509060101010101" pitchFamily="49" charset="-122"/>
                                </a:rPr>
                                <m:t>𝜃</m:t>
                              </m:r>
                            </m:sup>
                          </m:sSubSup>
                          <m:r>
                            <m:rPr>
                              <m:nor/>
                            </m:rPr>
                            <a:rPr lang="en-US" altLang="zh-CN" sz="2400" b="0" i="0" smtClean="0">
                              <a:solidFill>
                                <a:schemeClr val="tx1"/>
                              </a:solidFill>
                              <a:latin typeface="Cambria Math" panose="02040503050406030204" pitchFamily="18" charset="0"/>
                              <a:ea typeface="隶书" panose="02010509060101010101" pitchFamily="49" charset="-122"/>
                            </a:rPr>
                            <m:t>{</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Ag</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CN</m:t>
                          </m:r>
                          <m:r>
                            <m:rPr>
                              <m:nor/>
                            </m:rPr>
                            <a:rPr lang="en-US" altLang="zh-CN" sz="2400" dirty="0">
                              <a:solidFill>
                                <a:schemeClr val="tx1"/>
                              </a:solidFill>
                              <a:latin typeface="Times New Roman" panose="02020603050405020304" pitchFamily="18" charset="0"/>
                              <a:cs typeface="Times New Roman" panose="02020603050405020304" pitchFamily="18" charset="0"/>
                            </a:rPr>
                            <m:t>)2]−}</m:t>
                          </m:r>
                        </m:num>
                        <m:den>
                          <m:sSubSup>
                            <m:sSubSupPr>
                              <m:ctrlPr>
                                <a:rPr lang="en-US" altLang="zh-CN" sz="2400" i="1">
                                  <a:solidFill>
                                    <a:schemeClr val="tx1"/>
                                  </a:solidFill>
                                  <a:latin typeface="Cambria Math"/>
                                  <a:ea typeface="隶书" panose="02010509060101010101" pitchFamily="49" charset="-122"/>
                                </a:rPr>
                              </m:ctrlPr>
                            </m:sSubSupPr>
                            <m:e>
                              <m:r>
                                <a:rPr lang="en-US" altLang="zh-CN" sz="2400" i="1">
                                  <a:solidFill>
                                    <a:schemeClr val="tx1"/>
                                  </a:solidFill>
                                  <a:latin typeface="Cambria Math" panose="02040503050406030204" pitchFamily="18" charset="0"/>
                                  <a:ea typeface="隶书" panose="02010509060101010101" pitchFamily="49" charset="-122"/>
                                </a:rPr>
                                <m:t>𝐾</m:t>
                              </m:r>
                            </m:e>
                            <m:sub>
                              <m:r>
                                <a:rPr lang="en-US" altLang="zh-CN" sz="2400" i="1">
                                  <a:solidFill>
                                    <a:schemeClr val="tx1"/>
                                  </a:solidFill>
                                  <a:latin typeface="Cambria Math" panose="02040503050406030204" pitchFamily="18" charset="0"/>
                                  <a:ea typeface="隶书" panose="02010509060101010101" pitchFamily="49" charset="-122"/>
                                </a:rPr>
                                <m:t>𝑠</m:t>
                              </m:r>
                            </m:sub>
                            <m:sup>
                              <m:r>
                                <a:rPr lang="zh-CN" altLang="en-US" sz="2400" i="1">
                                  <a:solidFill>
                                    <a:schemeClr val="tx1"/>
                                  </a:solidFill>
                                  <a:latin typeface="Cambria Math" panose="02040503050406030204" pitchFamily="18" charset="0"/>
                                  <a:ea typeface="隶书" panose="02010509060101010101" pitchFamily="49" charset="-122"/>
                                </a:rPr>
                                <m:t>𝜃</m:t>
                              </m:r>
                            </m:sup>
                          </m:sSubSup>
                          <m:r>
                            <m:rPr>
                              <m:nor/>
                            </m:rPr>
                            <a:rPr lang="en-US" altLang="zh-CN" sz="2400" b="0" i="0" smtClean="0">
                              <a:solidFill>
                                <a:schemeClr val="tx1"/>
                              </a:solidFill>
                              <a:latin typeface="Cambria Math" panose="02040503050406030204" pitchFamily="18" charset="0"/>
                              <a:ea typeface="隶书" panose="02010509060101010101" pitchFamily="49" charset="-122"/>
                            </a:rPr>
                            <m:t>{</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Ag</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NH</m:t>
                          </m:r>
                          <m:r>
                            <m:rPr>
                              <m:nor/>
                            </m:rPr>
                            <a:rPr lang="en-US" altLang="zh-CN" sz="2400" baseline="-25000" dirty="0">
                              <a:solidFill>
                                <a:schemeClr val="tx1"/>
                              </a:solidFill>
                              <a:latin typeface="Times New Roman" panose="02020603050405020304" pitchFamily="18" charset="0"/>
                              <a:cs typeface="Times New Roman" panose="02020603050405020304" pitchFamily="18" charset="0"/>
                            </a:rPr>
                            <m:t>3</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aseline="-25000" dirty="0">
                              <a:solidFill>
                                <a:schemeClr val="tx1"/>
                              </a:solidFill>
                              <a:latin typeface="Times New Roman" panose="02020603050405020304" pitchFamily="18" charset="0"/>
                              <a:cs typeface="Times New Roman" panose="02020603050405020304" pitchFamily="18" charset="0"/>
                            </a:rPr>
                            <m:t>2</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aseline="300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m:t>
                          </m:r>
                        </m:den>
                      </m:f>
                    </m:oMath>
                  </a14:m>
                  <a:r>
                    <a:rPr lang="en-US" altLang="zh-CN" sz="2400" dirty="0">
                      <a:solidFill>
                        <a:schemeClr val="tx1"/>
                      </a:solidFill>
                      <a:latin typeface="Times New Roman" panose="02020603050405020304" pitchFamily="18" charset="0"/>
                      <a:cs typeface="Times New Roman" panose="02020603050405020304" pitchFamily="18" charset="0"/>
                    </a:rPr>
                    <a:t> = 1.49 </a:t>
                  </a:r>
                  <a14:m>
                    <m:oMath xmlns:m="http://schemas.openxmlformats.org/officeDocument/2006/math">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400" baseline="300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10</a:t>
                  </a:r>
                  <a:r>
                    <a:rPr lang="en-US" altLang="zh-CN" sz="2400" baseline="30000" dirty="0">
                      <a:solidFill>
                        <a:schemeClr val="tx1"/>
                      </a:solidFill>
                      <a:latin typeface="Times New Roman" panose="02020603050405020304" pitchFamily="18" charset="0"/>
                      <a:cs typeface="Times New Roman" panose="02020603050405020304" pitchFamily="18" charset="0"/>
                    </a:rPr>
                    <a:t>13</a:t>
                  </a:r>
                </a:p>
              </p:txBody>
            </p:sp>
          </mc:Choice>
          <mc:Fallback xmlns="">
            <p:sp>
              <p:nvSpPr>
                <p:cNvPr id="14" name="文本框 13">
                  <a:extLst>
                    <a:ext uri="{FF2B5EF4-FFF2-40B4-BE49-F238E27FC236}">
                      <a16:creationId xmlns:a16="http://schemas.microsoft.com/office/drawing/2014/main" id="{F45C7114-90B6-4237-ACEB-99A8970EAEAB}"/>
                    </a:ext>
                  </a:extLst>
                </p:cNvPr>
                <p:cNvSpPr txBox="1">
                  <a:spLocks noRot="1" noChangeAspect="1" noMove="1" noResize="1" noEditPoints="1" noAdjustHandles="1" noChangeArrowheads="1" noChangeShapeType="1" noTextEdit="1"/>
                </p:cNvSpPr>
                <p:nvPr/>
              </p:nvSpPr>
              <p:spPr>
                <a:xfrm>
                  <a:off x="42087" y="3961655"/>
                  <a:ext cx="12107823" cy="774379"/>
                </a:xfrm>
                <a:prstGeom prst="rect">
                  <a:avLst/>
                </a:prstGeom>
                <a:blipFill>
                  <a:blip r:embed="rId6"/>
                  <a:stretch>
                    <a:fillRect l="-806"/>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xmlns="" id="{2DC50E9C-8A00-4ABE-8B39-3BFEAC696BD0}"/>
                </a:ext>
              </a:extLst>
            </p:cNvPr>
            <p:cNvSpPr/>
            <p:nvPr/>
          </p:nvSpPr>
          <p:spPr>
            <a:xfrm>
              <a:off x="171561" y="5183868"/>
              <a:ext cx="11848873" cy="1200329"/>
            </a:xfrm>
            <a:prstGeom prst="rect">
              <a:avLst/>
            </a:prstGeom>
          </p:spPr>
          <p:txBody>
            <a:bodyPr wrap="square">
              <a:spAutoFit/>
            </a:bodyPr>
            <a:lstStyle/>
            <a:p>
              <a:pPr eaLnBrk="1" hangingPunct="1">
                <a:lnSpc>
                  <a:spcPct val="150000"/>
                </a:lnSpc>
                <a:spcBef>
                  <a:spcPct val="20000"/>
                </a:spcBef>
              </a:pPr>
              <a:r>
                <a:rPr lang="zh-CN" altLang="en-US" sz="2400" dirty="0"/>
                <a:t>        配位反应向生成 </a:t>
              </a:r>
              <a:r>
                <a:rPr lang="en-US" altLang="zh-CN" sz="2400" dirty="0"/>
                <a:t>[Ag(CN) </a:t>
              </a:r>
              <a:r>
                <a:rPr lang="en-US" altLang="zh-CN" sz="2400" baseline="-25000" dirty="0"/>
                <a:t>2</a:t>
              </a:r>
              <a:r>
                <a:rPr lang="en-US" altLang="zh-CN" sz="2400" dirty="0"/>
                <a:t>]</a:t>
              </a:r>
              <a:r>
                <a:rPr lang="en-US" altLang="zh-CN" sz="2400" baseline="30000" dirty="0">
                  <a:latin typeface="宋体" panose="02010600030101010101" pitchFamily="2" charset="-122"/>
                </a:rPr>
                <a:t>- </a:t>
              </a:r>
              <a:r>
                <a:rPr lang="zh-CN" altLang="en-US" sz="2400" dirty="0"/>
                <a:t>的正反应方向进行。若加入足量的 </a:t>
              </a:r>
              <a:r>
                <a:rPr lang="en-US" altLang="zh-CN" sz="2400" dirty="0"/>
                <a:t>CN</a:t>
              </a:r>
              <a:r>
                <a:rPr lang="en-US" altLang="zh-CN" sz="2400" baseline="30000" dirty="0">
                  <a:latin typeface="宋体" panose="02010600030101010101" pitchFamily="2" charset="-122"/>
                </a:rPr>
                <a:t>-</a:t>
              </a:r>
              <a:r>
                <a:rPr lang="zh-CN" altLang="en-US" sz="2400" dirty="0"/>
                <a:t>，</a:t>
              </a:r>
              <a:r>
                <a:rPr lang="en-US" altLang="zh-CN" sz="2400" dirty="0"/>
                <a:t>[Ag(NH</a:t>
              </a:r>
              <a:r>
                <a:rPr lang="en-US" altLang="zh-CN" sz="2400" baseline="-25000" dirty="0"/>
                <a:t>3</a:t>
              </a:r>
              <a:r>
                <a:rPr lang="en-US" altLang="zh-CN" sz="2400" dirty="0"/>
                <a:t>) </a:t>
              </a:r>
              <a:r>
                <a:rPr lang="en-US" altLang="zh-CN" sz="2400" baseline="-25000" dirty="0"/>
                <a:t>2</a:t>
              </a:r>
              <a:r>
                <a:rPr lang="en-US" altLang="zh-CN" sz="2400" dirty="0"/>
                <a:t>]</a:t>
              </a:r>
              <a:r>
                <a:rPr lang="en-US" altLang="zh-CN" sz="2400" baseline="30000" dirty="0"/>
                <a:t>+ </a:t>
              </a:r>
              <a:r>
                <a:rPr lang="zh-CN" altLang="en-US" sz="2400" dirty="0"/>
                <a:t>可全部转化成 </a:t>
              </a:r>
              <a:r>
                <a:rPr lang="en-US" altLang="zh-CN" sz="2400" dirty="0"/>
                <a:t>[Ag(CN) </a:t>
              </a:r>
              <a:r>
                <a:rPr lang="en-US" altLang="zh-CN" sz="2400" baseline="-25000" dirty="0"/>
                <a:t>2</a:t>
              </a:r>
              <a:r>
                <a:rPr lang="en-US" altLang="zh-CN" sz="2400" dirty="0"/>
                <a:t>]</a:t>
              </a:r>
              <a:r>
                <a:rPr lang="en-US" altLang="zh-CN" sz="2400" baseline="30000" dirty="0">
                  <a:latin typeface="宋体" panose="02010600030101010101" pitchFamily="2" charset="-122"/>
                </a:rPr>
                <a:t>-</a:t>
              </a:r>
              <a:r>
                <a:rPr lang="zh-CN" altLang="en-US" sz="2400" dirty="0"/>
                <a:t>。</a:t>
              </a:r>
            </a:p>
          </p:txBody>
        </p:sp>
      </p:grpSp>
    </p:spTree>
    <p:extLst>
      <p:ext uri="{BB962C8B-B14F-4D97-AF65-F5344CB8AC3E}">
        <p14:creationId xmlns:p14="http://schemas.microsoft.com/office/powerpoint/2010/main" val="121458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6B702BEA-8668-4BB6-8E58-A2F45D475262}"/>
              </a:ext>
            </a:extLst>
          </p:cNvPr>
          <p:cNvSpPr>
            <a:spLocks noGrp="1"/>
          </p:cNvSpPr>
          <p:nvPr>
            <p:ph type="dt" sz="half" idx="10"/>
          </p:nvPr>
        </p:nvSpPr>
        <p:spPr/>
        <p:txBody>
          <a:bodyPr/>
          <a:lstStyle/>
          <a:p>
            <a:fld id="{93C80B2B-BA6B-452E-92A4-046B86A54744}" type="datetime12">
              <a:rPr lang="zh-CN" altLang="en-US" smtClean="0"/>
              <a:t>上午8时17分</a:t>
            </a:fld>
            <a:endParaRPr lang="en-US" altLang="zh-CN"/>
          </a:p>
        </p:txBody>
      </p:sp>
      <p:sp>
        <p:nvSpPr>
          <p:cNvPr id="3" name="灯片编号占位符 2">
            <a:extLst>
              <a:ext uri="{FF2B5EF4-FFF2-40B4-BE49-F238E27FC236}">
                <a16:creationId xmlns:a16="http://schemas.microsoft.com/office/drawing/2014/main" xmlns="" id="{72C319D1-2FF3-412A-A346-1B9FC1571C27}"/>
              </a:ext>
            </a:extLst>
          </p:cNvPr>
          <p:cNvSpPr>
            <a:spLocks noGrp="1"/>
          </p:cNvSpPr>
          <p:nvPr>
            <p:ph type="sldNum" sz="quarter" idx="11"/>
          </p:nvPr>
        </p:nvSpPr>
        <p:spPr/>
        <p:txBody>
          <a:bodyPr/>
          <a:lstStyle/>
          <a:p>
            <a:fld id="{C53D861B-6709-4854-813B-F1436648166B}" type="slidenum">
              <a:rPr lang="en-US" altLang="zh-CN" smtClean="0"/>
              <a:pPr/>
              <a:t>6</a:t>
            </a:fld>
            <a:endParaRPr lang="en-US" altLang="zh-CN"/>
          </a:p>
        </p:txBody>
      </p:sp>
      <p:sp>
        <p:nvSpPr>
          <p:cNvPr id="4" name="标题 3">
            <a:extLst>
              <a:ext uri="{FF2B5EF4-FFF2-40B4-BE49-F238E27FC236}">
                <a16:creationId xmlns:a16="http://schemas.microsoft.com/office/drawing/2014/main" xmlns="" id="{B26BC669-E86D-45F8-B130-4498FABAA6D7}"/>
              </a:ext>
            </a:extLst>
          </p:cNvPr>
          <p:cNvSpPr>
            <a:spLocks noGrp="1"/>
          </p:cNvSpPr>
          <p:nvPr>
            <p:ph type="title"/>
          </p:nvPr>
        </p:nvSpPr>
        <p:spPr/>
        <p:txBody>
          <a:bodyPr/>
          <a:lstStyle/>
          <a:p>
            <a:r>
              <a:rPr lang="zh-CN" altLang="en-US" dirty="0"/>
              <a:t>催化剂在药物合成中的应用</a:t>
            </a:r>
          </a:p>
        </p:txBody>
      </p:sp>
      <p:pic>
        <p:nvPicPr>
          <p:cNvPr id="8" name="图片 7">
            <a:extLst>
              <a:ext uri="{FF2B5EF4-FFF2-40B4-BE49-F238E27FC236}">
                <a16:creationId xmlns:a16="http://schemas.microsoft.com/office/drawing/2014/main" xmlns="" id="{6DD5BE81-056A-4D98-B288-5B45677795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608" y="2232553"/>
            <a:ext cx="6837191" cy="2762225"/>
          </a:xfrm>
          <a:prstGeom prst="rect">
            <a:avLst/>
          </a:prstGeom>
          <a:ln>
            <a:noFill/>
          </a:ln>
          <a:effectLst>
            <a:outerShdw blurRad="292100" dist="139700" dir="2700000" algn="tl" rotWithShape="0">
              <a:srgbClr val="333333">
                <a:alpha val="65000"/>
              </a:srgbClr>
            </a:outerShdw>
          </a:effectLst>
        </p:spPr>
      </p:pic>
      <p:sp>
        <p:nvSpPr>
          <p:cNvPr id="9" name="矩形 8">
            <a:extLst>
              <a:ext uri="{FF2B5EF4-FFF2-40B4-BE49-F238E27FC236}">
                <a16:creationId xmlns:a16="http://schemas.microsoft.com/office/drawing/2014/main" xmlns="" id="{12EC474B-BD8B-4E9A-8AED-172BA35B500E}"/>
              </a:ext>
            </a:extLst>
          </p:cNvPr>
          <p:cNvSpPr/>
          <p:nvPr/>
        </p:nvSpPr>
        <p:spPr>
          <a:xfrm>
            <a:off x="6816080" y="5877272"/>
            <a:ext cx="2885726" cy="369332"/>
          </a:xfrm>
          <a:prstGeom prst="rect">
            <a:avLst/>
          </a:prstGeom>
        </p:spPr>
        <p:txBody>
          <a:bodyPr wrap="none">
            <a:spAutoFit/>
          </a:bodyPr>
          <a:lstStyle/>
          <a:p>
            <a:r>
              <a:rPr lang="en-US" altLang="zh-CN" i="1" dirty="0"/>
              <a:t>ACS </a:t>
            </a:r>
            <a:r>
              <a:rPr lang="en-US" altLang="zh-CN" i="1" dirty="0" err="1"/>
              <a:t>Catal</a:t>
            </a:r>
            <a:r>
              <a:rPr lang="en-US" altLang="zh-CN" i="1" dirty="0"/>
              <a:t>.</a:t>
            </a:r>
            <a:r>
              <a:rPr lang="en-US" altLang="zh-CN" dirty="0"/>
              <a:t>, </a:t>
            </a:r>
            <a:r>
              <a:rPr lang="en-US" altLang="zh-CN" b="1" dirty="0"/>
              <a:t>2018</a:t>
            </a:r>
            <a:r>
              <a:rPr lang="en-US" altLang="zh-CN" dirty="0"/>
              <a:t>, 8, pp 86–89</a:t>
            </a:r>
            <a:endParaRPr lang="zh-CN" altLang="en-US" dirty="0"/>
          </a:p>
        </p:txBody>
      </p:sp>
    </p:spTree>
    <p:extLst>
      <p:ext uri="{BB962C8B-B14F-4D97-AF65-F5344CB8AC3E}">
        <p14:creationId xmlns:p14="http://schemas.microsoft.com/office/powerpoint/2010/main" val="35402831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Grp="1" noChangeArrowheads="1"/>
          </p:cNvSpPr>
          <p:nvPr>
            <p:ph sz="quarter" idx="13"/>
          </p:nvPr>
        </p:nvSpPr>
        <p:spPr/>
        <p:txBody>
          <a:bodyPr>
            <a:normAutofit/>
          </a:bodyPr>
          <a:lstStyle/>
          <a:p>
            <a:pPr>
              <a:lnSpc>
                <a:spcPct val="200000"/>
              </a:lnSpc>
            </a:pPr>
            <a:r>
              <a:rPr kumimoji="1" lang="en-US" altLang="zh-CN" sz="3600" dirty="0">
                <a:latin typeface="+mn-ea"/>
              </a:rPr>
              <a:t>1</a:t>
            </a:r>
            <a:r>
              <a:rPr kumimoji="1" lang="zh-CN" altLang="en-US" sz="3600" dirty="0">
                <a:latin typeface="+mn-ea"/>
              </a:rPr>
              <a:t>、与酸度的关系</a:t>
            </a:r>
          </a:p>
          <a:p>
            <a:pPr>
              <a:lnSpc>
                <a:spcPct val="200000"/>
              </a:lnSpc>
            </a:pPr>
            <a:r>
              <a:rPr lang="en-US" altLang="zh-CN" sz="3600" dirty="0">
                <a:latin typeface="+mn-ea"/>
              </a:rPr>
              <a:t>2</a:t>
            </a:r>
            <a:r>
              <a:rPr lang="zh-CN" altLang="en-US" sz="3600" dirty="0">
                <a:latin typeface="+mn-ea"/>
              </a:rPr>
              <a:t>、与沉淀反应的关系</a:t>
            </a:r>
          </a:p>
          <a:p>
            <a:pPr>
              <a:lnSpc>
                <a:spcPct val="200000"/>
              </a:lnSpc>
            </a:pPr>
            <a:r>
              <a:rPr lang="en-US" altLang="zh-CN" sz="3600" b="1" dirty="0">
                <a:latin typeface="+mn-ea"/>
              </a:rPr>
              <a:t>3</a:t>
            </a:r>
            <a:r>
              <a:rPr lang="zh-CN" altLang="en-US" sz="3600" b="1" dirty="0">
                <a:latin typeface="+mn-ea"/>
              </a:rPr>
              <a:t>、与氧化还原的关系</a:t>
            </a:r>
            <a:endParaRPr lang="en-US" altLang="zh-CN" sz="3600" b="1" dirty="0">
              <a:latin typeface="+mn-ea"/>
            </a:endParaRPr>
          </a:p>
        </p:txBody>
      </p:sp>
      <p:sp>
        <p:nvSpPr>
          <p:cNvPr id="269314" name="Rectangle 2"/>
          <p:cNvSpPr>
            <a:spLocks noGrp="1" noChangeArrowheads="1"/>
          </p:cNvSpPr>
          <p:nvPr>
            <p:ph type="title"/>
          </p:nvPr>
        </p:nvSpPr>
        <p:spPr/>
        <p:txBody>
          <a:bodyPr/>
          <a:lstStyle/>
          <a:p>
            <a:r>
              <a:rPr lang="zh-CN" altLang="en-US" dirty="0"/>
              <a:t>二、配合平衡的移动</a:t>
            </a:r>
          </a:p>
        </p:txBody>
      </p:sp>
      <p:sp>
        <p:nvSpPr>
          <p:cNvPr id="2" name="日期占位符 1"/>
          <p:cNvSpPr>
            <a:spLocks noGrp="1"/>
          </p:cNvSpPr>
          <p:nvPr>
            <p:ph type="dt" sz="half" idx="14"/>
          </p:nvPr>
        </p:nvSpPr>
        <p:spPr/>
        <p:txBody>
          <a:bodyPr/>
          <a:lstStyle/>
          <a:p>
            <a:fld id="{E72A985F-98F9-41BA-B90D-3D5E1978389A}" type="datetime12">
              <a:rPr lang="zh-CN" altLang="en-US" smtClean="0"/>
              <a:t>上午8时17分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60</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14882026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20" name="Text Box 16"/>
          <p:cNvSpPr txBox="1">
            <a:spLocks noChangeArrowheads="1"/>
          </p:cNvSpPr>
          <p:nvPr/>
        </p:nvSpPr>
        <p:spPr bwMode="auto">
          <a:xfrm>
            <a:off x="5293070" y="1248110"/>
            <a:ext cx="4343400"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20000"/>
              </a:spcBef>
            </a:pPr>
            <a:r>
              <a:rPr kumimoji="1" lang="en-US" altLang="zh-CN" sz="2800" b="1" dirty="0">
                <a:latin typeface="Times New Roman" pitchFamily="18" charset="0"/>
              </a:rPr>
              <a:t>pH</a:t>
            </a:r>
            <a:r>
              <a:rPr kumimoji="1" lang="zh-CN" altLang="en-US" sz="2800" b="1" dirty="0">
                <a:latin typeface="Times New Roman" pitchFamily="18" charset="0"/>
              </a:rPr>
              <a:t>越低，酸效应越严重；</a:t>
            </a:r>
          </a:p>
          <a:p>
            <a:pPr>
              <a:lnSpc>
                <a:spcPct val="125000"/>
              </a:lnSpc>
              <a:spcBef>
                <a:spcPct val="20000"/>
              </a:spcBef>
            </a:pPr>
            <a:r>
              <a:rPr kumimoji="1" lang="en-US" altLang="zh-CN" sz="2800" b="1" i="1" dirty="0">
                <a:latin typeface="Times New Roman" pitchFamily="18" charset="0"/>
              </a:rPr>
              <a:t>K</a:t>
            </a:r>
            <a:r>
              <a:rPr kumimoji="1" lang="en-US" altLang="zh-CN" sz="2800" b="1" baseline="-25000" dirty="0">
                <a:latin typeface="Times New Roman" pitchFamily="18" charset="0"/>
              </a:rPr>
              <a:t>a ,HL </a:t>
            </a:r>
            <a:r>
              <a:rPr kumimoji="1" lang="zh-CN" altLang="en-US" sz="2800" b="1" dirty="0">
                <a:latin typeface="Times New Roman" pitchFamily="18" charset="0"/>
              </a:rPr>
              <a:t>越小、</a:t>
            </a:r>
            <a:r>
              <a:rPr kumimoji="1" lang="en-US" altLang="zh-CN" sz="2800" b="1" i="1" dirty="0" err="1">
                <a:latin typeface="Times New Roman" pitchFamily="18" charset="0"/>
              </a:rPr>
              <a:t>K</a:t>
            </a:r>
            <a:r>
              <a:rPr kumimoji="1" lang="en-US" altLang="zh-CN" sz="2800" b="1" baseline="-25000" dirty="0" err="1">
                <a:latin typeface="Times New Roman" pitchFamily="18" charset="0"/>
              </a:rPr>
              <a:t>s,ML</a:t>
            </a:r>
            <a:r>
              <a:rPr kumimoji="1" lang="en-US" altLang="zh-CN" sz="2000" b="1" i="1" baseline="-30000" dirty="0" err="1">
                <a:latin typeface="Times New Roman" pitchFamily="18" charset="0"/>
              </a:rPr>
              <a:t>n</a:t>
            </a:r>
            <a:r>
              <a:rPr kumimoji="1" lang="zh-CN" altLang="en-US" sz="2800" b="1" dirty="0">
                <a:latin typeface="Times New Roman" pitchFamily="18" charset="0"/>
              </a:rPr>
              <a:t>越小，</a:t>
            </a:r>
          </a:p>
        </p:txBody>
      </p:sp>
      <p:sp>
        <p:nvSpPr>
          <p:cNvPr id="226306" name="Rectangle 2"/>
          <p:cNvSpPr>
            <a:spLocks noGrp="1" noChangeArrowheads="1"/>
          </p:cNvSpPr>
          <p:nvPr>
            <p:ph type="title"/>
          </p:nvPr>
        </p:nvSpPr>
        <p:spPr>
          <a:xfrm>
            <a:off x="2351088" y="153988"/>
            <a:ext cx="7543800" cy="754732"/>
          </a:xfrm>
        </p:spPr>
        <p:txBody>
          <a:bodyPr anchor="ctr" anchorCtr="0">
            <a:normAutofit/>
          </a:bodyPr>
          <a:lstStyle/>
          <a:p>
            <a:pPr>
              <a:spcBef>
                <a:spcPts val="0"/>
              </a:spcBef>
            </a:pPr>
            <a:r>
              <a:rPr kumimoji="1" lang="en-US" altLang="zh-CN" sz="3600" dirty="0">
                <a:latin typeface="Times New Roman" pitchFamily="18" charset="0"/>
                <a:cs typeface="Times New Roman" pitchFamily="18" charset="0"/>
              </a:rPr>
              <a:t>1</a:t>
            </a:r>
            <a:r>
              <a:rPr kumimoji="1" lang="zh-CN" altLang="en-US" sz="3600" dirty="0">
                <a:latin typeface="Times New Roman" pitchFamily="18" charset="0"/>
                <a:cs typeface="Times New Roman" pitchFamily="18" charset="0"/>
              </a:rPr>
              <a:t>、与酸度的关系</a:t>
            </a:r>
          </a:p>
        </p:txBody>
      </p:sp>
      <p:sp>
        <p:nvSpPr>
          <p:cNvPr id="226334" name="Text Box 30"/>
          <p:cNvSpPr txBox="1">
            <a:spLocks noChangeArrowheads="1"/>
          </p:cNvSpPr>
          <p:nvPr/>
        </p:nvSpPr>
        <p:spPr bwMode="auto">
          <a:xfrm>
            <a:off x="3955898" y="5766433"/>
            <a:ext cx="49450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dirty="0">
                <a:solidFill>
                  <a:srgbClr val="FFFF00"/>
                </a:solidFill>
                <a:latin typeface="Times New Roman" pitchFamily="18" charset="0"/>
              </a:rPr>
              <a:t>不水解的前提下，尽量提高</a:t>
            </a:r>
            <a:r>
              <a:rPr kumimoji="1" lang="en-US" altLang="zh-CN" sz="2800" b="1" dirty="0">
                <a:solidFill>
                  <a:srgbClr val="FFFF00"/>
                </a:solidFill>
                <a:latin typeface="Times New Roman" pitchFamily="18" charset="0"/>
              </a:rPr>
              <a:t>pH</a:t>
            </a:r>
          </a:p>
        </p:txBody>
      </p:sp>
      <p:grpSp>
        <p:nvGrpSpPr>
          <p:cNvPr id="226342" name="Group 38"/>
          <p:cNvGrpSpPr>
            <a:grpSpLocks/>
          </p:cNvGrpSpPr>
          <p:nvPr/>
        </p:nvGrpSpPr>
        <p:grpSpPr bwMode="auto">
          <a:xfrm>
            <a:off x="800100" y="1175740"/>
            <a:ext cx="4191000" cy="2454275"/>
            <a:chOff x="288" y="883"/>
            <a:chExt cx="2640" cy="1546"/>
          </a:xfrm>
        </p:grpSpPr>
        <p:grpSp>
          <p:nvGrpSpPr>
            <p:cNvPr id="226316" name="Group 12"/>
            <p:cNvGrpSpPr>
              <a:grpSpLocks/>
            </p:cNvGrpSpPr>
            <p:nvPr/>
          </p:nvGrpSpPr>
          <p:grpSpPr bwMode="auto">
            <a:xfrm>
              <a:off x="1392" y="1248"/>
              <a:ext cx="1152" cy="1104"/>
              <a:chOff x="2016" y="1680"/>
              <a:chExt cx="1248" cy="1104"/>
            </a:xfrm>
          </p:grpSpPr>
          <p:sp>
            <p:nvSpPr>
              <p:cNvPr id="226317" name="Line 13"/>
              <p:cNvSpPr>
                <a:spLocks noChangeShapeType="1"/>
              </p:cNvSpPr>
              <p:nvPr/>
            </p:nvSpPr>
            <p:spPr bwMode="auto">
              <a:xfrm flipH="1">
                <a:off x="2016" y="1680"/>
                <a:ext cx="12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6318" name="Line 14"/>
              <p:cNvSpPr>
                <a:spLocks noChangeShapeType="1"/>
              </p:cNvSpPr>
              <p:nvPr/>
            </p:nvSpPr>
            <p:spPr bwMode="auto">
              <a:xfrm>
                <a:off x="2016" y="1680"/>
                <a:ext cx="0" cy="11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226341" name="Group 37"/>
            <p:cNvGrpSpPr>
              <a:grpSpLocks/>
            </p:cNvGrpSpPr>
            <p:nvPr/>
          </p:nvGrpSpPr>
          <p:grpSpPr bwMode="auto">
            <a:xfrm>
              <a:off x="288" y="883"/>
              <a:ext cx="2640" cy="1546"/>
              <a:chOff x="288" y="883"/>
              <a:chExt cx="2640" cy="1546"/>
            </a:xfrm>
          </p:grpSpPr>
          <p:sp>
            <p:nvSpPr>
              <p:cNvPr id="226309" name="Rectangle 5"/>
              <p:cNvSpPr>
                <a:spLocks noChangeArrowheads="1"/>
              </p:cNvSpPr>
              <p:nvPr/>
            </p:nvSpPr>
            <p:spPr bwMode="auto">
              <a:xfrm>
                <a:off x="288" y="883"/>
                <a:ext cx="26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Times New Roman" pitchFamily="18" charset="0"/>
                  </a:rPr>
                  <a:t>M </a:t>
                </a:r>
                <a:r>
                  <a:rPr kumimoji="1" lang="zh-CN" altLang="en-US" sz="3200" b="1">
                    <a:latin typeface="Times New Roman" pitchFamily="18" charset="0"/>
                  </a:rPr>
                  <a:t>＋ </a:t>
                </a:r>
                <a:r>
                  <a:rPr kumimoji="1" lang="en-US" altLang="zh-CN" sz="3200" b="1" i="1">
                    <a:latin typeface="Times New Roman" pitchFamily="18" charset="0"/>
                  </a:rPr>
                  <a:t>n</a:t>
                </a:r>
                <a:r>
                  <a:rPr kumimoji="1" lang="en-US" altLang="zh-CN" sz="3200" b="1">
                    <a:latin typeface="Times New Roman" pitchFamily="18" charset="0"/>
                  </a:rPr>
                  <a:t>L</a:t>
                </a:r>
                <a:r>
                  <a:rPr kumimoji="1" lang="en-US" altLang="zh-CN" sz="3200" b="1" baseline="30000">
                    <a:latin typeface="Times New Roman" pitchFamily="18" charset="0"/>
                  </a:rPr>
                  <a:t>            </a:t>
                </a:r>
                <a:r>
                  <a:rPr kumimoji="1" lang="en-US" altLang="zh-CN" sz="3200" b="1">
                    <a:latin typeface="Times New Roman" pitchFamily="18" charset="0"/>
                  </a:rPr>
                  <a:t>     ML</a:t>
                </a:r>
                <a:r>
                  <a:rPr kumimoji="1" lang="en-US" altLang="zh-CN" sz="3200" b="1" i="1" baseline="-30000">
                    <a:latin typeface="Times New Roman" pitchFamily="18" charset="0"/>
                  </a:rPr>
                  <a:t>n</a:t>
                </a:r>
                <a:endParaRPr kumimoji="1" lang="en-US" altLang="zh-CN" sz="3200" b="1" baseline="30000">
                  <a:latin typeface="Times New Roman" pitchFamily="18" charset="0"/>
                </a:endParaRPr>
              </a:p>
            </p:txBody>
          </p:sp>
          <p:graphicFrame>
            <p:nvGraphicFramePr>
              <p:cNvPr id="226335" name="Object 31"/>
              <p:cNvGraphicFramePr>
                <a:graphicFrameLocks noChangeAspect="1"/>
              </p:cNvGraphicFramePr>
              <p:nvPr>
                <p:extLst>
                  <p:ext uri="{D42A27DB-BD31-4B8C-83A1-F6EECF244321}">
                    <p14:modId xmlns:p14="http://schemas.microsoft.com/office/powerpoint/2010/main" val="2679576530"/>
                  </p:ext>
                </p:extLst>
              </p:nvPr>
            </p:nvGraphicFramePr>
            <p:xfrm>
              <a:off x="1474" y="1026"/>
              <a:ext cx="399" cy="104"/>
            </p:xfrm>
            <a:graphic>
              <a:graphicData uri="http://schemas.openxmlformats.org/presentationml/2006/ole">
                <mc:AlternateContent xmlns:mc="http://schemas.openxmlformats.org/markup-compatibility/2006">
                  <mc:Choice xmlns:v="urn:schemas-microsoft-com:vml" Requires="v">
                    <p:oleObj spid="_x0000_s333602" name="CS ChemDraw Drawing" r:id="rId3" imgW="633702" imgH="164311" progId="ChemDraw.Document.6.0">
                      <p:embed/>
                    </p:oleObj>
                  </mc:Choice>
                  <mc:Fallback>
                    <p:oleObj name="CS ChemDraw Drawing" r:id="rId3" imgW="633702" imgH="164311"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4" y="1026"/>
                            <a:ext cx="399" cy="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6313" name="Text Box 9"/>
              <p:cNvSpPr txBox="1">
                <a:spLocks noChangeArrowheads="1"/>
              </p:cNvSpPr>
              <p:nvPr/>
            </p:nvSpPr>
            <p:spPr bwMode="auto">
              <a:xfrm>
                <a:off x="960" y="1392"/>
                <a:ext cx="41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H</a:t>
                </a:r>
                <a:r>
                  <a:rPr kumimoji="1" lang="en-US" altLang="zh-CN" sz="3200" b="1" baseline="30000">
                    <a:latin typeface="Times New Roman" pitchFamily="18" charset="0"/>
                  </a:rPr>
                  <a:t>+</a:t>
                </a:r>
              </a:p>
            </p:txBody>
          </p:sp>
          <p:sp>
            <p:nvSpPr>
              <p:cNvPr id="226314" name="Text Box 10"/>
              <p:cNvSpPr txBox="1">
                <a:spLocks noChangeArrowheads="1"/>
              </p:cNvSpPr>
              <p:nvPr/>
            </p:nvSpPr>
            <p:spPr bwMode="auto">
              <a:xfrm>
                <a:off x="1008" y="1104"/>
                <a:ext cx="2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a:t>
                </a:r>
                <a:endParaRPr kumimoji="1" lang="en-US" altLang="zh-CN" sz="3200" b="1" baseline="30000">
                  <a:latin typeface="Times New Roman" pitchFamily="18" charset="0"/>
                </a:endParaRPr>
              </a:p>
            </p:txBody>
          </p:sp>
          <p:sp>
            <p:nvSpPr>
              <p:cNvPr id="226315" name="Text Box 11"/>
              <p:cNvSpPr txBox="1">
                <a:spLocks noChangeArrowheads="1"/>
              </p:cNvSpPr>
              <p:nvPr/>
            </p:nvSpPr>
            <p:spPr bwMode="auto">
              <a:xfrm>
                <a:off x="912" y="2064"/>
                <a:ext cx="48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HL</a:t>
                </a:r>
              </a:p>
            </p:txBody>
          </p:sp>
          <p:sp>
            <p:nvSpPr>
              <p:cNvPr id="226319" name="Text Box 15"/>
              <p:cNvSpPr txBox="1">
                <a:spLocks noChangeArrowheads="1"/>
              </p:cNvSpPr>
              <p:nvPr/>
            </p:nvSpPr>
            <p:spPr bwMode="auto">
              <a:xfrm>
                <a:off x="1392" y="1296"/>
                <a:ext cx="1274" cy="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400" b="1" dirty="0">
                    <a:latin typeface="Times New Roman" pitchFamily="18" charset="0"/>
                  </a:rPr>
                  <a:t>平衡移动方向</a:t>
                </a:r>
              </a:p>
              <a:p>
                <a:pPr>
                  <a:spcBef>
                    <a:spcPct val="20000"/>
                  </a:spcBef>
                </a:pPr>
                <a:r>
                  <a:rPr kumimoji="1" lang="zh-CN" altLang="en-US" sz="2800" b="1" dirty="0">
                    <a:solidFill>
                      <a:srgbClr val="FFFF00"/>
                    </a:solidFill>
                    <a:latin typeface="Times New Roman" pitchFamily="18" charset="0"/>
                  </a:rPr>
                  <a:t>（酸效应）</a:t>
                </a:r>
              </a:p>
            </p:txBody>
          </p:sp>
          <p:graphicFrame>
            <p:nvGraphicFramePr>
              <p:cNvPr id="226339" name="Object 35"/>
              <p:cNvGraphicFramePr>
                <a:graphicFrameLocks noChangeAspect="1"/>
              </p:cNvGraphicFramePr>
              <p:nvPr/>
            </p:nvGraphicFramePr>
            <p:xfrm>
              <a:off x="1066" y="1752"/>
              <a:ext cx="100" cy="399"/>
            </p:xfrm>
            <a:graphic>
              <a:graphicData uri="http://schemas.openxmlformats.org/presentationml/2006/ole">
                <mc:AlternateContent xmlns:mc="http://schemas.openxmlformats.org/markup-compatibility/2006">
                  <mc:Choice xmlns:v="urn:schemas-microsoft-com:vml" Requires="v">
                    <p:oleObj spid="_x0000_s333603" name="CS ChemDraw Drawing" r:id="rId5" imgW="158144" imgH="633609" progId="ChemDraw.Document.6.0">
                      <p:embed/>
                    </p:oleObj>
                  </mc:Choice>
                  <mc:Fallback>
                    <p:oleObj name="CS ChemDraw Drawing" r:id="rId5" imgW="158144" imgH="633609" progId="ChemDraw.Document.6.0">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 y="1752"/>
                            <a:ext cx="100"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226361" name="Group 57"/>
          <p:cNvGrpSpPr>
            <a:grpSpLocks/>
          </p:cNvGrpSpPr>
          <p:nvPr/>
        </p:nvGrpSpPr>
        <p:grpSpPr bwMode="auto">
          <a:xfrm>
            <a:off x="878765" y="3812182"/>
            <a:ext cx="9036050" cy="2527300"/>
            <a:chOff x="0" y="2568"/>
            <a:chExt cx="5692" cy="1592"/>
          </a:xfrm>
        </p:grpSpPr>
        <p:sp>
          <p:nvSpPr>
            <p:cNvPr id="226328" name="Text Box 24"/>
            <p:cNvSpPr txBox="1">
              <a:spLocks noChangeArrowheads="1"/>
            </p:cNvSpPr>
            <p:nvPr/>
          </p:nvSpPr>
          <p:spPr bwMode="auto">
            <a:xfrm>
              <a:off x="0" y="3795"/>
              <a:ext cx="97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M(OH)</a:t>
              </a:r>
              <a:r>
                <a:rPr kumimoji="1" lang="en-US" altLang="zh-CN" sz="3200" b="1" i="1" baseline="-25000">
                  <a:latin typeface="Times New Roman" pitchFamily="18" charset="0"/>
                </a:rPr>
                <a:t>i</a:t>
              </a:r>
            </a:p>
          </p:txBody>
        </p:sp>
        <p:grpSp>
          <p:nvGrpSpPr>
            <p:cNvPr id="226360" name="Group 56"/>
            <p:cNvGrpSpPr>
              <a:grpSpLocks/>
            </p:cNvGrpSpPr>
            <p:nvPr/>
          </p:nvGrpSpPr>
          <p:grpSpPr bwMode="auto">
            <a:xfrm>
              <a:off x="240" y="2568"/>
              <a:ext cx="5452" cy="1515"/>
              <a:chOff x="240" y="2568"/>
              <a:chExt cx="5452" cy="1515"/>
            </a:xfrm>
          </p:grpSpPr>
          <p:sp>
            <p:nvSpPr>
              <p:cNvPr id="226333" name="Text Box 29"/>
              <p:cNvSpPr txBox="1">
                <a:spLocks noChangeArrowheads="1"/>
              </p:cNvSpPr>
              <p:nvPr/>
            </p:nvSpPr>
            <p:spPr bwMode="auto">
              <a:xfrm>
                <a:off x="2652" y="2568"/>
                <a:ext cx="3040" cy="1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20000"/>
                  </a:spcBef>
                </a:pPr>
                <a:r>
                  <a:rPr kumimoji="1" lang="en-US" altLang="zh-CN" sz="2800" b="1" dirty="0">
                    <a:latin typeface="Times New Roman" pitchFamily="18" charset="0"/>
                  </a:rPr>
                  <a:t>pH</a:t>
                </a:r>
                <a:r>
                  <a:rPr kumimoji="1" lang="zh-CN" altLang="en-US" sz="2800" b="1" dirty="0">
                    <a:latin typeface="Times New Roman" pitchFamily="18" charset="0"/>
                  </a:rPr>
                  <a:t>越大，水解效应越严重；</a:t>
                </a:r>
              </a:p>
              <a:p>
                <a:pPr>
                  <a:lnSpc>
                    <a:spcPct val="125000"/>
                  </a:lnSpc>
                  <a:spcBef>
                    <a:spcPct val="20000"/>
                  </a:spcBef>
                </a:pPr>
                <a:r>
                  <a:rPr kumimoji="1" lang="en-US" altLang="zh-CN" sz="2800" b="1" i="1" dirty="0" err="1">
                    <a:latin typeface="Times New Roman" pitchFamily="18" charset="0"/>
                  </a:rPr>
                  <a:t>K</a:t>
                </a:r>
                <a:r>
                  <a:rPr kumimoji="1" lang="en-US" altLang="zh-CN" sz="2800" b="1" baseline="-25000" dirty="0" err="1">
                    <a:latin typeface="Times New Roman" pitchFamily="18" charset="0"/>
                  </a:rPr>
                  <a:t>sp</a:t>
                </a:r>
                <a:r>
                  <a:rPr kumimoji="1" lang="en-US" altLang="zh-CN" sz="2800" b="1" baseline="-25000" dirty="0">
                    <a:latin typeface="Times New Roman" pitchFamily="18" charset="0"/>
                  </a:rPr>
                  <a:t> ,M(OH)</a:t>
                </a:r>
                <a:r>
                  <a:rPr kumimoji="1" lang="en-US" altLang="zh-CN" sz="2800" b="1" i="1" baseline="-25000" dirty="0" err="1">
                    <a:latin typeface="Times New Roman" pitchFamily="18" charset="0"/>
                  </a:rPr>
                  <a:t>i</a:t>
                </a:r>
                <a:r>
                  <a:rPr kumimoji="1" lang="en-US" altLang="zh-CN" sz="2800" b="1" baseline="-25000" dirty="0">
                    <a:latin typeface="Times New Roman" pitchFamily="18" charset="0"/>
                  </a:rPr>
                  <a:t>  </a:t>
                </a:r>
                <a:r>
                  <a:rPr kumimoji="1" lang="zh-CN" altLang="en-US" sz="2800" b="1" dirty="0">
                    <a:latin typeface="Times New Roman" pitchFamily="18" charset="0"/>
                  </a:rPr>
                  <a:t>越小、</a:t>
                </a:r>
                <a:r>
                  <a:rPr kumimoji="1" lang="en-US" altLang="zh-CN" sz="2800" b="1" i="1" dirty="0" err="1">
                    <a:latin typeface="Times New Roman" pitchFamily="18" charset="0"/>
                  </a:rPr>
                  <a:t>K</a:t>
                </a:r>
                <a:r>
                  <a:rPr kumimoji="1" lang="en-US" altLang="zh-CN" sz="2800" b="1" baseline="-25000" dirty="0" err="1">
                    <a:latin typeface="Times New Roman" pitchFamily="18" charset="0"/>
                  </a:rPr>
                  <a:t>s,ML</a:t>
                </a:r>
                <a:r>
                  <a:rPr kumimoji="1" lang="en-US" altLang="zh-CN" sz="2800" b="1" i="1" baseline="-30000" dirty="0" err="1">
                    <a:latin typeface="Times New Roman" pitchFamily="18" charset="0"/>
                  </a:rPr>
                  <a:t>n</a:t>
                </a:r>
                <a:r>
                  <a:rPr kumimoji="1" lang="zh-CN" altLang="en-US" sz="2800" b="1" dirty="0">
                    <a:latin typeface="Times New Roman" pitchFamily="18" charset="0"/>
                  </a:rPr>
                  <a:t>越</a:t>
                </a:r>
              </a:p>
              <a:p>
                <a:pPr>
                  <a:lnSpc>
                    <a:spcPct val="125000"/>
                  </a:lnSpc>
                  <a:spcBef>
                    <a:spcPct val="20000"/>
                  </a:spcBef>
                </a:pPr>
                <a:r>
                  <a:rPr kumimoji="1" lang="zh-CN" altLang="en-US" sz="2800" b="1" dirty="0">
                    <a:latin typeface="Times New Roman" pitchFamily="18" charset="0"/>
                  </a:rPr>
                  <a:t>小，水解效应越严重。</a:t>
                </a:r>
              </a:p>
            </p:txBody>
          </p:sp>
          <p:grpSp>
            <p:nvGrpSpPr>
              <p:cNvPr id="226359" name="Group 55"/>
              <p:cNvGrpSpPr>
                <a:grpSpLocks/>
              </p:cNvGrpSpPr>
              <p:nvPr/>
            </p:nvGrpSpPr>
            <p:grpSpPr bwMode="auto">
              <a:xfrm>
                <a:off x="240" y="2614"/>
                <a:ext cx="2448" cy="1469"/>
                <a:chOff x="240" y="2614"/>
                <a:chExt cx="2448" cy="1469"/>
              </a:xfrm>
            </p:grpSpPr>
            <p:graphicFrame>
              <p:nvGraphicFramePr>
                <p:cNvPr id="226337" name="Object 33"/>
                <p:cNvGraphicFramePr>
                  <a:graphicFrameLocks noChangeAspect="1"/>
                </p:cNvGraphicFramePr>
                <p:nvPr/>
              </p:nvGraphicFramePr>
              <p:xfrm>
                <a:off x="1383" y="2750"/>
                <a:ext cx="401" cy="102"/>
              </p:xfrm>
              <a:graphic>
                <a:graphicData uri="http://schemas.openxmlformats.org/presentationml/2006/ole">
                  <mc:AlternateContent xmlns:mc="http://schemas.openxmlformats.org/markup-compatibility/2006">
                    <mc:Choice xmlns:v="urn:schemas-microsoft-com:vml" Requires="v">
                      <p:oleObj spid="_x0000_s333604" name="CS ChemDraw Drawing" r:id="rId7" imgW="636803" imgH="162623" progId="ChemDraw.Document.6.0">
                        <p:embed/>
                      </p:oleObj>
                    </mc:Choice>
                    <mc:Fallback>
                      <p:oleObj name="CS ChemDraw Drawing" r:id="rId7" imgW="636803" imgH="162623" progId="ChemDraw.Document.6.0">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3" y="2750"/>
                              <a:ext cx="401" cy="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6323" name="Rectangle 19"/>
                <p:cNvSpPr>
                  <a:spLocks noChangeArrowheads="1"/>
                </p:cNvSpPr>
                <p:nvPr/>
              </p:nvSpPr>
              <p:spPr bwMode="auto">
                <a:xfrm>
                  <a:off x="240" y="2614"/>
                  <a:ext cx="244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Times New Roman" pitchFamily="18" charset="0"/>
                    </a:rPr>
                    <a:t>M </a:t>
                  </a:r>
                  <a:r>
                    <a:rPr kumimoji="1" lang="zh-CN" altLang="en-US" sz="3200" b="1">
                      <a:latin typeface="Times New Roman" pitchFamily="18" charset="0"/>
                    </a:rPr>
                    <a:t>＋ </a:t>
                  </a:r>
                  <a:r>
                    <a:rPr kumimoji="1" lang="en-US" altLang="zh-CN" sz="3200" b="1" i="1">
                      <a:latin typeface="Times New Roman" pitchFamily="18" charset="0"/>
                    </a:rPr>
                    <a:t>n</a:t>
                  </a:r>
                  <a:r>
                    <a:rPr kumimoji="1" lang="en-US" altLang="zh-CN" sz="3200" b="1">
                      <a:latin typeface="Times New Roman" pitchFamily="18" charset="0"/>
                    </a:rPr>
                    <a:t>L</a:t>
                  </a:r>
                  <a:r>
                    <a:rPr kumimoji="1" lang="en-US" altLang="zh-CN" sz="3200" b="1" baseline="30000">
                      <a:latin typeface="Times New Roman" pitchFamily="18" charset="0"/>
                    </a:rPr>
                    <a:t>            </a:t>
                  </a:r>
                  <a:r>
                    <a:rPr kumimoji="1" lang="en-US" altLang="zh-CN" sz="3200" b="1">
                      <a:latin typeface="Times New Roman" pitchFamily="18" charset="0"/>
                    </a:rPr>
                    <a:t>   ML</a:t>
                  </a:r>
                  <a:r>
                    <a:rPr kumimoji="1" lang="en-US" altLang="zh-CN" sz="3200" b="1" i="1" baseline="-30000">
                      <a:latin typeface="Times New Roman" pitchFamily="18" charset="0"/>
                    </a:rPr>
                    <a:t>n</a:t>
                  </a:r>
                  <a:endParaRPr kumimoji="1" lang="en-US" altLang="zh-CN" sz="3200" b="1" baseline="30000">
                    <a:latin typeface="Times New Roman" pitchFamily="18" charset="0"/>
                  </a:endParaRPr>
                </a:p>
              </p:txBody>
            </p:sp>
            <p:sp>
              <p:nvSpPr>
                <p:cNvPr id="226326" name="Text Box 22"/>
                <p:cNvSpPr txBox="1">
                  <a:spLocks noChangeArrowheads="1"/>
                </p:cNvSpPr>
                <p:nvPr/>
              </p:nvSpPr>
              <p:spPr bwMode="auto">
                <a:xfrm>
                  <a:off x="288" y="3142"/>
                  <a:ext cx="57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OH</a:t>
                  </a:r>
                  <a:r>
                    <a:rPr kumimoji="1" lang="en-US" altLang="zh-CN" sz="3200" b="1" baseline="30000">
                      <a:latin typeface="Times New Roman" pitchFamily="18" charset="0"/>
                    </a:rPr>
                    <a:t>-</a:t>
                  </a:r>
                </a:p>
              </p:txBody>
            </p:sp>
            <p:sp>
              <p:nvSpPr>
                <p:cNvPr id="226327" name="Text Box 23"/>
                <p:cNvSpPr txBox="1">
                  <a:spLocks noChangeArrowheads="1"/>
                </p:cNvSpPr>
                <p:nvPr/>
              </p:nvSpPr>
              <p:spPr bwMode="auto">
                <a:xfrm>
                  <a:off x="336" y="2854"/>
                  <a:ext cx="2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a:t>
                  </a:r>
                  <a:endParaRPr kumimoji="1" lang="en-US" altLang="zh-CN" sz="3200" b="1" baseline="30000">
                    <a:latin typeface="Times New Roman" pitchFamily="18" charset="0"/>
                  </a:endParaRPr>
                </a:p>
              </p:txBody>
            </p:sp>
            <p:grpSp>
              <p:nvGrpSpPr>
                <p:cNvPr id="226329" name="Group 25"/>
                <p:cNvGrpSpPr>
                  <a:grpSpLocks/>
                </p:cNvGrpSpPr>
                <p:nvPr/>
              </p:nvGrpSpPr>
              <p:grpSpPr bwMode="auto">
                <a:xfrm>
                  <a:off x="960" y="2979"/>
                  <a:ext cx="1392" cy="1104"/>
                  <a:chOff x="2016" y="1680"/>
                  <a:chExt cx="1248" cy="1104"/>
                </a:xfrm>
              </p:grpSpPr>
              <p:sp>
                <p:nvSpPr>
                  <p:cNvPr id="226330" name="Line 26"/>
                  <p:cNvSpPr>
                    <a:spLocks noChangeShapeType="1"/>
                  </p:cNvSpPr>
                  <p:nvPr/>
                </p:nvSpPr>
                <p:spPr bwMode="auto">
                  <a:xfrm flipH="1">
                    <a:off x="2016" y="1680"/>
                    <a:ext cx="12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6331" name="Line 27"/>
                  <p:cNvSpPr>
                    <a:spLocks noChangeShapeType="1"/>
                  </p:cNvSpPr>
                  <p:nvPr/>
                </p:nvSpPr>
                <p:spPr bwMode="auto">
                  <a:xfrm>
                    <a:off x="2016" y="1680"/>
                    <a:ext cx="0" cy="11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226332" name="Text Box 28"/>
                <p:cNvSpPr txBox="1">
                  <a:spLocks noChangeArrowheads="1"/>
                </p:cNvSpPr>
                <p:nvPr/>
              </p:nvSpPr>
              <p:spPr bwMode="auto">
                <a:xfrm>
                  <a:off x="912" y="2979"/>
                  <a:ext cx="1466" cy="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kumimoji="1" lang="zh-CN" altLang="en-US" sz="2400" b="1" dirty="0">
                      <a:latin typeface="Times New Roman" pitchFamily="18" charset="0"/>
                    </a:rPr>
                    <a:t>平衡移动方向</a:t>
                  </a:r>
                </a:p>
                <a:p>
                  <a:pPr algn="ctr">
                    <a:spcBef>
                      <a:spcPct val="20000"/>
                    </a:spcBef>
                  </a:pPr>
                  <a:r>
                    <a:rPr kumimoji="1" lang="zh-CN" altLang="en-US" sz="2800" b="1" dirty="0">
                      <a:solidFill>
                        <a:srgbClr val="FFFF00"/>
                      </a:solidFill>
                      <a:latin typeface="Times New Roman" pitchFamily="18" charset="0"/>
                    </a:rPr>
                    <a:t>（水解效应）</a:t>
                  </a:r>
                </a:p>
              </p:txBody>
            </p:sp>
            <p:graphicFrame>
              <p:nvGraphicFramePr>
                <p:cNvPr id="226357" name="Object 53"/>
                <p:cNvGraphicFramePr>
                  <a:graphicFrameLocks noChangeAspect="1"/>
                </p:cNvGraphicFramePr>
                <p:nvPr/>
              </p:nvGraphicFramePr>
              <p:xfrm>
                <a:off x="431" y="3430"/>
                <a:ext cx="100" cy="399"/>
              </p:xfrm>
              <a:graphic>
                <a:graphicData uri="http://schemas.openxmlformats.org/presentationml/2006/ole">
                  <mc:AlternateContent xmlns:mc="http://schemas.openxmlformats.org/markup-compatibility/2006">
                    <mc:Choice xmlns:v="urn:schemas-microsoft-com:vml" Requires="v">
                      <p:oleObj spid="_x0000_s333605" name="CS ChemDraw Drawing" r:id="rId9" imgW="158144" imgH="633609" progId="ChemDraw.Document.6.0">
                        <p:embed/>
                      </p:oleObj>
                    </mc:Choice>
                    <mc:Fallback>
                      <p:oleObj name="CS ChemDraw Drawing" r:id="rId9" imgW="158144" imgH="633609" progId="ChemDraw.Document.6.0">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 y="3430"/>
                              <a:ext cx="100"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sp>
        <p:nvSpPr>
          <p:cNvPr id="2" name="日期占位符 1"/>
          <p:cNvSpPr>
            <a:spLocks noGrp="1"/>
          </p:cNvSpPr>
          <p:nvPr>
            <p:ph type="dt" sz="half" idx="10"/>
          </p:nvPr>
        </p:nvSpPr>
        <p:spPr/>
        <p:txBody>
          <a:bodyPr/>
          <a:lstStyle/>
          <a:p>
            <a:fld id="{06D2ADA5-1C47-400B-AB54-7B7D9EDD49D4}" type="datetime12">
              <a:rPr lang="zh-CN" altLang="en-US" smtClean="0"/>
              <a:t>上午8时17分</a:t>
            </a:fld>
            <a:endParaRPr lang="en-US" altLang="zh-CN"/>
          </a:p>
        </p:txBody>
      </p:sp>
      <p:sp>
        <p:nvSpPr>
          <p:cNvPr id="3" name="灯片编号占位符 2"/>
          <p:cNvSpPr>
            <a:spLocks noGrp="1"/>
          </p:cNvSpPr>
          <p:nvPr>
            <p:ph type="sldNum" sz="quarter" idx="12"/>
          </p:nvPr>
        </p:nvSpPr>
        <p:spPr/>
        <p:txBody>
          <a:bodyPr vert="horz" lIns="91440" tIns="45720" rIns="91440" bIns="45720" rtlCol="0" anchor="ctr">
            <a:noAutofit/>
          </a:bodyPr>
          <a:lstStyle/>
          <a:p>
            <a:fld id="{DD309C6D-6FC4-4BB4-BD7A-DAEDFD6BD410}" type="slidenum">
              <a:rPr kumimoji="1" lang="en-US" altLang="zh-CN" sz="1800" spc="30">
                <a:solidFill>
                  <a:schemeClr val="tx1"/>
                </a:solidFill>
                <a:latin typeface="隶书" pitchFamily="49" charset="-122"/>
                <a:ea typeface="隶书" pitchFamily="49" charset="-122"/>
                <a:cs typeface="Tahoma" pitchFamily="34" charset="0"/>
              </a:rPr>
              <a:pPr/>
              <a:t>61</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2009791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6361"/>
                                        </p:tgtEl>
                                        <p:attrNameLst>
                                          <p:attrName>style.visibility</p:attrName>
                                        </p:attrNameLst>
                                      </p:cBhvr>
                                      <p:to>
                                        <p:strVal val="visible"/>
                                      </p:to>
                                    </p:set>
                                    <p:animEffect transition="in" filter="slide(fromBottom)">
                                      <p:cBhvr>
                                        <p:cTn id="7" dur="500"/>
                                        <p:tgtEl>
                                          <p:spTgt spid="2263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26334"/>
                                        </p:tgtEl>
                                        <p:attrNameLst>
                                          <p:attrName>style.visibility</p:attrName>
                                        </p:attrNameLst>
                                      </p:cBhvr>
                                      <p:to>
                                        <p:strVal val="visible"/>
                                      </p:to>
                                    </p:set>
                                    <p:animEffect transition="in" filter="slide(fromBottom)">
                                      <p:cBhvr>
                                        <p:cTn id="12" dur="500"/>
                                        <p:tgtEl>
                                          <p:spTgt spid="226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34" grpId="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2135188" y="188641"/>
            <a:ext cx="8137276" cy="665163"/>
          </a:xfrm>
        </p:spPr>
        <p:txBody>
          <a:bodyPr>
            <a:normAutofit/>
          </a:bodyPr>
          <a:lstStyle/>
          <a:p>
            <a:pPr eaLnBrk="1" hangingPunct="1">
              <a:defRPr/>
            </a:pPr>
            <a:r>
              <a:rPr lang="zh-CN" altLang="en-US" sz="3600" b="1" dirty="0"/>
              <a:t>配位平衡与酸碱平衡 </a:t>
            </a:r>
          </a:p>
        </p:txBody>
      </p:sp>
      <p:sp>
        <p:nvSpPr>
          <p:cNvPr id="136198" name="Text Box 6"/>
          <p:cNvSpPr txBox="1">
            <a:spLocks noChangeArrowheads="1"/>
          </p:cNvSpPr>
          <p:nvPr/>
        </p:nvSpPr>
        <p:spPr bwMode="auto">
          <a:xfrm>
            <a:off x="1639888" y="2157040"/>
            <a:ext cx="1260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zh-CN" altLang="en-US" sz="2800" b="1" dirty="0"/>
              <a:t>加酸</a:t>
            </a:r>
          </a:p>
        </p:txBody>
      </p:sp>
      <mc:AlternateContent xmlns:mc="http://schemas.openxmlformats.org/markup-compatibility/2006" xmlns:a14="http://schemas.microsoft.com/office/drawing/2010/main">
        <mc:Choice Requires="a14">
          <p:sp>
            <p:nvSpPr>
              <p:cNvPr id="136199" name="Text Box 7"/>
              <p:cNvSpPr txBox="1">
                <a:spLocks noChangeArrowheads="1"/>
              </p:cNvSpPr>
              <p:nvPr/>
            </p:nvSpPr>
            <p:spPr bwMode="auto">
              <a:xfrm>
                <a:off x="2651481" y="2157040"/>
                <a:ext cx="2940463"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zh-CN" altLang="en-US" sz="2800" b="1" dirty="0"/>
                  <a:t>② </a:t>
                </a:r>
                <a:r>
                  <a:rPr lang="en-US" altLang="zh-CN" sz="2800" b="1" dirty="0"/>
                  <a:t>H</a:t>
                </a:r>
                <a:r>
                  <a:rPr lang="en-US" altLang="zh-CN" sz="2800" b="1" baseline="30000" dirty="0"/>
                  <a:t>+ </a:t>
                </a:r>
                <a:r>
                  <a:rPr lang="en-US" altLang="zh-CN" sz="2800" b="1" dirty="0"/>
                  <a:t>+ F</a:t>
                </a:r>
                <a:r>
                  <a:rPr lang="en-US" altLang="zh-CN" sz="2800" b="1" baseline="30000" dirty="0"/>
                  <a:t>- </a:t>
                </a:r>
                <a14:m>
                  <m:oMath xmlns:m="http://schemas.openxmlformats.org/officeDocument/2006/math">
                    <m:r>
                      <a:rPr lang="en-US" altLang="zh-CN" sz="2800" b="1" i="1">
                        <a:latin typeface="Cambria Math"/>
                        <a:ea typeface="Cambria Math"/>
                        <a:cs typeface="Times New Roman" pitchFamily="18" charset="0"/>
                      </a:rPr>
                      <m:t>⇋</m:t>
                    </m:r>
                  </m:oMath>
                </a14:m>
                <a:r>
                  <a:rPr lang="en-US" altLang="zh-CN" sz="2800" b="1" dirty="0"/>
                  <a:t>  HF </a:t>
                </a:r>
              </a:p>
            </p:txBody>
          </p:sp>
        </mc:Choice>
        <mc:Fallback xmlns="">
          <p:sp>
            <p:nvSpPr>
              <p:cNvPr id="136199" name="Text Box 7"/>
              <p:cNvSpPr txBox="1">
                <a:spLocks noRot="1" noChangeAspect="1" noMove="1" noResize="1" noEditPoints="1" noAdjustHandles="1" noChangeArrowheads="1" noChangeShapeType="1" noTextEdit="1"/>
              </p:cNvSpPr>
              <p:nvPr/>
            </p:nvSpPr>
            <p:spPr bwMode="auto">
              <a:xfrm>
                <a:off x="2651481" y="2157040"/>
                <a:ext cx="2940463" cy="523220"/>
              </a:xfrm>
              <a:prstGeom prst="rect">
                <a:avLst/>
              </a:prstGeom>
              <a:blipFill>
                <a:blip r:embed="rId3"/>
                <a:stretch>
                  <a:fillRect l="-4357" t="-16279" b="-325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139" name="Text Box 5"/>
              <p:cNvSpPr txBox="1">
                <a:spLocks noChangeArrowheads="1"/>
              </p:cNvSpPr>
              <p:nvPr/>
            </p:nvSpPr>
            <p:spPr bwMode="auto">
              <a:xfrm>
                <a:off x="2641319" y="1268760"/>
                <a:ext cx="4679950" cy="51911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zh-CN" altLang="en-US" sz="2800" b="1" dirty="0"/>
                  <a:t>① </a:t>
                </a:r>
                <a:r>
                  <a:rPr lang="en-US" altLang="zh-CN" sz="2800" dirty="0"/>
                  <a:t>Fe</a:t>
                </a:r>
                <a:r>
                  <a:rPr lang="en-US" altLang="zh-CN" sz="2800" baseline="30000" dirty="0"/>
                  <a:t>3+ </a:t>
                </a:r>
                <a:r>
                  <a:rPr lang="en-US" altLang="zh-CN" sz="2800" dirty="0"/>
                  <a:t>+  6F</a:t>
                </a:r>
                <a:r>
                  <a:rPr lang="en-US" altLang="zh-CN" sz="2800" baseline="30000" dirty="0"/>
                  <a:t>- </a:t>
                </a:r>
                <a14:m>
                  <m:oMath xmlns:m="http://schemas.openxmlformats.org/officeDocument/2006/math">
                    <m:r>
                      <a:rPr lang="en-US" altLang="zh-CN" sz="2800" b="1" i="1">
                        <a:latin typeface="Cambria Math"/>
                        <a:ea typeface="Cambria Math"/>
                        <a:cs typeface="Times New Roman" pitchFamily="18" charset="0"/>
                      </a:rPr>
                      <m:t>⇋</m:t>
                    </m:r>
                  </m:oMath>
                </a14:m>
                <a:r>
                  <a:rPr lang="en-US" altLang="zh-CN" sz="2800" dirty="0"/>
                  <a:t>  [FeF</a:t>
                </a:r>
                <a:r>
                  <a:rPr lang="en-US" altLang="zh-CN" sz="2800" baseline="-25000" dirty="0"/>
                  <a:t>6</a:t>
                </a:r>
                <a:r>
                  <a:rPr lang="en-US" altLang="zh-CN" sz="2800" dirty="0"/>
                  <a:t>]</a:t>
                </a:r>
                <a:r>
                  <a:rPr lang="en-US" altLang="zh-CN" sz="2800" baseline="30000" dirty="0"/>
                  <a:t>3-</a:t>
                </a:r>
                <a:r>
                  <a:rPr lang="en-US" altLang="zh-CN" sz="3200" baseline="30000" dirty="0"/>
                  <a:t>   </a:t>
                </a:r>
                <a:endParaRPr lang="en-US" altLang="zh-CN" sz="3200" baseline="-25000" dirty="0"/>
              </a:p>
            </p:txBody>
          </p:sp>
        </mc:Choice>
        <mc:Fallback xmlns="">
          <p:sp>
            <p:nvSpPr>
              <p:cNvPr id="48139" name="Text Box 5"/>
              <p:cNvSpPr txBox="1">
                <a:spLocks noRot="1" noChangeAspect="1" noMove="1" noResize="1" noEditPoints="1" noAdjustHandles="1" noChangeArrowheads="1" noChangeShapeType="1" noTextEdit="1"/>
              </p:cNvSpPr>
              <p:nvPr/>
            </p:nvSpPr>
            <p:spPr bwMode="auto">
              <a:xfrm>
                <a:off x="2641319" y="1268760"/>
                <a:ext cx="4679950" cy="519112"/>
              </a:xfrm>
              <a:prstGeom prst="rect">
                <a:avLst/>
              </a:prstGeom>
              <a:blipFill>
                <a:blip r:embed="rId4"/>
                <a:stretch>
                  <a:fillRect l="-2604" t="-15294" b="-3411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36205" name="Text Box 13"/>
          <p:cNvSpPr txBox="1">
            <a:spLocks noChangeArrowheads="1"/>
          </p:cNvSpPr>
          <p:nvPr/>
        </p:nvSpPr>
        <p:spPr bwMode="auto">
          <a:xfrm>
            <a:off x="6816725" y="1268761"/>
            <a:ext cx="10795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sz="3200" dirty="0"/>
              <a:t>K</a:t>
            </a:r>
            <a:r>
              <a:rPr lang="zh-CN" altLang="en-US" sz="2800" b="1" baseline="-25000" dirty="0"/>
              <a:t>稳</a:t>
            </a:r>
            <a:r>
              <a:rPr lang="zh-CN" altLang="en-US" sz="3200" b="1" baseline="-25000" dirty="0"/>
              <a:t> </a:t>
            </a:r>
          </a:p>
        </p:txBody>
      </p:sp>
      <p:sp>
        <p:nvSpPr>
          <p:cNvPr id="136207" name="Text Box 15"/>
          <p:cNvSpPr txBox="1">
            <a:spLocks noChangeArrowheads="1"/>
          </p:cNvSpPr>
          <p:nvPr/>
        </p:nvSpPr>
        <p:spPr bwMode="auto">
          <a:xfrm>
            <a:off x="6936545" y="2189808"/>
            <a:ext cx="11699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sz="2800" b="1" dirty="0"/>
              <a:t>1/</a:t>
            </a:r>
            <a:r>
              <a:rPr lang="en-US" altLang="zh-CN" sz="2800" b="1" dirty="0" err="1"/>
              <a:t>Ka</a:t>
            </a:r>
            <a:r>
              <a:rPr lang="en-US" altLang="zh-CN" sz="2800" b="1" dirty="0"/>
              <a:t>  </a:t>
            </a:r>
          </a:p>
        </p:txBody>
      </p:sp>
      <p:grpSp>
        <p:nvGrpSpPr>
          <p:cNvPr id="3" name="组合 2"/>
          <p:cNvGrpSpPr/>
          <p:nvPr/>
        </p:nvGrpSpPr>
        <p:grpSpPr>
          <a:xfrm>
            <a:off x="2063552" y="3058904"/>
            <a:ext cx="6588174" cy="1469380"/>
            <a:chOff x="539552" y="3058904"/>
            <a:chExt cx="6588174" cy="1469380"/>
          </a:xfrm>
        </p:grpSpPr>
        <mc:AlternateContent xmlns:mc="http://schemas.openxmlformats.org/markup-compatibility/2006" xmlns:a14="http://schemas.microsoft.com/office/drawing/2010/main">
          <mc:Choice Requires="a14">
            <p:sp>
              <p:nvSpPr>
                <p:cNvPr id="15" name="Text Box 7"/>
                <p:cNvSpPr txBox="1">
                  <a:spLocks noChangeArrowheads="1"/>
                </p:cNvSpPr>
                <p:nvPr/>
              </p:nvSpPr>
              <p:spPr bwMode="auto">
                <a:xfrm>
                  <a:off x="1547664" y="4005064"/>
                  <a:ext cx="5580062"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sz="2800" dirty="0"/>
                    <a:t>Fe</a:t>
                  </a:r>
                  <a:r>
                    <a:rPr lang="en-US" altLang="zh-CN" sz="2800" baseline="30000" dirty="0"/>
                    <a:t>3+ </a:t>
                  </a:r>
                  <a:r>
                    <a:rPr lang="en-US" altLang="zh-CN" sz="2800" dirty="0"/>
                    <a:t>+ 6HF </a:t>
                  </a:r>
                  <a14:m>
                    <m:oMath xmlns:m="http://schemas.openxmlformats.org/officeDocument/2006/math">
                      <m:r>
                        <a:rPr lang="en-US" altLang="zh-CN" sz="2800" b="1" i="1">
                          <a:latin typeface="Cambria Math"/>
                          <a:ea typeface="Cambria Math"/>
                          <a:cs typeface="Times New Roman" pitchFamily="18" charset="0"/>
                        </a:rPr>
                        <m:t>⇋</m:t>
                      </m:r>
                    </m:oMath>
                  </a14:m>
                  <a:r>
                    <a:rPr lang="en-US" altLang="zh-CN" sz="2800" dirty="0"/>
                    <a:t> [FeF</a:t>
                  </a:r>
                  <a:r>
                    <a:rPr lang="en-US" altLang="zh-CN" sz="2800" baseline="-25000" dirty="0"/>
                    <a:t>6</a:t>
                  </a:r>
                  <a:r>
                    <a:rPr lang="en-US" altLang="zh-CN" sz="2800" dirty="0"/>
                    <a:t>]</a:t>
                  </a:r>
                  <a:r>
                    <a:rPr lang="en-US" altLang="zh-CN" sz="2800" baseline="30000" dirty="0"/>
                    <a:t>3</a:t>
                  </a:r>
                  <a:r>
                    <a:rPr lang="zh-CN" altLang="en-US" sz="2800" baseline="30000" dirty="0"/>
                    <a:t>－</a:t>
                  </a:r>
                  <a:r>
                    <a:rPr lang="en-US" altLang="zh-CN" sz="2800" dirty="0"/>
                    <a:t>+6H</a:t>
                  </a:r>
                  <a:r>
                    <a:rPr lang="en-US" altLang="zh-CN" sz="2800" baseline="30000" dirty="0"/>
                    <a:t>+</a:t>
                  </a:r>
                  <a:endParaRPr lang="en-US" altLang="zh-CN" sz="2800" dirty="0"/>
                </a:p>
              </p:txBody>
            </p:sp>
          </mc:Choice>
          <mc:Fallback xmlns="">
            <p:sp>
              <p:nvSpPr>
                <p:cNvPr id="15" name="Text Box 7"/>
                <p:cNvSpPr txBox="1">
                  <a:spLocks noRot="1" noChangeAspect="1" noMove="1" noResize="1" noEditPoints="1" noAdjustHandles="1" noChangeArrowheads="1" noChangeShapeType="1" noTextEdit="1"/>
                </p:cNvSpPr>
                <p:nvPr/>
              </p:nvSpPr>
              <p:spPr bwMode="auto">
                <a:xfrm>
                  <a:off x="1547664" y="4005064"/>
                  <a:ext cx="5580062" cy="523220"/>
                </a:xfrm>
                <a:prstGeom prst="rect">
                  <a:avLst/>
                </a:prstGeom>
                <a:blipFill rotWithShape="1">
                  <a:blip r:embed="rId5"/>
                  <a:stretch>
                    <a:fillRect l="-2295" t="-11628" b="-3139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6" name="Text Box 23"/>
            <p:cNvSpPr txBox="1">
              <a:spLocks noChangeArrowheads="1"/>
            </p:cNvSpPr>
            <p:nvPr/>
          </p:nvSpPr>
          <p:spPr bwMode="auto">
            <a:xfrm>
              <a:off x="539552" y="3058904"/>
              <a:ext cx="494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zh-CN" altLang="en-US" sz="2800" b="1" dirty="0"/>
                <a:t>反应① </a:t>
              </a:r>
              <a:r>
                <a:rPr lang="en-US" altLang="zh-CN" sz="2800" b="1" dirty="0"/>
                <a:t>— 6</a:t>
              </a:r>
              <a:r>
                <a:rPr lang="zh-CN" altLang="en-US" sz="2800" b="1" dirty="0"/>
                <a:t>反应② </a:t>
              </a:r>
              <a:r>
                <a:rPr lang="en-US" altLang="zh-CN" sz="2800" b="1" dirty="0"/>
                <a:t>= </a:t>
              </a:r>
              <a:r>
                <a:rPr lang="zh-CN" altLang="en-US" sz="2800" b="1" dirty="0"/>
                <a:t>反应③   </a:t>
              </a:r>
            </a:p>
          </p:txBody>
        </p:sp>
      </p:grpSp>
      <p:sp>
        <p:nvSpPr>
          <p:cNvPr id="27" name="Text Box 24"/>
          <p:cNvSpPr txBox="1">
            <a:spLocks noChangeArrowheads="1"/>
          </p:cNvSpPr>
          <p:nvPr/>
        </p:nvSpPr>
        <p:spPr bwMode="auto">
          <a:xfrm>
            <a:off x="4217728" y="4941168"/>
            <a:ext cx="27908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sz="2800" b="1" dirty="0"/>
              <a:t>K </a:t>
            </a:r>
            <a:r>
              <a:rPr lang="en-US" altLang="zh-CN" sz="2800" b="1" baseline="-25000" dirty="0"/>
              <a:t>③</a:t>
            </a:r>
            <a:r>
              <a:rPr lang="en-US" altLang="zh-CN" sz="2800" b="1" dirty="0"/>
              <a:t> = </a:t>
            </a:r>
            <a:r>
              <a:rPr lang="en-US" altLang="zh-CN" sz="2800" dirty="0"/>
              <a:t>K</a:t>
            </a:r>
            <a:r>
              <a:rPr lang="zh-CN" altLang="en-US" sz="2800" baseline="-25000" dirty="0"/>
              <a:t>稳 </a:t>
            </a:r>
            <a:r>
              <a:rPr lang="en-US" altLang="zh-CN" sz="2800" b="1" dirty="0">
                <a:cs typeface="Times New Roman" pitchFamily="18" charset="0"/>
              </a:rPr>
              <a:t>· K</a:t>
            </a:r>
            <a:r>
              <a:rPr lang="en-US" altLang="zh-CN" sz="2800" b="1" baseline="-25000" dirty="0">
                <a:cs typeface="Times New Roman" pitchFamily="18" charset="0"/>
              </a:rPr>
              <a:t>a</a:t>
            </a:r>
            <a:r>
              <a:rPr lang="en-US" altLang="zh-CN" sz="2800" b="1" baseline="30000" dirty="0">
                <a:cs typeface="Times New Roman" pitchFamily="18" charset="0"/>
              </a:rPr>
              <a:t>6</a:t>
            </a:r>
            <a:endParaRPr lang="en-US" altLang="zh-CN" sz="2800" b="1" baseline="-25000" dirty="0"/>
          </a:p>
        </p:txBody>
      </p:sp>
      <p:sp>
        <p:nvSpPr>
          <p:cNvPr id="12" name="灯片编号占位符 2">
            <a:extLst>
              <a:ext uri="{FF2B5EF4-FFF2-40B4-BE49-F238E27FC236}">
                <a16:creationId xmlns:a16="http://schemas.microsoft.com/office/drawing/2014/main" xmlns="" id="{49DEA9C9-8A2A-4563-BDBD-5FB79602AD9A}"/>
              </a:ext>
            </a:extLst>
          </p:cNvPr>
          <p:cNvSpPr>
            <a:spLocks noGrp="1"/>
          </p:cNvSpPr>
          <p:nvPr>
            <p:ph type="sldNum" sz="quarter" idx="15"/>
          </p:nvPr>
        </p:nvSpPr>
        <p:spPr>
          <a:xfrm>
            <a:off x="10896533" y="6543676"/>
            <a:ext cx="1168400" cy="247650"/>
          </a:xfrm>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62</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400884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2423593" y="44624"/>
            <a:ext cx="7705725" cy="989012"/>
          </a:xfrm>
        </p:spPr>
        <p:txBody>
          <a:bodyPr vert="horz" lIns="91440" tIns="45720" rIns="91440" bIns="45720" rtlCol="0" anchor="ctr" anchorCtr="0">
            <a:normAutofit/>
          </a:bodyPr>
          <a:lstStyle/>
          <a:p>
            <a:pPr>
              <a:spcBef>
                <a:spcPts val="0"/>
              </a:spcBef>
            </a:pPr>
            <a:r>
              <a:rPr kumimoji="1" lang="en-US" altLang="zh-CN" sz="3600" dirty="0">
                <a:latin typeface="Times New Roman" pitchFamily="18" charset="0"/>
                <a:cs typeface="Times New Roman" pitchFamily="18" charset="0"/>
              </a:rPr>
              <a:t>2</a:t>
            </a:r>
            <a:r>
              <a:rPr kumimoji="1" lang="zh-CN" altLang="en-US" sz="3600" dirty="0">
                <a:latin typeface="Times New Roman" pitchFamily="18" charset="0"/>
                <a:cs typeface="Times New Roman" pitchFamily="18" charset="0"/>
              </a:rPr>
              <a:t>、与沉淀反应的关系</a:t>
            </a:r>
          </a:p>
        </p:txBody>
      </p:sp>
      <p:graphicFrame>
        <p:nvGraphicFramePr>
          <p:cNvPr id="227335" name="Object 7"/>
          <p:cNvGraphicFramePr>
            <a:graphicFrameLocks noChangeAspect="1"/>
          </p:cNvGraphicFramePr>
          <p:nvPr/>
        </p:nvGraphicFramePr>
        <p:xfrm>
          <a:off x="1989139" y="4943476"/>
          <a:ext cx="8135937" cy="1058863"/>
        </p:xfrm>
        <a:graphic>
          <a:graphicData uri="http://schemas.openxmlformats.org/presentationml/2006/ole">
            <mc:AlternateContent xmlns:mc="http://schemas.openxmlformats.org/markup-compatibility/2006">
              <mc:Choice xmlns:v="urn:schemas-microsoft-com:vml" Requires="v">
                <p:oleObj spid="_x0000_s334626" name="Equation" r:id="rId3" imgW="3213000" imgH="419040" progId="Equation.DSMT4">
                  <p:embed/>
                </p:oleObj>
              </mc:Choice>
              <mc:Fallback>
                <p:oleObj name="Equation" r:id="rId3" imgW="321300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9139" y="4943476"/>
                        <a:ext cx="8135937" cy="1058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7338" name="Rectangle 10"/>
          <p:cNvSpPr>
            <a:spLocks noChangeArrowheads="1"/>
          </p:cNvSpPr>
          <p:nvPr/>
        </p:nvSpPr>
        <p:spPr bwMode="auto">
          <a:xfrm>
            <a:off x="2514600" y="1066800"/>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Times New Roman" pitchFamily="18" charset="0"/>
              </a:rPr>
              <a:t>M </a:t>
            </a:r>
            <a:r>
              <a:rPr kumimoji="1" lang="zh-CN" altLang="en-US" sz="3200" b="1">
                <a:latin typeface="Times New Roman" pitchFamily="18" charset="0"/>
              </a:rPr>
              <a:t>＋ </a:t>
            </a:r>
            <a:r>
              <a:rPr kumimoji="1" lang="en-US" altLang="zh-CN" sz="3200" b="1" i="1">
                <a:latin typeface="Times New Roman" pitchFamily="18" charset="0"/>
              </a:rPr>
              <a:t>n</a:t>
            </a:r>
            <a:r>
              <a:rPr kumimoji="1" lang="en-US" altLang="zh-CN" sz="3200" b="1">
                <a:latin typeface="Times New Roman" pitchFamily="18" charset="0"/>
              </a:rPr>
              <a:t>L</a:t>
            </a:r>
            <a:r>
              <a:rPr kumimoji="1" lang="en-US" altLang="zh-CN" sz="3200" b="1" baseline="30000">
                <a:latin typeface="Times New Roman" pitchFamily="18" charset="0"/>
              </a:rPr>
              <a:t>            </a:t>
            </a:r>
            <a:r>
              <a:rPr kumimoji="1" lang="en-US" altLang="zh-CN" sz="3200" b="1">
                <a:latin typeface="Times New Roman" pitchFamily="18" charset="0"/>
              </a:rPr>
              <a:t>   ML</a:t>
            </a:r>
            <a:r>
              <a:rPr kumimoji="1" lang="en-US" altLang="zh-CN" sz="3200" b="1" i="1" baseline="-30000">
                <a:latin typeface="Times New Roman" pitchFamily="18" charset="0"/>
              </a:rPr>
              <a:t>n</a:t>
            </a:r>
            <a:endParaRPr kumimoji="1" lang="en-US" altLang="zh-CN" sz="3200" b="1" baseline="30000">
              <a:latin typeface="Times New Roman" pitchFamily="18" charset="0"/>
            </a:endParaRPr>
          </a:p>
        </p:txBody>
      </p:sp>
      <p:sp>
        <p:nvSpPr>
          <p:cNvPr id="227347" name="Text Box 19"/>
          <p:cNvSpPr txBox="1">
            <a:spLocks noChangeArrowheads="1"/>
          </p:cNvSpPr>
          <p:nvPr/>
        </p:nvSpPr>
        <p:spPr bwMode="auto">
          <a:xfrm>
            <a:off x="6553200" y="1295401"/>
            <a:ext cx="38100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b="1">
                <a:latin typeface="Times New Roman" pitchFamily="18" charset="0"/>
              </a:rPr>
              <a:t>转化方向主要取决于</a:t>
            </a:r>
            <a:r>
              <a:rPr kumimoji="1" lang="en-US" altLang="zh-CN" sz="3200" b="1" i="1">
                <a:latin typeface="Times New Roman" pitchFamily="18" charset="0"/>
              </a:rPr>
              <a:t>K</a:t>
            </a:r>
            <a:r>
              <a:rPr kumimoji="1" lang="en-US" altLang="zh-CN" sz="3200" b="1" baseline="-25000">
                <a:latin typeface="Times New Roman" pitchFamily="18" charset="0"/>
              </a:rPr>
              <a:t>s</a:t>
            </a:r>
            <a:r>
              <a:rPr kumimoji="1" lang="zh-CN" altLang="en-US" sz="3200" b="1">
                <a:latin typeface="Times New Roman" pitchFamily="18" charset="0"/>
              </a:rPr>
              <a:t>与</a:t>
            </a:r>
            <a:r>
              <a:rPr kumimoji="1" lang="en-US" altLang="zh-CN" sz="3200" b="1" i="1">
                <a:latin typeface="Times New Roman" pitchFamily="18" charset="0"/>
              </a:rPr>
              <a:t>K</a:t>
            </a:r>
            <a:r>
              <a:rPr kumimoji="1" lang="en-US" altLang="zh-CN" sz="3200" b="1" baseline="-25000">
                <a:latin typeface="Times New Roman" pitchFamily="18" charset="0"/>
              </a:rPr>
              <a:t>sp</a:t>
            </a:r>
            <a:r>
              <a:rPr kumimoji="1" lang="zh-CN" altLang="en-US" sz="3200" b="1">
                <a:latin typeface="Times New Roman" pitchFamily="18" charset="0"/>
              </a:rPr>
              <a:t>的相对大小，其次取决于</a:t>
            </a:r>
            <a:r>
              <a:rPr kumimoji="1" lang="en-US" altLang="zh-CN" sz="3200" b="1">
                <a:latin typeface="Times New Roman" pitchFamily="18" charset="0"/>
              </a:rPr>
              <a:t>L</a:t>
            </a:r>
            <a:r>
              <a:rPr kumimoji="1" lang="zh-CN" altLang="en-US" sz="3200" b="1">
                <a:latin typeface="Times New Roman" pitchFamily="18" charset="0"/>
              </a:rPr>
              <a:t>、</a:t>
            </a:r>
            <a:r>
              <a:rPr kumimoji="1" lang="en-US" altLang="zh-CN" sz="3200" b="1">
                <a:latin typeface="Times New Roman" pitchFamily="18" charset="0"/>
              </a:rPr>
              <a:t>X</a:t>
            </a:r>
            <a:r>
              <a:rPr kumimoji="1" lang="zh-CN" altLang="en-US" sz="3200" b="1">
                <a:latin typeface="Times New Roman" pitchFamily="18" charset="0"/>
              </a:rPr>
              <a:t>的浓度。</a:t>
            </a:r>
          </a:p>
        </p:txBody>
      </p:sp>
      <p:grpSp>
        <p:nvGrpSpPr>
          <p:cNvPr id="227355" name="Group 27"/>
          <p:cNvGrpSpPr>
            <a:grpSpLocks/>
          </p:cNvGrpSpPr>
          <p:nvPr/>
        </p:nvGrpSpPr>
        <p:grpSpPr bwMode="auto">
          <a:xfrm>
            <a:off x="2133600" y="1268413"/>
            <a:ext cx="3505200" cy="2252662"/>
            <a:chOff x="384" y="799"/>
            <a:chExt cx="2208" cy="1419"/>
          </a:xfrm>
        </p:grpSpPr>
        <p:sp>
          <p:nvSpPr>
            <p:cNvPr id="227341" name="Text Box 13"/>
            <p:cNvSpPr txBox="1">
              <a:spLocks noChangeArrowheads="1"/>
            </p:cNvSpPr>
            <p:nvPr/>
          </p:nvSpPr>
          <p:spPr bwMode="auto">
            <a:xfrm>
              <a:off x="672" y="1200"/>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X</a:t>
              </a:r>
              <a:endParaRPr kumimoji="1" lang="en-US" altLang="zh-CN" sz="3200" b="1" baseline="30000">
                <a:latin typeface="Times New Roman" pitchFamily="18" charset="0"/>
              </a:endParaRPr>
            </a:p>
          </p:txBody>
        </p:sp>
        <p:sp>
          <p:nvSpPr>
            <p:cNvPr id="227342" name="Text Box 14"/>
            <p:cNvSpPr txBox="1">
              <a:spLocks noChangeArrowheads="1"/>
            </p:cNvSpPr>
            <p:nvPr/>
          </p:nvSpPr>
          <p:spPr bwMode="auto">
            <a:xfrm>
              <a:off x="720" y="912"/>
              <a:ext cx="2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a:t>
              </a:r>
              <a:endParaRPr kumimoji="1" lang="en-US" altLang="zh-CN" sz="3200" b="1" baseline="30000">
                <a:latin typeface="Times New Roman" pitchFamily="18" charset="0"/>
              </a:endParaRPr>
            </a:p>
          </p:txBody>
        </p:sp>
        <p:sp>
          <p:nvSpPr>
            <p:cNvPr id="227343" name="Text Box 15"/>
            <p:cNvSpPr txBox="1">
              <a:spLocks noChangeArrowheads="1"/>
            </p:cNvSpPr>
            <p:nvPr/>
          </p:nvSpPr>
          <p:spPr bwMode="auto">
            <a:xfrm>
              <a:off x="384" y="1853"/>
              <a:ext cx="73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   MX</a:t>
              </a:r>
              <a:endParaRPr kumimoji="1" lang="en-US" altLang="zh-CN" sz="3200" b="1" i="1" baseline="-25000">
                <a:latin typeface="Times New Roman" pitchFamily="18" charset="0"/>
              </a:endParaRPr>
            </a:p>
          </p:txBody>
        </p:sp>
        <p:sp>
          <p:nvSpPr>
            <p:cNvPr id="227344" name="Text Box 16"/>
            <p:cNvSpPr txBox="1">
              <a:spLocks noChangeArrowheads="1"/>
            </p:cNvSpPr>
            <p:nvPr/>
          </p:nvSpPr>
          <p:spPr bwMode="auto">
            <a:xfrm>
              <a:off x="1392" y="1152"/>
              <a:ext cx="11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3200" b="1" dirty="0">
                  <a:solidFill>
                    <a:srgbClr val="FFFF00"/>
                  </a:solidFill>
                  <a:latin typeface="Times New Roman" pitchFamily="18" charset="0"/>
                </a:rPr>
                <a:t>相互转化</a:t>
              </a:r>
            </a:p>
          </p:txBody>
        </p:sp>
        <p:sp>
          <p:nvSpPr>
            <p:cNvPr id="227345" name="Line 17"/>
            <p:cNvSpPr>
              <a:spLocks noChangeShapeType="1"/>
            </p:cNvSpPr>
            <p:nvPr/>
          </p:nvSpPr>
          <p:spPr bwMode="auto">
            <a:xfrm>
              <a:off x="1248" y="1104"/>
              <a:ext cx="13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27346" name="Line 18"/>
            <p:cNvSpPr>
              <a:spLocks noChangeShapeType="1"/>
            </p:cNvSpPr>
            <p:nvPr/>
          </p:nvSpPr>
          <p:spPr bwMode="auto">
            <a:xfrm>
              <a:off x="1248" y="1104"/>
              <a:ext cx="0"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27348" name="Object 20"/>
            <p:cNvGraphicFramePr>
              <a:graphicFrameLocks noChangeAspect="1"/>
            </p:cNvGraphicFramePr>
            <p:nvPr/>
          </p:nvGraphicFramePr>
          <p:xfrm>
            <a:off x="748" y="1525"/>
            <a:ext cx="100" cy="399"/>
          </p:xfrm>
          <a:graphic>
            <a:graphicData uri="http://schemas.openxmlformats.org/presentationml/2006/ole">
              <mc:AlternateContent xmlns:mc="http://schemas.openxmlformats.org/markup-compatibility/2006">
                <mc:Choice xmlns:v="urn:schemas-microsoft-com:vml" Requires="v">
                  <p:oleObj spid="_x0000_s334627" name="CS ChemDraw Drawing" r:id="rId5" imgW="158144" imgH="633609" progId="ChemDraw.Document.6.0">
                    <p:embed/>
                  </p:oleObj>
                </mc:Choice>
                <mc:Fallback>
                  <p:oleObj name="CS ChemDraw Drawing" r:id="rId5" imgW="158144" imgH="633609" progId="ChemDraw.Document.6.0">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 y="1525"/>
                          <a:ext cx="100"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7350" name="Object 22"/>
            <p:cNvGraphicFramePr>
              <a:graphicFrameLocks noChangeAspect="1"/>
            </p:cNvGraphicFramePr>
            <p:nvPr/>
          </p:nvGraphicFramePr>
          <p:xfrm>
            <a:off x="1701" y="799"/>
            <a:ext cx="399" cy="89"/>
          </p:xfrm>
          <a:graphic>
            <a:graphicData uri="http://schemas.openxmlformats.org/presentationml/2006/ole">
              <mc:AlternateContent xmlns:mc="http://schemas.openxmlformats.org/markup-compatibility/2006">
                <mc:Choice xmlns:v="urn:schemas-microsoft-com:vml" Requires="v">
                  <p:oleObj spid="_x0000_s334628" name="CS ChemDraw Drawing" r:id="rId7" imgW="633702" imgH="141240" progId="ChemDraw.Document.6.0">
                    <p:embed/>
                  </p:oleObj>
                </mc:Choice>
                <mc:Fallback>
                  <p:oleObj name="CS ChemDraw Drawing" r:id="rId7" imgW="633702" imgH="141240" progId="ChemDraw.Document.6.0">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1" y="799"/>
                          <a:ext cx="399" cy="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27354" name="Group 26"/>
          <p:cNvGrpSpPr>
            <a:grpSpLocks/>
          </p:cNvGrpSpPr>
          <p:nvPr/>
        </p:nvGrpSpPr>
        <p:grpSpPr bwMode="auto">
          <a:xfrm>
            <a:off x="1905000" y="3916364"/>
            <a:ext cx="4624388" cy="579437"/>
            <a:chOff x="240" y="2467"/>
            <a:chExt cx="2913" cy="365"/>
          </a:xfrm>
        </p:grpSpPr>
        <p:sp>
          <p:nvSpPr>
            <p:cNvPr id="227333" name="Rectangle 5"/>
            <p:cNvSpPr>
              <a:spLocks noChangeArrowheads="1"/>
            </p:cNvSpPr>
            <p:nvPr/>
          </p:nvSpPr>
          <p:spPr bwMode="auto">
            <a:xfrm>
              <a:off x="240" y="2467"/>
              <a:ext cx="291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dirty="0">
                  <a:latin typeface="Times New Roman" pitchFamily="18" charset="0"/>
                </a:rPr>
                <a:t>MX </a:t>
              </a:r>
              <a:r>
                <a:rPr kumimoji="1" lang="zh-CN" altLang="en-US" sz="3200" b="1" dirty="0">
                  <a:latin typeface="Times New Roman" pitchFamily="18" charset="0"/>
                </a:rPr>
                <a:t>＋ </a:t>
              </a:r>
              <a:r>
                <a:rPr kumimoji="1" lang="en-US" altLang="zh-CN" sz="3200" b="1" i="1" dirty="0" err="1">
                  <a:latin typeface="Times New Roman" pitchFamily="18" charset="0"/>
                </a:rPr>
                <a:t>n</a:t>
              </a:r>
              <a:r>
                <a:rPr kumimoji="1" lang="en-US" altLang="zh-CN" sz="3200" b="1" dirty="0" err="1">
                  <a:latin typeface="Times New Roman" pitchFamily="18" charset="0"/>
                </a:rPr>
                <a:t>L</a:t>
              </a:r>
              <a:r>
                <a:rPr kumimoji="1" lang="en-US" altLang="zh-CN" sz="3200" b="1" dirty="0">
                  <a:latin typeface="Times New Roman" pitchFamily="18" charset="0"/>
                </a:rPr>
                <a:t>          </a:t>
              </a:r>
              <a:r>
                <a:rPr kumimoji="1" lang="en-US" altLang="zh-CN" sz="3200" b="1" dirty="0" err="1">
                  <a:latin typeface="Times New Roman" pitchFamily="18" charset="0"/>
                </a:rPr>
                <a:t>ML</a:t>
              </a:r>
              <a:r>
                <a:rPr kumimoji="1" lang="en-US" altLang="zh-CN" sz="3200" b="1" i="1" baseline="-30000" dirty="0" err="1">
                  <a:latin typeface="Times New Roman" pitchFamily="18" charset="0"/>
                </a:rPr>
                <a:t>n</a:t>
              </a:r>
              <a:r>
                <a:rPr kumimoji="1" lang="en-US" altLang="zh-CN" sz="3200" b="1" i="1" baseline="-30000" dirty="0">
                  <a:latin typeface="Times New Roman" pitchFamily="18" charset="0"/>
                </a:rPr>
                <a:t> </a:t>
              </a:r>
              <a:r>
                <a:rPr kumimoji="1" lang="zh-CN" altLang="en-US" sz="3200" b="1" dirty="0">
                  <a:latin typeface="Times New Roman" pitchFamily="18" charset="0"/>
                </a:rPr>
                <a:t>＋</a:t>
              </a:r>
              <a:r>
                <a:rPr kumimoji="1" lang="zh-CN" altLang="en-US" sz="3200" b="1" i="1" baseline="-30000" dirty="0">
                  <a:latin typeface="Times New Roman" pitchFamily="18" charset="0"/>
                </a:rPr>
                <a:t> </a:t>
              </a:r>
              <a:r>
                <a:rPr kumimoji="1" lang="en-US" altLang="zh-CN" sz="3200" b="1" dirty="0">
                  <a:latin typeface="Times New Roman" pitchFamily="18" charset="0"/>
                </a:rPr>
                <a:t>X</a:t>
              </a:r>
            </a:p>
          </p:txBody>
        </p:sp>
        <p:graphicFrame>
          <p:nvGraphicFramePr>
            <p:cNvPr id="227353" name="Object 25"/>
            <p:cNvGraphicFramePr>
              <a:graphicFrameLocks noChangeAspect="1"/>
            </p:cNvGraphicFramePr>
            <p:nvPr/>
          </p:nvGraphicFramePr>
          <p:xfrm>
            <a:off x="1519" y="2614"/>
            <a:ext cx="399" cy="89"/>
          </p:xfrm>
          <a:graphic>
            <a:graphicData uri="http://schemas.openxmlformats.org/presentationml/2006/ole">
              <mc:AlternateContent xmlns:mc="http://schemas.openxmlformats.org/markup-compatibility/2006">
                <mc:Choice xmlns:v="urn:schemas-microsoft-com:vml" Requires="v">
                  <p:oleObj spid="_x0000_s334629" name="CS ChemDraw Drawing" r:id="rId9" imgW="633702" imgH="141240" progId="ChemDraw.Document.6.0">
                    <p:embed/>
                  </p:oleObj>
                </mc:Choice>
                <mc:Fallback>
                  <p:oleObj name="CS ChemDraw Drawing" r:id="rId9" imgW="633702" imgH="141240" progId="ChemDraw.Document.6.0">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9" y="2614"/>
                          <a:ext cx="399" cy="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日期占位符 1"/>
          <p:cNvSpPr>
            <a:spLocks noGrp="1"/>
          </p:cNvSpPr>
          <p:nvPr>
            <p:ph type="dt" sz="half" idx="14"/>
          </p:nvPr>
        </p:nvSpPr>
        <p:spPr/>
        <p:txBody>
          <a:bodyPr/>
          <a:lstStyle/>
          <a:p>
            <a:fld id="{53562166-6521-4C7F-B727-34A575129BFE}" type="datetime12">
              <a:rPr lang="zh-CN" altLang="en-US" smtClean="0"/>
              <a:t>上午8时17分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63</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3068540606"/>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xmlns="" id="{1D8C8FEE-D80C-427F-B8BC-4668B21EC37A}"/>
              </a:ext>
            </a:extLst>
          </p:cNvPr>
          <p:cNvSpPr>
            <a:spLocks noGrp="1" noChangeArrowheads="1"/>
          </p:cNvSpPr>
          <p:nvPr>
            <p:ph type="title"/>
          </p:nvPr>
        </p:nvSpPr>
        <p:spPr>
          <a:xfrm>
            <a:off x="1631950" y="274638"/>
            <a:ext cx="8229600" cy="562074"/>
          </a:xfrm>
        </p:spPr>
        <p:txBody>
          <a:bodyPr>
            <a:normAutofit fontScale="90000"/>
          </a:bodyPr>
          <a:lstStyle/>
          <a:p>
            <a:pPr eaLnBrk="1" hangingPunct="1"/>
            <a:r>
              <a:rPr lang="zh-CN" altLang="pt-BR" sz="3200" dirty="0">
                <a:ea typeface="隶书" panose="02010509060101010101" pitchFamily="49" charset="-122"/>
              </a:rPr>
              <a:t>判断难溶强电解质的沉淀和溶解</a:t>
            </a:r>
            <a:endParaRPr lang="zh-CN" altLang="en-US" sz="3200" dirty="0">
              <a:ea typeface="隶书" panose="02010509060101010101" pitchFamily="49" charset="-122"/>
            </a:endParaRPr>
          </a:p>
        </p:txBody>
      </p:sp>
      <p:sp>
        <p:nvSpPr>
          <p:cNvPr id="58371" name="Rectangle 3">
            <a:extLst>
              <a:ext uri="{FF2B5EF4-FFF2-40B4-BE49-F238E27FC236}">
                <a16:creationId xmlns:a16="http://schemas.microsoft.com/office/drawing/2014/main" xmlns="" id="{00E9E103-B2E7-4D3A-B27F-B896224AC250}"/>
              </a:ext>
            </a:extLst>
          </p:cNvPr>
          <p:cNvSpPr>
            <a:spLocks noGrp="1" noChangeArrowheads="1"/>
          </p:cNvSpPr>
          <p:nvPr>
            <p:ph type="body" idx="1"/>
          </p:nvPr>
        </p:nvSpPr>
        <p:spPr>
          <a:xfrm>
            <a:off x="443372" y="1340768"/>
            <a:ext cx="11305256" cy="1909092"/>
          </a:xfrm>
        </p:spPr>
        <p:txBody>
          <a:bodyPr/>
          <a:lstStyle/>
          <a:p>
            <a:pPr eaLnBrk="1" hangingPunct="1">
              <a:lnSpc>
                <a:spcPct val="150000"/>
              </a:lnSpc>
              <a:buFont typeface="Wingdings" panose="05000000000000000000" pitchFamily="2" charset="2"/>
              <a:buNone/>
            </a:pPr>
            <a:r>
              <a:rPr lang="zh-CN" altLang="pt-BR" sz="2800" dirty="0"/>
              <a:t>          </a:t>
            </a:r>
            <a:r>
              <a:rPr lang="zh-CN" altLang="pt-BR" sz="2800" dirty="0">
                <a:ea typeface="隶书" panose="02010509060101010101" pitchFamily="49" charset="-122"/>
              </a:rPr>
              <a:t>一些难溶强电解质往往因形成配位个体而溶解。利用配位个体的标准稳定常数或标准不稳定常数，</a:t>
            </a:r>
            <a:r>
              <a:rPr lang="zh-CN" altLang="pt-BR" sz="2800" dirty="0">
                <a:solidFill>
                  <a:srgbClr val="FFFF00"/>
                </a:solidFill>
                <a:ea typeface="隶书" panose="02010509060101010101" pitchFamily="49" charset="-122"/>
              </a:rPr>
              <a:t>可以计算难溶电解质在有配体存在时的溶解度及全部转化为配位个体时所需配体的浓度</a:t>
            </a:r>
            <a:r>
              <a:rPr lang="zh-CN" altLang="pt-BR" sz="2800" dirty="0">
                <a:ea typeface="隶书" panose="02010509060101010101" pitchFamily="49" charset="-122"/>
              </a:rPr>
              <a:t>。</a:t>
            </a:r>
            <a:endParaRPr lang="zh-CN" altLang="en-US" sz="2800" dirty="0">
              <a:ea typeface="隶书" panose="02010509060101010101" pitchFamily="49" charset="-122"/>
            </a:endParaRPr>
          </a:p>
        </p:txBody>
      </p:sp>
      <p:sp>
        <p:nvSpPr>
          <p:cNvPr id="4" name="内容占位符 1">
            <a:extLst>
              <a:ext uri="{FF2B5EF4-FFF2-40B4-BE49-F238E27FC236}">
                <a16:creationId xmlns:a16="http://schemas.microsoft.com/office/drawing/2014/main" xmlns="" id="{37746BAC-7F0E-44E5-ADD4-DEE284EA8931}"/>
              </a:ext>
            </a:extLst>
          </p:cNvPr>
          <p:cNvSpPr>
            <a:spLocks noGrp="1"/>
          </p:cNvSpPr>
          <p:nvPr>
            <p:ph sz="quarter" idx="13"/>
          </p:nvPr>
        </p:nvSpPr>
        <p:spPr>
          <a:xfrm>
            <a:off x="587388" y="3592868"/>
            <a:ext cx="11305256" cy="2664296"/>
          </a:xfrm>
        </p:spPr>
        <p:txBody>
          <a:bodyPr>
            <a:normAutofit/>
          </a:bodyPr>
          <a:lstStyle/>
          <a:p>
            <a:pPr>
              <a:lnSpc>
                <a:spcPct val="200000"/>
              </a:lnSpc>
            </a:pPr>
            <a:r>
              <a:rPr lang="zh-CN" altLang="en-US" sz="2400" dirty="0">
                <a:solidFill>
                  <a:srgbClr val="FFFF00"/>
                </a:solidFill>
                <a:latin typeface="Times New Roman" pitchFamily="18" charset="0"/>
                <a:cs typeface="Times New Roman" pitchFamily="18" charset="0"/>
              </a:rPr>
              <a:t>例题：</a:t>
            </a:r>
            <a:r>
              <a:rPr lang="zh-CN" altLang="zh-CN" sz="2400" dirty="0">
                <a:latin typeface="Times New Roman" pitchFamily="18" charset="0"/>
                <a:cs typeface="Times New Roman" pitchFamily="18" charset="0"/>
              </a:rPr>
              <a:t>在</a:t>
            </a:r>
            <a:r>
              <a:rPr lang="en-US" altLang="zh-CN" sz="2400" dirty="0">
                <a:latin typeface="Times New Roman" pitchFamily="18" charset="0"/>
                <a:cs typeface="Times New Roman" pitchFamily="18" charset="0"/>
              </a:rPr>
              <a:t>0.1mol·L</a:t>
            </a:r>
            <a:r>
              <a:rPr lang="en-US" altLang="zh-CN" sz="2400" baseline="30000" dirty="0">
                <a:latin typeface="Times New Roman" pitchFamily="18" charset="0"/>
                <a:cs typeface="Times New Roman" pitchFamily="18" charset="0"/>
              </a:rPr>
              <a:t>-1</a:t>
            </a:r>
            <a:r>
              <a:rPr lang="en-US" altLang="zh-CN" sz="2400" dirty="0">
                <a:latin typeface="Times New Roman" pitchFamily="18" charset="0"/>
                <a:cs typeface="Times New Roman" pitchFamily="18" charset="0"/>
              </a:rPr>
              <a:t>K</a:t>
            </a:r>
            <a:r>
              <a:rPr lang="zh-CN" altLang="zh-CN"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Ag(CN)</a:t>
            </a:r>
            <a:r>
              <a:rPr lang="en-US" altLang="zh-CN" sz="2400" baseline="-25000" dirty="0">
                <a:latin typeface="Times New Roman" pitchFamily="18" charset="0"/>
                <a:cs typeface="Times New Roman" pitchFamily="18" charset="0"/>
              </a:rPr>
              <a:t>2</a:t>
            </a:r>
            <a:r>
              <a:rPr lang="zh-CN" altLang="zh-CN" sz="2400" dirty="0">
                <a:latin typeface="Times New Roman" pitchFamily="18" charset="0"/>
                <a:cs typeface="Times New Roman" pitchFamily="18" charset="0"/>
              </a:rPr>
              <a:t>〕溶液中</a:t>
            </a:r>
            <a:r>
              <a:rPr lang="en-US" altLang="zh-CN" sz="2400" dirty="0">
                <a:latin typeface="Times New Roman" pitchFamily="18" charset="0"/>
                <a:cs typeface="Times New Roman" pitchFamily="18" charset="0"/>
              </a:rPr>
              <a:t>,</a:t>
            </a:r>
            <a:r>
              <a:rPr lang="zh-CN" altLang="zh-CN" sz="2400" dirty="0">
                <a:latin typeface="Times New Roman" pitchFamily="18" charset="0"/>
                <a:cs typeface="Times New Roman" pitchFamily="18" charset="0"/>
              </a:rPr>
              <a:t>加入固体</a:t>
            </a:r>
            <a:r>
              <a:rPr lang="en-US" altLang="zh-CN" sz="2400" dirty="0" err="1">
                <a:latin typeface="Times New Roman" pitchFamily="18" charset="0"/>
                <a:cs typeface="Times New Roman" pitchFamily="18" charset="0"/>
              </a:rPr>
              <a:t>KCl</a:t>
            </a:r>
            <a:r>
              <a:rPr lang="zh-CN" altLang="zh-CN" sz="2400" dirty="0">
                <a:latin typeface="Times New Roman" pitchFamily="18" charset="0"/>
                <a:cs typeface="Times New Roman" pitchFamily="18" charset="0"/>
              </a:rPr>
              <a:t>，使</a:t>
            </a:r>
            <a:r>
              <a:rPr lang="en-US" altLang="zh-CN" sz="2400" dirty="0" err="1">
                <a:latin typeface="Times New Roman" pitchFamily="18" charset="0"/>
                <a:cs typeface="Times New Roman" pitchFamily="18" charset="0"/>
              </a:rPr>
              <a:t>Cl</a:t>
            </a:r>
            <a:r>
              <a:rPr lang="en-US" altLang="zh-CN" sz="2400" baseline="30000" dirty="0">
                <a:latin typeface="Times New Roman" pitchFamily="18" charset="0"/>
                <a:cs typeface="Times New Roman" pitchFamily="18" charset="0"/>
              </a:rPr>
              <a:t>-</a:t>
            </a:r>
            <a:r>
              <a:rPr lang="zh-CN" altLang="zh-CN" sz="2400" dirty="0">
                <a:latin typeface="Times New Roman" pitchFamily="18" charset="0"/>
                <a:cs typeface="Times New Roman" pitchFamily="18" charset="0"/>
              </a:rPr>
              <a:t>的浓度为</a:t>
            </a:r>
            <a:r>
              <a:rPr lang="en-US" altLang="zh-CN" sz="2400" dirty="0">
                <a:latin typeface="Times New Roman" pitchFamily="18" charset="0"/>
                <a:cs typeface="Times New Roman" pitchFamily="18" charset="0"/>
              </a:rPr>
              <a:t>0.1mol·L</a:t>
            </a:r>
            <a:r>
              <a:rPr lang="en-US" altLang="zh-CN" sz="2400" baseline="30000" dirty="0">
                <a:latin typeface="Times New Roman" pitchFamily="18" charset="0"/>
                <a:cs typeface="Times New Roman" pitchFamily="18" charset="0"/>
              </a:rPr>
              <a:t>-1</a:t>
            </a:r>
            <a:r>
              <a:rPr lang="zh-CN" altLang="zh-CN" sz="2400" dirty="0">
                <a:latin typeface="Times New Roman" pitchFamily="18" charset="0"/>
                <a:cs typeface="Times New Roman" pitchFamily="18" charset="0"/>
              </a:rPr>
              <a:t>，可发生下列何种现象</a:t>
            </a:r>
            <a:r>
              <a:rPr lang="en-US" altLang="zh-CN" sz="2400" dirty="0">
                <a:latin typeface="Times New Roman" pitchFamily="18" charset="0"/>
                <a:cs typeface="Times New Roman" pitchFamily="18" charset="0"/>
              </a:rPr>
              <a:t>(    ) (</a:t>
            </a:r>
            <a:r>
              <a:rPr lang="en-US" altLang="zh-CN" sz="2400" i="1" dirty="0" err="1">
                <a:latin typeface="Times New Roman" pitchFamily="18" charset="0"/>
                <a:cs typeface="Times New Roman" pitchFamily="18" charset="0"/>
              </a:rPr>
              <a:t>K</a:t>
            </a:r>
            <a:r>
              <a:rPr lang="en-US" altLang="zh-CN" sz="2400" baseline="30000" dirty="0" err="1">
                <a:latin typeface="Times New Roman" pitchFamily="18" charset="0"/>
                <a:cs typeface="Times New Roman" pitchFamily="18" charset="0"/>
              </a:rPr>
              <a:t>θ</a:t>
            </a:r>
            <a:r>
              <a:rPr lang="en-US" altLang="zh-CN" sz="2400" baseline="-25000" dirty="0" err="1">
                <a:latin typeface="Times New Roman" pitchFamily="18" charset="0"/>
                <a:cs typeface="Times New Roman" pitchFamily="18" charset="0"/>
              </a:rPr>
              <a:t>sp</a:t>
            </a:r>
            <a:r>
              <a:rPr lang="en-US" altLang="zh-CN" sz="2400" dirty="0" err="1">
                <a:latin typeface="Times New Roman" pitchFamily="18" charset="0"/>
                <a:cs typeface="Times New Roman" pitchFamily="18" charset="0"/>
              </a:rPr>
              <a:t>AgCl</a:t>
            </a:r>
            <a:r>
              <a:rPr lang="en-US" altLang="zh-CN" sz="2400" dirty="0">
                <a:latin typeface="Times New Roman" pitchFamily="18" charset="0"/>
                <a:cs typeface="Times New Roman" pitchFamily="18" charset="0"/>
              </a:rPr>
              <a:t>=1.56×10</a:t>
            </a:r>
            <a:r>
              <a:rPr lang="en-US" altLang="zh-CN" sz="2400" baseline="30000" dirty="0">
                <a:latin typeface="Times New Roman" pitchFamily="18" charset="0"/>
                <a:cs typeface="Times New Roman" pitchFamily="18" charset="0"/>
              </a:rPr>
              <a:t>-10</a:t>
            </a:r>
            <a:r>
              <a:rPr lang="zh-CN" altLang="zh-CN" sz="2400" dirty="0">
                <a:latin typeface="Times New Roman" pitchFamily="18" charset="0"/>
                <a:cs typeface="Times New Roman" pitchFamily="18" charset="0"/>
              </a:rPr>
              <a:t>，</a:t>
            </a:r>
            <a:r>
              <a:rPr lang="en-US" altLang="zh-CN" sz="2400" i="1" dirty="0" err="1">
                <a:latin typeface="Times New Roman" pitchFamily="18" charset="0"/>
                <a:cs typeface="Times New Roman" pitchFamily="18" charset="0"/>
              </a:rPr>
              <a:t>K</a:t>
            </a:r>
            <a:r>
              <a:rPr lang="en-US" altLang="zh-CN" sz="2400" baseline="30000" dirty="0" err="1">
                <a:latin typeface="Times New Roman" pitchFamily="18" charset="0"/>
                <a:cs typeface="Times New Roman" pitchFamily="18" charset="0"/>
              </a:rPr>
              <a:t>θ</a:t>
            </a:r>
            <a:r>
              <a:rPr lang="en-US" altLang="zh-CN" sz="2400" baseline="-25000" dirty="0" err="1">
                <a:latin typeface="Times New Roman" pitchFamily="18" charset="0"/>
                <a:cs typeface="Times New Roman" pitchFamily="18" charset="0"/>
              </a:rPr>
              <a:t>s</a:t>
            </a:r>
            <a:r>
              <a:rPr lang="zh-CN" altLang="zh-CN"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Ag(CN)</a:t>
            </a:r>
            <a:r>
              <a:rPr lang="en-US" altLang="zh-CN" sz="2400" baseline="-25000" dirty="0">
                <a:latin typeface="Times New Roman" pitchFamily="18" charset="0"/>
                <a:cs typeface="Times New Roman" pitchFamily="18" charset="0"/>
              </a:rPr>
              <a:t>2</a:t>
            </a:r>
            <a:r>
              <a:rPr lang="zh-CN" altLang="zh-CN"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=1×10</a:t>
            </a:r>
            <a:r>
              <a:rPr lang="en-US" altLang="zh-CN" sz="2400" baseline="30000" dirty="0">
                <a:latin typeface="Times New Roman" pitchFamily="18" charset="0"/>
                <a:cs typeface="Times New Roman" pitchFamily="18" charset="0"/>
              </a:rPr>
              <a:t>21</a:t>
            </a:r>
            <a:r>
              <a:rPr lang="en-US" altLang="zh-CN" sz="2400" dirty="0">
                <a:latin typeface="Times New Roman" pitchFamily="18" charset="0"/>
                <a:cs typeface="Times New Roman" pitchFamily="18" charset="0"/>
              </a:rPr>
              <a:t>)</a:t>
            </a:r>
            <a:endParaRPr lang="zh-CN" altLang="zh-CN" sz="2400" dirty="0">
              <a:latin typeface="Times New Roman" pitchFamily="18" charset="0"/>
              <a:cs typeface="Times New Roman" pitchFamily="18" charset="0"/>
            </a:endParaRPr>
          </a:p>
          <a:p>
            <a:pPr>
              <a:lnSpc>
                <a:spcPct val="200000"/>
              </a:lnSpc>
            </a:pPr>
            <a:r>
              <a:rPr lang="en-US" altLang="zh-CN" sz="2400" dirty="0">
                <a:latin typeface="Times New Roman" pitchFamily="18" charset="0"/>
                <a:cs typeface="Times New Roman" pitchFamily="18" charset="0"/>
              </a:rPr>
              <a:t>A. </a:t>
            </a:r>
            <a:r>
              <a:rPr lang="zh-CN" altLang="zh-CN" sz="2400" dirty="0">
                <a:latin typeface="Times New Roman" pitchFamily="18" charset="0"/>
                <a:cs typeface="Times New Roman" pitchFamily="18" charset="0"/>
              </a:rPr>
              <a:t>有沉淀生成</a:t>
            </a:r>
            <a:r>
              <a:rPr lang="en-US" altLang="zh-CN" sz="2400" dirty="0">
                <a:latin typeface="Times New Roman" pitchFamily="18" charset="0"/>
                <a:cs typeface="Times New Roman" pitchFamily="18" charset="0"/>
              </a:rPr>
              <a:t>     B.</a:t>
            </a:r>
            <a:r>
              <a:rPr lang="zh-CN" altLang="zh-CN" sz="2400" dirty="0">
                <a:latin typeface="Times New Roman" pitchFamily="18" charset="0"/>
                <a:cs typeface="Times New Roman" pitchFamily="18" charset="0"/>
              </a:rPr>
              <a:t>无沉淀生成</a:t>
            </a:r>
            <a:r>
              <a:rPr lang="en-US" altLang="zh-CN" sz="2400" dirty="0">
                <a:latin typeface="Times New Roman" pitchFamily="18" charset="0"/>
                <a:cs typeface="Times New Roman" pitchFamily="18" charset="0"/>
              </a:rPr>
              <a:t>    C.</a:t>
            </a:r>
            <a:r>
              <a:rPr lang="zh-CN" altLang="zh-CN" sz="2400" dirty="0">
                <a:latin typeface="Times New Roman" pitchFamily="18" charset="0"/>
                <a:cs typeface="Times New Roman" pitchFamily="18" charset="0"/>
              </a:rPr>
              <a:t>有气体生成</a:t>
            </a:r>
            <a:r>
              <a:rPr lang="en-US" altLang="zh-CN" sz="2400" dirty="0">
                <a:latin typeface="Times New Roman" pitchFamily="18" charset="0"/>
                <a:cs typeface="Times New Roman" pitchFamily="18" charset="0"/>
              </a:rPr>
              <a:t>    D.</a:t>
            </a:r>
            <a:r>
              <a:rPr lang="zh-CN" altLang="zh-CN" sz="2400" dirty="0">
                <a:latin typeface="Times New Roman" pitchFamily="18" charset="0"/>
                <a:cs typeface="Times New Roman" pitchFamily="18" charset="0"/>
              </a:rPr>
              <a:t>先有沉淀然后消失</a:t>
            </a:r>
          </a:p>
          <a:p>
            <a:pPr>
              <a:lnSpc>
                <a:spcPct val="200000"/>
              </a:lnSpc>
            </a:pPr>
            <a:endParaRPr lang="zh-CN" altLang="en-US" sz="2400" dirty="0">
              <a:latin typeface="Times New Roman" pitchFamily="18" charset="0"/>
              <a:cs typeface="Times New Roman" pitchFamily="18" charset="0"/>
            </a:endParaRPr>
          </a:p>
        </p:txBody>
      </p:sp>
      <p:sp>
        <p:nvSpPr>
          <p:cNvPr id="5" name="矩形 4">
            <a:extLst>
              <a:ext uri="{FF2B5EF4-FFF2-40B4-BE49-F238E27FC236}">
                <a16:creationId xmlns:a16="http://schemas.microsoft.com/office/drawing/2014/main" xmlns="" id="{8A921020-A656-4FAD-84F1-BCEDF6CA6E20}"/>
              </a:ext>
            </a:extLst>
          </p:cNvPr>
          <p:cNvSpPr/>
          <p:nvPr/>
        </p:nvSpPr>
        <p:spPr>
          <a:xfrm>
            <a:off x="3575720" y="4581128"/>
            <a:ext cx="389850" cy="461665"/>
          </a:xfrm>
          <a:prstGeom prst="rect">
            <a:avLst/>
          </a:prstGeom>
        </p:spPr>
        <p:txBody>
          <a:bodyPr wrap="none">
            <a:spAutoFit/>
          </a:bodyPr>
          <a:lstStyle/>
          <a:p>
            <a:r>
              <a:rPr lang="en-US" altLang="zh-CN" sz="2400" dirty="0">
                <a:latin typeface="Times New Roman" pitchFamily="18" charset="0"/>
                <a:cs typeface="Times New Roman" pitchFamily="18" charset="0"/>
              </a:rPr>
              <a:t>B</a:t>
            </a:r>
            <a:endParaRPr lang="zh-CN"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03197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ph sz="quarter" idx="13"/>
          </p:nvPr>
        </p:nvSpPr>
        <p:spPr>
          <a:xfrm>
            <a:off x="407368" y="332656"/>
            <a:ext cx="11521280" cy="3600822"/>
          </a:xfrm>
        </p:spPr>
        <p:txBody>
          <a:bodyPr>
            <a:normAutofit/>
          </a:bodyPr>
          <a:lstStyle/>
          <a:p>
            <a:pPr>
              <a:lnSpc>
                <a:spcPct val="150000"/>
              </a:lnSpc>
            </a:pPr>
            <a:r>
              <a:rPr lang="zh-CN" altLang="en-US" sz="2800" dirty="0">
                <a:latin typeface="Times New Roman" pitchFamily="18" charset="0"/>
                <a:cs typeface="Times New Roman" pitchFamily="18" charset="0"/>
              </a:rPr>
              <a:t>试用计算说明</a:t>
            </a:r>
          </a:p>
          <a:p>
            <a:pPr>
              <a:lnSpc>
                <a:spcPct val="150000"/>
              </a:lnSpc>
              <a:buFont typeface="Wingdings" pitchFamily="2" charset="2"/>
              <a:buNone/>
            </a:pP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1</a:t>
            </a:r>
            <a:r>
              <a:rPr lang="zh-CN" altLang="en-US" sz="2800" dirty="0">
                <a:latin typeface="Times New Roman" pitchFamily="18" charset="0"/>
                <a:cs typeface="Times New Roman" pitchFamily="18" charset="0"/>
              </a:rPr>
              <a:t>）在</a:t>
            </a:r>
            <a:r>
              <a:rPr lang="en-US" altLang="zh-CN" sz="2800" dirty="0">
                <a:latin typeface="Times New Roman" pitchFamily="18" charset="0"/>
                <a:cs typeface="Times New Roman" pitchFamily="18" charset="0"/>
              </a:rPr>
              <a:t>100mL 0.15mol·L</a:t>
            </a:r>
            <a:r>
              <a:rPr lang="en-US" altLang="zh-CN" sz="2800" baseline="30000" dirty="0">
                <a:latin typeface="Times New Roman" pitchFamily="18" charset="0"/>
                <a:cs typeface="Times New Roman" pitchFamily="18" charset="0"/>
              </a:rPr>
              <a:t>-1</a:t>
            </a:r>
            <a:r>
              <a:rPr lang="en-US" altLang="zh-CN" sz="2800" dirty="0">
                <a:latin typeface="Times New Roman" pitchFamily="18" charset="0"/>
                <a:cs typeface="Times New Roman" pitchFamily="18" charset="0"/>
              </a:rPr>
              <a:t> K[Ag(CN)</a:t>
            </a:r>
            <a:r>
              <a:rPr lang="en-US" altLang="zh-CN" sz="2800" baseline="30000" dirty="0">
                <a:latin typeface="Times New Roman" pitchFamily="18" charset="0"/>
                <a:cs typeface="Times New Roman" pitchFamily="18" charset="0"/>
              </a:rPr>
              <a:t>2</a:t>
            </a:r>
            <a:r>
              <a:rPr lang="en-US" altLang="zh-CN" sz="2800" dirty="0">
                <a:latin typeface="Times New Roman" pitchFamily="18" charset="0"/>
                <a:cs typeface="Times New Roman" pitchFamily="18" charset="0"/>
              </a:rPr>
              <a:t>]</a:t>
            </a:r>
            <a:r>
              <a:rPr lang="zh-CN" altLang="en-US" sz="2800" dirty="0">
                <a:latin typeface="Times New Roman" pitchFamily="18" charset="0"/>
                <a:cs typeface="Times New Roman" pitchFamily="18" charset="0"/>
              </a:rPr>
              <a:t>溶液中加入</a:t>
            </a:r>
            <a:r>
              <a:rPr lang="en-US" altLang="zh-CN" sz="2800" dirty="0">
                <a:latin typeface="Times New Roman" pitchFamily="18" charset="0"/>
                <a:cs typeface="Times New Roman" pitchFamily="18" charset="0"/>
              </a:rPr>
              <a:t>50mL 0.1mol·L</a:t>
            </a:r>
            <a:r>
              <a:rPr lang="en-US" altLang="zh-CN" sz="2800" baseline="30000" dirty="0">
                <a:latin typeface="Times New Roman" pitchFamily="18" charset="0"/>
                <a:cs typeface="Times New Roman" pitchFamily="18" charset="0"/>
              </a:rPr>
              <a:t>-1</a:t>
            </a:r>
            <a:r>
              <a:rPr lang="zh-CN" altLang="en-US" sz="2800" dirty="0">
                <a:latin typeface="Times New Roman" pitchFamily="18" charset="0"/>
                <a:cs typeface="Times New Roman" pitchFamily="18" charset="0"/>
              </a:rPr>
              <a:t>的</a:t>
            </a:r>
            <a:r>
              <a:rPr lang="en-US" altLang="zh-CN" sz="2800" dirty="0">
                <a:latin typeface="Times New Roman" pitchFamily="18" charset="0"/>
                <a:cs typeface="Times New Roman" pitchFamily="18" charset="0"/>
              </a:rPr>
              <a:t>KI</a:t>
            </a:r>
            <a:r>
              <a:rPr lang="zh-CN" altLang="en-US" sz="2800" dirty="0">
                <a:latin typeface="Times New Roman" pitchFamily="18" charset="0"/>
                <a:cs typeface="Times New Roman" pitchFamily="18" charset="0"/>
              </a:rPr>
              <a:t>溶液，是否有</a:t>
            </a:r>
            <a:r>
              <a:rPr lang="en-US" altLang="zh-CN" sz="2800" dirty="0" err="1">
                <a:latin typeface="Times New Roman" pitchFamily="18" charset="0"/>
                <a:cs typeface="Times New Roman" pitchFamily="18" charset="0"/>
              </a:rPr>
              <a:t>AgI</a:t>
            </a:r>
            <a:r>
              <a:rPr lang="zh-CN" altLang="en-US" sz="2800" dirty="0">
                <a:latin typeface="Times New Roman" pitchFamily="18" charset="0"/>
                <a:cs typeface="Times New Roman" pitchFamily="18" charset="0"/>
              </a:rPr>
              <a:t>沉淀产生？</a:t>
            </a:r>
          </a:p>
          <a:p>
            <a:pPr>
              <a:lnSpc>
                <a:spcPct val="150000"/>
              </a:lnSpc>
              <a:buFont typeface="Wingdings" pitchFamily="2" charset="2"/>
              <a:buNone/>
            </a:pPr>
            <a:r>
              <a:rPr lang="zh-CN" altLang="en-US" sz="28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2</a:t>
            </a:r>
            <a:r>
              <a:rPr lang="zh-CN" altLang="en-US" sz="2800" dirty="0">
                <a:latin typeface="Times New Roman" pitchFamily="18" charset="0"/>
                <a:cs typeface="Times New Roman" pitchFamily="18" charset="0"/>
              </a:rPr>
              <a:t>）在上述溶液中加入</a:t>
            </a:r>
            <a:r>
              <a:rPr lang="en-US" altLang="zh-CN" sz="2800" dirty="0">
                <a:latin typeface="Times New Roman" pitchFamily="18" charset="0"/>
                <a:cs typeface="Times New Roman" pitchFamily="18" charset="0"/>
              </a:rPr>
              <a:t>50mL 0.20mol·L</a:t>
            </a:r>
            <a:r>
              <a:rPr lang="en-US" altLang="zh-CN" sz="2800" baseline="30000" dirty="0">
                <a:latin typeface="Times New Roman" pitchFamily="18" charset="0"/>
                <a:cs typeface="Times New Roman" pitchFamily="18" charset="0"/>
              </a:rPr>
              <a:t>-1 </a:t>
            </a:r>
            <a:r>
              <a:rPr lang="en-US" altLang="zh-CN" sz="2800" dirty="0">
                <a:latin typeface="Times New Roman" pitchFamily="18" charset="0"/>
                <a:cs typeface="Times New Roman" pitchFamily="18" charset="0"/>
              </a:rPr>
              <a:t>KCN</a:t>
            </a:r>
            <a:r>
              <a:rPr lang="zh-CN" altLang="en-US" sz="2800" dirty="0">
                <a:latin typeface="Times New Roman" pitchFamily="18" charset="0"/>
                <a:cs typeface="Times New Roman" pitchFamily="18" charset="0"/>
              </a:rPr>
              <a:t>，是否有</a:t>
            </a:r>
            <a:r>
              <a:rPr lang="en-US" altLang="zh-CN" sz="2800" dirty="0" err="1">
                <a:latin typeface="Times New Roman" pitchFamily="18" charset="0"/>
                <a:cs typeface="Times New Roman" pitchFamily="18" charset="0"/>
              </a:rPr>
              <a:t>AgI</a:t>
            </a:r>
            <a:r>
              <a:rPr lang="zh-CN" altLang="en-US" sz="2800" dirty="0">
                <a:latin typeface="Times New Roman" pitchFamily="18" charset="0"/>
                <a:cs typeface="Times New Roman" pitchFamily="18" charset="0"/>
              </a:rPr>
              <a:t>沉淀产生？</a:t>
            </a:r>
          </a:p>
        </p:txBody>
      </p:sp>
      <p:sp>
        <p:nvSpPr>
          <p:cNvPr id="2" name="日期占位符 1"/>
          <p:cNvSpPr>
            <a:spLocks noGrp="1"/>
          </p:cNvSpPr>
          <p:nvPr>
            <p:ph type="dt" sz="half" idx="14"/>
          </p:nvPr>
        </p:nvSpPr>
        <p:spPr/>
        <p:txBody>
          <a:bodyPr/>
          <a:lstStyle/>
          <a:p>
            <a:fld id="{3F86E829-3974-488A-927C-321EC10381CA}" type="datetime12">
              <a:rPr lang="zh-CN" altLang="en-US" smtClean="0"/>
              <a:t>上午8时17分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65</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37124557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E517A7-8C16-45FD-9BE9-088BDD4EB3FF}" type="datetime12">
              <a:rPr lang="zh-CN" altLang="en-US" smtClean="0"/>
              <a:t>上午9时44分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66</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281603" name="Rectangle 3"/>
          <p:cNvSpPr>
            <a:spLocks noGrp="1" noChangeArrowheads="1"/>
          </p:cNvSpPr>
          <p:nvPr>
            <p:ph sz="quarter" idx="4294967295"/>
          </p:nvPr>
        </p:nvSpPr>
        <p:spPr>
          <a:xfrm>
            <a:off x="1271464" y="889457"/>
            <a:ext cx="5040560" cy="3988098"/>
          </a:xfrm>
        </p:spPr>
        <p:txBody>
          <a:bodyPr>
            <a:noAutofit/>
          </a:bodyPr>
          <a:lstStyle/>
          <a:p>
            <a:pPr>
              <a:lnSpc>
                <a:spcPct val="125000"/>
              </a:lnSpc>
              <a:buFont typeface="Wingdings" pitchFamily="2" charset="2"/>
              <a:buNone/>
            </a:pPr>
            <a:r>
              <a:rPr lang="zh-CN" altLang="nl-NL" sz="2400" dirty="0">
                <a:latin typeface="Times New Roman" pitchFamily="18" charset="0"/>
              </a:rPr>
              <a:t>解：</a:t>
            </a:r>
            <a:endParaRPr lang="en-US" altLang="zh-CN" sz="2400" dirty="0">
              <a:latin typeface="Times New Roman" pitchFamily="18" charset="0"/>
            </a:endParaRPr>
          </a:p>
          <a:p>
            <a:pPr>
              <a:lnSpc>
                <a:spcPct val="125000"/>
              </a:lnSpc>
              <a:buFont typeface="Wingdings" pitchFamily="2" charset="2"/>
              <a:buNone/>
            </a:pPr>
            <a:r>
              <a:rPr lang="nl-NL" altLang="zh-CN" sz="2400" dirty="0">
                <a:latin typeface="Times New Roman" pitchFamily="18" charset="0"/>
              </a:rPr>
              <a:t>1</a:t>
            </a:r>
            <a:r>
              <a:rPr lang="zh-CN" altLang="nl-NL" sz="2400" dirty="0">
                <a:latin typeface="Times New Roman" pitchFamily="18" charset="0"/>
              </a:rPr>
              <a:t>）</a:t>
            </a:r>
            <a:r>
              <a:rPr lang="nl-NL" altLang="zh-CN" sz="2400" i="1" dirty="0">
                <a:latin typeface="Times New Roman" pitchFamily="18" charset="0"/>
              </a:rPr>
              <a:t>K</a:t>
            </a:r>
            <a:r>
              <a:rPr lang="nl-NL" altLang="zh-CN" sz="2400" dirty="0">
                <a:latin typeface="Times New Roman" pitchFamily="18" charset="0"/>
              </a:rPr>
              <a:t>[Ag(CN)</a:t>
            </a:r>
            <a:r>
              <a:rPr lang="nl-NL" altLang="zh-CN" sz="2400" baseline="-25000" dirty="0">
                <a:latin typeface="Times New Roman" pitchFamily="18" charset="0"/>
              </a:rPr>
              <a:t>2</a:t>
            </a:r>
            <a:r>
              <a:rPr lang="nl-NL" altLang="zh-CN" sz="2400" dirty="0">
                <a:latin typeface="Times New Roman" pitchFamily="18" charset="0"/>
              </a:rPr>
              <a:t>] = 0.1 mol·L</a:t>
            </a:r>
            <a:r>
              <a:rPr lang="nl-NL" altLang="zh-CN" sz="2400" baseline="30000" dirty="0">
                <a:latin typeface="Times New Roman" pitchFamily="18" charset="0"/>
              </a:rPr>
              <a:t>-1</a:t>
            </a:r>
          </a:p>
          <a:p>
            <a:pPr>
              <a:lnSpc>
                <a:spcPct val="125000"/>
              </a:lnSpc>
              <a:buFont typeface="Wingdings" pitchFamily="2" charset="2"/>
              <a:buNone/>
            </a:pPr>
            <a:r>
              <a:rPr lang="zh-CN" altLang="nl-NL" sz="2400" dirty="0">
                <a:latin typeface="Times New Roman" pitchFamily="18" charset="0"/>
              </a:rPr>
              <a:t>溶液中</a:t>
            </a:r>
            <a:r>
              <a:rPr lang="en-US" altLang="zh-CN" sz="2400" dirty="0">
                <a:latin typeface="Times New Roman" pitchFamily="18" charset="0"/>
              </a:rPr>
              <a:t>[I]- = 0.033 mol·L</a:t>
            </a:r>
            <a:r>
              <a:rPr lang="en-US" altLang="zh-CN" sz="2400" baseline="30000" dirty="0">
                <a:latin typeface="Times New Roman" pitchFamily="18" charset="0"/>
              </a:rPr>
              <a:t>-1</a:t>
            </a:r>
          </a:p>
          <a:p>
            <a:pPr>
              <a:lnSpc>
                <a:spcPct val="125000"/>
              </a:lnSpc>
              <a:buFont typeface="Wingdings" pitchFamily="2" charset="2"/>
              <a:buNone/>
            </a:pPr>
            <a:r>
              <a:rPr lang="en-US" altLang="zh-CN" sz="2400" dirty="0">
                <a:latin typeface="Times New Roman" pitchFamily="18" charset="0"/>
              </a:rPr>
              <a:t>[Ag(CN)</a:t>
            </a:r>
            <a:r>
              <a:rPr lang="en-US" altLang="zh-CN" sz="2400" baseline="-25000" dirty="0">
                <a:latin typeface="Times New Roman" pitchFamily="18" charset="0"/>
              </a:rPr>
              <a:t>2</a:t>
            </a:r>
            <a:r>
              <a:rPr lang="en-US" altLang="zh-CN" sz="2400" dirty="0">
                <a:latin typeface="Times New Roman" pitchFamily="18" charset="0"/>
              </a:rPr>
              <a:t>]-  ⇌ Ag</a:t>
            </a:r>
            <a:r>
              <a:rPr lang="en-US" altLang="zh-CN" sz="2400" baseline="30000" dirty="0">
                <a:latin typeface="Times New Roman" pitchFamily="18" charset="0"/>
              </a:rPr>
              <a:t>+</a:t>
            </a:r>
            <a:r>
              <a:rPr lang="zh-CN" altLang="en-US" sz="2400" dirty="0">
                <a:latin typeface="Times New Roman" pitchFamily="18" charset="0"/>
              </a:rPr>
              <a:t>＋</a:t>
            </a:r>
            <a:r>
              <a:rPr lang="en-US" altLang="zh-CN" sz="2400" dirty="0">
                <a:latin typeface="Times New Roman" pitchFamily="18" charset="0"/>
              </a:rPr>
              <a:t>2CN</a:t>
            </a:r>
            <a:r>
              <a:rPr lang="en-US" altLang="zh-CN" sz="2400" baseline="30000" dirty="0">
                <a:latin typeface="Times New Roman" pitchFamily="18" charset="0"/>
              </a:rPr>
              <a:t>-</a:t>
            </a:r>
          </a:p>
          <a:p>
            <a:pPr>
              <a:lnSpc>
                <a:spcPct val="125000"/>
              </a:lnSpc>
              <a:buFont typeface="Wingdings" pitchFamily="2" charset="2"/>
              <a:buNone/>
            </a:pPr>
            <a:r>
              <a:rPr lang="en-US" altLang="zh-CN" sz="2400" dirty="0">
                <a:latin typeface="Times New Roman" pitchFamily="18" charset="0"/>
              </a:rPr>
              <a:t>    0.1</a:t>
            </a:r>
            <a:r>
              <a:rPr lang="zh-CN" altLang="en-US" sz="2400" dirty="0">
                <a:latin typeface="Times New Roman" pitchFamily="18" charset="0"/>
              </a:rPr>
              <a:t>－</a:t>
            </a:r>
            <a:r>
              <a:rPr lang="en-US" altLang="zh-CN" sz="2400" i="1" dirty="0">
                <a:latin typeface="Times New Roman" pitchFamily="18" charset="0"/>
              </a:rPr>
              <a:t>x        </a:t>
            </a:r>
            <a:r>
              <a:rPr lang="en-US" altLang="zh-CN" sz="2400" i="1" dirty="0" err="1">
                <a:latin typeface="Times New Roman" pitchFamily="18" charset="0"/>
              </a:rPr>
              <a:t>x</a:t>
            </a:r>
            <a:r>
              <a:rPr lang="en-US" altLang="zh-CN" sz="2400" dirty="0">
                <a:latin typeface="Times New Roman" pitchFamily="18" charset="0"/>
              </a:rPr>
              <a:t>    2</a:t>
            </a:r>
            <a:r>
              <a:rPr lang="en-US" altLang="zh-CN" sz="2400" i="1" dirty="0">
                <a:latin typeface="Times New Roman" pitchFamily="18" charset="0"/>
              </a:rPr>
              <a:t>x</a:t>
            </a:r>
            <a:endParaRPr lang="en-US" altLang="zh-CN" sz="2400" dirty="0">
              <a:latin typeface="Times New Roman" pitchFamily="18" charset="0"/>
            </a:endParaRPr>
          </a:p>
          <a:p>
            <a:pPr>
              <a:lnSpc>
                <a:spcPct val="125000"/>
              </a:lnSpc>
            </a:pPr>
            <a:r>
              <a:rPr lang="en-US" altLang="zh-CN" sz="2400" dirty="0">
                <a:latin typeface="Times New Roman" pitchFamily="18" charset="0"/>
              </a:rPr>
              <a:t> </a:t>
            </a:r>
            <a:r>
              <a:rPr lang="en-US" altLang="zh-CN" sz="2400" i="1" dirty="0" err="1">
                <a:latin typeface="Times New Roman" pitchFamily="18" charset="0"/>
              </a:rPr>
              <a:t>K</a:t>
            </a:r>
            <a:r>
              <a:rPr lang="en-US" altLang="zh-CN" sz="2400" baseline="-25000" dirty="0" err="1">
                <a:latin typeface="Times New Roman" pitchFamily="18" charset="0"/>
              </a:rPr>
              <a:t>s</a:t>
            </a:r>
            <a:r>
              <a:rPr lang="en-US" altLang="zh-CN" sz="2400" baseline="30000" dirty="0" err="1">
                <a:latin typeface="Times New Roman" pitchFamily="18" charset="0"/>
              </a:rPr>
              <a:t>θ</a:t>
            </a:r>
            <a:r>
              <a:rPr lang="en-US" altLang="zh-CN" sz="2400" dirty="0">
                <a:latin typeface="Times New Roman" pitchFamily="18" charset="0"/>
              </a:rPr>
              <a:t> = (0.1-</a:t>
            </a:r>
            <a:r>
              <a:rPr lang="en-US" altLang="zh-CN" sz="2400" i="1" dirty="0">
                <a:latin typeface="Times New Roman" pitchFamily="18" charset="0"/>
              </a:rPr>
              <a:t>x</a:t>
            </a:r>
            <a:r>
              <a:rPr lang="en-US" altLang="zh-CN" sz="2400" dirty="0">
                <a:latin typeface="Times New Roman" pitchFamily="18" charset="0"/>
              </a:rPr>
              <a:t>)/4</a:t>
            </a:r>
            <a:r>
              <a:rPr lang="en-US" altLang="zh-CN" sz="2400" i="1" dirty="0">
                <a:latin typeface="Times New Roman" pitchFamily="18" charset="0"/>
              </a:rPr>
              <a:t>x</a:t>
            </a:r>
            <a:r>
              <a:rPr lang="en-US" altLang="zh-CN" sz="2400" baseline="30000" dirty="0">
                <a:latin typeface="Times New Roman" pitchFamily="18" charset="0"/>
              </a:rPr>
              <a:t>3 </a:t>
            </a:r>
            <a:r>
              <a:rPr lang="en-US" altLang="zh-CN" sz="2400" dirty="0">
                <a:latin typeface="Times New Roman" pitchFamily="18" charset="0"/>
              </a:rPr>
              <a:t>= 1.26×10</a:t>
            </a:r>
            <a:r>
              <a:rPr lang="en-US" altLang="zh-CN" sz="2400" baseline="30000" dirty="0">
                <a:latin typeface="Times New Roman" pitchFamily="18" charset="0"/>
              </a:rPr>
              <a:t>21</a:t>
            </a:r>
            <a:r>
              <a:rPr lang="en-US" altLang="zh-CN" sz="2400" dirty="0">
                <a:latin typeface="Times New Roman" pitchFamily="18" charset="0"/>
              </a:rPr>
              <a:t>    </a:t>
            </a:r>
          </a:p>
        </p:txBody>
      </p:sp>
      <p:sp>
        <p:nvSpPr>
          <p:cNvPr id="281602" name="Rectangle 2"/>
          <p:cNvSpPr>
            <a:spLocks noGrp="1" noChangeArrowheads="1"/>
          </p:cNvSpPr>
          <p:nvPr>
            <p:ph type="title" idx="4294967295"/>
          </p:nvPr>
        </p:nvSpPr>
        <p:spPr>
          <a:xfrm>
            <a:off x="1524001" y="304801"/>
            <a:ext cx="8215313" cy="531813"/>
          </a:xfrm>
        </p:spPr>
        <p:txBody>
          <a:bodyPr/>
          <a:lstStyle/>
          <a:p>
            <a:r>
              <a:rPr lang="zh-CN" altLang="en-US" sz="2800" dirty="0"/>
              <a:t>加入</a:t>
            </a:r>
            <a:r>
              <a:rPr lang="en-US" altLang="zh-CN" sz="2800" dirty="0"/>
              <a:t>KI</a:t>
            </a:r>
            <a:r>
              <a:rPr lang="zh-CN" altLang="en-US" sz="2800" dirty="0"/>
              <a:t>，是否有沉淀生成？</a:t>
            </a:r>
          </a:p>
        </p:txBody>
      </p:sp>
      <p:sp>
        <p:nvSpPr>
          <p:cNvPr id="6" name="Rectangle 3"/>
          <p:cNvSpPr txBox="1">
            <a:spLocks noChangeArrowheads="1"/>
          </p:cNvSpPr>
          <p:nvPr/>
        </p:nvSpPr>
        <p:spPr>
          <a:xfrm>
            <a:off x="6816080" y="1988840"/>
            <a:ext cx="3744416" cy="2232248"/>
          </a:xfrm>
          <a:prstGeom prst="rect">
            <a:avLst/>
          </a:prstGeom>
        </p:spPr>
        <p:txBody>
          <a:bodyPr vert="horz" lIns="91440" tIns="45720" rIns="91440" bIns="45720" rtlCol="0">
            <a:no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nSpc>
                <a:spcPct val="125000"/>
              </a:lnSpc>
              <a:buFont typeface="Wingdings" pitchFamily="2" charset="2"/>
              <a:buNone/>
            </a:pPr>
            <a:r>
              <a:rPr lang="zh-CN" altLang="en-US" sz="2400" dirty="0">
                <a:latin typeface="Times New Roman" pitchFamily="18" charset="0"/>
              </a:rPr>
              <a:t>忽略</a:t>
            </a:r>
            <a:r>
              <a:rPr lang="en-US" altLang="zh-CN" sz="2400" i="1" dirty="0">
                <a:latin typeface="Times New Roman" pitchFamily="18" charset="0"/>
              </a:rPr>
              <a:t>x, </a:t>
            </a:r>
            <a:r>
              <a:rPr lang="en-US" altLang="zh-CN" sz="2400" dirty="0">
                <a:latin typeface="Times New Roman" pitchFamily="18" charset="0"/>
              </a:rPr>
              <a:t>0.1</a:t>
            </a:r>
            <a:r>
              <a:rPr lang="zh-CN" altLang="en-US" sz="2400" dirty="0">
                <a:latin typeface="Times New Roman" pitchFamily="18" charset="0"/>
              </a:rPr>
              <a:t>－</a:t>
            </a:r>
            <a:r>
              <a:rPr lang="en-US" altLang="zh-CN" sz="2400" i="1" dirty="0">
                <a:latin typeface="Times New Roman" pitchFamily="18" charset="0"/>
              </a:rPr>
              <a:t>x </a:t>
            </a:r>
            <a:r>
              <a:rPr lang="en-US" altLang="zh-CN" sz="2400" dirty="0">
                <a:latin typeface="Times New Roman" pitchFamily="18" charset="0"/>
              </a:rPr>
              <a:t>≈ 0.1</a:t>
            </a:r>
          </a:p>
          <a:p>
            <a:pPr>
              <a:lnSpc>
                <a:spcPct val="125000"/>
              </a:lnSpc>
            </a:pPr>
            <a:r>
              <a:rPr lang="en-US" altLang="zh-CN" sz="2400" dirty="0">
                <a:latin typeface="Times New Roman" pitchFamily="18" charset="0"/>
              </a:rPr>
              <a:t>   ∴ </a:t>
            </a:r>
            <a:r>
              <a:rPr lang="en-US" altLang="zh-CN" sz="2400" i="1" dirty="0">
                <a:latin typeface="Times New Roman" pitchFamily="18" charset="0"/>
              </a:rPr>
              <a:t>x</a:t>
            </a:r>
            <a:r>
              <a:rPr lang="en-US" altLang="zh-CN" sz="2400" i="1" baseline="30000" dirty="0">
                <a:latin typeface="Times New Roman" pitchFamily="18" charset="0"/>
              </a:rPr>
              <a:t>3 </a:t>
            </a:r>
            <a:r>
              <a:rPr lang="en-US" altLang="zh-CN" sz="2400" dirty="0">
                <a:latin typeface="Times New Roman" pitchFamily="18" charset="0"/>
              </a:rPr>
              <a:t>= 1.98×10</a:t>
            </a:r>
            <a:r>
              <a:rPr lang="en-US" altLang="zh-CN" sz="2400" baseline="30000" dirty="0">
                <a:latin typeface="Times New Roman" pitchFamily="18" charset="0"/>
              </a:rPr>
              <a:t>-23</a:t>
            </a:r>
            <a:endParaRPr lang="en-US" altLang="zh-CN" sz="2400" i="1" baseline="30000" dirty="0">
              <a:latin typeface="Times New Roman" pitchFamily="18" charset="0"/>
            </a:endParaRPr>
          </a:p>
          <a:p>
            <a:pPr>
              <a:lnSpc>
                <a:spcPct val="125000"/>
              </a:lnSpc>
              <a:buFont typeface="Wingdings" pitchFamily="2" charset="2"/>
              <a:buNone/>
            </a:pPr>
            <a:r>
              <a:rPr lang="en-US" altLang="zh-CN" sz="2400" i="1" dirty="0">
                <a:latin typeface="Times New Roman" pitchFamily="18" charset="0"/>
              </a:rPr>
              <a:t>    x</a:t>
            </a:r>
            <a:r>
              <a:rPr lang="en-US" altLang="zh-CN" sz="2400" dirty="0">
                <a:latin typeface="Times New Roman" pitchFamily="18" charset="0"/>
              </a:rPr>
              <a:t> = 2.7×10</a:t>
            </a:r>
            <a:r>
              <a:rPr lang="en-US" altLang="zh-CN" sz="2400" baseline="30000" dirty="0">
                <a:latin typeface="Times New Roman" pitchFamily="18" charset="0"/>
              </a:rPr>
              <a:t>-8</a:t>
            </a:r>
            <a:r>
              <a:rPr lang="en-US" altLang="zh-CN" sz="2400" dirty="0">
                <a:latin typeface="Times New Roman" pitchFamily="18" charset="0"/>
              </a:rPr>
              <a:t> mol·L</a:t>
            </a:r>
            <a:r>
              <a:rPr lang="en-US" altLang="zh-CN" sz="2400" baseline="30000" dirty="0">
                <a:latin typeface="Times New Roman" pitchFamily="18" charset="0"/>
              </a:rPr>
              <a:t>-1</a:t>
            </a:r>
            <a:r>
              <a:rPr lang="en-US" altLang="zh-CN" sz="2400" dirty="0">
                <a:latin typeface="Times New Roman" pitchFamily="18" charset="0"/>
              </a:rPr>
              <a:t> </a:t>
            </a:r>
            <a:endParaRPr lang="zh-CN" altLang="en-US" sz="2400" dirty="0">
              <a:latin typeface="Times New Roman" pitchFamily="18" charset="0"/>
            </a:endParaRPr>
          </a:p>
        </p:txBody>
      </p:sp>
      <p:sp>
        <p:nvSpPr>
          <p:cNvPr id="7" name="Rectangle 3"/>
          <p:cNvSpPr txBox="1">
            <a:spLocks noChangeArrowheads="1"/>
          </p:cNvSpPr>
          <p:nvPr/>
        </p:nvSpPr>
        <p:spPr>
          <a:xfrm>
            <a:off x="3431704" y="4737611"/>
            <a:ext cx="5760640" cy="1728192"/>
          </a:xfrm>
          <a:prstGeom prst="rect">
            <a:avLst/>
          </a:prstGeom>
        </p:spPr>
        <p:txBody>
          <a:bodyPr vert="horz" lIns="91440" tIns="45720" rIns="91440" bIns="45720" rtlCol="0">
            <a:no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nSpc>
                <a:spcPct val="125000"/>
              </a:lnSpc>
            </a:pPr>
            <a:r>
              <a:rPr lang="en-US" altLang="zh-CN" sz="2400" dirty="0">
                <a:latin typeface="Times New Roman" pitchFamily="18" charset="0"/>
              </a:rPr>
              <a:t>∴[Ag</a:t>
            </a:r>
            <a:r>
              <a:rPr lang="en-US" altLang="zh-CN" sz="2400" baseline="30000" dirty="0">
                <a:latin typeface="Times New Roman" pitchFamily="18" charset="0"/>
              </a:rPr>
              <a:t>+</a:t>
            </a:r>
            <a:r>
              <a:rPr lang="en-US" altLang="zh-CN" sz="2400" dirty="0">
                <a:latin typeface="Times New Roman" pitchFamily="18" charset="0"/>
              </a:rPr>
              <a:t>][I</a:t>
            </a:r>
            <a:r>
              <a:rPr lang="en-US" altLang="zh-CN" sz="2400" baseline="30000" dirty="0">
                <a:latin typeface="Times New Roman" pitchFamily="18" charset="0"/>
              </a:rPr>
              <a:t>-</a:t>
            </a:r>
            <a:r>
              <a:rPr lang="en-US" altLang="zh-CN" sz="2400" dirty="0">
                <a:latin typeface="Times New Roman" pitchFamily="18" charset="0"/>
              </a:rPr>
              <a:t>] = </a:t>
            </a:r>
            <a:r>
              <a:rPr lang="en-US" altLang="zh-CN" sz="2400" dirty="0">
                <a:latin typeface="Times New Roman" pitchFamily="18" charset="0"/>
              </a:rPr>
              <a:t>0.033×2.7×10</a:t>
            </a:r>
            <a:r>
              <a:rPr lang="en-US" altLang="zh-CN" sz="2400" baseline="30000" dirty="0" smtClean="0">
                <a:latin typeface="Times New Roman" pitchFamily="18" charset="0"/>
              </a:rPr>
              <a:t>-8</a:t>
            </a:r>
            <a:r>
              <a:rPr lang="en-US" altLang="zh-CN" sz="2400" dirty="0" smtClean="0">
                <a:latin typeface="Times New Roman" pitchFamily="18" charset="0"/>
              </a:rPr>
              <a:t> </a:t>
            </a:r>
            <a:r>
              <a:rPr lang="en-US" altLang="zh-CN" sz="2400" dirty="0">
                <a:latin typeface="Times New Roman" pitchFamily="18" charset="0"/>
              </a:rPr>
              <a:t>= 8.9×10</a:t>
            </a:r>
            <a:r>
              <a:rPr lang="en-US" altLang="zh-CN" sz="2400" baseline="30000" dirty="0">
                <a:latin typeface="Times New Roman" pitchFamily="18" charset="0"/>
              </a:rPr>
              <a:t>-10</a:t>
            </a:r>
          </a:p>
          <a:p>
            <a:pPr>
              <a:lnSpc>
                <a:spcPct val="125000"/>
              </a:lnSpc>
              <a:buFont typeface="Wingdings" pitchFamily="2" charset="2"/>
              <a:buNone/>
            </a:pPr>
            <a:r>
              <a:rPr lang="en-US" altLang="zh-CN" sz="2400" dirty="0">
                <a:latin typeface="Times New Roman" pitchFamily="18" charset="0"/>
              </a:rPr>
              <a:t>   ∵</a:t>
            </a:r>
            <a:r>
              <a:rPr lang="en-US" altLang="zh-CN" sz="2400" i="1" dirty="0" err="1">
                <a:latin typeface="Times New Roman" pitchFamily="18" charset="0"/>
              </a:rPr>
              <a:t>K</a:t>
            </a:r>
            <a:r>
              <a:rPr lang="en-US" altLang="zh-CN" sz="2400" baseline="-25000" dirty="0" err="1">
                <a:latin typeface="Times New Roman" pitchFamily="18" charset="0"/>
              </a:rPr>
              <a:t>sp</a:t>
            </a:r>
            <a:r>
              <a:rPr lang="en-US" altLang="zh-CN" sz="2400" baseline="30000" dirty="0" err="1">
                <a:latin typeface="Times New Roman" pitchFamily="18" charset="0"/>
              </a:rPr>
              <a:t>θ</a:t>
            </a:r>
            <a:r>
              <a:rPr lang="en-US" altLang="zh-CN" sz="2400" dirty="0">
                <a:latin typeface="Times New Roman" pitchFamily="18" charset="0"/>
              </a:rPr>
              <a:t> = 8.52×10</a:t>
            </a:r>
            <a:r>
              <a:rPr lang="en-US" altLang="zh-CN" sz="2400" baseline="30000" dirty="0">
                <a:latin typeface="Times New Roman" pitchFamily="18" charset="0"/>
              </a:rPr>
              <a:t>-17</a:t>
            </a:r>
            <a:r>
              <a:rPr lang="zh-CN" altLang="en-US" sz="2400" dirty="0">
                <a:latin typeface="Times New Roman" pitchFamily="18" charset="0"/>
              </a:rPr>
              <a:t>＜</a:t>
            </a:r>
            <a:r>
              <a:rPr lang="en-US" altLang="zh-CN" sz="2400" dirty="0">
                <a:latin typeface="Times New Roman" pitchFamily="18" charset="0"/>
              </a:rPr>
              <a:t>8.91×10</a:t>
            </a:r>
            <a:r>
              <a:rPr lang="en-US" altLang="zh-CN" sz="2400" baseline="30000" dirty="0">
                <a:latin typeface="Times New Roman" pitchFamily="18" charset="0"/>
              </a:rPr>
              <a:t>-10</a:t>
            </a:r>
          </a:p>
          <a:p>
            <a:pPr>
              <a:lnSpc>
                <a:spcPct val="125000"/>
              </a:lnSpc>
              <a:buFont typeface="Wingdings" pitchFamily="2" charset="2"/>
              <a:buNone/>
            </a:pPr>
            <a:r>
              <a:rPr lang="en-US" altLang="zh-CN" sz="2400" dirty="0">
                <a:latin typeface="Times New Roman" pitchFamily="18" charset="0"/>
              </a:rPr>
              <a:t>   ∴</a:t>
            </a:r>
            <a:r>
              <a:rPr lang="zh-CN" altLang="en-US" sz="2400" dirty="0">
                <a:latin typeface="Times New Roman" pitchFamily="18" charset="0"/>
              </a:rPr>
              <a:t>有沉淀生成。</a:t>
            </a:r>
          </a:p>
        </p:txBody>
      </p:sp>
    </p:spTree>
    <p:extLst>
      <p:ext uri="{BB962C8B-B14F-4D97-AF65-F5344CB8AC3E}">
        <p14:creationId xmlns:p14="http://schemas.microsoft.com/office/powerpoint/2010/main" val="1946435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inHorizont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arn(inHorizont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arn(inHorizontal)">
                                      <p:cBhvr>
                                        <p:cTn id="2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Rectangle 3"/>
              <p:cNvSpPr txBox="1">
                <a:spLocks noChangeArrowheads="1"/>
              </p:cNvSpPr>
              <p:nvPr/>
            </p:nvSpPr>
            <p:spPr>
              <a:xfrm>
                <a:off x="6096000" y="2564904"/>
                <a:ext cx="4471392" cy="2088232"/>
              </a:xfrm>
              <a:prstGeom prst="rect">
                <a:avLst/>
              </a:prstGeom>
            </p:spPr>
            <p:txBody>
              <a:bodyPr vert="horz" lIns="91440" tIns="45720" rIns="91440" bIns="45720" rtlCol="0">
                <a:no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nSpc>
                    <a:spcPct val="125000"/>
                  </a:lnSpc>
                  <a:buFont typeface="Wingdings" pitchFamily="2" charset="2"/>
                  <a:buNone/>
                </a:pPr>
                <a:r>
                  <a:rPr lang="en-US" altLang="zh-CN" sz="2400" dirty="0">
                    <a:latin typeface="Times New Roman" pitchFamily="18" charset="0"/>
                    <a:cs typeface="Times New Roman" pitchFamily="18" charset="0"/>
                  </a:rPr>
                  <a:t>∵0.1</a:t>
                </a:r>
                <a:r>
                  <a:rPr lang="zh-CN" altLang="en-US" sz="2400" dirty="0">
                    <a:latin typeface="Times New Roman" pitchFamily="18" charset="0"/>
                    <a:cs typeface="Times New Roman" pitchFamily="18" charset="0"/>
                  </a:rPr>
                  <a:t>－</a:t>
                </a:r>
                <a:r>
                  <a:rPr lang="en-US" altLang="zh-CN" sz="2400" i="1" dirty="0">
                    <a:latin typeface="Times New Roman" pitchFamily="18" charset="0"/>
                    <a:cs typeface="Times New Roman" pitchFamily="18" charset="0"/>
                  </a:rPr>
                  <a:t>x</a:t>
                </a:r>
                <a:r>
                  <a:rPr lang="en-US" altLang="zh-CN" sz="2400" dirty="0">
                    <a:latin typeface="Times New Roman" pitchFamily="18" charset="0"/>
                    <a:cs typeface="Times New Roman" pitchFamily="18" charset="0"/>
                  </a:rPr>
                  <a:t> ≈ 0.1    0.05</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2</a:t>
                </a:r>
                <a:r>
                  <a:rPr lang="en-US" altLang="zh-CN" sz="2400" i="1" dirty="0">
                    <a:latin typeface="Times New Roman" pitchFamily="18" charset="0"/>
                    <a:cs typeface="Times New Roman" pitchFamily="18" charset="0"/>
                  </a:rPr>
                  <a:t>x </a:t>
                </a:r>
                <a:r>
                  <a:rPr lang="en-US" altLang="zh-CN" sz="2400" dirty="0">
                    <a:latin typeface="Times New Roman" pitchFamily="18" charset="0"/>
                    <a:cs typeface="Times New Roman" pitchFamily="18" charset="0"/>
                  </a:rPr>
                  <a:t>≈ 0.05</a:t>
                </a:r>
              </a:p>
              <a:p>
                <a:pPr>
                  <a:lnSpc>
                    <a:spcPct val="125000"/>
                  </a:lnSpc>
                  <a:buFont typeface="Wingdings" pitchFamily="2" charset="2"/>
                  <a:buNone/>
                </a:pPr>
                <a:r>
                  <a:rPr lang="en-US" altLang="zh-CN" sz="2400" dirty="0">
                    <a:latin typeface="Times New Roman" pitchFamily="18" charset="0"/>
                    <a:cs typeface="Times New Roman" pitchFamily="18" charset="0"/>
                  </a:rPr>
                  <a:t>∴ </a:t>
                </a:r>
                <a14:m>
                  <m:oMath xmlns:m="http://schemas.openxmlformats.org/officeDocument/2006/math">
                    <m:f>
                      <m:fPr>
                        <m:ctrlPr>
                          <a:rPr lang="en-US" altLang="zh-CN" sz="2400" i="1">
                            <a:latin typeface="Cambria Math"/>
                          </a:rPr>
                        </m:ctrlPr>
                      </m:fPr>
                      <m:num>
                        <m:r>
                          <a:rPr lang="en-US" altLang="zh-CN" sz="2400" i="1">
                            <a:latin typeface="Cambria Math"/>
                          </a:rPr>
                          <m:t>0.1</m:t>
                        </m:r>
                      </m:num>
                      <m:den>
                        <m:r>
                          <a:rPr lang="en-US" altLang="zh-CN" sz="2400" i="1">
                            <a:latin typeface="Cambria Math"/>
                          </a:rPr>
                          <m:t>𝑥</m:t>
                        </m:r>
                        <m:d>
                          <m:dPr>
                            <m:ctrlPr>
                              <a:rPr lang="en-US" altLang="zh-CN" sz="2400" i="1">
                                <a:latin typeface="Cambria Math"/>
                              </a:rPr>
                            </m:ctrlPr>
                          </m:dPr>
                          <m:e>
                            <m:r>
                              <a:rPr lang="en-US" altLang="zh-CN" sz="2400" i="1">
                                <a:latin typeface="Cambria Math"/>
                              </a:rPr>
                              <m:t>0.05</m:t>
                            </m:r>
                          </m:e>
                        </m:d>
                        <m:r>
                          <a:rPr lang="en-US" altLang="zh-CN" sz="2400" i="1" baseline="30000">
                            <a:latin typeface="Cambria Math"/>
                          </a:rPr>
                          <m:t>2</m:t>
                        </m:r>
                      </m:den>
                    </m:f>
                  </m:oMath>
                </a14:m>
                <a:r>
                  <a:rPr lang="en-US" altLang="zh-CN" sz="2400" dirty="0">
                    <a:latin typeface="Times New Roman" pitchFamily="18" charset="0"/>
                    <a:cs typeface="Times New Roman" pitchFamily="18" charset="0"/>
                  </a:rPr>
                  <a:t>= 1.26×1021</a:t>
                </a:r>
              </a:p>
              <a:p>
                <a:pPr>
                  <a:lnSpc>
                    <a:spcPct val="125000"/>
                  </a:lnSpc>
                  <a:buFont typeface="Wingdings" pitchFamily="2" charset="2"/>
                  <a:buNone/>
                </a:pPr>
                <a:r>
                  <a:rPr lang="en-US" altLang="zh-CN" sz="2400" dirty="0">
                    <a:latin typeface="Times New Roman" pitchFamily="18" charset="0"/>
                    <a:cs typeface="Times New Roman" pitchFamily="18" charset="0"/>
                  </a:rPr>
                  <a:t>∴</a:t>
                </a:r>
                <a:r>
                  <a:rPr lang="en-US" altLang="zh-CN" sz="2400" i="1" dirty="0">
                    <a:latin typeface="Times New Roman" pitchFamily="18" charset="0"/>
                    <a:cs typeface="Times New Roman" pitchFamily="18" charset="0"/>
                  </a:rPr>
                  <a:t>x</a:t>
                </a:r>
                <a:r>
                  <a:rPr lang="en-US" altLang="zh-CN" sz="2400" dirty="0">
                    <a:latin typeface="Times New Roman" pitchFamily="18" charset="0"/>
                    <a:cs typeface="Times New Roman" pitchFamily="18" charset="0"/>
                  </a:rPr>
                  <a:t> = 3.18×10-20 mol·L-1</a:t>
                </a:r>
              </a:p>
            </p:txBody>
          </p:sp>
        </mc:Choice>
        <mc:Fallback xmlns="">
          <p:sp>
            <p:nvSpPr>
              <p:cNvPr id="10" name="Rectangle 3"/>
              <p:cNvSpPr txBox="1">
                <a:spLocks noRot="1" noChangeAspect="1" noMove="1" noResize="1" noEditPoints="1" noAdjustHandles="1" noChangeArrowheads="1" noChangeShapeType="1" noTextEdit="1"/>
              </p:cNvSpPr>
              <p:nvPr/>
            </p:nvSpPr>
            <p:spPr>
              <a:xfrm>
                <a:off x="6096000" y="2564904"/>
                <a:ext cx="4471392" cy="2088232"/>
              </a:xfrm>
              <a:prstGeom prst="rect">
                <a:avLst/>
              </a:prstGeom>
              <a:blipFill>
                <a:blip r:embed="rId2"/>
                <a:stretch>
                  <a:fillRect l="-2046" t="-1170" r="-955" b="-1462"/>
                </a:stretch>
              </a:blipFill>
            </p:spPr>
            <p:txBody>
              <a:bodyPr/>
              <a:lstStyle/>
              <a:p>
                <a:r>
                  <a:rPr lang="zh-CN" altLang="en-US">
                    <a:noFill/>
                  </a:rPr>
                  <a:t> </a:t>
                </a:r>
              </a:p>
            </p:txBody>
          </p:sp>
        </mc:Fallback>
      </mc:AlternateContent>
      <p:sp>
        <p:nvSpPr>
          <p:cNvPr id="2" name="日期占位符 1"/>
          <p:cNvSpPr>
            <a:spLocks noGrp="1"/>
          </p:cNvSpPr>
          <p:nvPr>
            <p:ph type="dt" sz="half" idx="10"/>
          </p:nvPr>
        </p:nvSpPr>
        <p:spPr/>
        <p:txBody>
          <a:bodyPr/>
          <a:lstStyle/>
          <a:p>
            <a:fld id="{31B4321F-2DC3-414D-8196-563CEA250F80}" type="datetime12">
              <a:rPr lang="zh-CN" altLang="en-US" smtClean="0"/>
              <a:t>上午8时17分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67</a:t>
            </a:fld>
            <a:endParaRPr kumimoji="1" lang="en-US" altLang="zh-CN" sz="1800" spc="30">
              <a:solidFill>
                <a:schemeClr val="tx1"/>
              </a:solidFill>
              <a:latin typeface="隶书" pitchFamily="49" charset="-122"/>
              <a:ea typeface="隶书" pitchFamily="49" charset="-122"/>
              <a:cs typeface="Tahoma" pitchFamily="34" charset="0"/>
            </a:endParaRPr>
          </a:p>
        </p:txBody>
      </p:sp>
      <mc:AlternateContent xmlns:mc="http://schemas.openxmlformats.org/markup-compatibility/2006" xmlns:a14="http://schemas.microsoft.com/office/drawing/2010/main">
        <mc:Choice Requires="a14">
          <p:sp>
            <p:nvSpPr>
              <p:cNvPr id="283651" name="Rectangle 3"/>
              <p:cNvSpPr>
                <a:spLocks noGrp="1" noChangeArrowheads="1"/>
              </p:cNvSpPr>
              <p:nvPr>
                <p:ph sz="quarter" idx="4294967295"/>
              </p:nvPr>
            </p:nvSpPr>
            <p:spPr>
              <a:xfrm>
                <a:off x="1919536" y="836712"/>
                <a:ext cx="5544616" cy="3960440"/>
              </a:xfrm>
            </p:spPr>
            <p:txBody>
              <a:bodyPr>
                <a:normAutofit/>
              </a:bodyPr>
              <a:lstStyle/>
              <a:p>
                <a:pPr>
                  <a:lnSpc>
                    <a:spcPct val="125000"/>
                  </a:lnSpc>
                  <a:buFont typeface="Wingdings" pitchFamily="2" charset="2"/>
                  <a:buNone/>
                </a:pPr>
                <a:r>
                  <a:rPr lang="zh-CN" altLang="en-US" sz="2400" dirty="0">
                    <a:latin typeface="Times New Roman" pitchFamily="18" charset="0"/>
                  </a:rPr>
                  <a:t>（</a:t>
                </a:r>
                <a:r>
                  <a:rPr lang="en-US" altLang="zh-CN" sz="2400" dirty="0">
                    <a:latin typeface="Times New Roman" pitchFamily="18" charset="0"/>
                  </a:rPr>
                  <a:t>2</a:t>
                </a:r>
                <a:r>
                  <a:rPr lang="zh-CN" altLang="en-US" sz="2400" dirty="0">
                    <a:latin typeface="Times New Roman" pitchFamily="18" charset="0"/>
                  </a:rPr>
                  <a:t>）溶液中</a:t>
                </a:r>
                <a:r>
                  <a:rPr lang="en-US" altLang="zh-CN" sz="2400" dirty="0">
                    <a:latin typeface="Times New Roman" pitchFamily="18" charset="0"/>
                  </a:rPr>
                  <a:t>[Ag(CN)</a:t>
                </a:r>
                <a:r>
                  <a:rPr lang="en-US" altLang="zh-CN" sz="2400" baseline="30000" dirty="0">
                    <a:latin typeface="Times New Roman" pitchFamily="18" charset="0"/>
                  </a:rPr>
                  <a:t>2</a:t>
                </a:r>
                <a:r>
                  <a:rPr lang="en-US" altLang="zh-CN" sz="2400" dirty="0">
                    <a:latin typeface="Times New Roman" pitchFamily="18" charset="0"/>
                  </a:rPr>
                  <a:t>]</a:t>
                </a:r>
                <a:r>
                  <a:rPr lang="en-US" altLang="zh-CN" sz="2400" baseline="30000" dirty="0">
                    <a:latin typeface="Times New Roman" pitchFamily="18" charset="0"/>
                  </a:rPr>
                  <a:t>-</a:t>
                </a:r>
                <a:r>
                  <a:rPr lang="en-US" altLang="zh-CN" sz="2400" dirty="0">
                    <a:latin typeface="Times New Roman" pitchFamily="18" charset="0"/>
                  </a:rPr>
                  <a:t> = 0.075 mol·L</a:t>
                </a:r>
                <a:r>
                  <a:rPr lang="en-US" altLang="zh-CN" sz="2400" baseline="30000" dirty="0">
                    <a:latin typeface="Times New Roman" pitchFamily="18" charset="0"/>
                  </a:rPr>
                  <a:t>-1</a:t>
                </a:r>
              </a:p>
              <a:p>
                <a:pPr>
                  <a:lnSpc>
                    <a:spcPct val="125000"/>
                  </a:lnSpc>
                  <a:buFont typeface="Wingdings" pitchFamily="2" charset="2"/>
                  <a:buNone/>
                </a:pPr>
                <a:r>
                  <a:rPr lang="en-US" altLang="zh-CN" sz="2400" dirty="0">
                    <a:latin typeface="Times New Roman" pitchFamily="18" charset="0"/>
                  </a:rPr>
                  <a:t>[I</a:t>
                </a:r>
                <a:r>
                  <a:rPr lang="en-US" altLang="zh-CN" sz="2400" baseline="30000" dirty="0">
                    <a:latin typeface="Times New Roman" pitchFamily="18" charset="0"/>
                  </a:rPr>
                  <a:t>-</a:t>
                </a:r>
                <a:r>
                  <a:rPr lang="en-US" altLang="zh-CN" sz="2400" dirty="0">
                    <a:latin typeface="Times New Roman" pitchFamily="18" charset="0"/>
                  </a:rPr>
                  <a:t>] =  = 0.025 mol·L</a:t>
                </a:r>
                <a:r>
                  <a:rPr lang="en-US" altLang="zh-CN" sz="2400" baseline="30000" dirty="0">
                    <a:latin typeface="Times New Roman" pitchFamily="18" charset="0"/>
                  </a:rPr>
                  <a:t>-1</a:t>
                </a:r>
              </a:p>
              <a:p>
                <a:pPr>
                  <a:lnSpc>
                    <a:spcPct val="125000"/>
                  </a:lnSpc>
                  <a:buFont typeface="Wingdings" pitchFamily="2" charset="2"/>
                  <a:buNone/>
                </a:pPr>
                <a:r>
                  <a:rPr lang="en-US" altLang="zh-CN" sz="2400" dirty="0">
                    <a:latin typeface="Times New Roman" pitchFamily="18" charset="0"/>
                  </a:rPr>
                  <a:t>[CN</a:t>
                </a:r>
                <a:r>
                  <a:rPr lang="en-US" altLang="zh-CN" sz="2400" baseline="30000" dirty="0">
                    <a:latin typeface="Times New Roman" pitchFamily="18" charset="0"/>
                  </a:rPr>
                  <a:t>-</a:t>
                </a:r>
                <a:r>
                  <a:rPr lang="en-US" altLang="zh-CN" sz="2400" dirty="0">
                    <a:latin typeface="Times New Roman" pitchFamily="18" charset="0"/>
                  </a:rPr>
                  <a:t>] =  = 0.05 mol·L</a:t>
                </a:r>
                <a:r>
                  <a:rPr lang="en-US" altLang="zh-CN" sz="2400" baseline="30000" dirty="0">
                    <a:latin typeface="Times New Roman" pitchFamily="18" charset="0"/>
                  </a:rPr>
                  <a:t>-1</a:t>
                </a:r>
              </a:p>
              <a:p>
                <a:pPr>
                  <a:lnSpc>
                    <a:spcPct val="125000"/>
                  </a:lnSpc>
                  <a:buFont typeface="Wingdings" pitchFamily="2" charset="2"/>
                  <a:buNone/>
                </a:pPr>
                <a:r>
                  <a:rPr lang="en-US" altLang="zh-CN" sz="2400" dirty="0">
                    <a:latin typeface="Times New Roman" pitchFamily="18" charset="0"/>
                  </a:rPr>
                  <a:t>[Ag(CN)</a:t>
                </a:r>
                <a:r>
                  <a:rPr lang="en-US" altLang="zh-CN" sz="2400" baseline="30000" dirty="0">
                    <a:latin typeface="Times New Roman" pitchFamily="18" charset="0"/>
                  </a:rPr>
                  <a:t>2</a:t>
                </a:r>
                <a:r>
                  <a:rPr lang="en-US" altLang="zh-CN" sz="2400" dirty="0">
                    <a:latin typeface="Times New Roman" pitchFamily="18" charset="0"/>
                  </a:rPr>
                  <a:t>]</a:t>
                </a:r>
                <a:r>
                  <a:rPr lang="en-US" altLang="zh-CN" sz="2400" baseline="30000" dirty="0">
                    <a:latin typeface="Times New Roman" pitchFamily="18" charset="0"/>
                  </a:rPr>
                  <a:t>-</a:t>
                </a:r>
                <a:r>
                  <a:rPr lang="en-US" altLang="zh-CN" sz="2400" dirty="0">
                    <a:latin typeface="Times New Roman" pitchFamily="18" charset="0"/>
                  </a:rPr>
                  <a:t>  ⇌ Ag</a:t>
                </a:r>
                <a:r>
                  <a:rPr lang="en-US" altLang="zh-CN" sz="2400" baseline="30000" dirty="0">
                    <a:latin typeface="Times New Roman" pitchFamily="18" charset="0"/>
                  </a:rPr>
                  <a:t>+</a:t>
                </a:r>
                <a:r>
                  <a:rPr lang="zh-CN" altLang="en-US" sz="2400" dirty="0">
                    <a:latin typeface="Times New Roman" pitchFamily="18" charset="0"/>
                  </a:rPr>
                  <a:t>＋</a:t>
                </a:r>
                <a:r>
                  <a:rPr lang="en-US" altLang="zh-CN" sz="2400" dirty="0">
                    <a:latin typeface="Times New Roman" pitchFamily="18" charset="0"/>
                  </a:rPr>
                  <a:t>2CN-</a:t>
                </a:r>
              </a:p>
              <a:p>
                <a:pPr>
                  <a:lnSpc>
                    <a:spcPct val="125000"/>
                  </a:lnSpc>
                  <a:buFont typeface="Wingdings" pitchFamily="2" charset="2"/>
                  <a:buNone/>
                </a:pPr>
                <a:r>
                  <a:rPr lang="en-US" altLang="zh-CN" sz="2400" dirty="0">
                    <a:latin typeface="Times New Roman" pitchFamily="18" charset="0"/>
                  </a:rPr>
                  <a:t>        0.1</a:t>
                </a:r>
                <a:r>
                  <a:rPr lang="zh-CN" altLang="en-US" sz="2400" dirty="0">
                    <a:latin typeface="Times New Roman" pitchFamily="18" charset="0"/>
                  </a:rPr>
                  <a:t>－</a:t>
                </a:r>
                <a:r>
                  <a:rPr lang="en-US" altLang="zh-CN" sz="2400" i="1" dirty="0">
                    <a:latin typeface="Times New Roman" pitchFamily="18" charset="0"/>
                  </a:rPr>
                  <a:t>x</a:t>
                </a:r>
                <a:r>
                  <a:rPr lang="en-US" altLang="zh-CN" sz="2400" dirty="0">
                    <a:latin typeface="Times New Roman" pitchFamily="18" charset="0"/>
                  </a:rPr>
                  <a:t>        </a:t>
                </a:r>
                <a:r>
                  <a:rPr lang="en-US" altLang="zh-CN" sz="2400" i="1" dirty="0" err="1">
                    <a:latin typeface="Times New Roman" pitchFamily="18" charset="0"/>
                  </a:rPr>
                  <a:t>x</a:t>
                </a:r>
                <a:r>
                  <a:rPr lang="en-US" altLang="zh-CN" sz="2400" dirty="0">
                    <a:latin typeface="Times New Roman" pitchFamily="18" charset="0"/>
                  </a:rPr>
                  <a:t>    0.05+2</a:t>
                </a:r>
                <a:r>
                  <a:rPr lang="en-US" altLang="zh-CN" sz="2400" i="1" dirty="0">
                    <a:latin typeface="Times New Roman" pitchFamily="18" charset="0"/>
                  </a:rPr>
                  <a:t>x</a:t>
                </a:r>
                <a:endParaRPr lang="en-US" altLang="zh-CN" sz="2400" dirty="0">
                  <a:latin typeface="Times New Roman" pitchFamily="18" charset="0"/>
                </a:endParaRPr>
              </a:p>
              <a:p>
                <a:pPr>
                  <a:lnSpc>
                    <a:spcPct val="125000"/>
                  </a:lnSpc>
                </a:pPr>
                <a:r>
                  <a:rPr lang="en-US" altLang="zh-CN" sz="2400" dirty="0">
                    <a:latin typeface="Times New Roman" pitchFamily="18" charset="0"/>
                  </a:rPr>
                  <a:t>∴  </a:t>
                </a:r>
                <a14:m>
                  <m:oMath xmlns:m="http://schemas.openxmlformats.org/officeDocument/2006/math">
                    <m:f>
                      <m:fPr>
                        <m:ctrlPr>
                          <a:rPr lang="en-US" altLang="zh-CN" sz="2400" i="1">
                            <a:latin typeface="Cambria Math"/>
                          </a:rPr>
                        </m:ctrlPr>
                      </m:fPr>
                      <m:num>
                        <m:r>
                          <a:rPr lang="en-US" altLang="zh-CN" sz="2400" i="1">
                            <a:latin typeface="Cambria Math"/>
                          </a:rPr>
                          <m:t>0.1−</m:t>
                        </m:r>
                        <m:r>
                          <a:rPr lang="en-US" altLang="zh-CN" sz="2400" i="1">
                            <a:latin typeface="Cambria Math"/>
                          </a:rPr>
                          <m:t>𝑥</m:t>
                        </m:r>
                      </m:num>
                      <m:den>
                        <m:r>
                          <a:rPr lang="en-US" altLang="zh-CN" sz="2400" i="1">
                            <a:latin typeface="Cambria Math"/>
                          </a:rPr>
                          <m:t>𝑥</m:t>
                        </m:r>
                        <m:d>
                          <m:dPr>
                            <m:ctrlPr>
                              <a:rPr lang="en-US" altLang="zh-CN" sz="2400" i="1">
                                <a:latin typeface="Cambria Math"/>
                              </a:rPr>
                            </m:ctrlPr>
                          </m:dPr>
                          <m:e>
                            <m:r>
                              <a:rPr lang="en-US" altLang="zh-CN" sz="2400" i="1">
                                <a:latin typeface="Cambria Math"/>
                              </a:rPr>
                              <m:t>0.05+2</m:t>
                            </m:r>
                            <m:r>
                              <a:rPr lang="en-US" altLang="zh-CN" sz="2400" i="1">
                                <a:latin typeface="Cambria Math"/>
                              </a:rPr>
                              <m:t>𝑥</m:t>
                            </m:r>
                          </m:e>
                        </m:d>
                        <m:r>
                          <a:rPr lang="en-US" altLang="zh-CN" sz="2400" i="1" baseline="30000">
                            <a:latin typeface="Cambria Math"/>
                          </a:rPr>
                          <m:t>2</m:t>
                        </m:r>
                      </m:den>
                    </m:f>
                  </m:oMath>
                </a14:m>
                <a:r>
                  <a:rPr lang="en-US" altLang="zh-CN" sz="2400" dirty="0">
                    <a:latin typeface="Times New Roman" pitchFamily="18" charset="0"/>
                  </a:rPr>
                  <a:t>= 1.26×10</a:t>
                </a:r>
                <a:r>
                  <a:rPr lang="en-US" altLang="zh-CN" sz="2400" baseline="30000" dirty="0">
                    <a:latin typeface="Times New Roman" pitchFamily="18" charset="0"/>
                  </a:rPr>
                  <a:t>21</a:t>
                </a:r>
              </a:p>
            </p:txBody>
          </p:sp>
        </mc:Choice>
        <mc:Fallback xmlns="">
          <p:sp>
            <p:nvSpPr>
              <p:cNvPr id="283651" name="Rectangle 3"/>
              <p:cNvSpPr>
                <a:spLocks noGrp="1" noRot="1" noChangeAspect="1" noMove="1" noResize="1" noEditPoints="1" noAdjustHandles="1" noChangeArrowheads="1" noChangeShapeType="1" noTextEdit="1"/>
              </p:cNvSpPr>
              <p:nvPr>
                <p:ph sz="quarter" idx="4294967295"/>
              </p:nvPr>
            </p:nvSpPr>
            <p:spPr>
              <a:xfrm>
                <a:off x="1919536" y="836712"/>
                <a:ext cx="5544616" cy="3960440"/>
              </a:xfrm>
              <a:blipFill>
                <a:blip r:embed="rId3"/>
                <a:stretch>
                  <a:fillRect l="-1760"/>
                </a:stretch>
              </a:blipFill>
            </p:spPr>
            <p:txBody>
              <a:bodyPr/>
              <a:lstStyle/>
              <a:p>
                <a:r>
                  <a:rPr lang="zh-CN" altLang="en-US">
                    <a:noFill/>
                  </a:rPr>
                  <a:t> </a:t>
                </a:r>
              </a:p>
            </p:txBody>
          </p:sp>
        </mc:Fallback>
      </mc:AlternateContent>
      <p:sp>
        <p:nvSpPr>
          <p:cNvPr id="283650" name="Rectangle 2"/>
          <p:cNvSpPr>
            <a:spLocks noGrp="1" noChangeArrowheads="1"/>
          </p:cNvSpPr>
          <p:nvPr>
            <p:ph type="title" idx="4294967295"/>
          </p:nvPr>
        </p:nvSpPr>
        <p:spPr>
          <a:xfrm>
            <a:off x="1847528" y="332657"/>
            <a:ext cx="7543800" cy="460375"/>
          </a:xfrm>
        </p:spPr>
        <p:txBody>
          <a:bodyPr/>
          <a:lstStyle/>
          <a:p>
            <a:r>
              <a:rPr lang="zh-CN" altLang="en-US" sz="2400" dirty="0">
                <a:latin typeface="Times New Roman" pitchFamily="18" charset="0"/>
              </a:rPr>
              <a:t>那么接着，加入</a:t>
            </a:r>
            <a:r>
              <a:rPr lang="en-US" altLang="zh-CN" sz="2400" dirty="0">
                <a:latin typeface="Times New Roman" pitchFamily="18" charset="0"/>
              </a:rPr>
              <a:t>KCN</a:t>
            </a:r>
            <a:r>
              <a:rPr lang="zh-CN" altLang="en-US" sz="2400" dirty="0">
                <a:latin typeface="Times New Roman" pitchFamily="18" charset="0"/>
              </a:rPr>
              <a:t>，是否有沉淀？</a:t>
            </a:r>
          </a:p>
        </p:txBody>
      </p:sp>
      <p:sp>
        <p:nvSpPr>
          <p:cNvPr id="283653" name="Rectangle 5"/>
          <p:cNvSpPr>
            <a:spLocks noChangeArrowheads="1"/>
          </p:cNvSpPr>
          <p:nvPr/>
        </p:nvSpPr>
        <p:spPr bwMode="auto">
          <a:xfrm>
            <a:off x="1524000"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3655" name="Rectangle 7"/>
          <p:cNvSpPr>
            <a:spLocks noChangeArrowheads="1"/>
          </p:cNvSpPr>
          <p:nvPr/>
        </p:nvSpPr>
        <p:spPr bwMode="auto">
          <a:xfrm>
            <a:off x="1524000" y="30204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 name="Rectangle 3"/>
          <p:cNvSpPr txBox="1">
            <a:spLocks noChangeArrowheads="1"/>
          </p:cNvSpPr>
          <p:nvPr/>
        </p:nvSpPr>
        <p:spPr>
          <a:xfrm>
            <a:off x="2063552" y="5121062"/>
            <a:ext cx="7543800" cy="1329287"/>
          </a:xfrm>
          <a:prstGeom prst="rect">
            <a:avLst/>
          </a:prstGeom>
        </p:spPr>
        <p:txBody>
          <a:bodyPr vert="horz" lIns="91440" tIns="45720" rIns="91440" bIns="45720" rtlCol="0">
            <a:normAutofit/>
          </a:bodyPr>
          <a:lst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a:lnSpc>
                <a:spcPct val="125000"/>
              </a:lnSpc>
              <a:buFont typeface="Wingdings" pitchFamily="2" charset="2"/>
              <a:buNone/>
            </a:pPr>
            <a:r>
              <a:rPr lang="en-US" altLang="zh-CN" sz="2400" dirty="0">
                <a:latin typeface="Times New Roman" pitchFamily="18" charset="0"/>
              </a:rPr>
              <a:t> [Ag+][I-] = 3.18×10</a:t>
            </a:r>
            <a:r>
              <a:rPr lang="en-US" altLang="zh-CN" sz="2400" baseline="30000" dirty="0">
                <a:latin typeface="Times New Roman" pitchFamily="18" charset="0"/>
              </a:rPr>
              <a:t>-20</a:t>
            </a:r>
            <a:r>
              <a:rPr lang="en-US" altLang="zh-CN" sz="2400" dirty="0">
                <a:latin typeface="Times New Roman" pitchFamily="18" charset="0"/>
              </a:rPr>
              <a:t> ×0.025 = 7.95×10</a:t>
            </a:r>
            <a:r>
              <a:rPr lang="en-US" altLang="zh-CN" sz="2400" baseline="30000" dirty="0">
                <a:latin typeface="Times New Roman" pitchFamily="18" charset="0"/>
              </a:rPr>
              <a:t>-22</a:t>
            </a:r>
            <a:r>
              <a:rPr lang="zh-CN" altLang="en-US" sz="2400" dirty="0">
                <a:latin typeface="Times New Roman" pitchFamily="18" charset="0"/>
              </a:rPr>
              <a:t>＜</a:t>
            </a:r>
            <a:r>
              <a:rPr lang="en-US" altLang="zh-CN" sz="2400" i="1" dirty="0" err="1">
                <a:latin typeface="Times New Roman" pitchFamily="18" charset="0"/>
              </a:rPr>
              <a:t>K</a:t>
            </a:r>
            <a:r>
              <a:rPr lang="en-US" altLang="zh-CN" sz="2400" baseline="-25000" dirty="0" err="1">
                <a:latin typeface="Times New Roman" pitchFamily="18" charset="0"/>
              </a:rPr>
              <a:t>sp</a:t>
            </a:r>
            <a:r>
              <a:rPr lang="en-US" altLang="zh-CN" sz="2400" baseline="30000" dirty="0" err="1">
                <a:latin typeface="Times New Roman" pitchFamily="18" charset="0"/>
              </a:rPr>
              <a:t>θ</a:t>
            </a:r>
            <a:endParaRPr lang="en-US" altLang="zh-CN" sz="2400" baseline="30000" dirty="0">
              <a:latin typeface="Times New Roman" pitchFamily="18" charset="0"/>
            </a:endParaRPr>
          </a:p>
          <a:p>
            <a:pPr>
              <a:lnSpc>
                <a:spcPct val="125000"/>
              </a:lnSpc>
              <a:buFont typeface="Wingdings" pitchFamily="2" charset="2"/>
              <a:buNone/>
            </a:pPr>
            <a:r>
              <a:rPr lang="en-US" altLang="zh-CN" sz="2400" dirty="0">
                <a:latin typeface="Times New Roman" pitchFamily="18" charset="0"/>
              </a:rPr>
              <a:t>∴</a:t>
            </a:r>
            <a:r>
              <a:rPr lang="zh-CN" altLang="en-US" sz="2400" dirty="0">
                <a:latin typeface="Times New Roman" pitchFamily="18" charset="0"/>
              </a:rPr>
              <a:t>没有沉淀生成。</a:t>
            </a:r>
          </a:p>
        </p:txBody>
      </p:sp>
    </p:spTree>
    <p:extLst>
      <p:ext uri="{BB962C8B-B14F-4D97-AF65-F5344CB8AC3E}">
        <p14:creationId xmlns:p14="http://schemas.microsoft.com/office/powerpoint/2010/main" val="127298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arn(inHorizontal)">
                                      <p:cBhvr>
                                        <p:cTn id="12" dur="500"/>
                                        <p:tgtEl>
                                          <p:spTgt spid="11">
                                            <p:txEl>
                                              <p:pRg st="0" end="0"/>
                                            </p:txEl>
                                          </p:spTgt>
                                        </p:tgtEl>
                                      </p:cBhvr>
                                    </p:animEffect>
                                  </p:childTnLst>
                                </p:cTn>
                              </p:par>
                              <p:par>
                                <p:cTn id="13" presetID="16" presetClass="entr" presetSubtype="26" fill="hold" grpId="0" nodeType="with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barn(inHorizontal)">
                                      <p:cBhvr>
                                        <p:cTn id="15"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3"/>
          </p:nvPr>
        </p:nvSpPr>
        <p:spPr>
          <a:xfrm>
            <a:off x="469900" y="1268760"/>
            <a:ext cx="11026699" cy="4724400"/>
          </a:xfrm>
        </p:spPr>
        <p:txBody>
          <a:bodyPr>
            <a:normAutofit/>
          </a:bodyPr>
          <a:lstStyle/>
          <a:p>
            <a:pPr>
              <a:lnSpc>
                <a:spcPct val="200000"/>
              </a:lnSpc>
            </a:pPr>
            <a:r>
              <a:rPr lang="zh-CN" altLang="zh-CN" sz="2800" dirty="0">
                <a:latin typeface="Times New Roman" pitchFamily="18" charset="0"/>
                <a:cs typeface="Times New Roman" pitchFamily="18" charset="0"/>
              </a:rPr>
              <a:t>在</a:t>
            </a:r>
            <a:r>
              <a:rPr lang="en-US" altLang="zh-CN" sz="2800" dirty="0">
                <a:latin typeface="Times New Roman" pitchFamily="18" charset="0"/>
                <a:cs typeface="Times New Roman" pitchFamily="18" charset="0"/>
              </a:rPr>
              <a:t>pH=8.5</a:t>
            </a:r>
            <a:r>
              <a:rPr lang="zh-CN" altLang="zh-CN" sz="2800" dirty="0">
                <a:latin typeface="Times New Roman" pitchFamily="18" charset="0"/>
                <a:cs typeface="Times New Roman" pitchFamily="18" charset="0"/>
              </a:rPr>
              <a:t>的</a:t>
            </a:r>
            <a:r>
              <a:rPr lang="en-US" altLang="zh-CN" sz="2800" dirty="0">
                <a:latin typeface="Times New Roman" pitchFamily="18" charset="0"/>
                <a:cs typeface="Times New Roman" pitchFamily="18" charset="0"/>
              </a:rPr>
              <a:t>[Cu(NH</a:t>
            </a:r>
            <a:r>
              <a:rPr lang="en-US" altLang="zh-CN" sz="2800" baseline="-25000" dirty="0">
                <a:latin typeface="Times New Roman" pitchFamily="18" charset="0"/>
                <a:cs typeface="Times New Roman" pitchFamily="18" charset="0"/>
              </a:rPr>
              <a:t>3</a:t>
            </a:r>
            <a:r>
              <a:rPr lang="en-US" altLang="zh-CN" sz="2800" dirty="0">
                <a:latin typeface="Times New Roman" pitchFamily="18" charset="0"/>
                <a:cs typeface="Times New Roman" pitchFamily="18" charset="0"/>
              </a:rPr>
              <a:t>)</a:t>
            </a:r>
            <a:r>
              <a:rPr lang="en-US" altLang="zh-CN" sz="2800" baseline="-25000" dirty="0">
                <a:latin typeface="Times New Roman" pitchFamily="18" charset="0"/>
                <a:cs typeface="Times New Roman" pitchFamily="18" charset="0"/>
              </a:rPr>
              <a:t>4</a:t>
            </a:r>
            <a:r>
              <a:rPr lang="en-US" altLang="zh-CN" sz="2800" dirty="0">
                <a:latin typeface="Times New Roman" pitchFamily="18" charset="0"/>
                <a:cs typeface="Times New Roman" pitchFamily="18" charset="0"/>
              </a:rPr>
              <a:t>]SO</a:t>
            </a:r>
            <a:r>
              <a:rPr lang="en-US" altLang="zh-CN" sz="2800" baseline="-25000" dirty="0">
                <a:latin typeface="Times New Roman" pitchFamily="18" charset="0"/>
                <a:cs typeface="Times New Roman" pitchFamily="18" charset="0"/>
              </a:rPr>
              <a:t>4</a:t>
            </a:r>
            <a:r>
              <a:rPr lang="zh-CN" altLang="zh-CN" sz="2800" dirty="0">
                <a:latin typeface="Times New Roman" pitchFamily="18" charset="0"/>
                <a:cs typeface="Times New Roman" pitchFamily="18" charset="0"/>
              </a:rPr>
              <a:t>溶液中，存在平衡：</a:t>
            </a:r>
            <a:r>
              <a:rPr lang="en-US" altLang="zh-CN" sz="2800" dirty="0">
                <a:latin typeface="Times New Roman" pitchFamily="18" charset="0"/>
                <a:cs typeface="Times New Roman" pitchFamily="18" charset="0"/>
              </a:rPr>
              <a:t>[Cu(NH</a:t>
            </a:r>
            <a:r>
              <a:rPr lang="en-US" altLang="zh-CN" sz="2800" baseline="-25000" dirty="0">
                <a:latin typeface="Times New Roman" pitchFamily="18" charset="0"/>
                <a:cs typeface="Times New Roman" pitchFamily="18" charset="0"/>
              </a:rPr>
              <a:t>3</a:t>
            </a:r>
            <a:r>
              <a:rPr lang="en-US" altLang="zh-CN" sz="2800" dirty="0">
                <a:latin typeface="Times New Roman" pitchFamily="18" charset="0"/>
                <a:cs typeface="Times New Roman" pitchFamily="18" charset="0"/>
              </a:rPr>
              <a:t>)</a:t>
            </a:r>
            <a:r>
              <a:rPr lang="en-US" altLang="zh-CN" sz="2800" baseline="-25000" dirty="0">
                <a:latin typeface="Times New Roman" pitchFamily="18" charset="0"/>
                <a:cs typeface="Times New Roman" pitchFamily="18" charset="0"/>
              </a:rPr>
              <a:t>4</a:t>
            </a:r>
            <a:r>
              <a:rPr lang="en-US" altLang="zh-CN" sz="2800" dirty="0">
                <a:latin typeface="Times New Roman" pitchFamily="18" charset="0"/>
                <a:cs typeface="Times New Roman" pitchFamily="18" charset="0"/>
              </a:rPr>
              <a:t>]</a:t>
            </a:r>
            <a:r>
              <a:rPr lang="en-US" altLang="zh-CN" sz="2800" baseline="30000" dirty="0">
                <a:latin typeface="Times New Roman" pitchFamily="18" charset="0"/>
                <a:cs typeface="Times New Roman" pitchFamily="18" charset="0"/>
              </a:rPr>
              <a:t>2</a:t>
            </a:r>
            <a:r>
              <a:rPr lang="zh-CN" altLang="zh-CN" sz="2800" baseline="30000" dirty="0">
                <a:latin typeface="Times New Roman" pitchFamily="18" charset="0"/>
                <a:cs typeface="Times New Roman" pitchFamily="18" charset="0"/>
              </a:rPr>
              <a:t>＋</a:t>
            </a:r>
            <a:r>
              <a:rPr lang="en-US" altLang="zh-CN" sz="2800" dirty="0">
                <a:latin typeface="Times New Roman" pitchFamily="18" charset="0"/>
                <a:cs typeface="Times New Roman" pitchFamily="18" charset="0"/>
              </a:rPr>
              <a:t>= Cu</a:t>
            </a:r>
            <a:r>
              <a:rPr lang="en-US" altLang="zh-CN" sz="2800" baseline="30000" dirty="0">
                <a:latin typeface="Times New Roman" pitchFamily="18" charset="0"/>
                <a:cs typeface="Times New Roman" pitchFamily="18" charset="0"/>
              </a:rPr>
              <a:t>2</a:t>
            </a:r>
            <a:r>
              <a:rPr lang="zh-CN" altLang="zh-CN" sz="2800" baseline="30000" dirty="0">
                <a:latin typeface="Times New Roman" pitchFamily="18" charset="0"/>
                <a:cs typeface="Times New Roman" pitchFamily="18" charset="0"/>
              </a:rPr>
              <a:t>＋</a:t>
            </a:r>
            <a:r>
              <a:rPr lang="zh-CN" altLang="zh-CN" sz="2800" dirty="0">
                <a:latin typeface="Times New Roman" pitchFamily="18" charset="0"/>
                <a:cs typeface="Times New Roman" pitchFamily="18" charset="0"/>
              </a:rPr>
              <a:t> ＋</a:t>
            </a:r>
            <a:r>
              <a:rPr lang="en-US" altLang="zh-CN" sz="2800" dirty="0">
                <a:latin typeface="Times New Roman" pitchFamily="18" charset="0"/>
                <a:cs typeface="Times New Roman" pitchFamily="18" charset="0"/>
              </a:rPr>
              <a:t> 4NH</a:t>
            </a:r>
            <a:r>
              <a:rPr lang="en-US" altLang="zh-CN" sz="2800" baseline="-25000" dirty="0">
                <a:latin typeface="Times New Roman" pitchFamily="18" charset="0"/>
                <a:cs typeface="Times New Roman" pitchFamily="18" charset="0"/>
              </a:rPr>
              <a:t>3</a:t>
            </a:r>
            <a:r>
              <a:rPr lang="zh-CN" altLang="zh-CN" sz="2800" dirty="0">
                <a:latin typeface="Times New Roman" pitchFamily="18" charset="0"/>
                <a:cs typeface="Times New Roman" pitchFamily="18" charset="0"/>
              </a:rPr>
              <a:t>向溶液中分别加入以下试剂，使平衡向右移动的是</a:t>
            </a:r>
            <a:r>
              <a:rPr lang="en-US" altLang="zh-CN" sz="2800" dirty="0">
                <a:latin typeface="Times New Roman" pitchFamily="18" charset="0"/>
                <a:cs typeface="Times New Roman" pitchFamily="18" charset="0"/>
              </a:rPr>
              <a:t>(    )</a:t>
            </a:r>
            <a:endParaRPr lang="zh-CN" altLang="zh-CN" sz="2800" dirty="0">
              <a:latin typeface="Times New Roman" pitchFamily="18" charset="0"/>
              <a:cs typeface="Times New Roman" pitchFamily="18" charset="0"/>
            </a:endParaRPr>
          </a:p>
          <a:p>
            <a:pPr>
              <a:lnSpc>
                <a:spcPct val="200000"/>
              </a:lnSpc>
            </a:pPr>
            <a:r>
              <a:rPr lang="en-US" altLang="zh-CN" sz="2800" dirty="0">
                <a:latin typeface="Times New Roman" pitchFamily="18" charset="0"/>
                <a:cs typeface="Times New Roman" pitchFamily="18" charset="0"/>
              </a:rPr>
              <a:t>A.NH</a:t>
            </a:r>
            <a:r>
              <a:rPr lang="en-US" altLang="zh-CN" sz="2800" baseline="-25000" dirty="0">
                <a:latin typeface="Times New Roman" pitchFamily="18" charset="0"/>
                <a:cs typeface="Times New Roman" pitchFamily="18" charset="0"/>
              </a:rPr>
              <a:t>3</a:t>
            </a:r>
            <a:r>
              <a:rPr lang="en-US" altLang="zh-CN" sz="2800" dirty="0">
                <a:latin typeface="Times New Roman" pitchFamily="18" charset="0"/>
                <a:cs typeface="Times New Roman" pitchFamily="18" charset="0"/>
              </a:rPr>
              <a:t>        B.NaNO</a:t>
            </a:r>
            <a:r>
              <a:rPr lang="en-US" altLang="zh-CN" sz="2800" baseline="-25000" dirty="0">
                <a:latin typeface="Times New Roman" pitchFamily="18" charset="0"/>
                <a:cs typeface="Times New Roman" pitchFamily="18" charset="0"/>
              </a:rPr>
              <a:t>3</a:t>
            </a:r>
            <a:r>
              <a:rPr lang="en-US" altLang="zh-CN" sz="2800" dirty="0">
                <a:latin typeface="Times New Roman" pitchFamily="18" charset="0"/>
                <a:cs typeface="Times New Roman" pitchFamily="18" charset="0"/>
              </a:rPr>
              <a:t>       C.Na</a:t>
            </a:r>
            <a:r>
              <a:rPr lang="en-US" altLang="zh-CN" sz="2800" baseline="-25000" dirty="0">
                <a:latin typeface="Times New Roman" pitchFamily="18" charset="0"/>
                <a:cs typeface="Times New Roman" pitchFamily="18" charset="0"/>
              </a:rPr>
              <a:t>2</a:t>
            </a:r>
            <a:r>
              <a:rPr lang="en-US" altLang="zh-CN" sz="2800" dirty="0">
                <a:latin typeface="Times New Roman" pitchFamily="18" charset="0"/>
                <a:cs typeface="Times New Roman" pitchFamily="18" charset="0"/>
              </a:rPr>
              <a:t>S        D.Na</a:t>
            </a:r>
            <a:r>
              <a:rPr lang="en-US" altLang="zh-CN" sz="2800" baseline="-25000" dirty="0">
                <a:latin typeface="Times New Roman" pitchFamily="18" charset="0"/>
                <a:cs typeface="Times New Roman" pitchFamily="18" charset="0"/>
              </a:rPr>
              <a:t>2</a:t>
            </a:r>
            <a:r>
              <a:rPr lang="en-US" altLang="zh-CN" sz="2800" dirty="0">
                <a:latin typeface="Times New Roman" pitchFamily="18" charset="0"/>
                <a:cs typeface="Times New Roman" pitchFamily="18" charset="0"/>
              </a:rPr>
              <a:t>SO</a:t>
            </a:r>
            <a:r>
              <a:rPr lang="en-US" altLang="zh-CN" sz="2800" baseline="-25000" dirty="0">
                <a:latin typeface="Times New Roman" pitchFamily="18" charset="0"/>
                <a:cs typeface="Times New Roman" pitchFamily="18" charset="0"/>
              </a:rPr>
              <a:t>4</a:t>
            </a:r>
            <a:br>
              <a:rPr lang="en-US" altLang="zh-CN" sz="2800" baseline="-25000" dirty="0">
                <a:latin typeface="Times New Roman" pitchFamily="18" charset="0"/>
                <a:cs typeface="Times New Roman" pitchFamily="18" charset="0"/>
              </a:rPr>
            </a:br>
            <a:endParaRPr lang="zh-CN" altLang="en-US" sz="2800" dirty="0">
              <a:latin typeface="Times New Roman" pitchFamily="18" charset="0"/>
              <a:cs typeface="Times New Roman" pitchFamily="18" charset="0"/>
            </a:endParaRPr>
          </a:p>
        </p:txBody>
      </p:sp>
      <p:sp>
        <p:nvSpPr>
          <p:cNvPr id="3" name="日期占位符 2"/>
          <p:cNvSpPr>
            <a:spLocks noGrp="1"/>
          </p:cNvSpPr>
          <p:nvPr>
            <p:ph type="dt" sz="half" idx="14"/>
          </p:nvPr>
        </p:nvSpPr>
        <p:spPr/>
        <p:txBody>
          <a:bodyPr/>
          <a:lstStyle/>
          <a:p>
            <a:fld id="{47708C78-F3FE-414C-8416-34736449F243}" type="datetime12">
              <a:rPr lang="zh-CN" altLang="en-US" smtClean="0"/>
              <a:t>上午8时17分</a:t>
            </a:fld>
            <a:endParaRPr lang="en-US" altLang="zh-CN"/>
          </a:p>
        </p:txBody>
      </p:sp>
      <p:sp>
        <p:nvSpPr>
          <p:cNvPr id="4" name="灯片编号占位符 3"/>
          <p:cNvSpPr>
            <a:spLocks noGrp="1"/>
          </p:cNvSpPr>
          <p:nvPr>
            <p:ph type="sldNum" sz="quarter" idx="15"/>
          </p:nvPr>
        </p:nvSpPr>
        <p:spPr/>
        <p:txBody>
          <a:bodyPr/>
          <a:lstStyle/>
          <a:p>
            <a:fld id="{23252746-FD5C-47BD-B38F-3A90BA1481F0}" type="slidenum">
              <a:rPr lang="en-US" altLang="zh-CN" smtClean="0"/>
              <a:pPr/>
              <a:t>68</a:t>
            </a:fld>
            <a:endParaRPr lang="en-US" altLang="zh-CN"/>
          </a:p>
        </p:txBody>
      </p:sp>
      <p:sp>
        <p:nvSpPr>
          <p:cNvPr id="5" name="标题 4"/>
          <p:cNvSpPr>
            <a:spLocks noGrp="1"/>
          </p:cNvSpPr>
          <p:nvPr>
            <p:ph type="title"/>
          </p:nvPr>
        </p:nvSpPr>
        <p:spPr/>
        <p:txBody>
          <a:bodyPr/>
          <a:lstStyle/>
          <a:p>
            <a:r>
              <a:rPr lang="zh-CN" altLang="en-US" dirty="0"/>
              <a:t>例</a:t>
            </a:r>
          </a:p>
        </p:txBody>
      </p:sp>
      <p:sp>
        <p:nvSpPr>
          <p:cNvPr id="6" name="矩形 5"/>
          <p:cNvSpPr/>
          <p:nvPr/>
        </p:nvSpPr>
        <p:spPr>
          <a:xfrm>
            <a:off x="9840416" y="2492896"/>
            <a:ext cx="389850" cy="461665"/>
          </a:xfrm>
          <a:prstGeom prst="rect">
            <a:avLst/>
          </a:prstGeom>
        </p:spPr>
        <p:txBody>
          <a:bodyPr wrap="none">
            <a:spAutoFit/>
          </a:bodyPr>
          <a:lstStyle/>
          <a:p>
            <a:r>
              <a:rPr lang="en-US" altLang="zh-CN" sz="2400" dirty="0">
                <a:latin typeface="Times New Roman" pitchFamily="18" charset="0"/>
                <a:cs typeface="Times New Roman" pitchFamily="18" charset="0"/>
              </a:rPr>
              <a:t>C</a:t>
            </a:r>
            <a:endParaRPr lang="zh-CN"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25245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203684" y="345908"/>
            <a:ext cx="11784631" cy="609398"/>
          </a:xfrm>
          <a:prstGeom prst="rect">
            <a:avLst/>
          </a:prstGeom>
          <a:noFill/>
          <a:ln>
            <a:noFill/>
          </a:ln>
        </p:spPr>
        <p:txBody>
          <a:bodyPr wrap="square">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nSpc>
                <a:spcPct val="120000"/>
              </a:lnSpc>
            </a:pPr>
            <a:r>
              <a:rPr lang="zh-CN" altLang="en-US" sz="2800" b="1" dirty="0"/>
              <a:t>例：欲使</a:t>
            </a:r>
            <a:r>
              <a:rPr lang="zh-CN" altLang="zh-CN" sz="2800" b="1" dirty="0"/>
              <a:t>0.10mol</a:t>
            </a:r>
            <a:r>
              <a:rPr lang="zh-CN" altLang="en-US" sz="2800" b="1" dirty="0"/>
              <a:t>的</a:t>
            </a:r>
            <a:r>
              <a:rPr lang="zh-CN" altLang="zh-CN" sz="2800" b="1" dirty="0"/>
              <a:t>AgCl</a:t>
            </a:r>
            <a:r>
              <a:rPr lang="zh-CN" altLang="en-US" sz="2800" b="1" dirty="0"/>
              <a:t>溶于</a:t>
            </a:r>
            <a:r>
              <a:rPr lang="en-US" altLang="zh-CN" sz="2800" b="1" dirty="0"/>
              <a:t>1.0L</a:t>
            </a:r>
            <a:r>
              <a:rPr lang="zh-CN" altLang="en-US" sz="2800" b="1" dirty="0"/>
              <a:t>氨水中， 所需</a:t>
            </a:r>
            <a:r>
              <a:rPr lang="zh-CN" altLang="zh-CN" sz="2800" b="1" dirty="0"/>
              <a:t>氨水的</a:t>
            </a:r>
            <a:r>
              <a:rPr lang="zh-CN" altLang="en-US" sz="2800" b="1" dirty="0"/>
              <a:t>最低浓度是多少</a:t>
            </a:r>
            <a:r>
              <a:rPr lang="en-US" sz="2800" b="1" dirty="0"/>
              <a:t>？</a:t>
            </a:r>
            <a:endParaRPr lang="zh-CN" altLang="en-US" sz="2800" b="1" dirty="0"/>
          </a:p>
        </p:txBody>
      </p:sp>
      <p:grpSp>
        <p:nvGrpSpPr>
          <p:cNvPr id="2" name="组合 1"/>
          <p:cNvGrpSpPr/>
          <p:nvPr/>
        </p:nvGrpSpPr>
        <p:grpSpPr>
          <a:xfrm>
            <a:off x="1828800" y="1227932"/>
            <a:ext cx="7643813" cy="2311110"/>
            <a:chOff x="304800" y="1227932"/>
            <a:chExt cx="7643813" cy="2311110"/>
          </a:xfrm>
        </p:grpSpPr>
        <p:sp>
          <p:nvSpPr>
            <p:cNvPr id="52226" name="Text Box 2"/>
            <p:cNvSpPr txBox="1">
              <a:spLocks noChangeArrowheads="1"/>
            </p:cNvSpPr>
            <p:nvPr/>
          </p:nvSpPr>
          <p:spPr bwMode="auto">
            <a:xfrm>
              <a:off x="304800" y="1227932"/>
              <a:ext cx="73723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2800" b="1" dirty="0"/>
                <a:t>解    </a:t>
              </a:r>
              <a:r>
                <a:rPr lang="zh-CN" altLang="zh-CN" sz="2800" b="1" dirty="0">
                  <a:sym typeface="Wingdings" pitchFamily="2" charset="2"/>
                </a:rPr>
                <a:t>(1)       </a:t>
              </a:r>
              <a:r>
                <a:rPr lang="zh-CN" altLang="zh-CN" sz="2800" b="1" dirty="0"/>
                <a:t>AgCl  +  2NH</a:t>
              </a:r>
              <a:r>
                <a:rPr lang="zh-CN" altLang="zh-CN" sz="2800" b="1" baseline="-25000" dirty="0"/>
                <a:t>3</a:t>
              </a:r>
              <a:r>
                <a:rPr lang="zh-CN" altLang="zh-CN" sz="2800" b="1" dirty="0"/>
                <a:t> = Ag(NH</a:t>
              </a:r>
              <a:r>
                <a:rPr lang="zh-CN" altLang="zh-CN" sz="2800" b="1" baseline="-25000" dirty="0"/>
                <a:t>3</a:t>
              </a:r>
              <a:r>
                <a:rPr lang="zh-CN" altLang="zh-CN" sz="2800" b="1" dirty="0"/>
                <a:t>)</a:t>
              </a:r>
              <a:r>
                <a:rPr lang="zh-CN" altLang="zh-CN" sz="2800" b="1" baseline="-25000" dirty="0"/>
                <a:t>2</a:t>
              </a:r>
              <a:r>
                <a:rPr lang="zh-CN" altLang="zh-CN" sz="2800" b="1" baseline="30000" dirty="0"/>
                <a:t>+</a:t>
              </a:r>
              <a:r>
                <a:rPr lang="zh-CN" altLang="zh-CN" sz="2800" b="1" dirty="0"/>
                <a:t> + Cl</a:t>
              </a:r>
              <a:r>
                <a:rPr lang="zh-CN" altLang="zh-CN" sz="2800" b="1" baseline="30000" dirty="0"/>
                <a:t>-</a:t>
              </a:r>
              <a:endParaRPr lang="en-US" altLang="zh-CN" sz="3200" dirty="0">
                <a:cs typeface="Times New Roman" pitchFamily="18" charset="0"/>
              </a:endParaRPr>
            </a:p>
          </p:txBody>
        </p:sp>
        <p:sp>
          <p:nvSpPr>
            <p:cNvPr id="52235" name="Rectangle 11"/>
            <p:cNvSpPr>
              <a:spLocks noChangeArrowheads="1"/>
            </p:cNvSpPr>
            <p:nvPr/>
          </p:nvSpPr>
          <p:spPr bwMode="auto">
            <a:xfrm>
              <a:off x="341313" y="2959604"/>
              <a:ext cx="73358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t>平衡时：             </a:t>
              </a:r>
              <a:r>
                <a:rPr lang="zh-CN" b="1" baseline="30000" dirty="0">
                  <a:cs typeface="Times New Roman" pitchFamily="18" charset="0"/>
                </a:rPr>
                <a:t>           </a:t>
              </a:r>
              <a:r>
                <a:rPr lang="zh-CN" altLang="en-US" b="1" baseline="30000" dirty="0">
                  <a:cs typeface="Times New Roman" pitchFamily="18" charset="0"/>
                </a:rPr>
                <a:t>     </a:t>
              </a:r>
              <a:r>
                <a:rPr lang="zh-CN" altLang="zh-CN" sz="3200" b="1" i="1" dirty="0">
                  <a:cs typeface="Times New Roman" pitchFamily="18" charset="0"/>
                </a:rPr>
                <a:t>x</a:t>
              </a:r>
              <a:r>
                <a:rPr lang="zh-CN" altLang="zh-CN" sz="3200" b="1" dirty="0">
                  <a:cs typeface="Times New Roman" pitchFamily="18" charset="0"/>
                </a:rPr>
                <a:t>      0.10         0.10</a:t>
              </a:r>
              <a:r>
                <a:rPr lang="en-US" altLang="zh-CN" sz="3200" b="1" dirty="0">
                  <a:cs typeface="Times New Roman" pitchFamily="18" charset="0"/>
                </a:rPr>
                <a:t> </a:t>
              </a:r>
            </a:p>
          </p:txBody>
        </p:sp>
        <p:sp>
          <p:nvSpPr>
            <p:cNvPr id="52238" name="Text Box 14"/>
            <p:cNvSpPr txBox="1">
              <a:spLocks noChangeArrowheads="1"/>
            </p:cNvSpPr>
            <p:nvPr/>
          </p:nvSpPr>
          <p:spPr bwMode="auto">
            <a:xfrm>
              <a:off x="341313" y="2127754"/>
              <a:ext cx="76073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zh-CN" altLang="en-US" sz="2800" b="1" dirty="0"/>
                <a:t>始：             </a:t>
              </a:r>
              <a:r>
                <a:rPr lang="zh-CN" altLang="zh-CN" sz="2800" b="1" dirty="0">
                  <a:cs typeface="Times New Roman" pitchFamily="18" charset="0"/>
                </a:rPr>
                <a:t>0.10         </a:t>
              </a:r>
              <a:r>
                <a:rPr lang="en-US" altLang="zh-CN" sz="2800" b="1" dirty="0">
                  <a:cs typeface="Times New Roman" pitchFamily="18" charset="0"/>
                </a:rPr>
                <a:t>c</a:t>
              </a:r>
              <a:r>
                <a:rPr lang="en-US" altLang="zh-CN" sz="2800" b="1" baseline="-25000" dirty="0">
                  <a:cs typeface="Times New Roman" pitchFamily="18" charset="0"/>
                </a:rPr>
                <a:t>0</a:t>
              </a:r>
              <a:r>
                <a:rPr lang="zh-CN" altLang="zh-CN" sz="2800" b="1" i="1" dirty="0">
                  <a:cs typeface="Times New Roman" pitchFamily="18" charset="0"/>
                </a:rPr>
                <a:t>           </a:t>
              </a:r>
              <a:r>
                <a:rPr lang="en-US" altLang="zh-CN" sz="2800" b="1" i="1" dirty="0">
                  <a:cs typeface="Times New Roman" pitchFamily="18" charset="0"/>
                </a:rPr>
                <a:t> </a:t>
              </a:r>
              <a:r>
                <a:rPr lang="zh-CN" altLang="zh-CN" sz="2800" b="1" i="1" dirty="0">
                  <a:cs typeface="Times New Roman" pitchFamily="18" charset="0"/>
                </a:rPr>
                <a:t>  </a:t>
              </a:r>
              <a:r>
                <a:rPr lang="zh-CN" altLang="zh-CN" sz="2800" b="1" dirty="0">
                  <a:cs typeface="Times New Roman" pitchFamily="18" charset="0"/>
                </a:rPr>
                <a:t>0               </a:t>
              </a:r>
              <a:r>
                <a:rPr lang="en-US" altLang="zh-CN" sz="2800" b="1" dirty="0">
                  <a:cs typeface="Times New Roman" pitchFamily="18" charset="0"/>
                </a:rPr>
                <a:t> </a:t>
              </a:r>
              <a:r>
                <a:rPr lang="zh-CN" altLang="zh-CN" sz="2800" b="1" dirty="0">
                  <a:cs typeface="Times New Roman" pitchFamily="18" charset="0"/>
                </a:rPr>
                <a:t> 0</a:t>
              </a:r>
              <a:r>
                <a:rPr lang="zh-CN" altLang="zh-CN" sz="3200" dirty="0">
                  <a:cs typeface="Times New Roman" pitchFamily="18" charset="0"/>
                </a:rPr>
                <a:t>         </a:t>
              </a:r>
              <a:endParaRPr lang="en-US" altLang="zh-CN" sz="3200" dirty="0">
                <a:cs typeface="Times New Roman" pitchFamily="18" charset="0"/>
              </a:endParaRPr>
            </a:p>
          </p:txBody>
        </p:sp>
      </p:grpSp>
      <p:grpSp>
        <p:nvGrpSpPr>
          <p:cNvPr id="3" name="组合 2"/>
          <p:cNvGrpSpPr/>
          <p:nvPr/>
        </p:nvGrpSpPr>
        <p:grpSpPr>
          <a:xfrm>
            <a:off x="2423592" y="3502464"/>
            <a:ext cx="6886575" cy="2577803"/>
            <a:chOff x="971550" y="3968750"/>
            <a:chExt cx="6886575" cy="2577803"/>
          </a:xfrm>
        </p:grpSpPr>
        <p:sp>
          <p:nvSpPr>
            <p:cNvPr id="52232" name="Text Box 8"/>
            <p:cNvSpPr txBox="1">
              <a:spLocks noChangeArrowheads="1"/>
            </p:cNvSpPr>
            <p:nvPr/>
          </p:nvSpPr>
          <p:spPr bwMode="auto">
            <a:xfrm>
              <a:off x="1150938" y="4733925"/>
              <a:ext cx="67071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zh-CN" altLang="zh-CN" b="1" i="1" dirty="0"/>
                <a:t>K</a:t>
              </a:r>
              <a:r>
                <a:rPr lang="en-US" altLang="zh-CN" b="1" dirty="0"/>
                <a:t> = </a:t>
              </a:r>
              <a:r>
                <a:rPr lang="en-US" altLang="zh-CN" b="1" i="1" dirty="0"/>
                <a:t>K</a:t>
              </a:r>
              <a:r>
                <a:rPr lang="en-US" altLang="zh-CN" b="1" baseline="-25000" dirty="0"/>
                <a:t>s[Ag(NH3) 2] </a:t>
              </a:r>
              <a:r>
                <a:rPr lang="zh-CN" altLang="en-US" b="1" baseline="-25000" dirty="0"/>
                <a:t>＋ </a:t>
              </a:r>
              <a:r>
                <a:rPr lang="zh-CN" altLang="zh-CN" b="1" dirty="0"/>
                <a:t>×</a:t>
              </a:r>
              <a:r>
                <a:rPr lang="en-US" altLang="zh-CN" b="1" i="1" dirty="0" err="1"/>
                <a:t>K</a:t>
              </a:r>
              <a:r>
                <a:rPr lang="en-US" altLang="zh-CN" b="1" baseline="-25000" dirty="0" err="1"/>
                <a:t>sp</a:t>
              </a:r>
              <a:r>
                <a:rPr lang="en-US" altLang="zh-CN" b="1" dirty="0"/>
                <a:t> </a:t>
              </a:r>
              <a:r>
                <a:rPr lang="zh-CN" altLang="zh-CN" b="1" baseline="-25000" dirty="0"/>
                <a:t>AgCl</a:t>
              </a:r>
              <a:r>
                <a:rPr lang="zh-CN" altLang="zh-CN" b="1" dirty="0"/>
                <a:t> </a:t>
              </a:r>
              <a:r>
                <a:rPr lang="en-US" altLang="zh-CN" b="1" dirty="0"/>
                <a:t>=1.95 </a:t>
              </a:r>
              <a:r>
                <a:rPr lang="zh-CN" altLang="zh-CN" b="1" dirty="0"/>
                <a:t>×</a:t>
              </a:r>
              <a:r>
                <a:rPr lang="en-US" altLang="zh-CN" b="1" dirty="0"/>
                <a:t>10</a:t>
              </a:r>
              <a:r>
                <a:rPr lang="en-US" altLang="zh-CN" b="1" baseline="30000" dirty="0"/>
                <a:t>-3</a:t>
              </a:r>
              <a:r>
                <a:rPr lang="zh-CN" altLang="zh-CN" sz="2000" b="1" dirty="0"/>
                <a:t>  </a:t>
              </a:r>
              <a:r>
                <a:rPr lang="en-US" altLang="zh-CN" sz="2000" b="1" dirty="0"/>
                <a:t>  </a:t>
              </a:r>
              <a:r>
                <a:rPr lang="zh-CN" altLang="zh-CN" sz="2000" b="1" dirty="0"/>
                <a:t>  </a:t>
              </a:r>
              <a:r>
                <a:rPr lang="en-US" altLang="zh-CN" sz="2000" b="1" dirty="0"/>
                <a:t> </a:t>
              </a:r>
              <a:r>
                <a:rPr lang="en-US" altLang="zh-CN" sz="2000" b="1" i="1" dirty="0"/>
                <a:t>               </a:t>
              </a:r>
              <a:endParaRPr lang="en-US" altLang="zh-CN" sz="2000" b="1" dirty="0"/>
            </a:p>
          </p:txBody>
        </p:sp>
        <p:sp>
          <p:nvSpPr>
            <p:cNvPr id="52234" name="Rectangle 10"/>
            <p:cNvSpPr>
              <a:spLocks noChangeArrowheads="1"/>
            </p:cNvSpPr>
            <p:nvPr/>
          </p:nvSpPr>
          <p:spPr bwMode="auto">
            <a:xfrm>
              <a:off x="1106488" y="3968750"/>
              <a:ext cx="457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zh-CN" sz="2800" i="1" dirty="0">
                  <a:cs typeface="Times New Roman" pitchFamily="18" charset="0"/>
                </a:rPr>
                <a:t> </a:t>
              </a:r>
              <a:r>
                <a:rPr lang="zh-CN" altLang="zh-CN" sz="2400" i="1" dirty="0">
                  <a:cs typeface="Times New Roman" pitchFamily="18" charset="0"/>
                </a:rPr>
                <a:t>K</a:t>
              </a:r>
              <a:r>
                <a:rPr lang="en-US" altLang="zh-CN" sz="2400" i="1" dirty="0">
                  <a:cs typeface="Times New Roman" pitchFamily="18" charset="0"/>
                </a:rPr>
                <a:t> = </a:t>
              </a:r>
              <a:r>
                <a:rPr lang="zh-CN" altLang="zh-CN" sz="2400" dirty="0">
                  <a:cs typeface="Times New Roman" pitchFamily="18" charset="0"/>
                </a:rPr>
                <a:t>(0.1×0.1)/</a:t>
              </a:r>
              <a:r>
                <a:rPr lang="zh-CN" altLang="zh-CN" sz="2400" i="1" dirty="0">
                  <a:cs typeface="Times New Roman" pitchFamily="18" charset="0"/>
                </a:rPr>
                <a:t> x</a:t>
              </a:r>
              <a:r>
                <a:rPr lang="zh-CN" altLang="zh-CN" sz="2400" dirty="0">
                  <a:cs typeface="Times New Roman" pitchFamily="18" charset="0"/>
                </a:rPr>
                <a:t> </a:t>
              </a:r>
              <a:r>
                <a:rPr lang="zh-CN" altLang="zh-CN" sz="2400" baseline="30000" dirty="0">
                  <a:cs typeface="Times New Roman" pitchFamily="18" charset="0"/>
                </a:rPr>
                <a:t>2</a:t>
              </a:r>
              <a:r>
                <a:rPr lang="en-US" altLang="zh-CN" sz="2400" baseline="30000" dirty="0">
                  <a:cs typeface="Times New Roman" pitchFamily="18" charset="0"/>
                </a:rPr>
                <a:t>   </a:t>
              </a:r>
            </a:p>
          </p:txBody>
        </p:sp>
        <p:sp>
          <p:nvSpPr>
            <p:cNvPr id="52237" name="Text Box 13"/>
            <p:cNvSpPr txBox="1">
              <a:spLocks noChangeArrowheads="1"/>
            </p:cNvSpPr>
            <p:nvPr/>
          </p:nvSpPr>
          <p:spPr bwMode="auto">
            <a:xfrm>
              <a:off x="1016000" y="5499100"/>
              <a:ext cx="39608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zh-CN" altLang="zh-CN" sz="2000" b="1"/>
                <a:t>  </a:t>
              </a:r>
              <a:r>
                <a:rPr lang="en-US" altLang="zh-CN" sz="2000" b="1" i="1"/>
                <a:t> </a:t>
              </a:r>
              <a:r>
                <a:rPr lang="zh-CN" altLang="zh-CN" b="1" i="1"/>
                <a:t>x </a:t>
              </a:r>
              <a:r>
                <a:rPr lang="zh-CN" altLang="zh-CN" b="1"/>
                <a:t>= 2.</a:t>
              </a:r>
              <a:r>
                <a:rPr lang="en-US" altLang="zh-CN" b="1"/>
                <a:t>26</a:t>
              </a:r>
              <a:r>
                <a:rPr lang="zh-CN" altLang="zh-CN" b="1"/>
                <a:t> mol·</a:t>
              </a:r>
              <a:r>
                <a:rPr lang="en-US" altLang="zh-CN" b="1"/>
                <a:t>L</a:t>
              </a:r>
              <a:r>
                <a:rPr lang="zh-CN" altLang="zh-CN" b="1" baseline="30000"/>
                <a:t>-</a:t>
              </a:r>
              <a:r>
                <a:rPr lang="en-US" altLang="zh-CN" b="1" baseline="30000"/>
                <a:t>1</a:t>
              </a:r>
              <a:r>
                <a:rPr lang="zh-CN" altLang="zh-CN" sz="2000" b="1"/>
                <a:t> </a:t>
              </a:r>
              <a:endParaRPr lang="en-US" altLang="zh-CN" sz="2000" b="1"/>
            </a:p>
          </p:txBody>
        </p:sp>
        <p:sp>
          <p:nvSpPr>
            <p:cNvPr id="52239" name="Text Box 15"/>
            <p:cNvSpPr txBox="1">
              <a:spLocks noChangeArrowheads="1"/>
            </p:cNvSpPr>
            <p:nvPr/>
          </p:nvSpPr>
          <p:spPr bwMode="auto">
            <a:xfrm>
              <a:off x="971550" y="6084888"/>
              <a:ext cx="54451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zh-CN" altLang="zh-CN" sz="2000" b="1"/>
                <a:t>  </a:t>
              </a:r>
              <a:r>
                <a:rPr lang="en-US" altLang="zh-CN" sz="2000" b="1" i="1"/>
                <a:t> </a:t>
              </a:r>
              <a:r>
                <a:rPr lang="en-US" altLang="zh-CN" b="1" i="1"/>
                <a:t>c</a:t>
              </a:r>
              <a:r>
                <a:rPr lang="en-US" altLang="zh-CN" b="1" i="1" baseline="-25000"/>
                <a:t>0</a:t>
              </a:r>
              <a:r>
                <a:rPr lang="zh-CN" altLang="zh-CN" b="1" i="1"/>
                <a:t> </a:t>
              </a:r>
              <a:r>
                <a:rPr lang="zh-CN" altLang="zh-CN" b="1"/>
                <a:t>= </a:t>
              </a:r>
              <a:r>
                <a:rPr lang="en-US" altLang="zh-CN" b="1"/>
                <a:t> 0.2 + </a:t>
              </a:r>
              <a:r>
                <a:rPr lang="zh-CN" altLang="zh-CN" b="1"/>
                <a:t>2.</a:t>
              </a:r>
              <a:r>
                <a:rPr lang="en-US" altLang="zh-CN" b="1"/>
                <a:t>26 = 2.46</a:t>
              </a:r>
              <a:r>
                <a:rPr lang="zh-CN" altLang="zh-CN" b="1"/>
                <a:t> mol·</a:t>
              </a:r>
              <a:r>
                <a:rPr lang="en-US" altLang="zh-CN" b="1"/>
                <a:t>L</a:t>
              </a:r>
              <a:r>
                <a:rPr lang="zh-CN" altLang="zh-CN" b="1" baseline="30000"/>
                <a:t>-</a:t>
              </a:r>
              <a:r>
                <a:rPr lang="en-US" altLang="zh-CN" b="1" baseline="30000"/>
                <a:t>1</a:t>
              </a:r>
              <a:r>
                <a:rPr lang="zh-CN" altLang="zh-CN" sz="2000" b="1"/>
                <a:t> </a:t>
              </a:r>
              <a:r>
                <a:rPr lang="en-US" altLang="zh-CN" sz="2000" b="1"/>
                <a:t> </a:t>
              </a:r>
            </a:p>
          </p:txBody>
        </p:sp>
      </p:grpSp>
    </p:spTree>
    <p:extLst>
      <p:ext uri="{BB962C8B-B14F-4D97-AF65-F5344CB8AC3E}">
        <p14:creationId xmlns:p14="http://schemas.microsoft.com/office/powerpoint/2010/main" val="23526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a:xfrm>
            <a:off x="10776520" y="6504539"/>
            <a:ext cx="876300" cy="247650"/>
          </a:xfrm>
        </p:spPr>
        <p:txBody>
          <a:bodyPr vert="horz" lIns="91440" tIns="45720" rIns="91440" bIns="45720" rtlCol="0" anchor="ctr">
            <a:noAutofit/>
          </a:bodyPr>
          <a:lstStyle/>
          <a:p>
            <a:fld id="{C53D861B-6709-4854-813B-F1436648166B}" type="slidenum">
              <a:rPr kumimoji="1" lang="en-US" altLang="zh-CN" sz="1800" spc="30">
                <a:solidFill>
                  <a:schemeClr val="tx1"/>
                </a:solidFill>
                <a:latin typeface="隶书" pitchFamily="49" charset="-122"/>
                <a:ea typeface="隶书" pitchFamily="49" charset="-122"/>
                <a:cs typeface="Tahoma" pitchFamily="34" charset="0"/>
              </a:rPr>
              <a:pPr/>
              <a:t>7</a:t>
            </a:fld>
            <a:endParaRPr kumimoji="1" lang="en-US" altLang="zh-CN" sz="1800" spc="30" dirty="0">
              <a:solidFill>
                <a:schemeClr val="tx1"/>
              </a:solidFill>
              <a:latin typeface="隶书" pitchFamily="49" charset="-122"/>
              <a:ea typeface="隶书" pitchFamily="49" charset="-122"/>
              <a:cs typeface="Tahoma" pitchFamily="34" charset="0"/>
            </a:endParaRPr>
          </a:p>
        </p:txBody>
      </p:sp>
      <p:sp>
        <p:nvSpPr>
          <p:cNvPr id="5" name="Rectangle 10"/>
          <p:cNvSpPr>
            <a:spLocks noChangeArrowheads="1"/>
          </p:cNvSpPr>
          <p:nvPr/>
        </p:nvSpPr>
        <p:spPr bwMode="auto">
          <a:xfrm>
            <a:off x="1752600" y="1340769"/>
            <a:ext cx="85344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kumimoji="1" lang="en-US" altLang="zh-CN" sz="2800" b="1" dirty="0">
                <a:solidFill>
                  <a:srgbClr val="FFFF00"/>
                </a:solidFill>
                <a:latin typeface="Times New Roman" pitchFamily="18" charset="0"/>
              </a:rPr>
              <a:t>CuSO</a:t>
            </a:r>
            <a:r>
              <a:rPr kumimoji="1" lang="en-US" altLang="zh-CN" sz="2800" b="1" baseline="-25000" dirty="0">
                <a:solidFill>
                  <a:srgbClr val="FFFF00"/>
                </a:solidFill>
                <a:latin typeface="Times New Roman" pitchFamily="18" charset="0"/>
              </a:rPr>
              <a:t>4</a:t>
            </a:r>
            <a:r>
              <a:rPr kumimoji="1" lang="en-US" altLang="zh-CN" sz="2800" b="1" dirty="0">
                <a:latin typeface="Times New Roman" pitchFamily="18" charset="0"/>
              </a:rPr>
              <a:t> </a:t>
            </a:r>
            <a:r>
              <a:rPr kumimoji="1" lang="en-US" altLang="zh-CN" sz="2800" b="1" baseline="-25000" dirty="0">
                <a:latin typeface="Times New Roman" pitchFamily="18" charset="0"/>
              </a:rPr>
              <a:t> </a:t>
            </a:r>
            <a:r>
              <a:rPr kumimoji="1" lang="zh-CN" altLang="en-US" sz="2800" b="1" dirty="0">
                <a:latin typeface="Times New Roman" pitchFamily="18" charset="0"/>
              </a:rPr>
              <a:t>＋ </a:t>
            </a:r>
            <a:r>
              <a:rPr kumimoji="1" lang="en-US" altLang="zh-CN" sz="2800" b="1" dirty="0">
                <a:latin typeface="Times New Roman" pitchFamily="18" charset="0"/>
              </a:rPr>
              <a:t>4NH</a:t>
            </a:r>
            <a:r>
              <a:rPr kumimoji="1" lang="en-US" altLang="zh-CN" sz="2800" b="1" baseline="-25000" dirty="0">
                <a:latin typeface="Times New Roman" pitchFamily="18" charset="0"/>
              </a:rPr>
              <a:t>3</a:t>
            </a:r>
            <a:r>
              <a:rPr kumimoji="1" lang="en-US" altLang="zh-CN" sz="2800" b="1" dirty="0">
                <a:latin typeface="Times New Roman" pitchFamily="18" charset="0"/>
                <a:sym typeface="Symbol" pitchFamily="18" charset="2"/>
              </a:rPr>
              <a:t>→ </a:t>
            </a:r>
            <a:r>
              <a:rPr kumimoji="1" lang="en-US" altLang="zh-CN" sz="2800" b="1" dirty="0">
                <a:solidFill>
                  <a:srgbClr val="FFFF00"/>
                </a:solidFill>
              </a:rPr>
              <a:t>[</a:t>
            </a:r>
            <a:r>
              <a:rPr kumimoji="1" lang="en-US" altLang="zh-CN" sz="2800" b="1" dirty="0">
                <a:solidFill>
                  <a:srgbClr val="FFFF00"/>
                </a:solidFill>
                <a:latin typeface="Times New Roman" pitchFamily="18" charset="0"/>
              </a:rPr>
              <a:t>Cu(NH</a:t>
            </a:r>
            <a:r>
              <a:rPr kumimoji="1" lang="en-US" altLang="zh-CN" sz="2800" b="1" baseline="-25000" dirty="0">
                <a:solidFill>
                  <a:srgbClr val="FFFF00"/>
                </a:solidFill>
                <a:latin typeface="Times New Roman" pitchFamily="18" charset="0"/>
              </a:rPr>
              <a:t>3</a:t>
            </a:r>
            <a:r>
              <a:rPr kumimoji="1" lang="en-US" altLang="zh-CN" sz="2800" b="1" dirty="0">
                <a:solidFill>
                  <a:srgbClr val="FFFF00"/>
                </a:solidFill>
                <a:latin typeface="Times New Roman" pitchFamily="18" charset="0"/>
              </a:rPr>
              <a:t>)</a:t>
            </a:r>
            <a:r>
              <a:rPr kumimoji="1" lang="en-US" altLang="zh-CN" sz="2800" b="1" baseline="-25000" dirty="0">
                <a:solidFill>
                  <a:srgbClr val="FFFF00"/>
                </a:solidFill>
                <a:latin typeface="Times New Roman" pitchFamily="18" charset="0"/>
              </a:rPr>
              <a:t>4</a:t>
            </a:r>
            <a:r>
              <a:rPr kumimoji="1" lang="en-US" altLang="zh-CN" sz="2800" b="1" dirty="0">
                <a:solidFill>
                  <a:srgbClr val="FFFF00"/>
                </a:solidFill>
                <a:latin typeface="Times New Roman" pitchFamily="18" charset="0"/>
              </a:rPr>
              <a:t>]SO</a:t>
            </a:r>
            <a:r>
              <a:rPr kumimoji="1" lang="en-US" altLang="zh-CN" sz="2800" b="1" baseline="-25000" dirty="0">
                <a:solidFill>
                  <a:srgbClr val="FFFF00"/>
                </a:solidFill>
                <a:latin typeface="Times New Roman" pitchFamily="18" charset="0"/>
              </a:rPr>
              <a:t>4</a:t>
            </a:r>
            <a:r>
              <a:rPr kumimoji="1" lang="en-US" altLang="zh-CN" sz="2800" baseline="-25000" dirty="0"/>
              <a:t> </a:t>
            </a:r>
            <a:r>
              <a:rPr kumimoji="1" lang="en-US" altLang="zh-CN" sz="2800" dirty="0"/>
              <a:t>  </a:t>
            </a:r>
            <a:r>
              <a:rPr kumimoji="1" lang="en-US" altLang="zh-CN" sz="2800" b="1" dirty="0">
                <a:latin typeface="Times New Roman" pitchFamily="18" charset="0"/>
              </a:rPr>
              <a:t>1963</a:t>
            </a:r>
            <a:r>
              <a:rPr kumimoji="1" lang="zh-CN" altLang="en-US" sz="2800" b="1" dirty="0">
                <a:latin typeface="Times New Roman" pitchFamily="18" charset="0"/>
              </a:rPr>
              <a:t>年</a:t>
            </a:r>
            <a:endParaRPr kumimoji="1" lang="zh-CN" altLang="en-US" sz="2800" b="1" dirty="0">
              <a:latin typeface="Times New Roman" pitchFamily="18" charset="0"/>
              <a:sym typeface="Symbol" pitchFamily="18" charset="2"/>
            </a:endParaRPr>
          </a:p>
          <a:p>
            <a:pPr>
              <a:lnSpc>
                <a:spcPct val="150000"/>
              </a:lnSpc>
            </a:pPr>
            <a:r>
              <a:rPr kumimoji="1" lang="en-US" altLang="zh-CN" sz="2800" b="1" dirty="0">
                <a:solidFill>
                  <a:srgbClr val="FFFF00"/>
                </a:solidFill>
                <a:latin typeface="Times New Roman" pitchFamily="18" charset="0"/>
                <a:sym typeface="Symbol" pitchFamily="18" charset="2"/>
              </a:rPr>
              <a:t>6KCN</a:t>
            </a:r>
            <a:r>
              <a:rPr kumimoji="1" lang="en-US" altLang="zh-CN" sz="2800" b="1" dirty="0">
                <a:solidFill>
                  <a:schemeClr val="hlink"/>
                </a:solidFill>
                <a:latin typeface="Times New Roman" pitchFamily="18" charset="0"/>
                <a:sym typeface="Symbol" pitchFamily="18" charset="2"/>
              </a:rPr>
              <a:t> </a:t>
            </a:r>
            <a:r>
              <a:rPr kumimoji="1" lang="en-US" altLang="zh-CN" sz="2800" b="1" dirty="0">
                <a:solidFill>
                  <a:srgbClr val="FFFF00"/>
                </a:solidFill>
                <a:latin typeface="Times New Roman" pitchFamily="18" charset="0"/>
                <a:sym typeface="Symbol" pitchFamily="18" charset="2"/>
              </a:rPr>
              <a:t>+</a:t>
            </a:r>
            <a:r>
              <a:rPr kumimoji="1" lang="en-US" altLang="zh-CN" sz="2800" b="1" dirty="0">
                <a:solidFill>
                  <a:schemeClr val="hlink"/>
                </a:solidFill>
                <a:latin typeface="Times New Roman" pitchFamily="18" charset="0"/>
                <a:sym typeface="Symbol" pitchFamily="18" charset="2"/>
              </a:rPr>
              <a:t> </a:t>
            </a:r>
            <a:r>
              <a:rPr kumimoji="1" lang="en-US" altLang="zh-CN" sz="2800" b="1" dirty="0">
                <a:solidFill>
                  <a:srgbClr val="FFFF00"/>
                </a:solidFill>
                <a:latin typeface="Times New Roman" pitchFamily="18" charset="0"/>
                <a:sym typeface="Symbol" pitchFamily="18" charset="2"/>
              </a:rPr>
              <a:t>FeSO</a:t>
            </a:r>
            <a:r>
              <a:rPr kumimoji="1" lang="en-US" altLang="zh-CN" sz="2800" b="1" baseline="-25000" dirty="0">
                <a:solidFill>
                  <a:srgbClr val="FFFF00"/>
                </a:solidFill>
                <a:latin typeface="Times New Roman" pitchFamily="18" charset="0"/>
                <a:sym typeface="Symbol" pitchFamily="18" charset="2"/>
              </a:rPr>
              <a:t>4</a:t>
            </a:r>
            <a:r>
              <a:rPr kumimoji="1" lang="en-US" altLang="zh-CN" sz="2800" b="1" dirty="0">
                <a:latin typeface="Times New Roman" pitchFamily="18" charset="0"/>
              </a:rPr>
              <a:t> </a:t>
            </a:r>
            <a:r>
              <a:rPr kumimoji="1" lang="en-US" altLang="zh-CN" sz="2800" b="1" dirty="0">
                <a:latin typeface="Times New Roman" pitchFamily="18" charset="0"/>
                <a:sym typeface="Symbol" pitchFamily="18" charset="2"/>
              </a:rPr>
              <a:t>→  K</a:t>
            </a:r>
            <a:r>
              <a:rPr kumimoji="1" lang="en-US" altLang="zh-CN" sz="2800" b="1" baseline="-25000" dirty="0">
                <a:latin typeface="Times New Roman" pitchFamily="18" charset="0"/>
                <a:sym typeface="Symbol" pitchFamily="18" charset="2"/>
              </a:rPr>
              <a:t>4</a:t>
            </a:r>
            <a:r>
              <a:rPr kumimoji="1" lang="en-US" altLang="zh-CN" sz="2800" b="1" dirty="0">
                <a:latin typeface="Times New Roman" pitchFamily="18" charset="0"/>
                <a:sym typeface="Symbol" pitchFamily="18" charset="2"/>
              </a:rPr>
              <a:t>[Fe(CN)</a:t>
            </a:r>
            <a:r>
              <a:rPr kumimoji="1" lang="en-US" altLang="zh-CN" sz="2800" b="1" baseline="-25000" dirty="0">
                <a:latin typeface="Times New Roman" pitchFamily="18" charset="0"/>
                <a:sym typeface="Symbol" pitchFamily="18" charset="2"/>
              </a:rPr>
              <a:t>6 </a:t>
            </a:r>
            <a:r>
              <a:rPr kumimoji="1" lang="en-US" altLang="zh-CN" sz="2800" b="1" dirty="0">
                <a:latin typeface="Times New Roman" pitchFamily="18" charset="0"/>
                <a:sym typeface="Symbol" pitchFamily="18" charset="2"/>
              </a:rPr>
              <a:t>]+K</a:t>
            </a:r>
            <a:r>
              <a:rPr kumimoji="1" lang="en-US" altLang="zh-CN" sz="2800" b="1" baseline="-25000" dirty="0">
                <a:latin typeface="Times New Roman" pitchFamily="18" charset="0"/>
                <a:sym typeface="Symbol" pitchFamily="18" charset="2"/>
              </a:rPr>
              <a:t>2</a:t>
            </a:r>
            <a:r>
              <a:rPr kumimoji="1" lang="en-US" altLang="zh-CN" sz="2800" b="1" dirty="0">
                <a:latin typeface="Times New Roman" pitchFamily="18" charset="0"/>
                <a:sym typeface="Symbol" pitchFamily="18" charset="2"/>
              </a:rPr>
              <a:t>SO</a:t>
            </a:r>
            <a:r>
              <a:rPr kumimoji="1" lang="en-US" altLang="zh-CN" sz="2800" b="1" baseline="-25000" dirty="0">
                <a:latin typeface="Times New Roman" pitchFamily="18" charset="0"/>
                <a:sym typeface="Symbol" pitchFamily="18" charset="2"/>
              </a:rPr>
              <a:t>4</a:t>
            </a:r>
            <a:endParaRPr kumimoji="1" lang="en-US" altLang="zh-CN" sz="2800" b="1" dirty="0">
              <a:latin typeface="Times New Roman" pitchFamily="18" charset="0"/>
            </a:endParaRPr>
          </a:p>
        </p:txBody>
      </p:sp>
      <p:sp>
        <p:nvSpPr>
          <p:cNvPr id="6" name="Rectangle 12"/>
          <p:cNvSpPr>
            <a:spLocks noGrp="1" noChangeArrowheads="1"/>
          </p:cNvSpPr>
          <p:nvPr>
            <p:ph type="title"/>
          </p:nvPr>
        </p:nvSpPr>
        <p:spPr>
          <a:xfrm>
            <a:off x="2135560" y="116632"/>
            <a:ext cx="7680960" cy="792088"/>
          </a:xfrm>
        </p:spPr>
        <p:txBody>
          <a:bodyPr>
            <a:noAutofit/>
          </a:bodyPr>
          <a:lstStyle/>
          <a:p>
            <a:r>
              <a:rPr lang="zh-CN" altLang="en-US" dirty="0">
                <a:solidFill>
                  <a:schemeClr val="tx1"/>
                </a:solidFill>
              </a:rPr>
              <a:t>配合物的基本概念</a:t>
            </a:r>
            <a:endParaRPr lang="en-US" altLang="zh-CN" dirty="0">
              <a:solidFill>
                <a:schemeClr val="tx1"/>
              </a:solidFill>
            </a:endParaRPr>
          </a:p>
        </p:txBody>
      </p:sp>
      <p:sp>
        <p:nvSpPr>
          <p:cNvPr id="7" name="Text Box 17"/>
          <p:cNvSpPr txBox="1">
            <a:spLocks noChangeArrowheads="1"/>
          </p:cNvSpPr>
          <p:nvPr/>
        </p:nvSpPr>
        <p:spPr bwMode="auto">
          <a:xfrm>
            <a:off x="2057400" y="5157192"/>
            <a:ext cx="7924800" cy="147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20000"/>
              </a:spcBef>
            </a:pPr>
            <a:r>
              <a:rPr kumimoji="1" lang="en-US" altLang="zh-CN" sz="2800" b="1" dirty="0">
                <a:solidFill>
                  <a:srgbClr val="FFFF00"/>
                </a:solidFill>
                <a:latin typeface="Times New Roman" pitchFamily="18" charset="0"/>
              </a:rPr>
              <a:t>1</a:t>
            </a:r>
            <a:r>
              <a:rPr kumimoji="1" lang="zh-CN" altLang="en-US" sz="2800" b="1" dirty="0">
                <a:solidFill>
                  <a:srgbClr val="FFFF00"/>
                </a:solidFill>
                <a:latin typeface="Times New Roman" pitchFamily="18" charset="0"/>
              </a:rPr>
              <a:t>、化合物组成不符合经典化合价规律</a:t>
            </a:r>
          </a:p>
          <a:p>
            <a:pPr>
              <a:lnSpc>
                <a:spcPct val="150000"/>
              </a:lnSpc>
              <a:spcBef>
                <a:spcPct val="20000"/>
              </a:spcBef>
            </a:pPr>
            <a:r>
              <a:rPr kumimoji="1" lang="en-US" altLang="zh-CN" sz="2800" b="1" dirty="0">
                <a:solidFill>
                  <a:srgbClr val="FFFF00"/>
                </a:solidFill>
                <a:latin typeface="Times New Roman" pitchFamily="18" charset="0"/>
              </a:rPr>
              <a:t>2</a:t>
            </a:r>
            <a:r>
              <a:rPr kumimoji="1" lang="zh-CN" altLang="en-US" sz="2800" b="1" dirty="0">
                <a:solidFill>
                  <a:srgbClr val="FFFF00"/>
                </a:solidFill>
                <a:latin typeface="Times New Roman" pitchFamily="18" charset="0"/>
              </a:rPr>
              <a:t>、复杂结构单元有特殊稳定性</a:t>
            </a:r>
          </a:p>
        </p:txBody>
      </p:sp>
      <p:grpSp>
        <p:nvGrpSpPr>
          <p:cNvPr id="8" name="Group 23"/>
          <p:cNvGrpSpPr>
            <a:grpSpLocks/>
          </p:cNvGrpSpPr>
          <p:nvPr/>
        </p:nvGrpSpPr>
        <p:grpSpPr bwMode="auto">
          <a:xfrm>
            <a:off x="1828800" y="3020462"/>
            <a:ext cx="8382000" cy="1695449"/>
            <a:chOff x="197" y="2103"/>
            <a:chExt cx="5280" cy="1068"/>
          </a:xfrm>
        </p:grpSpPr>
        <p:grpSp>
          <p:nvGrpSpPr>
            <p:cNvPr id="9" name="Group 21"/>
            <p:cNvGrpSpPr>
              <a:grpSpLocks/>
            </p:cNvGrpSpPr>
            <p:nvPr/>
          </p:nvGrpSpPr>
          <p:grpSpPr bwMode="auto">
            <a:xfrm>
              <a:off x="197" y="2103"/>
              <a:ext cx="5280" cy="544"/>
              <a:chOff x="149" y="2448"/>
              <a:chExt cx="5280" cy="544"/>
            </a:xfrm>
          </p:grpSpPr>
          <p:sp>
            <p:nvSpPr>
              <p:cNvPr id="11" name="Rectangle 18"/>
              <p:cNvSpPr>
                <a:spLocks noChangeArrowheads="1"/>
              </p:cNvSpPr>
              <p:nvPr/>
            </p:nvSpPr>
            <p:spPr bwMode="auto">
              <a:xfrm>
                <a:off x="149" y="2527"/>
                <a:ext cx="528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kumimoji="1" lang="en-US" altLang="zh-CN" sz="2800" b="1" dirty="0" err="1">
                    <a:latin typeface="Times New Roman" pitchFamily="18" charset="0"/>
                  </a:rPr>
                  <a:t>Ni+CO</a:t>
                </a:r>
                <a:r>
                  <a:rPr kumimoji="1" lang="en-US" altLang="zh-CN" sz="2800" b="1" baseline="30000" dirty="0">
                    <a:latin typeface="Times New Roman" pitchFamily="18" charset="0"/>
                  </a:rPr>
                  <a:t>                           </a:t>
                </a:r>
                <a:r>
                  <a:rPr kumimoji="1" lang="en-US" altLang="zh-CN" sz="2800" b="1" dirty="0">
                    <a:solidFill>
                      <a:srgbClr val="FFFF00"/>
                    </a:solidFill>
                    <a:latin typeface="Times New Roman" pitchFamily="18" charset="0"/>
                    <a:sym typeface="Symbol" pitchFamily="18" charset="2"/>
                  </a:rPr>
                  <a:t>Ni(CO)</a:t>
                </a:r>
                <a:r>
                  <a:rPr kumimoji="1" lang="en-US" altLang="zh-CN" sz="2800" b="1" baseline="-25000" dirty="0">
                    <a:solidFill>
                      <a:srgbClr val="FFFF00"/>
                    </a:solidFill>
                    <a:latin typeface="Times New Roman" pitchFamily="18" charset="0"/>
                    <a:sym typeface="Symbol" pitchFamily="18" charset="2"/>
                  </a:rPr>
                  <a:t>4</a:t>
                </a:r>
                <a:r>
                  <a:rPr kumimoji="1" lang="en-US" altLang="zh-CN" sz="2800" b="1" dirty="0">
                    <a:latin typeface="Times New Roman" pitchFamily="18" charset="0"/>
                    <a:sym typeface="Symbol" pitchFamily="18" charset="2"/>
                  </a:rPr>
                  <a:t>(</a:t>
                </a:r>
                <a:r>
                  <a:rPr kumimoji="1" lang="zh-CN" altLang="en-US" sz="2800" b="1" dirty="0">
                    <a:latin typeface="Times New Roman" pitchFamily="18" charset="0"/>
                    <a:sym typeface="Symbol" pitchFamily="18" charset="2"/>
                  </a:rPr>
                  <a:t>无色，挥发性液体）</a:t>
                </a:r>
              </a:p>
            </p:txBody>
          </p:sp>
          <p:sp>
            <p:nvSpPr>
              <p:cNvPr id="12" name="Line 19"/>
              <p:cNvSpPr>
                <a:spLocks noChangeShapeType="1"/>
              </p:cNvSpPr>
              <p:nvPr/>
            </p:nvSpPr>
            <p:spPr bwMode="auto">
              <a:xfrm>
                <a:off x="1068" y="2759"/>
                <a:ext cx="814"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
            <p:nvSpPr>
              <p:cNvPr id="13" name="Text Box 20"/>
              <p:cNvSpPr txBox="1">
                <a:spLocks noChangeArrowheads="1"/>
              </p:cNvSpPr>
              <p:nvPr/>
            </p:nvSpPr>
            <p:spPr bwMode="auto">
              <a:xfrm>
                <a:off x="966" y="2448"/>
                <a:ext cx="10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400" b="1" dirty="0">
                    <a:latin typeface="Times New Roman" pitchFamily="18" charset="0"/>
                  </a:rPr>
                  <a:t>325K 1atm</a:t>
                </a:r>
              </a:p>
            </p:txBody>
          </p:sp>
        </p:grpSp>
        <p:sp>
          <p:nvSpPr>
            <p:cNvPr id="10" name="Rectangle 22"/>
            <p:cNvSpPr>
              <a:spLocks noChangeArrowheads="1"/>
            </p:cNvSpPr>
            <p:nvPr/>
          </p:nvSpPr>
          <p:spPr bwMode="auto">
            <a:xfrm>
              <a:off x="274" y="2806"/>
              <a:ext cx="44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dirty="0">
                  <a:latin typeface="Times New Roman" pitchFamily="18" charset="0"/>
                </a:rPr>
                <a:t>SiO</a:t>
              </a:r>
              <a:r>
                <a:rPr kumimoji="1" lang="en-US" altLang="zh-CN" sz="3200" b="1" baseline="-25000" dirty="0">
                  <a:latin typeface="Times New Roman" pitchFamily="18" charset="0"/>
                </a:rPr>
                <a:t>2</a:t>
              </a:r>
              <a:r>
                <a:rPr kumimoji="1" lang="en-US" altLang="zh-CN" sz="3200" b="1" dirty="0">
                  <a:latin typeface="Times New Roman" pitchFamily="18" charset="0"/>
                </a:rPr>
                <a:t>+6HF</a:t>
              </a:r>
              <a:r>
                <a:rPr kumimoji="1" lang="en-US" altLang="zh-CN" sz="3200" b="1" baseline="-25000" dirty="0">
                  <a:latin typeface="Times New Roman" pitchFamily="18" charset="0"/>
                </a:rPr>
                <a:t> </a:t>
              </a:r>
              <a:r>
                <a:rPr kumimoji="1" lang="en-US" altLang="zh-CN" sz="3200" b="1" dirty="0">
                  <a:latin typeface="Times New Roman" pitchFamily="18" charset="0"/>
                  <a:sym typeface="Symbol" pitchFamily="18" charset="2"/>
                </a:rPr>
                <a:t>→ </a:t>
              </a:r>
              <a:r>
                <a:rPr kumimoji="1" lang="en-US" altLang="zh-CN" sz="3200" b="1" dirty="0">
                  <a:solidFill>
                    <a:srgbClr val="FFFF00"/>
                  </a:solidFill>
                  <a:latin typeface="Times New Roman" pitchFamily="18" charset="0"/>
                </a:rPr>
                <a:t>H</a:t>
              </a:r>
              <a:r>
                <a:rPr kumimoji="1" lang="en-US" altLang="zh-CN" sz="3200" b="1" baseline="-25000" dirty="0">
                  <a:solidFill>
                    <a:srgbClr val="FFFF00"/>
                  </a:solidFill>
                  <a:latin typeface="Times New Roman" pitchFamily="18" charset="0"/>
                </a:rPr>
                <a:t>2</a:t>
              </a:r>
              <a:r>
                <a:rPr kumimoji="1" lang="en-US" altLang="zh-CN" sz="3200" b="1" dirty="0">
                  <a:solidFill>
                    <a:srgbClr val="FFFF00"/>
                  </a:solidFill>
                  <a:latin typeface="Times New Roman" pitchFamily="18" charset="0"/>
                </a:rPr>
                <a:t>[SiF</a:t>
              </a:r>
              <a:r>
                <a:rPr kumimoji="1" lang="en-US" altLang="zh-CN" sz="3200" b="1" baseline="-25000" dirty="0">
                  <a:solidFill>
                    <a:srgbClr val="FFFF00"/>
                  </a:solidFill>
                  <a:latin typeface="Times New Roman" pitchFamily="18" charset="0"/>
                </a:rPr>
                <a:t>6</a:t>
              </a:r>
              <a:r>
                <a:rPr kumimoji="1" lang="en-US" altLang="zh-CN" sz="3200" b="1" dirty="0">
                  <a:solidFill>
                    <a:srgbClr val="FFFF00"/>
                  </a:solidFill>
                  <a:latin typeface="Times New Roman" pitchFamily="18" charset="0"/>
                </a:rPr>
                <a:t>]</a:t>
              </a:r>
              <a:r>
                <a:rPr kumimoji="1" lang="en-US" altLang="zh-CN" sz="3200" b="1" dirty="0">
                  <a:latin typeface="Times New Roman" pitchFamily="18" charset="0"/>
                </a:rPr>
                <a:t>(</a:t>
              </a:r>
              <a:r>
                <a:rPr kumimoji="1" lang="zh-CN" altLang="en-US" sz="3200" b="1" dirty="0">
                  <a:latin typeface="Times New Roman" pitchFamily="18" charset="0"/>
                </a:rPr>
                <a:t>无色气体</a:t>
              </a:r>
              <a:r>
                <a:rPr kumimoji="1" lang="en-US" altLang="zh-CN" sz="3200" b="1" dirty="0">
                  <a:latin typeface="Times New Roman" pitchFamily="18" charset="0"/>
                </a:rPr>
                <a:t>)+2H</a:t>
              </a:r>
              <a:r>
                <a:rPr kumimoji="1" lang="en-US" altLang="zh-CN" sz="3200" b="1" baseline="-25000" dirty="0">
                  <a:latin typeface="Times New Roman" pitchFamily="18" charset="0"/>
                </a:rPr>
                <a:t>2</a:t>
              </a:r>
              <a:r>
                <a:rPr kumimoji="1" lang="en-US" altLang="zh-CN" sz="3200" b="1" dirty="0">
                  <a:latin typeface="Times New Roman" pitchFamily="18" charset="0"/>
                </a:rPr>
                <a:t>O</a:t>
              </a:r>
              <a:endParaRPr kumimoji="1" lang="en-US" altLang="zh-CN" sz="3200" b="1" baseline="-25000" dirty="0">
                <a:latin typeface="Times New Roman" pitchFamily="18" charset="0"/>
              </a:endParaRPr>
            </a:p>
          </p:txBody>
        </p:sp>
      </p:grpSp>
    </p:spTree>
    <p:extLst>
      <p:ext uri="{BB962C8B-B14F-4D97-AF65-F5344CB8AC3E}">
        <p14:creationId xmlns:p14="http://schemas.microsoft.com/office/powerpoint/2010/main" val="383366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3AF36273-3496-4B71-A0DF-AAC89A2CA31C}"/>
              </a:ext>
            </a:extLst>
          </p:cNvPr>
          <p:cNvSpPr>
            <a:spLocks noGrp="1"/>
          </p:cNvSpPr>
          <p:nvPr>
            <p:ph type="dt" sz="half" idx="10"/>
          </p:nvPr>
        </p:nvSpPr>
        <p:spPr/>
        <p:txBody>
          <a:bodyPr/>
          <a:lstStyle/>
          <a:p>
            <a:fld id="{8D3968E5-67FB-479A-B4B7-A58FCB9D76AA}" type="datetime12">
              <a:rPr lang="zh-CN" altLang="en-US" smtClean="0"/>
              <a:t>上午8时17分</a:t>
            </a:fld>
            <a:endParaRPr lang="en-US" altLang="zh-CN"/>
          </a:p>
        </p:txBody>
      </p:sp>
      <p:sp>
        <p:nvSpPr>
          <p:cNvPr id="3" name="灯片编号占位符 2">
            <a:extLst>
              <a:ext uri="{FF2B5EF4-FFF2-40B4-BE49-F238E27FC236}">
                <a16:creationId xmlns:a16="http://schemas.microsoft.com/office/drawing/2014/main" xmlns="" id="{3D5BE9D3-F03B-405C-B913-D1EE96AEF337}"/>
              </a:ext>
            </a:extLst>
          </p:cNvPr>
          <p:cNvSpPr>
            <a:spLocks noGrp="1"/>
          </p:cNvSpPr>
          <p:nvPr>
            <p:ph type="sldNum" sz="quarter" idx="11"/>
          </p:nvPr>
        </p:nvSpPr>
        <p:spPr/>
        <p:txBody>
          <a:bodyPr/>
          <a:lstStyle/>
          <a:p>
            <a:fld id="{FF5C397E-E468-49FA-BEA9-51BB9567DDA7}" type="slidenum">
              <a:rPr lang="en-US" altLang="zh-CN" smtClean="0"/>
              <a:pPr/>
              <a:t>70</a:t>
            </a:fld>
            <a:endParaRPr lang="en-US" altLang="zh-CN"/>
          </a:p>
        </p:txBody>
      </p:sp>
      <p:sp>
        <p:nvSpPr>
          <p:cNvPr id="4" name="矩形 3">
            <a:extLst>
              <a:ext uri="{FF2B5EF4-FFF2-40B4-BE49-F238E27FC236}">
                <a16:creationId xmlns:a16="http://schemas.microsoft.com/office/drawing/2014/main" xmlns="" id="{F2815899-B24A-4482-9A35-66D5B002BC73}"/>
              </a:ext>
            </a:extLst>
          </p:cNvPr>
          <p:cNvSpPr/>
          <p:nvPr/>
        </p:nvSpPr>
        <p:spPr>
          <a:xfrm>
            <a:off x="326916" y="332656"/>
            <a:ext cx="10873209" cy="1961947"/>
          </a:xfrm>
          <a:prstGeom prst="rect">
            <a:avLst/>
          </a:prstGeom>
        </p:spPr>
        <p:txBody>
          <a:bodyPr wrap="square">
            <a:spAutoFit/>
          </a:bodyPr>
          <a:lstStyle/>
          <a:p>
            <a:pPr>
              <a:lnSpc>
                <a:spcPct val="150000"/>
              </a:lnSpc>
            </a:pPr>
            <a:r>
              <a:rPr lang="zh-CN" altLang="zh-CN" sz="2800" kern="100" dirty="0">
                <a:cs typeface="Times New Roman" panose="02020603050405020304" pitchFamily="18" charset="0"/>
              </a:rPr>
              <a:t>将</a:t>
            </a:r>
            <a:r>
              <a:rPr lang="zh-CN" altLang="zh-CN" sz="2800" kern="100" baseline="-25000" dirty="0">
                <a:cs typeface="Times New Roman" panose="02020603050405020304" pitchFamily="18" charset="0"/>
              </a:rPr>
              <a:t> </a:t>
            </a:r>
            <a:r>
              <a:rPr lang="en-US" altLang="zh-CN" sz="2800" kern="100" dirty="0">
                <a:cs typeface="Times New Roman" panose="02020603050405020304" pitchFamily="18" charset="0"/>
              </a:rPr>
              <a:t>0.2</a:t>
            </a:r>
            <a:r>
              <a:rPr lang="en-US" altLang="zh-CN" sz="2800" kern="100" baseline="-25000" dirty="0">
                <a:cs typeface="Times New Roman" panose="02020603050405020304" pitchFamily="18" charset="0"/>
              </a:rPr>
              <a:t> </a:t>
            </a:r>
            <a:r>
              <a:rPr lang="en-US" altLang="zh-CN" sz="2800" kern="100" dirty="0" err="1">
                <a:cs typeface="Times New Roman" panose="02020603050405020304" pitchFamily="18" charset="0"/>
              </a:rPr>
              <a:t>mol</a:t>
            </a:r>
            <a:r>
              <a:rPr lang="en-US" altLang="zh-CN" sz="2800" kern="100" dirty="0">
                <a:cs typeface="Times New Roman" panose="02020603050405020304" pitchFamily="18" charset="0"/>
              </a:rPr>
              <a:t>/L K[Ag(CN)</a:t>
            </a:r>
            <a:r>
              <a:rPr lang="en-US" altLang="zh-CN" sz="2800" kern="100" baseline="-25000" dirty="0">
                <a:cs typeface="Times New Roman" panose="02020603050405020304" pitchFamily="18" charset="0"/>
              </a:rPr>
              <a:t>2</a:t>
            </a:r>
            <a:r>
              <a:rPr lang="en-US" altLang="zh-CN" sz="2800" kern="100" dirty="0">
                <a:cs typeface="Times New Roman" panose="02020603050405020304" pitchFamily="18" charset="0"/>
              </a:rPr>
              <a:t>]</a:t>
            </a:r>
            <a:r>
              <a:rPr lang="zh-CN" altLang="zh-CN" sz="2800" kern="100" dirty="0">
                <a:cs typeface="Times New Roman" panose="02020603050405020304" pitchFamily="18" charset="0"/>
              </a:rPr>
              <a:t>溶液与</a:t>
            </a:r>
            <a:r>
              <a:rPr lang="zh-CN" altLang="zh-CN" sz="2800" kern="100" baseline="-25000" dirty="0">
                <a:cs typeface="Times New Roman" panose="02020603050405020304" pitchFamily="18" charset="0"/>
              </a:rPr>
              <a:t> </a:t>
            </a:r>
            <a:r>
              <a:rPr lang="en-US" altLang="zh-CN" sz="2800" kern="100" dirty="0">
                <a:cs typeface="Times New Roman" panose="02020603050405020304" pitchFamily="18" charset="0"/>
              </a:rPr>
              <a:t>0.2</a:t>
            </a:r>
            <a:r>
              <a:rPr lang="en-US" altLang="zh-CN" sz="2800" kern="100" baseline="-25000" dirty="0">
                <a:cs typeface="Times New Roman" panose="02020603050405020304" pitchFamily="18" charset="0"/>
              </a:rPr>
              <a:t> </a:t>
            </a:r>
            <a:r>
              <a:rPr lang="en-US" altLang="zh-CN" sz="2800" kern="100" dirty="0" err="1">
                <a:cs typeface="Times New Roman" panose="02020603050405020304" pitchFamily="18" charset="0"/>
              </a:rPr>
              <a:t>mol</a:t>
            </a:r>
            <a:r>
              <a:rPr lang="en-US" altLang="zh-CN" sz="2800" kern="100" dirty="0">
                <a:cs typeface="Times New Roman" panose="02020603050405020304" pitchFamily="18" charset="0"/>
              </a:rPr>
              <a:t>/L KI</a:t>
            </a:r>
            <a:r>
              <a:rPr lang="en-US" altLang="zh-CN" sz="2800" kern="100" baseline="-25000" dirty="0">
                <a:cs typeface="Times New Roman" panose="02020603050405020304" pitchFamily="18" charset="0"/>
              </a:rPr>
              <a:t> </a:t>
            </a:r>
            <a:r>
              <a:rPr lang="zh-CN" altLang="zh-CN" sz="2800" kern="100" dirty="0">
                <a:cs typeface="Times New Roman" panose="02020603050405020304" pitchFamily="18" charset="0"/>
              </a:rPr>
              <a:t>溶液等体积混合，如欲不产生</a:t>
            </a:r>
            <a:r>
              <a:rPr lang="en-US" altLang="zh-CN" sz="2800" kern="100" dirty="0" err="1">
                <a:cs typeface="Times New Roman" panose="02020603050405020304" pitchFamily="18" charset="0"/>
              </a:rPr>
              <a:t>AgI</a:t>
            </a:r>
            <a:r>
              <a:rPr lang="zh-CN" altLang="zh-CN" sz="2800" kern="100" dirty="0">
                <a:cs typeface="Times New Roman" panose="02020603050405020304" pitchFamily="18" charset="0"/>
              </a:rPr>
              <a:t>沉淀，溶液中自由</a:t>
            </a:r>
            <a:r>
              <a:rPr lang="en-US" altLang="zh-CN" sz="2800" kern="100" dirty="0">
                <a:cs typeface="Times New Roman" panose="02020603050405020304" pitchFamily="18" charset="0"/>
              </a:rPr>
              <a:t>CN</a:t>
            </a:r>
            <a:r>
              <a:rPr lang="en-US" altLang="zh-CN" sz="2800" kern="100" baseline="30000" dirty="0">
                <a:cs typeface="Times New Roman" panose="02020603050405020304" pitchFamily="18" charset="0"/>
              </a:rPr>
              <a:t>-</a:t>
            </a:r>
            <a:r>
              <a:rPr lang="zh-CN" altLang="zh-CN" sz="2800" kern="100" dirty="0">
                <a:cs typeface="Times New Roman" panose="02020603050405020304" pitchFamily="18" charset="0"/>
              </a:rPr>
              <a:t>离子浓度至少应为多少</a:t>
            </a:r>
            <a:r>
              <a:rPr lang="en-US" altLang="zh-CN" sz="2800" kern="100" dirty="0">
                <a:cs typeface="Times New Roman" panose="02020603050405020304" pitchFamily="18" charset="0"/>
              </a:rPr>
              <a:t>?(</a:t>
            </a:r>
            <a:r>
              <a:rPr lang="zh-CN" altLang="zh-CN" sz="2800" kern="100" dirty="0">
                <a:cs typeface="Times New Roman" panose="02020603050405020304" pitchFamily="18" charset="0"/>
              </a:rPr>
              <a:t>已知</a:t>
            </a:r>
            <a:r>
              <a:rPr lang="en-US" altLang="zh-CN" sz="2800" i="1" kern="100" dirty="0" err="1">
                <a:cs typeface="Times New Roman" panose="02020603050405020304" pitchFamily="18" charset="0"/>
              </a:rPr>
              <a:t>K</a:t>
            </a:r>
            <a:r>
              <a:rPr lang="en-US" altLang="zh-CN" sz="2800" kern="100" baseline="30000" dirty="0" err="1">
                <a:latin typeface="Times New Roman" panose="02020603050405020304" pitchFamily="18" charset="0"/>
              </a:rPr>
              <a:t>θ</a:t>
            </a:r>
            <a:r>
              <a:rPr lang="en-US" altLang="zh-CN" sz="2800" i="1" kern="100" baseline="-25000" dirty="0" err="1">
                <a:latin typeface="宋体" panose="02010600030101010101" pitchFamily="2" charset="-122"/>
                <a:cs typeface="Times New Roman" panose="02020603050405020304" pitchFamily="18" charset="0"/>
              </a:rPr>
              <a:t>s</a:t>
            </a:r>
            <a:r>
              <a:rPr lang="zh-CN" altLang="zh-CN" sz="2800" kern="100" dirty="0">
                <a:cs typeface="Times New Roman" panose="02020603050405020304" pitchFamily="18" charset="0"/>
              </a:rPr>
              <a:t>＝</a:t>
            </a:r>
            <a:r>
              <a:rPr lang="en-US" altLang="zh-CN" sz="2800" kern="100" dirty="0">
                <a:cs typeface="Times New Roman" panose="02020603050405020304" pitchFamily="18" charset="0"/>
              </a:rPr>
              <a:t>1.3</a:t>
            </a:r>
            <a:r>
              <a:rPr lang="zh-CN" altLang="zh-CN" sz="2800" kern="100" dirty="0">
                <a:cs typeface="Times New Roman" panose="02020603050405020304" pitchFamily="18" charset="0"/>
              </a:rPr>
              <a:t>×</a:t>
            </a:r>
            <a:r>
              <a:rPr lang="en-US" altLang="zh-CN" sz="2800" kern="100" dirty="0">
                <a:cs typeface="Times New Roman" panose="02020603050405020304" pitchFamily="18" charset="0"/>
              </a:rPr>
              <a:t>10</a:t>
            </a:r>
            <a:r>
              <a:rPr lang="en-US" altLang="zh-CN" sz="2800" kern="100" baseline="30000" dirty="0">
                <a:cs typeface="Times New Roman" panose="02020603050405020304" pitchFamily="18" charset="0"/>
              </a:rPr>
              <a:t>21</a:t>
            </a:r>
            <a:r>
              <a:rPr lang="zh-CN" altLang="zh-CN" sz="2800" kern="100" dirty="0">
                <a:cs typeface="Times New Roman" panose="02020603050405020304" pitchFamily="18" charset="0"/>
              </a:rPr>
              <a:t>；</a:t>
            </a:r>
            <a:r>
              <a:rPr lang="en-US" altLang="zh-CN" sz="2800" i="1" kern="100" dirty="0" err="1">
                <a:cs typeface="Times New Roman" panose="02020603050405020304" pitchFamily="18" charset="0"/>
              </a:rPr>
              <a:t>K</a:t>
            </a:r>
            <a:r>
              <a:rPr lang="en-US" altLang="zh-CN" sz="2800" kern="100" baseline="30000" dirty="0" err="1">
                <a:latin typeface="Times New Roman" panose="02020603050405020304" pitchFamily="18" charset="0"/>
              </a:rPr>
              <a:t>θ</a:t>
            </a:r>
            <a:r>
              <a:rPr lang="en-US" altLang="zh-CN" sz="2800" kern="100" baseline="-25000" dirty="0" err="1">
                <a:latin typeface="宋体" panose="02010600030101010101" pitchFamily="2" charset="-122"/>
                <a:cs typeface="Times New Roman" panose="02020603050405020304" pitchFamily="18" charset="0"/>
              </a:rPr>
              <a:t>sp</a:t>
            </a:r>
            <a:r>
              <a:rPr lang="zh-CN" altLang="zh-CN" sz="2800" kern="100" dirty="0">
                <a:cs typeface="Times New Roman" panose="02020603050405020304" pitchFamily="18" charset="0"/>
              </a:rPr>
              <a:t>＝</a:t>
            </a:r>
            <a:r>
              <a:rPr lang="en-US" altLang="zh-CN" sz="2800" kern="100" dirty="0">
                <a:cs typeface="Times New Roman" panose="02020603050405020304" pitchFamily="18" charset="0"/>
              </a:rPr>
              <a:t>9.0</a:t>
            </a:r>
            <a:r>
              <a:rPr lang="zh-CN" altLang="zh-CN" sz="2800" kern="100" dirty="0">
                <a:cs typeface="Times New Roman" panose="02020603050405020304" pitchFamily="18" charset="0"/>
              </a:rPr>
              <a:t>×</a:t>
            </a:r>
            <a:r>
              <a:rPr lang="en-US" altLang="zh-CN" sz="2800" kern="100" dirty="0">
                <a:cs typeface="Times New Roman" panose="02020603050405020304" pitchFamily="18" charset="0"/>
              </a:rPr>
              <a:t>10</a:t>
            </a:r>
            <a:r>
              <a:rPr lang="en-US" altLang="zh-CN" sz="2800" kern="100" baseline="30000" dirty="0">
                <a:cs typeface="Times New Roman" panose="02020603050405020304" pitchFamily="18" charset="0"/>
              </a:rPr>
              <a:t>-7</a:t>
            </a:r>
            <a:r>
              <a:rPr lang="en-US" altLang="zh-CN" sz="2800" kern="100" dirty="0">
                <a:cs typeface="Times New Roman" panose="02020603050405020304" pitchFamily="18" charset="0"/>
              </a:rPr>
              <a:t>)</a:t>
            </a:r>
            <a:endParaRPr lang="zh-CN" altLang="en-US" sz="2800" dirty="0"/>
          </a:p>
        </p:txBody>
      </p:sp>
      <p:grpSp>
        <p:nvGrpSpPr>
          <p:cNvPr id="10" name="组合 9">
            <a:extLst>
              <a:ext uri="{FF2B5EF4-FFF2-40B4-BE49-F238E27FC236}">
                <a16:creationId xmlns:a16="http://schemas.microsoft.com/office/drawing/2014/main" xmlns="" id="{9E0503A9-3ED0-4E8B-BF5A-1005EC7BB053}"/>
              </a:ext>
            </a:extLst>
          </p:cNvPr>
          <p:cNvGrpSpPr/>
          <p:nvPr/>
        </p:nvGrpSpPr>
        <p:grpSpPr>
          <a:xfrm>
            <a:off x="326916" y="2537090"/>
            <a:ext cx="11172481" cy="3179324"/>
            <a:chOff x="326916" y="2537090"/>
            <a:chExt cx="11172481" cy="3179324"/>
          </a:xfrm>
        </p:grpSpPr>
        <p:graphicFrame>
          <p:nvGraphicFramePr>
            <p:cNvPr id="6" name="对象 5">
              <a:extLst>
                <a:ext uri="{FF2B5EF4-FFF2-40B4-BE49-F238E27FC236}">
                  <a16:creationId xmlns:a16="http://schemas.microsoft.com/office/drawing/2014/main" xmlns="" id="{01368CD4-9290-4F48-8827-35A8F84BD289}"/>
                </a:ext>
              </a:extLst>
            </p:cNvPr>
            <p:cNvGraphicFramePr>
              <a:graphicFrameLocks noChangeAspect="1"/>
            </p:cNvGraphicFramePr>
            <p:nvPr>
              <p:extLst/>
            </p:nvPr>
          </p:nvGraphicFramePr>
          <p:xfrm>
            <a:off x="1100033" y="3101348"/>
            <a:ext cx="10399364" cy="2615066"/>
          </p:xfrm>
          <a:graphic>
            <a:graphicData uri="http://schemas.openxmlformats.org/presentationml/2006/ole">
              <mc:AlternateContent xmlns:mc="http://schemas.openxmlformats.org/markup-compatibility/2006">
                <mc:Choice xmlns:v="urn:schemas-microsoft-com:vml" Requires="v">
                  <p:oleObj spid="_x0000_s377902" name="公式" r:id="rId3" imgW="5371920" imgH="1396800" progId="Equation.3">
                    <p:embed/>
                  </p:oleObj>
                </mc:Choice>
                <mc:Fallback>
                  <p:oleObj name="公式" r:id="rId3" imgW="5371920" imgH="1396800" progId="Equation.3">
                    <p:embed/>
                    <p:pic>
                      <p:nvPicPr>
                        <p:cNvPr id="6" name="对象 5">
                          <a:extLst>
                            <a:ext uri="{FF2B5EF4-FFF2-40B4-BE49-F238E27FC236}">
                              <a16:creationId xmlns:a16="http://schemas.microsoft.com/office/drawing/2014/main" xmlns="" id="{01368CD4-9290-4F48-8827-35A8F84BD289}"/>
                            </a:ext>
                          </a:extLst>
                        </p:cNvPr>
                        <p:cNvPicPr>
                          <a:picLocks noChangeAspect="1" noChangeArrowheads="1"/>
                        </p:cNvPicPr>
                        <p:nvPr/>
                      </p:nvPicPr>
                      <p:blipFill>
                        <a:blip r:embed="rId4"/>
                        <a:srcRect/>
                        <a:stretch>
                          <a:fillRect/>
                        </a:stretch>
                      </p:blipFill>
                      <p:spPr bwMode="auto">
                        <a:xfrm>
                          <a:off x="1100033" y="3101348"/>
                          <a:ext cx="10399364" cy="2615066"/>
                        </a:xfrm>
                        <a:prstGeom prst="rect">
                          <a:avLst/>
                        </a:prstGeom>
                        <a:solidFill>
                          <a:schemeClr val="tx1"/>
                        </a:solidFill>
                      </p:spPr>
                    </p:pic>
                  </p:oleObj>
                </mc:Fallback>
              </mc:AlternateContent>
            </a:graphicData>
          </a:graphic>
        </p:graphicFrame>
        <p:sp>
          <p:nvSpPr>
            <p:cNvPr id="9" name="矩形 8">
              <a:extLst>
                <a:ext uri="{FF2B5EF4-FFF2-40B4-BE49-F238E27FC236}">
                  <a16:creationId xmlns:a16="http://schemas.microsoft.com/office/drawing/2014/main" xmlns="" id="{E6912AF4-7271-47D8-AD6F-436227674DF3}"/>
                </a:ext>
              </a:extLst>
            </p:cNvPr>
            <p:cNvSpPr/>
            <p:nvPr/>
          </p:nvSpPr>
          <p:spPr>
            <a:xfrm>
              <a:off x="326916" y="2537090"/>
              <a:ext cx="1005403" cy="584775"/>
            </a:xfrm>
            <a:prstGeom prst="rect">
              <a:avLst/>
            </a:prstGeom>
          </p:spPr>
          <p:txBody>
            <a:bodyPr wrap="none">
              <a:spAutoFit/>
            </a:bodyPr>
            <a:lstStyle/>
            <a:p>
              <a:r>
                <a:rPr lang="zh-CN" altLang="zh-CN" sz="3200" kern="100" dirty="0">
                  <a:cs typeface="Times New Roman" panose="02020603050405020304" pitchFamily="18" charset="0"/>
                </a:rPr>
                <a:t>解：</a:t>
              </a:r>
              <a:endParaRPr lang="zh-CN" altLang="en-US" sz="3200" dirty="0"/>
            </a:p>
          </p:txBody>
        </p:sp>
      </p:grpSp>
    </p:spTree>
    <p:extLst>
      <p:ext uri="{BB962C8B-B14F-4D97-AF65-F5344CB8AC3E}">
        <p14:creationId xmlns:p14="http://schemas.microsoft.com/office/powerpoint/2010/main" val="318501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Text Box 3"/>
          <p:cNvSpPr txBox="1">
            <a:spLocks noChangeArrowheads="1"/>
          </p:cNvSpPr>
          <p:nvPr/>
        </p:nvSpPr>
        <p:spPr bwMode="auto">
          <a:xfrm>
            <a:off x="-7196" y="-71500"/>
            <a:ext cx="11801581" cy="1949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800" b="1" dirty="0">
                <a:solidFill>
                  <a:schemeClr val="tx2"/>
                </a:solidFill>
                <a:effectLst>
                  <a:outerShdw blurRad="38100" dist="38100" dir="2700000" algn="tl">
                    <a:srgbClr val="000000"/>
                  </a:outerShdw>
                </a:effectLst>
                <a:latin typeface="Times New Roman" pitchFamily="18" charset="0"/>
              </a:rPr>
              <a:t>例</a:t>
            </a:r>
            <a:r>
              <a:rPr lang="en-US" altLang="zh-CN" sz="2800" b="1" dirty="0">
                <a:solidFill>
                  <a:schemeClr val="tx2"/>
                </a:solidFill>
                <a:effectLst>
                  <a:outerShdw blurRad="38100" dist="38100" dir="2700000" algn="tl">
                    <a:srgbClr val="000000"/>
                  </a:outerShdw>
                </a:effectLst>
                <a:latin typeface="Times New Roman" pitchFamily="18" charset="0"/>
              </a:rPr>
              <a:t>:</a:t>
            </a:r>
            <a:r>
              <a:rPr kumimoji="1" lang="zh-CN" altLang="en-US" sz="2800" b="1" dirty="0">
                <a:latin typeface="Times New Roman" pitchFamily="18" charset="0"/>
              </a:rPr>
              <a:t>将</a:t>
            </a:r>
            <a:r>
              <a:rPr kumimoji="1" lang="en-US" altLang="zh-CN" sz="2800" b="1" dirty="0">
                <a:latin typeface="Times New Roman" pitchFamily="18" charset="0"/>
              </a:rPr>
              <a:t>0.020mol·L</a:t>
            </a:r>
            <a:r>
              <a:rPr kumimoji="1" lang="en-US" altLang="zh-CN" sz="2800" b="1" baseline="30000" dirty="0">
                <a:latin typeface="Times New Roman" pitchFamily="18" charset="0"/>
              </a:rPr>
              <a:t>-1</a:t>
            </a:r>
            <a:r>
              <a:rPr kumimoji="1" lang="en-US" altLang="zh-CN" sz="2800" b="1" dirty="0">
                <a:latin typeface="Times New Roman" pitchFamily="18" charset="0"/>
              </a:rPr>
              <a:t>CuSO</a:t>
            </a:r>
            <a:r>
              <a:rPr kumimoji="1" lang="en-US" altLang="zh-CN" sz="2800" b="1" baseline="-25000" dirty="0">
                <a:latin typeface="Times New Roman" pitchFamily="18" charset="0"/>
              </a:rPr>
              <a:t>4</a:t>
            </a:r>
            <a:r>
              <a:rPr kumimoji="1" lang="zh-CN" altLang="en-US" sz="2800" b="1" dirty="0">
                <a:latin typeface="Times New Roman" pitchFamily="18" charset="0"/>
              </a:rPr>
              <a:t>溶液和</a:t>
            </a:r>
            <a:r>
              <a:rPr kumimoji="1" lang="en-US" altLang="zh-CN" sz="2800" b="1" dirty="0">
                <a:latin typeface="Times New Roman" pitchFamily="18" charset="0"/>
              </a:rPr>
              <a:t>1.08</a:t>
            </a:r>
            <a:r>
              <a:rPr kumimoji="1" lang="en-US" altLang="zh-CN" sz="2800" b="1" baseline="30000" dirty="0">
                <a:latin typeface="Times New Roman" pitchFamily="18" charset="0"/>
              </a:rPr>
              <a:t> </a:t>
            </a:r>
            <a:r>
              <a:rPr kumimoji="1" lang="en-US" altLang="zh-CN" sz="2800" b="1" dirty="0">
                <a:latin typeface="Times New Roman" pitchFamily="18" charset="0"/>
              </a:rPr>
              <a:t>mol·L</a:t>
            </a:r>
            <a:r>
              <a:rPr kumimoji="1" lang="en-US" altLang="zh-CN" sz="2800" b="1" baseline="30000" dirty="0">
                <a:latin typeface="Times New Roman" pitchFamily="18" charset="0"/>
              </a:rPr>
              <a:t>-1</a:t>
            </a:r>
            <a:r>
              <a:rPr kumimoji="1" lang="zh-CN" altLang="en-US" sz="2800" b="1" dirty="0">
                <a:latin typeface="Times New Roman" pitchFamily="18" charset="0"/>
              </a:rPr>
              <a:t>氨水等体积混合，计算溶液中</a:t>
            </a:r>
            <a:r>
              <a:rPr kumimoji="1" lang="en-US" altLang="zh-CN" sz="2800" b="1" dirty="0">
                <a:latin typeface="Times New Roman" pitchFamily="18" charset="0"/>
              </a:rPr>
              <a:t>Cu</a:t>
            </a:r>
            <a:r>
              <a:rPr kumimoji="1" lang="en-US" altLang="zh-CN" sz="2800" b="1" baseline="30000" dirty="0">
                <a:latin typeface="Times New Roman" pitchFamily="18" charset="0"/>
              </a:rPr>
              <a:t>2+</a:t>
            </a:r>
            <a:r>
              <a:rPr kumimoji="1" lang="zh-CN" altLang="en-US" sz="2800" b="1" dirty="0">
                <a:latin typeface="Times New Roman" pitchFamily="18" charset="0"/>
              </a:rPr>
              <a:t>浓度。若在该溶液中加入固体</a:t>
            </a:r>
            <a:r>
              <a:rPr kumimoji="1" lang="en-US" altLang="zh-CN" sz="2800" b="1" dirty="0">
                <a:latin typeface="Times New Roman" pitchFamily="18" charset="0"/>
              </a:rPr>
              <a:t>Na</a:t>
            </a:r>
            <a:r>
              <a:rPr kumimoji="1" lang="en-US" altLang="zh-CN" sz="2800" b="1" baseline="-25000" dirty="0">
                <a:latin typeface="Times New Roman" pitchFamily="18" charset="0"/>
              </a:rPr>
              <a:t>2</a:t>
            </a:r>
            <a:r>
              <a:rPr kumimoji="1" lang="en-US" altLang="zh-CN" sz="2800" b="1" dirty="0">
                <a:latin typeface="Times New Roman" pitchFamily="18" charset="0"/>
              </a:rPr>
              <a:t>S</a:t>
            </a:r>
            <a:r>
              <a:rPr kumimoji="1" lang="zh-CN" altLang="en-US" sz="2800" b="1" dirty="0">
                <a:latin typeface="Times New Roman" pitchFamily="18" charset="0"/>
              </a:rPr>
              <a:t>使</a:t>
            </a:r>
            <a:r>
              <a:rPr kumimoji="1" lang="en-US" altLang="zh-CN" sz="2800" b="1" dirty="0">
                <a:latin typeface="Times New Roman" pitchFamily="18" charset="0"/>
              </a:rPr>
              <a:t>S</a:t>
            </a:r>
            <a:r>
              <a:rPr kumimoji="1" lang="en-US" altLang="zh-CN" sz="2800" b="1" baseline="30000" dirty="0">
                <a:latin typeface="Times New Roman" pitchFamily="18" charset="0"/>
              </a:rPr>
              <a:t>2-</a:t>
            </a:r>
            <a:r>
              <a:rPr kumimoji="1" lang="zh-CN" altLang="en-US" sz="2800" b="1" dirty="0">
                <a:latin typeface="Times New Roman" pitchFamily="18" charset="0"/>
              </a:rPr>
              <a:t>总浓度为</a:t>
            </a:r>
            <a:r>
              <a:rPr kumimoji="1" lang="en-US" altLang="zh-CN" sz="2800" b="1" dirty="0">
                <a:latin typeface="Times New Roman" pitchFamily="18" charset="0"/>
              </a:rPr>
              <a:t>0.0010mol·L</a:t>
            </a:r>
            <a:r>
              <a:rPr kumimoji="1" lang="en-US" altLang="zh-CN" sz="2800" b="1" baseline="30000" dirty="0">
                <a:latin typeface="Times New Roman" pitchFamily="18" charset="0"/>
              </a:rPr>
              <a:t>-1</a:t>
            </a:r>
            <a:r>
              <a:rPr kumimoji="1" lang="zh-CN" altLang="en-US" sz="2800" b="1" dirty="0">
                <a:latin typeface="Times New Roman" pitchFamily="18" charset="0"/>
              </a:rPr>
              <a:t>，有无</a:t>
            </a:r>
            <a:r>
              <a:rPr kumimoji="1" lang="en-US" altLang="zh-CN" sz="2800" b="1" dirty="0" err="1">
                <a:latin typeface="Times New Roman" pitchFamily="18" charset="0"/>
              </a:rPr>
              <a:t>CuS</a:t>
            </a:r>
            <a:r>
              <a:rPr kumimoji="1" lang="zh-CN" altLang="en-US" sz="2800" b="1" dirty="0">
                <a:latin typeface="Times New Roman" pitchFamily="18" charset="0"/>
              </a:rPr>
              <a:t>生成？已知：</a:t>
            </a:r>
            <a:r>
              <a:rPr kumimoji="1" lang="en-US" altLang="zh-CN" sz="2800" b="1" i="1" dirty="0">
                <a:latin typeface="Times New Roman" pitchFamily="18" charset="0"/>
              </a:rPr>
              <a:t>K</a:t>
            </a:r>
            <a:r>
              <a:rPr kumimoji="1" lang="en-US" altLang="zh-CN" sz="2800" b="1" baseline="-25000" dirty="0">
                <a:latin typeface="Times New Roman" pitchFamily="18" charset="0"/>
              </a:rPr>
              <a:t>s</a:t>
            </a:r>
            <a:r>
              <a:rPr kumimoji="1" lang="en-US" altLang="zh-CN" sz="2800" b="1" dirty="0">
                <a:latin typeface="Times New Roman" pitchFamily="18" charset="0"/>
              </a:rPr>
              <a:t>([Cu(NH</a:t>
            </a:r>
            <a:r>
              <a:rPr kumimoji="1" lang="en-US" altLang="zh-CN" sz="2800" b="1" baseline="-25000" dirty="0">
                <a:latin typeface="Times New Roman" pitchFamily="18" charset="0"/>
              </a:rPr>
              <a:t>3</a:t>
            </a:r>
            <a:r>
              <a:rPr kumimoji="1" lang="en-US" altLang="zh-CN" sz="2800" b="1" dirty="0">
                <a:latin typeface="Times New Roman" pitchFamily="18" charset="0"/>
              </a:rPr>
              <a:t>)</a:t>
            </a:r>
            <a:r>
              <a:rPr kumimoji="1" lang="en-US" altLang="zh-CN" sz="2800" b="1" baseline="-25000" dirty="0">
                <a:latin typeface="Times New Roman" pitchFamily="18" charset="0"/>
              </a:rPr>
              <a:t>4</a:t>
            </a:r>
            <a:r>
              <a:rPr kumimoji="1" lang="en-US" altLang="zh-CN" sz="2800" b="1" dirty="0">
                <a:latin typeface="Times New Roman" pitchFamily="18" charset="0"/>
              </a:rPr>
              <a:t>]</a:t>
            </a:r>
            <a:r>
              <a:rPr kumimoji="1" lang="en-US" altLang="zh-CN" sz="2800" b="1" baseline="30000" dirty="0">
                <a:latin typeface="Times New Roman" pitchFamily="18" charset="0"/>
              </a:rPr>
              <a:t>2+</a:t>
            </a:r>
            <a:r>
              <a:rPr kumimoji="1" lang="en-US" altLang="zh-CN" sz="2800" b="1" dirty="0">
                <a:latin typeface="Times New Roman" pitchFamily="18" charset="0"/>
              </a:rPr>
              <a:t>)=10</a:t>
            </a:r>
            <a:r>
              <a:rPr kumimoji="1" lang="en-US" altLang="zh-CN" sz="2800" b="1" baseline="30000" dirty="0">
                <a:latin typeface="Times New Roman" pitchFamily="18" charset="0"/>
              </a:rPr>
              <a:t>12.59</a:t>
            </a:r>
            <a:r>
              <a:rPr kumimoji="1" lang="zh-CN" altLang="en-US" sz="2800" b="1" dirty="0">
                <a:latin typeface="Times New Roman" pitchFamily="18" charset="0"/>
              </a:rPr>
              <a:t>，</a:t>
            </a:r>
            <a:r>
              <a:rPr kumimoji="1" lang="en-US" altLang="zh-CN" sz="2800" b="1" i="1" dirty="0" err="1">
                <a:latin typeface="Times New Roman" pitchFamily="18" charset="0"/>
              </a:rPr>
              <a:t>K</a:t>
            </a:r>
            <a:r>
              <a:rPr kumimoji="1" lang="en-US" altLang="zh-CN" sz="2800" b="1" baseline="-25000" dirty="0" err="1">
                <a:latin typeface="Times New Roman" pitchFamily="18" charset="0"/>
              </a:rPr>
              <a:t>sp</a:t>
            </a:r>
            <a:r>
              <a:rPr kumimoji="1" lang="en-US" altLang="zh-CN" sz="2800" b="1" dirty="0">
                <a:latin typeface="Times New Roman" pitchFamily="18" charset="0"/>
              </a:rPr>
              <a:t>(</a:t>
            </a:r>
            <a:r>
              <a:rPr kumimoji="1" lang="en-US" altLang="zh-CN" sz="2800" b="1" dirty="0" err="1">
                <a:latin typeface="Times New Roman" pitchFamily="18" charset="0"/>
              </a:rPr>
              <a:t>CuS</a:t>
            </a:r>
            <a:r>
              <a:rPr kumimoji="1" lang="en-US" altLang="zh-CN" sz="2800" b="1" dirty="0">
                <a:latin typeface="Times New Roman" pitchFamily="18" charset="0"/>
              </a:rPr>
              <a:t>)=6.3×10</a:t>
            </a:r>
            <a:r>
              <a:rPr kumimoji="1" lang="en-US" altLang="zh-CN" sz="2800" b="1" baseline="30000" dirty="0">
                <a:latin typeface="Times New Roman" pitchFamily="18" charset="0"/>
              </a:rPr>
              <a:t>-36</a:t>
            </a:r>
          </a:p>
        </p:txBody>
      </p:sp>
      <p:sp>
        <p:nvSpPr>
          <p:cNvPr id="228363" name="Text Box 11"/>
          <p:cNvSpPr txBox="1">
            <a:spLocks noChangeArrowheads="1"/>
          </p:cNvSpPr>
          <p:nvPr/>
        </p:nvSpPr>
        <p:spPr bwMode="auto">
          <a:xfrm>
            <a:off x="3863752" y="5726905"/>
            <a:ext cx="38147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3200" b="1" dirty="0">
                <a:solidFill>
                  <a:srgbClr val="FFFF00"/>
                </a:solidFill>
                <a:latin typeface="Times New Roman" pitchFamily="18" charset="0"/>
              </a:rPr>
              <a:t>有</a:t>
            </a:r>
            <a:r>
              <a:rPr kumimoji="1" lang="en-US" altLang="zh-CN" sz="3200" b="1" dirty="0" err="1">
                <a:solidFill>
                  <a:srgbClr val="FFFF00"/>
                </a:solidFill>
                <a:latin typeface="Times New Roman" pitchFamily="18" charset="0"/>
              </a:rPr>
              <a:t>CuS</a:t>
            </a:r>
            <a:r>
              <a:rPr kumimoji="1" lang="zh-CN" altLang="en-US" sz="3200" b="1" dirty="0">
                <a:solidFill>
                  <a:srgbClr val="FFFF00"/>
                </a:solidFill>
                <a:latin typeface="Times New Roman" pitchFamily="18" charset="0"/>
              </a:rPr>
              <a:t>沉淀生成。</a:t>
            </a:r>
          </a:p>
        </p:txBody>
      </p:sp>
      <p:grpSp>
        <p:nvGrpSpPr>
          <p:cNvPr id="228365" name="Group 13"/>
          <p:cNvGrpSpPr>
            <a:grpSpLocks/>
          </p:cNvGrpSpPr>
          <p:nvPr/>
        </p:nvGrpSpPr>
        <p:grpSpPr bwMode="auto">
          <a:xfrm>
            <a:off x="1069793" y="2079305"/>
            <a:ext cx="8461375" cy="3651250"/>
            <a:chOff x="204" y="1525"/>
            <a:chExt cx="5330" cy="2300"/>
          </a:xfrm>
        </p:grpSpPr>
        <p:grpSp>
          <p:nvGrpSpPr>
            <p:cNvPr id="228356" name="Group 4"/>
            <p:cNvGrpSpPr>
              <a:grpSpLocks/>
            </p:cNvGrpSpPr>
            <p:nvPr/>
          </p:nvGrpSpPr>
          <p:grpSpPr bwMode="auto">
            <a:xfrm>
              <a:off x="204" y="1525"/>
              <a:ext cx="5330" cy="2300"/>
              <a:chOff x="192" y="1392"/>
              <a:chExt cx="5330" cy="2300"/>
            </a:xfrm>
          </p:grpSpPr>
          <p:grpSp>
            <p:nvGrpSpPr>
              <p:cNvPr id="228357" name="Group 5"/>
              <p:cNvGrpSpPr>
                <a:grpSpLocks/>
              </p:cNvGrpSpPr>
              <p:nvPr/>
            </p:nvGrpSpPr>
            <p:grpSpPr bwMode="auto">
              <a:xfrm>
                <a:off x="192" y="1392"/>
                <a:ext cx="5097" cy="596"/>
                <a:chOff x="279" y="1488"/>
                <a:chExt cx="5097" cy="596"/>
              </a:xfrm>
            </p:grpSpPr>
            <p:sp>
              <p:nvSpPr>
                <p:cNvPr id="228358" name="Rectangle 6"/>
                <p:cNvSpPr>
                  <a:spLocks noChangeArrowheads="1"/>
                </p:cNvSpPr>
                <p:nvPr/>
              </p:nvSpPr>
              <p:spPr bwMode="auto">
                <a:xfrm>
                  <a:off x="279" y="1488"/>
                  <a:ext cx="5097"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latin typeface="Times New Roman" pitchFamily="18" charset="0"/>
                    </a:rPr>
                    <a:t>解：设溶液中</a:t>
                  </a:r>
                  <a:r>
                    <a:rPr kumimoji="1" lang="en-US" altLang="zh-CN" sz="2800" b="1" dirty="0">
                      <a:latin typeface="Times New Roman" pitchFamily="18" charset="0"/>
                    </a:rPr>
                    <a:t>Cu</a:t>
                  </a:r>
                  <a:r>
                    <a:rPr kumimoji="1" lang="en-US" altLang="zh-CN" sz="2800" b="1" baseline="30000" dirty="0">
                      <a:latin typeface="Times New Roman" pitchFamily="18" charset="0"/>
                    </a:rPr>
                    <a:t>2+</a:t>
                  </a:r>
                  <a:r>
                    <a:rPr kumimoji="1" lang="zh-CN" altLang="en-US" sz="2800" b="1" dirty="0">
                      <a:latin typeface="Times New Roman" pitchFamily="18" charset="0"/>
                    </a:rPr>
                    <a:t>浓度为 </a:t>
                  </a:r>
                  <a:r>
                    <a:rPr kumimoji="1" lang="en-US" altLang="zh-CN" sz="2800" b="1" i="1" dirty="0">
                      <a:latin typeface="Times New Roman" pitchFamily="18" charset="0"/>
                    </a:rPr>
                    <a:t>x </a:t>
                  </a:r>
                  <a:r>
                    <a:rPr kumimoji="1" lang="en-US" altLang="zh-CN" sz="2800" b="1" dirty="0">
                      <a:latin typeface="Times New Roman" pitchFamily="18" charset="0"/>
                    </a:rPr>
                    <a:t>mol·L</a:t>
                  </a:r>
                  <a:r>
                    <a:rPr kumimoji="1" lang="en-US" altLang="zh-CN" sz="2800" b="1" baseline="30000" dirty="0">
                      <a:latin typeface="Times New Roman" pitchFamily="18" charset="0"/>
                    </a:rPr>
                    <a:t>-1</a:t>
                  </a:r>
                  <a:r>
                    <a:rPr kumimoji="1" lang="en-US" altLang="zh-CN" sz="2800" b="1" dirty="0">
                      <a:latin typeface="Times New Roman" pitchFamily="18" charset="0"/>
                    </a:rPr>
                    <a:t> </a:t>
                  </a:r>
                  <a:r>
                    <a:rPr kumimoji="1" lang="zh-CN" altLang="en-US" sz="2800" b="1" dirty="0">
                      <a:latin typeface="Times New Roman" pitchFamily="18" charset="0"/>
                    </a:rPr>
                    <a:t>，则有：</a:t>
                  </a:r>
                </a:p>
                <a:p>
                  <a:r>
                    <a:rPr kumimoji="1" lang="zh-CN" altLang="en-US" sz="2800" b="1" dirty="0">
                      <a:latin typeface="Times New Roman" pitchFamily="18" charset="0"/>
                    </a:rPr>
                    <a:t>                           </a:t>
                  </a:r>
                  <a:r>
                    <a:rPr kumimoji="1" lang="en-US" altLang="zh-CN" sz="2800" b="1" dirty="0">
                      <a:latin typeface="Times New Roman" pitchFamily="18" charset="0"/>
                    </a:rPr>
                    <a:t>Cu</a:t>
                  </a:r>
                  <a:r>
                    <a:rPr kumimoji="1" lang="en-US" altLang="zh-CN" sz="2800" b="1" baseline="30000" dirty="0">
                      <a:latin typeface="Times New Roman" pitchFamily="18" charset="0"/>
                    </a:rPr>
                    <a:t>2+</a:t>
                  </a:r>
                  <a:r>
                    <a:rPr kumimoji="1" lang="en-US" altLang="zh-CN" sz="2800" b="1" dirty="0">
                      <a:latin typeface="Times New Roman" pitchFamily="18" charset="0"/>
                    </a:rPr>
                    <a:t> </a:t>
                  </a:r>
                  <a:r>
                    <a:rPr kumimoji="1" lang="zh-CN" altLang="en-US" sz="2800" b="1" dirty="0">
                      <a:latin typeface="Times New Roman" pitchFamily="18" charset="0"/>
                    </a:rPr>
                    <a:t>＋ </a:t>
                  </a:r>
                  <a:r>
                    <a:rPr kumimoji="1" lang="en-US" altLang="zh-CN" sz="2800" b="1" dirty="0">
                      <a:latin typeface="Times New Roman" pitchFamily="18" charset="0"/>
                    </a:rPr>
                    <a:t>4NH</a:t>
                  </a:r>
                  <a:r>
                    <a:rPr kumimoji="1" lang="en-US" altLang="zh-CN" sz="2800" b="1" baseline="-30000" dirty="0">
                      <a:latin typeface="Times New Roman" pitchFamily="18" charset="0"/>
                    </a:rPr>
                    <a:t>3</a:t>
                  </a:r>
                  <a:r>
                    <a:rPr kumimoji="1" lang="en-US" altLang="zh-CN" sz="2800" b="1" dirty="0">
                      <a:latin typeface="Times New Roman" pitchFamily="18" charset="0"/>
                    </a:rPr>
                    <a:t>        [Cu(NH</a:t>
                  </a:r>
                  <a:r>
                    <a:rPr kumimoji="1" lang="en-US" altLang="zh-CN" sz="2800" b="1" baseline="-30000" dirty="0">
                      <a:latin typeface="Times New Roman" pitchFamily="18" charset="0"/>
                    </a:rPr>
                    <a:t>3</a:t>
                  </a:r>
                  <a:r>
                    <a:rPr kumimoji="1" lang="en-US" altLang="zh-CN" sz="2800" b="1" dirty="0">
                      <a:latin typeface="Times New Roman" pitchFamily="18" charset="0"/>
                    </a:rPr>
                    <a:t>)</a:t>
                  </a:r>
                  <a:r>
                    <a:rPr kumimoji="1" lang="en-US" altLang="zh-CN" sz="2800" b="1" baseline="-30000" dirty="0">
                      <a:latin typeface="Times New Roman" pitchFamily="18" charset="0"/>
                    </a:rPr>
                    <a:t>4</a:t>
                  </a:r>
                  <a:r>
                    <a:rPr kumimoji="1" lang="en-US" altLang="zh-CN" sz="2800" b="1" dirty="0">
                      <a:latin typeface="Times New Roman" pitchFamily="18" charset="0"/>
                    </a:rPr>
                    <a:t>]</a:t>
                  </a:r>
                  <a:r>
                    <a:rPr kumimoji="1" lang="en-US" altLang="zh-CN" sz="2800" b="1" baseline="30000" dirty="0">
                      <a:latin typeface="Times New Roman" pitchFamily="18" charset="0"/>
                    </a:rPr>
                    <a:t>2+</a:t>
                  </a:r>
                </a:p>
              </p:txBody>
            </p:sp>
            <p:graphicFrame>
              <p:nvGraphicFramePr>
                <p:cNvPr id="228359" name="Object 7"/>
                <p:cNvGraphicFramePr>
                  <a:graphicFrameLocks noChangeAspect="1"/>
                </p:cNvGraphicFramePr>
                <p:nvPr/>
              </p:nvGraphicFramePr>
              <p:xfrm>
                <a:off x="2946" y="1824"/>
                <a:ext cx="846" cy="174"/>
              </p:xfrm>
              <a:graphic>
                <a:graphicData uri="http://schemas.openxmlformats.org/presentationml/2006/ole">
                  <mc:AlternateContent xmlns:mc="http://schemas.openxmlformats.org/markup-compatibility/2006">
                    <mc:Choice xmlns:v="urn:schemas-microsoft-com:vml" Requires="v">
                      <p:oleObj spid="_x0000_s335650" r:id="rId3" imgW="812517" imgH="329846" progId="ISISServer">
                        <p:embed/>
                      </p:oleObj>
                    </mc:Choice>
                    <mc:Fallback>
                      <p:oleObj r:id="rId3" imgW="812517" imgH="329846" progId="ISISServer">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6" y="1824"/>
                              <a:ext cx="846" cy="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28360" name="Rectangle 8"/>
              <p:cNvSpPr>
                <a:spLocks noChangeArrowheads="1"/>
              </p:cNvSpPr>
              <p:nvPr/>
            </p:nvSpPr>
            <p:spPr bwMode="auto">
              <a:xfrm>
                <a:off x="336" y="1968"/>
                <a:ext cx="518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dirty="0">
                    <a:latin typeface="Times New Roman" pitchFamily="18" charset="0"/>
                  </a:rPr>
                  <a:t>初始</a:t>
                </a:r>
                <a:r>
                  <a:rPr kumimoji="1" lang="en-US" altLang="zh-CN" sz="2800" b="1" dirty="0">
                    <a:latin typeface="Times New Roman" pitchFamily="18" charset="0"/>
                  </a:rPr>
                  <a:t>/mol·L</a:t>
                </a:r>
                <a:r>
                  <a:rPr kumimoji="1" lang="en-US" altLang="zh-CN" sz="2800" b="1" baseline="30000" dirty="0">
                    <a:latin typeface="Times New Roman" pitchFamily="18" charset="0"/>
                  </a:rPr>
                  <a:t>-1</a:t>
                </a:r>
                <a:r>
                  <a:rPr kumimoji="1" lang="en-US" altLang="zh-CN" sz="2800" b="1" dirty="0">
                    <a:latin typeface="Times New Roman" pitchFamily="18" charset="0"/>
                  </a:rPr>
                  <a:t>    0.01       0.54                  0                 </a:t>
                </a:r>
              </a:p>
              <a:p>
                <a:r>
                  <a:rPr kumimoji="1" lang="zh-CN" altLang="en-US" sz="2800" b="1" dirty="0">
                    <a:latin typeface="Times New Roman" pitchFamily="18" charset="0"/>
                  </a:rPr>
                  <a:t>平衡</a:t>
                </a:r>
                <a:r>
                  <a:rPr kumimoji="1" lang="en-US" altLang="zh-CN" sz="2800" b="1" dirty="0">
                    <a:latin typeface="Times New Roman" pitchFamily="18" charset="0"/>
                  </a:rPr>
                  <a:t>/mol·L</a:t>
                </a:r>
                <a:r>
                  <a:rPr kumimoji="1" lang="en-US" altLang="zh-CN" sz="2800" b="1" baseline="30000" dirty="0">
                    <a:latin typeface="Times New Roman" pitchFamily="18" charset="0"/>
                  </a:rPr>
                  <a:t>-1</a:t>
                </a:r>
                <a:r>
                  <a:rPr kumimoji="1" lang="en-US" altLang="zh-CN" sz="2800" b="1" dirty="0">
                    <a:latin typeface="Times New Roman" pitchFamily="18" charset="0"/>
                  </a:rPr>
                  <a:t>      </a:t>
                </a:r>
                <a:r>
                  <a:rPr kumimoji="1" lang="en-US" altLang="zh-CN" sz="2800" b="1" i="1" dirty="0">
                    <a:latin typeface="Times New Roman" pitchFamily="18" charset="0"/>
                  </a:rPr>
                  <a:t>x </a:t>
                </a:r>
                <a:r>
                  <a:rPr kumimoji="1" lang="en-US" altLang="zh-CN" sz="2800" b="1" dirty="0">
                    <a:latin typeface="Times New Roman" pitchFamily="18" charset="0"/>
                  </a:rPr>
                  <a:t>      0.50 + 4</a:t>
                </a:r>
                <a:r>
                  <a:rPr kumimoji="1" lang="en-US" altLang="zh-CN" sz="2800" b="1" i="1" dirty="0">
                    <a:latin typeface="Times New Roman" pitchFamily="18" charset="0"/>
                  </a:rPr>
                  <a:t>x</a:t>
                </a:r>
                <a:r>
                  <a:rPr kumimoji="1" lang="en-US" altLang="zh-CN" sz="2800" b="1" dirty="0">
                    <a:latin typeface="Times New Roman" pitchFamily="18" charset="0"/>
                  </a:rPr>
                  <a:t>         0.010- </a:t>
                </a:r>
                <a:r>
                  <a:rPr kumimoji="1" lang="en-US" altLang="zh-CN" sz="2800" b="1" i="1" dirty="0">
                    <a:latin typeface="Times New Roman" pitchFamily="18" charset="0"/>
                  </a:rPr>
                  <a:t>x</a:t>
                </a:r>
              </a:p>
            </p:txBody>
          </p:sp>
          <p:graphicFrame>
            <p:nvGraphicFramePr>
              <p:cNvPr id="228361" name="Object 9"/>
              <p:cNvGraphicFramePr>
                <a:graphicFrameLocks noChangeAspect="1"/>
              </p:cNvGraphicFramePr>
              <p:nvPr/>
            </p:nvGraphicFramePr>
            <p:xfrm>
              <a:off x="614" y="2601"/>
              <a:ext cx="4410" cy="627"/>
            </p:xfrm>
            <a:graphic>
              <a:graphicData uri="http://schemas.openxmlformats.org/presentationml/2006/ole">
                <mc:AlternateContent xmlns:mc="http://schemas.openxmlformats.org/markup-compatibility/2006">
                  <mc:Choice xmlns:v="urn:schemas-microsoft-com:vml" Requires="v">
                    <p:oleObj spid="_x0000_s335651" name="Equation" r:id="rId5" imgW="2946240" imgH="419040" progId="Equation.DSMT4">
                      <p:embed/>
                    </p:oleObj>
                  </mc:Choice>
                  <mc:Fallback>
                    <p:oleObj name="Equation" r:id="rId5" imgW="2946240" imgH="419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 y="2601"/>
                            <a:ext cx="4410" cy="6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8362" name="Object 10"/>
              <p:cNvGraphicFramePr>
                <a:graphicFrameLocks noChangeAspect="1"/>
              </p:cNvGraphicFramePr>
              <p:nvPr/>
            </p:nvGraphicFramePr>
            <p:xfrm>
              <a:off x="882" y="3312"/>
              <a:ext cx="3611" cy="380"/>
            </p:xfrm>
            <a:graphic>
              <a:graphicData uri="http://schemas.openxmlformats.org/presentationml/2006/ole">
                <mc:AlternateContent xmlns:mc="http://schemas.openxmlformats.org/markup-compatibility/2006">
                  <mc:Choice xmlns:v="urn:schemas-microsoft-com:vml" Requires="v">
                    <p:oleObj spid="_x0000_s335652" name="Equation" r:id="rId7" imgW="2412720" imgH="253800" progId="Equation.DSMT4">
                      <p:embed/>
                    </p:oleObj>
                  </mc:Choice>
                  <mc:Fallback>
                    <p:oleObj name="Equation" r:id="rId7" imgW="2412720" imgH="253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2" y="3312"/>
                            <a:ext cx="3611" cy="3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28364" name="Object 12"/>
            <p:cNvGraphicFramePr>
              <a:graphicFrameLocks noChangeAspect="1"/>
            </p:cNvGraphicFramePr>
            <p:nvPr/>
          </p:nvGraphicFramePr>
          <p:xfrm>
            <a:off x="3061" y="1933"/>
            <a:ext cx="399" cy="89"/>
          </p:xfrm>
          <a:graphic>
            <a:graphicData uri="http://schemas.openxmlformats.org/presentationml/2006/ole">
              <mc:AlternateContent xmlns:mc="http://schemas.openxmlformats.org/markup-compatibility/2006">
                <mc:Choice xmlns:v="urn:schemas-microsoft-com:vml" Requires="v">
                  <p:oleObj spid="_x0000_s335653" name="CS ChemDraw Drawing" r:id="rId9" imgW="633702" imgH="141240" progId="ChemDraw.Document.6.0">
                    <p:embed/>
                  </p:oleObj>
                </mc:Choice>
                <mc:Fallback>
                  <p:oleObj name="CS ChemDraw Drawing" r:id="rId9" imgW="633702" imgH="141240" progId="ChemDraw.Document.6.0">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61" y="1933"/>
                          <a:ext cx="399" cy="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日期占位符 1"/>
          <p:cNvSpPr>
            <a:spLocks noGrp="1"/>
          </p:cNvSpPr>
          <p:nvPr>
            <p:ph type="dt" sz="half" idx="10"/>
          </p:nvPr>
        </p:nvSpPr>
        <p:spPr/>
        <p:txBody>
          <a:bodyPr/>
          <a:lstStyle/>
          <a:p>
            <a:fld id="{9D39FE65-E20F-4B84-9953-96923C36EDB2}" type="datetime12">
              <a:rPr lang="zh-CN" altLang="en-US" smtClean="0"/>
              <a:t>上午8时17分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71</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4" name="TextBox 3"/>
          <p:cNvSpPr txBox="1"/>
          <p:nvPr/>
        </p:nvSpPr>
        <p:spPr>
          <a:xfrm>
            <a:off x="3570082" y="4509120"/>
            <a:ext cx="293670" cy="369332"/>
          </a:xfrm>
          <a:prstGeom prst="rect">
            <a:avLst/>
          </a:prstGeom>
          <a:noFill/>
        </p:spPr>
        <p:txBody>
          <a:bodyPr wrap="none" rtlCol="0">
            <a:spAutoFit/>
          </a:bodyPr>
          <a:lstStyle/>
          <a:p>
            <a:r>
              <a:rPr lang="en-US" altLang="zh-CN" dirty="0" smtClean="0"/>
              <a:t>4</a:t>
            </a:r>
            <a:endParaRPr lang="zh-CN" altLang="en-US" dirty="0"/>
          </a:p>
        </p:txBody>
      </p:sp>
    </p:spTree>
    <p:extLst>
      <p:ext uri="{BB962C8B-B14F-4D97-AF65-F5344CB8AC3E}">
        <p14:creationId xmlns:p14="http://schemas.microsoft.com/office/powerpoint/2010/main" val="16291937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8365"/>
                                        </p:tgtEl>
                                        <p:attrNameLst>
                                          <p:attrName>style.visibility</p:attrName>
                                        </p:attrNameLst>
                                      </p:cBhvr>
                                      <p:to>
                                        <p:strVal val="visible"/>
                                      </p:to>
                                    </p:set>
                                    <p:animEffect transition="in" filter="slide(fromBottom)">
                                      <p:cBhvr>
                                        <p:cTn id="7" dur="500"/>
                                        <p:tgtEl>
                                          <p:spTgt spid="228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28363"/>
                                        </p:tgtEl>
                                        <p:attrNameLst>
                                          <p:attrName>style.visibility</p:attrName>
                                        </p:attrNameLst>
                                      </p:cBhvr>
                                      <p:to>
                                        <p:strVal val="visible"/>
                                      </p:to>
                                    </p:set>
                                    <p:anim calcmode="lin" valueType="num">
                                      <p:cBhvr additive="base">
                                        <p:cTn id="12" dur="500" fill="hold"/>
                                        <p:tgtEl>
                                          <p:spTgt spid="228363"/>
                                        </p:tgtEl>
                                        <p:attrNameLst>
                                          <p:attrName>ppt_x</p:attrName>
                                        </p:attrNameLst>
                                      </p:cBhvr>
                                      <p:tavLst>
                                        <p:tav tm="0">
                                          <p:val>
                                            <p:strVal val="#ppt_x"/>
                                          </p:val>
                                        </p:tav>
                                        <p:tav tm="100000">
                                          <p:val>
                                            <p:strVal val="#ppt_x"/>
                                          </p:val>
                                        </p:tav>
                                      </p:tavLst>
                                    </p:anim>
                                    <p:anim calcmode="lin" valueType="num">
                                      <p:cBhvr additive="base">
                                        <p:cTn id="13" dur="500" fill="hold"/>
                                        <p:tgtEl>
                                          <p:spTgt spid="2283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63"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vert="horz" lIns="91440" tIns="45720" rIns="91440" bIns="45720" rtlCol="0" anchor="ctr" anchorCtr="0">
            <a:normAutofit/>
          </a:bodyPr>
          <a:lstStyle/>
          <a:p>
            <a:pPr>
              <a:spcBef>
                <a:spcPts val="0"/>
              </a:spcBef>
            </a:pPr>
            <a:r>
              <a:rPr kumimoji="1" lang="en-US" altLang="zh-CN" sz="3600">
                <a:latin typeface="Times New Roman" pitchFamily="18" charset="0"/>
                <a:cs typeface="Times New Roman" pitchFamily="18" charset="0"/>
              </a:rPr>
              <a:t>3</a:t>
            </a:r>
            <a:r>
              <a:rPr kumimoji="1" lang="zh-CN" altLang="en-US" sz="3600">
                <a:latin typeface="Times New Roman" pitchFamily="18" charset="0"/>
                <a:cs typeface="Times New Roman" pitchFamily="18" charset="0"/>
              </a:rPr>
              <a:t>、与氧化还原的关系</a:t>
            </a:r>
          </a:p>
        </p:txBody>
      </p:sp>
      <p:grpSp>
        <p:nvGrpSpPr>
          <p:cNvPr id="230433" name="Group 33"/>
          <p:cNvGrpSpPr>
            <a:grpSpLocks/>
          </p:cNvGrpSpPr>
          <p:nvPr/>
        </p:nvGrpSpPr>
        <p:grpSpPr bwMode="auto">
          <a:xfrm>
            <a:off x="2143125" y="1219200"/>
            <a:ext cx="5105400" cy="2352676"/>
            <a:chOff x="390" y="768"/>
            <a:chExt cx="3216" cy="1482"/>
          </a:xfrm>
        </p:grpSpPr>
        <p:grpSp>
          <p:nvGrpSpPr>
            <p:cNvPr id="230403" name="Group 3"/>
            <p:cNvGrpSpPr>
              <a:grpSpLocks/>
            </p:cNvGrpSpPr>
            <p:nvPr/>
          </p:nvGrpSpPr>
          <p:grpSpPr bwMode="auto">
            <a:xfrm>
              <a:off x="390" y="768"/>
              <a:ext cx="3216" cy="1482"/>
              <a:chOff x="624" y="1334"/>
              <a:chExt cx="3216" cy="1482"/>
            </a:xfrm>
          </p:grpSpPr>
          <p:sp>
            <p:nvSpPr>
              <p:cNvPr id="230404" name="Rectangle 4"/>
              <p:cNvSpPr>
                <a:spLocks noChangeArrowheads="1"/>
              </p:cNvSpPr>
              <p:nvPr/>
            </p:nvSpPr>
            <p:spPr bwMode="auto">
              <a:xfrm>
                <a:off x="624" y="1334"/>
                <a:ext cx="32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solidFill>
                      <a:srgbClr val="FFFF00"/>
                    </a:solidFill>
                    <a:latin typeface="Times New Roman" pitchFamily="18" charset="0"/>
                  </a:rPr>
                  <a:t>   [FeCl</a:t>
                </a:r>
                <a:r>
                  <a:rPr kumimoji="1" lang="en-US" altLang="zh-CN" sz="3200" b="1" baseline="-25000">
                    <a:solidFill>
                      <a:srgbClr val="FFFF00"/>
                    </a:solidFill>
                    <a:latin typeface="Times New Roman" pitchFamily="18" charset="0"/>
                  </a:rPr>
                  <a:t>4</a:t>
                </a:r>
                <a:r>
                  <a:rPr kumimoji="1" lang="en-US" altLang="zh-CN" sz="3200" b="1">
                    <a:solidFill>
                      <a:srgbClr val="FFFF00"/>
                    </a:solidFill>
                    <a:latin typeface="Times New Roman" pitchFamily="18" charset="0"/>
                  </a:rPr>
                  <a:t>]</a:t>
                </a:r>
                <a:r>
                  <a:rPr kumimoji="1" lang="en-US" altLang="zh-CN" sz="3200" b="1" baseline="30000">
                    <a:solidFill>
                      <a:srgbClr val="FFFF00"/>
                    </a:solidFill>
                    <a:latin typeface="Times New Roman" pitchFamily="18" charset="0"/>
                  </a:rPr>
                  <a:t>-</a:t>
                </a:r>
                <a:r>
                  <a:rPr kumimoji="1" lang="en-US" altLang="zh-CN" sz="3200" b="1">
                    <a:solidFill>
                      <a:srgbClr val="FFFF00"/>
                    </a:solidFill>
                    <a:latin typeface="Times New Roman" pitchFamily="18" charset="0"/>
                  </a:rPr>
                  <a:t>            Fe</a:t>
                </a:r>
                <a:r>
                  <a:rPr kumimoji="1" lang="en-US" altLang="zh-CN" sz="3200" b="1" baseline="30000">
                    <a:solidFill>
                      <a:srgbClr val="FFFF00"/>
                    </a:solidFill>
                    <a:latin typeface="Times New Roman" pitchFamily="18" charset="0"/>
                  </a:rPr>
                  <a:t>3+ </a:t>
                </a:r>
                <a:r>
                  <a:rPr kumimoji="1" lang="en-US" altLang="zh-CN" sz="3200" b="1">
                    <a:solidFill>
                      <a:srgbClr val="FFFF00"/>
                    </a:solidFill>
                    <a:latin typeface="Times New Roman" pitchFamily="18" charset="0"/>
                  </a:rPr>
                  <a:t>+ 4Cl</a:t>
                </a:r>
                <a:r>
                  <a:rPr kumimoji="1" lang="en-US" altLang="zh-CN" sz="3200" b="1" baseline="30000">
                    <a:solidFill>
                      <a:srgbClr val="FFFF00"/>
                    </a:solidFill>
                    <a:latin typeface="Times New Roman" pitchFamily="18" charset="0"/>
                  </a:rPr>
                  <a:t>-</a:t>
                </a:r>
                <a:endParaRPr kumimoji="1" lang="en-US" altLang="zh-CN" sz="3200" b="1" i="1" baseline="-30000">
                  <a:solidFill>
                    <a:srgbClr val="FFFF00"/>
                  </a:solidFill>
                  <a:latin typeface="Times New Roman" pitchFamily="18" charset="0"/>
                </a:endParaRPr>
              </a:p>
            </p:txBody>
          </p:sp>
          <p:graphicFrame>
            <p:nvGraphicFramePr>
              <p:cNvPr id="230405" name="Object 5"/>
              <p:cNvGraphicFramePr>
                <a:graphicFrameLocks noChangeAspect="1"/>
              </p:cNvGraphicFramePr>
              <p:nvPr/>
            </p:nvGraphicFramePr>
            <p:xfrm>
              <a:off x="1746" y="1431"/>
              <a:ext cx="750" cy="174"/>
            </p:xfrm>
            <a:graphic>
              <a:graphicData uri="http://schemas.openxmlformats.org/presentationml/2006/ole">
                <mc:AlternateContent xmlns:mc="http://schemas.openxmlformats.org/markup-compatibility/2006">
                  <mc:Choice xmlns:v="urn:schemas-microsoft-com:vml" Requires="v">
                    <p:oleObj spid="_x0000_s350200" r:id="rId3" imgW="812517" imgH="329846" progId="ISISServer">
                      <p:embed/>
                    </p:oleObj>
                  </mc:Choice>
                  <mc:Fallback>
                    <p:oleObj r:id="rId3" imgW="812517" imgH="329846" progId="ISISServer">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 y="1431"/>
                            <a:ext cx="750" cy="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0406" name="Object 6"/>
              <p:cNvGraphicFramePr>
                <a:graphicFrameLocks noChangeAspect="1"/>
              </p:cNvGraphicFramePr>
              <p:nvPr/>
            </p:nvGraphicFramePr>
            <p:xfrm>
              <a:off x="2577" y="2112"/>
              <a:ext cx="207" cy="414"/>
            </p:xfrm>
            <a:graphic>
              <a:graphicData uri="http://schemas.openxmlformats.org/presentationml/2006/ole">
                <mc:AlternateContent xmlns:mc="http://schemas.openxmlformats.org/markup-compatibility/2006">
                  <mc:Choice xmlns:v="urn:schemas-microsoft-com:vml" Requires="v">
                    <p:oleObj spid="_x0000_s350201" r:id="rId5" imgW="279893" imgH="548387" progId="ISISServer">
                      <p:embed/>
                    </p:oleObj>
                  </mc:Choice>
                  <mc:Fallback>
                    <p:oleObj r:id="rId5" imgW="279893" imgH="548387" progId="ISISServer">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7" y="2112"/>
                            <a:ext cx="207" cy="4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407" name="Text Box 7"/>
              <p:cNvSpPr txBox="1">
                <a:spLocks noChangeArrowheads="1"/>
              </p:cNvSpPr>
              <p:nvPr/>
            </p:nvSpPr>
            <p:spPr bwMode="auto">
              <a:xfrm>
                <a:off x="2581" y="1776"/>
                <a:ext cx="27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I</a:t>
                </a:r>
                <a:r>
                  <a:rPr kumimoji="1" lang="en-US" altLang="zh-CN" sz="3200" b="1" baseline="30000">
                    <a:latin typeface="Times New Roman" pitchFamily="18" charset="0"/>
                  </a:rPr>
                  <a:t>-</a:t>
                </a:r>
              </a:p>
            </p:txBody>
          </p:sp>
          <p:sp>
            <p:nvSpPr>
              <p:cNvPr id="230408" name="Text Box 8"/>
              <p:cNvSpPr txBox="1">
                <a:spLocks noChangeArrowheads="1"/>
              </p:cNvSpPr>
              <p:nvPr/>
            </p:nvSpPr>
            <p:spPr bwMode="auto">
              <a:xfrm>
                <a:off x="2544" y="1574"/>
                <a:ext cx="2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a:t>
                </a:r>
                <a:endParaRPr kumimoji="1" lang="en-US" altLang="zh-CN" sz="3200" b="1" baseline="30000">
                  <a:latin typeface="Times New Roman" pitchFamily="18" charset="0"/>
                </a:endParaRPr>
              </a:p>
            </p:txBody>
          </p:sp>
          <p:sp>
            <p:nvSpPr>
              <p:cNvPr id="230409" name="Text Box 9"/>
              <p:cNvSpPr txBox="1">
                <a:spLocks noChangeArrowheads="1"/>
              </p:cNvSpPr>
              <p:nvPr/>
            </p:nvSpPr>
            <p:spPr bwMode="auto">
              <a:xfrm>
                <a:off x="2266" y="2448"/>
                <a:ext cx="767"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   Fe</a:t>
                </a:r>
                <a:r>
                  <a:rPr kumimoji="1" lang="en-US" altLang="zh-CN" sz="3200" b="1" baseline="30000">
                    <a:latin typeface="Times New Roman" pitchFamily="18" charset="0"/>
                  </a:rPr>
                  <a:t>2+</a:t>
                </a:r>
                <a:endParaRPr kumimoji="1" lang="en-US" altLang="zh-CN" sz="3200" b="1" i="1" baseline="30000">
                  <a:latin typeface="Times New Roman" pitchFamily="18" charset="0"/>
                </a:endParaRPr>
              </a:p>
            </p:txBody>
          </p:sp>
          <p:sp>
            <p:nvSpPr>
              <p:cNvPr id="230410" name="Text Box 10"/>
              <p:cNvSpPr txBox="1">
                <a:spLocks noChangeArrowheads="1"/>
              </p:cNvSpPr>
              <p:nvPr/>
            </p:nvSpPr>
            <p:spPr bwMode="auto">
              <a:xfrm>
                <a:off x="816" y="1728"/>
                <a:ext cx="1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a:latin typeface="Times New Roman" pitchFamily="18" charset="0"/>
                  </a:rPr>
                  <a:t>平衡移动方向</a:t>
                </a:r>
              </a:p>
            </p:txBody>
          </p:sp>
          <p:sp>
            <p:nvSpPr>
              <p:cNvPr id="230411" name="Line 11"/>
              <p:cNvSpPr>
                <a:spLocks noChangeShapeType="1"/>
              </p:cNvSpPr>
              <p:nvPr/>
            </p:nvSpPr>
            <p:spPr bwMode="auto">
              <a:xfrm>
                <a:off x="2448" y="1728"/>
                <a:ext cx="0"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0412" name="Line 12"/>
              <p:cNvSpPr>
                <a:spLocks noChangeShapeType="1"/>
              </p:cNvSpPr>
              <p:nvPr/>
            </p:nvSpPr>
            <p:spPr bwMode="auto">
              <a:xfrm>
                <a:off x="816" y="1728"/>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aphicFrame>
          <p:nvGraphicFramePr>
            <p:cNvPr id="230425" name="Object 25"/>
            <p:cNvGraphicFramePr>
              <a:graphicFrameLocks noChangeAspect="1"/>
            </p:cNvGraphicFramePr>
            <p:nvPr/>
          </p:nvGraphicFramePr>
          <p:xfrm>
            <a:off x="1710" y="890"/>
            <a:ext cx="399" cy="89"/>
          </p:xfrm>
          <a:graphic>
            <a:graphicData uri="http://schemas.openxmlformats.org/presentationml/2006/ole">
              <mc:AlternateContent xmlns:mc="http://schemas.openxmlformats.org/markup-compatibility/2006">
                <mc:Choice xmlns:v="urn:schemas-microsoft-com:vml" Requires="v">
                  <p:oleObj spid="_x0000_s350202" name="CS ChemDraw Drawing" r:id="rId7" imgW="633702" imgH="141240" progId="ChemDraw.Document.6.0">
                    <p:embed/>
                  </p:oleObj>
                </mc:Choice>
                <mc:Fallback>
                  <p:oleObj name="CS ChemDraw Drawing" r:id="rId7" imgW="633702" imgH="141240" progId="ChemDraw.Document.6.0">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0" y="890"/>
                          <a:ext cx="399" cy="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0431" name="Object 31"/>
            <p:cNvGraphicFramePr>
              <a:graphicFrameLocks noChangeAspect="1"/>
            </p:cNvGraphicFramePr>
            <p:nvPr>
              <p:extLst>
                <p:ext uri="{D42A27DB-BD31-4B8C-83A1-F6EECF244321}">
                  <p14:modId xmlns:p14="http://schemas.microsoft.com/office/powerpoint/2010/main" val="3090285619"/>
                </p:ext>
              </p:extLst>
            </p:nvPr>
          </p:nvGraphicFramePr>
          <p:xfrm>
            <a:off x="2375" y="1561"/>
            <a:ext cx="111" cy="416"/>
          </p:xfrm>
          <a:graphic>
            <a:graphicData uri="http://schemas.openxmlformats.org/presentationml/2006/ole">
              <mc:AlternateContent xmlns:mc="http://schemas.openxmlformats.org/markup-compatibility/2006">
                <mc:Choice xmlns:v="urn:schemas-microsoft-com:vml" Requires="v">
                  <p:oleObj spid="_x0000_s350203" name="CS ChemDraw Drawing" r:id="rId9" imgW="176489" imgH="661091" progId="ChemDraw.Document.6.0">
                    <p:embed/>
                  </p:oleObj>
                </mc:Choice>
                <mc:Fallback>
                  <p:oleObj name="CS ChemDraw Drawing" r:id="rId9" imgW="176489" imgH="661091" progId="ChemDraw.Document.6.0">
                    <p:embed/>
                    <p:pic>
                      <p:nvPicPr>
                        <p:cNvPr id="0" name=""/>
                        <p:cNvPicPr>
                          <a:picLocks noChangeAspect="1" noChangeArrowheads="1"/>
                        </p:cNvPicPr>
                        <p:nvPr/>
                      </p:nvPicPr>
                      <p:blipFill>
                        <a:blip r:embed="rId10"/>
                        <a:srcRect/>
                        <a:stretch>
                          <a:fillRect/>
                        </a:stretch>
                      </p:blipFill>
                      <p:spPr bwMode="auto">
                        <a:xfrm>
                          <a:off x="2375" y="1561"/>
                          <a:ext cx="111" cy="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日期占位符 1"/>
          <p:cNvSpPr>
            <a:spLocks noGrp="1"/>
          </p:cNvSpPr>
          <p:nvPr>
            <p:ph type="dt" sz="half" idx="15"/>
          </p:nvPr>
        </p:nvSpPr>
        <p:spPr/>
        <p:txBody>
          <a:bodyPr/>
          <a:lstStyle/>
          <a:p>
            <a:fld id="{F8D96288-4A1C-4428-B368-0CF839A80FDC}" type="datetime12">
              <a:rPr lang="zh-CN" altLang="en-US" smtClean="0"/>
              <a:t>上午8时17分</a:t>
            </a:fld>
            <a:endParaRPr lang="en-US" altLang="zh-CN"/>
          </a:p>
        </p:txBody>
      </p:sp>
      <p:sp>
        <p:nvSpPr>
          <p:cNvPr id="3" name="灯片编号占位符 2"/>
          <p:cNvSpPr>
            <a:spLocks noGrp="1"/>
          </p:cNvSpPr>
          <p:nvPr>
            <p:ph type="sldNum" sz="quarter" idx="16"/>
          </p:nvPr>
        </p:nvSpPr>
        <p:spPr/>
        <p:txBody>
          <a:bodyPr vert="horz" lIns="91440" tIns="45720" rIns="91440" bIns="45720" rtlCol="0" anchor="ctr">
            <a:noAutofit/>
          </a:bodyPr>
          <a:lstStyle/>
          <a:p>
            <a:fld id="{DEAEAF4C-6C24-4831-88D9-099796FD7F53}" type="slidenum">
              <a:rPr kumimoji="1" lang="en-US" altLang="zh-CN" sz="1800" spc="30">
                <a:solidFill>
                  <a:schemeClr val="tx1"/>
                </a:solidFill>
                <a:latin typeface="隶书" pitchFamily="49" charset="-122"/>
                <a:ea typeface="隶书" pitchFamily="49" charset="-122"/>
                <a:cs typeface="Tahoma" pitchFamily="34" charset="0"/>
              </a:rPr>
              <a:pPr/>
              <a:t>72</a:t>
            </a:fld>
            <a:endParaRPr kumimoji="1" lang="en-US" altLang="zh-CN" sz="1800" spc="30" dirty="0">
              <a:solidFill>
                <a:schemeClr val="tx1"/>
              </a:solidFill>
              <a:latin typeface="隶书" pitchFamily="49" charset="-122"/>
              <a:ea typeface="隶书" pitchFamily="49" charset="-122"/>
              <a:cs typeface="Tahoma" pitchFamily="34" charset="0"/>
            </a:endParaRPr>
          </a:p>
        </p:txBody>
      </p:sp>
      <p:grpSp>
        <p:nvGrpSpPr>
          <p:cNvPr id="5" name="组合 4">
            <a:extLst>
              <a:ext uri="{FF2B5EF4-FFF2-40B4-BE49-F238E27FC236}">
                <a16:creationId xmlns:a16="http://schemas.microsoft.com/office/drawing/2014/main" xmlns="" id="{2892C550-A818-415C-B928-867C49B7CF89}"/>
              </a:ext>
            </a:extLst>
          </p:cNvPr>
          <p:cNvGrpSpPr/>
          <p:nvPr/>
        </p:nvGrpSpPr>
        <p:grpSpPr>
          <a:xfrm>
            <a:off x="1919289" y="4005264"/>
            <a:ext cx="9213500" cy="2262188"/>
            <a:chOff x="1919289" y="4005264"/>
            <a:chExt cx="9213500" cy="2262188"/>
          </a:xfrm>
        </p:grpSpPr>
        <p:grpSp>
          <p:nvGrpSpPr>
            <p:cNvPr id="230432" name="Group 32"/>
            <p:cNvGrpSpPr>
              <a:grpSpLocks/>
            </p:cNvGrpSpPr>
            <p:nvPr/>
          </p:nvGrpSpPr>
          <p:grpSpPr bwMode="auto">
            <a:xfrm>
              <a:off x="1919289" y="4005264"/>
              <a:ext cx="5562600" cy="2262188"/>
              <a:chOff x="249" y="2523"/>
              <a:chExt cx="3504" cy="1425"/>
            </a:xfrm>
          </p:grpSpPr>
          <p:grpSp>
            <p:nvGrpSpPr>
              <p:cNvPr id="230414" name="Group 14"/>
              <p:cNvGrpSpPr>
                <a:grpSpLocks/>
              </p:cNvGrpSpPr>
              <p:nvPr/>
            </p:nvGrpSpPr>
            <p:grpSpPr bwMode="auto">
              <a:xfrm>
                <a:off x="249" y="2523"/>
                <a:ext cx="3504" cy="1425"/>
                <a:chOff x="288" y="2361"/>
                <a:chExt cx="3504" cy="1425"/>
              </a:xfrm>
            </p:grpSpPr>
            <p:sp>
              <p:nvSpPr>
                <p:cNvPr id="230415" name="Rectangle 15"/>
                <p:cNvSpPr>
                  <a:spLocks noChangeArrowheads="1"/>
                </p:cNvSpPr>
                <p:nvPr/>
              </p:nvSpPr>
              <p:spPr bwMode="auto">
                <a:xfrm>
                  <a:off x="480" y="2361"/>
                  <a:ext cx="331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dirty="0">
                      <a:latin typeface="Times New Roman" pitchFamily="18" charset="0"/>
                    </a:rPr>
                    <a:t> </a:t>
                  </a:r>
                  <a:r>
                    <a:rPr kumimoji="1" lang="en-US" altLang="zh-CN" sz="3200" b="1" dirty="0">
                      <a:solidFill>
                        <a:srgbClr val="FFFF00"/>
                      </a:solidFill>
                      <a:latin typeface="Times New Roman" pitchFamily="18" charset="0"/>
                    </a:rPr>
                    <a:t>2Fe</a:t>
                  </a:r>
                  <a:r>
                    <a:rPr kumimoji="1" lang="en-US" altLang="zh-CN" sz="3200" b="1" baseline="30000" dirty="0">
                      <a:solidFill>
                        <a:srgbClr val="FFFF00"/>
                      </a:solidFill>
                      <a:latin typeface="Times New Roman" pitchFamily="18" charset="0"/>
                    </a:rPr>
                    <a:t>3+</a:t>
                  </a:r>
                  <a:r>
                    <a:rPr kumimoji="1" lang="en-US" altLang="zh-CN" sz="3200" b="1" dirty="0">
                      <a:solidFill>
                        <a:srgbClr val="FFFF00"/>
                      </a:solidFill>
                      <a:latin typeface="Times New Roman" pitchFamily="18" charset="0"/>
                    </a:rPr>
                    <a:t> + 2I</a:t>
                  </a:r>
                  <a:r>
                    <a:rPr kumimoji="1" lang="en-US" altLang="zh-CN" sz="3200" b="1" baseline="30000" dirty="0">
                      <a:solidFill>
                        <a:srgbClr val="FFFF00"/>
                      </a:solidFill>
                      <a:latin typeface="Times New Roman" pitchFamily="18" charset="0"/>
                    </a:rPr>
                    <a:t>-</a:t>
                  </a:r>
                  <a:r>
                    <a:rPr kumimoji="1" lang="en-US" altLang="zh-CN" sz="3200" b="1" dirty="0">
                      <a:solidFill>
                        <a:srgbClr val="FFFF00"/>
                      </a:solidFill>
                      <a:latin typeface="Times New Roman" pitchFamily="18" charset="0"/>
                    </a:rPr>
                    <a:t>           2Fe</a:t>
                  </a:r>
                  <a:r>
                    <a:rPr kumimoji="1" lang="en-US" altLang="zh-CN" sz="3200" b="1" baseline="30000" dirty="0">
                      <a:solidFill>
                        <a:srgbClr val="FFFF00"/>
                      </a:solidFill>
                      <a:latin typeface="Times New Roman" pitchFamily="18" charset="0"/>
                    </a:rPr>
                    <a:t>2+ </a:t>
                  </a:r>
                  <a:r>
                    <a:rPr kumimoji="1" lang="en-US" altLang="zh-CN" sz="3200" b="1" dirty="0">
                      <a:solidFill>
                        <a:srgbClr val="FFFF00"/>
                      </a:solidFill>
                      <a:latin typeface="Times New Roman" pitchFamily="18" charset="0"/>
                    </a:rPr>
                    <a:t>+ I</a:t>
                  </a:r>
                  <a:r>
                    <a:rPr kumimoji="1" lang="en-US" altLang="zh-CN" sz="3200" b="1" baseline="-25000" dirty="0">
                      <a:solidFill>
                        <a:srgbClr val="FFFF00"/>
                      </a:solidFill>
                      <a:latin typeface="Times New Roman" pitchFamily="18" charset="0"/>
                    </a:rPr>
                    <a:t>2</a:t>
                  </a:r>
                  <a:endParaRPr kumimoji="1" lang="en-US" altLang="zh-CN" sz="3200" b="1" i="1" baseline="-25000" dirty="0">
                    <a:solidFill>
                      <a:srgbClr val="FFFF00"/>
                    </a:solidFill>
                    <a:latin typeface="Times New Roman" pitchFamily="18" charset="0"/>
                  </a:endParaRPr>
                </a:p>
              </p:txBody>
            </p:sp>
            <mc:AlternateContent xmlns:mc="http://schemas.openxmlformats.org/markup-compatibility/2006" xmlns:a14="http://schemas.microsoft.com/office/drawing/2010/main">
              <mc:Choice Requires="a14">
                <p:graphicFrame>
                  <p:nvGraphicFramePr>
                    <p:cNvPr id="230416" name="Object 16"/>
                    <p:cNvGraphicFramePr>
                      <a:graphicFrameLocks noChangeAspect="1"/>
                    </p:cNvGraphicFramePr>
                    <p:nvPr/>
                  </p:nvGraphicFramePr>
                  <p:xfrm>
                    <a:off x="1698" y="2458"/>
                    <a:ext cx="750" cy="174"/>
                  </p:xfrm>
                  <a:graphic>
                    <a:graphicData uri="http://schemas.openxmlformats.org/presentationml/2006/ole">
                      <mc:AlternateContent>
                        <mc:Choice xmlns:v="urn:schemas-microsoft-com:vml" Requires="v">
                          <p:oleObj spid="_x0000_s350204" r:id="rId11" imgW="812517" imgH="329846" progId="ISISServer">
                            <p:embed/>
                          </p:oleObj>
                        </mc:Choice>
                        <mc:Fallback>
                          <p:oleObj r:id="rId11" imgW="812517" imgH="329846" progId="ISISServer">
                            <p:embed/>
                            <p:pic>
                              <p:nvPicPr>
                                <p:cNvPr id="0" name=""/>
                                <p:cNvPicPr>
                                  <a:picLocks noChangeAspect="1" noChangeArrowheads="1"/>
                                </p:cNvPicPr>
                                <p:nvPr/>
                              </p:nvPicPr>
                              <p:blipFill>
                                <a:blip r:embed="rId4">
                                  <a:extLst>
                                    <a:ext uri="{28A0092B-C50C-407E-A947-70E740481C1C}">
                                      <a14:useLocalDpi val="0"/>
                                    </a:ext>
                                  </a:extLst>
                                </a:blip>
                                <a:srcRect/>
                                <a:stretch>
                                  <a:fillRect/>
                                </a:stretch>
                              </p:blipFill>
                              <p:spPr bwMode="auto">
                                <a:xfrm>
                                  <a:off x="1698" y="2458"/>
                                  <a:ext cx="750" cy="174"/>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230416" name="Object 16"/>
                    <p:cNvGraphicFramePr>
                      <a:graphicFrameLocks noChangeAspect="1"/>
                    </p:cNvGraphicFramePr>
                    <p:nvPr/>
                  </p:nvGraphicFramePr>
                  <p:xfrm>
                    <a:off x="1698" y="2458"/>
                    <a:ext cx="750" cy="174"/>
                  </p:xfrm>
                  <a:graphic>
                    <a:graphicData uri="http://schemas.openxmlformats.org/presentationml/2006/ole">
                      <mc:AlternateContent>
                        <mc:Choice xmlns:v="urn:schemas-microsoft-com:vml" Requires="v">
                          <p:oleObj spid="_x0000_s350156" r:id="rId12" imgW="812517" imgH="329846" progId="ISISServer">
                            <p:embed/>
                          </p:oleObj>
                        </mc:Choice>
                        <mc:Fallback>
                          <p:oleObj r:id="rId12" imgW="812517" imgH="329846" progId="ISISServer">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98" y="2458"/>
                                  <a:ext cx="750" cy="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230417" name="Object 17"/>
                    <p:cNvGraphicFramePr>
                      <a:graphicFrameLocks noChangeAspect="1"/>
                    </p:cNvGraphicFramePr>
                    <p:nvPr/>
                  </p:nvGraphicFramePr>
                  <p:xfrm>
                    <a:off x="753" y="3082"/>
                    <a:ext cx="207" cy="414"/>
                  </p:xfrm>
                  <a:graphic>
                    <a:graphicData uri="http://schemas.openxmlformats.org/presentationml/2006/ole">
                      <mc:AlternateContent>
                        <mc:Choice xmlns:v="urn:schemas-microsoft-com:vml" Requires="v">
                          <p:oleObj spid="_x0000_s350205" r:id="rId14" imgW="279893" imgH="548387" progId="ISISServer">
                            <p:embed/>
                          </p:oleObj>
                        </mc:Choice>
                        <mc:Fallback>
                          <p:oleObj r:id="rId14" imgW="279893" imgH="548387" progId="ISISServer">
                            <p:embed/>
                            <p:pic>
                              <p:nvPicPr>
                                <p:cNvPr id="0" name=""/>
                                <p:cNvPicPr>
                                  <a:picLocks noChangeAspect="1" noChangeArrowheads="1"/>
                                </p:cNvPicPr>
                                <p:nvPr/>
                              </p:nvPicPr>
                              <p:blipFill>
                                <a:blip r:embed="rId13">
                                  <a:extLst>
                                    <a:ext uri="{28A0092B-C50C-407E-A947-70E740481C1C}">
                                      <a14:useLocalDpi val="0"/>
                                    </a:ext>
                                  </a:extLst>
                                </a:blip>
                                <a:srcRect/>
                                <a:stretch>
                                  <a:fillRect/>
                                </a:stretch>
                              </p:blipFill>
                              <p:spPr bwMode="auto">
                                <a:xfrm>
                                  <a:off x="753" y="3082"/>
                                  <a:ext cx="207" cy="414"/>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230417" name="Object 17"/>
                    <p:cNvGraphicFramePr>
                      <a:graphicFrameLocks noChangeAspect="1"/>
                    </p:cNvGraphicFramePr>
                    <p:nvPr/>
                  </p:nvGraphicFramePr>
                  <p:xfrm>
                    <a:off x="753" y="3082"/>
                    <a:ext cx="207" cy="414"/>
                  </p:xfrm>
                  <a:graphic>
                    <a:graphicData uri="http://schemas.openxmlformats.org/presentationml/2006/ole">
                      <mc:AlternateContent>
                        <mc:Choice xmlns:v="urn:schemas-microsoft-com:vml" Requires="v">
                          <p:oleObj spid="_x0000_s350157" r:id="rId15" imgW="279893" imgH="548387" progId="ISISServer">
                            <p:embed/>
                          </p:oleObj>
                        </mc:Choice>
                        <mc:Fallback>
                          <p:oleObj r:id="rId15" imgW="279893" imgH="548387" progId="ISISServer">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3" y="3082"/>
                                  <a:ext cx="207" cy="4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sp>
              <p:nvSpPr>
                <p:cNvPr id="230418" name="Text Box 18"/>
                <p:cNvSpPr txBox="1">
                  <a:spLocks noChangeArrowheads="1"/>
                </p:cNvSpPr>
                <p:nvPr/>
              </p:nvSpPr>
              <p:spPr bwMode="auto">
                <a:xfrm>
                  <a:off x="720" y="2803"/>
                  <a:ext cx="3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F</a:t>
                  </a:r>
                  <a:r>
                    <a:rPr kumimoji="1" lang="en-US" altLang="zh-CN" sz="3200" b="1" baseline="30000">
                      <a:latin typeface="Times New Roman" pitchFamily="18" charset="0"/>
                    </a:rPr>
                    <a:t>-</a:t>
                  </a:r>
                </a:p>
              </p:txBody>
            </p:sp>
            <p:sp>
              <p:nvSpPr>
                <p:cNvPr id="230419" name="Text Box 19"/>
                <p:cNvSpPr txBox="1">
                  <a:spLocks noChangeArrowheads="1"/>
                </p:cNvSpPr>
                <p:nvPr/>
              </p:nvSpPr>
              <p:spPr bwMode="auto">
                <a:xfrm>
                  <a:off x="720" y="2563"/>
                  <a:ext cx="2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a:t>
                  </a:r>
                  <a:endParaRPr kumimoji="1" lang="en-US" altLang="zh-CN" sz="3200" b="1" baseline="30000">
                    <a:latin typeface="Times New Roman" pitchFamily="18" charset="0"/>
                  </a:endParaRPr>
                </a:p>
              </p:txBody>
            </p:sp>
            <p:sp>
              <p:nvSpPr>
                <p:cNvPr id="230420" name="Text Box 20"/>
                <p:cNvSpPr txBox="1">
                  <a:spLocks noChangeArrowheads="1"/>
                </p:cNvSpPr>
                <p:nvPr/>
              </p:nvSpPr>
              <p:spPr bwMode="auto">
                <a:xfrm>
                  <a:off x="288" y="3418"/>
                  <a:ext cx="114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a:latin typeface="Times New Roman" pitchFamily="18" charset="0"/>
                    </a:rPr>
                    <a:t>   [FeF</a:t>
                  </a:r>
                  <a:r>
                    <a:rPr kumimoji="1" lang="en-US" altLang="zh-CN" sz="3200" b="1" baseline="-25000">
                      <a:latin typeface="Times New Roman" pitchFamily="18" charset="0"/>
                    </a:rPr>
                    <a:t>6</a:t>
                  </a:r>
                  <a:r>
                    <a:rPr kumimoji="1" lang="en-US" altLang="zh-CN" sz="3200" b="1">
                      <a:latin typeface="Times New Roman" pitchFamily="18" charset="0"/>
                    </a:rPr>
                    <a:t>]</a:t>
                  </a:r>
                  <a:r>
                    <a:rPr kumimoji="1" lang="en-US" altLang="zh-CN" sz="3200" b="1" baseline="30000">
                      <a:latin typeface="Times New Roman" pitchFamily="18" charset="0"/>
                    </a:rPr>
                    <a:t>3-</a:t>
                  </a:r>
                  <a:endParaRPr kumimoji="1" lang="en-US" altLang="zh-CN" sz="3200" b="1" i="1" baseline="30000">
                    <a:latin typeface="Times New Roman" pitchFamily="18" charset="0"/>
                  </a:endParaRPr>
                </a:p>
              </p:txBody>
            </p:sp>
            <p:sp>
              <p:nvSpPr>
                <p:cNvPr id="230421" name="Text Box 21"/>
                <p:cNvSpPr txBox="1">
                  <a:spLocks noChangeArrowheads="1"/>
                </p:cNvSpPr>
                <p:nvPr/>
              </p:nvSpPr>
              <p:spPr bwMode="auto">
                <a:xfrm>
                  <a:off x="1536" y="2736"/>
                  <a:ext cx="14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a:latin typeface="Times New Roman" pitchFamily="18" charset="0"/>
                    </a:rPr>
                    <a:t>平衡移动方向</a:t>
                  </a:r>
                </a:p>
              </p:txBody>
            </p:sp>
            <p:sp>
              <p:nvSpPr>
                <p:cNvPr id="230422" name="Line 22"/>
                <p:cNvSpPr>
                  <a:spLocks noChangeShapeType="1"/>
                </p:cNvSpPr>
                <p:nvPr/>
              </p:nvSpPr>
              <p:spPr bwMode="auto">
                <a:xfrm>
                  <a:off x="1488" y="2736"/>
                  <a:ext cx="18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30423" name="Line 23"/>
                <p:cNvSpPr>
                  <a:spLocks noChangeShapeType="1"/>
                </p:cNvSpPr>
                <p:nvPr/>
              </p:nvSpPr>
              <p:spPr bwMode="auto">
                <a:xfrm>
                  <a:off x="1488" y="2736"/>
                  <a:ext cx="0" cy="9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mc:AlternateContent xmlns:mc="http://schemas.openxmlformats.org/markup-compatibility/2006" xmlns:a14="http://schemas.microsoft.com/office/drawing/2010/main">
            <mc:Choice Requires="a14">
              <p:graphicFrame>
                <p:nvGraphicFramePr>
                  <p:cNvPr id="230427" name="Object 27"/>
                  <p:cNvGraphicFramePr>
                    <a:graphicFrameLocks noChangeAspect="1"/>
                  </p:cNvGraphicFramePr>
                  <p:nvPr/>
                </p:nvGraphicFramePr>
                <p:xfrm>
                  <a:off x="1837" y="2659"/>
                  <a:ext cx="399" cy="89"/>
                </p:xfrm>
                <a:graphic>
                  <a:graphicData uri="http://schemas.openxmlformats.org/presentationml/2006/ole">
                    <mc:AlternateContent>
                      <mc:Choice xmlns:v="urn:schemas-microsoft-com:vml" Requires="v">
                        <p:oleObj spid="_x0000_s350206" name="CS ChemDraw Drawing" r:id="rId17" imgW="633702" imgH="141240" progId="ChemDraw.Document.6.0">
                          <p:embed/>
                        </p:oleObj>
                      </mc:Choice>
                      <mc:Fallback>
                        <p:oleObj name="CS ChemDraw Drawing" r:id="rId17" imgW="633702" imgH="141240" progId="ChemDraw.Document.6.0">
                          <p:embed/>
                          <p:pic>
                            <p:nvPicPr>
                              <p:cNvPr id="0" name=""/>
                              <p:cNvPicPr>
                                <a:picLocks noChangeAspect="1" noChangeArrowheads="1"/>
                              </p:cNvPicPr>
                              <p:nvPr/>
                            </p:nvPicPr>
                            <p:blipFill>
                              <a:blip r:embed="rId8">
                                <a:extLst>
                                  <a:ext uri="{28A0092B-C50C-407E-A947-70E740481C1C}">
                                    <a14:useLocalDpi val="0"/>
                                  </a:ext>
                                </a:extLst>
                              </a:blip>
                              <a:srcRect/>
                              <a:stretch>
                                <a:fillRect/>
                              </a:stretch>
                            </p:blipFill>
                            <p:spPr bwMode="auto">
                              <a:xfrm>
                                <a:off x="1837" y="2659"/>
                                <a:ext cx="399" cy="8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pic>
                        </p:oleObj>
                      </mc:Fallback>
                    </mc:AlternateContent>
                  </a:graphicData>
                </a:graphic>
              </p:graphicFrame>
            </mc:Choice>
            <mc:Fallback xmlns="">
              <p:graphicFrame>
                <p:nvGraphicFramePr>
                  <p:cNvPr id="230427" name="Object 27"/>
                  <p:cNvGraphicFramePr>
                    <a:graphicFrameLocks noChangeAspect="1"/>
                  </p:cNvGraphicFramePr>
                  <p:nvPr/>
                </p:nvGraphicFramePr>
                <p:xfrm>
                  <a:off x="1837" y="2659"/>
                  <a:ext cx="399" cy="89"/>
                </p:xfrm>
                <a:graphic>
                  <a:graphicData uri="http://schemas.openxmlformats.org/presentationml/2006/ole">
                    <mc:AlternateContent>
                      <mc:Choice xmlns:v="urn:schemas-microsoft-com:vml" Requires="v">
                        <p:oleObj spid="_x0000_s350158" name="CS ChemDraw Drawing" r:id="rId18" imgW="633702" imgH="141240" progId="ChemDraw.Document.6.0">
                          <p:embed/>
                        </p:oleObj>
                      </mc:Choice>
                      <mc:Fallback>
                        <p:oleObj name="CS ChemDraw Drawing" r:id="rId18" imgW="633702" imgH="141240" progId="ChemDraw.Document.6.0">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37" y="2659"/>
                                <a:ext cx="399" cy="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230429" name="Object 29"/>
                  <p:cNvGraphicFramePr>
                    <a:graphicFrameLocks noChangeAspect="1"/>
                  </p:cNvGraphicFramePr>
                  <p:nvPr>
                    <p:extLst>
                      <p:ext uri="{D42A27DB-BD31-4B8C-83A1-F6EECF244321}">
                        <p14:modId xmlns:p14="http://schemas.microsoft.com/office/powerpoint/2010/main" val="2566819252"/>
                      </p:ext>
                    </p:extLst>
                  </p:nvPr>
                </p:nvGraphicFramePr>
                <p:xfrm>
                  <a:off x="742" y="3243"/>
                  <a:ext cx="112" cy="459"/>
                </p:xfrm>
                <a:graphic>
                  <a:graphicData uri="http://schemas.openxmlformats.org/presentationml/2006/ole">
                    <mc:AlternateContent>
                      <mc:Choice xmlns:v="urn:schemas-microsoft-com:vml" Requires="v">
                        <p:oleObj spid="_x0000_s350207" name="CS ChemDraw Drawing" r:id="rId20" imgW="177964" imgH="728158" progId="ChemDraw.Document.6.0">
                          <p:embed/>
                        </p:oleObj>
                      </mc:Choice>
                      <mc:Fallback>
                        <p:oleObj name="CS ChemDraw Drawing" r:id="rId20" imgW="177964" imgH="728158" progId="ChemDraw.Document.6.0">
                          <p:embed/>
                          <p:pic>
                            <p:nvPicPr>
                              <p:cNvPr id="0" name=""/>
                              <p:cNvPicPr>
                                <a:picLocks noChangeAspect="1" noChangeArrowheads="1"/>
                              </p:cNvPicPr>
                              <p:nvPr/>
                            </p:nvPicPr>
                            <p:blipFill>
                              <a:blip r:embed="rId21"/>
                              <a:srcRect/>
                              <a:stretch>
                                <a:fillRect/>
                              </a:stretch>
                            </p:blipFill>
                            <p:spPr bwMode="auto">
                              <a:xfrm>
                                <a:off x="742" y="3243"/>
                                <a:ext cx="112" cy="45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pic>
                        </p:oleObj>
                      </mc:Fallback>
                    </mc:AlternateContent>
                  </a:graphicData>
                </a:graphic>
              </p:graphicFrame>
            </mc:Choice>
            <mc:Fallback xmlns="">
              <p:graphicFrame>
                <p:nvGraphicFramePr>
                  <p:cNvPr id="230429" name="Object 29"/>
                  <p:cNvGraphicFramePr>
                    <a:graphicFrameLocks noChangeAspect="1"/>
                  </p:cNvGraphicFramePr>
                  <p:nvPr>
                    <p:extLst>
                      <p:ext uri="{D42A27DB-BD31-4B8C-83A1-F6EECF244321}">
                        <p14:modId xmlns:p14="http://schemas.microsoft.com/office/powerpoint/2010/main" val="2566819252"/>
                      </p:ext>
                    </p:extLst>
                  </p:nvPr>
                </p:nvGraphicFramePr>
                <p:xfrm>
                  <a:off x="742" y="3243"/>
                  <a:ext cx="112" cy="459"/>
                </p:xfrm>
                <a:graphic>
                  <a:graphicData uri="http://schemas.openxmlformats.org/presentationml/2006/ole">
                    <mc:AlternateContent>
                      <mc:Choice xmlns:v="urn:schemas-microsoft-com:vml" Requires="v">
                        <p:oleObj spid="_x0000_s350159" name="CS ChemDraw Drawing" r:id="rId22" imgW="177964" imgH="728158" progId="ChemDraw.Document.6.0">
                          <p:embed/>
                        </p:oleObj>
                      </mc:Choice>
                      <mc:Fallback>
                        <p:oleObj name="CS ChemDraw Drawing" r:id="rId22" imgW="177964" imgH="728158" progId="ChemDraw.Document.6.0">
                          <p:embed/>
                          <p:pic>
                            <p:nvPicPr>
                              <p:cNvPr id="0" name=""/>
                              <p:cNvPicPr>
                                <a:picLocks noChangeAspect="1" noChangeArrowheads="1"/>
                              </p:cNvPicPr>
                              <p:nvPr/>
                            </p:nvPicPr>
                            <p:blipFill>
                              <a:blip r:embed="rId23"/>
                              <a:srcRect/>
                              <a:stretch>
                                <a:fillRect/>
                              </a:stretch>
                            </p:blipFill>
                            <p:spPr bwMode="auto">
                              <a:xfrm>
                                <a:off x="742" y="3243"/>
                                <a:ext cx="112" cy="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Fallback>
          </mc:AlternateContent>
        </p:gr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xmlns="" id="{518FE88D-490E-4E2D-97E4-82AE4800CEE3}"/>
                    </a:ext>
                  </a:extLst>
                </p:cNvPr>
                <p:cNvSpPr/>
                <p:nvPr/>
              </p:nvSpPr>
              <p:spPr>
                <a:xfrm>
                  <a:off x="6796089" y="4887150"/>
                  <a:ext cx="4336700" cy="807978"/>
                </a:xfrm>
                <a:prstGeom prst="rect">
                  <a:avLst/>
                </a:prstGeom>
              </p:spPr>
              <p:txBody>
                <a:bodyPr wrap="none">
                  <a:spAutoFit/>
                </a:bodyPr>
                <a:lstStyle/>
                <a:p>
                  <a14:m>
                    <m:oMath xmlns:m="http://schemas.openxmlformats.org/officeDocument/2006/math">
                      <m:r>
                        <a:rPr lang="zh-CN" altLang="en-US" sz="2800" i="1" smtClean="0">
                          <a:latin typeface="Cambria Math" panose="02040503050406030204" pitchFamily="18" charset="0"/>
                        </a:rPr>
                        <m:t>𝜑</m:t>
                      </m:r>
                    </m:oMath>
                  </a14:m>
                  <a:r>
                    <a:rPr lang="en-US" altLang="zh-CN" sz="2800" dirty="0">
                      <a:latin typeface="宋体" panose="02010600030101010101" pitchFamily="2" charset="-122"/>
                    </a:rPr>
                    <a:t>= </a:t>
                  </a:r>
                  <a14:m>
                    <m:oMath xmlns:m="http://schemas.openxmlformats.org/officeDocument/2006/math">
                      <m:sSubSup>
                        <m:sSubSupPr>
                          <m:ctrlPr>
                            <a:rPr lang="en-US" altLang="zh-CN" sz="2800" i="1">
                              <a:latin typeface="Cambria Math"/>
                            </a:rPr>
                          </m:ctrlPr>
                        </m:sSubSupPr>
                        <m:e>
                          <m:r>
                            <a:rPr lang="zh-CN" altLang="en-US" sz="2800" i="1">
                              <a:latin typeface="Cambria Math" panose="02040503050406030204" pitchFamily="18" charset="0"/>
                            </a:rPr>
                            <m:t>𝜑</m:t>
                          </m:r>
                        </m:e>
                        <m:sub>
                          <m:sSup>
                            <m:sSupPr>
                              <m:ctrlPr>
                                <a:rPr lang="en-US" altLang="zh-CN" sz="2800" i="1">
                                  <a:latin typeface="Cambria Math"/>
                                </a:rPr>
                              </m:ctrlPr>
                            </m:sSupPr>
                            <m:e>
                              <m:r>
                                <a:rPr lang="en-US" altLang="zh-CN" sz="2800" b="0" i="1" smtClean="0">
                                  <a:latin typeface="Cambria Math" panose="02040503050406030204" pitchFamily="18" charset="0"/>
                                </a:rPr>
                                <m:t>𝐹𝑒</m:t>
                              </m:r>
                            </m:e>
                            <m:sup>
                              <m:r>
                                <a:rPr lang="en-US" altLang="zh-CN" sz="2800" b="0" i="1" smtClean="0">
                                  <a:latin typeface="Cambria Math" panose="02040503050406030204" pitchFamily="18" charset="0"/>
                                </a:rPr>
                                <m:t>3</m:t>
                              </m:r>
                              <m:r>
                                <a:rPr lang="en-US" altLang="zh-CN" sz="2800" i="1">
                                  <a:latin typeface="Cambria Math" panose="02040503050406030204" pitchFamily="18" charset="0"/>
                                </a:rPr>
                                <m:t>+</m:t>
                              </m:r>
                            </m:sup>
                          </m:sSup>
                          <m:r>
                            <a:rPr lang="en-US" altLang="zh-CN" sz="2800" i="1">
                              <a:latin typeface="Cambria Math" panose="02040503050406030204" pitchFamily="18" charset="0"/>
                            </a:rPr>
                            <m:t>/</m:t>
                          </m:r>
                          <m:sSup>
                            <m:sSupPr>
                              <m:ctrlPr>
                                <a:rPr lang="en-US" altLang="zh-CN" sz="2800" i="1">
                                  <a:latin typeface="Cambria Math"/>
                                </a:rPr>
                              </m:ctrlPr>
                            </m:sSupPr>
                            <m:e>
                              <m:r>
                                <a:rPr lang="en-US" altLang="zh-CN" sz="2800" i="1">
                                  <a:latin typeface="Cambria Math" panose="02040503050406030204" pitchFamily="18" charset="0"/>
                                </a:rPr>
                                <m:t>𝐹𝑒</m:t>
                              </m:r>
                            </m:e>
                            <m:sup>
                              <m:r>
                                <a:rPr lang="en-US" altLang="zh-CN" sz="2800" b="0" i="1" smtClean="0">
                                  <a:latin typeface="Cambria Math" panose="02040503050406030204" pitchFamily="18" charset="0"/>
                                </a:rPr>
                                <m:t>2</m:t>
                              </m:r>
                              <m:r>
                                <a:rPr lang="en-US" altLang="zh-CN" sz="2800" i="1">
                                  <a:latin typeface="Cambria Math" panose="02040503050406030204" pitchFamily="18" charset="0"/>
                                </a:rPr>
                                <m:t>+</m:t>
                              </m:r>
                            </m:sup>
                          </m:sSup>
                        </m:sub>
                        <m:sup>
                          <m:r>
                            <a:rPr lang="zh-CN" altLang="en-US" sz="2800" i="1">
                              <a:latin typeface="Cambria Math" panose="02040503050406030204" pitchFamily="18" charset="0"/>
                            </a:rPr>
                            <m:t>𝜃</m:t>
                          </m:r>
                        </m:sup>
                      </m:sSubSup>
                      <m:r>
                        <a:rPr lang="zh-CN" altLang="en-US" sz="2800" i="1">
                          <a:latin typeface="Cambria Math" panose="02040503050406030204" pitchFamily="18" charset="0"/>
                        </a:rPr>
                        <m:t> </m:t>
                      </m:r>
                    </m:oMath>
                  </a14:m>
                  <a:r>
                    <a:rPr lang="en-US" altLang="zh-CN" sz="2800" dirty="0">
                      <a:latin typeface="宋体" panose="02010600030101010101" pitchFamily="2" charset="-122"/>
                    </a:rPr>
                    <a:t>+ </a:t>
                  </a:r>
                  <a:r>
                    <a:rPr lang="en-US" altLang="zh-CN" sz="2800" dirty="0" err="1">
                      <a:latin typeface="宋体" panose="02010600030101010101" pitchFamily="2" charset="-122"/>
                    </a:rPr>
                    <a:t>lg</a:t>
                  </a:r>
                  <a:r>
                    <a:rPr lang="en-US" altLang="zh-CN" sz="2800" dirty="0">
                      <a:latin typeface="宋体" panose="02010600030101010101" pitchFamily="2" charset="-122"/>
                    </a:rPr>
                    <a:t> </a:t>
                  </a:r>
                  <a14:m>
                    <m:oMath xmlns:m="http://schemas.openxmlformats.org/officeDocument/2006/math">
                      <m:f>
                        <m:fPr>
                          <m:ctrlPr>
                            <a:rPr lang="en-US" altLang="zh-CN" sz="2800" i="1" smtClean="0">
                              <a:latin typeface="Cambria Math"/>
                            </a:rPr>
                          </m:ctrlPr>
                        </m:fPr>
                        <m:num>
                          <m:sSub>
                            <m:sSubPr>
                              <m:ctrlPr>
                                <a:rPr lang="en-US" altLang="zh-CN" sz="2800" i="1" smtClean="0">
                                  <a:latin typeface="Cambria Math"/>
                                </a:rPr>
                              </m:ctrlPr>
                            </m:sSubPr>
                            <m:e>
                              <m:r>
                                <a:rPr lang="zh-CN" altLang="en-US" sz="2800" i="1">
                                  <a:latin typeface="Cambria Math" panose="02040503050406030204" pitchFamily="18" charset="0"/>
                                </a:rPr>
                                <m:t>𝛼</m:t>
                              </m:r>
                            </m:e>
                            <m:sub>
                              <m:sSup>
                                <m:sSupPr>
                                  <m:ctrlPr>
                                    <a:rPr lang="en-US" altLang="zh-CN" sz="2800" i="1">
                                      <a:latin typeface="Cambria Math"/>
                                    </a:rPr>
                                  </m:ctrlPr>
                                </m:sSupPr>
                                <m:e>
                                  <m:r>
                                    <a:rPr lang="en-US" altLang="zh-CN" sz="2800" i="1">
                                      <a:latin typeface="Cambria Math" panose="02040503050406030204" pitchFamily="18" charset="0"/>
                                    </a:rPr>
                                    <m:t>𝐹𝑒</m:t>
                                  </m:r>
                                </m:e>
                                <m:sup>
                                  <m:r>
                                    <a:rPr lang="en-US" altLang="zh-CN" sz="2800" i="1">
                                      <a:latin typeface="Cambria Math" panose="02040503050406030204" pitchFamily="18" charset="0"/>
                                    </a:rPr>
                                    <m:t>3+</m:t>
                                  </m:r>
                                </m:sup>
                              </m:sSup>
                            </m:sub>
                          </m:sSub>
                        </m:num>
                        <m:den>
                          <m:sSub>
                            <m:sSubPr>
                              <m:ctrlPr>
                                <a:rPr lang="en-US" altLang="zh-CN" sz="2800" i="1">
                                  <a:latin typeface="Cambria Math"/>
                                </a:rPr>
                              </m:ctrlPr>
                            </m:sSubPr>
                            <m:e>
                              <m:r>
                                <a:rPr lang="zh-CN" altLang="en-US" sz="2800" i="1">
                                  <a:latin typeface="Cambria Math" panose="02040503050406030204" pitchFamily="18" charset="0"/>
                                </a:rPr>
                                <m:t>𝛼</m:t>
                              </m:r>
                            </m:e>
                            <m:sub>
                              <m:sSup>
                                <m:sSupPr>
                                  <m:ctrlPr>
                                    <a:rPr lang="en-US" altLang="zh-CN" sz="2800" i="1">
                                      <a:latin typeface="Cambria Math"/>
                                    </a:rPr>
                                  </m:ctrlPr>
                                </m:sSupPr>
                                <m:e>
                                  <m:r>
                                    <a:rPr lang="en-US" altLang="zh-CN" sz="2800" i="1">
                                      <a:latin typeface="Cambria Math" panose="02040503050406030204" pitchFamily="18" charset="0"/>
                                    </a:rPr>
                                    <m:t>𝐹𝑒</m:t>
                                  </m:r>
                                </m:e>
                                <m:sup>
                                  <m:r>
                                    <a:rPr lang="en-US" altLang="zh-CN" sz="2800" b="0" i="1" smtClean="0">
                                      <a:latin typeface="Cambria Math" panose="02040503050406030204" pitchFamily="18" charset="0"/>
                                    </a:rPr>
                                    <m:t>2</m:t>
                                  </m:r>
                                  <m:r>
                                    <a:rPr lang="en-US" altLang="zh-CN" sz="2800" i="1">
                                      <a:latin typeface="Cambria Math" panose="02040503050406030204" pitchFamily="18" charset="0"/>
                                    </a:rPr>
                                    <m:t>+</m:t>
                                  </m:r>
                                </m:sup>
                              </m:sSup>
                            </m:sub>
                          </m:sSub>
                        </m:den>
                      </m:f>
                    </m:oMath>
                  </a14:m>
                  <a:r>
                    <a:rPr lang="en-US" altLang="zh-CN" sz="2800" dirty="0">
                      <a:latin typeface="宋体" panose="02010600030101010101" pitchFamily="2" charset="-122"/>
                    </a:rPr>
                    <a:t> </a:t>
                  </a:r>
                  <a:endParaRPr lang="zh-CN" altLang="en-US" sz="2800" dirty="0"/>
                </a:p>
              </p:txBody>
            </p:sp>
          </mc:Choice>
          <mc:Fallback xmlns="">
            <p:sp>
              <p:nvSpPr>
                <p:cNvPr id="4" name="矩形 3">
                  <a:extLst>
                    <a:ext uri="{FF2B5EF4-FFF2-40B4-BE49-F238E27FC236}">
                      <a16:creationId xmlns:a16="http://schemas.microsoft.com/office/drawing/2014/main" id="{518FE88D-490E-4E2D-97E4-82AE4800CEE3}"/>
                    </a:ext>
                  </a:extLst>
                </p:cNvPr>
                <p:cNvSpPr>
                  <a:spLocks noRot="1" noChangeAspect="1" noMove="1" noResize="1" noEditPoints="1" noAdjustHandles="1" noChangeArrowheads="1" noChangeShapeType="1" noTextEdit="1"/>
                </p:cNvSpPr>
                <p:nvPr/>
              </p:nvSpPr>
              <p:spPr>
                <a:xfrm>
                  <a:off x="6796089" y="4887150"/>
                  <a:ext cx="4336700" cy="807978"/>
                </a:xfrm>
                <a:prstGeom prst="rect">
                  <a:avLst/>
                </a:prstGeom>
                <a:blipFill>
                  <a:blip r:embed="rId24"/>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4170829893"/>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xmlns="" id="{D321A5FB-F1C3-47F0-9E74-6BB786A86C6B}"/>
              </a:ext>
            </a:extLst>
          </p:cNvPr>
          <p:cNvSpPr>
            <a:spLocks noGrp="1" noChangeArrowheads="1"/>
          </p:cNvSpPr>
          <p:nvPr>
            <p:ph type="title"/>
          </p:nvPr>
        </p:nvSpPr>
        <p:spPr>
          <a:xfrm>
            <a:off x="1055440" y="182908"/>
            <a:ext cx="10585176" cy="864096"/>
          </a:xfrm>
        </p:spPr>
        <p:txBody>
          <a:bodyPr>
            <a:normAutofit/>
          </a:bodyPr>
          <a:lstStyle/>
          <a:p>
            <a:pPr eaLnBrk="1" hangingPunct="1"/>
            <a:r>
              <a:rPr lang="zh-CN" altLang="pt-BR" sz="3200" dirty="0">
                <a:ea typeface="隶书" panose="02010509060101010101" pitchFamily="49" charset="-122"/>
              </a:rPr>
              <a:t>计算金属和配位个体所组成的电对的 标准电极电势</a:t>
            </a:r>
            <a:endParaRPr lang="zh-CN" altLang="en-US" sz="3200" dirty="0">
              <a:ea typeface="隶书" panose="02010509060101010101" pitchFamily="49" charset="-122"/>
            </a:endParaRPr>
          </a:p>
        </p:txBody>
      </p:sp>
      <p:sp>
        <p:nvSpPr>
          <p:cNvPr id="63491" name="Rectangle 3">
            <a:extLst>
              <a:ext uri="{FF2B5EF4-FFF2-40B4-BE49-F238E27FC236}">
                <a16:creationId xmlns:a16="http://schemas.microsoft.com/office/drawing/2014/main" xmlns="" id="{9CDF6B72-2F66-4BDA-982B-C17BB9309B4A}"/>
              </a:ext>
            </a:extLst>
          </p:cNvPr>
          <p:cNvSpPr>
            <a:spLocks noGrp="1" noChangeArrowheads="1"/>
          </p:cNvSpPr>
          <p:nvPr>
            <p:ph type="body" idx="1"/>
          </p:nvPr>
        </p:nvSpPr>
        <p:spPr>
          <a:xfrm>
            <a:off x="533382" y="1352383"/>
            <a:ext cx="11125236" cy="2076617"/>
          </a:xfrm>
        </p:spPr>
        <p:txBody>
          <a:bodyPr/>
          <a:lstStyle/>
          <a:p>
            <a:pPr marL="9525" indent="-9525">
              <a:lnSpc>
                <a:spcPct val="150000"/>
              </a:lnSpc>
            </a:pPr>
            <a:r>
              <a:rPr lang="zh-CN" altLang="en-US" sz="2800" dirty="0">
                <a:ea typeface="隶书" panose="02010509060101010101" pitchFamily="49" charset="-122"/>
              </a:rPr>
              <a:t>     </a:t>
            </a:r>
            <a:r>
              <a:rPr lang="zh-CN" altLang="pt-BR" sz="2800" dirty="0">
                <a:ea typeface="隶书" panose="02010509060101010101" pitchFamily="49" charset="-122"/>
              </a:rPr>
              <a:t>当金属离子与配体形成配位个体后，电对 的电极电势减小。金属和金属离子所形成的配 位个体组成的电对的标准电极电势，可以利用    金属离子所形成的配位个体的标准稳定常数进  行计算。</a:t>
            </a:r>
            <a:endParaRPr lang="zh-CN" altLang="en-US" sz="2800" dirty="0">
              <a:ea typeface="隶书" panose="02010509060101010101" pitchFamily="49" charset="-122"/>
            </a:endParaRPr>
          </a:p>
        </p:txBody>
      </p:sp>
      <p:sp>
        <p:nvSpPr>
          <p:cNvPr id="63493" name="Rectangle 5">
            <a:hlinkClick r:id="rId2" action="ppaction://hlinksldjump"/>
            <a:extLst>
              <a:ext uri="{FF2B5EF4-FFF2-40B4-BE49-F238E27FC236}">
                <a16:creationId xmlns:a16="http://schemas.microsoft.com/office/drawing/2014/main" xmlns="" id="{DE261EB3-7DBD-4081-8DAD-BE8ED93A98CB}"/>
              </a:ext>
            </a:extLst>
          </p:cNvPr>
          <p:cNvSpPr>
            <a:spLocks noChangeArrowheads="1"/>
          </p:cNvSpPr>
          <p:nvPr/>
        </p:nvSpPr>
        <p:spPr bwMode="auto">
          <a:xfrm>
            <a:off x="2424113" y="4868863"/>
            <a:ext cx="792162"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xmlns="" id="{1845AD83-030D-470A-81F5-12FFCFA4AF95}"/>
                  </a:ext>
                </a:extLst>
              </p:cNvPr>
              <p:cNvSpPr/>
              <p:nvPr/>
            </p:nvSpPr>
            <p:spPr>
              <a:xfrm>
                <a:off x="947428" y="3608985"/>
                <a:ext cx="10297144" cy="1417824"/>
              </a:xfrm>
              <a:prstGeom prst="rect">
                <a:avLst/>
              </a:prstGeom>
            </p:spPr>
            <p:txBody>
              <a:bodyPr wrap="square">
                <a:spAutoFit/>
              </a:bodyPr>
              <a:lstStyle/>
              <a:p>
                <a:pPr eaLnBrk="1" hangingPunct="1">
                  <a:lnSpc>
                    <a:spcPct val="150000"/>
                  </a:lnSpc>
                  <a:buFont typeface="Wingdings" panose="05000000000000000000" pitchFamily="2" charset="2"/>
                  <a:buNone/>
                </a:pPr>
                <a:r>
                  <a:rPr lang="zh-CN" altLang="en-US" sz="2400" dirty="0">
                    <a:solidFill>
                      <a:srgbClr val="FFFF00"/>
                    </a:solidFill>
                    <a:latin typeface="宋体" panose="02010600030101010101" pitchFamily="2" charset="-122"/>
                  </a:rPr>
                  <a:t>例题：</a:t>
                </a:r>
                <a:r>
                  <a:rPr lang="zh-CN" altLang="en-US" sz="2400" dirty="0">
                    <a:solidFill>
                      <a:schemeClr val="tx1"/>
                    </a:solidFill>
                    <a:latin typeface="宋体" panose="02010600030101010101" pitchFamily="2" charset="-122"/>
                  </a:rPr>
                  <a:t>已知</a:t>
                </a:r>
                <a:r>
                  <a:rPr lang="en-US" altLang="zh-CN" sz="2400" dirty="0">
                    <a:solidFill>
                      <a:schemeClr val="tx1"/>
                    </a:solidFill>
                  </a:rPr>
                  <a:t>298.15 K </a:t>
                </a:r>
                <a:r>
                  <a:rPr lang="zh-CN" altLang="en-US" sz="2400" dirty="0">
                    <a:solidFill>
                      <a:schemeClr val="tx1"/>
                    </a:solidFill>
                    <a:latin typeface="宋体" panose="02010600030101010101" pitchFamily="2" charset="-122"/>
                  </a:rPr>
                  <a:t>时，</a:t>
                </a:r>
                <a:r>
                  <a:rPr lang="en-US" altLang="zh-CN" sz="2400" dirty="0">
                    <a:solidFill>
                      <a:schemeClr val="tx1"/>
                    </a:solidFill>
                    <a:ea typeface="隶书" panose="02010509060101010101" pitchFamily="49" charset="-122"/>
                  </a:rPr>
                  <a:t> </a:t>
                </a:r>
                <a14:m>
                  <m:oMath xmlns:m="http://schemas.openxmlformats.org/officeDocument/2006/math">
                    <m:sSubSup>
                      <m:sSubSupPr>
                        <m:ctrlPr>
                          <a:rPr lang="en-US" altLang="zh-CN" sz="2400" i="1">
                            <a:solidFill>
                              <a:schemeClr val="tx1"/>
                            </a:solidFill>
                            <a:latin typeface="Cambria Math"/>
                            <a:ea typeface="隶书" panose="02010509060101010101" pitchFamily="49" charset="-122"/>
                          </a:rPr>
                        </m:ctrlPr>
                      </m:sSubSupPr>
                      <m:e>
                        <m:r>
                          <a:rPr lang="en-US" altLang="zh-CN" sz="2400" i="1">
                            <a:solidFill>
                              <a:schemeClr val="tx1"/>
                            </a:solidFill>
                            <a:latin typeface="Cambria Math" panose="02040503050406030204" pitchFamily="18" charset="0"/>
                            <a:ea typeface="隶书" panose="02010509060101010101" pitchFamily="49" charset="-122"/>
                          </a:rPr>
                          <m:t>𝐾</m:t>
                        </m:r>
                      </m:e>
                      <m:sub>
                        <m:r>
                          <a:rPr lang="en-US" altLang="zh-CN" sz="2400" i="1">
                            <a:solidFill>
                              <a:schemeClr val="tx1"/>
                            </a:solidFill>
                            <a:latin typeface="Cambria Math" panose="02040503050406030204" pitchFamily="18" charset="0"/>
                            <a:ea typeface="隶书" panose="02010509060101010101" pitchFamily="49" charset="-122"/>
                          </a:rPr>
                          <m:t>𝑠</m:t>
                        </m:r>
                      </m:sub>
                      <m:sup>
                        <m:r>
                          <a:rPr lang="zh-CN" altLang="en-US" sz="2400" i="1">
                            <a:solidFill>
                              <a:schemeClr val="tx1"/>
                            </a:solidFill>
                            <a:latin typeface="Cambria Math" panose="02040503050406030204" pitchFamily="18" charset="0"/>
                            <a:ea typeface="隶书" panose="02010509060101010101" pitchFamily="49" charset="-122"/>
                          </a:rPr>
                          <m:t>𝜃</m:t>
                        </m:r>
                      </m:sup>
                    </m:sSubSup>
                    <m:r>
                      <m:rPr>
                        <m:nor/>
                      </m:rPr>
                      <a:rPr lang="en-US" altLang="zh-CN" sz="2400">
                        <a:solidFill>
                          <a:schemeClr val="tx1"/>
                        </a:solidFill>
                        <a:latin typeface="Times New Roman" panose="02020603050405020304" pitchFamily="18" charset="0"/>
                        <a:ea typeface="隶书" panose="02010509060101010101" pitchFamily="49" charset="-122"/>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Ag</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NH</m:t>
                    </m:r>
                    <m:r>
                      <m:rPr>
                        <m:nor/>
                      </m:rPr>
                      <a:rPr lang="en-US" altLang="zh-CN" sz="2400" baseline="-25000" dirty="0">
                        <a:solidFill>
                          <a:schemeClr val="tx1"/>
                        </a:solidFill>
                        <a:latin typeface="Times New Roman" panose="02020603050405020304" pitchFamily="18" charset="0"/>
                        <a:cs typeface="Times New Roman" panose="02020603050405020304" pitchFamily="18" charset="0"/>
                      </a:rPr>
                      <m:t>3</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aseline="-25000" dirty="0">
                        <a:solidFill>
                          <a:schemeClr val="tx1"/>
                        </a:solidFill>
                        <a:latin typeface="Times New Roman" panose="02020603050405020304" pitchFamily="18" charset="0"/>
                        <a:cs typeface="Times New Roman" panose="02020603050405020304" pitchFamily="18" charset="0"/>
                      </a:rPr>
                      <m:t>2</m:t>
                    </m:r>
                    <m:r>
                      <m:rPr>
                        <m:nor/>
                      </m:rPr>
                      <a:rPr lang="en-US" altLang="zh-CN" sz="2400" dirty="0">
                        <a:solidFill>
                          <a:schemeClr val="tx1"/>
                        </a:solidFill>
                        <a:latin typeface="Times New Roman" panose="02020603050405020304" pitchFamily="18" charset="0"/>
                        <a:cs typeface="Times New Roman" panose="02020603050405020304" pitchFamily="18" charset="0"/>
                      </a:rPr>
                      <m:t>]</m:t>
                    </m:r>
                    <m:r>
                      <m:rPr>
                        <m:nor/>
                      </m:rPr>
                      <a:rPr lang="en-US" altLang="zh-CN" sz="2400" baseline="30000" dirty="0">
                        <a:solidFill>
                          <a:schemeClr val="tx1"/>
                        </a:solidFill>
                        <a:latin typeface="Times New Roman" panose="02020603050405020304" pitchFamily="18" charset="0"/>
                        <a:cs typeface="Times New Roman" panose="02020603050405020304" pitchFamily="18" charset="0"/>
                      </a:rPr>
                      <m:t>+</m:t>
                    </m:r>
                    <m:r>
                      <m:rPr>
                        <m:nor/>
                      </m:rPr>
                      <a:rPr lang="en-US" altLang="zh-CN" sz="2400" dirty="0">
                        <a:solidFill>
                          <a:schemeClr val="tx1"/>
                        </a:solidFill>
                        <a:latin typeface="Times New Roman" panose="02020603050405020304" pitchFamily="18" charset="0"/>
                        <a:cs typeface="Times New Roman" panose="02020603050405020304" pitchFamily="18" charset="0"/>
                      </a:rPr>
                      <m:t>}</m:t>
                    </m:r>
                  </m:oMath>
                </a14:m>
                <a:r>
                  <a:rPr lang="en-US" altLang="zh-CN" sz="2400" dirty="0">
                    <a:solidFill>
                      <a:schemeClr val="tx1"/>
                    </a:solidFill>
                    <a:latin typeface="宋体" panose="02010600030101010101" pitchFamily="2" charset="-122"/>
                  </a:rPr>
                  <a:t>=1.67×10</a:t>
                </a:r>
                <a:r>
                  <a:rPr lang="en-US" altLang="zh-CN" sz="2400" baseline="30000" dirty="0">
                    <a:solidFill>
                      <a:schemeClr val="tx1"/>
                    </a:solidFill>
                    <a:latin typeface="宋体" panose="02010600030101010101" pitchFamily="2" charset="-122"/>
                  </a:rPr>
                  <a:t>7</a:t>
                </a:r>
                <a:r>
                  <a:rPr lang="en-US" altLang="zh-CN" sz="2400" dirty="0">
                    <a:solidFill>
                      <a:schemeClr val="tx1"/>
                    </a:solidFill>
                    <a:latin typeface="宋体" panose="02010600030101010101" pitchFamily="2" charset="-122"/>
                  </a:rPr>
                  <a:t>, </a:t>
                </a:r>
                <a14:m>
                  <m:oMath xmlns:m="http://schemas.openxmlformats.org/officeDocument/2006/math">
                    <m:sSubSup>
                      <m:sSubSupPr>
                        <m:ctrlPr>
                          <a:rPr lang="en-US" altLang="zh-CN" sz="2400" i="1" smtClean="0">
                            <a:solidFill>
                              <a:schemeClr val="tx1"/>
                            </a:solidFill>
                            <a:latin typeface="Cambria Math"/>
                          </a:rPr>
                        </m:ctrlPr>
                      </m:sSubSupPr>
                      <m:e>
                        <m:r>
                          <a:rPr lang="zh-CN" altLang="en-US" sz="2400" i="1">
                            <a:latin typeface="Cambria Math" panose="02040503050406030204" pitchFamily="18" charset="0"/>
                          </a:rPr>
                          <m:t>𝜑</m:t>
                        </m:r>
                      </m:e>
                      <m:sub>
                        <m:sSup>
                          <m:sSupPr>
                            <m:ctrlPr>
                              <a:rPr lang="en-US" altLang="zh-CN" sz="2400" i="1">
                                <a:latin typeface="Cambria Math"/>
                              </a:rPr>
                            </m:ctrlPr>
                          </m:sSupPr>
                          <m:e>
                            <m:r>
                              <a:rPr lang="en-US" altLang="zh-CN" sz="2400" i="1">
                                <a:latin typeface="Cambria Math" panose="02040503050406030204" pitchFamily="18" charset="0"/>
                              </a:rPr>
                              <m:t>𝐴𝑔</m:t>
                            </m:r>
                          </m:e>
                          <m:sup>
                            <m:r>
                              <a:rPr lang="en-US" altLang="zh-CN" sz="2400" i="1">
                                <a:latin typeface="Cambria Math" panose="02040503050406030204" pitchFamily="18" charset="0"/>
                              </a:rPr>
                              <m:t>+</m:t>
                            </m:r>
                          </m:sup>
                        </m:sSup>
                        <m:r>
                          <a:rPr lang="en-US" altLang="zh-CN" sz="2400" i="1">
                            <a:latin typeface="Cambria Math" panose="02040503050406030204" pitchFamily="18" charset="0"/>
                          </a:rPr>
                          <m:t>/</m:t>
                        </m:r>
                        <m:r>
                          <a:rPr lang="en-US" altLang="zh-CN" sz="2400" i="1">
                            <a:latin typeface="Cambria Math" panose="02040503050406030204" pitchFamily="18" charset="0"/>
                          </a:rPr>
                          <m:t>𝐴𝑔</m:t>
                        </m:r>
                      </m:sub>
                      <m:sup>
                        <m:r>
                          <a:rPr lang="zh-CN" altLang="en-US" sz="2400" i="1" smtClean="0">
                            <a:solidFill>
                              <a:schemeClr val="tx1"/>
                            </a:solidFill>
                            <a:latin typeface="Cambria Math" panose="02040503050406030204" pitchFamily="18" charset="0"/>
                          </a:rPr>
                          <m:t>𝜃</m:t>
                        </m:r>
                      </m:sup>
                    </m:sSubSup>
                  </m:oMath>
                </a14:m>
                <a:r>
                  <a:rPr lang="en-US" altLang="zh-CN" sz="2400" dirty="0">
                    <a:solidFill>
                      <a:schemeClr val="tx1"/>
                    </a:solidFill>
                    <a:latin typeface="宋体" panose="02010600030101010101" pitchFamily="2" charset="-122"/>
                  </a:rPr>
                  <a:t>= 0.7991 V,</a:t>
                </a:r>
                <a:r>
                  <a:rPr lang="zh-CN" altLang="en-US" sz="2400" dirty="0">
                    <a:solidFill>
                      <a:schemeClr val="tx1"/>
                    </a:solidFill>
                    <a:latin typeface="宋体" panose="02010600030101010101" pitchFamily="2" charset="-122"/>
                  </a:rPr>
                  <a:t>计算电对</a:t>
                </a:r>
                <a:r>
                  <a:rPr lang="en-US" altLang="zh-CN" sz="2400" dirty="0">
                    <a:solidFill>
                      <a:schemeClr val="tx1"/>
                    </a:solidFill>
                  </a:rPr>
                  <a:t>[Ag(NH</a:t>
                </a:r>
                <a:r>
                  <a:rPr lang="en-US" altLang="zh-CN" sz="2400" baseline="-25000" dirty="0">
                    <a:solidFill>
                      <a:schemeClr val="tx1"/>
                    </a:solidFill>
                  </a:rPr>
                  <a:t>3</a:t>
                </a:r>
                <a:r>
                  <a:rPr lang="en-US" altLang="zh-CN" sz="2400" dirty="0">
                    <a:solidFill>
                      <a:schemeClr val="tx1"/>
                    </a:solidFill>
                  </a:rPr>
                  <a:t>) </a:t>
                </a:r>
                <a:r>
                  <a:rPr lang="en-US" altLang="zh-CN" sz="2400" baseline="-25000" dirty="0">
                    <a:solidFill>
                      <a:schemeClr val="tx1"/>
                    </a:solidFill>
                  </a:rPr>
                  <a:t>2</a:t>
                </a:r>
                <a:r>
                  <a:rPr lang="en-US" altLang="zh-CN" sz="2400" dirty="0">
                    <a:solidFill>
                      <a:schemeClr val="tx1"/>
                    </a:solidFill>
                  </a:rPr>
                  <a:t>]</a:t>
                </a:r>
                <a:r>
                  <a:rPr lang="en-US" altLang="zh-CN" sz="2400" baseline="30000" dirty="0">
                    <a:solidFill>
                      <a:schemeClr val="tx1"/>
                    </a:solidFill>
                  </a:rPr>
                  <a:t>+ </a:t>
                </a:r>
                <a:r>
                  <a:rPr lang="en-US" altLang="zh-CN" sz="2400" dirty="0">
                    <a:solidFill>
                      <a:schemeClr val="tx1"/>
                    </a:solidFill>
                  </a:rPr>
                  <a:t>/Ag</a:t>
                </a:r>
                <a:r>
                  <a:rPr lang="en-US" altLang="zh-CN" sz="2400" baseline="30000" dirty="0">
                    <a:solidFill>
                      <a:schemeClr val="tx1"/>
                    </a:solidFill>
                  </a:rPr>
                  <a:t>+</a:t>
                </a:r>
                <a:r>
                  <a:rPr lang="zh-CN" altLang="en-US" sz="2400" dirty="0">
                    <a:solidFill>
                      <a:schemeClr val="tx1"/>
                    </a:solidFill>
                    <a:latin typeface="宋体" panose="02010600030101010101" pitchFamily="2" charset="-122"/>
                  </a:rPr>
                  <a:t>的标准电极电势。</a:t>
                </a:r>
              </a:p>
            </p:txBody>
          </p:sp>
        </mc:Choice>
        <mc:Fallback xmlns="">
          <p:sp>
            <p:nvSpPr>
              <p:cNvPr id="2" name="矩形 1">
                <a:extLst>
                  <a:ext uri="{FF2B5EF4-FFF2-40B4-BE49-F238E27FC236}">
                    <a16:creationId xmlns:a16="http://schemas.microsoft.com/office/drawing/2014/main" id="{1845AD83-030D-470A-81F5-12FFCFA4AF95}"/>
                  </a:ext>
                </a:extLst>
              </p:cNvPr>
              <p:cNvSpPr>
                <a:spLocks noRot="1" noChangeAspect="1" noMove="1" noResize="1" noEditPoints="1" noAdjustHandles="1" noChangeArrowheads="1" noChangeShapeType="1" noTextEdit="1"/>
              </p:cNvSpPr>
              <p:nvPr/>
            </p:nvSpPr>
            <p:spPr>
              <a:xfrm>
                <a:off x="947428" y="3608985"/>
                <a:ext cx="10297144" cy="1417824"/>
              </a:xfrm>
              <a:prstGeom prst="rect">
                <a:avLst/>
              </a:prstGeom>
              <a:blipFill>
                <a:blip r:embed="rId3"/>
                <a:stretch>
                  <a:fillRect l="-888" r="-769" b="-25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796613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 id="{0F58F4BA-F432-49D4-9B42-C2308EA04BDD}"/>
              </a:ext>
            </a:extLst>
          </p:cNvPr>
          <p:cNvSpPr>
            <a:spLocks noGrp="1"/>
          </p:cNvSpPr>
          <p:nvPr>
            <p:ph type="dt" sz="half" idx="10"/>
          </p:nvPr>
        </p:nvSpPr>
        <p:spPr/>
        <p:txBody>
          <a:bodyPr/>
          <a:lstStyle/>
          <a:p>
            <a:fld id="{47708C78-F3FE-414C-8416-34736449F243}" type="datetime12">
              <a:rPr lang="zh-CN" altLang="en-US" smtClean="0"/>
              <a:t>上午8时17分</a:t>
            </a:fld>
            <a:endParaRPr lang="en-US" altLang="zh-CN"/>
          </a:p>
        </p:txBody>
      </p:sp>
      <p:sp>
        <p:nvSpPr>
          <p:cNvPr id="4" name="灯片编号占位符 3">
            <a:extLst>
              <a:ext uri="{FF2B5EF4-FFF2-40B4-BE49-F238E27FC236}">
                <a16:creationId xmlns:a16="http://schemas.microsoft.com/office/drawing/2014/main" xmlns="" id="{DF6C3AE8-E489-4C44-B195-B29C8FF2BA4E}"/>
              </a:ext>
            </a:extLst>
          </p:cNvPr>
          <p:cNvSpPr>
            <a:spLocks noGrp="1"/>
          </p:cNvSpPr>
          <p:nvPr>
            <p:ph type="sldNum" sz="quarter" idx="11"/>
          </p:nvPr>
        </p:nvSpPr>
        <p:spPr/>
        <p:txBody>
          <a:bodyPr/>
          <a:lstStyle/>
          <a:p>
            <a:fld id="{23252746-FD5C-47BD-B38F-3A90BA1481F0}" type="slidenum">
              <a:rPr lang="en-US" altLang="zh-CN" smtClean="0"/>
              <a:pPr/>
              <a:t>74</a:t>
            </a:fld>
            <a:endParaRPr lang="en-US" altLang="zh-CN"/>
          </a:p>
        </p:txBody>
      </p:sp>
      <p:sp>
        <p:nvSpPr>
          <p:cNvPr id="6" name="矩形 5">
            <a:extLst>
              <a:ext uri="{FF2B5EF4-FFF2-40B4-BE49-F238E27FC236}">
                <a16:creationId xmlns:a16="http://schemas.microsoft.com/office/drawing/2014/main" xmlns="" id="{24CFAB9F-5432-4C61-BB74-D2D41AFC8E26}"/>
              </a:ext>
            </a:extLst>
          </p:cNvPr>
          <p:cNvSpPr/>
          <p:nvPr/>
        </p:nvSpPr>
        <p:spPr>
          <a:xfrm>
            <a:off x="263352" y="692696"/>
            <a:ext cx="5614037" cy="461665"/>
          </a:xfrm>
          <a:prstGeom prst="rect">
            <a:avLst/>
          </a:prstGeom>
        </p:spPr>
        <p:txBody>
          <a:bodyPr wrap="none">
            <a:spAutoFit/>
          </a:bodyPr>
          <a:lstStyle/>
          <a:p>
            <a:r>
              <a:rPr lang="zh-CN" altLang="en-US" sz="2400" dirty="0">
                <a:ea typeface="黑体" panose="02010609060101010101" pitchFamily="49" charset="-122"/>
              </a:rPr>
              <a:t>解</a:t>
            </a:r>
            <a:r>
              <a:rPr lang="zh-CN" altLang="en-US" sz="2400" dirty="0"/>
              <a:t>：</a:t>
            </a:r>
            <a:r>
              <a:rPr lang="zh-CN" altLang="en-US" sz="2400" dirty="0">
                <a:latin typeface="宋体" panose="02010600030101010101" pitchFamily="2" charset="-122"/>
              </a:rPr>
              <a:t> </a:t>
            </a:r>
            <a:r>
              <a:rPr lang="en-US" altLang="zh-CN" sz="2400" dirty="0"/>
              <a:t>[Ag(NH</a:t>
            </a:r>
            <a:r>
              <a:rPr lang="en-US" altLang="zh-CN" sz="2400" baseline="-25000" dirty="0"/>
              <a:t>3</a:t>
            </a:r>
            <a:r>
              <a:rPr lang="en-US" altLang="zh-CN" sz="2400" dirty="0"/>
              <a:t>) </a:t>
            </a:r>
            <a:r>
              <a:rPr lang="en-US" altLang="zh-CN" sz="2400" baseline="-25000" dirty="0"/>
              <a:t>2</a:t>
            </a:r>
            <a:r>
              <a:rPr lang="en-US" altLang="zh-CN" sz="2400" dirty="0"/>
              <a:t>]</a:t>
            </a:r>
            <a:r>
              <a:rPr lang="en-US" altLang="zh-CN" sz="2400" baseline="30000" dirty="0"/>
              <a:t>+ </a:t>
            </a:r>
            <a:r>
              <a:rPr lang="en-US" altLang="zh-CN" sz="2400" dirty="0"/>
              <a:t>/Ag </a:t>
            </a:r>
            <a:r>
              <a:rPr lang="zh-CN" altLang="en-US" sz="2400" dirty="0">
                <a:latin typeface="宋体" panose="02010600030101010101" pitchFamily="2" charset="-122"/>
              </a:rPr>
              <a:t>的电极反应式为：</a:t>
            </a:r>
            <a:endParaRPr lang="zh-CN" altLang="en-US" sz="240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xmlns="" id="{CC0142E1-460E-467D-9444-C355AC676199}"/>
                  </a:ext>
                </a:extLst>
              </p:cNvPr>
              <p:cNvSpPr txBox="1"/>
              <p:nvPr/>
            </p:nvSpPr>
            <p:spPr>
              <a:xfrm>
                <a:off x="953114" y="1469975"/>
                <a:ext cx="4367542"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[Ag(NH</a:t>
                </a:r>
                <a:r>
                  <a:rPr lang="en-US" altLang="zh-CN" sz="2400" baseline="-25000" dirty="0">
                    <a:latin typeface="Times New Roman" panose="02020603050405020304" pitchFamily="18" charset="0"/>
                    <a:cs typeface="Times New Roman" panose="02020603050405020304" pitchFamily="18" charset="0"/>
                  </a:rPr>
                  <a:t>3</a:t>
                </a:r>
                <a:r>
                  <a:rPr lang="en-US" altLang="zh-CN" sz="2400" dirty="0">
                    <a:latin typeface="Times New Roman" panose="02020603050405020304" pitchFamily="18" charset="0"/>
                    <a:cs typeface="Times New Roman" panose="02020603050405020304" pitchFamily="18" charset="0"/>
                  </a:rPr>
                  <a:t>)</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a:t>
                </a:r>
                <a:r>
                  <a:rPr lang="en-US" altLang="zh-CN" sz="2400" baseline="300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e</a:t>
                </a:r>
                <a:r>
                  <a:rPr lang="en-US" altLang="zh-CN" sz="2400" baseline="300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400" b="1" i="1" smtClean="0">
                        <a:latin typeface="Cambria Math" panose="02040503050406030204" pitchFamily="18" charset="0"/>
                        <a:ea typeface="Cambria Math"/>
                        <a:cs typeface="Times New Roman" pitchFamily="18" charset="0"/>
                      </a:rPr>
                      <m:t>=</m:t>
                    </m:r>
                  </m:oMath>
                </a14:m>
                <a:r>
                  <a:rPr lang="en-US" altLang="zh-CN" sz="2400" dirty="0">
                    <a:latin typeface="Times New Roman" panose="02020603050405020304" pitchFamily="18" charset="0"/>
                    <a:cs typeface="Times New Roman" panose="02020603050405020304" pitchFamily="18" charset="0"/>
                  </a:rPr>
                  <a:t> Ag (s)</a:t>
                </a:r>
                <a:r>
                  <a:rPr lang="en-US" altLang="zh-CN" sz="2400" baseline="300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+2 NH</a:t>
                </a:r>
                <a:r>
                  <a:rPr lang="en-US" altLang="zh-CN" sz="2400" baseline="-250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CC0142E1-460E-467D-9444-C355AC676199}"/>
                  </a:ext>
                </a:extLst>
              </p:cNvPr>
              <p:cNvSpPr txBox="1">
                <a:spLocks noRot="1" noChangeAspect="1" noMove="1" noResize="1" noEditPoints="1" noAdjustHandles="1" noChangeArrowheads="1" noChangeShapeType="1" noTextEdit="1"/>
              </p:cNvSpPr>
              <p:nvPr/>
            </p:nvSpPr>
            <p:spPr>
              <a:xfrm>
                <a:off x="953114" y="1469975"/>
                <a:ext cx="4367542" cy="461665"/>
              </a:xfrm>
              <a:prstGeom prst="rect">
                <a:avLst/>
              </a:prstGeom>
              <a:blipFill>
                <a:blip r:embed="rId2"/>
                <a:stretch>
                  <a:fillRect l="-2092"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xmlns="" id="{67442493-472D-4EFF-9582-323BB90EA4FD}"/>
                  </a:ext>
                </a:extLst>
              </p:cNvPr>
              <p:cNvSpPr/>
              <p:nvPr/>
            </p:nvSpPr>
            <p:spPr>
              <a:xfrm>
                <a:off x="1559496" y="2708920"/>
                <a:ext cx="7555145" cy="3352969"/>
              </a:xfrm>
              <a:prstGeom prst="rect">
                <a:avLst/>
              </a:prstGeom>
            </p:spPr>
            <p:txBody>
              <a:bodyPr wrap="none">
                <a:spAutoFit/>
              </a:bodyPr>
              <a:lstStyle/>
              <a:p>
                <a:pPr>
                  <a:lnSpc>
                    <a:spcPct val="150000"/>
                  </a:lnSpc>
                </a:pPr>
                <a14:m>
                  <m:oMath xmlns:m="http://schemas.openxmlformats.org/officeDocument/2006/math">
                    <m:sSubSup>
                      <m:sSubSupPr>
                        <m:ctrlPr>
                          <a:rPr lang="en-US" altLang="zh-CN" sz="2400" i="1" smtClean="0">
                            <a:latin typeface="Cambria Math"/>
                          </a:rPr>
                        </m:ctrlPr>
                      </m:sSubSupPr>
                      <m:e>
                        <m:r>
                          <a:rPr lang="zh-CN" altLang="en-US" sz="2400" i="1">
                            <a:latin typeface="Cambria Math" panose="02040503050406030204" pitchFamily="18" charset="0"/>
                          </a:rPr>
                          <m:t>𝜑</m:t>
                        </m:r>
                      </m:e>
                      <m:sub>
                        <m:r>
                          <m:rPr>
                            <m:nor/>
                          </m:rPr>
                          <a:rPr lang="en-US" altLang="zh-CN" sz="2400" i="1" dirty="0">
                            <a:latin typeface="Times New Roman" panose="02020603050405020304" pitchFamily="18" charset="0"/>
                            <a:cs typeface="Times New Roman" panose="02020603050405020304" pitchFamily="18" charset="0"/>
                          </a:rPr>
                          <m:t>[</m:t>
                        </m:r>
                        <m:r>
                          <m:rPr>
                            <m:nor/>
                          </m:rPr>
                          <a:rPr lang="en-US" altLang="zh-CN" sz="2400" i="1" dirty="0">
                            <a:latin typeface="Times New Roman" panose="02020603050405020304" pitchFamily="18" charset="0"/>
                            <a:cs typeface="Times New Roman" panose="02020603050405020304" pitchFamily="18" charset="0"/>
                          </a:rPr>
                          <m:t>Ag</m:t>
                        </m:r>
                        <m:r>
                          <m:rPr>
                            <m:nor/>
                          </m:rPr>
                          <a:rPr lang="en-US" altLang="zh-CN" sz="2400" i="1" dirty="0">
                            <a:latin typeface="Times New Roman" panose="02020603050405020304" pitchFamily="18" charset="0"/>
                            <a:cs typeface="Times New Roman" panose="02020603050405020304" pitchFamily="18" charset="0"/>
                          </a:rPr>
                          <m:t>(</m:t>
                        </m:r>
                        <m:r>
                          <m:rPr>
                            <m:nor/>
                          </m:rPr>
                          <a:rPr lang="en-US" altLang="zh-CN" sz="2400" i="1" dirty="0">
                            <a:latin typeface="Times New Roman" panose="02020603050405020304" pitchFamily="18" charset="0"/>
                            <a:cs typeface="Times New Roman" panose="02020603050405020304" pitchFamily="18" charset="0"/>
                          </a:rPr>
                          <m:t>NH</m:t>
                        </m:r>
                        <m:r>
                          <m:rPr>
                            <m:nor/>
                          </m:rPr>
                          <a:rPr lang="en-US" altLang="zh-CN" sz="2400" i="1" baseline="-25000" dirty="0">
                            <a:latin typeface="Times New Roman" panose="02020603050405020304" pitchFamily="18" charset="0"/>
                            <a:cs typeface="Times New Roman" panose="02020603050405020304" pitchFamily="18" charset="0"/>
                          </a:rPr>
                          <m:t>3</m:t>
                        </m:r>
                        <m:r>
                          <m:rPr>
                            <m:nor/>
                          </m:rPr>
                          <a:rPr lang="en-US" altLang="zh-CN" sz="2400" i="1" dirty="0">
                            <a:latin typeface="Times New Roman" panose="02020603050405020304" pitchFamily="18" charset="0"/>
                            <a:cs typeface="Times New Roman" panose="02020603050405020304" pitchFamily="18" charset="0"/>
                          </a:rPr>
                          <m:t>)</m:t>
                        </m:r>
                        <m:r>
                          <m:rPr>
                            <m:nor/>
                          </m:rPr>
                          <a:rPr lang="en-US" altLang="zh-CN" sz="2400" i="1" baseline="-25000" dirty="0">
                            <a:latin typeface="Times New Roman" panose="02020603050405020304" pitchFamily="18" charset="0"/>
                            <a:cs typeface="Times New Roman" panose="02020603050405020304" pitchFamily="18" charset="0"/>
                          </a:rPr>
                          <m:t>2</m:t>
                        </m:r>
                        <m:r>
                          <m:rPr>
                            <m:nor/>
                          </m:rPr>
                          <a:rPr lang="en-US" altLang="zh-CN" sz="2400" i="1" dirty="0">
                            <a:latin typeface="Times New Roman" panose="02020603050405020304" pitchFamily="18" charset="0"/>
                            <a:cs typeface="Times New Roman" panose="02020603050405020304" pitchFamily="18" charset="0"/>
                          </a:rPr>
                          <m:t>]</m:t>
                        </m:r>
                        <m:r>
                          <m:rPr>
                            <m:nor/>
                          </m:rPr>
                          <a:rPr lang="en-US" altLang="zh-CN" sz="2400" i="1" baseline="30000" dirty="0">
                            <a:latin typeface="Times New Roman" panose="02020603050405020304" pitchFamily="18" charset="0"/>
                            <a:cs typeface="Times New Roman" panose="02020603050405020304" pitchFamily="18" charset="0"/>
                          </a:rPr>
                          <m:t>+</m:t>
                        </m:r>
                        <m:r>
                          <a:rPr lang="en-US" altLang="zh-CN" sz="2400" b="0" i="1" dirty="0" smtClean="0">
                            <a:latin typeface="Cambria Math" panose="02040503050406030204" pitchFamily="18" charset="0"/>
                            <a:cs typeface="Times New Roman" panose="02020603050405020304" pitchFamily="18" charset="0"/>
                          </a:rPr>
                          <m:t>/</m:t>
                        </m:r>
                        <m:r>
                          <m:rPr>
                            <m:nor/>
                          </m:rPr>
                          <a:rPr lang="en-US" altLang="zh-CN" sz="2400" i="1" dirty="0">
                            <a:latin typeface="Times New Roman" panose="02020603050405020304" pitchFamily="18" charset="0"/>
                            <a:cs typeface="Times New Roman" panose="02020603050405020304" pitchFamily="18" charset="0"/>
                          </a:rPr>
                          <m:t>Ag</m:t>
                        </m:r>
                      </m:sub>
                      <m:sup>
                        <m:r>
                          <a:rPr lang="zh-CN" altLang="en-US" sz="2400" i="1">
                            <a:latin typeface="Cambria Math" panose="02040503050406030204" pitchFamily="18" charset="0"/>
                          </a:rPr>
                          <m:t>𝜃</m:t>
                        </m:r>
                      </m:sup>
                    </m:sSubSup>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altLang="zh-CN" sz="2400" i="1">
                            <a:latin typeface="Cambria Math"/>
                          </a:rPr>
                        </m:ctrlPr>
                      </m:sSubSupPr>
                      <m:e>
                        <m:r>
                          <a:rPr lang="zh-CN" altLang="en-US" sz="2400" i="1">
                            <a:latin typeface="Cambria Math" panose="02040503050406030204" pitchFamily="18" charset="0"/>
                          </a:rPr>
                          <m:t>𝜑</m:t>
                        </m:r>
                      </m:e>
                      <m:sub>
                        <m:sSup>
                          <m:sSupPr>
                            <m:ctrlPr>
                              <a:rPr lang="en-US" altLang="zh-CN" sz="2400" i="1">
                                <a:latin typeface="Cambria Math"/>
                              </a:rPr>
                            </m:ctrlPr>
                          </m:sSupPr>
                          <m:e>
                            <m:r>
                              <a:rPr lang="en-US" altLang="zh-CN" sz="2400" i="1">
                                <a:latin typeface="Cambria Math" panose="02040503050406030204" pitchFamily="18" charset="0"/>
                              </a:rPr>
                              <m:t>𝐴𝑔</m:t>
                            </m:r>
                          </m:e>
                          <m:sup>
                            <m:r>
                              <a:rPr lang="en-US" altLang="zh-CN" sz="2400" i="1">
                                <a:latin typeface="Cambria Math" panose="02040503050406030204" pitchFamily="18" charset="0"/>
                              </a:rPr>
                              <m:t>+</m:t>
                            </m:r>
                          </m:sup>
                        </m:sSup>
                        <m:r>
                          <a:rPr lang="en-US" altLang="zh-CN" sz="2400" i="1">
                            <a:latin typeface="Cambria Math" panose="02040503050406030204" pitchFamily="18" charset="0"/>
                          </a:rPr>
                          <m:t>/</m:t>
                        </m:r>
                        <m:r>
                          <a:rPr lang="en-US" altLang="zh-CN" sz="2400" i="1">
                            <a:latin typeface="Cambria Math" panose="02040503050406030204" pitchFamily="18" charset="0"/>
                          </a:rPr>
                          <m:t>𝐴𝑔</m:t>
                        </m:r>
                      </m:sub>
                      <m:sup>
                        <m:r>
                          <a:rPr lang="zh-CN" altLang="en-US" sz="2400" i="1">
                            <a:latin typeface="Cambria Math" panose="02040503050406030204" pitchFamily="18" charset="0"/>
                          </a:rPr>
                          <m:t>𝜃</m:t>
                        </m:r>
                      </m:sup>
                    </m:sSubSup>
                  </m:oMath>
                </a14:m>
                <a:r>
                  <a:rPr lang="en-US" altLang="zh-CN" sz="2400" dirty="0">
                    <a:latin typeface="Times New Roman" panose="02020603050405020304" pitchFamily="18" charset="0"/>
                    <a:cs typeface="Times New Roman" panose="02020603050405020304" pitchFamily="18" charset="0"/>
                  </a:rPr>
                  <a:t>+ 0.05916×lg </a:t>
                </a:r>
                <a14:m>
                  <m:oMath xmlns:m="http://schemas.openxmlformats.org/officeDocument/2006/math">
                    <m:sSub>
                      <m:sSubPr>
                        <m:ctrlPr>
                          <a:rPr lang="en-US" altLang="zh-CN" sz="2400" i="1" dirty="0">
                            <a:latin typeface="Cambria Math"/>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𝐶</m:t>
                        </m:r>
                      </m:e>
                      <m:sub>
                        <m:r>
                          <m:rPr>
                            <m:nor/>
                          </m:rPr>
                          <a:rPr lang="en-US" altLang="zh-CN" sz="2400" dirty="0">
                            <a:latin typeface="Times New Roman" panose="02020603050405020304" pitchFamily="18" charset="0"/>
                            <a:cs typeface="Times New Roman" panose="02020603050405020304" pitchFamily="18" charset="0"/>
                          </a:rPr>
                          <m:t>[</m:t>
                        </m:r>
                        <m:r>
                          <m:rPr>
                            <m:nor/>
                          </m:rPr>
                          <a:rPr lang="en-US" altLang="zh-CN" sz="2400" dirty="0">
                            <a:latin typeface="Times New Roman" panose="02020603050405020304" pitchFamily="18" charset="0"/>
                            <a:cs typeface="Times New Roman" panose="02020603050405020304" pitchFamily="18" charset="0"/>
                          </a:rPr>
                          <m:t>Ag</m:t>
                        </m:r>
                        <m:r>
                          <m:rPr>
                            <m:nor/>
                          </m:rPr>
                          <a:rPr lang="en-US" altLang="zh-CN" sz="2400" dirty="0">
                            <a:latin typeface="Times New Roman" panose="02020603050405020304" pitchFamily="18" charset="0"/>
                            <a:cs typeface="Times New Roman" panose="02020603050405020304" pitchFamily="18" charset="0"/>
                          </a:rPr>
                          <m:t>]+</m:t>
                        </m:r>
                      </m:sub>
                    </m:sSub>
                  </m:oMath>
                </a14:m>
                <a:endParaRPr lang="en-US" altLang="zh-CN" sz="2400" i="1"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altLang="zh-CN" sz="2400" i="1">
                            <a:latin typeface="Cambria Math"/>
                          </a:rPr>
                        </m:ctrlPr>
                      </m:sSubSupPr>
                      <m:e>
                        <m:r>
                          <a:rPr lang="zh-CN" altLang="en-US" sz="2400" i="1">
                            <a:latin typeface="Cambria Math" panose="02040503050406030204" pitchFamily="18" charset="0"/>
                          </a:rPr>
                          <m:t>𝜑</m:t>
                        </m:r>
                      </m:e>
                      <m:sub>
                        <m:sSup>
                          <m:sSupPr>
                            <m:ctrlPr>
                              <a:rPr lang="en-US" altLang="zh-CN" sz="2400" i="1">
                                <a:latin typeface="Cambria Math"/>
                              </a:rPr>
                            </m:ctrlPr>
                          </m:sSupPr>
                          <m:e>
                            <m:r>
                              <a:rPr lang="en-US" altLang="zh-CN" sz="2400" i="1">
                                <a:latin typeface="Cambria Math" panose="02040503050406030204" pitchFamily="18" charset="0"/>
                              </a:rPr>
                              <m:t>𝐴𝑔</m:t>
                            </m:r>
                          </m:e>
                          <m:sup>
                            <m:r>
                              <a:rPr lang="en-US" altLang="zh-CN" sz="2400" i="1">
                                <a:latin typeface="Cambria Math" panose="02040503050406030204" pitchFamily="18" charset="0"/>
                              </a:rPr>
                              <m:t>+</m:t>
                            </m:r>
                          </m:sup>
                        </m:sSup>
                        <m:r>
                          <a:rPr lang="en-US" altLang="zh-CN" sz="2400" i="1">
                            <a:latin typeface="Cambria Math" panose="02040503050406030204" pitchFamily="18" charset="0"/>
                          </a:rPr>
                          <m:t>/</m:t>
                        </m:r>
                        <m:r>
                          <a:rPr lang="en-US" altLang="zh-CN" sz="2400" i="1">
                            <a:latin typeface="Cambria Math" panose="02040503050406030204" pitchFamily="18" charset="0"/>
                          </a:rPr>
                          <m:t>𝐴𝑔</m:t>
                        </m:r>
                      </m:sub>
                      <m:sup>
                        <m:r>
                          <a:rPr lang="zh-CN" altLang="en-US" sz="2400" i="1">
                            <a:latin typeface="Cambria Math" panose="02040503050406030204" pitchFamily="18" charset="0"/>
                          </a:rPr>
                          <m:t>𝜃</m:t>
                        </m:r>
                      </m:sup>
                    </m:sSubSup>
                  </m:oMath>
                </a14:m>
                <a:r>
                  <a:rPr lang="en-US" altLang="zh-CN" sz="2400" dirty="0">
                    <a:latin typeface="Times New Roman" panose="02020603050405020304" pitchFamily="18" charset="0"/>
                    <a:cs typeface="Times New Roman" panose="02020603050405020304" pitchFamily="18" charset="0"/>
                  </a:rPr>
                  <a:t>+ 0.05916×lg</a:t>
                </a:r>
                <a14:m>
                  <m:oMath xmlns:m="http://schemas.openxmlformats.org/officeDocument/2006/math">
                    <m:f>
                      <m:fPr>
                        <m:ctrlPr>
                          <a:rPr lang="en-US" altLang="zh-CN" sz="2400" i="1" smtClean="0">
                            <a:latin typeface="Cambria Math"/>
                          </a:rPr>
                        </m:ctrlPr>
                      </m:fPr>
                      <m:num>
                        <m:sSub>
                          <m:sSubPr>
                            <m:ctrlPr>
                              <a:rPr lang="en-US" altLang="zh-CN" sz="2400" i="1" dirty="0" smtClean="0">
                                <a:latin typeface="Cambria Math"/>
                                <a:cs typeface="Times New Roman" panose="02020603050405020304" pitchFamily="18" charset="0"/>
                              </a:rPr>
                            </m:ctrlPr>
                          </m:sSubPr>
                          <m:e>
                            <m:r>
                              <a:rPr lang="en-US" altLang="zh-CN" sz="2400" b="0" i="1" dirty="0" smtClean="0">
                                <a:latin typeface="Cambria Math" panose="02040503050406030204" pitchFamily="18" charset="0"/>
                                <a:cs typeface="Times New Roman" panose="02020603050405020304" pitchFamily="18" charset="0"/>
                              </a:rPr>
                              <m:t>𝐶</m:t>
                            </m:r>
                          </m:e>
                          <m:sub>
                            <m:r>
                              <m:rPr>
                                <m:nor/>
                              </m:rPr>
                              <a:rPr lang="en-US" altLang="zh-CN" sz="2400" b="0" i="0" dirty="0" smtClean="0">
                                <a:latin typeface="Times New Roman" panose="02020603050405020304" pitchFamily="18" charset="0"/>
                                <a:cs typeface="Times New Roman" panose="02020603050405020304" pitchFamily="18" charset="0"/>
                              </a:rPr>
                              <m:t>[</m:t>
                            </m:r>
                            <m:r>
                              <m:rPr>
                                <m:nor/>
                              </m:rPr>
                              <a:rPr lang="en-US" altLang="zh-CN" sz="2400" dirty="0">
                                <a:latin typeface="Times New Roman" panose="02020603050405020304" pitchFamily="18" charset="0"/>
                                <a:cs typeface="Times New Roman" panose="02020603050405020304" pitchFamily="18" charset="0"/>
                              </a:rPr>
                              <m:t>Ag</m:t>
                            </m:r>
                            <m:r>
                              <m:rPr>
                                <m:nor/>
                              </m:rPr>
                              <a:rPr lang="en-US" altLang="zh-CN" sz="2400" dirty="0">
                                <a:latin typeface="Times New Roman" panose="02020603050405020304" pitchFamily="18" charset="0"/>
                                <a:cs typeface="Times New Roman" panose="02020603050405020304" pitchFamily="18" charset="0"/>
                              </a:rPr>
                              <m:t>(</m:t>
                            </m:r>
                            <m:r>
                              <m:rPr>
                                <m:nor/>
                              </m:rPr>
                              <a:rPr lang="en-US" altLang="zh-CN" sz="2400" dirty="0">
                                <a:latin typeface="Times New Roman" panose="02020603050405020304" pitchFamily="18" charset="0"/>
                                <a:cs typeface="Times New Roman" panose="02020603050405020304" pitchFamily="18" charset="0"/>
                              </a:rPr>
                              <m:t>NH</m:t>
                            </m:r>
                            <m:r>
                              <m:rPr>
                                <m:nor/>
                              </m:rPr>
                              <a:rPr lang="en-US" altLang="zh-CN" sz="2400" baseline="-25000" dirty="0">
                                <a:latin typeface="Times New Roman" panose="02020603050405020304" pitchFamily="18" charset="0"/>
                                <a:cs typeface="Times New Roman" panose="02020603050405020304" pitchFamily="18" charset="0"/>
                              </a:rPr>
                              <m:t>3</m:t>
                            </m:r>
                            <m:r>
                              <m:rPr>
                                <m:nor/>
                              </m:rPr>
                              <a:rPr lang="en-US" altLang="zh-CN" sz="2400" dirty="0">
                                <a:latin typeface="Times New Roman" panose="02020603050405020304" pitchFamily="18" charset="0"/>
                                <a:cs typeface="Times New Roman" panose="02020603050405020304" pitchFamily="18" charset="0"/>
                              </a:rPr>
                              <m:t>)</m:t>
                            </m:r>
                            <m:r>
                              <m:rPr>
                                <m:nor/>
                              </m:rPr>
                              <a:rPr lang="en-US" altLang="zh-CN" sz="2400" baseline="-25000" dirty="0">
                                <a:latin typeface="Times New Roman" panose="02020603050405020304" pitchFamily="18" charset="0"/>
                                <a:cs typeface="Times New Roman" panose="02020603050405020304" pitchFamily="18" charset="0"/>
                              </a:rPr>
                              <m:t>2</m:t>
                            </m:r>
                            <m:r>
                              <m:rPr>
                                <m:nor/>
                              </m:rPr>
                              <a:rPr lang="en-US" altLang="zh-CN" sz="2400" dirty="0">
                                <a:latin typeface="Times New Roman" panose="02020603050405020304" pitchFamily="18" charset="0"/>
                                <a:cs typeface="Times New Roman" panose="02020603050405020304" pitchFamily="18" charset="0"/>
                              </a:rPr>
                              <m:t>]</m:t>
                            </m:r>
                            <m:r>
                              <m:rPr>
                                <m:nor/>
                              </m:rPr>
                              <a:rPr lang="en-US" altLang="zh-CN" sz="2400" baseline="30000" dirty="0">
                                <a:latin typeface="Times New Roman" panose="02020603050405020304" pitchFamily="18" charset="0"/>
                                <a:cs typeface="Times New Roman" panose="02020603050405020304" pitchFamily="18" charset="0"/>
                              </a:rPr>
                              <m:t>+</m:t>
                            </m:r>
                          </m:sub>
                        </m:sSub>
                      </m:num>
                      <m:den>
                        <m:sSub>
                          <m:sSubPr>
                            <m:ctrlPr>
                              <a:rPr lang="en-US" altLang="zh-CN" sz="2400" i="1" dirty="0">
                                <a:latin typeface="Cambria Math"/>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𝐶</m:t>
                            </m:r>
                          </m:e>
                          <m:sub>
                            <m:r>
                              <m:rPr>
                                <m:nor/>
                              </m:rPr>
                              <a:rPr lang="en-US" altLang="zh-CN" sz="2400" dirty="0">
                                <a:latin typeface="Times New Roman" panose="02020603050405020304" pitchFamily="18" charset="0"/>
                                <a:cs typeface="Times New Roman" panose="02020603050405020304" pitchFamily="18" charset="0"/>
                              </a:rPr>
                              <m:t>(</m:t>
                            </m:r>
                            <m:r>
                              <m:rPr>
                                <m:nor/>
                              </m:rPr>
                              <a:rPr lang="en-US" altLang="zh-CN" sz="2400" dirty="0">
                                <a:latin typeface="Times New Roman" panose="02020603050405020304" pitchFamily="18" charset="0"/>
                                <a:cs typeface="Times New Roman" panose="02020603050405020304" pitchFamily="18" charset="0"/>
                              </a:rPr>
                              <m:t>NH</m:t>
                            </m:r>
                            <m:r>
                              <m:rPr>
                                <m:nor/>
                              </m:rPr>
                              <a:rPr lang="en-US" altLang="zh-CN" sz="2400" baseline="-25000" dirty="0">
                                <a:latin typeface="Times New Roman" panose="02020603050405020304" pitchFamily="18" charset="0"/>
                                <a:cs typeface="Times New Roman" panose="02020603050405020304" pitchFamily="18" charset="0"/>
                              </a:rPr>
                              <m:t>3</m:t>
                            </m:r>
                            <m:r>
                              <m:rPr>
                                <m:nor/>
                              </m:rPr>
                              <a:rPr lang="en-US" altLang="zh-CN" sz="2400" dirty="0">
                                <a:latin typeface="Times New Roman" panose="02020603050405020304" pitchFamily="18" charset="0"/>
                                <a:cs typeface="Times New Roman" panose="02020603050405020304" pitchFamily="18" charset="0"/>
                              </a:rPr>
                              <m:t>)</m:t>
                            </m:r>
                          </m:sub>
                        </m:sSub>
                        <m:r>
                          <a:rPr lang="en-US" altLang="zh-CN" sz="2400" b="0" i="1" baseline="-25000" dirty="0" smtClean="0">
                            <a:latin typeface="Cambria Math" panose="02040503050406030204" pitchFamily="18" charset="0"/>
                            <a:cs typeface="Times New Roman" panose="02020603050405020304" pitchFamily="18" charset="0"/>
                          </a:rPr>
                          <m:t>  </m:t>
                        </m:r>
                        <m:r>
                          <a:rPr lang="en-US" altLang="zh-CN" sz="2400" i="1" dirty="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altLang="zh-CN" sz="2400" i="1">
                                <a:latin typeface="Cambria Math"/>
                                <a:ea typeface="隶书" panose="02010509060101010101" pitchFamily="49" charset="-122"/>
                              </a:rPr>
                            </m:ctrlPr>
                          </m:sSubSupPr>
                          <m:e>
                            <m:r>
                              <a:rPr lang="en-US" altLang="zh-CN" sz="2400" b="0" i="1" smtClean="0">
                                <a:latin typeface="Cambria Math" panose="02040503050406030204" pitchFamily="18" charset="0"/>
                                <a:ea typeface="隶书" panose="02010509060101010101" pitchFamily="49" charset="-122"/>
                              </a:rPr>
                              <m:t> </m:t>
                            </m:r>
                            <m:r>
                              <a:rPr lang="en-US" altLang="zh-CN" sz="2400" i="1">
                                <a:latin typeface="Cambria Math" panose="02040503050406030204" pitchFamily="18" charset="0"/>
                                <a:ea typeface="隶书" panose="02010509060101010101" pitchFamily="49" charset="-122"/>
                              </a:rPr>
                              <m:t>𝐾</m:t>
                            </m:r>
                          </m:e>
                          <m:sub>
                            <m:r>
                              <a:rPr lang="en-US" altLang="zh-CN" sz="2400" i="1">
                                <a:latin typeface="Cambria Math" panose="02040503050406030204" pitchFamily="18" charset="0"/>
                                <a:ea typeface="隶书" panose="02010509060101010101" pitchFamily="49" charset="-122"/>
                              </a:rPr>
                              <m:t>𝑠</m:t>
                            </m:r>
                          </m:sub>
                          <m:sup>
                            <m:r>
                              <a:rPr lang="zh-CN" altLang="en-US" sz="2400" i="1">
                                <a:latin typeface="Cambria Math" panose="02040503050406030204" pitchFamily="18" charset="0"/>
                                <a:ea typeface="隶书" panose="02010509060101010101" pitchFamily="49" charset="-122"/>
                              </a:rPr>
                              <m:t>𝜃</m:t>
                            </m:r>
                          </m:sup>
                        </m:sSubSup>
                        <m:r>
                          <m:rPr>
                            <m:nor/>
                          </m:rPr>
                          <a:rPr lang="en-US" altLang="zh-CN" sz="2400">
                            <a:latin typeface="Times New Roman" panose="02020603050405020304" pitchFamily="18" charset="0"/>
                            <a:ea typeface="隶书" panose="02010509060101010101" pitchFamily="49" charset="-122"/>
                            <a:cs typeface="Times New Roman" panose="02020603050405020304" pitchFamily="18" charset="0"/>
                          </a:rPr>
                          <m:t>{</m:t>
                        </m:r>
                        <m:r>
                          <m:rPr>
                            <m:nor/>
                          </m:rPr>
                          <a:rPr lang="en-US" altLang="zh-CN" sz="2400" dirty="0">
                            <a:latin typeface="Times New Roman" panose="02020603050405020304" pitchFamily="18" charset="0"/>
                            <a:cs typeface="Times New Roman" panose="02020603050405020304" pitchFamily="18" charset="0"/>
                          </a:rPr>
                          <m:t>[</m:t>
                        </m:r>
                        <m:r>
                          <m:rPr>
                            <m:nor/>
                          </m:rPr>
                          <a:rPr lang="en-US" altLang="zh-CN" sz="2400" dirty="0">
                            <a:latin typeface="Times New Roman" panose="02020603050405020304" pitchFamily="18" charset="0"/>
                            <a:cs typeface="Times New Roman" panose="02020603050405020304" pitchFamily="18" charset="0"/>
                          </a:rPr>
                          <m:t>Ag</m:t>
                        </m:r>
                        <m:r>
                          <m:rPr>
                            <m:nor/>
                          </m:rPr>
                          <a:rPr lang="en-US" altLang="zh-CN" sz="2400" dirty="0">
                            <a:latin typeface="Times New Roman" panose="02020603050405020304" pitchFamily="18" charset="0"/>
                            <a:cs typeface="Times New Roman" panose="02020603050405020304" pitchFamily="18" charset="0"/>
                          </a:rPr>
                          <m:t>(</m:t>
                        </m:r>
                        <m:r>
                          <m:rPr>
                            <m:nor/>
                          </m:rPr>
                          <a:rPr lang="en-US" altLang="zh-CN" sz="2400" dirty="0">
                            <a:latin typeface="Times New Roman" panose="02020603050405020304" pitchFamily="18" charset="0"/>
                            <a:cs typeface="Times New Roman" panose="02020603050405020304" pitchFamily="18" charset="0"/>
                          </a:rPr>
                          <m:t>NH</m:t>
                        </m:r>
                        <m:r>
                          <m:rPr>
                            <m:nor/>
                          </m:rPr>
                          <a:rPr lang="en-US" altLang="zh-CN" sz="2400" baseline="-25000" dirty="0">
                            <a:latin typeface="Times New Roman" panose="02020603050405020304" pitchFamily="18" charset="0"/>
                            <a:cs typeface="Times New Roman" panose="02020603050405020304" pitchFamily="18" charset="0"/>
                          </a:rPr>
                          <m:t>3</m:t>
                        </m:r>
                        <m:r>
                          <m:rPr>
                            <m:nor/>
                          </m:rPr>
                          <a:rPr lang="en-US" altLang="zh-CN" sz="2400" dirty="0">
                            <a:latin typeface="Times New Roman" panose="02020603050405020304" pitchFamily="18" charset="0"/>
                            <a:cs typeface="Times New Roman" panose="02020603050405020304" pitchFamily="18" charset="0"/>
                          </a:rPr>
                          <m:t>)</m:t>
                        </m:r>
                        <m:r>
                          <m:rPr>
                            <m:nor/>
                          </m:rPr>
                          <a:rPr lang="en-US" altLang="zh-CN" sz="2400" baseline="-25000" dirty="0">
                            <a:latin typeface="Times New Roman" panose="02020603050405020304" pitchFamily="18" charset="0"/>
                            <a:cs typeface="Times New Roman" panose="02020603050405020304" pitchFamily="18" charset="0"/>
                          </a:rPr>
                          <m:t>2</m:t>
                        </m:r>
                        <m:r>
                          <m:rPr>
                            <m:nor/>
                          </m:rPr>
                          <a:rPr lang="en-US" altLang="zh-CN" sz="2400" dirty="0">
                            <a:latin typeface="Times New Roman" panose="02020603050405020304" pitchFamily="18" charset="0"/>
                            <a:cs typeface="Times New Roman" panose="02020603050405020304" pitchFamily="18" charset="0"/>
                          </a:rPr>
                          <m:t>]</m:t>
                        </m:r>
                        <m:r>
                          <m:rPr>
                            <m:nor/>
                          </m:rPr>
                          <a:rPr lang="en-US" altLang="zh-CN" sz="2400" baseline="30000" dirty="0">
                            <a:latin typeface="Times New Roman" panose="02020603050405020304" pitchFamily="18" charset="0"/>
                            <a:cs typeface="Times New Roman" panose="02020603050405020304" pitchFamily="18" charset="0"/>
                          </a:rPr>
                          <m:t>+</m:t>
                        </m:r>
                        <m:r>
                          <m:rPr>
                            <m:nor/>
                          </m:rPr>
                          <a:rPr lang="en-US" altLang="zh-CN" sz="2400" dirty="0">
                            <a:latin typeface="Times New Roman" panose="02020603050405020304" pitchFamily="18" charset="0"/>
                            <a:cs typeface="Times New Roman" panose="02020603050405020304" pitchFamily="18" charset="0"/>
                          </a:rPr>
                          <m:t>}</m:t>
                        </m:r>
                      </m:den>
                    </m:f>
                  </m:oMath>
                </a14:m>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             = 0.7991V-0.05916 ×</a:t>
                </a:r>
                <a:r>
                  <a:rPr lang="en-US" altLang="zh-CN" sz="2400" dirty="0" err="1">
                    <a:latin typeface="Times New Roman" panose="02020603050405020304" pitchFamily="18" charset="0"/>
                    <a:cs typeface="Times New Roman" panose="02020603050405020304" pitchFamily="18" charset="0"/>
                  </a:rPr>
                  <a:t>lg</a:t>
                </a:r>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altLang="zh-CN" sz="2400" i="1">
                            <a:latin typeface="Cambria Math"/>
                            <a:ea typeface="隶书" panose="02010509060101010101" pitchFamily="49" charset="-122"/>
                          </a:rPr>
                        </m:ctrlPr>
                      </m:sSubSupPr>
                      <m:e>
                        <m:r>
                          <a:rPr lang="en-US" altLang="zh-CN" sz="2400" i="1">
                            <a:latin typeface="Cambria Math" panose="02040503050406030204" pitchFamily="18" charset="0"/>
                            <a:ea typeface="隶书" panose="02010509060101010101" pitchFamily="49" charset="-122"/>
                          </a:rPr>
                          <m:t> </m:t>
                        </m:r>
                        <m:r>
                          <a:rPr lang="en-US" altLang="zh-CN" sz="2400" i="1">
                            <a:latin typeface="Cambria Math" panose="02040503050406030204" pitchFamily="18" charset="0"/>
                            <a:ea typeface="隶书" panose="02010509060101010101" pitchFamily="49" charset="-122"/>
                          </a:rPr>
                          <m:t>𝐾</m:t>
                        </m:r>
                      </m:e>
                      <m:sub>
                        <m:r>
                          <a:rPr lang="en-US" altLang="zh-CN" sz="2400" i="1">
                            <a:latin typeface="Cambria Math" panose="02040503050406030204" pitchFamily="18" charset="0"/>
                            <a:ea typeface="隶书" panose="02010509060101010101" pitchFamily="49" charset="-122"/>
                          </a:rPr>
                          <m:t>𝑠</m:t>
                        </m:r>
                      </m:sub>
                      <m:sup>
                        <m:r>
                          <a:rPr lang="zh-CN" altLang="en-US" sz="2400" i="1">
                            <a:latin typeface="Cambria Math" panose="02040503050406030204" pitchFamily="18" charset="0"/>
                            <a:ea typeface="隶书" panose="02010509060101010101" pitchFamily="49" charset="-122"/>
                          </a:rPr>
                          <m:t>𝜃</m:t>
                        </m:r>
                      </m:sup>
                    </m:sSubSup>
                    <m:r>
                      <m:rPr>
                        <m:nor/>
                      </m:rPr>
                      <a:rPr lang="en-US" altLang="zh-CN" sz="2400">
                        <a:latin typeface="Times New Roman" panose="02020603050405020304" pitchFamily="18" charset="0"/>
                        <a:ea typeface="隶书" panose="02010509060101010101" pitchFamily="49" charset="-122"/>
                        <a:cs typeface="Times New Roman" panose="02020603050405020304" pitchFamily="18" charset="0"/>
                      </a:rPr>
                      <m:t>{</m:t>
                    </m:r>
                    <m:r>
                      <m:rPr>
                        <m:nor/>
                      </m:rPr>
                      <a:rPr lang="en-US" altLang="zh-CN" sz="2400" dirty="0">
                        <a:latin typeface="Times New Roman" panose="02020603050405020304" pitchFamily="18" charset="0"/>
                        <a:cs typeface="Times New Roman" panose="02020603050405020304" pitchFamily="18" charset="0"/>
                      </a:rPr>
                      <m:t>[</m:t>
                    </m:r>
                    <m:r>
                      <m:rPr>
                        <m:nor/>
                      </m:rPr>
                      <a:rPr lang="en-US" altLang="zh-CN" sz="2400" dirty="0">
                        <a:latin typeface="Times New Roman" panose="02020603050405020304" pitchFamily="18" charset="0"/>
                        <a:cs typeface="Times New Roman" panose="02020603050405020304" pitchFamily="18" charset="0"/>
                      </a:rPr>
                      <m:t>Ag</m:t>
                    </m:r>
                    <m:r>
                      <m:rPr>
                        <m:nor/>
                      </m:rPr>
                      <a:rPr lang="en-US" altLang="zh-CN" sz="2400" dirty="0">
                        <a:latin typeface="Times New Roman" panose="02020603050405020304" pitchFamily="18" charset="0"/>
                        <a:cs typeface="Times New Roman" panose="02020603050405020304" pitchFamily="18" charset="0"/>
                      </a:rPr>
                      <m:t>(</m:t>
                    </m:r>
                    <m:r>
                      <m:rPr>
                        <m:nor/>
                      </m:rPr>
                      <a:rPr lang="en-US" altLang="zh-CN" sz="2400" dirty="0">
                        <a:latin typeface="Times New Roman" panose="02020603050405020304" pitchFamily="18" charset="0"/>
                        <a:cs typeface="Times New Roman" panose="02020603050405020304" pitchFamily="18" charset="0"/>
                      </a:rPr>
                      <m:t>NH</m:t>
                    </m:r>
                    <m:r>
                      <m:rPr>
                        <m:nor/>
                      </m:rPr>
                      <a:rPr lang="en-US" altLang="zh-CN" sz="2400" baseline="-25000" dirty="0">
                        <a:latin typeface="Times New Roman" panose="02020603050405020304" pitchFamily="18" charset="0"/>
                        <a:cs typeface="Times New Roman" panose="02020603050405020304" pitchFamily="18" charset="0"/>
                      </a:rPr>
                      <m:t>3</m:t>
                    </m:r>
                    <m:r>
                      <m:rPr>
                        <m:nor/>
                      </m:rPr>
                      <a:rPr lang="en-US" altLang="zh-CN" sz="2400" dirty="0">
                        <a:latin typeface="Times New Roman" panose="02020603050405020304" pitchFamily="18" charset="0"/>
                        <a:cs typeface="Times New Roman" panose="02020603050405020304" pitchFamily="18" charset="0"/>
                      </a:rPr>
                      <m:t>)</m:t>
                    </m:r>
                    <m:r>
                      <m:rPr>
                        <m:nor/>
                      </m:rPr>
                      <a:rPr lang="en-US" altLang="zh-CN" sz="2400" baseline="-25000" dirty="0">
                        <a:latin typeface="Times New Roman" panose="02020603050405020304" pitchFamily="18" charset="0"/>
                        <a:cs typeface="Times New Roman" panose="02020603050405020304" pitchFamily="18" charset="0"/>
                      </a:rPr>
                      <m:t>2</m:t>
                    </m:r>
                    <m:r>
                      <m:rPr>
                        <m:nor/>
                      </m:rPr>
                      <a:rPr lang="en-US" altLang="zh-CN" sz="2400" dirty="0">
                        <a:latin typeface="Times New Roman" panose="02020603050405020304" pitchFamily="18" charset="0"/>
                        <a:cs typeface="Times New Roman" panose="02020603050405020304" pitchFamily="18" charset="0"/>
                      </a:rPr>
                      <m:t>]</m:t>
                    </m:r>
                    <m:r>
                      <m:rPr>
                        <m:nor/>
                      </m:rPr>
                      <a:rPr lang="en-US" altLang="zh-CN" sz="2400" baseline="30000" dirty="0">
                        <a:latin typeface="Times New Roman" panose="02020603050405020304" pitchFamily="18" charset="0"/>
                        <a:cs typeface="Times New Roman" panose="02020603050405020304" pitchFamily="18" charset="0"/>
                      </a:rPr>
                      <m:t>+</m:t>
                    </m:r>
                    <m:r>
                      <m:rPr>
                        <m:nor/>
                      </m:rPr>
                      <a:rPr lang="en-US" altLang="zh-CN" sz="2400" dirty="0">
                        <a:latin typeface="Times New Roman" panose="02020603050405020304" pitchFamily="18" charset="0"/>
                        <a:cs typeface="Times New Roman" panose="02020603050405020304" pitchFamily="18" charset="0"/>
                      </a:rPr>
                      <m:t>}</m:t>
                    </m:r>
                  </m:oMath>
                </a14:m>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             = 0.372V</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8" name="矩形 7">
                <a:extLst>
                  <a:ext uri="{FF2B5EF4-FFF2-40B4-BE49-F238E27FC236}">
                    <a16:creationId xmlns:a16="http://schemas.microsoft.com/office/drawing/2014/main" id="{67442493-472D-4EFF-9582-323BB90EA4FD}"/>
                  </a:ext>
                </a:extLst>
              </p:cNvPr>
              <p:cNvSpPr>
                <a:spLocks noRot="1" noChangeAspect="1" noMove="1" noResize="1" noEditPoints="1" noAdjustHandles="1" noChangeArrowheads="1" noChangeShapeType="1" noTextEdit="1"/>
              </p:cNvSpPr>
              <p:nvPr/>
            </p:nvSpPr>
            <p:spPr>
              <a:xfrm>
                <a:off x="1559496" y="2708920"/>
                <a:ext cx="7555145" cy="3352969"/>
              </a:xfrm>
              <a:prstGeom prst="rect">
                <a:avLst/>
              </a:prstGeom>
              <a:blipFill>
                <a:blip r:embed="rId3"/>
                <a:stretch>
                  <a:fillRect b="-1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xmlns="" id="{D1DBF2E1-7B73-41A5-A413-CC060283F1D4}"/>
                  </a:ext>
                </a:extLst>
              </p:cNvPr>
              <p:cNvSpPr/>
              <p:nvPr/>
            </p:nvSpPr>
            <p:spPr>
              <a:xfrm>
                <a:off x="5885734" y="1488440"/>
                <a:ext cx="5169749" cy="459549"/>
              </a:xfrm>
              <a:prstGeom prst="rect">
                <a:avLst/>
              </a:prstGeom>
            </p:spPr>
            <p:txBody>
              <a:bodyPr wrap="none">
                <a:spAutoFit/>
              </a:bodyPr>
              <a:lstStyle/>
              <a:p>
                <a14:m>
                  <m:oMath xmlns:m="http://schemas.openxmlformats.org/officeDocument/2006/math">
                    <m:sSubSup>
                      <m:sSubSupPr>
                        <m:ctrlPr>
                          <a:rPr lang="en-US" altLang="zh-CN" i="1">
                            <a:latin typeface="Cambria Math"/>
                            <a:ea typeface="隶书" panose="02010509060101010101" pitchFamily="49" charset="-122"/>
                          </a:rPr>
                        </m:ctrlPr>
                      </m:sSubSupPr>
                      <m:e>
                        <m:r>
                          <a:rPr lang="en-US" altLang="zh-CN" i="1">
                            <a:latin typeface="Cambria Math" panose="02040503050406030204" pitchFamily="18" charset="0"/>
                            <a:ea typeface="隶书" panose="02010509060101010101" pitchFamily="49" charset="-122"/>
                          </a:rPr>
                          <m:t>𝐾</m:t>
                        </m:r>
                      </m:e>
                      <m:sub>
                        <m:r>
                          <a:rPr lang="en-US" altLang="zh-CN" i="1">
                            <a:latin typeface="Cambria Math" panose="02040503050406030204" pitchFamily="18" charset="0"/>
                            <a:ea typeface="隶书" panose="02010509060101010101" pitchFamily="49" charset="-122"/>
                          </a:rPr>
                          <m:t>𝑠</m:t>
                        </m:r>
                      </m:sub>
                      <m:sup>
                        <m:r>
                          <a:rPr lang="zh-CN" altLang="en-US" i="1">
                            <a:latin typeface="Cambria Math" panose="02040503050406030204" pitchFamily="18" charset="0"/>
                            <a:ea typeface="隶书" panose="02010509060101010101" pitchFamily="49" charset="-122"/>
                          </a:rPr>
                          <m:t>𝜃</m:t>
                        </m:r>
                      </m:sup>
                    </m:sSubSup>
                    <m:r>
                      <m:rPr>
                        <m:nor/>
                      </m:rPr>
                      <a:rPr lang="en-US" altLang="zh-CN">
                        <a:latin typeface="Times New Roman" panose="02020603050405020304" pitchFamily="18" charset="0"/>
                        <a:ea typeface="隶书" panose="02010509060101010101" pitchFamily="49" charset="-122"/>
                        <a:cs typeface="Times New Roman" panose="02020603050405020304" pitchFamily="18" charset="0"/>
                      </a:rPr>
                      <m:t>{</m:t>
                    </m:r>
                    <m:r>
                      <m:rPr>
                        <m:nor/>
                      </m:rPr>
                      <a:rPr lang="en-US" altLang="zh-CN" dirty="0">
                        <a:latin typeface="Times New Roman" panose="02020603050405020304" pitchFamily="18" charset="0"/>
                        <a:cs typeface="Times New Roman" panose="02020603050405020304" pitchFamily="18" charset="0"/>
                      </a:rPr>
                      <m:t>[</m:t>
                    </m:r>
                    <m:r>
                      <m:rPr>
                        <m:nor/>
                      </m:rPr>
                      <a:rPr lang="en-US" altLang="zh-CN" dirty="0">
                        <a:latin typeface="Times New Roman" panose="02020603050405020304" pitchFamily="18" charset="0"/>
                        <a:cs typeface="Times New Roman" panose="02020603050405020304" pitchFamily="18" charset="0"/>
                      </a:rPr>
                      <m:t>Ag</m:t>
                    </m:r>
                    <m:r>
                      <m:rPr>
                        <m:nor/>
                      </m:rPr>
                      <a:rPr lang="en-US" altLang="zh-CN" dirty="0">
                        <a:latin typeface="Times New Roman" panose="02020603050405020304" pitchFamily="18" charset="0"/>
                        <a:cs typeface="Times New Roman" panose="02020603050405020304" pitchFamily="18" charset="0"/>
                      </a:rPr>
                      <m:t>(</m:t>
                    </m:r>
                    <m:r>
                      <m:rPr>
                        <m:nor/>
                      </m:rPr>
                      <a:rPr lang="en-US" altLang="zh-CN" dirty="0">
                        <a:latin typeface="Times New Roman" panose="02020603050405020304" pitchFamily="18" charset="0"/>
                        <a:cs typeface="Times New Roman" panose="02020603050405020304" pitchFamily="18" charset="0"/>
                      </a:rPr>
                      <m:t>NH</m:t>
                    </m:r>
                    <m:r>
                      <m:rPr>
                        <m:nor/>
                      </m:rPr>
                      <a:rPr lang="en-US" altLang="zh-CN" baseline="-25000" dirty="0">
                        <a:latin typeface="Times New Roman" panose="02020603050405020304" pitchFamily="18" charset="0"/>
                        <a:cs typeface="Times New Roman" panose="02020603050405020304" pitchFamily="18" charset="0"/>
                      </a:rPr>
                      <m:t>3</m:t>
                    </m:r>
                    <m:r>
                      <m:rPr>
                        <m:nor/>
                      </m:rPr>
                      <a:rPr lang="en-US" altLang="zh-CN" dirty="0">
                        <a:latin typeface="Times New Roman" panose="02020603050405020304" pitchFamily="18" charset="0"/>
                        <a:cs typeface="Times New Roman" panose="02020603050405020304" pitchFamily="18" charset="0"/>
                      </a:rPr>
                      <m:t>)</m:t>
                    </m:r>
                    <m:r>
                      <m:rPr>
                        <m:nor/>
                      </m:rPr>
                      <a:rPr lang="en-US" altLang="zh-CN" baseline="-25000" dirty="0">
                        <a:latin typeface="Times New Roman" panose="02020603050405020304" pitchFamily="18" charset="0"/>
                        <a:cs typeface="Times New Roman" panose="02020603050405020304" pitchFamily="18" charset="0"/>
                      </a:rPr>
                      <m:t>2</m:t>
                    </m:r>
                    <m:r>
                      <m:rPr>
                        <m:nor/>
                      </m:rPr>
                      <a:rPr lang="en-US" altLang="zh-CN" dirty="0">
                        <a:latin typeface="Times New Roman" panose="02020603050405020304" pitchFamily="18" charset="0"/>
                        <a:cs typeface="Times New Roman" panose="02020603050405020304" pitchFamily="18" charset="0"/>
                      </a:rPr>
                      <m:t>]</m:t>
                    </m:r>
                    <m:r>
                      <m:rPr>
                        <m:nor/>
                      </m:rPr>
                      <a:rPr lang="en-US" altLang="zh-CN" baseline="30000" dirty="0">
                        <a:latin typeface="Times New Roman" panose="02020603050405020304" pitchFamily="18" charset="0"/>
                        <a:cs typeface="Times New Roman" panose="02020603050405020304" pitchFamily="18" charset="0"/>
                      </a:rPr>
                      <m:t>+</m:t>
                    </m:r>
                    <m:r>
                      <m:rPr>
                        <m:nor/>
                      </m:rPr>
                      <a:rPr lang="en-US" altLang="zh-CN" dirty="0">
                        <a:latin typeface="Times New Roman" panose="02020603050405020304" pitchFamily="18" charset="0"/>
                        <a:cs typeface="Times New Roman" panose="02020603050405020304" pitchFamily="18" charset="0"/>
                      </a:rPr>
                      <m:t>}</m:t>
                    </m:r>
                  </m:oMath>
                </a14:m>
                <a:r>
                  <a:rPr lang="en-US" altLang="zh-CN" dirty="0">
                    <a:latin typeface="宋体" panose="02010600030101010101" pitchFamily="2" charset="-122"/>
                  </a:rPr>
                  <a:t>=1.67×10</a:t>
                </a:r>
                <a:r>
                  <a:rPr lang="en-US" altLang="zh-CN" baseline="30000" dirty="0">
                    <a:latin typeface="宋体" panose="02010600030101010101" pitchFamily="2" charset="-122"/>
                  </a:rPr>
                  <a:t>7</a:t>
                </a:r>
                <a:r>
                  <a:rPr lang="en-US" altLang="zh-CN" dirty="0">
                    <a:latin typeface="宋体" panose="02010600030101010101" pitchFamily="2" charset="-122"/>
                  </a:rPr>
                  <a:t>, </a:t>
                </a:r>
                <a14:m>
                  <m:oMath xmlns:m="http://schemas.openxmlformats.org/officeDocument/2006/math">
                    <m:sSubSup>
                      <m:sSubSupPr>
                        <m:ctrlPr>
                          <a:rPr lang="en-US" altLang="zh-CN" i="1">
                            <a:latin typeface="Cambria Math"/>
                          </a:rPr>
                        </m:ctrlPr>
                      </m:sSubSupPr>
                      <m:e>
                        <m:r>
                          <a:rPr lang="zh-CN" altLang="en-US" i="1">
                            <a:latin typeface="Cambria Math" panose="02040503050406030204" pitchFamily="18" charset="0"/>
                          </a:rPr>
                          <m:t>𝜑</m:t>
                        </m:r>
                      </m:e>
                      <m:sub>
                        <m:sSup>
                          <m:sSupPr>
                            <m:ctrlPr>
                              <a:rPr lang="en-US" altLang="zh-CN" i="1">
                                <a:latin typeface="Cambria Math"/>
                              </a:rPr>
                            </m:ctrlPr>
                          </m:sSupPr>
                          <m:e>
                            <m:r>
                              <a:rPr lang="en-US" altLang="zh-CN" i="1">
                                <a:latin typeface="Cambria Math" panose="02040503050406030204" pitchFamily="18" charset="0"/>
                              </a:rPr>
                              <m:t>𝐴𝑔</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𝐴𝑔</m:t>
                        </m:r>
                      </m:sub>
                      <m:sup>
                        <m:r>
                          <a:rPr lang="zh-CN" altLang="en-US" i="1">
                            <a:latin typeface="Cambria Math" panose="02040503050406030204" pitchFamily="18" charset="0"/>
                          </a:rPr>
                          <m:t>𝜃</m:t>
                        </m:r>
                      </m:sup>
                    </m:sSubSup>
                  </m:oMath>
                </a14:m>
                <a:r>
                  <a:rPr lang="en-US" altLang="zh-CN" dirty="0">
                    <a:latin typeface="宋体" panose="02010600030101010101" pitchFamily="2" charset="-122"/>
                  </a:rPr>
                  <a:t>= 0.7991 V</a:t>
                </a:r>
                <a:endParaRPr lang="zh-CN" altLang="en-US" dirty="0"/>
              </a:p>
            </p:txBody>
          </p:sp>
        </mc:Choice>
        <mc:Fallback xmlns="">
          <p:sp>
            <p:nvSpPr>
              <p:cNvPr id="9" name="矩形 8">
                <a:extLst>
                  <a:ext uri="{FF2B5EF4-FFF2-40B4-BE49-F238E27FC236}">
                    <a16:creationId xmlns:a16="http://schemas.microsoft.com/office/drawing/2014/main" id="{D1DBF2E1-7B73-41A5-A413-CC060283F1D4}"/>
                  </a:ext>
                </a:extLst>
              </p:cNvPr>
              <p:cNvSpPr>
                <a:spLocks noRot="1" noChangeAspect="1" noMove="1" noResize="1" noEditPoints="1" noAdjustHandles="1" noChangeArrowheads="1" noChangeShapeType="1" noTextEdit="1"/>
              </p:cNvSpPr>
              <p:nvPr/>
            </p:nvSpPr>
            <p:spPr>
              <a:xfrm>
                <a:off x="5885734" y="1488440"/>
                <a:ext cx="5169749" cy="459549"/>
              </a:xfrm>
              <a:prstGeom prst="rect">
                <a:avLst/>
              </a:prstGeom>
              <a:blipFill>
                <a:blip r:embed="rId4"/>
                <a:stretch>
                  <a:fillRect t="-2632" b="-65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44019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AutoShape 3">
            <a:hlinkClick r:id="" action="ppaction://noaction" highlightClick="1"/>
          </p:cNvPr>
          <p:cNvSpPr>
            <a:spLocks noChangeArrowheads="1"/>
          </p:cNvSpPr>
          <p:nvPr/>
        </p:nvSpPr>
        <p:spPr bwMode="auto">
          <a:xfrm>
            <a:off x="2743200" y="4191000"/>
            <a:ext cx="2362200" cy="4572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00" name="Text Box 8"/>
          <p:cNvSpPr txBox="1">
            <a:spLocks noChangeArrowheads="1"/>
          </p:cNvSpPr>
          <p:nvPr/>
        </p:nvSpPr>
        <p:spPr bwMode="auto">
          <a:xfrm>
            <a:off x="5637213" y="652464"/>
            <a:ext cx="184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kumimoji="1" lang="zh-CN" altLang="zh-CN" sz="4000" b="1">
              <a:latin typeface="Times New Roman" pitchFamily="18" charset="0"/>
            </a:endParaRPr>
          </a:p>
        </p:txBody>
      </p:sp>
      <p:sp>
        <p:nvSpPr>
          <p:cNvPr id="4" name="副标题 3"/>
          <p:cNvSpPr>
            <a:spLocks noGrp="1"/>
          </p:cNvSpPr>
          <p:nvPr>
            <p:ph type="subTitle" idx="1"/>
          </p:nvPr>
        </p:nvSpPr>
        <p:spPr>
          <a:xfrm>
            <a:off x="1775520" y="3165475"/>
            <a:ext cx="8712968" cy="1415653"/>
          </a:xfrm>
        </p:spPr>
        <p:txBody>
          <a:bodyPr>
            <a:noAutofit/>
          </a:bodyPr>
          <a:lstStyle/>
          <a:p>
            <a:r>
              <a:rPr kumimoji="1" lang="zh-CN" altLang="en-US" sz="3600" i="0" dirty="0">
                <a:solidFill>
                  <a:srgbClr val="FFFF66"/>
                </a:solidFill>
                <a:latin typeface="隶书" pitchFamily="49" charset="-122"/>
                <a:ea typeface="隶书" pitchFamily="49" charset="-122"/>
              </a:rPr>
              <a:t>第四节 螯合物</a:t>
            </a:r>
            <a:endParaRPr kumimoji="1" lang="en-US" altLang="zh-CN" sz="3600" i="0" dirty="0">
              <a:solidFill>
                <a:srgbClr val="FFFF66"/>
              </a:solidFill>
              <a:latin typeface="隶书" pitchFamily="49" charset="-122"/>
              <a:ea typeface="隶书" pitchFamily="49" charset="-122"/>
            </a:endParaRPr>
          </a:p>
          <a:p>
            <a:r>
              <a:rPr kumimoji="1" lang="zh-CN" altLang="en-US" sz="3600" i="0" dirty="0">
                <a:solidFill>
                  <a:srgbClr val="FFFF66"/>
                </a:solidFill>
                <a:latin typeface="隶书" pitchFamily="49" charset="-122"/>
                <a:ea typeface="隶书" pitchFamily="49" charset="-122"/>
              </a:rPr>
              <a:t>第五节 配位滴定分析 （十三章滴定分析）</a:t>
            </a:r>
          </a:p>
          <a:p>
            <a:endParaRPr lang="zh-CN" altLang="en-US" sz="3600" i="0" dirty="0"/>
          </a:p>
        </p:txBody>
      </p:sp>
      <p:sp>
        <p:nvSpPr>
          <p:cNvPr id="2" name="日期占位符 1"/>
          <p:cNvSpPr>
            <a:spLocks noGrp="1"/>
          </p:cNvSpPr>
          <p:nvPr>
            <p:ph type="dt" sz="half" idx="10"/>
          </p:nvPr>
        </p:nvSpPr>
        <p:spPr/>
        <p:txBody>
          <a:bodyPr/>
          <a:lstStyle/>
          <a:p>
            <a:fld id="{D5620AA2-34EE-4D00-A94C-A842BEE83348}" type="datetime12">
              <a:rPr lang="zh-CN" altLang="en-US" smtClean="0"/>
              <a:t>上午8时17分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75</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11" name="标题 5"/>
          <p:cNvSpPr>
            <a:spLocks noGrp="1"/>
          </p:cNvSpPr>
          <p:nvPr>
            <p:ph type="title"/>
          </p:nvPr>
        </p:nvSpPr>
        <p:spPr>
          <a:xfrm>
            <a:off x="1847528" y="116632"/>
            <a:ext cx="8439912" cy="1768224"/>
          </a:xfrm>
        </p:spPr>
        <p:txBody>
          <a:bodyPr anchor="ctr" anchorCtr="0">
            <a:normAutofit/>
          </a:bodyPr>
          <a:lstStyle/>
          <a:p>
            <a:r>
              <a:rPr lang="zh-CN" altLang="en-US" sz="3600" b="0" dirty="0">
                <a:solidFill>
                  <a:schemeClr val="tx1"/>
                </a:solidFill>
                <a:latin typeface="Times New Roman" pitchFamily="18" charset="0"/>
                <a:cs typeface="Times New Roman" pitchFamily="18" charset="0"/>
              </a:rPr>
              <a:t>第十二章 配位化合物</a:t>
            </a:r>
            <a:br>
              <a:rPr lang="zh-CN" altLang="en-US" sz="3600" b="0" dirty="0">
                <a:solidFill>
                  <a:schemeClr val="tx1"/>
                </a:solidFill>
                <a:latin typeface="Times New Roman" pitchFamily="18" charset="0"/>
                <a:cs typeface="Times New Roman" pitchFamily="18" charset="0"/>
              </a:rPr>
            </a:br>
            <a:r>
              <a:rPr lang="zh-CN" altLang="en-US" sz="3600" b="0" dirty="0">
                <a:solidFill>
                  <a:schemeClr val="tx1"/>
                </a:solidFill>
                <a:latin typeface="Times New Roman" pitchFamily="18" charset="0"/>
                <a:cs typeface="Times New Roman" pitchFamily="18" charset="0"/>
              </a:rPr>
              <a:t> </a:t>
            </a:r>
            <a:r>
              <a:rPr lang="en-US" altLang="zh-CN" sz="3600" b="0" dirty="0">
                <a:solidFill>
                  <a:schemeClr val="tx1"/>
                </a:solidFill>
                <a:latin typeface="Times New Roman" pitchFamily="18" charset="0"/>
                <a:cs typeface="Times New Roman" pitchFamily="18" charset="0"/>
              </a:rPr>
              <a:t>Coordination Compounds</a:t>
            </a:r>
            <a:endParaRPr lang="zh-CN" alt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2806599570"/>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451" name="Object 155"/>
          <p:cNvGraphicFramePr>
            <a:graphicFrameLocks noGrp="1" noChangeAspect="1"/>
          </p:cNvGraphicFramePr>
          <p:nvPr>
            <p:ph sz="quarter" idx="13"/>
            <p:extLst>
              <p:ext uri="{D42A27DB-BD31-4B8C-83A1-F6EECF244321}">
                <p14:modId xmlns:p14="http://schemas.microsoft.com/office/powerpoint/2010/main" val="657608203"/>
              </p:ext>
            </p:extLst>
          </p:nvPr>
        </p:nvGraphicFramePr>
        <p:xfrm>
          <a:off x="1991544" y="2492896"/>
          <a:ext cx="8229600" cy="1217612"/>
        </p:xfrm>
        <a:graphic>
          <a:graphicData uri="http://schemas.openxmlformats.org/presentationml/2006/ole">
            <mc:AlternateContent xmlns:mc="http://schemas.openxmlformats.org/markup-compatibility/2006">
              <mc:Choice xmlns:v="urn:schemas-microsoft-com:vml" Requires="v">
                <p:oleObj spid="_x0000_s284106" name="CS ChemDraw Drawing" r:id="rId3" imgW="4519920" imgH="668778" progId="ChemDraw.Document.6.0">
                  <p:embed/>
                </p:oleObj>
              </mc:Choice>
              <mc:Fallback>
                <p:oleObj name="CS ChemDraw Drawing" r:id="rId3" imgW="4519920" imgH="668778"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1544" y="2492896"/>
                        <a:ext cx="8229600" cy="1217612"/>
                      </a:xfrm>
                      <a:prstGeom prst="rect">
                        <a:avLst/>
                      </a:prstGeom>
                    </p:spPr>
                  </p:pic>
                </p:oleObj>
              </mc:Fallback>
            </mc:AlternateContent>
          </a:graphicData>
        </a:graphic>
      </p:graphicFrame>
      <p:sp>
        <p:nvSpPr>
          <p:cNvPr id="55298" name="Rectangle 2"/>
          <p:cNvSpPr>
            <a:spLocks noGrp="1" noChangeArrowheads="1"/>
          </p:cNvSpPr>
          <p:nvPr>
            <p:ph type="title"/>
          </p:nvPr>
        </p:nvSpPr>
        <p:spPr/>
        <p:txBody>
          <a:bodyPr>
            <a:noAutofit/>
          </a:bodyPr>
          <a:lstStyle/>
          <a:p>
            <a:pPr algn="ctr"/>
            <a:r>
              <a:rPr lang="zh-CN" altLang="en-US" sz="3600" b="1" dirty="0"/>
              <a:t>螯合物 </a:t>
            </a:r>
            <a:endParaRPr kumimoji="1" lang="en-US" altLang="zh-CN" sz="3600" b="1" dirty="0">
              <a:solidFill>
                <a:srgbClr val="FFFF66"/>
              </a:solidFill>
              <a:latin typeface="Times New Roman" pitchFamily="18" charset="0"/>
            </a:endParaRPr>
          </a:p>
        </p:txBody>
      </p:sp>
      <p:sp>
        <p:nvSpPr>
          <p:cNvPr id="55454" name="Rectangle 158"/>
          <p:cNvSpPr>
            <a:spLocks noGrp="1" noChangeArrowheads="1"/>
          </p:cNvSpPr>
          <p:nvPr>
            <p:ph type="body" idx="4294967295"/>
          </p:nvPr>
        </p:nvSpPr>
        <p:spPr>
          <a:xfrm>
            <a:off x="263352" y="3842704"/>
            <a:ext cx="11233248" cy="1657350"/>
          </a:xfrm>
        </p:spPr>
        <p:txBody>
          <a:bodyPr>
            <a:normAutofit/>
          </a:bodyPr>
          <a:lstStyle/>
          <a:p>
            <a:pPr marL="457200" indent="-457200">
              <a:lnSpc>
                <a:spcPct val="150000"/>
              </a:lnSpc>
              <a:buFont typeface="Wingdings" pitchFamily="2" charset="2"/>
              <a:buChar char="Ø"/>
              <a:tabLst>
                <a:tab pos="623888" algn="l"/>
              </a:tabLst>
            </a:pPr>
            <a:r>
              <a:rPr kumimoji="1" lang="zh-CN" altLang="en-US" sz="2800" b="1" dirty="0">
                <a:latin typeface="Times New Roman" pitchFamily="18" charset="0"/>
              </a:rPr>
              <a:t>这种由中心原子和多齿配体形成的环状结构的配合物称为螯合物（</a:t>
            </a:r>
            <a:r>
              <a:rPr kumimoji="1" lang="en-US" altLang="zh-CN" sz="2800" b="1" dirty="0">
                <a:latin typeface="Times New Roman" pitchFamily="18" charset="0"/>
              </a:rPr>
              <a:t>Chelate compound</a:t>
            </a:r>
            <a:r>
              <a:rPr kumimoji="1" lang="zh-CN" altLang="en-US" sz="2800" b="1" dirty="0">
                <a:latin typeface="Times New Roman" pitchFamily="18" charset="0"/>
              </a:rPr>
              <a:t>）</a:t>
            </a:r>
          </a:p>
        </p:txBody>
      </p:sp>
      <p:sp>
        <p:nvSpPr>
          <p:cNvPr id="55380" name="Text Box 84"/>
          <p:cNvSpPr txBox="1">
            <a:spLocks noChangeArrowheads="1"/>
          </p:cNvSpPr>
          <p:nvPr/>
        </p:nvSpPr>
        <p:spPr bwMode="auto">
          <a:xfrm>
            <a:off x="471512" y="1247236"/>
            <a:ext cx="30400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3200" b="1" dirty="0">
                <a:latin typeface="Times New Roman" pitchFamily="18" charset="0"/>
              </a:rPr>
              <a:t>一、概念及特点</a:t>
            </a:r>
          </a:p>
        </p:txBody>
      </p:sp>
      <p:sp>
        <p:nvSpPr>
          <p:cNvPr id="55381" name="Text Box 85"/>
          <p:cNvSpPr txBox="1">
            <a:spLocks noChangeArrowheads="1"/>
          </p:cNvSpPr>
          <p:nvPr/>
        </p:nvSpPr>
        <p:spPr bwMode="auto">
          <a:xfrm>
            <a:off x="1991543" y="5500054"/>
            <a:ext cx="81195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dirty="0">
                <a:latin typeface="Times New Roman" pitchFamily="18" charset="0"/>
              </a:rPr>
              <a:t>环状结构，特殊的稳定性、特殊的溶解性和颜色。</a:t>
            </a:r>
          </a:p>
        </p:txBody>
      </p:sp>
      <p:sp>
        <p:nvSpPr>
          <p:cNvPr id="55443" name="Line 147"/>
          <p:cNvSpPr>
            <a:spLocks noChangeShapeType="1"/>
          </p:cNvSpPr>
          <p:nvPr/>
        </p:nvSpPr>
        <p:spPr bwMode="auto">
          <a:xfrm>
            <a:off x="8042276" y="4175126"/>
            <a:ext cx="23813" cy="238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4"/>
          </p:nvPr>
        </p:nvSpPr>
        <p:spPr>
          <a:xfrm>
            <a:off x="1558925" y="6610350"/>
            <a:ext cx="1466850" cy="247650"/>
          </a:xfrm>
        </p:spPr>
        <p:txBody>
          <a:bodyPr>
            <a:noAutofit/>
          </a:bodyPr>
          <a:lstStyle/>
          <a:p>
            <a:fld id="{6EE7516A-9915-455A-ACD3-BC06EE1D31EB}" type="datetime12">
              <a:rPr lang="zh-CN" altLang="en-US" sz="1600"/>
              <a:t>上午8时17分</a:t>
            </a:fld>
            <a:endParaRPr lang="en-US" altLang="zh-CN" sz="1600"/>
          </a:p>
        </p:txBody>
      </p:sp>
      <p:sp>
        <p:nvSpPr>
          <p:cNvPr id="3" name="灯片编号占位符 2"/>
          <p:cNvSpPr>
            <a:spLocks noGrp="1"/>
          </p:cNvSpPr>
          <p:nvPr>
            <p:ph type="sldNum" sz="quarter" idx="15"/>
          </p:nvPr>
        </p:nvSpPr>
        <p:spPr>
          <a:xfrm>
            <a:off x="9760711" y="6589751"/>
            <a:ext cx="876300" cy="247650"/>
          </a:xfrm>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76</a:t>
            </a:fld>
            <a:endParaRPr kumimoji="1" lang="en-US" altLang="zh-CN" sz="1800" spc="30" dirty="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38581509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5454">
                                            <p:txEl>
                                              <p:pRg st="0" end="0"/>
                                            </p:txEl>
                                          </p:spTgt>
                                        </p:tgtEl>
                                        <p:attrNameLst>
                                          <p:attrName>style.visibility</p:attrName>
                                        </p:attrNameLst>
                                      </p:cBhvr>
                                      <p:to>
                                        <p:strVal val="visible"/>
                                      </p:to>
                                    </p:set>
                                    <p:animEffect transition="in" filter="slide(fromBottom)">
                                      <p:cBhvr>
                                        <p:cTn id="7" dur="500"/>
                                        <p:tgtEl>
                                          <p:spTgt spid="554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5381"/>
                                        </p:tgtEl>
                                        <p:attrNameLst>
                                          <p:attrName>style.visibility</p:attrName>
                                        </p:attrNameLst>
                                      </p:cBhvr>
                                      <p:to>
                                        <p:strVal val="visible"/>
                                      </p:to>
                                    </p:set>
                                    <p:animEffect transition="in" filter="slide(fromBottom)">
                                      <p:cBhvr>
                                        <p:cTn id="12" dur="500"/>
                                        <p:tgtEl>
                                          <p:spTgt spid="55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54" grpId="0" build="p"/>
      <p:bldP spid="5538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sz="quarter" idx="13"/>
          </p:nvPr>
        </p:nvSpPr>
        <p:spPr>
          <a:xfrm>
            <a:off x="911424" y="1600201"/>
            <a:ext cx="9299376" cy="2405063"/>
          </a:xfrm>
        </p:spPr>
        <p:txBody>
          <a:bodyPr>
            <a:normAutofit/>
          </a:bodyPr>
          <a:lstStyle/>
          <a:p>
            <a:pPr>
              <a:buFont typeface="Wingdings" pitchFamily="2" charset="2"/>
              <a:buNone/>
            </a:pPr>
            <a:r>
              <a:rPr lang="zh-CN" altLang="en-US" sz="2800" b="1" dirty="0">
                <a:latin typeface="+mn-ea"/>
              </a:rPr>
              <a:t>形成螯合物的两个条件：</a:t>
            </a:r>
          </a:p>
          <a:p>
            <a:pPr>
              <a:buFont typeface="Wingdings" pitchFamily="2" charset="2"/>
              <a:buNone/>
            </a:pPr>
            <a:r>
              <a:rPr lang="en-US" altLang="zh-CN" sz="2800" b="1" dirty="0">
                <a:latin typeface="+mn-ea"/>
              </a:rPr>
              <a:t>1</a:t>
            </a:r>
            <a:r>
              <a:rPr lang="zh-CN" altLang="en-US" sz="2800" b="1" dirty="0">
                <a:latin typeface="+mn-ea"/>
              </a:rPr>
              <a:t>、每个配体必须含有两个或多个提供孤对电子的能力</a:t>
            </a:r>
          </a:p>
          <a:p>
            <a:pPr>
              <a:buFont typeface="Wingdings" pitchFamily="2" charset="2"/>
              <a:buNone/>
            </a:pPr>
            <a:r>
              <a:rPr lang="en-US" altLang="zh-CN" sz="2800" b="1" dirty="0">
                <a:latin typeface="+mn-ea"/>
              </a:rPr>
              <a:t>2</a:t>
            </a:r>
            <a:r>
              <a:rPr lang="zh-CN" altLang="en-US" sz="2800" b="1" dirty="0">
                <a:latin typeface="+mn-ea"/>
              </a:rPr>
              <a:t>、配体中配位原子之间必须相隔</a:t>
            </a:r>
            <a:r>
              <a:rPr lang="en-US" altLang="zh-CN" sz="2800" b="1" dirty="0">
                <a:latin typeface="+mn-ea"/>
              </a:rPr>
              <a:t>2</a:t>
            </a:r>
            <a:r>
              <a:rPr lang="zh-CN" altLang="en-US" sz="2800" b="1" dirty="0">
                <a:latin typeface="+mn-ea"/>
              </a:rPr>
              <a:t>～</a:t>
            </a:r>
            <a:r>
              <a:rPr lang="en-US" altLang="zh-CN" sz="2800" b="1" dirty="0">
                <a:latin typeface="+mn-ea"/>
              </a:rPr>
              <a:t>3</a:t>
            </a:r>
            <a:r>
              <a:rPr lang="zh-CN" altLang="en-US" sz="2800" b="1" dirty="0">
                <a:latin typeface="+mn-ea"/>
              </a:rPr>
              <a:t>个原子</a:t>
            </a:r>
          </a:p>
        </p:txBody>
      </p:sp>
      <p:sp>
        <p:nvSpPr>
          <p:cNvPr id="245762" name="Rectangle 2"/>
          <p:cNvSpPr>
            <a:spLocks noGrp="1" noChangeArrowheads="1"/>
          </p:cNvSpPr>
          <p:nvPr>
            <p:ph type="title"/>
          </p:nvPr>
        </p:nvSpPr>
        <p:spPr/>
        <p:txBody>
          <a:bodyPr>
            <a:normAutofit/>
          </a:bodyPr>
          <a:lstStyle/>
          <a:p>
            <a:r>
              <a:rPr lang="zh-CN" altLang="en-US" b="1"/>
              <a:t>二、螯合物的结构特点及螯合效应</a:t>
            </a:r>
          </a:p>
        </p:txBody>
      </p:sp>
      <p:sp>
        <p:nvSpPr>
          <p:cNvPr id="245764" name="Rectangle 4"/>
          <p:cNvSpPr>
            <a:spLocks noChangeArrowheads="1"/>
          </p:cNvSpPr>
          <p:nvPr/>
        </p:nvSpPr>
        <p:spPr bwMode="auto">
          <a:xfrm>
            <a:off x="815413" y="4509121"/>
            <a:ext cx="9333723" cy="16557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ormAutofit/>
          </a:bodyPr>
          <a:lstStyle/>
          <a:p>
            <a:pPr>
              <a:lnSpc>
                <a:spcPct val="150000"/>
              </a:lnSpc>
              <a:spcBef>
                <a:spcPts val="1200"/>
              </a:spcBef>
              <a:spcAft>
                <a:spcPts val="0"/>
              </a:spcAft>
              <a:buClr>
                <a:schemeClr val="accent5"/>
              </a:buClr>
            </a:pPr>
            <a:r>
              <a:rPr lang="zh-CN" altLang="en-US" sz="2800" b="1" spc="30" dirty="0">
                <a:latin typeface="+mn-ea"/>
                <a:ea typeface="+mn-ea"/>
                <a:cs typeface="Tahoma" pitchFamily="34" charset="0"/>
              </a:rPr>
              <a:t>螯合效应：这种由于螯和物的生成  而使配合物的稳定性大大增加的作用</a:t>
            </a:r>
          </a:p>
        </p:txBody>
      </p:sp>
      <p:sp>
        <p:nvSpPr>
          <p:cNvPr id="2" name="日期占位符 1"/>
          <p:cNvSpPr>
            <a:spLocks noGrp="1"/>
          </p:cNvSpPr>
          <p:nvPr>
            <p:ph type="dt" sz="half" idx="14"/>
          </p:nvPr>
        </p:nvSpPr>
        <p:spPr>
          <a:xfrm>
            <a:off x="1524000" y="6594217"/>
            <a:ext cx="1466850" cy="247650"/>
          </a:xfrm>
        </p:spPr>
        <p:txBody>
          <a:bodyPr/>
          <a:lstStyle/>
          <a:p>
            <a:fld id="{8514F5FD-EA69-46E0-8BD0-B22C66E867A9}" type="datetime12">
              <a:rPr lang="zh-CN" altLang="en-US" smtClean="0"/>
              <a:t>上午8时17分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77</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1561356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45764"/>
                                        </p:tgtEl>
                                        <p:attrNameLst>
                                          <p:attrName>style.visibility</p:attrName>
                                        </p:attrNameLst>
                                      </p:cBhvr>
                                      <p:to>
                                        <p:strVal val="visible"/>
                                      </p:to>
                                    </p:set>
                                    <p:animEffect transition="in" filter="barn(inHorizontal)">
                                      <p:cBhvr>
                                        <p:cTn id="7" dur="500"/>
                                        <p:tgtEl>
                                          <p:spTgt spid="245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30" name="Object 10"/>
          <p:cNvGraphicFramePr>
            <a:graphicFrameLocks noGrp="1" noChangeAspect="1"/>
          </p:cNvGraphicFramePr>
          <p:nvPr>
            <p:ph sz="quarter" idx="13"/>
            <p:extLst>
              <p:ext uri="{D42A27DB-BD31-4B8C-83A1-F6EECF244321}">
                <p14:modId xmlns:p14="http://schemas.microsoft.com/office/powerpoint/2010/main" val="584257305"/>
              </p:ext>
            </p:extLst>
          </p:nvPr>
        </p:nvGraphicFramePr>
        <p:xfrm>
          <a:off x="2279576" y="1305062"/>
          <a:ext cx="7063187" cy="4824883"/>
        </p:xfrm>
        <a:graphic>
          <a:graphicData uri="http://schemas.openxmlformats.org/presentationml/2006/ole">
            <mc:AlternateContent xmlns:mc="http://schemas.openxmlformats.org/markup-compatibility/2006">
              <mc:Choice xmlns:v="urn:schemas-microsoft-com:vml" Requires="v">
                <p:oleObj spid="_x0000_s285130" name="CS ChemDraw Drawing" r:id="rId3" imgW="2879849" imgH="1967226" progId="ChemDraw.Document.6.0">
                  <p:embed/>
                </p:oleObj>
              </mc:Choice>
              <mc:Fallback>
                <p:oleObj name="CS ChemDraw Drawing" r:id="rId3" imgW="2879849" imgH="1967226"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576" y="1305062"/>
                        <a:ext cx="7063187" cy="4824883"/>
                      </a:xfrm>
                      <a:prstGeom prst="rect">
                        <a:avLst/>
                      </a:prstGeom>
                      <a:noFill/>
                      <a:ln>
                        <a:noFill/>
                      </a:ln>
                      <a:effectLst/>
                      <a:extLst/>
                    </p:spPr>
                  </p:pic>
                </p:oleObj>
              </mc:Fallback>
            </mc:AlternateContent>
          </a:graphicData>
        </a:graphic>
      </p:graphicFrame>
      <p:sp>
        <p:nvSpPr>
          <p:cNvPr id="56322" name="Rectangle 2"/>
          <p:cNvSpPr>
            <a:spLocks noGrp="1" noChangeArrowheads="1"/>
          </p:cNvSpPr>
          <p:nvPr>
            <p:ph type="title"/>
          </p:nvPr>
        </p:nvSpPr>
        <p:spPr>
          <a:xfrm>
            <a:off x="1981200" y="116632"/>
            <a:ext cx="8229600" cy="774700"/>
          </a:xfrm>
        </p:spPr>
        <p:txBody>
          <a:bodyPr/>
          <a:lstStyle/>
          <a:p>
            <a:r>
              <a:rPr lang="zh-CN" altLang="en-US" sz="3600" b="1" dirty="0"/>
              <a:t>以氨基二乙酸为母体的螯合剂</a:t>
            </a:r>
          </a:p>
        </p:txBody>
      </p:sp>
      <p:sp>
        <p:nvSpPr>
          <p:cNvPr id="2" name="日期占位符 1"/>
          <p:cNvSpPr>
            <a:spLocks noGrp="1"/>
          </p:cNvSpPr>
          <p:nvPr>
            <p:ph type="dt" sz="half" idx="14"/>
          </p:nvPr>
        </p:nvSpPr>
        <p:spPr/>
        <p:txBody>
          <a:bodyPr/>
          <a:lstStyle/>
          <a:p>
            <a:fld id="{E7934307-1990-425E-B9D8-C79D0ADDD078}" type="datetime12">
              <a:rPr lang="zh-CN" altLang="en-US" smtClean="0"/>
              <a:t>上午8时17分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78</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87614008"/>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Rectangle 3"/>
          <p:cNvSpPr>
            <a:spLocks noGrp="1" noChangeArrowheads="1"/>
          </p:cNvSpPr>
          <p:nvPr>
            <p:ph sz="quarter" idx="13"/>
          </p:nvPr>
        </p:nvSpPr>
        <p:spPr>
          <a:xfrm>
            <a:off x="1992313" y="2565401"/>
            <a:ext cx="8229600" cy="2620963"/>
          </a:xfrm>
        </p:spPr>
        <p:txBody>
          <a:bodyPr>
            <a:normAutofit/>
          </a:bodyPr>
          <a:lstStyle/>
          <a:p>
            <a:pPr>
              <a:lnSpc>
                <a:spcPct val="200000"/>
              </a:lnSpc>
              <a:buFont typeface="Wingdings" pitchFamily="2" charset="2"/>
              <a:buChar char="Ø"/>
            </a:pPr>
            <a:r>
              <a:rPr kumimoji="1" lang="zh-CN" altLang="en-US" sz="3200" b="1" dirty="0"/>
              <a:t>环的大小：一般而言，五元环</a:t>
            </a:r>
            <a:r>
              <a:rPr kumimoji="1" lang="en-US" altLang="zh-CN" sz="3200" b="1" dirty="0"/>
              <a:t>&gt;</a:t>
            </a:r>
            <a:r>
              <a:rPr kumimoji="1" lang="zh-CN" altLang="en-US" sz="3200" b="1" dirty="0"/>
              <a:t>六元环</a:t>
            </a:r>
          </a:p>
          <a:p>
            <a:pPr>
              <a:lnSpc>
                <a:spcPct val="200000"/>
              </a:lnSpc>
              <a:buFont typeface="Wingdings" pitchFamily="2" charset="2"/>
              <a:buChar char="Ø"/>
            </a:pPr>
            <a:r>
              <a:rPr kumimoji="1" lang="zh-CN" altLang="en-US" sz="3200" b="1" dirty="0"/>
              <a:t>环的数目：环愈多，螯合物愈稳定</a:t>
            </a:r>
            <a:r>
              <a:rPr kumimoji="1" lang="zh-CN" altLang="en-US" sz="3200" dirty="0"/>
              <a:t> </a:t>
            </a:r>
          </a:p>
        </p:txBody>
      </p:sp>
      <p:sp>
        <p:nvSpPr>
          <p:cNvPr id="225282" name="Rectangle 2"/>
          <p:cNvSpPr>
            <a:spLocks noGrp="1" noChangeArrowheads="1"/>
          </p:cNvSpPr>
          <p:nvPr>
            <p:ph type="title"/>
          </p:nvPr>
        </p:nvSpPr>
        <p:spPr/>
        <p:txBody>
          <a:bodyPr>
            <a:normAutofit/>
          </a:bodyPr>
          <a:lstStyle/>
          <a:p>
            <a:r>
              <a:rPr kumimoji="1" lang="zh-CN" altLang="en-US" sz="3600" b="1" dirty="0"/>
              <a:t>三、影响螯合物稳定性的因素</a:t>
            </a:r>
          </a:p>
        </p:txBody>
      </p:sp>
      <p:sp>
        <p:nvSpPr>
          <p:cNvPr id="2" name="日期占位符 1"/>
          <p:cNvSpPr>
            <a:spLocks noGrp="1"/>
          </p:cNvSpPr>
          <p:nvPr>
            <p:ph type="dt" sz="half" idx="14"/>
          </p:nvPr>
        </p:nvSpPr>
        <p:spPr/>
        <p:txBody>
          <a:bodyPr/>
          <a:lstStyle/>
          <a:p>
            <a:fld id="{120B42CC-B14F-4AAA-861C-08D66DCD5262}" type="datetime12">
              <a:rPr lang="zh-CN" altLang="en-US" smtClean="0"/>
              <a:t>上午8时17分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79</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3647125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vert="horz" lIns="91440" tIns="45720" rIns="91440" bIns="45720" rtlCol="0" anchor="ctr">
            <a:noAutofit/>
          </a:bodyPr>
          <a:lstStyle/>
          <a:p>
            <a:fld id="{C53D861B-6709-4854-813B-F1436648166B}" type="slidenum">
              <a:rPr kumimoji="1" lang="en-US" altLang="zh-CN" sz="1800" spc="30">
                <a:solidFill>
                  <a:schemeClr val="tx1"/>
                </a:solidFill>
                <a:latin typeface="隶书" pitchFamily="49" charset="-122"/>
                <a:ea typeface="隶书" pitchFamily="49" charset="-122"/>
                <a:cs typeface="Tahoma" pitchFamily="34" charset="0"/>
              </a:rPr>
              <a:pPr/>
              <a:t>8</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5" name="Rectangle 2"/>
          <p:cNvSpPr txBox="1">
            <a:spLocks noChangeArrowheads="1"/>
          </p:cNvSpPr>
          <p:nvPr/>
        </p:nvSpPr>
        <p:spPr>
          <a:xfrm>
            <a:off x="2128628" y="44624"/>
            <a:ext cx="7680960" cy="850776"/>
          </a:xfrm>
          <a:prstGeom prst="rect">
            <a:avLst/>
          </a:prstGeom>
        </p:spPr>
        <p:txBody>
          <a:bodyPr vert="horz" lIns="91440" tIns="45720" rIns="91440" bIns="45720" rtlCol="0" anchor="b" anchorCtr="0">
            <a:normAutofit/>
          </a:bodyPr>
          <a:lstStyle>
            <a:lvl1pPr algn="ctr"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pPr>
              <a:spcBef>
                <a:spcPts val="0"/>
              </a:spcBef>
            </a:pPr>
            <a:r>
              <a:rPr lang="zh-CN" altLang="en-US" sz="3600" dirty="0"/>
              <a:t>配合物定义</a:t>
            </a:r>
          </a:p>
        </p:txBody>
      </p:sp>
      <p:sp>
        <p:nvSpPr>
          <p:cNvPr id="6" name="Rectangle 7"/>
          <p:cNvSpPr>
            <a:spLocks noChangeArrowheads="1"/>
          </p:cNvSpPr>
          <p:nvPr/>
        </p:nvSpPr>
        <p:spPr bwMode="auto">
          <a:xfrm>
            <a:off x="205676" y="982733"/>
            <a:ext cx="1065718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150000"/>
              </a:lnSpc>
              <a:spcBef>
                <a:spcPct val="20000"/>
              </a:spcBef>
            </a:pPr>
            <a:r>
              <a:rPr kumimoji="1" lang="en-US" altLang="zh-CN" sz="2800" b="1" dirty="0">
                <a:solidFill>
                  <a:schemeClr val="accent2"/>
                </a:solidFill>
                <a:latin typeface="Times New Roman" pitchFamily="18" charset="0"/>
              </a:rPr>
              <a:t>    </a:t>
            </a:r>
            <a:r>
              <a:rPr kumimoji="1" lang="zh-CN" altLang="en-US" sz="2800" b="1" dirty="0">
                <a:solidFill>
                  <a:srgbClr val="FFFF00"/>
                </a:solidFill>
                <a:latin typeface="Times New Roman" pitchFamily="18" charset="0"/>
              </a:rPr>
              <a:t>配合单元：</a:t>
            </a:r>
            <a:r>
              <a:rPr kumimoji="1" lang="zh-CN" altLang="en-US" sz="2800" b="1" dirty="0">
                <a:latin typeface="Times New Roman" pitchFamily="18" charset="0"/>
                <a:ea typeface="楷体_GB2312" pitchFamily="49" charset="-122"/>
              </a:rPr>
              <a:t>若干个原子（阳离子）和若干个中性分子（阴离子）以</a:t>
            </a:r>
            <a:r>
              <a:rPr kumimoji="1" lang="zh-CN" altLang="en-US" sz="2800" b="1" dirty="0">
                <a:solidFill>
                  <a:srgbClr val="FFFF00"/>
                </a:solidFill>
                <a:latin typeface="Times New Roman" pitchFamily="18" charset="0"/>
                <a:ea typeface="楷体_GB2312" pitchFamily="49" charset="-122"/>
              </a:rPr>
              <a:t>配位键结合</a:t>
            </a:r>
            <a:r>
              <a:rPr kumimoji="1" lang="zh-CN" altLang="en-US" sz="2800" b="1" dirty="0">
                <a:latin typeface="Times New Roman" pitchFamily="18" charset="0"/>
                <a:ea typeface="楷体_GB2312" pitchFamily="49" charset="-122"/>
              </a:rPr>
              <a:t>而成的复杂结构单元。</a:t>
            </a:r>
          </a:p>
        </p:txBody>
      </p:sp>
      <p:sp>
        <p:nvSpPr>
          <p:cNvPr id="7" name="Rectangle 8"/>
          <p:cNvSpPr>
            <a:spLocks noChangeArrowheads="1"/>
          </p:cNvSpPr>
          <p:nvPr/>
        </p:nvSpPr>
        <p:spPr bwMode="auto">
          <a:xfrm>
            <a:off x="88413" y="5527593"/>
            <a:ext cx="46359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kumimoji="1" lang="zh-CN" altLang="en-US" sz="2400" b="1" dirty="0">
                <a:solidFill>
                  <a:srgbClr val="FFFF00"/>
                </a:solidFill>
                <a:latin typeface="Times New Roman" pitchFamily="18" charset="0"/>
              </a:rPr>
              <a:t>配合物：</a:t>
            </a:r>
            <a:r>
              <a:rPr kumimoji="1" lang="zh-CN" altLang="en-US" sz="2400" b="1" dirty="0">
                <a:solidFill>
                  <a:schemeClr val="tx2"/>
                </a:solidFill>
                <a:latin typeface="Times New Roman" pitchFamily="18" charset="0"/>
                <a:ea typeface="楷体_GB2312" pitchFamily="49" charset="-122"/>
              </a:rPr>
              <a:t>含有配合单元的化合物。</a:t>
            </a:r>
          </a:p>
        </p:txBody>
      </p:sp>
      <p:grpSp>
        <p:nvGrpSpPr>
          <p:cNvPr id="15" name="组合 14">
            <a:extLst>
              <a:ext uri="{FF2B5EF4-FFF2-40B4-BE49-F238E27FC236}">
                <a16:creationId xmlns:a16="http://schemas.microsoft.com/office/drawing/2014/main" xmlns="" id="{3C64542A-5385-4FD1-A415-DB177BC2B23A}"/>
              </a:ext>
            </a:extLst>
          </p:cNvPr>
          <p:cNvGrpSpPr/>
          <p:nvPr/>
        </p:nvGrpSpPr>
        <p:grpSpPr>
          <a:xfrm>
            <a:off x="594749" y="2696309"/>
            <a:ext cx="4203279" cy="2724262"/>
            <a:chOff x="2988658" y="2160476"/>
            <a:chExt cx="4203279" cy="2724262"/>
          </a:xfrm>
        </p:grpSpPr>
        <p:sp>
          <p:nvSpPr>
            <p:cNvPr id="16" name="Text Box 8">
              <a:extLst>
                <a:ext uri="{FF2B5EF4-FFF2-40B4-BE49-F238E27FC236}">
                  <a16:creationId xmlns:a16="http://schemas.microsoft.com/office/drawing/2014/main" xmlns="" id="{6F44957F-C816-4E26-BC4A-3266DE6C1074}"/>
                </a:ext>
              </a:extLst>
            </p:cNvPr>
            <p:cNvSpPr txBox="1">
              <a:spLocks noChangeArrowheads="1"/>
            </p:cNvSpPr>
            <p:nvPr/>
          </p:nvSpPr>
          <p:spPr bwMode="auto">
            <a:xfrm>
              <a:off x="2988658" y="2815881"/>
              <a:ext cx="42032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800" b="1" dirty="0">
                  <a:latin typeface="Times New Roman" pitchFamily="18" charset="0"/>
                </a:rPr>
                <a:t>[Cu(NH</a:t>
              </a:r>
              <a:r>
                <a:rPr kumimoji="1" lang="en-US" altLang="zh-CN" sz="2800" b="1" baseline="-30000" dirty="0">
                  <a:latin typeface="Times New Roman" pitchFamily="18" charset="0"/>
                </a:rPr>
                <a:t>3</a:t>
              </a:r>
              <a:r>
                <a:rPr kumimoji="1" lang="en-US" altLang="zh-CN" sz="2800" b="1" dirty="0">
                  <a:latin typeface="Times New Roman" pitchFamily="18" charset="0"/>
                </a:rPr>
                <a:t>)</a:t>
              </a:r>
              <a:r>
                <a:rPr kumimoji="1" lang="en-US" altLang="zh-CN" sz="2800" b="1" baseline="-30000" dirty="0">
                  <a:latin typeface="Times New Roman" pitchFamily="18" charset="0"/>
                </a:rPr>
                <a:t>4</a:t>
              </a:r>
              <a:r>
                <a:rPr kumimoji="1" lang="en-US" altLang="zh-CN" sz="2800" b="1" dirty="0">
                  <a:latin typeface="Times New Roman" pitchFamily="18" charset="0"/>
                </a:rPr>
                <a:t> ]</a:t>
              </a:r>
              <a:r>
                <a:rPr kumimoji="1" lang="en-US" altLang="zh-CN" sz="2800" b="1" baseline="30000" dirty="0">
                  <a:latin typeface="Times New Roman" pitchFamily="18" charset="0"/>
                </a:rPr>
                <a:t>2+ </a:t>
              </a:r>
              <a:r>
                <a:rPr kumimoji="1" lang="en-US" altLang="zh-CN" sz="2800" b="1" dirty="0">
                  <a:latin typeface="Times New Roman" pitchFamily="18" charset="0"/>
                </a:rPr>
                <a:t> SO</a:t>
              </a:r>
              <a:r>
                <a:rPr kumimoji="1" lang="en-US" altLang="zh-CN" sz="2800" b="1" baseline="-30000" dirty="0">
                  <a:latin typeface="Times New Roman" pitchFamily="18" charset="0"/>
                </a:rPr>
                <a:t>4</a:t>
              </a:r>
              <a:r>
                <a:rPr kumimoji="1" lang="en-US" altLang="zh-CN" sz="2800" b="1" baseline="30000" dirty="0">
                  <a:latin typeface="Times New Roman" pitchFamily="18" charset="0"/>
                </a:rPr>
                <a:t>2-</a:t>
              </a:r>
              <a:endParaRPr kumimoji="1" lang="en-US" altLang="zh-CN" sz="2800" b="1" dirty="0">
                <a:latin typeface="Times New Roman" pitchFamily="18" charset="0"/>
              </a:endParaRPr>
            </a:p>
          </p:txBody>
        </p:sp>
        <p:grpSp>
          <p:nvGrpSpPr>
            <p:cNvPr id="17" name="Group 24">
              <a:extLst>
                <a:ext uri="{FF2B5EF4-FFF2-40B4-BE49-F238E27FC236}">
                  <a16:creationId xmlns:a16="http://schemas.microsoft.com/office/drawing/2014/main" xmlns="" id="{E9A94765-C609-4294-8243-26750C516D8A}"/>
                </a:ext>
              </a:extLst>
            </p:cNvPr>
            <p:cNvGrpSpPr>
              <a:grpSpLocks/>
            </p:cNvGrpSpPr>
            <p:nvPr/>
          </p:nvGrpSpPr>
          <p:grpSpPr bwMode="auto">
            <a:xfrm>
              <a:off x="3259126" y="3478213"/>
              <a:ext cx="2682812" cy="1406525"/>
              <a:chOff x="968" y="2034"/>
              <a:chExt cx="2620" cy="886"/>
            </a:xfrm>
          </p:grpSpPr>
          <p:sp>
            <p:nvSpPr>
              <p:cNvPr id="22" name="AutoShape 9">
                <a:extLst>
                  <a:ext uri="{FF2B5EF4-FFF2-40B4-BE49-F238E27FC236}">
                    <a16:creationId xmlns:a16="http://schemas.microsoft.com/office/drawing/2014/main" xmlns="" id="{713338F0-6EF3-4AA7-BF7B-40F09D690A99}"/>
                  </a:ext>
                </a:extLst>
              </p:cNvPr>
              <p:cNvSpPr>
                <a:spLocks/>
              </p:cNvSpPr>
              <p:nvPr/>
            </p:nvSpPr>
            <p:spPr bwMode="auto">
              <a:xfrm rot="5400000">
                <a:off x="1492" y="1894"/>
                <a:ext cx="211" cy="1259"/>
              </a:xfrm>
              <a:prstGeom prst="rightBrace">
                <a:avLst>
                  <a:gd name="adj1" fmla="val 62559"/>
                  <a:gd name="adj2" fmla="val 51602"/>
                </a:avLst>
              </a:pr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400"/>
              </a:p>
            </p:txBody>
          </p:sp>
          <p:sp>
            <p:nvSpPr>
              <p:cNvPr id="23" name="Rectangle 11">
                <a:extLst>
                  <a:ext uri="{FF2B5EF4-FFF2-40B4-BE49-F238E27FC236}">
                    <a16:creationId xmlns:a16="http://schemas.microsoft.com/office/drawing/2014/main" xmlns="" id="{AF7A224B-F4A6-441A-AD08-3DC053C10785}"/>
                  </a:ext>
                </a:extLst>
              </p:cNvPr>
              <p:cNvSpPr>
                <a:spLocks noChangeArrowheads="1"/>
              </p:cNvSpPr>
              <p:nvPr/>
            </p:nvSpPr>
            <p:spPr bwMode="auto">
              <a:xfrm>
                <a:off x="1256" y="2629"/>
                <a:ext cx="78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latin typeface="Times New Roman" pitchFamily="18" charset="0"/>
                  </a:rPr>
                  <a:t>内界</a:t>
                </a:r>
              </a:p>
            </p:txBody>
          </p:sp>
          <p:sp>
            <p:nvSpPr>
              <p:cNvPr id="24" name="Rectangle 12">
                <a:extLst>
                  <a:ext uri="{FF2B5EF4-FFF2-40B4-BE49-F238E27FC236}">
                    <a16:creationId xmlns:a16="http://schemas.microsoft.com/office/drawing/2014/main" xmlns="" id="{8ADD778E-3E55-4D8A-B158-479D9598DB8D}"/>
                  </a:ext>
                </a:extLst>
              </p:cNvPr>
              <p:cNvSpPr>
                <a:spLocks noChangeArrowheads="1"/>
              </p:cNvSpPr>
              <p:nvPr/>
            </p:nvSpPr>
            <p:spPr bwMode="auto">
              <a:xfrm>
                <a:off x="2799" y="2625"/>
                <a:ext cx="78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latin typeface="Times New Roman" pitchFamily="18" charset="0"/>
                  </a:rPr>
                  <a:t>外界</a:t>
                </a:r>
              </a:p>
            </p:txBody>
          </p:sp>
          <p:sp>
            <p:nvSpPr>
              <p:cNvPr id="25" name="Line 14">
                <a:extLst>
                  <a:ext uri="{FF2B5EF4-FFF2-40B4-BE49-F238E27FC236}">
                    <a16:creationId xmlns:a16="http://schemas.microsoft.com/office/drawing/2014/main" xmlns="" id="{23703D12-F449-4786-8237-A65B188B8764}"/>
                  </a:ext>
                </a:extLst>
              </p:cNvPr>
              <p:cNvSpPr>
                <a:spLocks noChangeShapeType="1"/>
              </p:cNvSpPr>
              <p:nvPr/>
            </p:nvSpPr>
            <p:spPr bwMode="auto">
              <a:xfrm flipV="1">
                <a:off x="3143" y="2034"/>
                <a:ext cx="0" cy="384"/>
              </a:xfrm>
              <a:prstGeom prst="line">
                <a:avLst/>
              </a:prstGeom>
              <a:noFill/>
              <a:ln w="254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18" name="Group 22">
              <a:extLst>
                <a:ext uri="{FF2B5EF4-FFF2-40B4-BE49-F238E27FC236}">
                  <a16:creationId xmlns:a16="http://schemas.microsoft.com/office/drawing/2014/main" xmlns="" id="{3EDDEB7C-FD9C-4847-B354-9E2456BC4AF1}"/>
                </a:ext>
              </a:extLst>
            </p:cNvPr>
            <p:cNvGrpSpPr>
              <a:grpSpLocks/>
            </p:cNvGrpSpPr>
            <p:nvPr/>
          </p:nvGrpSpPr>
          <p:grpSpPr bwMode="auto">
            <a:xfrm>
              <a:off x="3316069" y="2160476"/>
              <a:ext cx="1819275" cy="792163"/>
              <a:chOff x="1693" y="1360"/>
              <a:chExt cx="1146" cy="499"/>
            </a:xfrm>
          </p:grpSpPr>
          <p:sp>
            <p:nvSpPr>
              <p:cNvPr id="20" name="Text Box 15">
                <a:extLst>
                  <a:ext uri="{FF2B5EF4-FFF2-40B4-BE49-F238E27FC236}">
                    <a16:creationId xmlns:a16="http://schemas.microsoft.com/office/drawing/2014/main" xmlns="" id="{B221158A-D96B-467D-82E4-FC52C30F5F11}"/>
                  </a:ext>
                </a:extLst>
              </p:cNvPr>
              <p:cNvSpPr txBox="1">
                <a:spLocks noChangeArrowheads="1"/>
              </p:cNvSpPr>
              <p:nvPr/>
            </p:nvSpPr>
            <p:spPr bwMode="auto">
              <a:xfrm>
                <a:off x="1693" y="1360"/>
                <a:ext cx="114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dirty="0">
                    <a:latin typeface="Times New Roman" pitchFamily="18" charset="0"/>
                  </a:rPr>
                  <a:t>配位原子</a:t>
                </a:r>
              </a:p>
            </p:txBody>
          </p:sp>
          <p:sp>
            <p:nvSpPr>
              <p:cNvPr id="21" name="Line 16">
                <a:extLst>
                  <a:ext uri="{FF2B5EF4-FFF2-40B4-BE49-F238E27FC236}">
                    <a16:creationId xmlns:a16="http://schemas.microsoft.com/office/drawing/2014/main" xmlns="" id="{A1D2D3D3-F67B-4D54-9B6E-0F828781E5A1}"/>
                  </a:ext>
                </a:extLst>
              </p:cNvPr>
              <p:cNvSpPr>
                <a:spLocks noChangeShapeType="1"/>
              </p:cNvSpPr>
              <p:nvPr/>
            </p:nvSpPr>
            <p:spPr bwMode="auto">
              <a:xfrm flipH="1">
                <a:off x="2081" y="1615"/>
                <a:ext cx="6" cy="244"/>
              </a:xfrm>
              <a:prstGeom prst="line">
                <a:avLst/>
              </a:prstGeom>
              <a:noFill/>
              <a:ln w="254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
          <p:nvSpPr>
            <p:cNvPr id="19" name="Rectangle 25">
              <a:extLst>
                <a:ext uri="{FF2B5EF4-FFF2-40B4-BE49-F238E27FC236}">
                  <a16:creationId xmlns:a16="http://schemas.microsoft.com/office/drawing/2014/main" xmlns="" id="{0C42AED4-2ED6-4574-8597-5CFCED350404}"/>
                </a:ext>
              </a:extLst>
            </p:cNvPr>
            <p:cNvSpPr>
              <a:spLocks noChangeArrowheads="1"/>
            </p:cNvSpPr>
            <p:nvPr/>
          </p:nvSpPr>
          <p:spPr bwMode="auto">
            <a:xfrm>
              <a:off x="3143672" y="3379648"/>
              <a:ext cx="15776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000" b="1" dirty="0"/>
                <a:t>中心</a:t>
              </a:r>
              <a:endParaRPr kumimoji="1" lang="en-US" altLang="zh-CN" sz="2000" b="1" dirty="0"/>
            </a:p>
            <a:p>
              <a:r>
                <a:rPr kumimoji="1" lang="zh-CN" altLang="en-US" sz="2000" b="1" dirty="0"/>
                <a:t>原子    配体</a:t>
              </a:r>
            </a:p>
          </p:txBody>
        </p:sp>
      </p:grpSp>
      <p:grpSp>
        <p:nvGrpSpPr>
          <p:cNvPr id="31" name="组合 30">
            <a:extLst>
              <a:ext uri="{FF2B5EF4-FFF2-40B4-BE49-F238E27FC236}">
                <a16:creationId xmlns:a16="http://schemas.microsoft.com/office/drawing/2014/main" xmlns="" id="{50F04832-97A0-4CED-B142-AD63E6A8B071}"/>
              </a:ext>
            </a:extLst>
          </p:cNvPr>
          <p:cNvGrpSpPr/>
          <p:nvPr/>
        </p:nvGrpSpPr>
        <p:grpSpPr>
          <a:xfrm>
            <a:off x="4232668" y="3997514"/>
            <a:ext cx="7614436" cy="1274195"/>
            <a:chOff x="3872628" y="4677162"/>
            <a:chExt cx="7614436" cy="1274195"/>
          </a:xfrm>
        </p:grpSpPr>
        <p:sp>
          <p:nvSpPr>
            <p:cNvPr id="13" name="Rectangle 14"/>
            <p:cNvSpPr>
              <a:spLocks noChangeArrowheads="1"/>
            </p:cNvSpPr>
            <p:nvPr/>
          </p:nvSpPr>
          <p:spPr bwMode="auto">
            <a:xfrm>
              <a:off x="3872628" y="4677162"/>
              <a:ext cx="6603949"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20000"/>
                </a:spcBef>
              </a:pPr>
              <a:r>
                <a:rPr kumimoji="1" lang="zh-CN" altLang="en-US" sz="2400" b="1" dirty="0">
                  <a:solidFill>
                    <a:srgbClr val="FFFF00"/>
                  </a:solidFill>
                  <a:latin typeface="Times New Roman" pitchFamily="18" charset="0"/>
                </a:rPr>
                <a:t>配盐：</a:t>
              </a:r>
              <a:r>
                <a:rPr kumimoji="1" lang="zh-CN" altLang="en-US" sz="2400" b="1" dirty="0">
                  <a:latin typeface="Times New Roman" pitchFamily="18" charset="0"/>
                  <a:ea typeface="楷体_GB2312" pitchFamily="49" charset="-122"/>
                </a:rPr>
                <a:t>配离子与反电荷离子组成的配合物</a:t>
              </a:r>
            </a:p>
            <a:p>
              <a:pPr>
                <a:lnSpc>
                  <a:spcPct val="150000"/>
                </a:lnSpc>
                <a:spcBef>
                  <a:spcPct val="20000"/>
                </a:spcBef>
              </a:pPr>
              <a:r>
                <a:rPr kumimoji="1" lang="zh-CN" altLang="en-US" sz="2400" b="1" dirty="0">
                  <a:solidFill>
                    <a:srgbClr val="FFFF00"/>
                  </a:solidFill>
                  <a:latin typeface="Times New Roman" pitchFamily="18" charset="0"/>
                </a:rPr>
                <a:t>配分子：</a:t>
              </a:r>
              <a:r>
                <a:rPr kumimoji="1" lang="zh-CN" altLang="en-US" sz="2400" b="1" dirty="0">
                  <a:latin typeface="Times New Roman" pitchFamily="18" charset="0"/>
                  <a:ea typeface="楷体_GB2312" pitchFamily="49" charset="-122"/>
                </a:rPr>
                <a:t>配合单元是中性分子的配合物</a:t>
              </a:r>
            </a:p>
          </p:txBody>
        </p:sp>
        <p:sp>
          <p:nvSpPr>
            <p:cNvPr id="26" name="矩形 25">
              <a:extLst>
                <a:ext uri="{FF2B5EF4-FFF2-40B4-BE49-F238E27FC236}">
                  <a16:creationId xmlns:a16="http://schemas.microsoft.com/office/drawing/2014/main" xmlns="" id="{F3BB1B68-E148-4471-A1E2-7A06047F9FE9}"/>
                </a:ext>
              </a:extLst>
            </p:cNvPr>
            <p:cNvSpPr/>
            <p:nvPr/>
          </p:nvSpPr>
          <p:spPr>
            <a:xfrm>
              <a:off x="9666508" y="5362061"/>
              <a:ext cx="1443024" cy="523220"/>
            </a:xfrm>
            <a:prstGeom prst="rect">
              <a:avLst/>
            </a:prstGeom>
          </p:spPr>
          <p:txBody>
            <a:bodyPr wrap="none">
              <a:spAutoFit/>
            </a:bodyPr>
            <a:lstStyle/>
            <a:p>
              <a:r>
                <a:rPr kumimoji="1" lang="en-US" altLang="zh-CN" sz="2800" b="1" dirty="0">
                  <a:solidFill>
                    <a:srgbClr val="FFFF00"/>
                  </a:solidFill>
                  <a:latin typeface="Times New Roman" pitchFamily="18" charset="0"/>
                  <a:sym typeface="Symbol" pitchFamily="18" charset="2"/>
                </a:rPr>
                <a:t>Ni(CO)</a:t>
              </a:r>
              <a:r>
                <a:rPr kumimoji="1" lang="en-US" altLang="zh-CN" sz="2800" b="1" baseline="-25000" dirty="0">
                  <a:solidFill>
                    <a:srgbClr val="FFFF00"/>
                  </a:solidFill>
                  <a:latin typeface="Times New Roman" pitchFamily="18" charset="0"/>
                  <a:sym typeface="Symbol" pitchFamily="18" charset="2"/>
                </a:rPr>
                <a:t>4</a:t>
              </a:r>
              <a:endParaRPr lang="zh-CN" altLang="en-US" sz="2800" dirty="0">
                <a:solidFill>
                  <a:srgbClr val="FFFF00"/>
                </a:solidFill>
              </a:endParaRPr>
            </a:p>
          </p:txBody>
        </p:sp>
        <p:sp>
          <p:nvSpPr>
            <p:cNvPr id="27" name="矩形 26">
              <a:extLst>
                <a:ext uri="{FF2B5EF4-FFF2-40B4-BE49-F238E27FC236}">
                  <a16:creationId xmlns:a16="http://schemas.microsoft.com/office/drawing/2014/main" xmlns="" id="{96D1AE1B-A3E4-4780-898F-1307757558BD}"/>
                </a:ext>
              </a:extLst>
            </p:cNvPr>
            <p:cNvSpPr/>
            <p:nvPr/>
          </p:nvSpPr>
          <p:spPr>
            <a:xfrm>
              <a:off x="9627259" y="4850127"/>
              <a:ext cx="1859805" cy="461665"/>
            </a:xfrm>
            <a:prstGeom prst="rect">
              <a:avLst/>
            </a:prstGeom>
          </p:spPr>
          <p:txBody>
            <a:bodyPr wrap="none">
              <a:spAutoFit/>
            </a:bodyPr>
            <a:lstStyle/>
            <a:p>
              <a:r>
                <a:rPr kumimoji="1" lang="en-US" altLang="zh-CN" sz="2400" b="1" dirty="0">
                  <a:solidFill>
                    <a:srgbClr val="FFFF00"/>
                  </a:solidFill>
                  <a:latin typeface="Times New Roman" pitchFamily="18" charset="0"/>
                  <a:sym typeface="Symbol" pitchFamily="18" charset="2"/>
                </a:rPr>
                <a:t>K</a:t>
              </a:r>
              <a:r>
                <a:rPr kumimoji="1" lang="en-US" altLang="zh-CN" sz="2400" b="1" baseline="-25000" dirty="0">
                  <a:solidFill>
                    <a:srgbClr val="FFFF00"/>
                  </a:solidFill>
                  <a:latin typeface="Times New Roman" pitchFamily="18" charset="0"/>
                  <a:sym typeface="Symbol" pitchFamily="18" charset="2"/>
                </a:rPr>
                <a:t>4</a:t>
              </a:r>
              <a:r>
                <a:rPr kumimoji="1" lang="en-US" altLang="zh-CN" sz="2400" b="1" dirty="0">
                  <a:solidFill>
                    <a:srgbClr val="FFFF00"/>
                  </a:solidFill>
                  <a:latin typeface="Times New Roman" pitchFamily="18" charset="0"/>
                  <a:sym typeface="Symbol" pitchFamily="18" charset="2"/>
                </a:rPr>
                <a:t>[Fe(CN)</a:t>
              </a:r>
              <a:r>
                <a:rPr kumimoji="1" lang="en-US" altLang="zh-CN" sz="2400" b="1" baseline="-25000" dirty="0">
                  <a:solidFill>
                    <a:srgbClr val="FFFF00"/>
                  </a:solidFill>
                  <a:latin typeface="Times New Roman" pitchFamily="18" charset="0"/>
                  <a:sym typeface="Symbol" pitchFamily="18" charset="2"/>
                </a:rPr>
                <a:t>6 </a:t>
              </a:r>
              <a:r>
                <a:rPr kumimoji="1" lang="en-US" altLang="zh-CN" sz="2400" b="1" dirty="0">
                  <a:solidFill>
                    <a:srgbClr val="FFFF00"/>
                  </a:solidFill>
                  <a:latin typeface="Times New Roman" pitchFamily="18" charset="0"/>
                  <a:sym typeface="Symbol" pitchFamily="18" charset="2"/>
                </a:rPr>
                <a:t>]</a:t>
              </a:r>
              <a:endParaRPr lang="zh-CN" altLang="en-US" sz="2400" dirty="0">
                <a:solidFill>
                  <a:srgbClr val="FFFF00"/>
                </a:solidFill>
              </a:endParaRPr>
            </a:p>
          </p:txBody>
        </p:sp>
      </p:grpSp>
      <p:grpSp>
        <p:nvGrpSpPr>
          <p:cNvPr id="30" name="组合 29">
            <a:extLst>
              <a:ext uri="{FF2B5EF4-FFF2-40B4-BE49-F238E27FC236}">
                <a16:creationId xmlns:a16="http://schemas.microsoft.com/office/drawing/2014/main" xmlns="" id="{5B0AA83F-C882-4BED-8C0D-54529CB7F6DB}"/>
              </a:ext>
            </a:extLst>
          </p:cNvPr>
          <p:cNvGrpSpPr/>
          <p:nvPr/>
        </p:nvGrpSpPr>
        <p:grpSpPr>
          <a:xfrm>
            <a:off x="4223792" y="2548059"/>
            <a:ext cx="7282664" cy="1274762"/>
            <a:chOff x="3863752" y="3227707"/>
            <a:chExt cx="7282664" cy="1274762"/>
          </a:xfrm>
        </p:grpSpPr>
        <p:grpSp>
          <p:nvGrpSpPr>
            <p:cNvPr id="8" name="Group 15"/>
            <p:cNvGrpSpPr>
              <a:grpSpLocks/>
            </p:cNvGrpSpPr>
            <p:nvPr/>
          </p:nvGrpSpPr>
          <p:grpSpPr bwMode="auto">
            <a:xfrm>
              <a:off x="3863752" y="3227707"/>
              <a:ext cx="6603949" cy="1274762"/>
              <a:chOff x="47" y="2146"/>
              <a:chExt cx="5040" cy="803"/>
            </a:xfrm>
          </p:grpSpPr>
          <p:grpSp>
            <p:nvGrpSpPr>
              <p:cNvPr id="9" name="Group 11"/>
              <p:cNvGrpSpPr>
                <a:grpSpLocks/>
              </p:cNvGrpSpPr>
              <p:nvPr/>
            </p:nvGrpSpPr>
            <p:grpSpPr bwMode="auto">
              <a:xfrm>
                <a:off x="47" y="2146"/>
                <a:ext cx="5040" cy="803"/>
                <a:chOff x="47" y="2146"/>
                <a:chExt cx="5040" cy="803"/>
              </a:xfrm>
            </p:grpSpPr>
            <p:sp>
              <p:nvSpPr>
                <p:cNvPr id="11" name="Text Box 9"/>
                <p:cNvSpPr txBox="1">
                  <a:spLocks noChangeArrowheads="1"/>
                </p:cNvSpPr>
                <p:nvPr/>
              </p:nvSpPr>
              <p:spPr bwMode="auto">
                <a:xfrm>
                  <a:off x="47" y="2146"/>
                  <a:ext cx="5040" cy="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20000"/>
                    </a:spcBef>
                  </a:pPr>
                  <a:r>
                    <a:rPr kumimoji="1" lang="zh-CN" altLang="en-US" sz="2400" b="1" dirty="0">
                      <a:solidFill>
                        <a:srgbClr val="FFFF00"/>
                      </a:solidFill>
                      <a:latin typeface="Times New Roman" pitchFamily="18" charset="0"/>
                    </a:rPr>
                    <a:t>配阳离子：</a:t>
                  </a:r>
                  <a:r>
                    <a:rPr kumimoji="1" lang="zh-CN" altLang="en-US" sz="2400" b="1" dirty="0">
                      <a:latin typeface="Times New Roman" pitchFamily="18" charset="0"/>
                      <a:ea typeface="楷体_GB2312" pitchFamily="49" charset="-122"/>
                    </a:rPr>
                    <a:t>阳离子配合单元</a:t>
                  </a:r>
                </a:p>
                <a:p>
                  <a:pPr>
                    <a:lnSpc>
                      <a:spcPct val="150000"/>
                    </a:lnSpc>
                    <a:spcBef>
                      <a:spcPct val="20000"/>
                    </a:spcBef>
                  </a:pPr>
                  <a:r>
                    <a:rPr kumimoji="1" lang="zh-CN" altLang="en-US" sz="2400" b="1" dirty="0">
                      <a:solidFill>
                        <a:srgbClr val="FFFF00"/>
                      </a:solidFill>
                      <a:latin typeface="Times New Roman" pitchFamily="18" charset="0"/>
                    </a:rPr>
                    <a:t>配阴离子：</a:t>
                  </a:r>
                  <a:r>
                    <a:rPr kumimoji="1" lang="zh-CN" altLang="en-US" sz="2400" b="1" dirty="0">
                      <a:latin typeface="Times New Roman" pitchFamily="18" charset="0"/>
                      <a:ea typeface="楷体_GB2312" pitchFamily="49" charset="-122"/>
                    </a:rPr>
                    <a:t>阴离子配合单元</a:t>
                  </a:r>
                </a:p>
              </p:txBody>
            </p:sp>
            <p:sp>
              <p:nvSpPr>
                <p:cNvPr id="12" name="AutoShape 10"/>
                <p:cNvSpPr>
                  <a:spLocks/>
                </p:cNvSpPr>
                <p:nvPr/>
              </p:nvSpPr>
              <p:spPr bwMode="auto">
                <a:xfrm>
                  <a:off x="3080" y="2366"/>
                  <a:ext cx="206" cy="336"/>
                </a:xfrm>
                <a:prstGeom prst="rightBrace">
                  <a:avLst>
                    <a:gd name="adj1" fmla="val 50000"/>
                    <a:gd name="adj2" fmla="val 53846"/>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sz="2400"/>
                </a:p>
              </p:txBody>
            </p:sp>
          </p:grpSp>
          <p:sp>
            <p:nvSpPr>
              <p:cNvPr id="10" name="Text Box 12"/>
              <p:cNvSpPr txBox="1">
                <a:spLocks noChangeArrowheads="1"/>
              </p:cNvSpPr>
              <p:nvPr/>
            </p:nvSpPr>
            <p:spPr bwMode="auto">
              <a:xfrm>
                <a:off x="3286" y="2408"/>
                <a:ext cx="117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2400" b="1" dirty="0">
                    <a:solidFill>
                      <a:srgbClr val="FFFF00"/>
                    </a:solidFill>
                    <a:latin typeface="Times New Roman" pitchFamily="18" charset="0"/>
                  </a:rPr>
                  <a:t>配离子</a:t>
                </a:r>
              </a:p>
            </p:txBody>
          </p:sp>
        </p:grpSp>
        <p:sp>
          <p:nvSpPr>
            <p:cNvPr id="28" name="矩形 27">
              <a:extLst>
                <a:ext uri="{FF2B5EF4-FFF2-40B4-BE49-F238E27FC236}">
                  <a16:creationId xmlns:a16="http://schemas.microsoft.com/office/drawing/2014/main" xmlns="" id="{742A3B67-F7EE-44C9-95CB-A9D19C5EAA58}"/>
                </a:ext>
              </a:extLst>
            </p:cNvPr>
            <p:cNvSpPr/>
            <p:nvPr/>
          </p:nvSpPr>
          <p:spPr>
            <a:xfrm>
              <a:off x="9142341" y="3356992"/>
              <a:ext cx="2004075" cy="461665"/>
            </a:xfrm>
            <a:prstGeom prst="rect">
              <a:avLst/>
            </a:prstGeom>
          </p:spPr>
          <p:txBody>
            <a:bodyPr wrap="none">
              <a:spAutoFit/>
            </a:bodyPr>
            <a:lstStyle/>
            <a:p>
              <a:r>
                <a:rPr kumimoji="1" lang="en-US" altLang="zh-CN" sz="2400" b="1" dirty="0">
                  <a:solidFill>
                    <a:srgbClr val="FFFF00"/>
                  </a:solidFill>
                  <a:latin typeface="Times New Roman" pitchFamily="18" charset="0"/>
                </a:rPr>
                <a:t>[Cu(NH</a:t>
              </a:r>
              <a:r>
                <a:rPr kumimoji="1" lang="en-US" altLang="zh-CN" sz="2400" b="1" baseline="-30000" dirty="0">
                  <a:solidFill>
                    <a:srgbClr val="FFFF00"/>
                  </a:solidFill>
                  <a:latin typeface="Times New Roman" pitchFamily="18" charset="0"/>
                </a:rPr>
                <a:t>3</a:t>
              </a:r>
              <a:r>
                <a:rPr kumimoji="1" lang="en-US" altLang="zh-CN" sz="2400" b="1" dirty="0">
                  <a:solidFill>
                    <a:srgbClr val="FFFF00"/>
                  </a:solidFill>
                  <a:latin typeface="Times New Roman" pitchFamily="18" charset="0"/>
                </a:rPr>
                <a:t>)</a:t>
              </a:r>
              <a:r>
                <a:rPr kumimoji="1" lang="en-US" altLang="zh-CN" sz="2400" b="1" baseline="-30000" dirty="0">
                  <a:solidFill>
                    <a:srgbClr val="FFFF00"/>
                  </a:solidFill>
                  <a:latin typeface="Times New Roman" pitchFamily="18" charset="0"/>
                </a:rPr>
                <a:t>4</a:t>
              </a:r>
              <a:r>
                <a:rPr kumimoji="1" lang="en-US" altLang="zh-CN" sz="2400" b="1" dirty="0">
                  <a:solidFill>
                    <a:srgbClr val="FFFF00"/>
                  </a:solidFill>
                  <a:latin typeface="Times New Roman" pitchFamily="18" charset="0"/>
                </a:rPr>
                <a:t> ]</a:t>
              </a:r>
              <a:r>
                <a:rPr kumimoji="1" lang="en-US" altLang="zh-CN" sz="2400" b="1" baseline="30000" dirty="0">
                  <a:solidFill>
                    <a:srgbClr val="FFFF00"/>
                  </a:solidFill>
                  <a:latin typeface="Times New Roman" pitchFamily="18" charset="0"/>
                </a:rPr>
                <a:t>2+ </a:t>
              </a:r>
              <a:endParaRPr lang="zh-CN" altLang="en-US" sz="2400" dirty="0">
                <a:solidFill>
                  <a:srgbClr val="FFFF00"/>
                </a:solidFill>
              </a:endParaRPr>
            </a:p>
          </p:txBody>
        </p:sp>
        <p:sp>
          <p:nvSpPr>
            <p:cNvPr id="29" name="矩形 28">
              <a:extLst>
                <a:ext uri="{FF2B5EF4-FFF2-40B4-BE49-F238E27FC236}">
                  <a16:creationId xmlns:a16="http://schemas.microsoft.com/office/drawing/2014/main" xmlns="" id="{92F284D9-9E8E-4697-85F7-D803076AA358}"/>
                </a:ext>
              </a:extLst>
            </p:cNvPr>
            <p:cNvSpPr/>
            <p:nvPr/>
          </p:nvSpPr>
          <p:spPr>
            <a:xfrm>
              <a:off x="9196205" y="3974191"/>
              <a:ext cx="1689886" cy="461665"/>
            </a:xfrm>
            <a:prstGeom prst="rect">
              <a:avLst/>
            </a:prstGeom>
          </p:spPr>
          <p:txBody>
            <a:bodyPr wrap="none">
              <a:spAutoFit/>
            </a:bodyPr>
            <a:lstStyle/>
            <a:p>
              <a:r>
                <a:rPr kumimoji="1" lang="en-US" altLang="zh-CN" sz="2400" b="1" dirty="0">
                  <a:solidFill>
                    <a:srgbClr val="FFFF00"/>
                  </a:solidFill>
                  <a:latin typeface="Times New Roman" pitchFamily="18" charset="0"/>
                  <a:sym typeface="Symbol" pitchFamily="18" charset="2"/>
                </a:rPr>
                <a:t>[Fe(CN)</a:t>
              </a:r>
              <a:r>
                <a:rPr kumimoji="1" lang="en-US" altLang="zh-CN" sz="2400" b="1" baseline="-25000" dirty="0">
                  <a:solidFill>
                    <a:srgbClr val="FFFF00"/>
                  </a:solidFill>
                  <a:latin typeface="Times New Roman" pitchFamily="18" charset="0"/>
                  <a:sym typeface="Symbol" pitchFamily="18" charset="2"/>
                </a:rPr>
                <a:t>6 </a:t>
              </a:r>
              <a:r>
                <a:rPr kumimoji="1" lang="en-US" altLang="zh-CN" sz="2400" b="1" dirty="0">
                  <a:solidFill>
                    <a:srgbClr val="FFFF00"/>
                  </a:solidFill>
                  <a:latin typeface="Times New Roman" pitchFamily="18" charset="0"/>
                  <a:sym typeface="Symbol" pitchFamily="18" charset="2"/>
                </a:rPr>
                <a:t>]</a:t>
              </a:r>
              <a:r>
                <a:rPr kumimoji="1" lang="en-US" altLang="zh-CN" sz="2400" b="1" baseline="30000" dirty="0">
                  <a:solidFill>
                    <a:srgbClr val="FFFF00"/>
                  </a:solidFill>
                  <a:latin typeface="Times New Roman" pitchFamily="18" charset="0"/>
                  <a:sym typeface="Symbol" pitchFamily="18" charset="2"/>
                </a:rPr>
                <a:t>-4</a:t>
              </a:r>
              <a:endParaRPr lang="zh-CN" altLang="en-US" sz="2400" baseline="30000" dirty="0">
                <a:solidFill>
                  <a:srgbClr val="FFFF00"/>
                </a:solidFill>
              </a:endParaRPr>
            </a:p>
          </p:txBody>
        </p:sp>
      </p:grpSp>
    </p:spTree>
    <p:extLst>
      <p:ext uri="{BB962C8B-B14F-4D97-AF65-F5344CB8AC3E}">
        <p14:creationId xmlns:p14="http://schemas.microsoft.com/office/powerpoint/2010/main" val="390960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inVertic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arn(inVertical)">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285" name="Group 5"/>
          <p:cNvGrpSpPr>
            <a:grpSpLocks/>
          </p:cNvGrpSpPr>
          <p:nvPr/>
        </p:nvGrpSpPr>
        <p:grpSpPr bwMode="auto">
          <a:xfrm>
            <a:off x="263022" y="1844824"/>
            <a:ext cx="11881190" cy="2473325"/>
            <a:chOff x="-634" y="1315"/>
            <a:chExt cx="7230" cy="1558"/>
          </a:xfrm>
        </p:grpSpPr>
        <p:sp>
          <p:nvSpPr>
            <p:cNvPr id="97283" name="Text Box 3"/>
            <p:cNvSpPr txBox="1">
              <a:spLocks noChangeArrowheads="1"/>
            </p:cNvSpPr>
            <p:nvPr/>
          </p:nvSpPr>
          <p:spPr bwMode="auto">
            <a:xfrm>
              <a:off x="-634" y="1815"/>
              <a:ext cx="7230" cy="1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200000"/>
                </a:lnSpc>
              </a:pPr>
              <a:r>
                <a:rPr kumimoji="1" lang="en-US" altLang="zh-CN" sz="2800" b="1" dirty="0">
                  <a:solidFill>
                    <a:srgbClr val="FFFF00"/>
                  </a:solidFill>
                  <a:latin typeface="Times New Roman" pitchFamily="18" charset="0"/>
                </a:rPr>
                <a:t>1</a:t>
              </a:r>
              <a:r>
                <a:rPr kumimoji="1" lang="zh-CN" altLang="en-US" sz="2800" b="1" dirty="0">
                  <a:solidFill>
                    <a:srgbClr val="FFFF00"/>
                  </a:solidFill>
                  <a:latin typeface="Times New Roman" pitchFamily="18" charset="0"/>
                </a:rPr>
                <a:t>、</a:t>
              </a:r>
              <a:r>
                <a:rPr kumimoji="1" lang="zh-CN" altLang="en-US" sz="2800" b="1" dirty="0">
                  <a:latin typeface="Times New Roman" pitchFamily="18" charset="0"/>
                </a:rPr>
                <a:t>形成的络合物相当稳定，形成常数大，否则，不易得到明确的滴定终点。</a:t>
              </a:r>
            </a:p>
            <a:p>
              <a:pPr>
                <a:lnSpc>
                  <a:spcPct val="200000"/>
                </a:lnSpc>
              </a:pPr>
              <a:r>
                <a:rPr kumimoji="1" lang="en-US" altLang="zh-CN" sz="2800" b="1" dirty="0">
                  <a:solidFill>
                    <a:srgbClr val="FFFF00"/>
                  </a:solidFill>
                  <a:latin typeface="Times New Roman" pitchFamily="18" charset="0"/>
                </a:rPr>
                <a:t>2</a:t>
              </a:r>
              <a:r>
                <a:rPr kumimoji="1" lang="zh-CN" altLang="en-US" sz="2800" b="1" dirty="0">
                  <a:solidFill>
                    <a:srgbClr val="FFFF00"/>
                  </a:solidFill>
                  <a:latin typeface="Times New Roman" pitchFamily="18" charset="0"/>
                </a:rPr>
                <a:t>、</a:t>
              </a:r>
              <a:r>
                <a:rPr kumimoji="1" lang="zh-CN" altLang="en-US" sz="2800" b="1" dirty="0">
                  <a:latin typeface="Times New Roman" pitchFamily="18" charset="0"/>
                </a:rPr>
                <a:t>在一定条件下，配位数必须固定，才能定量计算。</a:t>
              </a:r>
            </a:p>
          </p:txBody>
        </p:sp>
        <p:sp>
          <p:nvSpPr>
            <p:cNvPr id="97284" name="Rectangle 4"/>
            <p:cNvSpPr>
              <a:spLocks noChangeArrowheads="1"/>
            </p:cNvSpPr>
            <p:nvPr/>
          </p:nvSpPr>
          <p:spPr bwMode="auto">
            <a:xfrm>
              <a:off x="-439" y="1315"/>
              <a:ext cx="284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2800" b="1" dirty="0"/>
                <a:t>配位</a:t>
              </a:r>
              <a:r>
                <a:rPr kumimoji="1" lang="zh-CN" altLang="en-US" sz="2800" b="1" dirty="0">
                  <a:latin typeface="Times New Roman" pitchFamily="18" charset="0"/>
                </a:rPr>
                <a:t>滴定对络合反应的要求</a:t>
              </a:r>
            </a:p>
          </p:txBody>
        </p:sp>
      </p:grpSp>
      <p:sp>
        <p:nvSpPr>
          <p:cNvPr id="2" name="日期占位符 1"/>
          <p:cNvSpPr>
            <a:spLocks noGrp="1"/>
          </p:cNvSpPr>
          <p:nvPr>
            <p:ph type="dt" sz="half" idx="10"/>
          </p:nvPr>
        </p:nvSpPr>
        <p:spPr/>
        <p:txBody>
          <a:bodyPr/>
          <a:lstStyle/>
          <a:p>
            <a:fld id="{4D3754B3-15A0-42A6-994A-D4F6CD47CB61}" type="datetime12">
              <a:rPr lang="zh-CN" altLang="en-US" smtClean="0"/>
              <a:t>上午8时17分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80</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4" name="标题 3"/>
          <p:cNvSpPr>
            <a:spLocks noGrp="1"/>
          </p:cNvSpPr>
          <p:nvPr>
            <p:ph type="title"/>
          </p:nvPr>
        </p:nvSpPr>
        <p:spPr/>
        <p:txBody>
          <a:bodyPr/>
          <a:lstStyle/>
          <a:p>
            <a:pPr algn="ctr"/>
            <a:r>
              <a:rPr lang="zh-CN" altLang="en-US" b="1" dirty="0"/>
              <a:t>第五节  配位滴定法</a:t>
            </a:r>
            <a:endParaRPr lang="zh-CN" altLang="en-US" dirty="0"/>
          </a:p>
        </p:txBody>
      </p:sp>
    </p:spTree>
    <p:extLst>
      <p:ext uri="{BB962C8B-B14F-4D97-AF65-F5344CB8AC3E}">
        <p14:creationId xmlns:p14="http://schemas.microsoft.com/office/powerpoint/2010/main" val="542401067"/>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BED8F9-BD3E-4DE2-B385-968A9DFAB50E}" type="datetime12">
              <a:rPr lang="zh-CN" altLang="en-US" smtClean="0"/>
              <a:t>上午8时17分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81</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98306" name="Rectangle 1026"/>
          <p:cNvSpPr>
            <a:spLocks noGrp="1" noChangeArrowheads="1"/>
          </p:cNvSpPr>
          <p:nvPr>
            <p:ph type="title"/>
          </p:nvPr>
        </p:nvSpPr>
        <p:spPr/>
        <p:txBody>
          <a:bodyPr>
            <a:normAutofit/>
          </a:bodyPr>
          <a:lstStyle/>
          <a:p>
            <a:r>
              <a:rPr lang="zh-CN" altLang="en-US" sz="3600" b="1" dirty="0"/>
              <a:t>无机络合物的逐级络合现象</a:t>
            </a:r>
          </a:p>
        </p:txBody>
      </p:sp>
      <p:sp>
        <p:nvSpPr>
          <p:cNvPr id="98307" name="Rectangle 1027"/>
          <p:cNvSpPr>
            <a:spLocks noChangeArrowheads="1"/>
          </p:cNvSpPr>
          <p:nvPr/>
        </p:nvSpPr>
        <p:spPr bwMode="auto">
          <a:xfrm>
            <a:off x="5767388" y="33528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8324" name="Text Box 1044"/>
          <p:cNvSpPr txBox="1">
            <a:spLocks noChangeArrowheads="1"/>
          </p:cNvSpPr>
          <p:nvPr/>
        </p:nvSpPr>
        <p:spPr bwMode="auto">
          <a:xfrm>
            <a:off x="2135560" y="5088982"/>
            <a:ext cx="69707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FFFF00"/>
                </a:solidFill>
                <a:latin typeface="Times New Roman" pitchFamily="18" charset="0"/>
              </a:rPr>
              <a:t>多数稳定性不好，各级稳定常数相差不大。</a:t>
            </a:r>
          </a:p>
        </p:txBody>
      </p:sp>
      <mc:AlternateContent xmlns:mc="http://schemas.openxmlformats.org/markup-compatibility/2006" xmlns:a14="http://schemas.microsoft.com/office/drawing/2010/main">
        <mc:Choice Requires="a14">
          <p:sp>
            <p:nvSpPr>
              <p:cNvPr id="98309" name="Text Box 1029"/>
              <p:cNvSpPr txBox="1">
                <a:spLocks noChangeArrowheads="1"/>
              </p:cNvSpPr>
              <p:nvPr/>
            </p:nvSpPr>
            <p:spPr bwMode="auto">
              <a:xfrm>
                <a:off x="469223" y="1268760"/>
                <a:ext cx="10114570" cy="340375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nSpc>
                    <a:spcPct val="200000"/>
                  </a:lnSpc>
                </a:pPr>
                <a:r>
                  <a:rPr kumimoji="1" lang="en-US" altLang="zh-CN" sz="2800" b="1" dirty="0">
                    <a:latin typeface="Times New Roman" pitchFamily="18" charset="0"/>
                  </a:rPr>
                  <a:t>Cu</a:t>
                </a:r>
                <a:r>
                  <a:rPr kumimoji="1" lang="en-US" altLang="zh-CN" sz="2800" b="1" baseline="30000" dirty="0">
                    <a:latin typeface="Times New Roman" pitchFamily="18" charset="0"/>
                  </a:rPr>
                  <a:t>2+</a:t>
                </a:r>
                <a:r>
                  <a:rPr kumimoji="1" lang="en-US" altLang="zh-CN" sz="2800" b="1" dirty="0">
                    <a:latin typeface="Times New Roman" pitchFamily="18" charset="0"/>
                  </a:rPr>
                  <a:t>+NH</a:t>
                </a:r>
                <a:r>
                  <a:rPr kumimoji="1" lang="en-US" altLang="zh-CN" sz="2800" b="1" baseline="-25000" dirty="0">
                    <a:latin typeface="Times New Roman" pitchFamily="18" charset="0"/>
                  </a:rPr>
                  <a:t>3 </a:t>
                </a:r>
                <a14:m>
                  <m:oMath xmlns:m="http://schemas.openxmlformats.org/officeDocument/2006/math">
                    <m:r>
                      <a:rPr lang="en-US" altLang="zh-CN" sz="2800" b="1" i="1">
                        <a:latin typeface="Cambria Math"/>
                        <a:ea typeface="Cambria Math"/>
                        <a:cs typeface="Times New Roman" pitchFamily="18" charset="0"/>
                      </a:rPr>
                      <m:t>⇋</m:t>
                    </m:r>
                  </m:oMath>
                </a14:m>
                <a:r>
                  <a:rPr kumimoji="1" lang="en-US" altLang="zh-CN" sz="2800" b="1" baseline="-25000" dirty="0">
                    <a:latin typeface="Times New Roman" pitchFamily="18" charset="0"/>
                  </a:rPr>
                  <a:t> </a:t>
                </a:r>
                <a:r>
                  <a:rPr kumimoji="1" lang="en-US" altLang="zh-CN" sz="2800" b="1" dirty="0">
                    <a:latin typeface="Times New Roman" pitchFamily="18" charset="0"/>
                  </a:rPr>
                  <a:t>[Cu(NH</a:t>
                </a:r>
                <a:r>
                  <a:rPr kumimoji="1" lang="en-US" altLang="zh-CN" sz="2800" b="1" baseline="-25000" dirty="0">
                    <a:latin typeface="Times New Roman" pitchFamily="18" charset="0"/>
                  </a:rPr>
                  <a:t>3</a:t>
                </a:r>
                <a:r>
                  <a:rPr kumimoji="1" lang="en-US" altLang="zh-CN" sz="2800" b="1" dirty="0">
                    <a:latin typeface="Times New Roman" pitchFamily="18" charset="0"/>
                  </a:rPr>
                  <a:t>)]</a:t>
                </a:r>
                <a:r>
                  <a:rPr kumimoji="1" lang="en-US" altLang="zh-CN" sz="2800" b="1" baseline="30000" dirty="0">
                    <a:latin typeface="Times New Roman" pitchFamily="18" charset="0"/>
                  </a:rPr>
                  <a:t>2+                                       </a:t>
                </a:r>
                <a:r>
                  <a:rPr kumimoji="1" lang="en-US" altLang="zh-CN" sz="2800" b="1" i="1" dirty="0">
                    <a:latin typeface="Times New Roman" pitchFamily="18" charset="0"/>
                  </a:rPr>
                  <a:t>K</a:t>
                </a:r>
                <a:r>
                  <a:rPr kumimoji="1" lang="en-US" altLang="zh-CN" sz="2800" b="1" baseline="-25000" dirty="0">
                    <a:latin typeface="Times New Roman" pitchFamily="18" charset="0"/>
                  </a:rPr>
                  <a:t>1</a:t>
                </a:r>
                <a:r>
                  <a:rPr kumimoji="1" lang="en-US" altLang="zh-CN" sz="2800" b="1" dirty="0">
                    <a:latin typeface="Times New Roman" pitchFamily="18" charset="0"/>
                  </a:rPr>
                  <a:t>=1.3×10</a:t>
                </a:r>
                <a:r>
                  <a:rPr kumimoji="1" lang="en-US" altLang="zh-CN" sz="2800" b="1" baseline="30000" dirty="0">
                    <a:latin typeface="Times New Roman" pitchFamily="18" charset="0"/>
                  </a:rPr>
                  <a:t>4</a:t>
                </a:r>
                <a:endParaRPr kumimoji="1" lang="en-US" altLang="zh-CN" sz="2800" b="1" dirty="0">
                  <a:latin typeface="Times New Roman" pitchFamily="18" charset="0"/>
                </a:endParaRPr>
              </a:p>
              <a:p>
                <a:pPr>
                  <a:lnSpc>
                    <a:spcPct val="200000"/>
                  </a:lnSpc>
                </a:pPr>
                <a:r>
                  <a:rPr kumimoji="1" lang="en-US" altLang="zh-CN" sz="2800" b="1" dirty="0">
                    <a:latin typeface="Times New Roman" pitchFamily="18" charset="0"/>
                  </a:rPr>
                  <a:t>[Cu(NH</a:t>
                </a:r>
                <a:r>
                  <a:rPr kumimoji="1" lang="en-US" altLang="zh-CN" sz="2800" b="1" baseline="-25000" dirty="0">
                    <a:latin typeface="Times New Roman" pitchFamily="18" charset="0"/>
                  </a:rPr>
                  <a:t>3</a:t>
                </a:r>
                <a:r>
                  <a:rPr kumimoji="1" lang="en-US" altLang="zh-CN" sz="2800" b="1" dirty="0">
                    <a:latin typeface="Times New Roman" pitchFamily="18" charset="0"/>
                  </a:rPr>
                  <a:t>)]</a:t>
                </a:r>
                <a:r>
                  <a:rPr kumimoji="1" lang="en-US" altLang="zh-CN" sz="2800" b="1" baseline="30000" dirty="0">
                    <a:latin typeface="Times New Roman" pitchFamily="18" charset="0"/>
                  </a:rPr>
                  <a:t>2+</a:t>
                </a:r>
                <a:r>
                  <a:rPr kumimoji="1" lang="en-US" altLang="zh-CN" sz="2800" b="1" dirty="0">
                    <a:latin typeface="Times New Roman" pitchFamily="18" charset="0"/>
                  </a:rPr>
                  <a:t> +NH</a:t>
                </a:r>
                <a:r>
                  <a:rPr kumimoji="1" lang="en-US" altLang="zh-CN" sz="2800" b="1" baseline="-25000" dirty="0">
                    <a:latin typeface="Times New Roman" pitchFamily="18" charset="0"/>
                  </a:rPr>
                  <a:t>3 </a:t>
                </a:r>
                <a14:m>
                  <m:oMath xmlns:m="http://schemas.openxmlformats.org/officeDocument/2006/math">
                    <m:r>
                      <a:rPr lang="en-US" altLang="zh-CN" sz="2800" b="1" i="1">
                        <a:latin typeface="Cambria Math"/>
                        <a:ea typeface="Cambria Math"/>
                        <a:cs typeface="Times New Roman" pitchFamily="18" charset="0"/>
                      </a:rPr>
                      <m:t>⇋</m:t>
                    </m:r>
                  </m:oMath>
                </a14:m>
                <a:r>
                  <a:rPr kumimoji="1" lang="en-US" altLang="zh-CN" sz="2800" b="1" dirty="0">
                    <a:latin typeface="Times New Roman" pitchFamily="18" charset="0"/>
                  </a:rPr>
                  <a:t> [Cu(NH</a:t>
                </a:r>
                <a:r>
                  <a:rPr kumimoji="1" lang="en-US" altLang="zh-CN" sz="2800" b="1" baseline="-25000" dirty="0">
                    <a:latin typeface="Times New Roman" pitchFamily="18" charset="0"/>
                  </a:rPr>
                  <a:t>3</a:t>
                </a:r>
                <a:r>
                  <a:rPr kumimoji="1" lang="en-US" altLang="zh-CN" sz="2800" b="1" dirty="0">
                    <a:latin typeface="Times New Roman" pitchFamily="18" charset="0"/>
                  </a:rPr>
                  <a:t>)</a:t>
                </a:r>
                <a:r>
                  <a:rPr kumimoji="1" lang="en-US" altLang="zh-CN" sz="2800" b="1" baseline="-25000" dirty="0">
                    <a:latin typeface="Times New Roman" pitchFamily="18" charset="0"/>
                  </a:rPr>
                  <a:t>2</a:t>
                </a:r>
                <a:r>
                  <a:rPr kumimoji="1" lang="en-US" altLang="zh-CN" sz="2800" b="1" dirty="0">
                    <a:latin typeface="Times New Roman" pitchFamily="18" charset="0"/>
                  </a:rPr>
                  <a:t>]</a:t>
                </a:r>
                <a:r>
                  <a:rPr kumimoji="1" lang="en-US" altLang="zh-CN" sz="2800" b="1" baseline="30000" dirty="0">
                    <a:latin typeface="Times New Roman" pitchFamily="18" charset="0"/>
                  </a:rPr>
                  <a:t>2+                </a:t>
                </a:r>
                <a:r>
                  <a:rPr kumimoji="1" lang="en-US" altLang="zh-CN" sz="2800" b="1" i="1" dirty="0">
                    <a:latin typeface="Times New Roman" pitchFamily="18" charset="0"/>
                  </a:rPr>
                  <a:t>K</a:t>
                </a:r>
                <a:r>
                  <a:rPr kumimoji="1" lang="en-US" altLang="zh-CN" sz="2800" b="1" baseline="-25000" dirty="0">
                    <a:latin typeface="Times New Roman" pitchFamily="18" charset="0"/>
                  </a:rPr>
                  <a:t>2</a:t>
                </a:r>
                <a:r>
                  <a:rPr kumimoji="1" lang="en-US" altLang="zh-CN" sz="2800" b="1" dirty="0">
                    <a:latin typeface="Times New Roman" pitchFamily="18" charset="0"/>
                  </a:rPr>
                  <a:t>=3.2×10</a:t>
                </a:r>
                <a:r>
                  <a:rPr kumimoji="1" lang="en-US" altLang="zh-CN" sz="2800" b="1" baseline="30000" dirty="0">
                    <a:latin typeface="Times New Roman" pitchFamily="18" charset="0"/>
                  </a:rPr>
                  <a:t>3</a:t>
                </a:r>
                <a:endParaRPr kumimoji="1" lang="en-US" altLang="zh-CN" sz="2800" b="1" dirty="0">
                  <a:latin typeface="Times New Roman" pitchFamily="18" charset="0"/>
                </a:endParaRPr>
              </a:p>
              <a:p>
                <a:pPr>
                  <a:lnSpc>
                    <a:spcPct val="200000"/>
                  </a:lnSpc>
                </a:pPr>
                <a:r>
                  <a:rPr kumimoji="1" lang="en-US" altLang="zh-CN" sz="2800" b="1" dirty="0">
                    <a:latin typeface="Times New Roman" pitchFamily="18" charset="0"/>
                  </a:rPr>
                  <a:t>[Cu(NH</a:t>
                </a:r>
                <a:r>
                  <a:rPr kumimoji="1" lang="en-US" altLang="zh-CN" sz="2800" b="1" baseline="-25000" dirty="0">
                    <a:latin typeface="Times New Roman" pitchFamily="18" charset="0"/>
                  </a:rPr>
                  <a:t>3</a:t>
                </a:r>
                <a:r>
                  <a:rPr kumimoji="1" lang="en-US" altLang="zh-CN" sz="2800" b="1" dirty="0">
                    <a:latin typeface="Times New Roman" pitchFamily="18" charset="0"/>
                  </a:rPr>
                  <a:t>)</a:t>
                </a:r>
                <a:r>
                  <a:rPr kumimoji="1" lang="en-US" altLang="zh-CN" sz="2800" b="1" baseline="-25000" dirty="0">
                    <a:latin typeface="Times New Roman" pitchFamily="18" charset="0"/>
                  </a:rPr>
                  <a:t>2</a:t>
                </a:r>
                <a:r>
                  <a:rPr kumimoji="1" lang="en-US" altLang="zh-CN" sz="2800" b="1" dirty="0">
                    <a:latin typeface="Times New Roman" pitchFamily="18" charset="0"/>
                  </a:rPr>
                  <a:t>]</a:t>
                </a:r>
                <a:r>
                  <a:rPr kumimoji="1" lang="en-US" altLang="zh-CN" sz="2800" b="1" baseline="30000" dirty="0">
                    <a:latin typeface="Times New Roman" pitchFamily="18" charset="0"/>
                  </a:rPr>
                  <a:t>2+</a:t>
                </a:r>
                <a:r>
                  <a:rPr kumimoji="1" lang="en-US" altLang="zh-CN" sz="2800" b="1" dirty="0">
                    <a:latin typeface="Times New Roman" pitchFamily="18" charset="0"/>
                  </a:rPr>
                  <a:t> +NH</a:t>
                </a:r>
                <a:r>
                  <a:rPr kumimoji="1" lang="en-US" altLang="zh-CN" sz="2800" b="1" baseline="-25000" dirty="0">
                    <a:latin typeface="Times New Roman" pitchFamily="18" charset="0"/>
                  </a:rPr>
                  <a:t>3 </a:t>
                </a:r>
                <a14:m>
                  <m:oMath xmlns:m="http://schemas.openxmlformats.org/officeDocument/2006/math">
                    <m:r>
                      <a:rPr lang="en-US" altLang="zh-CN" sz="2800" b="1" i="1">
                        <a:latin typeface="Cambria Math"/>
                        <a:ea typeface="Cambria Math"/>
                        <a:cs typeface="Times New Roman" pitchFamily="18" charset="0"/>
                      </a:rPr>
                      <m:t>⇋</m:t>
                    </m:r>
                  </m:oMath>
                </a14:m>
                <a:r>
                  <a:rPr kumimoji="1" lang="en-US" altLang="zh-CN" sz="2800" b="1" dirty="0">
                    <a:latin typeface="Times New Roman" pitchFamily="18" charset="0"/>
                  </a:rPr>
                  <a:t> [Cu(NH</a:t>
                </a:r>
                <a:r>
                  <a:rPr kumimoji="1" lang="en-US" altLang="zh-CN" sz="2800" b="1" baseline="-25000" dirty="0">
                    <a:latin typeface="Times New Roman" pitchFamily="18" charset="0"/>
                  </a:rPr>
                  <a:t>3</a:t>
                </a:r>
                <a:r>
                  <a:rPr kumimoji="1" lang="en-US" altLang="zh-CN" sz="2800" b="1" dirty="0">
                    <a:latin typeface="Times New Roman" pitchFamily="18" charset="0"/>
                  </a:rPr>
                  <a:t>)</a:t>
                </a:r>
                <a:r>
                  <a:rPr kumimoji="1" lang="en-US" altLang="zh-CN" sz="2800" b="1" baseline="-25000" dirty="0">
                    <a:latin typeface="Times New Roman" pitchFamily="18" charset="0"/>
                  </a:rPr>
                  <a:t>3</a:t>
                </a:r>
                <a:r>
                  <a:rPr kumimoji="1" lang="en-US" altLang="zh-CN" sz="2800" b="1" dirty="0">
                    <a:latin typeface="Times New Roman" pitchFamily="18" charset="0"/>
                  </a:rPr>
                  <a:t>]</a:t>
                </a:r>
                <a:r>
                  <a:rPr kumimoji="1" lang="en-US" altLang="zh-CN" sz="2800" b="1" baseline="30000" dirty="0">
                    <a:latin typeface="Times New Roman" pitchFamily="18" charset="0"/>
                  </a:rPr>
                  <a:t>2+                 </a:t>
                </a:r>
                <a:r>
                  <a:rPr kumimoji="1" lang="en-US" altLang="zh-CN" sz="2800" b="1" i="1" dirty="0">
                    <a:latin typeface="Times New Roman" pitchFamily="18" charset="0"/>
                  </a:rPr>
                  <a:t>K</a:t>
                </a:r>
                <a:r>
                  <a:rPr kumimoji="1" lang="en-US" altLang="zh-CN" sz="2800" b="1" baseline="-25000" dirty="0">
                    <a:latin typeface="Times New Roman" pitchFamily="18" charset="0"/>
                  </a:rPr>
                  <a:t>3</a:t>
                </a:r>
                <a:r>
                  <a:rPr kumimoji="1" lang="en-US" altLang="zh-CN" sz="2800" b="1" dirty="0">
                    <a:latin typeface="Times New Roman" pitchFamily="18" charset="0"/>
                  </a:rPr>
                  <a:t>=8.0×10</a:t>
                </a:r>
                <a:r>
                  <a:rPr kumimoji="1" lang="en-US" altLang="zh-CN" sz="2800" b="1" baseline="30000" dirty="0">
                    <a:latin typeface="Times New Roman" pitchFamily="18" charset="0"/>
                  </a:rPr>
                  <a:t>2</a:t>
                </a:r>
              </a:p>
              <a:p>
                <a:pPr>
                  <a:lnSpc>
                    <a:spcPct val="200000"/>
                  </a:lnSpc>
                </a:pPr>
                <a:r>
                  <a:rPr kumimoji="1" lang="en-US" altLang="zh-CN" sz="2800" b="1" dirty="0">
                    <a:latin typeface="Times New Roman" pitchFamily="18" charset="0"/>
                  </a:rPr>
                  <a:t>[Cu(NH</a:t>
                </a:r>
                <a:r>
                  <a:rPr kumimoji="1" lang="en-US" altLang="zh-CN" sz="2800" b="1" baseline="-25000" dirty="0">
                    <a:latin typeface="Times New Roman" pitchFamily="18" charset="0"/>
                  </a:rPr>
                  <a:t>3</a:t>
                </a:r>
                <a:r>
                  <a:rPr kumimoji="1" lang="en-US" altLang="zh-CN" sz="2800" b="1" dirty="0">
                    <a:latin typeface="Times New Roman" pitchFamily="18" charset="0"/>
                  </a:rPr>
                  <a:t>)</a:t>
                </a:r>
                <a:r>
                  <a:rPr kumimoji="1" lang="en-US" altLang="zh-CN" sz="2800" b="1" baseline="-25000" dirty="0">
                    <a:latin typeface="Times New Roman" pitchFamily="18" charset="0"/>
                  </a:rPr>
                  <a:t>3</a:t>
                </a:r>
                <a:r>
                  <a:rPr kumimoji="1" lang="en-US" altLang="zh-CN" sz="2800" b="1" dirty="0">
                    <a:latin typeface="Times New Roman" pitchFamily="18" charset="0"/>
                  </a:rPr>
                  <a:t>]</a:t>
                </a:r>
                <a:r>
                  <a:rPr kumimoji="1" lang="en-US" altLang="zh-CN" sz="2800" b="1" baseline="30000" dirty="0">
                    <a:latin typeface="Times New Roman" pitchFamily="18" charset="0"/>
                  </a:rPr>
                  <a:t>2+</a:t>
                </a:r>
                <a:r>
                  <a:rPr kumimoji="1" lang="en-US" altLang="zh-CN" sz="2800" b="1" dirty="0">
                    <a:latin typeface="Times New Roman" pitchFamily="18" charset="0"/>
                  </a:rPr>
                  <a:t> +NH</a:t>
                </a:r>
                <a:r>
                  <a:rPr kumimoji="1" lang="en-US" altLang="zh-CN" sz="2800" b="1" baseline="-25000" dirty="0">
                    <a:latin typeface="Times New Roman" pitchFamily="18" charset="0"/>
                  </a:rPr>
                  <a:t>3 </a:t>
                </a:r>
                <a14:m>
                  <m:oMath xmlns:m="http://schemas.openxmlformats.org/officeDocument/2006/math">
                    <m:r>
                      <a:rPr lang="en-US" altLang="zh-CN" sz="2800" b="1" i="1">
                        <a:latin typeface="Cambria Math"/>
                        <a:ea typeface="Cambria Math"/>
                        <a:cs typeface="Times New Roman" pitchFamily="18" charset="0"/>
                      </a:rPr>
                      <m:t>⇋</m:t>
                    </m:r>
                  </m:oMath>
                </a14:m>
                <a:r>
                  <a:rPr kumimoji="1" lang="en-US" altLang="zh-CN" sz="2800" b="1" dirty="0">
                    <a:latin typeface="Times New Roman" pitchFamily="18" charset="0"/>
                  </a:rPr>
                  <a:t> [Cu(NH</a:t>
                </a:r>
                <a:r>
                  <a:rPr kumimoji="1" lang="en-US" altLang="zh-CN" sz="2800" b="1" baseline="-25000" dirty="0">
                    <a:latin typeface="Times New Roman" pitchFamily="18" charset="0"/>
                  </a:rPr>
                  <a:t>3</a:t>
                </a:r>
                <a:r>
                  <a:rPr kumimoji="1" lang="en-US" altLang="zh-CN" sz="2800" b="1" dirty="0">
                    <a:latin typeface="Times New Roman" pitchFamily="18" charset="0"/>
                  </a:rPr>
                  <a:t>)</a:t>
                </a:r>
                <a:r>
                  <a:rPr kumimoji="1" lang="en-US" altLang="zh-CN" sz="2800" b="1" baseline="-25000" dirty="0">
                    <a:latin typeface="Times New Roman" pitchFamily="18" charset="0"/>
                  </a:rPr>
                  <a:t>4</a:t>
                </a:r>
                <a:r>
                  <a:rPr kumimoji="1" lang="en-US" altLang="zh-CN" sz="2800" b="1" dirty="0">
                    <a:latin typeface="Times New Roman" pitchFamily="18" charset="0"/>
                  </a:rPr>
                  <a:t>]</a:t>
                </a:r>
                <a:r>
                  <a:rPr kumimoji="1" lang="en-US" altLang="zh-CN" sz="2800" b="1" baseline="30000" dirty="0">
                    <a:latin typeface="Times New Roman" pitchFamily="18" charset="0"/>
                  </a:rPr>
                  <a:t>2+                 </a:t>
                </a:r>
                <a:r>
                  <a:rPr kumimoji="1" lang="en-US" altLang="zh-CN" sz="2800" b="1" i="1" dirty="0">
                    <a:latin typeface="Times New Roman" pitchFamily="18" charset="0"/>
                  </a:rPr>
                  <a:t>K</a:t>
                </a:r>
                <a:r>
                  <a:rPr kumimoji="1" lang="en-US" altLang="zh-CN" sz="2800" b="1" baseline="-25000" dirty="0">
                    <a:latin typeface="Times New Roman" pitchFamily="18" charset="0"/>
                  </a:rPr>
                  <a:t>4</a:t>
                </a:r>
                <a:r>
                  <a:rPr kumimoji="1" lang="en-US" altLang="zh-CN" sz="2800" b="1" dirty="0">
                    <a:latin typeface="Times New Roman" pitchFamily="18" charset="0"/>
                  </a:rPr>
                  <a:t>=1.3×10</a:t>
                </a:r>
                <a:r>
                  <a:rPr kumimoji="1" lang="en-US" altLang="zh-CN" sz="2800" b="1" baseline="30000" dirty="0">
                    <a:latin typeface="Times New Roman" pitchFamily="18" charset="0"/>
                  </a:rPr>
                  <a:t>2</a:t>
                </a:r>
              </a:p>
            </p:txBody>
          </p:sp>
        </mc:Choice>
        <mc:Fallback xmlns="">
          <p:sp>
            <p:nvSpPr>
              <p:cNvPr id="98309" name="Text Box 1029"/>
              <p:cNvSpPr txBox="1">
                <a:spLocks noRot="1" noChangeAspect="1" noMove="1" noResize="1" noEditPoints="1" noAdjustHandles="1" noChangeArrowheads="1" noChangeShapeType="1" noTextEdit="1"/>
              </p:cNvSpPr>
              <p:nvPr/>
            </p:nvSpPr>
            <p:spPr bwMode="auto">
              <a:xfrm>
                <a:off x="469223" y="1268760"/>
                <a:ext cx="10114570" cy="3403752"/>
              </a:xfrm>
              <a:prstGeom prst="rect">
                <a:avLst/>
              </a:prstGeom>
              <a:blipFill>
                <a:blip r:embed="rId2"/>
                <a:stretch>
                  <a:fillRect l="-1266" b="-430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854945975"/>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D5AB0BF-0193-440D-A880-8D1243689C67}" type="datetime12">
              <a:rPr lang="zh-CN" altLang="en-US" smtClean="0"/>
              <a:t>上午8时17分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82</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99330" name="Rectangle 2"/>
          <p:cNvSpPr>
            <a:spLocks noGrp="1" noChangeArrowheads="1"/>
          </p:cNvSpPr>
          <p:nvPr>
            <p:ph type="title"/>
          </p:nvPr>
        </p:nvSpPr>
        <p:spPr/>
        <p:txBody>
          <a:bodyPr/>
          <a:lstStyle/>
          <a:p>
            <a:r>
              <a:rPr lang="zh-CN" altLang="en-US" sz="3600" b="1" dirty="0"/>
              <a:t>乙二胺四乙酸</a:t>
            </a:r>
            <a:r>
              <a:rPr lang="en-US" altLang="zh-CN" sz="3600" b="1" dirty="0"/>
              <a:t>(EDTA)</a:t>
            </a:r>
          </a:p>
        </p:txBody>
      </p:sp>
      <p:sp>
        <p:nvSpPr>
          <p:cNvPr id="99332" name="Text Box 4"/>
          <p:cNvSpPr txBox="1">
            <a:spLocks noChangeArrowheads="1"/>
          </p:cNvSpPr>
          <p:nvPr/>
        </p:nvSpPr>
        <p:spPr bwMode="auto">
          <a:xfrm>
            <a:off x="1003524" y="5654686"/>
            <a:ext cx="68960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latin typeface="Times New Roman" pitchFamily="18" charset="0"/>
              </a:rPr>
              <a:t>EDTA</a:t>
            </a:r>
            <a:r>
              <a:rPr kumimoji="1" lang="zh-CN" altLang="en-US" sz="2400" b="1" dirty="0">
                <a:latin typeface="Times New Roman" pitchFamily="18" charset="0"/>
              </a:rPr>
              <a:t>酸溶解度小，常用其二钠盐配制标准溶液。</a:t>
            </a:r>
          </a:p>
        </p:txBody>
      </p:sp>
      <p:graphicFrame>
        <p:nvGraphicFramePr>
          <p:cNvPr id="99373" name="Object 45"/>
          <p:cNvGraphicFramePr>
            <a:graphicFrameLocks noChangeAspect="1"/>
          </p:cNvGraphicFramePr>
          <p:nvPr>
            <p:extLst>
              <p:ext uri="{D42A27DB-BD31-4B8C-83A1-F6EECF244321}">
                <p14:modId xmlns:p14="http://schemas.microsoft.com/office/powerpoint/2010/main" val="571494388"/>
              </p:ext>
            </p:extLst>
          </p:nvPr>
        </p:nvGraphicFramePr>
        <p:xfrm>
          <a:off x="1127448" y="1161774"/>
          <a:ext cx="3529012" cy="1590675"/>
        </p:xfrm>
        <a:graphic>
          <a:graphicData uri="http://schemas.openxmlformats.org/presentationml/2006/ole">
            <mc:AlternateContent xmlns:mc="http://schemas.openxmlformats.org/markup-compatibility/2006">
              <mc:Choice xmlns:v="urn:schemas-microsoft-com:vml" Requires="v">
                <p:oleObj spid="_x0000_s375018" name="CS ChemDraw Drawing" r:id="rId3" imgW="1820766" imgH="820991" progId="ChemDraw.Document.6.0">
                  <p:embed/>
                </p:oleObj>
              </mc:Choice>
              <mc:Fallback>
                <p:oleObj name="CS ChemDraw Drawing" r:id="rId3" imgW="1820766" imgH="820991"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448" y="1161774"/>
                        <a:ext cx="3529012"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9378" name="Group 50"/>
          <p:cNvGrpSpPr>
            <a:grpSpLocks/>
          </p:cNvGrpSpPr>
          <p:nvPr/>
        </p:nvGrpSpPr>
        <p:grpSpPr bwMode="auto">
          <a:xfrm>
            <a:off x="1199456" y="3027086"/>
            <a:ext cx="3743325" cy="2200275"/>
            <a:chOff x="1680" y="2044"/>
            <a:chExt cx="2358" cy="1386"/>
          </a:xfrm>
        </p:grpSpPr>
        <p:sp>
          <p:nvSpPr>
            <p:cNvPr id="99344" name="Rectangle 16"/>
            <p:cNvSpPr>
              <a:spLocks noChangeArrowheads="1"/>
            </p:cNvSpPr>
            <p:nvPr/>
          </p:nvSpPr>
          <p:spPr bwMode="auto">
            <a:xfrm>
              <a:off x="2969" y="2192"/>
              <a:ext cx="161"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FFFFFF"/>
                  </a:solidFill>
                  <a:miter lim="800000"/>
                  <a:headEnd/>
                  <a:tailEnd/>
                </a14:hiddenLine>
              </a:ext>
            </a:extLst>
          </p:spPr>
          <p:txBody>
            <a:bodyPr/>
            <a:lstStyle/>
            <a:p>
              <a:endParaRPr lang="zh-CN" altLang="en-US"/>
            </a:p>
          </p:txBody>
        </p:sp>
        <p:sp>
          <p:nvSpPr>
            <p:cNvPr id="99342" name="Rectangle 14"/>
            <p:cNvSpPr>
              <a:spLocks noChangeArrowheads="1"/>
            </p:cNvSpPr>
            <p:nvPr/>
          </p:nvSpPr>
          <p:spPr bwMode="auto">
            <a:xfrm>
              <a:off x="1680" y="2044"/>
              <a:ext cx="4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20000"/>
                </a:spcBef>
              </a:pPr>
              <a:r>
                <a:rPr kumimoji="1" lang="en-US" altLang="zh-CN" sz="2800" b="1">
                  <a:solidFill>
                    <a:srgbClr val="FFFF00"/>
                  </a:solidFill>
                  <a:latin typeface="Times New Roman" pitchFamily="18" charset="0"/>
                </a:rPr>
                <a:t>H</a:t>
              </a:r>
              <a:r>
                <a:rPr kumimoji="1" lang="en-US" altLang="zh-CN" sz="2800" b="1" baseline="-25000">
                  <a:solidFill>
                    <a:srgbClr val="FFFF00"/>
                  </a:solidFill>
                  <a:latin typeface="Times New Roman" pitchFamily="18" charset="0"/>
                </a:rPr>
                <a:t>4</a:t>
              </a:r>
              <a:r>
                <a:rPr kumimoji="1" lang="en-US" altLang="zh-CN" sz="2800" b="1">
                  <a:solidFill>
                    <a:srgbClr val="FFFF00"/>
                  </a:solidFill>
                  <a:latin typeface="Times New Roman" pitchFamily="18" charset="0"/>
                </a:rPr>
                <a:t>Y</a:t>
              </a:r>
            </a:p>
          </p:txBody>
        </p:sp>
        <p:sp>
          <p:nvSpPr>
            <p:cNvPr id="99345" name="Rectangle 17"/>
            <p:cNvSpPr>
              <a:spLocks noChangeArrowheads="1"/>
            </p:cNvSpPr>
            <p:nvPr/>
          </p:nvSpPr>
          <p:spPr bwMode="auto">
            <a:xfrm>
              <a:off x="2784" y="2057"/>
              <a:ext cx="117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20000"/>
                </a:spcBef>
              </a:pPr>
              <a:r>
                <a:rPr kumimoji="1" lang="en-US" altLang="zh-CN" sz="2800" b="1">
                  <a:solidFill>
                    <a:srgbClr val="FFFF00"/>
                  </a:solidFill>
                  <a:latin typeface="Times New Roman" pitchFamily="18" charset="0"/>
                </a:rPr>
                <a:t>H</a:t>
              </a:r>
              <a:r>
                <a:rPr kumimoji="1" lang="en-US" altLang="zh-CN" sz="2800" b="1" baseline="-25000">
                  <a:solidFill>
                    <a:srgbClr val="FFFF00"/>
                  </a:solidFill>
                  <a:latin typeface="Times New Roman" pitchFamily="18" charset="0"/>
                </a:rPr>
                <a:t>3</a:t>
              </a:r>
              <a:r>
                <a:rPr kumimoji="1" lang="en-US" altLang="zh-CN" sz="2800" b="1">
                  <a:solidFill>
                    <a:srgbClr val="FFFF00"/>
                  </a:solidFill>
                  <a:latin typeface="Times New Roman" pitchFamily="18" charset="0"/>
                </a:rPr>
                <a:t>Y</a:t>
              </a:r>
              <a:r>
                <a:rPr kumimoji="1" lang="zh-CN" altLang="en-US" sz="2800" b="1" baseline="30000">
                  <a:solidFill>
                    <a:srgbClr val="FFFF00"/>
                  </a:solidFill>
                  <a:latin typeface="Times New Roman" pitchFamily="18" charset="0"/>
                </a:rPr>
                <a:t>＋</a:t>
              </a:r>
              <a:r>
                <a:rPr kumimoji="1" lang="zh-CN" altLang="en-US" sz="2800" b="1">
                  <a:solidFill>
                    <a:srgbClr val="FFFF00"/>
                  </a:solidFill>
                  <a:latin typeface="Times New Roman" pitchFamily="18" charset="0"/>
                </a:rPr>
                <a:t>  </a:t>
              </a:r>
              <a:r>
                <a:rPr kumimoji="1" lang="en-US" altLang="zh-CN" sz="2800" b="1">
                  <a:solidFill>
                    <a:srgbClr val="FFFF00"/>
                  </a:solidFill>
                  <a:latin typeface="Times New Roman" pitchFamily="18" charset="0"/>
                </a:rPr>
                <a:t>+  H</a:t>
              </a:r>
              <a:r>
                <a:rPr kumimoji="1" lang="en-US" altLang="zh-CN" sz="2800" b="1" baseline="30000">
                  <a:solidFill>
                    <a:srgbClr val="FFFF00"/>
                  </a:solidFill>
                  <a:latin typeface="Times New Roman" pitchFamily="18" charset="0"/>
                </a:rPr>
                <a:t>+</a:t>
              </a:r>
            </a:p>
          </p:txBody>
        </p:sp>
        <p:sp>
          <p:nvSpPr>
            <p:cNvPr id="99362" name="Rectangle 34"/>
            <p:cNvSpPr>
              <a:spLocks noChangeArrowheads="1"/>
            </p:cNvSpPr>
            <p:nvPr/>
          </p:nvSpPr>
          <p:spPr bwMode="auto">
            <a:xfrm>
              <a:off x="1680" y="2434"/>
              <a:ext cx="4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20000"/>
                </a:spcBef>
              </a:pPr>
              <a:r>
                <a:rPr kumimoji="1" lang="en-US" altLang="zh-CN" sz="2800" b="1">
                  <a:solidFill>
                    <a:srgbClr val="FFFF00"/>
                  </a:solidFill>
                  <a:latin typeface="Times New Roman" pitchFamily="18" charset="0"/>
                </a:rPr>
                <a:t>H</a:t>
              </a:r>
              <a:r>
                <a:rPr kumimoji="1" lang="en-US" altLang="zh-CN" sz="2800" b="1" baseline="-25000">
                  <a:solidFill>
                    <a:srgbClr val="FFFF00"/>
                  </a:solidFill>
                  <a:latin typeface="Times New Roman" pitchFamily="18" charset="0"/>
                </a:rPr>
                <a:t>3</a:t>
              </a:r>
              <a:r>
                <a:rPr kumimoji="1" lang="en-US" altLang="zh-CN" sz="2800" b="1">
                  <a:solidFill>
                    <a:srgbClr val="FFFF00"/>
                  </a:solidFill>
                  <a:latin typeface="Times New Roman" pitchFamily="18" charset="0"/>
                </a:rPr>
                <a:t>Y</a:t>
              </a:r>
            </a:p>
          </p:txBody>
        </p:sp>
        <p:sp>
          <p:nvSpPr>
            <p:cNvPr id="99363" name="Rectangle 35"/>
            <p:cNvSpPr>
              <a:spLocks noChangeArrowheads="1"/>
            </p:cNvSpPr>
            <p:nvPr/>
          </p:nvSpPr>
          <p:spPr bwMode="auto">
            <a:xfrm>
              <a:off x="2784" y="2447"/>
              <a:ext cx="125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20000"/>
                </a:spcBef>
              </a:pPr>
              <a:r>
                <a:rPr kumimoji="1" lang="en-US" altLang="zh-CN" sz="2800" b="1" dirty="0">
                  <a:solidFill>
                    <a:srgbClr val="FFFF00"/>
                  </a:solidFill>
                  <a:latin typeface="Times New Roman" pitchFamily="18" charset="0"/>
                </a:rPr>
                <a:t>H</a:t>
              </a:r>
              <a:r>
                <a:rPr kumimoji="1" lang="en-US" altLang="zh-CN" sz="2800" b="1" baseline="-25000" dirty="0">
                  <a:solidFill>
                    <a:srgbClr val="FFFF00"/>
                  </a:solidFill>
                  <a:latin typeface="Times New Roman" pitchFamily="18" charset="0"/>
                </a:rPr>
                <a:t>2</a:t>
              </a:r>
              <a:r>
                <a:rPr kumimoji="1" lang="en-US" altLang="zh-CN" sz="2800" b="1" dirty="0">
                  <a:solidFill>
                    <a:srgbClr val="FFFF00"/>
                  </a:solidFill>
                  <a:latin typeface="Times New Roman" pitchFamily="18" charset="0"/>
                </a:rPr>
                <a:t>Y</a:t>
              </a:r>
              <a:r>
                <a:rPr kumimoji="1" lang="en-US" altLang="zh-CN" sz="2800" b="1" baseline="30000" dirty="0">
                  <a:solidFill>
                    <a:srgbClr val="FFFF00"/>
                  </a:solidFill>
                  <a:latin typeface="Times New Roman" pitchFamily="18" charset="0"/>
                </a:rPr>
                <a:t>2</a:t>
              </a:r>
              <a:r>
                <a:rPr kumimoji="1" lang="zh-CN" altLang="en-US" sz="2800" b="1" baseline="30000" dirty="0">
                  <a:solidFill>
                    <a:srgbClr val="FFFF00"/>
                  </a:solidFill>
                  <a:latin typeface="Times New Roman" pitchFamily="18" charset="0"/>
                </a:rPr>
                <a:t>＋</a:t>
              </a:r>
              <a:r>
                <a:rPr kumimoji="1" lang="zh-CN" altLang="en-US" sz="2800" b="1" dirty="0">
                  <a:solidFill>
                    <a:srgbClr val="FFFF00"/>
                  </a:solidFill>
                  <a:latin typeface="Times New Roman" pitchFamily="18" charset="0"/>
                </a:rPr>
                <a:t>  </a:t>
              </a:r>
              <a:r>
                <a:rPr kumimoji="1" lang="en-US" altLang="zh-CN" sz="2800" b="1" dirty="0">
                  <a:solidFill>
                    <a:srgbClr val="FFFF00"/>
                  </a:solidFill>
                  <a:latin typeface="Times New Roman" pitchFamily="18" charset="0"/>
                </a:rPr>
                <a:t>+  H</a:t>
              </a:r>
              <a:r>
                <a:rPr kumimoji="1" lang="en-US" altLang="zh-CN" sz="2800" b="1" baseline="30000" dirty="0">
                  <a:solidFill>
                    <a:srgbClr val="FFFF00"/>
                  </a:solidFill>
                  <a:latin typeface="Times New Roman" pitchFamily="18" charset="0"/>
                </a:rPr>
                <a:t>+</a:t>
              </a:r>
            </a:p>
          </p:txBody>
        </p:sp>
        <p:sp>
          <p:nvSpPr>
            <p:cNvPr id="99366" name="Rectangle 38"/>
            <p:cNvSpPr>
              <a:spLocks noChangeArrowheads="1"/>
            </p:cNvSpPr>
            <p:nvPr/>
          </p:nvSpPr>
          <p:spPr bwMode="auto">
            <a:xfrm>
              <a:off x="1680" y="2770"/>
              <a:ext cx="4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20000"/>
                </a:spcBef>
              </a:pPr>
              <a:r>
                <a:rPr kumimoji="1" lang="en-US" altLang="zh-CN" sz="2800" b="1">
                  <a:solidFill>
                    <a:srgbClr val="FFFF00"/>
                  </a:solidFill>
                  <a:latin typeface="Times New Roman" pitchFamily="18" charset="0"/>
                </a:rPr>
                <a:t>H</a:t>
              </a:r>
              <a:r>
                <a:rPr kumimoji="1" lang="en-US" altLang="zh-CN" sz="2800" b="1" baseline="-25000">
                  <a:solidFill>
                    <a:srgbClr val="FFFF00"/>
                  </a:solidFill>
                  <a:latin typeface="Times New Roman" pitchFamily="18" charset="0"/>
                </a:rPr>
                <a:t>2</a:t>
              </a:r>
              <a:r>
                <a:rPr kumimoji="1" lang="en-US" altLang="zh-CN" sz="2800" b="1">
                  <a:solidFill>
                    <a:srgbClr val="FFFF00"/>
                  </a:solidFill>
                  <a:latin typeface="Times New Roman" pitchFamily="18" charset="0"/>
                </a:rPr>
                <a:t>Y</a:t>
              </a:r>
            </a:p>
          </p:txBody>
        </p:sp>
        <p:sp>
          <p:nvSpPr>
            <p:cNvPr id="99367" name="Rectangle 39"/>
            <p:cNvSpPr>
              <a:spLocks noChangeArrowheads="1"/>
            </p:cNvSpPr>
            <p:nvPr/>
          </p:nvSpPr>
          <p:spPr bwMode="auto">
            <a:xfrm>
              <a:off x="2784" y="2783"/>
              <a:ext cx="123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20000"/>
                </a:spcBef>
              </a:pPr>
              <a:r>
                <a:rPr kumimoji="1" lang="en-US" altLang="zh-CN" sz="2800" b="1">
                  <a:solidFill>
                    <a:srgbClr val="FFFF00"/>
                  </a:solidFill>
                  <a:latin typeface="Times New Roman" pitchFamily="18" charset="0"/>
                </a:rPr>
                <a:t>HY</a:t>
              </a:r>
              <a:r>
                <a:rPr kumimoji="1" lang="en-US" altLang="zh-CN" sz="2800" b="1" baseline="30000">
                  <a:solidFill>
                    <a:srgbClr val="FFFF00"/>
                  </a:solidFill>
                  <a:latin typeface="Times New Roman" pitchFamily="18" charset="0"/>
                </a:rPr>
                <a:t>3</a:t>
              </a:r>
              <a:r>
                <a:rPr kumimoji="1" lang="zh-CN" altLang="en-US" sz="2800" b="1" baseline="30000">
                  <a:solidFill>
                    <a:srgbClr val="FFFF00"/>
                  </a:solidFill>
                  <a:latin typeface="Times New Roman" pitchFamily="18" charset="0"/>
                </a:rPr>
                <a:t>＋</a:t>
              </a:r>
              <a:r>
                <a:rPr kumimoji="1" lang="zh-CN" altLang="en-US" sz="2800" b="1">
                  <a:solidFill>
                    <a:srgbClr val="FFFF00"/>
                  </a:solidFill>
                  <a:latin typeface="Times New Roman" pitchFamily="18" charset="0"/>
                </a:rPr>
                <a:t>   </a:t>
              </a:r>
              <a:r>
                <a:rPr kumimoji="1" lang="en-US" altLang="zh-CN" sz="2800" b="1">
                  <a:solidFill>
                    <a:srgbClr val="FFFF00"/>
                  </a:solidFill>
                  <a:latin typeface="Times New Roman" pitchFamily="18" charset="0"/>
                </a:rPr>
                <a:t>+  H</a:t>
              </a:r>
              <a:r>
                <a:rPr kumimoji="1" lang="en-US" altLang="zh-CN" sz="2800" b="1" baseline="30000">
                  <a:solidFill>
                    <a:srgbClr val="FFFF00"/>
                  </a:solidFill>
                  <a:latin typeface="Times New Roman" pitchFamily="18" charset="0"/>
                </a:rPr>
                <a:t>+</a:t>
              </a:r>
            </a:p>
          </p:txBody>
        </p:sp>
        <p:sp>
          <p:nvSpPr>
            <p:cNvPr id="99370" name="Rectangle 42"/>
            <p:cNvSpPr>
              <a:spLocks noChangeArrowheads="1"/>
            </p:cNvSpPr>
            <p:nvPr/>
          </p:nvSpPr>
          <p:spPr bwMode="auto">
            <a:xfrm>
              <a:off x="1680" y="3148"/>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20000"/>
                </a:spcBef>
              </a:pPr>
              <a:r>
                <a:rPr kumimoji="1" lang="en-US" altLang="zh-CN" sz="2800" b="1">
                  <a:solidFill>
                    <a:srgbClr val="FFFF00"/>
                  </a:solidFill>
                  <a:latin typeface="Times New Roman" pitchFamily="18" charset="0"/>
                </a:rPr>
                <a:t>HY</a:t>
              </a:r>
            </a:p>
          </p:txBody>
        </p:sp>
        <p:sp>
          <p:nvSpPr>
            <p:cNvPr id="99371" name="Rectangle 43"/>
            <p:cNvSpPr>
              <a:spLocks noChangeArrowheads="1"/>
            </p:cNvSpPr>
            <p:nvPr/>
          </p:nvSpPr>
          <p:spPr bwMode="auto">
            <a:xfrm>
              <a:off x="2784" y="3161"/>
              <a:ext cx="12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20000"/>
                </a:spcBef>
              </a:pPr>
              <a:r>
                <a:rPr kumimoji="1" lang="en-US" altLang="zh-CN" sz="2800" b="1">
                  <a:solidFill>
                    <a:srgbClr val="FFFF00"/>
                  </a:solidFill>
                  <a:latin typeface="Times New Roman" pitchFamily="18" charset="0"/>
                </a:rPr>
                <a:t>Y</a:t>
              </a:r>
              <a:r>
                <a:rPr kumimoji="1" lang="en-US" altLang="zh-CN" sz="2800" b="1" baseline="30000">
                  <a:solidFill>
                    <a:srgbClr val="FFFF00"/>
                  </a:solidFill>
                  <a:latin typeface="Times New Roman" pitchFamily="18" charset="0"/>
                </a:rPr>
                <a:t>4</a:t>
              </a:r>
              <a:r>
                <a:rPr kumimoji="1" lang="zh-CN" altLang="en-US" sz="2800" b="1" baseline="30000">
                  <a:solidFill>
                    <a:srgbClr val="FFFF00"/>
                  </a:solidFill>
                  <a:latin typeface="Times New Roman" pitchFamily="18" charset="0"/>
                </a:rPr>
                <a:t>＋</a:t>
              </a:r>
              <a:r>
                <a:rPr kumimoji="1" lang="zh-CN" altLang="en-US" sz="2800" b="1">
                  <a:solidFill>
                    <a:srgbClr val="FFFF00"/>
                  </a:solidFill>
                  <a:latin typeface="Times New Roman" pitchFamily="18" charset="0"/>
                </a:rPr>
                <a:t>      </a:t>
              </a:r>
              <a:r>
                <a:rPr kumimoji="1" lang="en-US" altLang="zh-CN" sz="2800" b="1">
                  <a:solidFill>
                    <a:srgbClr val="FFFF00"/>
                  </a:solidFill>
                  <a:latin typeface="Times New Roman" pitchFamily="18" charset="0"/>
                </a:rPr>
                <a:t>+  H</a:t>
              </a:r>
              <a:r>
                <a:rPr kumimoji="1" lang="en-US" altLang="zh-CN" sz="2800" b="1" baseline="30000">
                  <a:solidFill>
                    <a:srgbClr val="FFFF00"/>
                  </a:solidFill>
                  <a:latin typeface="Times New Roman" pitchFamily="18" charset="0"/>
                </a:rPr>
                <a:t>+</a:t>
              </a:r>
            </a:p>
          </p:txBody>
        </p:sp>
        <p:graphicFrame>
          <p:nvGraphicFramePr>
            <p:cNvPr id="99374" name="Object 46"/>
            <p:cNvGraphicFramePr>
              <a:graphicFrameLocks noChangeAspect="1"/>
            </p:cNvGraphicFramePr>
            <p:nvPr/>
          </p:nvGraphicFramePr>
          <p:xfrm>
            <a:off x="2200" y="2115"/>
            <a:ext cx="423" cy="77"/>
          </p:xfrm>
          <a:graphic>
            <a:graphicData uri="http://schemas.openxmlformats.org/presentationml/2006/ole">
              <mc:AlternateContent xmlns:mc="http://schemas.openxmlformats.org/markup-compatibility/2006">
                <mc:Choice xmlns:v="urn:schemas-microsoft-com:vml" Requires="v">
                  <p:oleObj spid="_x0000_s375019" name="CS ChemDraw Drawing" r:id="rId5" imgW="671758" imgH="122952" progId="ChemDraw.Document.6.0">
                    <p:embed/>
                  </p:oleObj>
                </mc:Choice>
                <mc:Fallback>
                  <p:oleObj name="CS ChemDraw Drawing" r:id="rId5" imgW="671758" imgH="122952" progId="ChemDraw.Document.6.0">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0" y="2115"/>
                          <a:ext cx="423" cy="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375" name="Object 47"/>
            <p:cNvGraphicFramePr>
              <a:graphicFrameLocks noChangeAspect="1"/>
            </p:cNvGraphicFramePr>
            <p:nvPr/>
          </p:nvGraphicFramePr>
          <p:xfrm>
            <a:off x="2200" y="2568"/>
            <a:ext cx="423" cy="57"/>
          </p:xfrm>
          <a:graphic>
            <a:graphicData uri="http://schemas.openxmlformats.org/presentationml/2006/ole">
              <mc:AlternateContent xmlns:mc="http://schemas.openxmlformats.org/markup-compatibility/2006">
                <mc:Choice xmlns:v="urn:schemas-microsoft-com:vml" Requires="v">
                  <p:oleObj spid="_x0000_s375020" name="CS ChemDraw Drawing" r:id="rId7" imgW="671758" imgH="122952" progId="ChemDraw.Document.6.0">
                    <p:embed/>
                  </p:oleObj>
                </mc:Choice>
                <mc:Fallback>
                  <p:oleObj name="CS ChemDraw Drawing" r:id="rId7" imgW="671758" imgH="122952" progId="ChemDraw.Document.6.0">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0" y="2568"/>
                          <a:ext cx="423" cy="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376" name="Object 48"/>
            <p:cNvGraphicFramePr>
              <a:graphicFrameLocks noChangeAspect="1"/>
            </p:cNvGraphicFramePr>
            <p:nvPr/>
          </p:nvGraphicFramePr>
          <p:xfrm>
            <a:off x="2200" y="2840"/>
            <a:ext cx="423" cy="77"/>
          </p:xfrm>
          <a:graphic>
            <a:graphicData uri="http://schemas.openxmlformats.org/presentationml/2006/ole">
              <mc:AlternateContent xmlns:mc="http://schemas.openxmlformats.org/markup-compatibility/2006">
                <mc:Choice xmlns:v="urn:schemas-microsoft-com:vml" Requires="v">
                  <p:oleObj spid="_x0000_s375021" name="CS ChemDraw Drawing" r:id="rId8" imgW="671758" imgH="122952" progId="ChemDraw.Document.6.0">
                    <p:embed/>
                  </p:oleObj>
                </mc:Choice>
                <mc:Fallback>
                  <p:oleObj name="CS ChemDraw Drawing" r:id="rId8" imgW="671758" imgH="122952" progId="ChemDraw.Document.6.0">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0" y="2840"/>
                          <a:ext cx="423" cy="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377" name="Object 49"/>
            <p:cNvGraphicFramePr>
              <a:graphicFrameLocks noChangeAspect="1"/>
            </p:cNvGraphicFramePr>
            <p:nvPr/>
          </p:nvGraphicFramePr>
          <p:xfrm>
            <a:off x="2200" y="3293"/>
            <a:ext cx="423" cy="57"/>
          </p:xfrm>
          <a:graphic>
            <a:graphicData uri="http://schemas.openxmlformats.org/presentationml/2006/ole">
              <mc:AlternateContent xmlns:mc="http://schemas.openxmlformats.org/markup-compatibility/2006">
                <mc:Choice xmlns:v="urn:schemas-microsoft-com:vml" Requires="v">
                  <p:oleObj spid="_x0000_s375022" name="CS ChemDraw Drawing" r:id="rId9" imgW="671758" imgH="122952" progId="ChemDraw.Document.6.0">
                    <p:embed/>
                  </p:oleObj>
                </mc:Choice>
                <mc:Fallback>
                  <p:oleObj name="CS ChemDraw Drawing" r:id="rId9" imgW="671758" imgH="122952" progId="ChemDraw.Document.6.0">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0" y="3293"/>
                          <a:ext cx="423" cy="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21" name="Picture 4">
            <a:extLst>
              <a:ext uri="{FF2B5EF4-FFF2-40B4-BE49-F238E27FC236}">
                <a16:creationId xmlns:a16="http://schemas.microsoft.com/office/drawing/2014/main" xmlns="" id="{933D0CE4-05EE-4EA8-A1CA-717A27ED903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28048" y="1125926"/>
            <a:ext cx="4248472" cy="3470323"/>
          </a:xfrm>
          <a:prstGeom prst="rect">
            <a:avLst/>
          </a:prstGeom>
          <a:noFill/>
          <a:ln>
            <a:noFill/>
          </a:ln>
          <a:effectLst/>
          <a:extLst>
            <a:ext uri="{909E8E84-426E-40DD-AFC4-6F175D3DCCD1}">
              <a14:hiddenFill xmlns:a14="http://schemas.microsoft.com/office/drawing/2010/main">
                <a:gradFill rotWithShape="0">
                  <a:gsLst>
                    <a:gs pos="0">
                      <a:schemeClr val="accent2"/>
                    </a:gs>
                    <a:gs pos="100000">
                      <a:schemeClr val="tx1"/>
                    </a:gs>
                  </a:gsLst>
                  <a:path path="shape">
                    <a:fillToRect l="50000" t="50000" r="50000" b="50000"/>
                  </a:path>
                </a:gradFill>
              </a14:hiddenFill>
            </a:ext>
            <a:ext uri="{91240B29-F687-4F45-9708-019B960494DF}">
              <a14:hiddenLine xmlns:a14="http://schemas.microsoft.com/office/drawing/2010/main" w="9525">
                <a:solidFill>
                  <a:srgbClr val="00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5">
            <a:extLst>
              <a:ext uri="{FF2B5EF4-FFF2-40B4-BE49-F238E27FC236}">
                <a16:creationId xmlns:a16="http://schemas.microsoft.com/office/drawing/2014/main" xmlns="" id="{57E58B62-0B06-463D-AFC9-049757DC7729}"/>
              </a:ext>
            </a:extLst>
          </p:cNvPr>
          <p:cNvSpPr txBox="1">
            <a:spLocks noChangeArrowheads="1"/>
          </p:cNvSpPr>
          <p:nvPr/>
        </p:nvSpPr>
        <p:spPr>
          <a:xfrm>
            <a:off x="6376173" y="4788418"/>
            <a:ext cx="4680520" cy="533400"/>
          </a:xfrm>
          <a:prstGeom prst="rect">
            <a:avLst/>
          </a:prstGeom>
        </p:spPr>
        <p:txBody>
          <a:bodyPr vert="horz" lIns="91440" tIns="45720" rIns="91440" bIns="45720" rtlCol="0" anchor="b" anchorCtr="0">
            <a:normAutofit/>
          </a:bodyPr>
          <a:lstStyle>
            <a:lvl1pPr algn="ctr" defTabSz="914400" rtl="0" eaLnBrk="1" latinLnBrk="0" hangingPunct="1">
              <a:spcBef>
                <a:spcPts val="400"/>
              </a:spcBef>
              <a:buNone/>
              <a:defRPr sz="4000" b="0" kern="1200" cap="none" spc="0" baseline="0">
                <a:solidFill>
                  <a:schemeClr val="tx1"/>
                </a:solidFill>
                <a:latin typeface="+mj-lt"/>
                <a:ea typeface="+mj-ea"/>
                <a:cs typeface="Tunga" pitchFamily="2"/>
              </a:defRPr>
            </a:lvl1pPr>
          </a:lstStyle>
          <a:p>
            <a:pPr fontAlgn="auto">
              <a:spcAft>
                <a:spcPts val="0"/>
              </a:spcAft>
            </a:pPr>
            <a:r>
              <a:rPr lang="en-US" altLang="zh-CN" sz="2800" b="1" dirty="0"/>
              <a:t>Ca-EDTA</a:t>
            </a:r>
            <a:r>
              <a:rPr lang="zh-CN" altLang="en-US" sz="2800" b="1" dirty="0"/>
              <a:t>络合物的结构</a:t>
            </a:r>
            <a:endParaRPr lang="zh-CN" altLang="en-US" dirty="0"/>
          </a:p>
        </p:txBody>
      </p:sp>
    </p:spTree>
    <p:extLst>
      <p:ext uri="{BB962C8B-B14F-4D97-AF65-F5344CB8AC3E}">
        <p14:creationId xmlns:p14="http://schemas.microsoft.com/office/powerpoint/2010/main" val="4265137291"/>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D1F0D1-5667-4083-89DC-08731C3DA755}" type="datetime12">
              <a:rPr lang="zh-CN" altLang="en-US" smtClean="0"/>
              <a:t>上午8时17分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83</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107522" name="Rectangle 1026"/>
          <p:cNvSpPr>
            <a:spLocks noGrp="1" noChangeArrowheads="1"/>
          </p:cNvSpPr>
          <p:nvPr>
            <p:ph type="title"/>
          </p:nvPr>
        </p:nvSpPr>
        <p:spPr/>
        <p:txBody>
          <a:bodyPr>
            <a:normAutofit/>
          </a:bodyPr>
          <a:lstStyle/>
          <a:p>
            <a:r>
              <a:rPr lang="en-US" altLang="zh-CN" sz="3200" b="1" dirty="0"/>
              <a:t>EDTA</a:t>
            </a:r>
            <a:r>
              <a:rPr lang="zh-CN" altLang="en-US" sz="3200" b="1" dirty="0">
                <a:latin typeface="宋体" pitchFamily="2" charset="-122"/>
              </a:rPr>
              <a:t>与金属离子形成配合物的特点</a:t>
            </a:r>
          </a:p>
        </p:txBody>
      </p:sp>
      <p:sp>
        <p:nvSpPr>
          <p:cNvPr id="107523" name="Rectangle 1027"/>
          <p:cNvSpPr>
            <a:spLocks noChangeArrowheads="1"/>
          </p:cNvSpPr>
          <p:nvPr/>
        </p:nvSpPr>
        <p:spPr bwMode="auto">
          <a:xfrm>
            <a:off x="791782" y="1988840"/>
            <a:ext cx="10992543" cy="2467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200000"/>
              </a:lnSpc>
              <a:spcBef>
                <a:spcPct val="50000"/>
              </a:spcBef>
            </a:pPr>
            <a:r>
              <a:rPr kumimoji="1" lang="en-US" altLang="zh-CN" sz="2400" b="1" dirty="0">
                <a:solidFill>
                  <a:srgbClr val="FFFF00"/>
                </a:solidFill>
                <a:latin typeface="+mn-ea"/>
                <a:ea typeface="+mn-ea"/>
              </a:rPr>
              <a:t>1</a:t>
            </a:r>
            <a:r>
              <a:rPr kumimoji="1" lang="zh-CN" altLang="en-US" sz="2400" b="1" dirty="0">
                <a:solidFill>
                  <a:srgbClr val="FFFF00"/>
                </a:solidFill>
                <a:latin typeface="+mn-ea"/>
                <a:ea typeface="+mn-ea"/>
              </a:rPr>
              <a:t>、</a:t>
            </a:r>
            <a:r>
              <a:rPr kumimoji="1" lang="zh-CN" altLang="en-US" sz="2400" b="1" dirty="0">
                <a:latin typeface="+mn-ea"/>
                <a:ea typeface="+mn-ea"/>
              </a:rPr>
              <a:t>几乎能与所有金属离子形成络合物，且很稳定。</a:t>
            </a:r>
          </a:p>
          <a:p>
            <a:pPr>
              <a:lnSpc>
                <a:spcPct val="200000"/>
              </a:lnSpc>
              <a:spcBef>
                <a:spcPct val="50000"/>
              </a:spcBef>
            </a:pPr>
            <a:r>
              <a:rPr kumimoji="1" lang="en-US" altLang="zh-CN" sz="2400" b="1" dirty="0">
                <a:solidFill>
                  <a:srgbClr val="FFFF00"/>
                </a:solidFill>
                <a:latin typeface="+mn-ea"/>
                <a:ea typeface="+mn-ea"/>
              </a:rPr>
              <a:t>2</a:t>
            </a:r>
            <a:r>
              <a:rPr kumimoji="1" lang="zh-CN" altLang="en-US" sz="2400" b="1" dirty="0">
                <a:solidFill>
                  <a:srgbClr val="FFFF00"/>
                </a:solidFill>
                <a:latin typeface="+mn-ea"/>
                <a:ea typeface="+mn-ea"/>
              </a:rPr>
              <a:t>、</a:t>
            </a:r>
            <a:r>
              <a:rPr kumimoji="1" lang="zh-CN" altLang="en-US" sz="2400" b="1" dirty="0">
                <a:latin typeface="+mn-ea"/>
                <a:ea typeface="+mn-ea"/>
              </a:rPr>
              <a:t>所有配合物配位比简单，通常为</a:t>
            </a:r>
            <a:r>
              <a:rPr kumimoji="1" lang="en-US" altLang="zh-CN" sz="2400" b="1" dirty="0">
                <a:latin typeface="+mn-ea"/>
                <a:ea typeface="+mn-ea"/>
              </a:rPr>
              <a:t>1∶1</a:t>
            </a:r>
            <a:r>
              <a:rPr kumimoji="1" lang="zh-CN" altLang="en-US" sz="2400" b="1" dirty="0">
                <a:latin typeface="+mn-ea"/>
                <a:ea typeface="+mn-ea"/>
              </a:rPr>
              <a:t>，因此反应物间化学计量比也为</a:t>
            </a:r>
            <a:r>
              <a:rPr kumimoji="1" lang="en-US" altLang="zh-CN" sz="2400" b="1" dirty="0">
                <a:latin typeface="+mn-ea"/>
                <a:ea typeface="+mn-ea"/>
              </a:rPr>
              <a:t>1∶1</a:t>
            </a:r>
            <a:r>
              <a:rPr kumimoji="1" lang="zh-CN" altLang="en-US" sz="2400" b="1" dirty="0">
                <a:latin typeface="+mn-ea"/>
                <a:ea typeface="+mn-ea"/>
              </a:rPr>
              <a:t>：</a:t>
            </a:r>
          </a:p>
          <a:p>
            <a:pPr>
              <a:lnSpc>
                <a:spcPct val="200000"/>
              </a:lnSpc>
              <a:spcBef>
                <a:spcPct val="20000"/>
              </a:spcBef>
            </a:pPr>
            <a:r>
              <a:rPr kumimoji="1" lang="en-US" altLang="zh-CN" sz="2400" b="1" dirty="0">
                <a:solidFill>
                  <a:srgbClr val="FFFF00"/>
                </a:solidFill>
                <a:latin typeface="+mn-ea"/>
                <a:ea typeface="+mn-ea"/>
              </a:rPr>
              <a:t>3</a:t>
            </a:r>
            <a:r>
              <a:rPr kumimoji="1" lang="zh-CN" altLang="en-US" sz="2400" b="1" dirty="0">
                <a:solidFill>
                  <a:srgbClr val="FFFF00"/>
                </a:solidFill>
                <a:latin typeface="+mn-ea"/>
                <a:ea typeface="+mn-ea"/>
              </a:rPr>
              <a:t>、</a:t>
            </a:r>
            <a:r>
              <a:rPr kumimoji="1" lang="en-US" altLang="zh-CN" sz="2400" b="1" dirty="0">
                <a:latin typeface="+mn-ea"/>
                <a:ea typeface="+mn-ea"/>
              </a:rPr>
              <a:t>EDTA</a:t>
            </a:r>
            <a:r>
              <a:rPr kumimoji="1" lang="zh-CN" altLang="en-US" sz="2400" b="1" dirty="0">
                <a:latin typeface="+mn-ea"/>
                <a:ea typeface="+mn-ea"/>
              </a:rPr>
              <a:t>配合物大多带电荷，能溶于水中，配位反应能在水中较迅速地完成。</a:t>
            </a:r>
          </a:p>
        </p:txBody>
      </p:sp>
    </p:spTree>
    <p:extLst>
      <p:ext uri="{BB962C8B-B14F-4D97-AF65-F5344CB8AC3E}">
        <p14:creationId xmlns:p14="http://schemas.microsoft.com/office/powerpoint/2010/main" val="2349115965"/>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84</a:t>
            </a:fld>
            <a:endParaRPr kumimoji="1" lang="en-US" altLang="zh-CN" sz="1800" spc="30" dirty="0">
              <a:solidFill>
                <a:schemeClr val="tx1"/>
              </a:solidFill>
              <a:latin typeface="隶书" pitchFamily="49" charset="-122"/>
              <a:ea typeface="隶书" pitchFamily="49" charset="-122"/>
              <a:cs typeface="Tahoma" pitchFamily="34" charset="0"/>
            </a:endParaRPr>
          </a:p>
        </p:txBody>
      </p:sp>
      <p:sp>
        <p:nvSpPr>
          <p:cNvPr id="171016" name="Rectangle 2056"/>
          <p:cNvSpPr>
            <a:spLocks noGrp="1" noChangeArrowheads="1"/>
          </p:cNvSpPr>
          <p:nvPr>
            <p:ph type="title"/>
          </p:nvPr>
        </p:nvSpPr>
        <p:spPr>
          <a:xfrm>
            <a:off x="1847528" y="116632"/>
            <a:ext cx="7680960" cy="1066800"/>
          </a:xfrm>
        </p:spPr>
        <p:txBody>
          <a:bodyPr>
            <a:normAutofit/>
          </a:bodyPr>
          <a:lstStyle/>
          <a:p>
            <a:pPr algn="l">
              <a:lnSpc>
                <a:spcPct val="120000"/>
              </a:lnSpc>
            </a:pPr>
            <a:r>
              <a:rPr lang="zh-CN" altLang="en-US" sz="3200" b="1" dirty="0"/>
              <a:t>一、 </a:t>
            </a:r>
            <a:r>
              <a:rPr lang="en-US" altLang="zh-CN" sz="3200" b="1" dirty="0"/>
              <a:t>EDTA </a:t>
            </a:r>
            <a:r>
              <a:rPr lang="zh-CN" altLang="en-US" sz="3200" b="1" dirty="0"/>
              <a:t>配合滴定基本原理 </a:t>
            </a:r>
          </a:p>
        </p:txBody>
      </p:sp>
      <p:graphicFrame>
        <p:nvGraphicFramePr>
          <p:cNvPr id="171017" name="Object 2057"/>
          <p:cNvGraphicFramePr>
            <a:graphicFrameLocks noChangeAspect="1"/>
          </p:cNvGraphicFramePr>
          <p:nvPr>
            <p:extLst>
              <p:ext uri="{D42A27DB-BD31-4B8C-83A1-F6EECF244321}">
                <p14:modId xmlns:p14="http://schemas.microsoft.com/office/powerpoint/2010/main" val="1613486033"/>
              </p:ext>
            </p:extLst>
          </p:nvPr>
        </p:nvGraphicFramePr>
        <p:xfrm>
          <a:off x="2368481" y="3429000"/>
          <a:ext cx="2213772" cy="1123368"/>
        </p:xfrm>
        <a:graphic>
          <a:graphicData uri="http://schemas.openxmlformats.org/presentationml/2006/ole">
            <mc:AlternateContent xmlns:mc="http://schemas.openxmlformats.org/markup-compatibility/2006">
              <mc:Choice xmlns:v="urn:schemas-microsoft-com:vml" Requires="v">
                <p:oleObj spid="_x0000_s288662" name="Equation" r:id="rId3" imgW="825480" imgH="419040" progId="Equation.DSMT4">
                  <p:embed/>
                </p:oleObj>
              </mc:Choice>
              <mc:Fallback>
                <p:oleObj name="Equation" r:id="rId3" imgW="825480" imgH="41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8481" y="3429000"/>
                        <a:ext cx="2213772" cy="1123368"/>
                      </a:xfrm>
                      <a:prstGeom prst="rect">
                        <a:avLst/>
                      </a:prstGeom>
                      <a:noFill/>
                      <a:ln>
                        <a:noFill/>
                      </a:ln>
                      <a:effectLst/>
                      <a:extLst/>
                    </p:spPr>
                  </p:pic>
                </p:oleObj>
              </mc:Fallback>
            </mc:AlternateContent>
          </a:graphicData>
        </a:graphic>
      </p:graphicFrame>
      <p:sp>
        <p:nvSpPr>
          <p:cNvPr id="171020" name="Rectangle 2060"/>
          <p:cNvSpPr>
            <a:spLocks noChangeArrowheads="1"/>
          </p:cNvSpPr>
          <p:nvPr/>
        </p:nvSpPr>
        <p:spPr bwMode="auto">
          <a:xfrm>
            <a:off x="5231904" y="3429000"/>
            <a:ext cx="655242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20000"/>
              </a:spcBef>
            </a:pPr>
            <a:r>
              <a:rPr kumimoji="1" lang="en-US" altLang="zh-CN" sz="2400" b="1" dirty="0">
                <a:latin typeface="Times New Roman" pitchFamily="18" charset="0"/>
              </a:rPr>
              <a:t>M</a:t>
            </a:r>
            <a:r>
              <a:rPr kumimoji="1" lang="zh-CN" altLang="en-US" sz="2400" b="1" dirty="0">
                <a:latin typeface="Times New Roman" pitchFamily="18" charset="0"/>
              </a:rPr>
              <a:t>、</a:t>
            </a:r>
            <a:r>
              <a:rPr kumimoji="1" lang="en-US" altLang="zh-CN" sz="2400" b="1" dirty="0">
                <a:latin typeface="Times New Roman" pitchFamily="18" charset="0"/>
              </a:rPr>
              <a:t>Y</a:t>
            </a:r>
            <a:r>
              <a:rPr kumimoji="1" lang="zh-CN" altLang="en-US" sz="2400" b="1" dirty="0">
                <a:latin typeface="Times New Roman" pitchFamily="18" charset="0"/>
              </a:rPr>
              <a:t>、</a:t>
            </a:r>
            <a:r>
              <a:rPr kumimoji="1" lang="en-US" altLang="zh-CN" sz="2400" b="1" dirty="0">
                <a:latin typeface="Times New Roman" pitchFamily="18" charset="0"/>
              </a:rPr>
              <a:t>MY</a:t>
            </a:r>
            <a:r>
              <a:rPr kumimoji="1" lang="zh-CN" altLang="en-US" sz="2400" b="1" dirty="0">
                <a:latin typeface="Times New Roman" pitchFamily="18" charset="0"/>
              </a:rPr>
              <a:t>均无副反应时，可表示</a:t>
            </a:r>
            <a:r>
              <a:rPr kumimoji="1" lang="en-US" altLang="zh-CN" sz="2400" b="1" dirty="0">
                <a:latin typeface="Times New Roman" pitchFamily="18" charset="0"/>
              </a:rPr>
              <a:t>MY</a:t>
            </a:r>
            <a:r>
              <a:rPr kumimoji="1" lang="zh-CN" altLang="en-US" sz="2400" b="1" dirty="0">
                <a:latin typeface="Times New Roman" pitchFamily="18" charset="0"/>
              </a:rPr>
              <a:t>配合物的稳定性或</a:t>
            </a:r>
            <a:r>
              <a:rPr kumimoji="1" lang="en-US" altLang="zh-CN" sz="2400" b="1" dirty="0">
                <a:latin typeface="Times New Roman" pitchFamily="18" charset="0"/>
              </a:rPr>
              <a:t>M</a:t>
            </a:r>
            <a:r>
              <a:rPr kumimoji="1" lang="zh-CN" altLang="en-US" sz="2400" b="1" dirty="0">
                <a:latin typeface="Times New Roman" pitchFamily="18" charset="0"/>
              </a:rPr>
              <a:t>与</a:t>
            </a:r>
            <a:r>
              <a:rPr kumimoji="1" lang="en-US" altLang="zh-CN" sz="2400" b="1" dirty="0">
                <a:latin typeface="Times New Roman" pitchFamily="18" charset="0"/>
              </a:rPr>
              <a:t>Y</a:t>
            </a:r>
            <a:r>
              <a:rPr kumimoji="1" lang="zh-CN" altLang="en-US" sz="2400" b="1" dirty="0">
                <a:latin typeface="Times New Roman" pitchFamily="18" charset="0"/>
              </a:rPr>
              <a:t>的反应完全程度。</a:t>
            </a:r>
            <a:r>
              <a:rPr kumimoji="1" lang="zh-CN" altLang="en-US" sz="2400" b="1" dirty="0">
                <a:solidFill>
                  <a:srgbClr val="FFFF00"/>
                </a:solidFill>
                <a:latin typeface="Times New Roman" pitchFamily="18" charset="0"/>
              </a:rPr>
              <a:t>不能表示出实际稳定性或实际反应完全程度。</a:t>
            </a:r>
          </a:p>
        </p:txBody>
      </p:sp>
      <p:sp>
        <p:nvSpPr>
          <p:cNvPr id="171021" name="Rectangle 2061"/>
          <p:cNvSpPr>
            <a:spLocks noChangeArrowheads="1"/>
          </p:cNvSpPr>
          <p:nvPr/>
        </p:nvSpPr>
        <p:spPr bwMode="auto">
          <a:xfrm>
            <a:off x="191344" y="3573016"/>
            <a:ext cx="2244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3200" b="1" dirty="0">
                <a:solidFill>
                  <a:srgbClr val="FFFF00"/>
                </a:solidFill>
                <a:latin typeface="Times New Roman" pitchFamily="18" charset="0"/>
              </a:rPr>
              <a:t>稳定常数：</a:t>
            </a:r>
          </a:p>
        </p:txBody>
      </p:sp>
      <p:grpSp>
        <p:nvGrpSpPr>
          <p:cNvPr id="171024" name="Group 2064"/>
          <p:cNvGrpSpPr>
            <a:grpSpLocks/>
          </p:cNvGrpSpPr>
          <p:nvPr/>
        </p:nvGrpSpPr>
        <p:grpSpPr bwMode="auto">
          <a:xfrm>
            <a:off x="3578159" y="2276873"/>
            <a:ext cx="4800600" cy="579437"/>
            <a:chOff x="1248" y="1459"/>
            <a:chExt cx="3024" cy="365"/>
          </a:xfrm>
        </p:grpSpPr>
        <p:grpSp>
          <p:nvGrpSpPr>
            <p:cNvPr id="171023" name="Group 2063"/>
            <p:cNvGrpSpPr>
              <a:grpSpLocks/>
            </p:cNvGrpSpPr>
            <p:nvPr/>
          </p:nvGrpSpPr>
          <p:grpSpPr bwMode="auto">
            <a:xfrm>
              <a:off x="1248" y="1459"/>
              <a:ext cx="3024" cy="365"/>
              <a:chOff x="1248" y="1459"/>
              <a:chExt cx="3024" cy="365"/>
            </a:xfrm>
          </p:grpSpPr>
          <p:sp>
            <p:nvSpPr>
              <p:cNvPr id="171012" name="Rectangle 2052"/>
              <p:cNvSpPr>
                <a:spLocks noChangeArrowheads="1"/>
              </p:cNvSpPr>
              <p:nvPr/>
            </p:nvSpPr>
            <p:spPr bwMode="auto">
              <a:xfrm>
                <a:off x="3408" y="1459"/>
                <a:ext cx="8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3200" b="1">
                    <a:latin typeface="Times New Roman" pitchFamily="18" charset="0"/>
                  </a:rPr>
                  <a:t>MY</a:t>
                </a:r>
              </a:p>
            </p:txBody>
          </p:sp>
          <p:sp>
            <p:nvSpPr>
              <p:cNvPr id="171013" name="Rectangle 2053"/>
              <p:cNvSpPr>
                <a:spLocks noChangeArrowheads="1"/>
              </p:cNvSpPr>
              <p:nvPr/>
            </p:nvSpPr>
            <p:spPr bwMode="auto">
              <a:xfrm>
                <a:off x="1248" y="1459"/>
                <a:ext cx="1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dirty="0">
                    <a:latin typeface="Times New Roman" pitchFamily="18" charset="0"/>
                  </a:rPr>
                  <a:t>M     +    Y</a:t>
                </a:r>
              </a:p>
            </p:txBody>
          </p:sp>
        </p:grpSp>
        <p:graphicFrame>
          <p:nvGraphicFramePr>
            <p:cNvPr id="171022" name="Object 2062"/>
            <p:cNvGraphicFramePr>
              <a:graphicFrameLocks noChangeAspect="1"/>
            </p:cNvGraphicFramePr>
            <p:nvPr/>
          </p:nvGraphicFramePr>
          <p:xfrm>
            <a:off x="2653" y="1616"/>
            <a:ext cx="423" cy="77"/>
          </p:xfrm>
          <a:graphic>
            <a:graphicData uri="http://schemas.openxmlformats.org/presentationml/2006/ole">
              <mc:AlternateContent xmlns:mc="http://schemas.openxmlformats.org/markup-compatibility/2006">
                <mc:Choice xmlns:v="urn:schemas-microsoft-com:vml" Requires="v">
                  <p:oleObj spid="_x0000_s288663" name="CS ChemDraw Drawing" r:id="rId5" imgW="671758" imgH="122952" progId="ChemDraw.Document.6.0">
                    <p:embed/>
                  </p:oleObj>
                </mc:Choice>
                <mc:Fallback>
                  <p:oleObj name="CS ChemDraw Drawing" r:id="rId5" imgW="671758" imgH="122952" progId="ChemDraw.Document.6.0">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3" y="1616"/>
                          <a:ext cx="423" cy="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 name="矩形 3"/>
          <p:cNvSpPr/>
          <p:nvPr/>
        </p:nvSpPr>
        <p:spPr>
          <a:xfrm>
            <a:off x="-147580" y="1240077"/>
            <a:ext cx="7245894" cy="584775"/>
          </a:xfrm>
          <a:prstGeom prst="rect">
            <a:avLst/>
          </a:prstGeom>
        </p:spPr>
        <p:txBody>
          <a:bodyPr wrap="none">
            <a:spAutoFit/>
          </a:bodyPr>
          <a:lstStyle/>
          <a:p>
            <a:r>
              <a:rPr lang="en-US" altLang="zh-CN" sz="3200" b="1" dirty="0"/>
              <a:t>1</a:t>
            </a:r>
            <a:r>
              <a:rPr lang="zh-CN" altLang="en-US" sz="3200" b="1" dirty="0"/>
              <a:t>、</a:t>
            </a:r>
            <a:r>
              <a:rPr lang="en-US" altLang="zh-CN" sz="3200" b="1" dirty="0"/>
              <a:t>EDTA</a:t>
            </a:r>
            <a:r>
              <a:rPr lang="zh-CN" altLang="en-US" sz="3200" b="1" dirty="0"/>
              <a:t>配合物的稳定性及其表示方法</a:t>
            </a:r>
            <a:endParaRPr lang="zh-CN" altLang="en-US" sz="3200" dirty="0"/>
          </a:p>
        </p:txBody>
      </p:sp>
      <mc:AlternateContent xmlns:mc="http://schemas.openxmlformats.org/markup-compatibility/2006" xmlns:a14="http://schemas.microsoft.com/office/drawing/2010/main">
        <mc:Choice Requires="a14">
          <p:sp>
            <p:nvSpPr>
              <p:cNvPr id="7" name="TextBox 6"/>
              <p:cNvSpPr txBox="1"/>
              <p:nvPr/>
            </p:nvSpPr>
            <p:spPr>
              <a:xfrm>
                <a:off x="1271464" y="5027701"/>
                <a:ext cx="2767937" cy="878254"/>
              </a:xfrm>
              <a:prstGeom prst="rect">
                <a:avLst/>
              </a:prstGeom>
              <a:noFill/>
            </p:spPr>
            <p:txBody>
              <a:bodyPr wrap="none" rtlCol="0">
                <a:spAutoFit/>
              </a:bodyPr>
              <a:lstStyle/>
              <a:p>
                <a14:m>
                  <m:oMath xmlns:m="http://schemas.openxmlformats.org/officeDocument/2006/math">
                    <m:r>
                      <m:rPr>
                        <m:sty m:val="p"/>
                      </m:rPr>
                      <a:rPr lang="en-US" altLang="zh-CN" sz="3200">
                        <a:latin typeface="Cambria Math"/>
                      </a:rPr>
                      <m:t>lg</m:t>
                    </m:r>
                    <m:sSub>
                      <m:sSubPr>
                        <m:ctrlPr>
                          <a:rPr lang="en-US" altLang="zh-CN" sz="3200" i="1">
                            <a:latin typeface="Cambria Math"/>
                          </a:rPr>
                        </m:ctrlPr>
                      </m:sSubPr>
                      <m:e>
                        <m:r>
                          <m:rPr>
                            <m:sty m:val="p"/>
                          </m:rPr>
                          <a:rPr lang="en-US" altLang="zh-CN" sz="3200">
                            <a:latin typeface="Cambria Math"/>
                          </a:rPr>
                          <m:t>k</m:t>
                        </m:r>
                        <m:r>
                          <m:rPr>
                            <m:sty m:val="p"/>
                          </m:rPr>
                          <a:rPr lang="zh-CN" altLang="en-US" sz="3200" baseline="30000">
                            <a:latin typeface="Cambria Math"/>
                          </a:rPr>
                          <m:t>θ</m:t>
                        </m:r>
                      </m:e>
                      <m:sub>
                        <m:r>
                          <m:rPr>
                            <m:sty m:val="p"/>
                          </m:rPr>
                          <a:rPr lang="en-US" altLang="zh-CN" sz="3200">
                            <a:latin typeface="Cambria Math"/>
                          </a:rPr>
                          <m:t>s</m:t>
                        </m:r>
                      </m:sub>
                    </m:sSub>
                  </m:oMath>
                </a14:m>
                <a:r>
                  <a:rPr lang="zh-CN" altLang="en-US" sz="3200" dirty="0"/>
                  <a:t> </a:t>
                </a:r>
                <a:r>
                  <a:rPr lang="en-US" altLang="zh-CN" sz="3200" dirty="0"/>
                  <a:t>= </a:t>
                </a:r>
                <a:r>
                  <a:rPr lang="en-US" altLang="zh-CN" sz="3200" dirty="0" err="1"/>
                  <a:t>lg</a:t>
                </a:r>
                <a:r>
                  <a:rPr lang="en-US" altLang="zh-CN" sz="3200" dirty="0"/>
                  <a:t> </a:t>
                </a:r>
                <a14:m>
                  <m:oMath xmlns:m="http://schemas.openxmlformats.org/officeDocument/2006/math">
                    <m:f>
                      <m:fPr>
                        <m:ctrlPr>
                          <a:rPr lang="en-US" altLang="zh-CN" sz="3200" i="1">
                            <a:latin typeface="Cambria Math"/>
                          </a:rPr>
                        </m:ctrlPr>
                      </m:fPr>
                      <m:num>
                        <m:r>
                          <a:rPr lang="en-US" altLang="zh-CN" sz="3200">
                            <a:latin typeface="Cambria Math"/>
                          </a:rPr>
                          <m:t>[</m:t>
                        </m:r>
                        <m:r>
                          <m:rPr>
                            <m:sty m:val="p"/>
                          </m:rPr>
                          <a:rPr lang="en-US" altLang="zh-CN" sz="3200">
                            <a:latin typeface="Cambria Math"/>
                          </a:rPr>
                          <m:t>MY</m:t>
                        </m:r>
                        <m:r>
                          <a:rPr lang="en-US" altLang="zh-CN" sz="3200">
                            <a:latin typeface="Cambria Math"/>
                          </a:rPr>
                          <m:t>]</m:t>
                        </m:r>
                      </m:num>
                      <m:den>
                        <m:d>
                          <m:dPr>
                            <m:begChr m:val="["/>
                            <m:endChr m:val="]"/>
                            <m:ctrlPr>
                              <a:rPr lang="en-US" altLang="zh-CN" sz="3200" i="1">
                                <a:latin typeface="Cambria Math"/>
                              </a:rPr>
                            </m:ctrlPr>
                          </m:dPr>
                          <m:e>
                            <m:r>
                              <m:rPr>
                                <m:sty m:val="p"/>
                              </m:rPr>
                              <a:rPr lang="en-US" altLang="zh-CN" sz="3200">
                                <a:latin typeface="Cambria Math"/>
                              </a:rPr>
                              <m:t>M</m:t>
                            </m:r>
                          </m:e>
                        </m:d>
                        <m:r>
                          <a:rPr lang="en-US" altLang="zh-CN" sz="3200">
                            <a:latin typeface="Cambria Math"/>
                          </a:rPr>
                          <m:t>[</m:t>
                        </m:r>
                        <m:r>
                          <m:rPr>
                            <m:sty m:val="p"/>
                          </m:rPr>
                          <a:rPr lang="en-US" altLang="zh-CN" sz="3200">
                            <a:latin typeface="Cambria Math"/>
                          </a:rPr>
                          <m:t>Y</m:t>
                        </m:r>
                        <m:r>
                          <a:rPr lang="en-US" altLang="zh-CN" sz="3200">
                            <a:latin typeface="Cambria Math"/>
                          </a:rPr>
                          <m:t>]</m:t>
                        </m:r>
                      </m:den>
                    </m:f>
                  </m:oMath>
                </a14:m>
                <a:endParaRPr lang="zh-CN" altLang="en-US" sz="3200" dirty="0"/>
              </a:p>
            </p:txBody>
          </p:sp>
        </mc:Choice>
        <mc:Fallback xmlns="">
          <p:sp>
            <p:nvSpPr>
              <p:cNvPr id="7" name="TextBox 6"/>
              <p:cNvSpPr txBox="1">
                <a:spLocks noRot="1" noChangeAspect="1" noMove="1" noResize="1" noEditPoints="1" noAdjustHandles="1" noChangeArrowheads="1" noChangeShapeType="1" noTextEdit="1"/>
              </p:cNvSpPr>
              <p:nvPr/>
            </p:nvSpPr>
            <p:spPr>
              <a:xfrm>
                <a:off x="1271464" y="5027701"/>
                <a:ext cx="2767937" cy="878254"/>
              </a:xfrm>
              <a:prstGeom prst="rect">
                <a:avLst/>
              </a:prstGeom>
              <a:blipFill>
                <a:blip r:embed="rId7"/>
                <a:stretch>
                  <a:fillRect b="-41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492872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1020"/>
                                        </p:tgtEl>
                                        <p:attrNameLst>
                                          <p:attrName>style.visibility</p:attrName>
                                        </p:attrNameLst>
                                      </p:cBhvr>
                                      <p:to>
                                        <p:strVal val="visible"/>
                                      </p:to>
                                    </p:set>
                                    <p:animEffect transition="in" filter="slide(fromBottom)">
                                      <p:cBhvr>
                                        <p:cTn id="7" dur="500"/>
                                        <p:tgtEl>
                                          <p:spTgt spid="171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2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56EE614-FD9F-424A-92D8-352BB315402C}" type="datetime12">
              <a:rPr lang="zh-CN" altLang="en-US" smtClean="0"/>
              <a:t>上午8时17分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85</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146435" name="Rectangle 3"/>
          <p:cNvSpPr>
            <a:spLocks noGrp="1" noChangeArrowheads="1"/>
          </p:cNvSpPr>
          <p:nvPr>
            <p:ph type="title"/>
          </p:nvPr>
        </p:nvSpPr>
        <p:spPr>
          <a:xfrm>
            <a:off x="2233319" y="188640"/>
            <a:ext cx="7680960" cy="778768"/>
          </a:xfrm>
        </p:spPr>
        <p:txBody>
          <a:bodyPr>
            <a:normAutofit/>
          </a:bodyPr>
          <a:lstStyle/>
          <a:p>
            <a:r>
              <a:rPr lang="zh-CN" altLang="en-US" sz="3600" b="1" dirty="0">
                <a:latin typeface="Times New Roman" pitchFamily="18" charset="0"/>
                <a:cs typeface="Times New Roman" pitchFamily="18" charset="0"/>
              </a:rPr>
              <a:t>配合滴定准确滴定条件</a:t>
            </a:r>
            <a:endParaRPr lang="zh-CN" altLang="en-US" sz="3600" dirty="0">
              <a:latin typeface="Times New Roman" pitchFamily="18" charset="0"/>
              <a:cs typeface="Times New Roman" pitchFamily="18" charset="0"/>
            </a:endParaRPr>
          </a:p>
        </p:txBody>
      </p:sp>
      <p:sp>
        <p:nvSpPr>
          <p:cNvPr id="146446" name="Text Box 14"/>
          <p:cNvSpPr txBox="1">
            <a:spLocks noChangeArrowheads="1"/>
          </p:cNvSpPr>
          <p:nvPr/>
        </p:nvSpPr>
        <p:spPr bwMode="auto">
          <a:xfrm>
            <a:off x="152651" y="1286663"/>
            <a:ext cx="11809015" cy="576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20000"/>
              </a:spcBef>
            </a:pPr>
            <a:r>
              <a:rPr kumimoji="1" lang="en-US" altLang="zh-CN" sz="2400" b="1" i="1" dirty="0">
                <a:latin typeface="Times New Roman" pitchFamily="18" charset="0"/>
              </a:rPr>
              <a:t>    c </a:t>
            </a:r>
            <a:r>
              <a:rPr kumimoji="1" lang="en-US" altLang="zh-CN" sz="2400" b="1" dirty="0">
                <a:latin typeface="Times New Roman" pitchFamily="18" charset="0"/>
              </a:rPr>
              <a:t>mol·L</a:t>
            </a:r>
            <a:r>
              <a:rPr kumimoji="1" lang="en-US" altLang="zh-CN" sz="2400" b="1" baseline="30000" dirty="0">
                <a:latin typeface="Times New Roman" pitchFamily="18" charset="0"/>
              </a:rPr>
              <a:t>-1</a:t>
            </a:r>
            <a:r>
              <a:rPr kumimoji="1" lang="zh-CN" altLang="en-US" sz="2400" b="1" dirty="0">
                <a:latin typeface="Times New Roman" pitchFamily="18" charset="0"/>
              </a:rPr>
              <a:t>的</a:t>
            </a:r>
            <a:r>
              <a:rPr kumimoji="1" lang="en-US" altLang="zh-CN" sz="2400" b="1" dirty="0">
                <a:latin typeface="Times New Roman" pitchFamily="18" charset="0"/>
              </a:rPr>
              <a:t>EDTA</a:t>
            </a:r>
            <a:r>
              <a:rPr kumimoji="1" lang="zh-CN" altLang="en-US" sz="2400" b="1" dirty="0">
                <a:latin typeface="Times New Roman" pitchFamily="18" charset="0"/>
              </a:rPr>
              <a:t>滴定等浓度的</a:t>
            </a:r>
            <a:r>
              <a:rPr kumimoji="1" lang="en-US" altLang="zh-CN" sz="2400" b="1" dirty="0">
                <a:latin typeface="Times New Roman" pitchFamily="18" charset="0"/>
              </a:rPr>
              <a:t>M</a:t>
            </a:r>
            <a:r>
              <a:rPr kumimoji="1" lang="zh-CN" altLang="en-US" sz="2400" b="1" dirty="0">
                <a:latin typeface="Times New Roman" pitchFamily="18" charset="0"/>
              </a:rPr>
              <a:t>，计量点时</a:t>
            </a:r>
            <a:r>
              <a:rPr kumimoji="1" lang="en-US" altLang="zh-CN" sz="2400" b="1" dirty="0">
                <a:latin typeface="Times New Roman" pitchFamily="18" charset="0"/>
              </a:rPr>
              <a:t>M</a:t>
            </a:r>
            <a:r>
              <a:rPr kumimoji="1" lang="zh-CN" altLang="en-US" sz="2400" b="1" dirty="0">
                <a:latin typeface="Times New Roman" pitchFamily="18" charset="0"/>
              </a:rPr>
              <a:t>总浓度</a:t>
            </a:r>
            <a:r>
              <a:rPr kumimoji="1" lang="en-US" altLang="zh-CN" sz="2400" b="1" i="1" dirty="0" err="1">
                <a:latin typeface="Times New Roman" pitchFamily="18" charset="0"/>
              </a:rPr>
              <a:t>c</a:t>
            </a:r>
            <a:r>
              <a:rPr kumimoji="1" lang="en-US" altLang="zh-CN" sz="2400" b="1" baseline="-25000" dirty="0" err="1">
                <a:latin typeface="Times New Roman" pitchFamily="18" charset="0"/>
              </a:rPr>
              <a:t>sp</a:t>
            </a:r>
            <a:r>
              <a:rPr kumimoji="1" lang="en-US" altLang="zh-CN" sz="2400" b="1" dirty="0">
                <a:latin typeface="Times New Roman" pitchFamily="18" charset="0"/>
              </a:rPr>
              <a:t>= </a:t>
            </a:r>
            <a:r>
              <a:rPr kumimoji="1" lang="en-US" altLang="zh-CN" sz="2400" b="1" i="1" dirty="0">
                <a:latin typeface="Times New Roman" pitchFamily="18" charset="0"/>
              </a:rPr>
              <a:t>c</a:t>
            </a:r>
            <a:r>
              <a:rPr kumimoji="1" lang="en-US" altLang="zh-CN" sz="2400" b="1" dirty="0">
                <a:latin typeface="Times New Roman" pitchFamily="18" charset="0"/>
              </a:rPr>
              <a:t>/2</a:t>
            </a:r>
            <a:r>
              <a:rPr kumimoji="1" lang="zh-CN" altLang="en-US" sz="2400" b="1" dirty="0">
                <a:latin typeface="Times New Roman" pitchFamily="18" charset="0"/>
              </a:rPr>
              <a:t>。设允许误差</a:t>
            </a:r>
            <a:r>
              <a:rPr kumimoji="1" lang="en-US" altLang="zh-CN" sz="2400" b="1" dirty="0">
                <a:latin typeface="Times New Roman" pitchFamily="18" charset="0"/>
              </a:rPr>
              <a:t>0.1%</a:t>
            </a:r>
          </a:p>
        </p:txBody>
      </p:sp>
      <p:sp>
        <p:nvSpPr>
          <p:cNvPr id="146451" name="Text Box 19"/>
          <p:cNvSpPr txBox="1">
            <a:spLocks noChangeArrowheads="1"/>
          </p:cNvSpPr>
          <p:nvPr/>
        </p:nvSpPr>
        <p:spPr bwMode="auto">
          <a:xfrm>
            <a:off x="2233319" y="3192169"/>
            <a:ext cx="736451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3200" b="1" dirty="0">
                <a:latin typeface="Times New Roman" pitchFamily="18" charset="0"/>
              </a:rPr>
              <a:t>[M′] = [Y′] ≤ 0.1%</a:t>
            </a:r>
            <a:r>
              <a:rPr kumimoji="1" lang="en-US" altLang="zh-CN" sz="3200" b="1" i="1" dirty="0">
                <a:latin typeface="Times New Roman" pitchFamily="18" charset="0"/>
              </a:rPr>
              <a:t>c</a:t>
            </a:r>
            <a:r>
              <a:rPr kumimoji="1" lang="en-US" altLang="zh-CN" sz="3200" b="1" baseline="-25000" dirty="0">
                <a:latin typeface="Times New Roman" pitchFamily="18" charset="0"/>
              </a:rPr>
              <a:t>sp</a:t>
            </a:r>
            <a:r>
              <a:rPr kumimoji="1" lang="zh-CN" altLang="en-US" sz="3200" b="1" dirty="0">
                <a:latin typeface="Times New Roman" pitchFamily="18" charset="0"/>
              </a:rPr>
              <a:t>；</a:t>
            </a:r>
            <a:r>
              <a:rPr kumimoji="1" lang="en-US" altLang="zh-CN" sz="3200" b="1" dirty="0">
                <a:latin typeface="Times New Roman" pitchFamily="18" charset="0"/>
              </a:rPr>
              <a:t>[MY′] ≥ 99.9%</a:t>
            </a:r>
            <a:r>
              <a:rPr kumimoji="1" lang="en-US" altLang="zh-CN" sz="3200" b="1" i="1" dirty="0">
                <a:latin typeface="Times New Roman" pitchFamily="18" charset="0"/>
              </a:rPr>
              <a:t>c</a:t>
            </a:r>
            <a:r>
              <a:rPr kumimoji="1" lang="en-US" altLang="zh-CN" sz="3200" b="1" baseline="-25000" dirty="0">
                <a:latin typeface="Times New Roman" pitchFamily="18" charset="0"/>
              </a:rPr>
              <a:t>sp</a:t>
            </a:r>
          </a:p>
        </p:txBody>
      </p:sp>
      <p:graphicFrame>
        <p:nvGraphicFramePr>
          <p:cNvPr id="146453" name="Object 21"/>
          <p:cNvGraphicFramePr>
            <a:graphicFrameLocks noChangeAspect="1"/>
          </p:cNvGraphicFramePr>
          <p:nvPr>
            <p:extLst>
              <p:ext uri="{D42A27DB-BD31-4B8C-83A1-F6EECF244321}">
                <p14:modId xmlns:p14="http://schemas.microsoft.com/office/powerpoint/2010/main" val="3094890935"/>
              </p:ext>
            </p:extLst>
          </p:nvPr>
        </p:nvGraphicFramePr>
        <p:xfrm>
          <a:off x="889003" y="4778969"/>
          <a:ext cx="5205511" cy="981945"/>
        </p:xfrm>
        <a:graphic>
          <a:graphicData uri="http://schemas.openxmlformats.org/presentationml/2006/ole">
            <mc:AlternateContent xmlns:mc="http://schemas.openxmlformats.org/markup-compatibility/2006">
              <mc:Choice xmlns:v="urn:schemas-microsoft-com:vml" Requires="v">
                <p:oleObj spid="_x0000_s337698" name="Equation" r:id="rId3" imgW="2501640" imgH="469800" progId="Equation.DSMT4">
                  <p:embed/>
                </p:oleObj>
              </mc:Choice>
              <mc:Fallback>
                <p:oleObj name="Equation" r:id="rId3" imgW="2501640" imgH="469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03" y="4778969"/>
                        <a:ext cx="5205511" cy="981945"/>
                      </a:xfrm>
                      <a:prstGeom prst="rect">
                        <a:avLst/>
                      </a:prstGeom>
                      <a:noFill/>
                      <a:extLst/>
                    </p:spPr>
                  </p:pic>
                </p:oleObj>
              </mc:Fallback>
            </mc:AlternateContent>
          </a:graphicData>
        </a:graphic>
      </p:graphicFrame>
      <p:grpSp>
        <p:nvGrpSpPr>
          <p:cNvPr id="146459" name="Group 27"/>
          <p:cNvGrpSpPr>
            <a:grpSpLocks/>
          </p:cNvGrpSpPr>
          <p:nvPr/>
        </p:nvGrpSpPr>
        <p:grpSpPr bwMode="auto">
          <a:xfrm>
            <a:off x="7104112" y="4931575"/>
            <a:ext cx="4481512" cy="639762"/>
            <a:chOff x="1285" y="3439"/>
            <a:chExt cx="2823" cy="403"/>
          </a:xfrm>
        </p:grpSpPr>
        <p:graphicFrame>
          <p:nvGraphicFramePr>
            <p:cNvPr id="146454" name="Object 22"/>
            <p:cNvGraphicFramePr>
              <a:graphicFrameLocks noChangeAspect="1"/>
            </p:cNvGraphicFramePr>
            <p:nvPr>
              <p:extLst>
                <p:ext uri="{D42A27DB-BD31-4B8C-83A1-F6EECF244321}">
                  <p14:modId xmlns:p14="http://schemas.microsoft.com/office/powerpoint/2010/main" val="1949584231"/>
                </p:ext>
              </p:extLst>
            </p:nvPr>
          </p:nvGraphicFramePr>
          <p:xfrm>
            <a:off x="1285" y="3441"/>
            <a:ext cx="1096" cy="401"/>
          </p:xfrm>
          <a:graphic>
            <a:graphicData uri="http://schemas.openxmlformats.org/presentationml/2006/ole">
              <mc:AlternateContent xmlns:mc="http://schemas.openxmlformats.org/markup-compatibility/2006">
                <mc:Choice xmlns:v="urn:schemas-microsoft-com:vml" Requires="v">
                  <p:oleObj spid="_x0000_s337699" name="Equation" r:id="rId5" imgW="698400" imgH="253800" progId="Equation.DSMT4">
                    <p:embed/>
                  </p:oleObj>
                </mc:Choice>
                <mc:Fallback>
                  <p:oleObj name="Equation" r:id="rId5" imgW="69840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 y="3441"/>
                          <a:ext cx="1096" cy="401"/>
                        </a:xfrm>
                        <a:prstGeom prst="rect">
                          <a:avLst/>
                        </a:prstGeom>
                        <a:noFill/>
                        <a:extLst/>
                      </p:spPr>
                    </p:pic>
                  </p:oleObj>
                </mc:Fallback>
              </mc:AlternateContent>
            </a:graphicData>
          </a:graphic>
        </p:graphicFrame>
        <p:graphicFrame>
          <p:nvGraphicFramePr>
            <p:cNvPr id="146455" name="Object 23"/>
            <p:cNvGraphicFramePr>
              <a:graphicFrameLocks noChangeAspect="1"/>
            </p:cNvGraphicFramePr>
            <p:nvPr>
              <p:extLst>
                <p:ext uri="{D42A27DB-BD31-4B8C-83A1-F6EECF244321}">
                  <p14:modId xmlns:p14="http://schemas.microsoft.com/office/powerpoint/2010/main" val="4041448494"/>
                </p:ext>
              </p:extLst>
            </p:nvPr>
          </p:nvGraphicFramePr>
          <p:xfrm>
            <a:off x="3087" y="3439"/>
            <a:ext cx="1021" cy="342"/>
          </p:xfrm>
          <a:graphic>
            <a:graphicData uri="http://schemas.openxmlformats.org/presentationml/2006/ole">
              <mc:AlternateContent xmlns:mc="http://schemas.openxmlformats.org/markup-compatibility/2006">
                <mc:Choice xmlns:v="urn:schemas-microsoft-com:vml" Requires="v">
                  <p:oleObj spid="_x0000_s337700" name="Equation" r:id="rId7" imgW="723600" imgH="241200" progId="Equation.DSMT4">
                    <p:embed/>
                  </p:oleObj>
                </mc:Choice>
                <mc:Fallback>
                  <p:oleObj name="Equation" r:id="rId7" imgW="723600" imgH="24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7" y="3439"/>
                          <a:ext cx="1021" cy="342"/>
                        </a:xfrm>
                        <a:prstGeom prst="rect">
                          <a:avLst/>
                        </a:prstGeom>
                        <a:noFill/>
                        <a:extLst/>
                      </p:spPr>
                    </p:pic>
                  </p:oleObj>
                </mc:Fallback>
              </mc:AlternateContent>
            </a:graphicData>
          </a:graphic>
        </p:graphicFrame>
        <p:sp>
          <p:nvSpPr>
            <p:cNvPr id="146456" name="Text Box 24"/>
            <p:cNvSpPr txBox="1">
              <a:spLocks noChangeArrowheads="1"/>
            </p:cNvSpPr>
            <p:nvPr/>
          </p:nvSpPr>
          <p:spPr bwMode="auto">
            <a:xfrm>
              <a:off x="2538" y="3451"/>
              <a:ext cx="34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2800" b="1" dirty="0">
                  <a:latin typeface="Times New Roman" pitchFamily="18" charset="0"/>
                </a:rPr>
                <a:t>或</a:t>
              </a:r>
            </a:p>
          </p:txBody>
        </p:sp>
      </p:grpSp>
      <p:grpSp>
        <p:nvGrpSpPr>
          <p:cNvPr id="146463" name="Group 31"/>
          <p:cNvGrpSpPr>
            <a:grpSpLocks/>
          </p:cNvGrpSpPr>
          <p:nvPr/>
        </p:nvGrpSpPr>
        <p:grpSpPr bwMode="auto">
          <a:xfrm>
            <a:off x="3491759" y="2293477"/>
            <a:ext cx="4800600" cy="579437"/>
            <a:chOff x="1248" y="1459"/>
            <a:chExt cx="3024" cy="365"/>
          </a:xfrm>
        </p:grpSpPr>
        <p:grpSp>
          <p:nvGrpSpPr>
            <p:cNvPr id="146464" name="Group 32"/>
            <p:cNvGrpSpPr>
              <a:grpSpLocks/>
            </p:cNvGrpSpPr>
            <p:nvPr/>
          </p:nvGrpSpPr>
          <p:grpSpPr bwMode="auto">
            <a:xfrm>
              <a:off x="1248" y="1459"/>
              <a:ext cx="3024" cy="365"/>
              <a:chOff x="1248" y="1459"/>
              <a:chExt cx="3024" cy="365"/>
            </a:xfrm>
          </p:grpSpPr>
          <p:sp>
            <p:nvSpPr>
              <p:cNvPr id="146465" name="Rectangle 33"/>
              <p:cNvSpPr>
                <a:spLocks noChangeArrowheads="1"/>
              </p:cNvSpPr>
              <p:nvPr/>
            </p:nvSpPr>
            <p:spPr bwMode="auto">
              <a:xfrm>
                <a:off x="3408" y="1459"/>
                <a:ext cx="8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3200" b="1" dirty="0">
                    <a:latin typeface="Times New Roman" pitchFamily="18" charset="0"/>
                  </a:rPr>
                  <a:t>MY</a:t>
                </a:r>
              </a:p>
            </p:txBody>
          </p:sp>
          <p:sp>
            <p:nvSpPr>
              <p:cNvPr id="146466" name="Rectangle 34"/>
              <p:cNvSpPr>
                <a:spLocks noChangeArrowheads="1"/>
              </p:cNvSpPr>
              <p:nvPr/>
            </p:nvSpPr>
            <p:spPr bwMode="auto">
              <a:xfrm>
                <a:off x="1248" y="1459"/>
                <a:ext cx="1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dirty="0">
                    <a:latin typeface="Times New Roman" pitchFamily="18" charset="0"/>
                  </a:rPr>
                  <a:t>M     +    Y</a:t>
                </a:r>
              </a:p>
            </p:txBody>
          </p:sp>
        </p:grpSp>
        <p:graphicFrame>
          <p:nvGraphicFramePr>
            <p:cNvPr id="146467" name="Object 35"/>
            <p:cNvGraphicFramePr>
              <a:graphicFrameLocks noChangeAspect="1"/>
            </p:cNvGraphicFramePr>
            <p:nvPr>
              <p:extLst>
                <p:ext uri="{D42A27DB-BD31-4B8C-83A1-F6EECF244321}">
                  <p14:modId xmlns:p14="http://schemas.microsoft.com/office/powerpoint/2010/main" val="3756541178"/>
                </p:ext>
              </p:extLst>
            </p:nvPr>
          </p:nvGraphicFramePr>
          <p:xfrm>
            <a:off x="2542" y="1583"/>
            <a:ext cx="644" cy="117"/>
          </p:xfrm>
          <a:graphic>
            <a:graphicData uri="http://schemas.openxmlformats.org/presentationml/2006/ole">
              <mc:AlternateContent xmlns:mc="http://schemas.openxmlformats.org/markup-compatibility/2006">
                <mc:Choice xmlns:v="urn:schemas-microsoft-com:vml" Requires="v">
                  <p:oleObj spid="_x0000_s337701" name="CS ChemDraw Drawing" r:id="rId9" imgW="671758" imgH="122952" progId="ChemDraw.Document.6.0">
                    <p:embed/>
                  </p:oleObj>
                </mc:Choice>
                <mc:Fallback>
                  <p:oleObj name="CS ChemDraw Drawing" r:id="rId9" imgW="671758" imgH="122952" progId="ChemDraw.Document.6.0">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2" y="1583"/>
                          <a:ext cx="644" cy="117"/>
                        </a:xfrm>
                        <a:prstGeom prst="rect">
                          <a:avLst/>
                        </a:prstGeom>
                        <a:noFill/>
                        <a:ln>
                          <a:noFill/>
                        </a:ln>
                        <a:effectLst/>
                        <a:extLst/>
                      </p:spPr>
                    </p:pic>
                  </p:oleObj>
                </mc:Fallback>
              </mc:AlternateContent>
            </a:graphicData>
          </a:graphic>
        </p:graphicFrame>
      </p:grpSp>
      <p:sp>
        <p:nvSpPr>
          <p:cNvPr id="4" name="箭头: 右 3">
            <a:extLst>
              <a:ext uri="{FF2B5EF4-FFF2-40B4-BE49-F238E27FC236}">
                <a16:creationId xmlns:a16="http://schemas.microsoft.com/office/drawing/2014/main" xmlns="" id="{FCD91887-E6AF-4BEA-9414-BC2CDE7A85CB}"/>
              </a:ext>
            </a:extLst>
          </p:cNvPr>
          <p:cNvSpPr/>
          <p:nvPr/>
        </p:nvSpPr>
        <p:spPr>
          <a:xfrm>
            <a:off x="6384032" y="5212562"/>
            <a:ext cx="536727" cy="261938"/>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038882832"/>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554415" y="6594217"/>
            <a:ext cx="1466850" cy="247650"/>
          </a:xfrm>
        </p:spPr>
        <p:txBody>
          <a:bodyPr/>
          <a:lstStyle/>
          <a:p>
            <a:fld id="{93C80B2B-BA6B-452E-92A4-046B86A54744}" type="datetime12">
              <a:rPr lang="zh-CN" altLang="en-US" smtClean="0"/>
              <a:t>上午8时17分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C53D861B-6709-4854-813B-F1436648166B}" type="slidenum">
              <a:rPr kumimoji="1" lang="en-US" altLang="zh-CN" sz="1800" spc="30">
                <a:solidFill>
                  <a:schemeClr val="tx1"/>
                </a:solidFill>
                <a:latin typeface="隶书" pitchFamily="49" charset="-122"/>
                <a:ea typeface="隶书" pitchFamily="49" charset="-122"/>
                <a:cs typeface="Tahoma" pitchFamily="34" charset="0"/>
              </a:rPr>
              <a:pPr/>
              <a:t>86</a:t>
            </a:fld>
            <a:endParaRPr kumimoji="1" lang="en-US" altLang="zh-CN" sz="1800" spc="30" dirty="0">
              <a:solidFill>
                <a:schemeClr val="tx1"/>
              </a:solidFill>
              <a:latin typeface="隶书" pitchFamily="49" charset="-122"/>
              <a:ea typeface="隶书" pitchFamily="49" charset="-122"/>
              <a:cs typeface="Tahoma" pitchFamily="34" charset="0"/>
            </a:endParaRPr>
          </a:p>
        </p:txBody>
      </p:sp>
      <p:sp>
        <p:nvSpPr>
          <p:cNvPr id="4" name="标题 3"/>
          <p:cNvSpPr>
            <a:spLocks noGrp="1"/>
          </p:cNvSpPr>
          <p:nvPr>
            <p:ph type="title"/>
          </p:nvPr>
        </p:nvSpPr>
        <p:spPr/>
        <p:txBody>
          <a:bodyPr/>
          <a:lstStyle/>
          <a:p>
            <a:r>
              <a:rPr lang="zh-CN" altLang="en-US" b="1" dirty="0"/>
              <a:t>影响配合物的稳定性因素</a:t>
            </a:r>
            <a:endParaRPr lang="zh-CN" altLang="en-US" dirty="0"/>
          </a:p>
        </p:txBody>
      </p:sp>
      <p:grpSp>
        <p:nvGrpSpPr>
          <p:cNvPr id="5" name="Group 11"/>
          <p:cNvGrpSpPr>
            <a:grpSpLocks/>
          </p:cNvGrpSpPr>
          <p:nvPr/>
        </p:nvGrpSpPr>
        <p:grpSpPr bwMode="auto">
          <a:xfrm>
            <a:off x="1456079" y="1584568"/>
            <a:ext cx="9144000" cy="4320480"/>
            <a:chOff x="-20" y="394"/>
            <a:chExt cx="4896" cy="2451"/>
          </a:xfrm>
        </p:grpSpPr>
        <p:graphicFrame>
          <p:nvGraphicFramePr>
            <p:cNvPr id="6" name="Object 4"/>
            <p:cNvGraphicFramePr>
              <a:graphicFrameLocks noChangeAspect="1"/>
            </p:cNvGraphicFramePr>
            <p:nvPr>
              <p:extLst>
                <p:ext uri="{D42A27DB-BD31-4B8C-83A1-F6EECF244321}">
                  <p14:modId xmlns:p14="http://schemas.microsoft.com/office/powerpoint/2010/main" val="293921052"/>
                </p:ext>
              </p:extLst>
            </p:nvPr>
          </p:nvGraphicFramePr>
          <p:xfrm>
            <a:off x="-20" y="394"/>
            <a:ext cx="4896" cy="2451"/>
          </p:xfrm>
          <a:graphic>
            <a:graphicData uri="http://schemas.openxmlformats.org/presentationml/2006/ole">
              <mc:AlternateContent xmlns:mc="http://schemas.openxmlformats.org/markup-compatibility/2006">
                <mc:Choice xmlns:v="urn:schemas-microsoft-com:vml" Requires="v">
                  <p:oleObj spid="_x0000_s312659" name="BMP 图像" r:id="rId3" imgW="6067440" imgH="3038400" progId="Paint.Picture">
                    <p:embed/>
                  </p:oleObj>
                </mc:Choice>
                <mc:Fallback>
                  <p:oleObj name="BMP 图像" r:id="rId3" imgW="6067440" imgH="3038400" progId="Paint.Picture">
                    <p:embed/>
                    <p:pic>
                      <p:nvPicPr>
                        <p:cNvPr id="0" name=""/>
                        <p:cNvPicPr>
                          <a:picLocks noChangeAspect="1" noChangeArrowheads="1"/>
                        </p:cNvPicPr>
                        <p:nvPr/>
                      </p:nvPicPr>
                      <p:blipFill>
                        <a:blip r:embed="rId4"/>
                        <a:srcRect/>
                        <a:stretch>
                          <a:fillRect/>
                        </a:stretch>
                      </p:blipFill>
                      <p:spPr bwMode="auto">
                        <a:xfrm>
                          <a:off x="-20" y="394"/>
                          <a:ext cx="4896" cy="2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5"/>
            <p:cNvSpPr txBox="1">
              <a:spLocks noChangeArrowheads="1"/>
            </p:cNvSpPr>
            <p:nvPr/>
          </p:nvSpPr>
          <p:spPr bwMode="auto">
            <a:xfrm>
              <a:off x="1661" y="841"/>
              <a:ext cx="321"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dirty="0">
                  <a:solidFill>
                    <a:schemeClr val="bg1"/>
                  </a:solidFill>
                  <a:latin typeface="Times New Roman" pitchFamily="18" charset="0"/>
                </a:rPr>
                <a:t>H</a:t>
              </a:r>
              <a:r>
                <a:rPr kumimoji="1" lang="en-US" altLang="zh-CN" sz="2800" b="1" baseline="30000" dirty="0">
                  <a:solidFill>
                    <a:schemeClr val="bg1"/>
                  </a:solidFill>
                  <a:latin typeface="Times New Roman" pitchFamily="18" charset="0"/>
                </a:rPr>
                <a:t>+</a:t>
              </a:r>
            </a:p>
          </p:txBody>
        </p:sp>
        <p:sp>
          <p:nvSpPr>
            <p:cNvPr id="8" name="Text Box 6"/>
            <p:cNvSpPr txBox="1">
              <a:spLocks noChangeArrowheads="1"/>
            </p:cNvSpPr>
            <p:nvPr/>
          </p:nvSpPr>
          <p:spPr bwMode="auto">
            <a:xfrm>
              <a:off x="1079" y="855"/>
              <a:ext cx="227"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dirty="0">
                  <a:solidFill>
                    <a:schemeClr val="bg1"/>
                  </a:solidFill>
                  <a:latin typeface="Times New Roman" pitchFamily="18" charset="0"/>
                </a:rPr>
                <a:t>L</a:t>
              </a:r>
              <a:endParaRPr kumimoji="1" lang="en-US" altLang="zh-CN" sz="2800" b="1" baseline="30000" dirty="0">
                <a:solidFill>
                  <a:schemeClr val="bg1"/>
                </a:solidFill>
                <a:latin typeface="Times New Roman" pitchFamily="18" charset="0"/>
              </a:endParaRPr>
            </a:p>
          </p:txBody>
        </p:sp>
        <p:sp>
          <p:nvSpPr>
            <p:cNvPr id="9" name="Text Box 7"/>
            <p:cNvSpPr txBox="1">
              <a:spLocks noChangeArrowheads="1"/>
            </p:cNvSpPr>
            <p:nvPr/>
          </p:nvSpPr>
          <p:spPr bwMode="auto">
            <a:xfrm>
              <a:off x="1500" y="1585"/>
              <a:ext cx="321"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dirty="0">
                  <a:solidFill>
                    <a:schemeClr val="bg1"/>
                  </a:solidFill>
                  <a:latin typeface="Times New Roman" pitchFamily="18" charset="0"/>
                </a:rPr>
                <a:t>H</a:t>
              </a:r>
              <a:r>
                <a:rPr kumimoji="1" lang="en-US" altLang="zh-CN" sz="2800" b="1" baseline="30000" dirty="0">
                  <a:solidFill>
                    <a:schemeClr val="bg1"/>
                  </a:solidFill>
                  <a:latin typeface="Times New Roman" pitchFamily="18" charset="0"/>
                </a:rPr>
                <a:t>+</a:t>
              </a:r>
            </a:p>
          </p:txBody>
        </p:sp>
        <p:sp>
          <p:nvSpPr>
            <p:cNvPr id="10" name="Text Box 8"/>
            <p:cNvSpPr txBox="1">
              <a:spLocks noChangeArrowheads="1"/>
            </p:cNvSpPr>
            <p:nvPr/>
          </p:nvSpPr>
          <p:spPr bwMode="auto">
            <a:xfrm>
              <a:off x="2390" y="853"/>
              <a:ext cx="238"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dirty="0">
                  <a:solidFill>
                    <a:schemeClr val="bg1"/>
                  </a:solidFill>
                  <a:latin typeface="Times New Roman" pitchFamily="18" charset="0"/>
                </a:rPr>
                <a:t>N</a:t>
              </a:r>
              <a:endParaRPr kumimoji="1" lang="en-US" altLang="zh-CN" sz="2800" b="1" baseline="30000" dirty="0">
                <a:solidFill>
                  <a:schemeClr val="bg1"/>
                </a:solidFill>
                <a:latin typeface="Times New Roman" pitchFamily="18" charset="0"/>
              </a:endParaRPr>
            </a:p>
          </p:txBody>
        </p:sp>
        <p:sp>
          <p:nvSpPr>
            <p:cNvPr id="11" name="Text Box 9"/>
            <p:cNvSpPr txBox="1">
              <a:spLocks noChangeArrowheads="1"/>
            </p:cNvSpPr>
            <p:nvPr/>
          </p:nvSpPr>
          <p:spPr bwMode="auto">
            <a:xfrm>
              <a:off x="4161" y="853"/>
              <a:ext cx="440"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dirty="0">
                  <a:solidFill>
                    <a:schemeClr val="bg1"/>
                  </a:solidFill>
                  <a:latin typeface="Times New Roman" pitchFamily="18" charset="0"/>
                </a:rPr>
                <a:t>OH</a:t>
              </a:r>
              <a:r>
                <a:rPr kumimoji="1" lang="en-US" altLang="zh-CN" sz="2800" b="1" baseline="30000" dirty="0">
                  <a:solidFill>
                    <a:schemeClr val="bg1"/>
                  </a:solidFill>
                  <a:latin typeface="Times New Roman" pitchFamily="18" charset="0"/>
                </a:rPr>
                <a:t>-</a:t>
              </a:r>
            </a:p>
          </p:txBody>
        </p:sp>
        <p:sp>
          <p:nvSpPr>
            <p:cNvPr id="12" name="Text Box 10"/>
            <p:cNvSpPr txBox="1">
              <a:spLocks noChangeArrowheads="1"/>
            </p:cNvSpPr>
            <p:nvPr/>
          </p:nvSpPr>
          <p:spPr bwMode="auto">
            <a:xfrm>
              <a:off x="3315" y="841"/>
              <a:ext cx="321"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dirty="0">
                  <a:solidFill>
                    <a:schemeClr val="bg1"/>
                  </a:solidFill>
                  <a:latin typeface="Times New Roman" pitchFamily="18" charset="0"/>
                </a:rPr>
                <a:t>H</a:t>
              </a:r>
              <a:r>
                <a:rPr kumimoji="1" lang="en-US" altLang="zh-CN" sz="2800" b="1" baseline="30000" dirty="0">
                  <a:solidFill>
                    <a:schemeClr val="bg1"/>
                  </a:solidFill>
                  <a:latin typeface="Times New Roman" pitchFamily="18" charset="0"/>
                </a:rPr>
                <a:t>+</a:t>
              </a:r>
            </a:p>
          </p:txBody>
        </p:sp>
      </p:grpSp>
      <p:sp>
        <p:nvSpPr>
          <p:cNvPr id="13" name="Text Box 9"/>
          <p:cNvSpPr txBox="1">
            <a:spLocks noChangeArrowheads="1"/>
          </p:cNvSpPr>
          <p:nvPr/>
        </p:nvSpPr>
        <p:spPr bwMode="auto">
          <a:xfrm>
            <a:off x="1631505" y="2687591"/>
            <a:ext cx="821765" cy="523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en-US" altLang="zh-CN" sz="2800" b="1" dirty="0">
                <a:solidFill>
                  <a:schemeClr val="bg1"/>
                </a:solidFill>
                <a:latin typeface="Times New Roman" pitchFamily="18" charset="0"/>
              </a:rPr>
              <a:t>OH</a:t>
            </a:r>
            <a:r>
              <a:rPr kumimoji="1" lang="en-US" altLang="zh-CN" sz="2800" b="1" baseline="30000" dirty="0">
                <a:solidFill>
                  <a:schemeClr val="bg1"/>
                </a:solidFill>
                <a:latin typeface="Times New Roman" pitchFamily="18" charset="0"/>
              </a:rPr>
              <a:t>-</a:t>
            </a:r>
          </a:p>
        </p:txBody>
      </p:sp>
    </p:spTree>
    <p:extLst>
      <p:ext uri="{BB962C8B-B14F-4D97-AF65-F5344CB8AC3E}">
        <p14:creationId xmlns:p14="http://schemas.microsoft.com/office/powerpoint/2010/main" val="27897076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631504" y="6610350"/>
            <a:ext cx="1466850" cy="247650"/>
          </a:xfrm>
        </p:spPr>
        <p:txBody>
          <a:bodyPr/>
          <a:lstStyle/>
          <a:p>
            <a:fld id="{93C80B2B-BA6B-452E-92A4-046B86A54744}" type="datetime12">
              <a:rPr lang="zh-CN" altLang="en-US" smtClean="0"/>
              <a:t>上午8时17分</a:t>
            </a:fld>
            <a:endParaRPr lang="en-US" altLang="zh-CN" dirty="0"/>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C53D861B-6709-4854-813B-F1436648166B}" type="slidenum">
              <a:rPr kumimoji="1" lang="en-US" altLang="zh-CN" sz="1800" spc="30">
                <a:solidFill>
                  <a:schemeClr val="tx1"/>
                </a:solidFill>
                <a:latin typeface="隶书" pitchFamily="49" charset="-122"/>
                <a:ea typeface="隶书" pitchFamily="49" charset="-122"/>
                <a:cs typeface="Tahoma" pitchFamily="34" charset="0"/>
              </a:rPr>
              <a:pPr/>
              <a:t>87</a:t>
            </a:fld>
            <a:endParaRPr kumimoji="1" lang="en-US" altLang="zh-CN" sz="1800" spc="30" dirty="0">
              <a:solidFill>
                <a:schemeClr val="tx1"/>
              </a:solidFill>
              <a:latin typeface="隶书" pitchFamily="49" charset="-122"/>
              <a:ea typeface="隶书" pitchFamily="49" charset="-122"/>
              <a:cs typeface="Tahoma" pitchFamily="34" charset="0"/>
            </a:endParaRPr>
          </a:p>
        </p:txBody>
      </p:sp>
      <p:sp>
        <p:nvSpPr>
          <p:cNvPr id="4" name="标题 3"/>
          <p:cNvSpPr>
            <a:spLocks noGrp="1"/>
          </p:cNvSpPr>
          <p:nvPr>
            <p:ph type="title"/>
          </p:nvPr>
        </p:nvSpPr>
        <p:spPr/>
        <p:txBody>
          <a:bodyPr/>
          <a:lstStyle/>
          <a:p>
            <a:r>
              <a:rPr lang="zh-CN" altLang="en-US" dirty="0">
                <a:latin typeface="Times New Roman" pitchFamily="18" charset="0"/>
                <a:cs typeface="Times New Roman" pitchFamily="18" charset="0"/>
              </a:rPr>
              <a:t>酸度的影响</a:t>
            </a:r>
          </a:p>
        </p:txBody>
      </p:sp>
      <p:graphicFrame>
        <p:nvGraphicFramePr>
          <p:cNvPr id="5" name="对象 4"/>
          <p:cNvGraphicFramePr>
            <a:graphicFrameLocks noChangeAspect="1"/>
          </p:cNvGraphicFramePr>
          <p:nvPr>
            <p:extLst>
              <p:ext uri="{D42A27DB-BD31-4B8C-83A1-F6EECF244321}">
                <p14:modId xmlns:p14="http://schemas.microsoft.com/office/powerpoint/2010/main" val="902553437"/>
              </p:ext>
            </p:extLst>
          </p:nvPr>
        </p:nvGraphicFramePr>
        <p:xfrm>
          <a:off x="2697947" y="1412776"/>
          <a:ext cx="6796106" cy="864096"/>
        </p:xfrm>
        <a:graphic>
          <a:graphicData uri="http://schemas.openxmlformats.org/presentationml/2006/ole">
            <mc:AlternateContent xmlns:mc="http://schemas.openxmlformats.org/markup-compatibility/2006">
              <mc:Choice xmlns:v="urn:schemas-microsoft-com:vml" Requires="v">
                <p:oleObj spid="_x0000_s357648" name="CS ChemDraw Drawing" r:id="rId3" imgW="3367548" imgH="462915" progId="ChemDraw.Document.6.0">
                  <p:embed/>
                </p:oleObj>
              </mc:Choice>
              <mc:Fallback>
                <p:oleObj name="CS ChemDraw Drawing" r:id="rId3" imgW="3367548" imgH="462915" progId="ChemDraw.Document.6.0">
                  <p:embed/>
                  <p:pic>
                    <p:nvPicPr>
                      <p:cNvPr id="0" name="Object 2"/>
                      <p:cNvPicPr>
                        <a:picLocks noChangeAspect="1" noChangeArrowheads="1"/>
                      </p:cNvPicPr>
                      <p:nvPr/>
                    </p:nvPicPr>
                    <p:blipFill>
                      <a:blip r:embed="rId4"/>
                      <a:srcRect/>
                      <a:stretch>
                        <a:fillRect/>
                      </a:stretch>
                    </p:blipFill>
                    <p:spPr bwMode="auto">
                      <a:xfrm>
                        <a:off x="2697947" y="1412776"/>
                        <a:ext cx="6796106" cy="864096"/>
                      </a:xfrm>
                      <a:prstGeom prst="rect">
                        <a:avLst/>
                      </a:prstGeom>
                      <a:noFill/>
                      <a:ln>
                        <a:noFill/>
                      </a:ln>
                    </p:spPr>
                  </p:pic>
                </p:oleObj>
              </mc:Fallback>
            </mc:AlternateContent>
          </a:graphicData>
        </a:graphic>
      </p:graphicFrame>
      <p:sp>
        <p:nvSpPr>
          <p:cNvPr id="6" name="矩形 5"/>
          <p:cNvSpPr/>
          <p:nvPr/>
        </p:nvSpPr>
        <p:spPr>
          <a:xfrm>
            <a:off x="2855640" y="2594936"/>
            <a:ext cx="6840760" cy="461665"/>
          </a:xfrm>
          <a:prstGeom prst="rect">
            <a:avLst/>
          </a:prstGeom>
        </p:spPr>
        <p:txBody>
          <a:bodyPr wrap="square">
            <a:spAutoFit/>
          </a:bodyPr>
          <a:lstStyle/>
          <a:p>
            <a:r>
              <a:rPr lang="zh-CN" altLang="zh-CN" sz="2400" dirty="0"/>
              <a:t> </a:t>
            </a:r>
            <a:r>
              <a:rPr lang="en-US" altLang="zh-CN" sz="2400" dirty="0"/>
              <a:t>[Y]</a:t>
            </a:r>
            <a:r>
              <a:rPr lang="zh-CN" altLang="zh-CN" sz="2400" baseline="-25000" dirty="0"/>
              <a:t>总</a:t>
            </a:r>
            <a:r>
              <a:rPr lang="zh-CN" altLang="zh-CN" sz="2400" dirty="0"/>
              <a:t>＝</a:t>
            </a:r>
            <a:r>
              <a:rPr lang="en-US" altLang="zh-CN" sz="2400" dirty="0"/>
              <a:t>[H</a:t>
            </a:r>
            <a:r>
              <a:rPr lang="en-US" altLang="zh-CN" sz="2400" baseline="-25000" dirty="0"/>
              <a:t>4</a:t>
            </a:r>
            <a:r>
              <a:rPr lang="en-US" altLang="zh-CN" sz="2400" dirty="0"/>
              <a:t>Y] </a:t>
            </a:r>
            <a:r>
              <a:rPr lang="zh-CN" altLang="zh-CN" sz="2400" dirty="0"/>
              <a:t>＋</a:t>
            </a:r>
            <a:r>
              <a:rPr lang="en-US" altLang="zh-CN" sz="2400" dirty="0"/>
              <a:t> [H</a:t>
            </a:r>
            <a:r>
              <a:rPr lang="en-US" altLang="zh-CN" sz="2400" baseline="-25000" dirty="0"/>
              <a:t>3</a:t>
            </a:r>
            <a:r>
              <a:rPr lang="en-US" altLang="zh-CN" sz="2400" dirty="0"/>
              <a:t>Y</a:t>
            </a:r>
            <a:r>
              <a:rPr lang="en-US" altLang="zh-CN" sz="2400" baseline="30000" dirty="0"/>
              <a:t>-</a:t>
            </a:r>
            <a:r>
              <a:rPr lang="en-US" altLang="zh-CN" sz="2400" dirty="0"/>
              <a:t>] </a:t>
            </a:r>
            <a:r>
              <a:rPr lang="zh-CN" altLang="zh-CN" sz="2400" dirty="0"/>
              <a:t>＋</a:t>
            </a:r>
            <a:r>
              <a:rPr lang="en-US" altLang="zh-CN" sz="2400" dirty="0"/>
              <a:t> [H</a:t>
            </a:r>
            <a:r>
              <a:rPr lang="en-US" altLang="zh-CN" sz="2400" baseline="-25000" dirty="0"/>
              <a:t>2</a:t>
            </a:r>
            <a:r>
              <a:rPr lang="en-US" altLang="zh-CN" sz="2400" dirty="0"/>
              <a:t>Y</a:t>
            </a:r>
            <a:r>
              <a:rPr lang="en-US" altLang="zh-CN" sz="2400" baseline="30000" dirty="0"/>
              <a:t>2-</a:t>
            </a:r>
            <a:r>
              <a:rPr lang="en-US" altLang="zh-CN" sz="2400" dirty="0"/>
              <a:t>] </a:t>
            </a:r>
            <a:r>
              <a:rPr lang="zh-CN" altLang="zh-CN" sz="2400" dirty="0"/>
              <a:t>＋</a:t>
            </a:r>
            <a:r>
              <a:rPr lang="en-US" altLang="zh-CN" sz="2400" dirty="0"/>
              <a:t> [HY</a:t>
            </a:r>
            <a:r>
              <a:rPr lang="en-US" altLang="zh-CN" sz="2400" baseline="30000" dirty="0"/>
              <a:t>3-</a:t>
            </a:r>
            <a:r>
              <a:rPr lang="en-US" altLang="zh-CN" sz="2400" dirty="0"/>
              <a:t>] </a:t>
            </a:r>
            <a:r>
              <a:rPr lang="zh-CN" altLang="zh-CN" sz="2400" dirty="0"/>
              <a:t>＋</a:t>
            </a:r>
            <a:r>
              <a:rPr lang="en-US" altLang="zh-CN" sz="2400" dirty="0"/>
              <a:t> [Y</a:t>
            </a:r>
            <a:r>
              <a:rPr lang="en-US" altLang="zh-CN" sz="2400" baseline="30000" dirty="0"/>
              <a:t>4-</a:t>
            </a:r>
            <a:r>
              <a:rPr lang="en-US" altLang="zh-CN" sz="2400" dirty="0"/>
              <a:t>] </a:t>
            </a:r>
            <a:endParaRPr lang="zh-CN" altLang="en-US" sz="2400" dirty="0"/>
          </a:p>
        </p:txBody>
      </p:sp>
      <p:sp>
        <p:nvSpPr>
          <p:cNvPr id="7" name="矩形 6"/>
          <p:cNvSpPr/>
          <p:nvPr/>
        </p:nvSpPr>
        <p:spPr>
          <a:xfrm>
            <a:off x="2459596" y="3404900"/>
            <a:ext cx="7236804" cy="461665"/>
          </a:xfrm>
          <a:prstGeom prst="rect">
            <a:avLst/>
          </a:prstGeom>
        </p:spPr>
        <p:txBody>
          <a:bodyPr wrap="square">
            <a:spAutoFit/>
          </a:bodyPr>
          <a:lstStyle/>
          <a:p>
            <a:r>
              <a:rPr lang="en-US" altLang="zh-CN" sz="2400" dirty="0"/>
              <a:t>[Y]</a:t>
            </a:r>
            <a:r>
              <a:rPr lang="zh-CN" altLang="zh-CN" sz="2400" baseline="-25000" dirty="0"/>
              <a:t>总</a:t>
            </a:r>
            <a:r>
              <a:rPr lang="zh-CN" altLang="zh-CN" sz="2400" dirty="0"/>
              <a:t>与</a:t>
            </a:r>
            <a:r>
              <a:rPr lang="en-US" altLang="zh-CN" sz="2400" dirty="0"/>
              <a:t>[Y</a:t>
            </a:r>
            <a:r>
              <a:rPr lang="en-US" altLang="zh-CN" sz="2400" baseline="30000" dirty="0"/>
              <a:t>4-</a:t>
            </a:r>
            <a:r>
              <a:rPr lang="en-US" altLang="zh-CN" sz="2400" dirty="0"/>
              <a:t>]</a:t>
            </a:r>
            <a:r>
              <a:rPr lang="zh-CN" altLang="zh-CN" sz="2400" dirty="0"/>
              <a:t>之间存在着一定的比例关系</a:t>
            </a:r>
            <a:r>
              <a:rPr lang="en-US" altLang="zh-CN" sz="2400" dirty="0"/>
              <a:t>: [Y]</a:t>
            </a:r>
            <a:r>
              <a:rPr lang="zh-CN" altLang="zh-CN" sz="2400" baseline="-25000" dirty="0"/>
              <a:t>总</a:t>
            </a:r>
            <a:r>
              <a:rPr lang="zh-CN" altLang="zh-CN" sz="2400" dirty="0"/>
              <a:t>＝</a:t>
            </a:r>
            <a:r>
              <a:rPr lang="zh-CN" altLang="zh-CN" sz="2400" i="1" dirty="0"/>
              <a:t>α</a:t>
            </a:r>
            <a:r>
              <a:rPr lang="en-US" altLang="zh-CN" sz="2400" baseline="-25000" dirty="0"/>
              <a:t>H </a:t>
            </a:r>
            <a:r>
              <a:rPr lang="en-US" altLang="zh-CN" sz="2400" dirty="0"/>
              <a:t>· [Y</a:t>
            </a:r>
            <a:r>
              <a:rPr lang="en-US" altLang="zh-CN" sz="2400" baseline="30000" dirty="0"/>
              <a:t>4-</a:t>
            </a:r>
            <a:r>
              <a:rPr lang="en-US" altLang="zh-CN" sz="2400" dirty="0"/>
              <a:t>]</a:t>
            </a:r>
            <a:endParaRPr lang="zh-CN" altLang="zh-CN" sz="2400" dirty="0"/>
          </a:p>
        </p:txBody>
      </p:sp>
      <p:sp>
        <p:nvSpPr>
          <p:cNvPr id="8" name="Rectangle 4"/>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7"/>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Rectangle 13"/>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5"/>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9" name="组合 8"/>
          <p:cNvGrpSpPr/>
          <p:nvPr/>
        </p:nvGrpSpPr>
        <p:grpSpPr>
          <a:xfrm>
            <a:off x="2135561" y="4149081"/>
            <a:ext cx="8299939" cy="2197217"/>
            <a:chOff x="627638" y="4284611"/>
            <a:chExt cx="8299939" cy="2197217"/>
          </a:xfrm>
        </p:grpSpPr>
        <mc:AlternateContent xmlns:mc="http://schemas.openxmlformats.org/markup-compatibility/2006" xmlns:a14="http://schemas.microsoft.com/office/drawing/2010/main">
          <mc:Choice Requires="a14">
            <p:sp>
              <p:nvSpPr>
                <p:cNvPr id="10" name="TextBox 9"/>
                <p:cNvSpPr txBox="1"/>
                <p:nvPr/>
              </p:nvSpPr>
              <p:spPr>
                <a:xfrm>
                  <a:off x="627638" y="4284611"/>
                  <a:ext cx="1620180" cy="802977"/>
                </a:xfrm>
                <a:prstGeom prst="rect">
                  <a:avLst/>
                </a:prstGeom>
                <a:noFill/>
              </p:spPr>
              <p:txBody>
                <a:bodyPr wrap="square" rtlCol="0">
                  <a:spAutoFit/>
                </a:bodyPr>
                <a:lstStyle/>
                <a:p>
                  <a14:m>
                    <m:oMath xmlns:m="http://schemas.openxmlformats.org/officeDocument/2006/math">
                      <m:sSub>
                        <m:sSubPr>
                          <m:ctrlPr>
                            <a:rPr lang="en-US" altLang="zh-CN" sz="2400" i="1">
                              <a:latin typeface="Cambria Math"/>
                            </a:rPr>
                          </m:ctrlPr>
                        </m:sSubPr>
                        <m:e>
                          <m:r>
                            <a:rPr lang="zh-CN" altLang="en-US" sz="2400" i="1">
                              <a:latin typeface="Cambria Math"/>
                            </a:rPr>
                            <m:t>𝛼</m:t>
                          </m:r>
                        </m:e>
                        <m:sub>
                          <m:r>
                            <a:rPr lang="en-US" altLang="zh-CN" sz="2400" i="1">
                              <a:latin typeface="Cambria Math"/>
                            </a:rPr>
                            <m:t>𝐻</m:t>
                          </m:r>
                        </m:sub>
                      </m:sSub>
                    </m:oMath>
                  </a14:m>
                  <a:r>
                    <a:rPr lang="en-US" altLang="zh-CN" sz="2400" dirty="0"/>
                    <a:t>=</a:t>
                  </a:r>
                  <a14:m>
                    <m:oMath xmlns:m="http://schemas.openxmlformats.org/officeDocument/2006/math">
                      <m:f>
                        <m:fPr>
                          <m:ctrlPr>
                            <a:rPr lang="en-US" altLang="zh-CN" sz="2400" i="1" dirty="0">
                              <a:latin typeface="Cambria Math"/>
                            </a:rPr>
                          </m:ctrlPr>
                        </m:fPr>
                        <m:num>
                          <m:sSub>
                            <m:sSubPr>
                              <m:ctrlPr>
                                <a:rPr lang="en-US" altLang="zh-CN" sz="2400" i="1" dirty="0">
                                  <a:latin typeface="Cambria Math"/>
                                </a:rPr>
                              </m:ctrlPr>
                            </m:sSubPr>
                            <m:e>
                              <m:r>
                                <a:rPr lang="en-US" altLang="zh-CN" sz="2400" i="1" dirty="0">
                                  <a:latin typeface="Cambria Math"/>
                                </a:rPr>
                                <m:t>[</m:t>
                              </m:r>
                              <m:r>
                                <a:rPr lang="en-US" altLang="zh-CN" sz="2400" i="1" dirty="0">
                                  <a:latin typeface="Cambria Math"/>
                                </a:rPr>
                                <m:t>𝑌</m:t>
                              </m:r>
                              <m:r>
                                <a:rPr lang="en-US" altLang="zh-CN" sz="2400" i="1" dirty="0">
                                  <a:latin typeface="Cambria Math"/>
                                </a:rPr>
                                <m:t>]</m:t>
                              </m:r>
                            </m:e>
                            <m:sub>
                              <m:r>
                                <a:rPr lang="zh-CN" altLang="en-US" sz="2400" i="1" dirty="0">
                                  <a:latin typeface="Cambria Math"/>
                                </a:rPr>
                                <m:t>总</m:t>
                              </m:r>
                            </m:sub>
                          </m:sSub>
                        </m:num>
                        <m:den>
                          <m:r>
                            <a:rPr lang="en-US" altLang="zh-CN" sz="2400" i="1" dirty="0">
                              <a:latin typeface="Cambria Math"/>
                            </a:rPr>
                            <m:t>[</m:t>
                          </m:r>
                          <m:sSup>
                            <m:sSupPr>
                              <m:ctrlPr>
                                <a:rPr lang="en-US" altLang="zh-CN" sz="2400" i="1" dirty="0">
                                  <a:latin typeface="Cambria Math"/>
                                </a:rPr>
                              </m:ctrlPr>
                            </m:sSupPr>
                            <m:e>
                              <m:r>
                                <a:rPr lang="en-US" altLang="zh-CN" sz="2400" i="1" dirty="0">
                                  <a:latin typeface="Cambria Math"/>
                                </a:rPr>
                                <m:t>𝑌</m:t>
                              </m:r>
                            </m:e>
                            <m:sup>
                              <m:r>
                                <a:rPr lang="en-US" altLang="zh-CN" sz="2400" i="1" dirty="0">
                                  <a:latin typeface="Cambria Math"/>
                                </a:rPr>
                                <m:t>4−</m:t>
                              </m:r>
                            </m:sup>
                          </m:sSup>
                          <m:r>
                            <a:rPr lang="en-US" altLang="zh-CN" sz="2400" i="1" dirty="0">
                              <a:latin typeface="Cambria Math"/>
                            </a:rPr>
                            <m:t>]</m:t>
                          </m:r>
                        </m:den>
                      </m:f>
                    </m:oMath>
                  </a14:m>
                  <a:endParaRPr lang="zh-CN" alt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627638" y="4284611"/>
                  <a:ext cx="1620180" cy="802977"/>
                </a:xfrm>
                <a:prstGeom prst="rect">
                  <a:avLst/>
                </a:prstGeom>
                <a:blipFill rotWithShape="1">
                  <a:blip r:embed="rId5"/>
                  <a:stretch>
                    <a:fillRect b="-15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2" name="对象 11"/>
                <p:cNvGraphicFramePr>
                  <a:graphicFrameLocks noChangeAspect="1"/>
                </p:cNvGraphicFramePr>
                <p:nvPr>
                  <p:extLst>
                    <p:ext uri="{D42A27DB-BD31-4B8C-83A1-F6EECF244321}">
                      <p14:modId xmlns:p14="http://schemas.microsoft.com/office/powerpoint/2010/main" val="825235337"/>
                    </p:ext>
                  </p:extLst>
                </p:nvPr>
              </p:nvGraphicFramePr>
              <p:xfrm>
                <a:off x="2750858" y="4294004"/>
                <a:ext cx="3044606" cy="824458"/>
              </p:xfrm>
              <a:graphic>
                <a:graphicData uri="http://schemas.openxmlformats.org/presentationml/2006/ole">
                  <mc:AlternateContent>
                    <mc:Choice xmlns:v="urn:schemas-microsoft-com:vml" Requires="v">
                      <p:oleObj spid="_x0000_s357649" name="公式" r:id="rId6" imgW="1638000" imgH="444240" progId="Equation.3">
                        <p:embed/>
                      </p:oleObj>
                    </mc:Choice>
                    <mc:Fallback>
                      <p:oleObj name="公式" r:id="rId6" imgW="1638000" imgH="444240" progId="Equation.3">
                        <p:embed/>
                        <p:pic>
                          <p:nvPicPr>
                            <p:cNvPr id="0" name="Object 6"/>
                            <p:cNvPicPr>
                              <a:picLocks noChangeAspect="1" noChangeArrowheads="1"/>
                            </p:cNvPicPr>
                            <p:nvPr/>
                          </p:nvPicPr>
                          <p:blipFill>
                            <a:blip r:embed="rId7"/>
                            <a:srcRect/>
                            <a:stretch>
                              <a:fillRect/>
                            </a:stretch>
                          </p:blipFill>
                          <p:spPr bwMode="auto">
                            <a:xfrm>
                              <a:off x="2750858" y="4294004"/>
                              <a:ext cx="3044606" cy="824458"/>
                            </a:xfrm>
                            <a:prstGeom prst="rect">
                              <a:avLst/>
                            </a:prstGeom>
                            <a:solidFill>
                              <a:schemeClr val="tx1"/>
                            </a:solidFill>
                          </p:spPr>
                        </p:pic>
                      </p:oleObj>
                    </mc:Fallback>
                  </mc:AlternateContent>
                </a:graphicData>
              </a:graphic>
            </p:graphicFrame>
          </mc:Choice>
          <mc:Fallback xmlns="">
            <p:graphicFrame>
              <p:nvGraphicFramePr>
                <p:cNvPr id="12" name="对象 11"/>
                <p:cNvGraphicFramePr>
                  <a:graphicFrameLocks noChangeAspect="1"/>
                </p:cNvGraphicFramePr>
                <p:nvPr>
                  <p:extLst>
                    <p:ext uri="{D42A27DB-BD31-4B8C-83A1-F6EECF244321}">
                      <p14:modId xmlns:p14="http://schemas.microsoft.com/office/powerpoint/2010/main" val="825235337"/>
                    </p:ext>
                  </p:extLst>
                </p:nvPr>
              </p:nvGraphicFramePr>
              <p:xfrm>
                <a:off x="2750858" y="4294004"/>
                <a:ext cx="3044606" cy="824458"/>
              </p:xfrm>
              <a:graphic>
                <a:graphicData uri="http://schemas.openxmlformats.org/presentationml/2006/ole">
                  <mc:AlternateContent>
                    <mc:Choice xmlns:v="urn:schemas-microsoft-com:vml" Requires="v">
                      <p:oleObj spid="_x0000_s314961" name="公式" r:id="rId8" imgW="1638000" imgH="444240" progId="Equation.3">
                        <p:embed/>
                      </p:oleObj>
                    </mc:Choice>
                    <mc:Fallback>
                      <p:oleObj name="公式" r:id="rId8" imgW="1638000" imgH="444240" progId="Equation.3">
                        <p:embed/>
                        <p:pic>
                          <p:nvPicPr>
                            <p:cNvPr id="0" name="Object 6"/>
                            <p:cNvPicPr>
                              <a:picLocks noChangeAspect="1" noChangeArrowheads="1"/>
                            </p:cNvPicPr>
                            <p:nvPr/>
                          </p:nvPicPr>
                          <p:blipFill>
                            <a:blip r:embed="rId9"/>
                            <a:srcRect/>
                            <a:stretch>
                              <a:fillRect/>
                            </a:stretch>
                          </p:blipFill>
                          <p:spPr bwMode="auto">
                            <a:xfrm>
                              <a:off x="2750858" y="4294004"/>
                              <a:ext cx="3044606" cy="824458"/>
                            </a:xfrm>
                            <a:prstGeom prst="rect">
                              <a:avLst/>
                            </a:prstGeom>
                            <a:solidFill>
                              <a:schemeClr val="tx1"/>
                            </a:solidFill>
                          </p:spPr>
                        </p:pic>
                      </p:oleObj>
                    </mc:Fallback>
                  </mc:AlternateContent>
                </a:graphicData>
              </a:graphic>
            </p:graphicFrame>
          </mc:Fallback>
        </mc:AlternateContent>
        <p:sp>
          <p:nvSpPr>
            <p:cNvPr id="13" name="右箭头 12"/>
            <p:cNvSpPr/>
            <p:nvPr/>
          </p:nvSpPr>
          <p:spPr>
            <a:xfrm>
              <a:off x="2123728" y="4595735"/>
              <a:ext cx="576064" cy="242476"/>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graphicFrame>
              <p:nvGraphicFramePr>
                <p:cNvPr id="15" name="对象 14"/>
                <p:cNvGraphicFramePr>
                  <a:graphicFrameLocks noChangeAspect="1"/>
                </p:cNvGraphicFramePr>
                <p:nvPr>
                  <p:extLst>
                    <p:ext uri="{D42A27DB-BD31-4B8C-83A1-F6EECF244321}">
                      <p14:modId xmlns:p14="http://schemas.microsoft.com/office/powerpoint/2010/main" val="3123913846"/>
                    </p:ext>
                  </p:extLst>
                </p:nvPr>
              </p:nvGraphicFramePr>
              <p:xfrm>
                <a:off x="6444208" y="4315485"/>
                <a:ext cx="2202015" cy="765239"/>
              </p:xfrm>
              <a:graphic>
                <a:graphicData uri="http://schemas.openxmlformats.org/presentationml/2006/ole">
                  <mc:AlternateContent>
                    <mc:Choice xmlns:v="urn:schemas-microsoft-com:vml" Requires="v">
                      <p:oleObj spid="_x0000_s357650" name="公式" r:id="rId10" imgW="1346200" imgH="469900" progId="Equation.3">
                        <p:embed/>
                      </p:oleObj>
                    </mc:Choice>
                    <mc:Fallback>
                      <p:oleObj name="公式" r:id="rId10" imgW="1346200" imgH="469900" progId="Equation.3">
                        <p:embed/>
                        <p:pic>
                          <p:nvPicPr>
                            <p:cNvPr id="0" name="Object 12"/>
                            <p:cNvPicPr>
                              <a:picLocks noChangeAspect="1" noChangeArrowheads="1"/>
                            </p:cNvPicPr>
                            <p:nvPr/>
                          </p:nvPicPr>
                          <p:blipFill>
                            <a:blip r:embed="rId7">
                              <a:extLst>
                                <a:ext uri="{28A0092B-C50C-407E-A947-70E740481C1C}">
                                  <a14:useLocalDpi val="0"/>
                                </a:ext>
                              </a:extLst>
                            </a:blip>
                            <a:srcRect/>
                            <a:stretch>
                              <a:fillRect/>
                            </a:stretch>
                          </p:blipFill>
                          <p:spPr bwMode="auto">
                            <a:xfrm>
                              <a:off x="6444208" y="4315485"/>
                              <a:ext cx="2202015" cy="765239"/>
                            </a:xfrm>
                            <a:prstGeom prst="rect">
                              <a:avLst/>
                            </a:prstGeom>
                            <a:solidFill>
                              <a:schemeClr val="tx1"/>
                            </a:solidFill>
                          </p:spPr>
                        </p:pic>
                      </p:oleObj>
                    </mc:Fallback>
                  </mc:AlternateContent>
                </a:graphicData>
              </a:graphic>
            </p:graphicFrame>
          </mc:Choice>
          <mc:Fallback xmlns="">
            <p:graphicFrame>
              <p:nvGraphicFramePr>
                <p:cNvPr id="15" name="对象 14"/>
                <p:cNvGraphicFramePr>
                  <a:graphicFrameLocks noChangeAspect="1"/>
                </p:cNvGraphicFramePr>
                <p:nvPr>
                  <p:extLst>
                    <p:ext uri="{D42A27DB-BD31-4B8C-83A1-F6EECF244321}">
                      <p14:modId xmlns:p14="http://schemas.microsoft.com/office/powerpoint/2010/main" val="3123913846"/>
                    </p:ext>
                  </p:extLst>
                </p:nvPr>
              </p:nvGraphicFramePr>
              <p:xfrm>
                <a:off x="6444208" y="4315485"/>
                <a:ext cx="2202015" cy="765239"/>
              </p:xfrm>
              <a:graphic>
                <a:graphicData uri="http://schemas.openxmlformats.org/presentationml/2006/ole">
                  <mc:AlternateContent>
                    <mc:Choice xmlns:v="urn:schemas-microsoft-com:vml" Requires="v">
                      <p:oleObj spid="_x0000_s314962" name="公式" r:id="rId12" imgW="1346200" imgH="469900" progId="Equation.3">
                        <p:embed/>
                      </p:oleObj>
                    </mc:Choice>
                    <mc:Fallback>
                      <p:oleObj name="公式" r:id="rId12" imgW="1346200" imgH="46990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44208" y="4315485"/>
                              <a:ext cx="2202015" cy="765239"/>
                            </a:xfrm>
                            <a:prstGeom prst="rect">
                              <a:avLst/>
                            </a:prstGeom>
                            <a:solidFill>
                              <a:schemeClr val="tx1"/>
                            </a:solidFill>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17" name="对象 16"/>
                <p:cNvGraphicFramePr>
                  <a:graphicFrameLocks noChangeAspect="1"/>
                </p:cNvGraphicFramePr>
                <p:nvPr>
                  <p:extLst>
                    <p:ext uri="{D42A27DB-BD31-4B8C-83A1-F6EECF244321}">
                      <p14:modId xmlns:p14="http://schemas.microsoft.com/office/powerpoint/2010/main" val="3753457580"/>
                    </p:ext>
                  </p:extLst>
                </p:nvPr>
              </p:nvGraphicFramePr>
              <p:xfrm>
                <a:off x="6479123" y="5733256"/>
                <a:ext cx="2448454" cy="748572"/>
              </p:xfrm>
              <a:graphic>
                <a:graphicData uri="http://schemas.openxmlformats.org/presentationml/2006/ole">
                  <mc:AlternateContent>
                    <mc:Choice xmlns:v="urn:schemas-microsoft-com:vml" Requires="v">
                      <p:oleObj spid="_x0000_s357651" name="公式" r:id="rId14" imgW="1498600" imgH="457200" progId="Equation.3">
                        <p:embed/>
                      </p:oleObj>
                    </mc:Choice>
                    <mc:Fallback>
                      <p:oleObj name="公式" r:id="rId14" imgW="1498600" imgH="457200" progId="Equation.3">
                        <p:embed/>
                        <p:pic>
                          <p:nvPicPr>
                            <p:cNvPr id="0" name="Object 14"/>
                            <p:cNvPicPr>
                              <a:picLocks noChangeAspect="1" noChangeArrowheads="1"/>
                            </p:cNvPicPr>
                            <p:nvPr/>
                          </p:nvPicPr>
                          <p:blipFill>
                            <a:blip r:embed="rId7">
                              <a:extLst>
                                <a:ext uri="{28A0092B-C50C-407E-A947-70E740481C1C}">
                                  <a14:useLocalDpi val="0"/>
                                </a:ext>
                              </a:extLst>
                            </a:blip>
                            <a:srcRect/>
                            <a:stretch>
                              <a:fillRect/>
                            </a:stretch>
                          </p:blipFill>
                          <p:spPr bwMode="auto">
                            <a:xfrm>
                              <a:off x="6479123" y="5733256"/>
                              <a:ext cx="2448454" cy="748572"/>
                            </a:xfrm>
                            <a:prstGeom prst="rect">
                              <a:avLst/>
                            </a:prstGeom>
                            <a:solidFill>
                              <a:schemeClr val="tx1"/>
                            </a:solidFill>
                          </p:spPr>
                        </p:pic>
                      </p:oleObj>
                    </mc:Fallback>
                  </mc:AlternateContent>
                </a:graphicData>
              </a:graphic>
            </p:graphicFrame>
          </mc:Choice>
          <mc:Fallback xmlns="">
            <p:graphicFrame>
              <p:nvGraphicFramePr>
                <p:cNvPr id="17" name="对象 16"/>
                <p:cNvGraphicFramePr>
                  <a:graphicFrameLocks noChangeAspect="1"/>
                </p:cNvGraphicFramePr>
                <p:nvPr>
                  <p:extLst>
                    <p:ext uri="{D42A27DB-BD31-4B8C-83A1-F6EECF244321}">
                      <p14:modId xmlns:p14="http://schemas.microsoft.com/office/powerpoint/2010/main" val="3753457580"/>
                    </p:ext>
                  </p:extLst>
                </p:nvPr>
              </p:nvGraphicFramePr>
              <p:xfrm>
                <a:off x="6479123" y="5733256"/>
                <a:ext cx="2448454" cy="748572"/>
              </p:xfrm>
              <a:graphic>
                <a:graphicData uri="http://schemas.openxmlformats.org/presentationml/2006/ole">
                  <mc:AlternateContent>
                    <mc:Choice xmlns:v="urn:schemas-microsoft-com:vml" Requires="v">
                      <p:oleObj spid="_x0000_s314963" name="公式" r:id="rId16" imgW="1498600" imgH="457200" progId="Equation.3">
                        <p:embed/>
                      </p:oleObj>
                    </mc:Choice>
                    <mc:Fallback>
                      <p:oleObj name="公式" r:id="rId16" imgW="1498600" imgH="457200" progId="Equation.3">
                        <p:embed/>
                        <p:pic>
                          <p:nvPicPr>
                            <p:cNvPr id="0"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79123" y="5733256"/>
                              <a:ext cx="2448454" cy="748572"/>
                            </a:xfrm>
                            <a:prstGeom prst="rect">
                              <a:avLst/>
                            </a:prstGeom>
                            <a:solidFill>
                              <a:schemeClr val="tx1"/>
                            </a:solidFill>
                          </p:spPr>
                        </p:pic>
                      </p:oleObj>
                    </mc:Fallback>
                  </mc:AlternateContent>
                </a:graphicData>
              </a:graphic>
            </p:graphicFrame>
          </mc:Fallback>
        </mc:AlternateContent>
        <p:sp>
          <p:nvSpPr>
            <p:cNvPr id="19" name="右箭头 18"/>
            <p:cNvSpPr/>
            <p:nvPr/>
          </p:nvSpPr>
          <p:spPr>
            <a:xfrm>
              <a:off x="5868144" y="4564862"/>
              <a:ext cx="576064" cy="242476"/>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8" name="下箭头 17"/>
            <p:cNvSpPr/>
            <p:nvPr/>
          </p:nvSpPr>
          <p:spPr>
            <a:xfrm>
              <a:off x="7596336" y="5196928"/>
              <a:ext cx="288032" cy="470778"/>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Tree>
    <p:extLst>
      <p:ext uri="{BB962C8B-B14F-4D97-AF65-F5344CB8AC3E}">
        <p14:creationId xmlns:p14="http://schemas.microsoft.com/office/powerpoint/2010/main" val="41887495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C80B2B-BA6B-452E-92A4-046B86A54744}" type="datetime12">
              <a:rPr lang="zh-CN" altLang="en-US" smtClean="0"/>
              <a:t>上午8时17分</a:t>
            </a:fld>
            <a:endParaRPr lang="en-US" altLang="zh-CN"/>
          </a:p>
        </p:txBody>
      </p:sp>
      <p:sp>
        <p:nvSpPr>
          <p:cNvPr id="3" name="灯片编号占位符 2"/>
          <p:cNvSpPr>
            <a:spLocks noGrp="1"/>
          </p:cNvSpPr>
          <p:nvPr>
            <p:ph type="sldNum" sz="quarter" idx="11"/>
          </p:nvPr>
        </p:nvSpPr>
        <p:spPr/>
        <p:txBody>
          <a:bodyPr/>
          <a:lstStyle/>
          <a:p>
            <a:fld id="{C53D861B-6709-4854-813B-F1436648166B}" type="slidenum">
              <a:rPr lang="en-US" altLang="zh-CN" smtClean="0"/>
              <a:pPr/>
              <a:t>88</a:t>
            </a:fld>
            <a:endParaRPr lang="en-US" altLang="zh-CN"/>
          </a:p>
        </p:txBody>
      </p:sp>
      <p:sp>
        <p:nvSpPr>
          <p:cNvPr id="5" name="标题 3"/>
          <p:cNvSpPr>
            <a:spLocks noGrp="1"/>
          </p:cNvSpPr>
          <p:nvPr>
            <p:ph type="title"/>
          </p:nvPr>
        </p:nvSpPr>
        <p:spPr>
          <a:xfrm>
            <a:off x="2135560" y="44624"/>
            <a:ext cx="8424936" cy="850776"/>
          </a:xfrm>
        </p:spPr>
        <p:txBody>
          <a:bodyPr>
            <a:normAutofit/>
          </a:bodyPr>
          <a:lstStyle/>
          <a:p>
            <a:r>
              <a:rPr lang="zh-CN" altLang="en-US" sz="3200" b="1" dirty="0">
                <a:latin typeface="宋体" pitchFamily="2" charset="-122"/>
                <a:ea typeface="宋体" pitchFamily="2" charset="-122"/>
                <a:cs typeface="Times New Roman" pitchFamily="18" charset="0"/>
              </a:rPr>
              <a:t>酸度的影响：配合滴定允许的最高酸度</a:t>
            </a:r>
          </a:p>
        </p:txBody>
      </p:sp>
      <p:sp>
        <p:nvSpPr>
          <p:cNvPr id="6" name="矩形 5"/>
          <p:cNvSpPr/>
          <p:nvPr/>
        </p:nvSpPr>
        <p:spPr>
          <a:xfrm>
            <a:off x="1897796" y="1166932"/>
            <a:ext cx="7008650" cy="523220"/>
          </a:xfrm>
          <a:prstGeom prst="rect">
            <a:avLst/>
          </a:prstGeom>
        </p:spPr>
        <p:txBody>
          <a:bodyPr wrap="none">
            <a:spAutoFit/>
          </a:bodyPr>
          <a:lstStyle/>
          <a:p>
            <a:r>
              <a:rPr lang="en-US" altLang="zh-CN" sz="2800" b="1" dirty="0"/>
              <a:t>[MY] = 1.0</a:t>
            </a:r>
            <a:r>
              <a:rPr lang="zh-CN" altLang="zh-CN" sz="2800" b="1" dirty="0"/>
              <a:t>×</a:t>
            </a:r>
            <a:r>
              <a:rPr lang="en-US" altLang="zh-CN" sz="2800" b="1" dirty="0"/>
              <a:t>10</a:t>
            </a:r>
            <a:r>
              <a:rPr lang="en-US" altLang="zh-CN" sz="2800" b="1" baseline="30000" dirty="0"/>
              <a:t>-2</a:t>
            </a:r>
            <a:r>
              <a:rPr lang="zh-CN" altLang="zh-CN" sz="2800" b="1" dirty="0"/>
              <a:t>，设测定的允许误差为</a:t>
            </a:r>
            <a:r>
              <a:rPr lang="en-US" altLang="zh-CN" sz="2800" b="1" dirty="0"/>
              <a:t>0.1%</a:t>
            </a:r>
            <a:endParaRPr lang="zh-CN" altLang="en-US" sz="2800" b="1" dirty="0"/>
          </a:p>
        </p:txBody>
      </p:sp>
      <p:sp>
        <p:nvSpPr>
          <p:cNvPr id="7" name="矩形 6"/>
          <p:cNvSpPr/>
          <p:nvPr/>
        </p:nvSpPr>
        <p:spPr>
          <a:xfrm>
            <a:off x="1897796" y="2021011"/>
            <a:ext cx="7986428" cy="461665"/>
          </a:xfrm>
          <a:prstGeom prst="rect">
            <a:avLst/>
          </a:prstGeom>
        </p:spPr>
        <p:txBody>
          <a:bodyPr wrap="square">
            <a:spAutoFit/>
          </a:bodyPr>
          <a:lstStyle/>
          <a:p>
            <a:r>
              <a:rPr lang="zh-CN" altLang="zh-CN" sz="2400" b="1" dirty="0"/>
              <a:t>则滴定达到平衡时：</a:t>
            </a:r>
            <a:r>
              <a:rPr lang="en-US" altLang="zh-CN" sz="2400" b="1" dirty="0"/>
              <a:t>[M] = [Y]</a:t>
            </a:r>
            <a:r>
              <a:rPr lang="zh-CN" altLang="zh-CN" sz="2400" b="1" dirty="0"/>
              <a:t>≤</a:t>
            </a:r>
            <a:r>
              <a:rPr lang="en-US" altLang="zh-CN" sz="2400" b="1" dirty="0"/>
              <a:t>1.0</a:t>
            </a:r>
            <a:r>
              <a:rPr lang="zh-CN" altLang="zh-CN" sz="2400" b="1" dirty="0"/>
              <a:t>×</a:t>
            </a:r>
            <a:r>
              <a:rPr lang="en-US" altLang="zh-CN" sz="2400" b="1" dirty="0"/>
              <a:t>10</a:t>
            </a:r>
            <a:r>
              <a:rPr lang="en-US" altLang="zh-CN" sz="2400" b="1" baseline="30000" dirty="0"/>
              <a:t>-2</a:t>
            </a:r>
            <a:r>
              <a:rPr lang="zh-CN" altLang="zh-CN" sz="2400" b="1" dirty="0"/>
              <a:t>×</a:t>
            </a:r>
            <a:r>
              <a:rPr lang="en-US" altLang="zh-CN" sz="2400" b="1" dirty="0"/>
              <a:t>0.1% = 1.0</a:t>
            </a:r>
            <a:r>
              <a:rPr lang="zh-CN" altLang="zh-CN" sz="2400" b="1" dirty="0"/>
              <a:t>×</a:t>
            </a:r>
            <a:r>
              <a:rPr lang="en-US" altLang="zh-CN" sz="2400" b="1" dirty="0"/>
              <a:t>10</a:t>
            </a:r>
            <a:r>
              <a:rPr lang="en-US" altLang="zh-CN" sz="2400" b="1" baseline="30000" dirty="0"/>
              <a:t>-5</a:t>
            </a:r>
            <a:endParaRPr lang="zh-CN" altLang="zh-CN" sz="2400" b="1" dirty="0"/>
          </a:p>
        </p:txBody>
      </p:sp>
      <p:graphicFrame>
        <p:nvGraphicFramePr>
          <p:cNvPr id="9" name="对象 8"/>
          <p:cNvGraphicFramePr>
            <a:graphicFrameLocks noChangeAspect="1"/>
          </p:cNvGraphicFramePr>
          <p:nvPr>
            <p:extLst>
              <p:ext uri="{D42A27DB-BD31-4B8C-83A1-F6EECF244321}">
                <p14:modId xmlns:p14="http://schemas.microsoft.com/office/powerpoint/2010/main" val="1193175582"/>
              </p:ext>
            </p:extLst>
          </p:nvPr>
        </p:nvGraphicFramePr>
        <p:xfrm>
          <a:off x="2423390" y="2738536"/>
          <a:ext cx="7849275" cy="1186225"/>
        </p:xfrm>
        <a:graphic>
          <a:graphicData uri="http://schemas.openxmlformats.org/presentationml/2006/ole">
            <mc:AlternateContent xmlns:mc="http://schemas.openxmlformats.org/markup-compatibility/2006">
              <mc:Choice xmlns:v="urn:schemas-microsoft-com:vml" Requires="v">
                <p:oleObj spid="_x0000_s316035" name="公式" r:id="rId3" imgW="2959100" imgH="444500" progId="Equation.3">
                  <p:embed/>
                </p:oleObj>
              </mc:Choice>
              <mc:Fallback>
                <p:oleObj name="公式" r:id="rId3" imgW="2959100" imgH="4445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3390" y="2738536"/>
                        <a:ext cx="7849275" cy="1186225"/>
                      </a:xfrm>
                      <a:prstGeom prst="rect">
                        <a:avLst/>
                      </a:prstGeom>
                      <a:solidFill>
                        <a:schemeClr val="tx1"/>
                      </a:solidFill>
                    </p:spPr>
                  </p:pic>
                </p:oleObj>
              </mc:Fallback>
            </mc:AlternateContent>
          </a:graphicData>
        </a:graphic>
      </p:graphicFrame>
      <p:sp>
        <p:nvSpPr>
          <p:cNvPr id="10" name="矩形 9"/>
          <p:cNvSpPr/>
          <p:nvPr/>
        </p:nvSpPr>
        <p:spPr>
          <a:xfrm>
            <a:off x="2279577" y="4111169"/>
            <a:ext cx="1592103" cy="523220"/>
          </a:xfrm>
          <a:prstGeom prst="rect">
            <a:avLst/>
          </a:prstGeom>
        </p:spPr>
        <p:txBody>
          <a:bodyPr wrap="none">
            <a:spAutoFit/>
          </a:bodyPr>
          <a:lstStyle/>
          <a:p>
            <a:r>
              <a:rPr lang="en-US" altLang="zh-CN" sz="2800" b="1" dirty="0"/>
              <a:t> </a:t>
            </a:r>
            <a:r>
              <a:rPr lang="en-US" altLang="zh-CN" sz="2800" b="1" dirty="0" err="1"/>
              <a:t>lg</a:t>
            </a:r>
            <a:r>
              <a:rPr lang="en-US" altLang="zh-CN" sz="2800" b="1" i="1" dirty="0"/>
              <a:t> K</a:t>
            </a:r>
            <a:r>
              <a:rPr lang="en-US" altLang="zh-CN" sz="2800" b="1" baseline="-25000" dirty="0"/>
              <a:t>s</a:t>
            </a:r>
            <a:r>
              <a:rPr lang="en-US" altLang="zh-CN" sz="2800" b="1" dirty="0"/>
              <a:t>' </a:t>
            </a:r>
            <a:r>
              <a:rPr lang="zh-CN" altLang="zh-CN" sz="2800" b="1" dirty="0"/>
              <a:t>≥</a:t>
            </a:r>
            <a:r>
              <a:rPr lang="en-US" altLang="zh-CN" sz="2800" b="1" dirty="0"/>
              <a:t>8</a:t>
            </a:r>
            <a:endParaRPr lang="zh-CN" altLang="en-US" sz="2800" b="1" dirty="0"/>
          </a:p>
        </p:txBody>
      </p:sp>
      <p:sp>
        <p:nvSpPr>
          <p:cNvPr id="11" name="矩形 10"/>
          <p:cNvSpPr/>
          <p:nvPr/>
        </p:nvSpPr>
        <p:spPr>
          <a:xfrm>
            <a:off x="4610582" y="4119464"/>
            <a:ext cx="5546711" cy="461665"/>
          </a:xfrm>
          <a:prstGeom prst="rect">
            <a:avLst/>
          </a:prstGeom>
        </p:spPr>
        <p:txBody>
          <a:bodyPr wrap="none">
            <a:spAutoFit/>
          </a:bodyPr>
          <a:lstStyle/>
          <a:p>
            <a:r>
              <a:rPr lang="en-US" altLang="zh-CN" sz="2400" b="1" dirty="0"/>
              <a:t>MY</a:t>
            </a:r>
            <a:r>
              <a:rPr lang="zh-CN" altLang="zh-CN" sz="2400" b="1" dirty="0"/>
              <a:t>配合物的</a:t>
            </a:r>
            <a:r>
              <a:rPr lang="en-US" altLang="zh-CN" sz="2400" b="1" i="1" dirty="0"/>
              <a:t>K</a:t>
            </a:r>
            <a:r>
              <a:rPr lang="en-US" altLang="zh-CN" sz="2400" b="1" i="1" baseline="-25000" dirty="0"/>
              <a:t>s</a:t>
            </a:r>
            <a:r>
              <a:rPr lang="en-US" altLang="zh-CN" sz="2400" b="1" dirty="0"/>
              <a:t>' </a:t>
            </a:r>
            <a:r>
              <a:rPr lang="zh-CN" altLang="zh-CN" sz="2400" b="1" dirty="0"/>
              <a:t>必须等于或大于</a:t>
            </a:r>
            <a:r>
              <a:rPr lang="en-US" altLang="zh-CN" sz="2400" b="1" dirty="0"/>
              <a:t>1.0</a:t>
            </a:r>
            <a:r>
              <a:rPr lang="zh-CN" altLang="zh-CN" sz="2400" b="1" dirty="0"/>
              <a:t>×</a:t>
            </a:r>
            <a:r>
              <a:rPr lang="en-US" altLang="zh-CN" sz="2400" b="1" dirty="0"/>
              <a:t>10</a:t>
            </a:r>
            <a:r>
              <a:rPr lang="en-US" altLang="zh-CN" sz="2400" b="1" baseline="30000" dirty="0"/>
              <a:t>8</a:t>
            </a:r>
            <a:endParaRPr lang="zh-CN" altLang="en-US" sz="2400" b="1" dirty="0"/>
          </a:p>
        </p:txBody>
      </p:sp>
      <p:sp>
        <p:nvSpPr>
          <p:cNvPr id="12" name="右箭头 11"/>
          <p:cNvSpPr/>
          <p:nvPr/>
        </p:nvSpPr>
        <p:spPr>
          <a:xfrm>
            <a:off x="3935760" y="4214157"/>
            <a:ext cx="576064" cy="242476"/>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Rectangle 5"/>
              <p:cNvSpPr>
                <a:spLocks noChangeArrowheads="1"/>
              </p:cNvSpPr>
              <p:nvPr/>
            </p:nvSpPr>
            <p:spPr bwMode="auto">
              <a:xfrm>
                <a:off x="4511824" y="4941168"/>
                <a:ext cx="4104456"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altLang="zh-CN" sz="3200" b="1" dirty="0" err="1">
                    <a:latin typeface="Times New Roman" pitchFamily="18" charset="0"/>
                    <a:cs typeface="Times New Roman" pitchFamily="18" charset="0"/>
                  </a:rPr>
                  <a:t>lg</a:t>
                </a:r>
                <a:r>
                  <a:rPr lang="en-US" altLang="zh-CN" sz="3200" b="1" i="1" dirty="0">
                    <a:latin typeface="Times New Roman" pitchFamily="18" charset="0"/>
                    <a:cs typeface="Times New Roman" pitchFamily="18" charset="0"/>
                  </a:rPr>
                  <a:t>α</a:t>
                </a:r>
                <a:r>
                  <a:rPr lang="en-US" altLang="zh-CN" sz="3200" b="1" baseline="-30000" dirty="0">
                    <a:latin typeface="Times New Roman" pitchFamily="18" charset="0"/>
                    <a:cs typeface="Times New Roman" pitchFamily="18" charset="0"/>
                  </a:rPr>
                  <a:t>H </a:t>
                </a:r>
                <a:r>
                  <a:rPr lang="en-US" altLang="zh-CN" sz="3200" b="1" dirty="0">
                    <a:latin typeface="Times New Roman" pitchFamily="18" charset="0"/>
                    <a:cs typeface="Times New Roman" pitchFamily="18" charset="0"/>
                  </a:rPr>
                  <a:t>≤ lg </a:t>
                </a:r>
                <a:r>
                  <a:rPr lang="en-US" altLang="zh-CN" sz="3200" b="1" i="1" dirty="0">
                    <a:latin typeface="Times New Roman" pitchFamily="18" charset="0"/>
                    <a:cs typeface="Times New Roman" pitchFamily="18" charset="0"/>
                  </a:rPr>
                  <a:t> K</a:t>
                </a:r>
                <a:r>
                  <a:rPr lang="en-US" altLang="zh-CN" sz="3200" b="1" baseline="-25000" dirty="0">
                    <a:latin typeface="Times New Roman" pitchFamily="18" charset="0"/>
                    <a:cs typeface="Times New Roman" pitchFamily="18" charset="0"/>
                  </a:rPr>
                  <a:t>s</a:t>
                </a:r>
                <a14:m>
                  <m:oMath xmlns:m="http://schemas.openxmlformats.org/officeDocument/2006/math">
                    <m:r>
                      <a:rPr lang="zh-CN" altLang="en-US" sz="3200" b="1" i="1" baseline="30000" dirty="0">
                        <a:latin typeface="Cambria Math"/>
                      </a:rPr>
                      <m:t>𝜽</m:t>
                    </m:r>
                  </m:oMath>
                </a14:m>
                <a:r>
                  <a:rPr lang="en-US" altLang="zh-CN" sz="3200" b="1" dirty="0">
                    <a:latin typeface="Times New Roman" pitchFamily="18" charset="0"/>
                    <a:cs typeface="Times New Roman" pitchFamily="18" charset="0"/>
                  </a:rPr>
                  <a:t> - 8</a:t>
                </a:r>
                <a:endParaRPr lang="en-US" altLang="zh-CN" sz="4400" b="1" dirty="0">
                  <a:latin typeface="Times New Roman" pitchFamily="18" charset="0"/>
                  <a:cs typeface="Times New Roman" pitchFamily="18" charset="0"/>
                </a:endParaRPr>
              </a:p>
            </p:txBody>
          </p:sp>
        </mc:Choice>
        <mc:Fallback xmlns="">
          <p:sp>
            <p:nvSpPr>
              <p:cNvPr id="13" name="Rectangle 5"/>
              <p:cNvSpPr>
                <a:spLocks noRot="1" noChangeAspect="1" noMove="1" noResize="1" noEditPoints="1" noAdjustHandles="1" noChangeArrowheads="1" noChangeShapeType="1" noTextEdit="1"/>
              </p:cNvSpPr>
              <p:nvPr/>
            </p:nvSpPr>
            <p:spPr bwMode="auto">
              <a:xfrm>
                <a:off x="4511824" y="4941168"/>
                <a:ext cx="4104456" cy="584775"/>
              </a:xfrm>
              <a:prstGeom prst="rect">
                <a:avLst/>
              </a:prstGeom>
              <a:blipFill>
                <a:blip r:embed="rId5"/>
                <a:stretch>
                  <a:fillRect l="-3715" t="-14737" b="-3578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14" name="对象 13"/>
          <p:cNvGraphicFramePr>
            <a:graphicFrameLocks noChangeAspect="1"/>
          </p:cNvGraphicFramePr>
          <p:nvPr/>
        </p:nvGraphicFramePr>
        <p:xfrm>
          <a:off x="1524001" y="1"/>
          <a:ext cx="219075" cy="238125"/>
        </p:xfrm>
        <a:graphic>
          <a:graphicData uri="http://schemas.openxmlformats.org/presentationml/2006/ole">
            <mc:AlternateContent xmlns:mc="http://schemas.openxmlformats.org/markup-compatibility/2006">
              <mc:Choice xmlns:v="urn:schemas-microsoft-com:vml" Requires="v">
                <p:oleObj spid="_x0000_s316036" r:id="rId6" imgW="215713" imgH="241091" progId="Equation.DSMT4">
                  <p:embed/>
                </p:oleObj>
              </mc:Choice>
              <mc:Fallback>
                <p:oleObj r:id="rId6" imgW="215713" imgH="241091"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1" y="1"/>
                        <a:ext cx="21907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6"/>
          <p:cNvSpPr>
            <a:spLocks noChangeArrowheads="1"/>
          </p:cNvSpPr>
          <p:nvPr/>
        </p:nvSpPr>
        <p:spPr bwMode="auto">
          <a:xfrm>
            <a:off x="1524000" y="99627"/>
            <a:ext cx="45397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zh-CN" altLang="en-US" sz="1200" dirty="0">
                <a:solidFill>
                  <a:srgbClr val="000000"/>
                </a:solidFill>
                <a:latin typeface="Times New Roman" pitchFamily="18" charset="0"/>
                <a:cs typeface="Times New Roman" pitchFamily="18" charset="0"/>
              </a:rPr>
              <a:t>－</a:t>
            </a:r>
            <a:r>
              <a:rPr lang="en-US" altLang="zh-CN" sz="1200" dirty="0">
                <a:solidFill>
                  <a:srgbClr val="000000"/>
                </a:solidFill>
                <a:latin typeface="Times New Roman" pitchFamily="18" charset="0"/>
                <a:cs typeface="Times New Roman" pitchFamily="18" charset="0"/>
              </a:rPr>
              <a:t>8 </a:t>
            </a:r>
            <a:endParaRPr lang="en-US" altLang="zh-CN" dirty="0">
              <a:latin typeface="Arial" pitchFamily="34" charset="0"/>
              <a:cs typeface="宋体" pitchFamily="2" charset="-122"/>
            </a:endParaRPr>
          </a:p>
        </p:txBody>
      </p:sp>
    </p:spTree>
    <p:extLst>
      <p:ext uri="{BB962C8B-B14F-4D97-AF65-F5344CB8AC3E}">
        <p14:creationId xmlns:p14="http://schemas.microsoft.com/office/powerpoint/2010/main" val="1304028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3"/>
          <p:cNvSpPr>
            <a:spLocks noGrp="1" noChangeArrowheads="1"/>
          </p:cNvSpPr>
          <p:nvPr>
            <p:ph sz="quarter" idx="13"/>
          </p:nvPr>
        </p:nvSpPr>
        <p:spPr>
          <a:xfrm>
            <a:off x="6384032" y="1412776"/>
            <a:ext cx="5328592" cy="4032448"/>
          </a:xfrm>
        </p:spPr>
        <p:txBody>
          <a:bodyPr>
            <a:normAutofit fontScale="92500"/>
          </a:bodyPr>
          <a:lstStyle/>
          <a:p>
            <a:pPr>
              <a:lnSpc>
                <a:spcPct val="150000"/>
              </a:lnSpc>
            </a:pPr>
            <a:r>
              <a:rPr lang="zh-CN" altLang="en-US" sz="2800" dirty="0">
                <a:latin typeface="Times New Roman" pitchFamily="18" charset="0"/>
                <a:cs typeface="Times New Roman" pitchFamily="18" charset="0"/>
              </a:rPr>
              <a:t>例如，在</a:t>
            </a:r>
            <a:r>
              <a:rPr lang="en-US" altLang="zh-CN" sz="2800" dirty="0">
                <a:latin typeface="Times New Roman" pitchFamily="18" charset="0"/>
                <a:cs typeface="Times New Roman" pitchFamily="18" charset="0"/>
              </a:rPr>
              <a:t>Mg</a:t>
            </a:r>
            <a:r>
              <a:rPr lang="en-US" altLang="zh-CN" sz="2800" baseline="30000" dirty="0">
                <a:latin typeface="Times New Roman" pitchFamily="18" charset="0"/>
                <a:cs typeface="Times New Roman" pitchFamily="18" charset="0"/>
              </a:rPr>
              <a:t>2+</a:t>
            </a:r>
            <a:r>
              <a:rPr lang="zh-CN" altLang="en-US" sz="2800" dirty="0">
                <a:latin typeface="Times New Roman" pitchFamily="18" charset="0"/>
                <a:cs typeface="Times New Roman" pitchFamily="18" charset="0"/>
              </a:rPr>
              <a:t>离子和</a:t>
            </a:r>
            <a:r>
              <a:rPr lang="en-US" altLang="zh-CN" sz="2800" dirty="0">
                <a:latin typeface="Times New Roman" pitchFamily="18" charset="0"/>
                <a:cs typeface="Times New Roman" pitchFamily="18" charset="0"/>
              </a:rPr>
              <a:t>Zn</a:t>
            </a:r>
            <a:r>
              <a:rPr lang="en-US" altLang="zh-CN" sz="2800" baseline="30000" dirty="0">
                <a:latin typeface="Times New Roman" pitchFamily="18" charset="0"/>
                <a:cs typeface="Times New Roman" pitchFamily="18" charset="0"/>
              </a:rPr>
              <a:t>2+</a:t>
            </a:r>
            <a:r>
              <a:rPr lang="zh-CN" altLang="en-US" sz="2800" dirty="0">
                <a:latin typeface="Times New Roman" pitchFamily="18" charset="0"/>
                <a:cs typeface="Times New Roman" pitchFamily="18" charset="0"/>
              </a:rPr>
              <a:t>离子的混合溶液中，调节溶液的</a:t>
            </a:r>
            <a:r>
              <a:rPr lang="en-US" altLang="zh-CN" sz="2800" dirty="0">
                <a:latin typeface="Times New Roman" pitchFamily="18" charset="0"/>
                <a:cs typeface="Times New Roman" pitchFamily="18" charset="0"/>
              </a:rPr>
              <a:t>pH ≈ 6.8</a:t>
            </a:r>
            <a:r>
              <a:rPr lang="zh-CN" altLang="en-US" sz="2800" dirty="0">
                <a:latin typeface="Times New Roman" pitchFamily="18" charset="0"/>
                <a:cs typeface="Times New Roman" pitchFamily="18" charset="0"/>
              </a:rPr>
              <a:t>， 这时</a:t>
            </a:r>
            <a:r>
              <a:rPr lang="en-US" altLang="zh-CN" sz="2800" dirty="0">
                <a:latin typeface="Times New Roman" pitchFamily="18" charset="0"/>
                <a:cs typeface="Times New Roman" pitchFamily="18" charset="0"/>
              </a:rPr>
              <a:t>EDTA</a:t>
            </a:r>
            <a:r>
              <a:rPr lang="zh-CN" altLang="en-US" sz="2800" dirty="0">
                <a:latin typeface="Times New Roman" pitchFamily="18" charset="0"/>
                <a:cs typeface="Times New Roman" pitchFamily="18" charset="0"/>
              </a:rPr>
              <a:t>仍可与 </a:t>
            </a:r>
            <a:r>
              <a:rPr lang="en-US" altLang="zh-CN" sz="2800" dirty="0">
                <a:latin typeface="Times New Roman" pitchFamily="18" charset="0"/>
                <a:cs typeface="Times New Roman" pitchFamily="18" charset="0"/>
              </a:rPr>
              <a:t>Zn</a:t>
            </a:r>
            <a:r>
              <a:rPr lang="en-US" altLang="zh-CN" sz="2800" baseline="30000" dirty="0">
                <a:latin typeface="Times New Roman" pitchFamily="18" charset="0"/>
                <a:cs typeface="Times New Roman" pitchFamily="18" charset="0"/>
              </a:rPr>
              <a:t>2+</a:t>
            </a:r>
            <a:r>
              <a:rPr lang="zh-CN" altLang="en-US" sz="2800" dirty="0">
                <a:latin typeface="Times New Roman" pitchFamily="18" charset="0"/>
                <a:cs typeface="Times New Roman" pitchFamily="18" charset="0"/>
              </a:rPr>
              <a:t>离子完全螯合，而与</a:t>
            </a:r>
            <a:r>
              <a:rPr lang="en-US" altLang="zh-CN" sz="2800" dirty="0">
                <a:latin typeface="Times New Roman" pitchFamily="18" charset="0"/>
                <a:cs typeface="Times New Roman" pitchFamily="18" charset="0"/>
              </a:rPr>
              <a:t>Mg</a:t>
            </a:r>
            <a:r>
              <a:rPr lang="en-US" altLang="zh-CN" sz="2800" baseline="30000" dirty="0">
                <a:latin typeface="Times New Roman" pitchFamily="18" charset="0"/>
                <a:cs typeface="Times New Roman" pitchFamily="18" charset="0"/>
              </a:rPr>
              <a:t>2+</a:t>
            </a:r>
            <a:r>
              <a:rPr lang="zh-CN" altLang="en-US" sz="2800" dirty="0">
                <a:latin typeface="Times New Roman" pitchFamily="18" charset="0"/>
                <a:cs typeface="Times New Roman" pitchFamily="18" charset="0"/>
              </a:rPr>
              <a:t>离子则完全不螯合，即</a:t>
            </a:r>
            <a:r>
              <a:rPr lang="en-US" altLang="zh-CN" sz="2800" dirty="0">
                <a:latin typeface="Times New Roman" pitchFamily="18" charset="0"/>
                <a:cs typeface="Times New Roman" pitchFamily="18" charset="0"/>
              </a:rPr>
              <a:t>Mg</a:t>
            </a:r>
            <a:r>
              <a:rPr lang="en-US" altLang="zh-CN" sz="2800" baseline="30000" dirty="0">
                <a:latin typeface="Times New Roman" pitchFamily="18" charset="0"/>
                <a:cs typeface="Times New Roman" pitchFamily="18" charset="0"/>
              </a:rPr>
              <a:t>2+</a:t>
            </a:r>
            <a:r>
              <a:rPr lang="zh-CN" altLang="en-US" sz="2800" dirty="0">
                <a:latin typeface="Times New Roman" pitchFamily="18" charset="0"/>
                <a:cs typeface="Times New Roman" pitchFamily="18" charset="0"/>
              </a:rPr>
              <a:t>离子的存在不会干扰</a:t>
            </a:r>
            <a:r>
              <a:rPr lang="en-US" altLang="zh-CN" sz="2800" dirty="0">
                <a:latin typeface="Times New Roman" pitchFamily="18" charset="0"/>
                <a:cs typeface="Times New Roman" pitchFamily="18" charset="0"/>
              </a:rPr>
              <a:t>EDTA </a:t>
            </a:r>
            <a:r>
              <a:rPr lang="zh-CN" altLang="en-US" sz="2800" dirty="0">
                <a:latin typeface="Times New Roman" pitchFamily="18" charset="0"/>
                <a:cs typeface="Times New Roman" pitchFamily="18" charset="0"/>
              </a:rPr>
              <a:t>对</a:t>
            </a:r>
            <a:r>
              <a:rPr lang="en-US" altLang="zh-CN" sz="2800" dirty="0">
                <a:latin typeface="Times New Roman" pitchFamily="18" charset="0"/>
                <a:cs typeface="Times New Roman" pitchFamily="18" charset="0"/>
              </a:rPr>
              <a:t>Zn</a:t>
            </a:r>
            <a:r>
              <a:rPr lang="en-US" altLang="zh-CN" sz="2800" baseline="30000" dirty="0">
                <a:latin typeface="Times New Roman" pitchFamily="18" charset="0"/>
                <a:cs typeface="Times New Roman" pitchFamily="18" charset="0"/>
              </a:rPr>
              <a:t>2+</a:t>
            </a:r>
            <a:r>
              <a:rPr lang="zh-CN" altLang="en-US" sz="2800" dirty="0">
                <a:latin typeface="Times New Roman" pitchFamily="18" charset="0"/>
                <a:cs typeface="Times New Roman" pitchFamily="18" charset="0"/>
              </a:rPr>
              <a:t>离子的螯合滴定。</a:t>
            </a:r>
          </a:p>
        </p:txBody>
      </p:sp>
      <p:sp>
        <p:nvSpPr>
          <p:cNvPr id="248834" name="Rectangle 2"/>
          <p:cNvSpPr>
            <a:spLocks noGrp="1" noChangeArrowheads="1"/>
          </p:cNvSpPr>
          <p:nvPr>
            <p:ph type="title"/>
          </p:nvPr>
        </p:nvSpPr>
        <p:spPr/>
        <p:txBody>
          <a:bodyPr/>
          <a:lstStyle/>
          <a:p>
            <a:r>
              <a:rPr lang="zh-CN" altLang="en-US" dirty="0"/>
              <a:t>利用酸碱度控制滴定</a:t>
            </a:r>
          </a:p>
        </p:txBody>
      </p:sp>
      <p:sp>
        <p:nvSpPr>
          <p:cNvPr id="2" name="日期占位符 1"/>
          <p:cNvSpPr>
            <a:spLocks noGrp="1"/>
          </p:cNvSpPr>
          <p:nvPr>
            <p:ph type="dt" sz="half" idx="14"/>
          </p:nvPr>
        </p:nvSpPr>
        <p:spPr/>
        <p:txBody>
          <a:bodyPr/>
          <a:lstStyle/>
          <a:p>
            <a:fld id="{3B3F61E6-DBE1-4EAF-800F-2EBEBC2D3520}" type="datetime12">
              <a:rPr lang="zh-CN" altLang="en-US" smtClean="0"/>
              <a:t>上午8时17分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89</a:t>
            </a:fld>
            <a:endParaRPr kumimoji="1" lang="en-US" altLang="zh-CN" sz="1800" spc="30" dirty="0">
              <a:solidFill>
                <a:schemeClr val="tx1"/>
              </a:solidFill>
              <a:latin typeface="隶书" pitchFamily="49" charset="-122"/>
              <a:ea typeface="隶书" pitchFamily="49" charset="-122"/>
              <a:cs typeface="Tahoma" pitchFamily="34" charset="0"/>
            </a:endParaRPr>
          </a:p>
        </p:txBody>
      </p:sp>
      <p:pic>
        <p:nvPicPr>
          <p:cNvPr id="6" name="Picture 3" descr="5－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1018" y="1340768"/>
            <a:ext cx="4974807" cy="4032448"/>
          </a:xfrm>
          <a:prstGeom prst="rect">
            <a:avLst/>
          </a:prstGeom>
          <a:extLst/>
        </p:spPr>
      </p:pic>
    </p:spTree>
    <p:extLst>
      <p:ext uri="{BB962C8B-B14F-4D97-AF65-F5344CB8AC3E}">
        <p14:creationId xmlns:p14="http://schemas.microsoft.com/office/powerpoint/2010/main" val="2363239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1"/>
          </p:nvPr>
        </p:nvSpPr>
        <p:spPr/>
        <p:txBody>
          <a:bodyPr vert="horz" lIns="91440" tIns="45720" rIns="91440" bIns="45720" rtlCol="0" anchor="ctr">
            <a:noAutofit/>
          </a:bodyPr>
          <a:lstStyle/>
          <a:p>
            <a:fld id="{C53D861B-6709-4854-813B-F1436648166B}" type="slidenum">
              <a:rPr kumimoji="1" lang="en-US" altLang="zh-CN" sz="1800" spc="30">
                <a:solidFill>
                  <a:schemeClr val="tx1"/>
                </a:solidFill>
                <a:latin typeface="隶书" pitchFamily="49" charset="-122"/>
                <a:ea typeface="隶书" pitchFamily="49" charset="-122"/>
                <a:cs typeface="Tahoma" pitchFamily="34" charset="0"/>
              </a:rPr>
              <a:pPr/>
              <a:t>9</a:t>
            </a:fld>
            <a:endParaRPr kumimoji="1" lang="en-US" altLang="zh-CN" sz="1800" spc="30" dirty="0">
              <a:solidFill>
                <a:schemeClr val="tx1"/>
              </a:solidFill>
              <a:latin typeface="隶书" pitchFamily="49" charset="-122"/>
              <a:ea typeface="隶书" pitchFamily="49" charset="-122"/>
              <a:cs typeface="Tahoma" pitchFamily="34" charset="0"/>
            </a:endParaRPr>
          </a:p>
        </p:txBody>
      </p:sp>
      <p:sp>
        <p:nvSpPr>
          <p:cNvPr id="4" name="标题 3"/>
          <p:cNvSpPr>
            <a:spLocks noGrp="1"/>
          </p:cNvSpPr>
          <p:nvPr>
            <p:ph type="title"/>
          </p:nvPr>
        </p:nvSpPr>
        <p:spPr>
          <a:xfrm>
            <a:off x="2135560" y="-27384"/>
            <a:ext cx="7680960" cy="792088"/>
          </a:xfrm>
        </p:spPr>
        <p:txBody>
          <a:bodyPr>
            <a:normAutofit/>
          </a:bodyPr>
          <a:lstStyle/>
          <a:p>
            <a:r>
              <a:rPr lang="zh-CN" altLang="en-US" dirty="0">
                <a:latin typeface="宋体" pitchFamily="2" charset="-122"/>
              </a:rPr>
              <a:t>中心原子与配体</a:t>
            </a:r>
            <a:endParaRPr lang="zh-CN" altLang="en-US" dirty="0"/>
          </a:p>
        </p:txBody>
      </p:sp>
      <p:grpSp>
        <p:nvGrpSpPr>
          <p:cNvPr id="6" name="Group 22"/>
          <p:cNvGrpSpPr>
            <a:grpSpLocks/>
          </p:cNvGrpSpPr>
          <p:nvPr/>
        </p:nvGrpSpPr>
        <p:grpSpPr bwMode="auto">
          <a:xfrm>
            <a:off x="1901826" y="5080270"/>
            <a:ext cx="8748712" cy="1352549"/>
            <a:chOff x="238" y="2885"/>
            <a:chExt cx="5511" cy="852"/>
          </a:xfrm>
        </p:grpSpPr>
        <p:sp>
          <p:nvSpPr>
            <p:cNvPr id="7" name="Rectangle 8"/>
            <p:cNvSpPr>
              <a:spLocks noChangeArrowheads="1"/>
            </p:cNvSpPr>
            <p:nvPr/>
          </p:nvSpPr>
          <p:spPr bwMode="auto">
            <a:xfrm>
              <a:off x="476" y="3328"/>
              <a:ext cx="210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dirty="0">
                  <a:latin typeface="Times New Roman" pitchFamily="18" charset="0"/>
                </a:rPr>
                <a:t>[Cu ( </a:t>
              </a:r>
              <a:r>
                <a:rPr kumimoji="1" lang="en-US" altLang="zh-CN" sz="3200" b="1" dirty="0">
                  <a:solidFill>
                    <a:srgbClr val="FFFF00"/>
                  </a:solidFill>
                  <a:latin typeface="Times New Roman" pitchFamily="18" charset="0"/>
                </a:rPr>
                <a:t>N</a:t>
              </a:r>
              <a:r>
                <a:rPr kumimoji="1" lang="en-US" altLang="zh-CN" sz="3200" b="1" dirty="0">
                  <a:latin typeface="Times New Roman" pitchFamily="18" charset="0"/>
                </a:rPr>
                <a:t>H</a:t>
              </a:r>
              <a:r>
                <a:rPr kumimoji="1" lang="en-US" altLang="zh-CN" sz="3200" b="1" baseline="-30000" dirty="0">
                  <a:latin typeface="Times New Roman" pitchFamily="18" charset="0"/>
                </a:rPr>
                <a:t>3 </a:t>
              </a:r>
              <a:r>
                <a:rPr kumimoji="1" lang="en-US" altLang="zh-CN" sz="3200" b="1" dirty="0">
                  <a:latin typeface="Times New Roman" pitchFamily="18" charset="0"/>
                </a:rPr>
                <a:t>)</a:t>
              </a:r>
              <a:r>
                <a:rPr kumimoji="1" lang="en-US" altLang="zh-CN" sz="3200" b="1" baseline="-30000" dirty="0">
                  <a:latin typeface="Times New Roman" pitchFamily="18" charset="0"/>
                </a:rPr>
                <a:t>4 </a:t>
              </a:r>
              <a:r>
                <a:rPr kumimoji="1" lang="en-US" altLang="zh-CN" sz="3200" b="1" dirty="0">
                  <a:latin typeface="Times New Roman" pitchFamily="18" charset="0"/>
                </a:rPr>
                <a:t>]</a:t>
              </a:r>
              <a:r>
                <a:rPr kumimoji="1" lang="en-US" altLang="zh-CN" sz="3200" b="1" baseline="30000" dirty="0">
                  <a:latin typeface="Times New Roman" pitchFamily="18" charset="0"/>
                </a:rPr>
                <a:t> </a:t>
              </a:r>
              <a:r>
                <a:rPr kumimoji="1" lang="en-US" altLang="zh-CN" sz="3200" b="1" dirty="0">
                  <a:latin typeface="Times New Roman" pitchFamily="18" charset="0"/>
                </a:rPr>
                <a:t> SO</a:t>
              </a:r>
              <a:r>
                <a:rPr kumimoji="1" lang="en-US" altLang="zh-CN" sz="3200" b="1" baseline="-30000" dirty="0">
                  <a:latin typeface="Times New Roman" pitchFamily="18" charset="0"/>
                </a:rPr>
                <a:t>4</a:t>
              </a:r>
            </a:p>
          </p:txBody>
        </p:sp>
        <p:sp>
          <p:nvSpPr>
            <p:cNvPr id="8" name="Rectangle 11"/>
            <p:cNvSpPr>
              <a:spLocks noChangeArrowheads="1"/>
            </p:cNvSpPr>
            <p:nvPr/>
          </p:nvSpPr>
          <p:spPr bwMode="auto">
            <a:xfrm>
              <a:off x="3288" y="3369"/>
              <a:ext cx="109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dirty="0">
                  <a:latin typeface="Times New Roman" pitchFamily="18" charset="0"/>
                  <a:sym typeface="Symbol" pitchFamily="18" charset="2"/>
                </a:rPr>
                <a:t>K</a:t>
              </a:r>
              <a:r>
                <a:rPr kumimoji="1" lang="en-US" altLang="zh-CN" sz="3200" b="1" baseline="-25000" dirty="0">
                  <a:latin typeface="Times New Roman" pitchFamily="18" charset="0"/>
                  <a:sym typeface="Symbol" pitchFamily="18" charset="2"/>
                </a:rPr>
                <a:t>2</a:t>
              </a:r>
              <a:r>
                <a:rPr kumimoji="1" lang="en-US" altLang="zh-CN" sz="3200" b="1" dirty="0">
                  <a:latin typeface="Times New Roman" pitchFamily="18" charset="0"/>
                  <a:sym typeface="Symbol" pitchFamily="18" charset="2"/>
                </a:rPr>
                <a:t>[Hg</a:t>
              </a:r>
              <a:r>
                <a:rPr kumimoji="1" lang="en-US" altLang="zh-CN" sz="3200" b="1" dirty="0">
                  <a:solidFill>
                    <a:srgbClr val="FFFF00"/>
                  </a:solidFill>
                  <a:latin typeface="Times New Roman" pitchFamily="18" charset="0"/>
                  <a:sym typeface="Symbol" pitchFamily="18" charset="2"/>
                </a:rPr>
                <a:t>I</a:t>
              </a:r>
              <a:r>
                <a:rPr kumimoji="1" lang="en-US" altLang="zh-CN" sz="3200" b="1" baseline="-25000" dirty="0">
                  <a:latin typeface="Times New Roman" pitchFamily="18" charset="0"/>
                  <a:sym typeface="Symbol" pitchFamily="18" charset="2"/>
                </a:rPr>
                <a:t>4</a:t>
              </a:r>
              <a:r>
                <a:rPr kumimoji="1" lang="en-US" altLang="zh-CN" sz="3200" b="1" dirty="0">
                  <a:latin typeface="Times New Roman" pitchFamily="18" charset="0"/>
                  <a:sym typeface="Symbol" pitchFamily="18" charset="2"/>
                </a:rPr>
                <a:t>]</a:t>
              </a:r>
            </a:p>
          </p:txBody>
        </p:sp>
        <p:sp>
          <p:nvSpPr>
            <p:cNvPr id="9" name="Rectangle 12"/>
            <p:cNvSpPr>
              <a:spLocks noChangeArrowheads="1"/>
            </p:cNvSpPr>
            <p:nvPr/>
          </p:nvSpPr>
          <p:spPr bwMode="auto">
            <a:xfrm>
              <a:off x="238" y="2885"/>
              <a:ext cx="551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dirty="0">
                  <a:solidFill>
                    <a:srgbClr val="FFFF00"/>
                  </a:solidFill>
                  <a:latin typeface="Times New Roman" pitchFamily="18" charset="0"/>
                </a:rPr>
                <a:t>配位</a:t>
              </a:r>
              <a:r>
                <a:rPr kumimoji="1" lang="en-US" altLang="zh-CN" sz="3200" b="1" dirty="0">
                  <a:solidFill>
                    <a:srgbClr val="FFFF00"/>
                  </a:solidFill>
                  <a:latin typeface="Times New Roman" pitchFamily="18" charset="0"/>
                </a:rPr>
                <a:t>/</a:t>
              </a:r>
              <a:r>
                <a:rPr kumimoji="1" lang="zh-CN" altLang="en-US" sz="3200" b="1" dirty="0">
                  <a:solidFill>
                    <a:srgbClr val="FFFF00"/>
                  </a:solidFill>
                  <a:latin typeface="Times New Roman" pitchFamily="18" charset="0"/>
                </a:rPr>
                <a:t>键合原子：</a:t>
              </a:r>
              <a:r>
                <a:rPr kumimoji="1" lang="zh-CN" altLang="en-US" sz="3200" b="1" dirty="0">
                  <a:latin typeface="楷体_GB2312" pitchFamily="49" charset="-122"/>
                  <a:ea typeface="楷体_GB2312" pitchFamily="49" charset="-122"/>
                </a:rPr>
                <a:t>配体中提供孤对电子的原子。</a:t>
              </a:r>
              <a:endParaRPr kumimoji="1" lang="zh-CN" altLang="en-US" sz="3200" b="1" dirty="0">
                <a:solidFill>
                  <a:schemeClr val="hlink"/>
                </a:solidFill>
                <a:latin typeface="Times New Roman" pitchFamily="18" charset="0"/>
              </a:endParaRPr>
            </a:p>
          </p:txBody>
        </p:sp>
      </p:grpSp>
      <p:grpSp>
        <p:nvGrpSpPr>
          <p:cNvPr id="10" name="Group 21"/>
          <p:cNvGrpSpPr>
            <a:grpSpLocks/>
          </p:cNvGrpSpPr>
          <p:nvPr/>
        </p:nvGrpSpPr>
        <p:grpSpPr bwMode="auto">
          <a:xfrm>
            <a:off x="1919289" y="1344886"/>
            <a:ext cx="7935913" cy="1549401"/>
            <a:chOff x="249" y="436"/>
            <a:chExt cx="4999" cy="976"/>
          </a:xfrm>
        </p:grpSpPr>
        <p:sp>
          <p:nvSpPr>
            <p:cNvPr id="11" name="Rectangle 6"/>
            <p:cNvSpPr>
              <a:spLocks noChangeArrowheads="1"/>
            </p:cNvSpPr>
            <p:nvPr/>
          </p:nvSpPr>
          <p:spPr bwMode="auto">
            <a:xfrm>
              <a:off x="249" y="436"/>
              <a:ext cx="499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FFFF00"/>
                  </a:solidFill>
                  <a:latin typeface="Times New Roman" pitchFamily="18" charset="0"/>
                </a:rPr>
                <a:t>中心原子：</a:t>
              </a:r>
              <a:r>
                <a:rPr kumimoji="1" lang="zh-CN" altLang="en-US" sz="3200" b="1" dirty="0">
                  <a:solidFill>
                    <a:srgbClr val="FFFF00"/>
                  </a:solidFill>
                  <a:latin typeface="楷体_GB2312" pitchFamily="49" charset="-122"/>
                  <a:ea typeface="楷体_GB2312" pitchFamily="49" charset="-122"/>
                </a:rPr>
                <a:t>空轨道</a:t>
              </a:r>
              <a:r>
                <a:rPr kumimoji="1" lang="zh-CN" altLang="en-US" sz="3200" b="1" dirty="0">
                  <a:latin typeface="楷体_GB2312" pitchFamily="49" charset="-122"/>
                  <a:ea typeface="楷体_GB2312" pitchFamily="49" charset="-122"/>
                </a:rPr>
                <a:t>（过度金属原子或离子）</a:t>
              </a:r>
            </a:p>
          </p:txBody>
        </p:sp>
        <p:sp>
          <p:nvSpPr>
            <p:cNvPr id="12" name="Rectangle 15"/>
            <p:cNvSpPr>
              <a:spLocks noChangeArrowheads="1"/>
            </p:cNvSpPr>
            <p:nvPr/>
          </p:nvSpPr>
          <p:spPr bwMode="auto">
            <a:xfrm>
              <a:off x="515" y="994"/>
              <a:ext cx="210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dirty="0">
                  <a:latin typeface="Times New Roman" pitchFamily="18" charset="0"/>
                </a:rPr>
                <a:t>[</a:t>
              </a:r>
              <a:r>
                <a:rPr kumimoji="1" lang="en-US" altLang="zh-CN" sz="3200" b="1" dirty="0">
                  <a:solidFill>
                    <a:srgbClr val="FFFF00"/>
                  </a:solidFill>
                  <a:latin typeface="Times New Roman" pitchFamily="18" charset="0"/>
                </a:rPr>
                <a:t>Cu</a:t>
              </a:r>
              <a:r>
                <a:rPr kumimoji="1" lang="en-US" altLang="zh-CN" sz="3200" b="1" dirty="0">
                  <a:latin typeface="Times New Roman" pitchFamily="18" charset="0"/>
                </a:rPr>
                <a:t> ( NH</a:t>
              </a:r>
              <a:r>
                <a:rPr kumimoji="1" lang="en-US" altLang="zh-CN" sz="3200" b="1" baseline="-30000" dirty="0">
                  <a:latin typeface="Times New Roman" pitchFamily="18" charset="0"/>
                </a:rPr>
                <a:t>3 </a:t>
              </a:r>
              <a:r>
                <a:rPr kumimoji="1" lang="en-US" altLang="zh-CN" sz="3200" b="1" dirty="0">
                  <a:latin typeface="Times New Roman" pitchFamily="18" charset="0"/>
                </a:rPr>
                <a:t>)</a:t>
              </a:r>
              <a:r>
                <a:rPr kumimoji="1" lang="en-US" altLang="zh-CN" sz="3200" b="1" baseline="-30000" dirty="0">
                  <a:latin typeface="Times New Roman" pitchFamily="18" charset="0"/>
                </a:rPr>
                <a:t>4 </a:t>
              </a:r>
              <a:r>
                <a:rPr kumimoji="1" lang="en-US" altLang="zh-CN" sz="3200" b="1" dirty="0">
                  <a:latin typeface="Times New Roman" pitchFamily="18" charset="0"/>
                </a:rPr>
                <a:t>]</a:t>
              </a:r>
              <a:r>
                <a:rPr kumimoji="1" lang="en-US" altLang="zh-CN" sz="3200" b="1" baseline="30000" dirty="0">
                  <a:latin typeface="Times New Roman" pitchFamily="18" charset="0"/>
                </a:rPr>
                <a:t> </a:t>
              </a:r>
              <a:r>
                <a:rPr kumimoji="1" lang="en-US" altLang="zh-CN" sz="3200" b="1" dirty="0">
                  <a:latin typeface="Times New Roman" pitchFamily="18" charset="0"/>
                </a:rPr>
                <a:t> SO</a:t>
              </a:r>
              <a:r>
                <a:rPr kumimoji="1" lang="en-US" altLang="zh-CN" sz="3200" b="1" baseline="-30000" dirty="0">
                  <a:latin typeface="Times New Roman" pitchFamily="18" charset="0"/>
                </a:rPr>
                <a:t>4</a:t>
              </a:r>
            </a:p>
          </p:txBody>
        </p:sp>
        <p:sp>
          <p:nvSpPr>
            <p:cNvPr id="13" name="Rectangle 16"/>
            <p:cNvSpPr>
              <a:spLocks noChangeArrowheads="1"/>
            </p:cNvSpPr>
            <p:nvPr/>
          </p:nvSpPr>
          <p:spPr bwMode="auto">
            <a:xfrm>
              <a:off x="3334" y="1044"/>
              <a:ext cx="109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dirty="0">
                  <a:latin typeface="Times New Roman" pitchFamily="18" charset="0"/>
                  <a:sym typeface="Symbol" pitchFamily="18" charset="2"/>
                </a:rPr>
                <a:t>K</a:t>
              </a:r>
              <a:r>
                <a:rPr kumimoji="1" lang="en-US" altLang="zh-CN" sz="3200" b="1" baseline="-25000" dirty="0">
                  <a:latin typeface="Times New Roman" pitchFamily="18" charset="0"/>
                  <a:sym typeface="Symbol" pitchFamily="18" charset="2"/>
                </a:rPr>
                <a:t>2</a:t>
              </a:r>
              <a:r>
                <a:rPr kumimoji="1" lang="en-US" altLang="zh-CN" sz="3200" b="1" dirty="0">
                  <a:latin typeface="Times New Roman" pitchFamily="18" charset="0"/>
                  <a:sym typeface="Symbol" pitchFamily="18" charset="2"/>
                </a:rPr>
                <a:t>[</a:t>
              </a:r>
              <a:r>
                <a:rPr kumimoji="1" lang="en-US" altLang="zh-CN" sz="3200" b="1" dirty="0">
                  <a:solidFill>
                    <a:srgbClr val="FFFF00"/>
                  </a:solidFill>
                  <a:latin typeface="Times New Roman" pitchFamily="18" charset="0"/>
                  <a:sym typeface="Symbol" pitchFamily="18" charset="2"/>
                </a:rPr>
                <a:t>Hg</a:t>
              </a:r>
              <a:r>
                <a:rPr kumimoji="1" lang="en-US" altLang="zh-CN" sz="3200" b="1" dirty="0">
                  <a:latin typeface="Times New Roman" pitchFamily="18" charset="0"/>
                  <a:sym typeface="Symbol" pitchFamily="18" charset="2"/>
                </a:rPr>
                <a:t>I</a:t>
              </a:r>
              <a:r>
                <a:rPr kumimoji="1" lang="en-US" altLang="zh-CN" sz="3200" b="1" baseline="-25000" dirty="0">
                  <a:latin typeface="Times New Roman" pitchFamily="18" charset="0"/>
                  <a:sym typeface="Symbol" pitchFamily="18" charset="2"/>
                </a:rPr>
                <a:t>4</a:t>
              </a:r>
              <a:r>
                <a:rPr kumimoji="1" lang="en-US" altLang="zh-CN" sz="3200" b="1" dirty="0">
                  <a:latin typeface="Times New Roman" pitchFamily="18" charset="0"/>
                  <a:sym typeface="Symbol" pitchFamily="18" charset="2"/>
                </a:rPr>
                <a:t>]</a:t>
              </a:r>
            </a:p>
          </p:txBody>
        </p:sp>
      </p:grpSp>
      <p:grpSp>
        <p:nvGrpSpPr>
          <p:cNvPr id="14" name="Group 19"/>
          <p:cNvGrpSpPr>
            <a:grpSpLocks/>
          </p:cNvGrpSpPr>
          <p:nvPr/>
        </p:nvGrpSpPr>
        <p:grpSpPr bwMode="auto">
          <a:xfrm>
            <a:off x="1919288" y="3281637"/>
            <a:ext cx="6877050" cy="1625601"/>
            <a:chOff x="240" y="1571"/>
            <a:chExt cx="4332" cy="1024"/>
          </a:xfrm>
        </p:grpSpPr>
        <p:sp>
          <p:nvSpPr>
            <p:cNvPr id="15" name="Rectangle 7"/>
            <p:cNvSpPr>
              <a:spLocks noChangeArrowheads="1"/>
            </p:cNvSpPr>
            <p:nvPr/>
          </p:nvSpPr>
          <p:spPr bwMode="auto">
            <a:xfrm>
              <a:off x="240" y="1571"/>
              <a:ext cx="21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FFFF00"/>
                  </a:solidFill>
                  <a:latin typeface="Times New Roman" pitchFamily="18" charset="0"/>
                </a:rPr>
                <a:t>配体：</a:t>
              </a:r>
              <a:r>
                <a:rPr kumimoji="1" lang="zh-CN" altLang="en-US" sz="3200" b="1" dirty="0">
                  <a:solidFill>
                    <a:srgbClr val="FFFF00"/>
                  </a:solidFill>
                  <a:latin typeface="楷体_GB2312" pitchFamily="49" charset="-122"/>
                  <a:ea typeface="楷体_GB2312" pitchFamily="49" charset="-122"/>
                </a:rPr>
                <a:t>有孤对电子</a:t>
              </a:r>
            </a:p>
          </p:txBody>
        </p:sp>
        <p:sp>
          <p:nvSpPr>
            <p:cNvPr id="16" name="Rectangle 17"/>
            <p:cNvSpPr>
              <a:spLocks noChangeArrowheads="1"/>
            </p:cNvSpPr>
            <p:nvPr/>
          </p:nvSpPr>
          <p:spPr bwMode="auto">
            <a:xfrm>
              <a:off x="706" y="2227"/>
              <a:ext cx="2104"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itchFamily="18" charset="0"/>
                </a:rPr>
                <a:t>[Cu ( </a:t>
              </a:r>
              <a:r>
                <a:rPr kumimoji="1" lang="en-US" altLang="zh-CN" sz="3200" b="1">
                  <a:solidFill>
                    <a:srgbClr val="FFFF00"/>
                  </a:solidFill>
                  <a:latin typeface="Times New Roman" pitchFamily="18" charset="0"/>
                </a:rPr>
                <a:t>NH</a:t>
              </a:r>
              <a:r>
                <a:rPr kumimoji="1" lang="en-US" altLang="zh-CN" sz="3200" b="1" baseline="-30000">
                  <a:solidFill>
                    <a:srgbClr val="FFFF00"/>
                  </a:solidFill>
                  <a:latin typeface="Times New Roman" pitchFamily="18" charset="0"/>
                </a:rPr>
                <a:t>3 </a:t>
              </a:r>
              <a:r>
                <a:rPr kumimoji="1" lang="en-US" altLang="zh-CN" sz="3200" b="1">
                  <a:latin typeface="Times New Roman" pitchFamily="18" charset="0"/>
                </a:rPr>
                <a:t>)</a:t>
              </a:r>
              <a:r>
                <a:rPr kumimoji="1" lang="en-US" altLang="zh-CN" sz="3200" b="1" baseline="-30000">
                  <a:latin typeface="Times New Roman" pitchFamily="18" charset="0"/>
                </a:rPr>
                <a:t>4 </a:t>
              </a:r>
              <a:r>
                <a:rPr kumimoji="1" lang="en-US" altLang="zh-CN" sz="3200" b="1">
                  <a:latin typeface="Times New Roman" pitchFamily="18" charset="0"/>
                </a:rPr>
                <a:t>]</a:t>
              </a:r>
              <a:r>
                <a:rPr kumimoji="1" lang="en-US" altLang="zh-CN" sz="3200" b="1" baseline="30000">
                  <a:latin typeface="Times New Roman" pitchFamily="18" charset="0"/>
                </a:rPr>
                <a:t> </a:t>
              </a:r>
              <a:r>
                <a:rPr kumimoji="1" lang="en-US" altLang="zh-CN" sz="3200" b="1">
                  <a:latin typeface="Times New Roman" pitchFamily="18" charset="0"/>
                </a:rPr>
                <a:t> SO</a:t>
              </a:r>
              <a:r>
                <a:rPr kumimoji="1" lang="en-US" altLang="zh-CN" sz="3200" b="1" baseline="-30000">
                  <a:latin typeface="Times New Roman" pitchFamily="18" charset="0"/>
                </a:rPr>
                <a:t>4</a:t>
              </a:r>
            </a:p>
          </p:txBody>
        </p:sp>
        <p:sp>
          <p:nvSpPr>
            <p:cNvPr id="17" name="Rectangle 18"/>
            <p:cNvSpPr>
              <a:spLocks noChangeArrowheads="1"/>
            </p:cNvSpPr>
            <p:nvPr/>
          </p:nvSpPr>
          <p:spPr bwMode="auto">
            <a:xfrm>
              <a:off x="3480" y="2227"/>
              <a:ext cx="109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itchFamily="18" charset="0"/>
                  <a:sym typeface="Symbol" pitchFamily="18" charset="2"/>
                </a:rPr>
                <a:t>K</a:t>
              </a:r>
              <a:r>
                <a:rPr kumimoji="1" lang="en-US" altLang="zh-CN" sz="3200" b="1" baseline="-25000">
                  <a:latin typeface="Times New Roman" pitchFamily="18" charset="0"/>
                  <a:sym typeface="Symbol" pitchFamily="18" charset="2"/>
                </a:rPr>
                <a:t>2</a:t>
              </a:r>
              <a:r>
                <a:rPr kumimoji="1" lang="en-US" altLang="zh-CN" sz="3200" b="1">
                  <a:latin typeface="Times New Roman" pitchFamily="18" charset="0"/>
                  <a:sym typeface="Symbol" pitchFamily="18" charset="2"/>
                </a:rPr>
                <a:t>[Hg</a:t>
              </a:r>
              <a:r>
                <a:rPr kumimoji="1" lang="en-US" altLang="zh-CN" sz="3200" b="1">
                  <a:solidFill>
                    <a:srgbClr val="FFFF00"/>
                  </a:solidFill>
                  <a:latin typeface="Times New Roman" pitchFamily="18" charset="0"/>
                  <a:sym typeface="Symbol" pitchFamily="18" charset="2"/>
                </a:rPr>
                <a:t>I</a:t>
              </a:r>
              <a:r>
                <a:rPr kumimoji="1" lang="en-US" altLang="zh-CN" sz="3200" b="1" baseline="-25000">
                  <a:latin typeface="Times New Roman" pitchFamily="18" charset="0"/>
                  <a:sym typeface="Symbol" pitchFamily="18" charset="2"/>
                </a:rPr>
                <a:t>4</a:t>
              </a:r>
              <a:r>
                <a:rPr kumimoji="1" lang="en-US" altLang="zh-CN" sz="3200" b="1">
                  <a:latin typeface="Times New Roman" pitchFamily="18" charset="0"/>
                  <a:sym typeface="Symbol" pitchFamily="18" charset="2"/>
                </a:rPr>
                <a:t>]</a:t>
              </a:r>
            </a:p>
          </p:txBody>
        </p:sp>
      </p:grpSp>
    </p:spTree>
    <p:extLst>
      <p:ext uri="{BB962C8B-B14F-4D97-AF65-F5344CB8AC3E}">
        <p14:creationId xmlns:p14="http://schemas.microsoft.com/office/powerpoint/2010/main" val="220828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amond(i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Bottom)">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8FD1F1-FFA0-4AA5-A209-236DC8BDB298}" type="datetime12">
              <a:rPr lang="zh-CN" altLang="en-US" smtClean="0"/>
              <a:t>上午8时17分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90</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136210" name="Rectangle 18"/>
          <p:cNvSpPr>
            <a:spLocks noGrp="1" noChangeArrowheads="1"/>
          </p:cNvSpPr>
          <p:nvPr>
            <p:ph type="title"/>
          </p:nvPr>
        </p:nvSpPr>
        <p:spPr>
          <a:xfrm>
            <a:off x="2279576" y="188640"/>
            <a:ext cx="7680960" cy="778768"/>
          </a:xfrm>
        </p:spPr>
        <p:txBody>
          <a:bodyPr>
            <a:normAutofit/>
          </a:bodyPr>
          <a:lstStyle/>
          <a:p>
            <a:r>
              <a:rPr lang="zh-CN" altLang="en-US" sz="3600" b="1" dirty="0">
                <a:latin typeface="Times New Roman" pitchFamily="18" charset="0"/>
                <a:cs typeface="Times New Roman" pitchFamily="18" charset="0"/>
              </a:rPr>
              <a:t>金属指示剂</a:t>
            </a:r>
          </a:p>
        </p:txBody>
      </p:sp>
      <p:sp>
        <p:nvSpPr>
          <p:cNvPr id="136211" name="Rectangle 19"/>
          <p:cNvSpPr>
            <a:spLocks noChangeArrowheads="1"/>
          </p:cNvSpPr>
          <p:nvPr/>
        </p:nvSpPr>
        <p:spPr bwMode="auto">
          <a:xfrm>
            <a:off x="2066682" y="1361460"/>
            <a:ext cx="43540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3600" b="1" dirty="0">
                <a:latin typeface="Times New Roman" pitchFamily="18" charset="0"/>
              </a:rPr>
              <a:t>金属指示剂作用原理</a:t>
            </a:r>
          </a:p>
        </p:txBody>
      </p:sp>
      <p:grpSp>
        <p:nvGrpSpPr>
          <p:cNvPr id="136216" name="Group 24"/>
          <p:cNvGrpSpPr>
            <a:grpSpLocks/>
          </p:cNvGrpSpPr>
          <p:nvPr/>
        </p:nvGrpSpPr>
        <p:grpSpPr bwMode="auto">
          <a:xfrm>
            <a:off x="1981200" y="3536033"/>
            <a:ext cx="6019800" cy="579437"/>
            <a:chOff x="288" y="1973"/>
            <a:chExt cx="3792" cy="365"/>
          </a:xfrm>
        </p:grpSpPr>
        <p:sp>
          <p:nvSpPr>
            <p:cNvPr id="136208" name="Rectangle 16"/>
            <p:cNvSpPr>
              <a:spLocks noChangeArrowheads="1"/>
            </p:cNvSpPr>
            <p:nvPr/>
          </p:nvSpPr>
          <p:spPr bwMode="auto">
            <a:xfrm>
              <a:off x="3216" y="1973"/>
              <a:ext cx="8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3200" b="1">
                  <a:latin typeface="Times New Roman" pitchFamily="18" charset="0"/>
                </a:rPr>
                <a:t>MY</a:t>
              </a:r>
            </a:p>
          </p:txBody>
        </p:sp>
        <p:sp>
          <p:nvSpPr>
            <p:cNvPr id="136209" name="Rectangle 17"/>
            <p:cNvSpPr>
              <a:spLocks noChangeArrowheads="1"/>
            </p:cNvSpPr>
            <p:nvPr/>
          </p:nvSpPr>
          <p:spPr bwMode="auto">
            <a:xfrm>
              <a:off x="288" y="1973"/>
              <a:ext cx="229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latin typeface="Times New Roman" pitchFamily="18" charset="0"/>
                </a:rPr>
                <a:t>主反应：</a:t>
              </a:r>
              <a:r>
                <a:rPr kumimoji="1" lang="en-US" altLang="zh-CN" sz="3200" b="1">
                  <a:latin typeface="Times New Roman" pitchFamily="18" charset="0"/>
                </a:rPr>
                <a:t>M     +    Y</a:t>
              </a:r>
            </a:p>
          </p:txBody>
        </p:sp>
        <p:graphicFrame>
          <p:nvGraphicFramePr>
            <p:cNvPr id="136212" name="Object 20"/>
            <p:cNvGraphicFramePr>
              <a:graphicFrameLocks noChangeAspect="1"/>
            </p:cNvGraphicFramePr>
            <p:nvPr/>
          </p:nvGraphicFramePr>
          <p:xfrm>
            <a:off x="2669" y="2122"/>
            <a:ext cx="423" cy="77"/>
          </p:xfrm>
          <a:graphic>
            <a:graphicData uri="http://schemas.openxmlformats.org/presentationml/2006/ole">
              <mc:AlternateContent xmlns:mc="http://schemas.openxmlformats.org/markup-compatibility/2006">
                <mc:Choice xmlns:v="urn:schemas-microsoft-com:vml" Requires="v">
                  <p:oleObj spid="_x0000_s347482" name="CS ChemDraw Drawing" r:id="rId3" imgW="671758" imgH="122952" progId="ChemDraw.Document.6.0">
                    <p:embed/>
                  </p:oleObj>
                </mc:Choice>
                <mc:Fallback>
                  <p:oleObj name="CS ChemDraw Drawing" r:id="rId3" imgW="671758" imgH="122952"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9" y="2122"/>
                          <a:ext cx="423" cy="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36215" name="Group 23"/>
          <p:cNvGrpSpPr>
            <a:grpSpLocks/>
          </p:cNvGrpSpPr>
          <p:nvPr/>
        </p:nvGrpSpPr>
        <p:grpSpPr bwMode="auto">
          <a:xfrm>
            <a:off x="1744664" y="2537494"/>
            <a:ext cx="7304087" cy="1060450"/>
            <a:chOff x="295" y="1344"/>
            <a:chExt cx="4601" cy="668"/>
          </a:xfrm>
        </p:grpSpPr>
        <p:sp>
          <p:nvSpPr>
            <p:cNvPr id="136196" name="Rectangle 4"/>
            <p:cNvSpPr>
              <a:spLocks noChangeArrowheads="1"/>
            </p:cNvSpPr>
            <p:nvPr/>
          </p:nvSpPr>
          <p:spPr bwMode="auto">
            <a:xfrm>
              <a:off x="295" y="1344"/>
              <a:ext cx="29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indent="266700" algn="just"/>
              <a:r>
                <a:rPr kumimoji="1" lang="zh-CN" altLang="en-US" sz="3200" b="1">
                  <a:latin typeface="Times New Roman" pitchFamily="18" charset="0"/>
                </a:rPr>
                <a:t>滴定前：</a:t>
              </a:r>
              <a:r>
                <a:rPr kumimoji="1" lang="en-US" altLang="zh-CN" sz="3200" b="1">
                  <a:latin typeface="Times New Roman" pitchFamily="18" charset="0"/>
                </a:rPr>
                <a:t>Mg</a:t>
              </a:r>
              <a:r>
                <a:rPr kumimoji="1" lang="en-US" altLang="zh-CN" sz="3200" b="1" baseline="30000">
                  <a:latin typeface="Times New Roman" pitchFamily="18" charset="0"/>
                </a:rPr>
                <a:t>2+</a:t>
              </a:r>
              <a:r>
                <a:rPr kumimoji="1" lang="en-US" altLang="zh-CN" sz="3200" b="1">
                  <a:latin typeface="Times New Roman" pitchFamily="18" charset="0"/>
                </a:rPr>
                <a:t>  +  In</a:t>
              </a:r>
            </a:p>
          </p:txBody>
        </p:sp>
        <p:sp>
          <p:nvSpPr>
            <p:cNvPr id="136198" name="Rectangle 6"/>
            <p:cNvSpPr>
              <a:spLocks noChangeArrowheads="1"/>
            </p:cNvSpPr>
            <p:nvPr/>
          </p:nvSpPr>
          <p:spPr bwMode="auto">
            <a:xfrm>
              <a:off x="3552" y="1349"/>
              <a:ext cx="13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3200" b="1">
                  <a:latin typeface="Times New Roman" pitchFamily="18" charset="0"/>
                </a:rPr>
                <a:t>Mg-In</a:t>
              </a:r>
            </a:p>
          </p:txBody>
        </p:sp>
        <p:sp>
          <p:nvSpPr>
            <p:cNvPr id="136199" name="Rectangle 7"/>
            <p:cNvSpPr>
              <a:spLocks noChangeArrowheads="1"/>
            </p:cNvSpPr>
            <p:nvPr/>
          </p:nvSpPr>
          <p:spPr bwMode="auto">
            <a:xfrm>
              <a:off x="3890" y="1685"/>
              <a:ext cx="7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FF00"/>
                  </a:solidFill>
                  <a:latin typeface="Times New Roman" pitchFamily="18" charset="0"/>
                </a:rPr>
                <a:t>(</a:t>
              </a:r>
              <a:r>
                <a:rPr kumimoji="1" lang="zh-CN" altLang="en-US" sz="2800" b="1">
                  <a:solidFill>
                    <a:srgbClr val="FFFF00"/>
                  </a:solidFill>
                  <a:latin typeface="Times New Roman" pitchFamily="18" charset="0"/>
                </a:rPr>
                <a:t>红色</a:t>
              </a:r>
              <a:r>
                <a:rPr kumimoji="1" lang="en-US" altLang="zh-CN" sz="2800" b="1">
                  <a:solidFill>
                    <a:srgbClr val="FFFF00"/>
                  </a:solidFill>
                  <a:latin typeface="Times New Roman" pitchFamily="18" charset="0"/>
                </a:rPr>
                <a:t>)</a:t>
              </a:r>
            </a:p>
          </p:txBody>
        </p:sp>
        <p:graphicFrame>
          <p:nvGraphicFramePr>
            <p:cNvPr id="136213" name="Object 21"/>
            <p:cNvGraphicFramePr>
              <a:graphicFrameLocks noChangeAspect="1"/>
            </p:cNvGraphicFramePr>
            <p:nvPr/>
          </p:nvGraphicFramePr>
          <p:xfrm>
            <a:off x="2971" y="1480"/>
            <a:ext cx="423" cy="77"/>
          </p:xfrm>
          <a:graphic>
            <a:graphicData uri="http://schemas.openxmlformats.org/presentationml/2006/ole">
              <mc:AlternateContent xmlns:mc="http://schemas.openxmlformats.org/markup-compatibility/2006">
                <mc:Choice xmlns:v="urn:schemas-microsoft-com:vml" Requires="v">
                  <p:oleObj spid="_x0000_s347483" name="CS ChemDraw Drawing" r:id="rId5" imgW="671758" imgH="122952" progId="ChemDraw.Document.6.0">
                    <p:embed/>
                  </p:oleObj>
                </mc:Choice>
                <mc:Fallback>
                  <p:oleObj name="CS ChemDraw Drawing" r:id="rId5" imgW="671758" imgH="122952"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 y="1480"/>
                          <a:ext cx="423" cy="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36217" name="Group 25"/>
          <p:cNvGrpSpPr>
            <a:grpSpLocks/>
          </p:cNvGrpSpPr>
          <p:nvPr/>
        </p:nvGrpSpPr>
        <p:grpSpPr bwMode="auto">
          <a:xfrm>
            <a:off x="2057400" y="4526632"/>
            <a:ext cx="8153400" cy="990600"/>
            <a:chOff x="336" y="2597"/>
            <a:chExt cx="5136" cy="624"/>
          </a:xfrm>
        </p:grpSpPr>
        <p:sp>
          <p:nvSpPr>
            <p:cNvPr id="136202" name="Rectangle 10"/>
            <p:cNvSpPr>
              <a:spLocks noChangeArrowheads="1"/>
            </p:cNvSpPr>
            <p:nvPr/>
          </p:nvSpPr>
          <p:spPr bwMode="auto">
            <a:xfrm>
              <a:off x="3648" y="2597"/>
              <a:ext cx="18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3200" b="1">
                  <a:latin typeface="Times New Roman" pitchFamily="18" charset="0"/>
                </a:rPr>
                <a:t>MY  +  In</a:t>
              </a:r>
            </a:p>
          </p:txBody>
        </p:sp>
        <p:sp>
          <p:nvSpPr>
            <p:cNvPr id="136203" name="Rectangle 11"/>
            <p:cNvSpPr>
              <a:spLocks noChangeArrowheads="1"/>
            </p:cNvSpPr>
            <p:nvPr/>
          </p:nvSpPr>
          <p:spPr bwMode="auto">
            <a:xfrm>
              <a:off x="1394" y="2894"/>
              <a:ext cx="7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rgbClr val="FFFF00"/>
                  </a:solidFill>
                  <a:latin typeface="Times New Roman" pitchFamily="18" charset="0"/>
                </a:rPr>
                <a:t>(</a:t>
              </a:r>
              <a:r>
                <a:rPr kumimoji="1" lang="zh-CN" altLang="en-US" sz="2800" b="1">
                  <a:solidFill>
                    <a:srgbClr val="FFFF00"/>
                  </a:solidFill>
                  <a:latin typeface="Times New Roman" pitchFamily="18" charset="0"/>
                </a:rPr>
                <a:t>红色</a:t>
              </a:r>
              <a:r>
                <a:rPr kumimoji="1" lang="en-US" altLang="zh-CN" sz="2800" b="1">
                  <a:solidFill>
                    <a:srgbClr val="FFFF00"/>
                  </a:solidFill>
                  <a:latin typeface="Times New Roman" pitchFamily="18" charset="0"/>
                </a:rPr>
                <a:t>)</a:t>
              </a:r>
            </a:p>
          </p:txBody>
        </p:sp>
        <p:sp>
          <p:nvSpPr>
            <p:cNvPr id="136204" name="Rectangle 12"/>
            <p:cNvSpPr>
              <a:spLocks noChangeArrowheads="1"/>
            </p:cNvSpPr>
            <p:nvPr/>
          </p:nvSpPr>
          <p:spPr bwMode="auto">
            <a:xfrm>
              <a:off x="4409" y="2885"/>
              <a:ext cx="102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rgbClr val="FFFF00"/>
                  </a:solidFill>
                  <a:latin typeface="Times New Roman" pitchFamily="18" charset="0"/>
                </a:rPr>
                <a:t>（蓝色）</a:t>
              </a:r>
            </a:p>
          </p:txBody>
        </p:sp>
        <p:sp>
          <p:nvSpPr>
            <p:cNvPr id="136205" name="Rectangle 13"/>
            <p:cNvSpPr>
              <a:spLocks noChangeArrowheads="1"/>
            </p:cNvSpPr>
            <p:nvPr/>
          </p:nvSpPr>
          <p:spPr bwMode="auto">
            <a:xfrm>
              <a:off x="336" y="2597"/>
              <a:ext cx="242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latin typeface="Times New Roman" pitchFamily="18" charset="0"/>
                </a:rPr>
                <a:t>终点时：</a:t>
              </a:r>
              <a:r>
                <a:rPr kumimoji="1" lang="en-US" altLang="zh-CN" sz="3200" b="1">
                  <a:latin typeface="Times New Roman" pitchFamily="18" charset="0"/>
                </a:rPr>
                <a:t>Mg-In  +  Y</a:t>
              </a:r>
            </a:p>
          </p:txBody>
        </p:sp>
        <p:graphicFrame>
          <p:nvGraphicFramePr>
            <p:cNvPr id="136214" name="Object 22"/>
            <p:cNvGraphicFramePr>
              <a:graphicFrameLocks noChangeAspect="1"/>
            </p:cNvGraphicFramePr>
            <p:nvPr/>
          </p:nvGraphicFramePr>
          <p:xfrm>
            <a:off x="3107" y="2750"/>
            <a:ext cx="423" cy="77"/>
          </p:xfrm>
          <a:graphic>
            <a:graphicData uri="http://schemas.openxmlformats.org/presentationml/2006/ole">
              <mc:AlternateContent xmlns:mc="http://schemas.openxmlformats.org/markup-compatibility/2006">
                <mc:Choice xmlns:v="urn:schemas-microsoft-com:vml" Requires="v">
                  <p:oleObj spid="_x0000_s347484" name="CS ChemDraw Drawing" r:id="rId6" imgW="671758" imgH="122952" progId="ChemDraw.Document.6.0">
                    <p:embed/>
                  </p:oleObj>
                </mc:Choice>
                <mc:Fallback>
                  <p:oleObj name="CS ChemDraw Drawing" r:id="rId6" imgW="671758" imgH="122952"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7" y="2750"/>
                          <a:ext cx="423" cy="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31930320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868904-6B17-4728-B83B-0AD6CBA82193}" type="datetime12">
              <a:rPr lang="zh-CN" altLang="en-US" smtClean="0"/>
              <a:t>上午8时17分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FF5C397E-E468-49FA-BEA9-51BB9567DDA7}" type="slidenum">
              <a:rPr kumimoji="1" lang="en-US" altLang="zh-CN" sz="1800" spc="30">
                <a:solidFill>
                  <a:schemeClr val="tx1"/>
                </a:solidFill>
                <a:latin typeface="隶书" pitchFamily="49" charset="-122"/>
                <a:ea typeface="隶书" pitchFamily="49" charset="-122"/>
                <a:cs typeface="Tahoma" pitchFamily="34" charset="0"/>
              </a:rPr>
              <a:pPr/>
              <a:t>91</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137218" name="Rectangle 2"/>
          <p:cNvSpPr>
            <a:spLocks noGrp="1" noChangeArrowheads="1"/>
          </p:cNvSpPr>
          <p:nvPr>
            <p:ph type="title"/>
          </p:nvPr>
        </p:nvSpPr>
        <p:spPr/>
        <p:txBody>
          <a:bodyPr/>
          <a:lstStyle/>
          <a:p>
            <a:r>
              <a:rPr lang="zh-CN" altLang="en-US" sz="3600" b="1">
                <a:latin typeface="宋体" pitchFamily="2" charset="-122"/>
              </a:rPr>
              <a:t>金属指示剂必须具备的条件 </a:t>
            </a:r>
          </a:p>
        </p:txBody>
      </p:sp>
      <p:sp>
        <p:nvSpPr>
          <p:cNvPr id="137219" name="Rectangle 3"/>
          <p:cNvSpPr>
            <a:spLocks noChangeArrowheads="1"/>
          </p:cNvSpPr>
          <p:nvPr/>
        </p:nvSpPr>
        <p:spPr bwMode="auto">
          <a:xfrm>
            <a:off x="96541" y="1117797"/>
            <a:ext cx="8077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dirty="0">
                <a:solidFill>
                  <a:srgbClr val="FFFF00"/>
                </a:solidFill>
                <a:latin typeface="Times New Roman" pitchFamily="18" charset="0"/>
              </a:rPr>
              <a:t>1</a:t>
            </a:r>
            <a:r>
              <a:rPr kumimoji="1" lang="zh-CN" altLang="en-US" sz="2800" b="1" dirty="0">
                <a:solidFill>
                  <a:srgbClr val="FFFF00"/>
                </a:solidFill>
                <a:latin typeface="Times New Roman" pitchFamily="18" charset="0"/>
              </a:rPr>
              <a:t>、</a:t>
            </a:r>
            <a:r>
              <a:rPr kumimoji="1" lang="zh-CN" altLang="en-US" sz="2800" b="1" dirty="0">
                <a:latin typeface="Times New Roman" pitchFamily="18" charset="0"/>
              </a:rPr>
              <a:t>在滴定</a:t>
            </a:r>
            <a:r>
              <a:rPr kumimoji="1" lang="en-US" altLang="zh-CN" sz="2800" b="1" dirty="0">
                <a:latin typeface="Times New Roman" pitchFamily="18" charset="0"/>
              </a:rPr>
              <a:t>pH</a:t>
            </a:r>
            <a:r>
              <a:rPr kumimoji="1" lang="zh-CN" altLang="en-US" sz="2800" b="1" dirty="0">
                <a:latin typeface="Times New Roman" pitchFamily="18" charset="0"/>
              </a:rPr>
              <a:t>范围内，</a:t>
            </a:r>
            <a:r>
              <a:rPr kumimoji="1" lang="en-US" altLang="zh-CN" sz="2800" b="1" dirty="0" err="1">
                <a:latin typeface="Times New Roman" pitchFamily="18" charset="0"/>
              </a:rPr>
              <a:t>MIn</a:t>
            </a:r>
            <a:r>
              <a:rPr kumimoji="1" lang="zh-CN" altLang="en-US" sz="2800" b="1" dirty="0">
                <a:latin typeface="Times New Roman" pitchFamily="18" charset="0"/>
              </a:rPr>
              <a:t>与</a:t>
            </a:r>
            <a:r>
              <a:rPr kumimoji="1" lang="en-US" altLang="zh-CN" sz="2800" b="1" dirty="0">
                <a:latin typeface="Times New Roman" pitchFamily="18" charset="0"/>
              </a:rPr>
              <a:t>In</a:t>
            </a:r>
            <a:r>
              <a:rPr kumimoji="1" lang="zh-CN" altLang="en-US" sz="2800" b="1" dirty="0">
                <a:latin typeface="Times New Roman" pitchFamily="18" charset="0"/>
              </a:rPr>
              <a:t>有显著的颜色区别</a:t>
            </a:r>
          </a:p>
        </p:txBody>
      </p:sp>
      <p:sp>
        <p:nvSpPr>
          <p:cNvPr id="137220" name="Rectangle 4"/>
          <p:cNvSpPr>
            <a:spLocks noChangeArrowheads="1"/>
          </p:cNvSpPr>
          <p:nvPr/>
        </p:nvSpPr>
        <p:spPr bwMode="auto">
          <a:xfrm>
            <a:off x="388937" y="4869479"/>
            <a:ext cx="835501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dirty="0">
                <a:solidFill>
                  <a:srgbClr val="FFFF00"/>
                </a:solidFill>
                <a:latin typeface="Times New Roman" pitchFamily="18" charset="0"/>
              </a:rPr>
              <a:t>2</a:t>
            </a:r>
            <a:r>
              <a:rPr kumimoji="1" lang="zh-CN" altLang="en-US" sz="2800" b="1" dirty="0">
                <a:solidFill>
                  <a:srgbClr val="FFFF00"/>
                </a:solidFill>
                <a:latin typeface="Times New Roman" pitchFamily="18" charset="0"/>
              </a:rPr>
              <a:t>、</a:t>
            </a:r>
            <a:r>
              <a:rPr kumimoji="1" lang="zh-CN" altLang="en-US" sz="2800" b="1" dirty="0">
                <a:latin typeface="Times New Roman" pitchFamily="18" charset="0"/>
              </a:rPr>
              <a:t>显色反应灵敏、迅速，有良好的可逆性；</a:t>
            </a:r>
          </a:p>
          <a:p>
            <a:pPr>
              <a:spcBef>
                <a:spcPct val="50000"/>
              </a:spcBef>
            </a:pPr>
            <a:r>
              <a:rPr kumimoji="1" lang="en-US" altLang="zh-CN" sz="2800" b="1" dirty="0">
                <a:solidFill>
                  <a:srgbClr val="FFFF00"/>
                </a:solidFill>
                <a:latin typeface="Times New Roman" pitchFamily="18" charset="0"/>
              </a:rPr>
              <a:t>3</a:t>
            </a:r>
            <a:r>
              <a:rPr kumimoji="1" lang="zh-CN" altLang="en-US" sz="2800" b="1" dirty="0">
                <a:solidFill>
                  <a:srgbClr val="FFFF00"/>
                </a:solidFill>
                <a:latin typeface="Times New Roman" pitchFamily="18" charset="0"/>
              </a:rPr>
              <a:t>、</a:t>
            </a:r>
            <a:r>
              <a:rPr kumimoji="1" lang="en-US" altLang="zh-CN" sz="2800" b="1" dirty="0" err="1">
                <a:latin typeface="Times New Roman" pitchFamily="18" charset="0"/>
              </a:rPr>
              <a:t>MIn</a:t>
            </a:r>
            <a:r>
              <a:rPr kumimoji="1" lang="zh-CN" altLang="en-US" sz="2800" b="1" dirty="0">
                <a:latin typeface="Times New Roman" pitchFamily="18" charset="0"/>
              </a:rPr>
              <a:t>稳定性要适当</a:t>
            </a:r>
          </a:p>
        </p:txBody>
      </p:sp>
      <p:sp>
        <p:nvSpPr>
          <p:cNvPr id="137233" name="Text Box 17"/>
          <p:cNvSpPr txBox="1">
            <a:spLocks noChangeArrowheads="1"/>
          </p:cNvSpPr>
          <p:nvPr/>
        </p:nvSpPr>
        <p:spPr bwMode="auto">
          <a:xfrm>
            <a:off x="2498725" y="3990008"/>
            <a:ext cx="1460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rPr>
              <a:t>pH</a:t>
            </a:r>
            <a:r>
              <a:rPr kumimoji="1" lang="zh-CN" altLang="en-US" sz="2800" b="1">
                <a:latin typeface="Times New Roman" pitchFamily="18" charset="0"/>
              </a:rPr>
              <a:t>＜</a:t>
            </a:r>
            <a:r>
              <a:rPr kumimoji="1" lang="en-US" altLang="zh-CN" sz="2800" b="1">
                <a:latin typeface="Times New Roman" pitchFamily="18" charset="0"/>
              </a:rPr>
              <a:t>6.0</a:t>
            </a:r>
          </a:p>
        </p:txBody>
      </p:sp>
      <p:sp>
        <p:nvSpPr>
          <p:cNvPr id="137234" name="Text Box 18"/>
          <p:cNvSpPr txBox="1">
            <a:spLocks noChangeArrowheads="1"/>
          </p:cNvSpPr>
          <p:nvPr/>
        </p:nvSpPr>
        <p:spPr bwMode="auto">
          <a:xfrm>
            <a:off x="5029201" y="3990008"/>
            <a:ext cx="20875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rPr>
              <a:t>pH11.0~11.0</a:t>
            </a:r>
          </a:p>
        </p:txBody>
      </p:sp>
      <p:sp>
        <p:nvSpPr>
          <p:cNvPr id="137235" name="Text Box 19"/>
          <p:cNvSpPr txBox="1">
            <a:spLocks noChangeArrowheads="1"/>
          </p:cNvSpPr>
          <p:nvPr/>
        </p:nvSpPr>
        <p:spPr bwMode="auto">
          <a:xfrm>
            <a:off x="7924800" y="3913808"/>
            <a:ext cx="1638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latin typeface="Times New Roman" pitchFamily="18" charset="0"/>
              </a:rPr>
              <a:t>pH</a:t>
            </a:r>
            <a:r>
              <a:rPr kumimoji="1" lang="zh-CN" altLang="en-US" sz="2800" b="1">
                <a:latin typeface="Times New Roman" pitchFamily="18" charset="0"/>
              </a:rPr>
              <a:t>＞</a:t>
            </a:r>
            <a:r>
              <a:rPr kumimoji="1" lang="en-US" altLang="zh-CN" sz="2800" b="1">
                <a:latin typeface="Times New Roman" pitchFamily="18" charset="0"/>
              </a:rPr>
              <a:t>12.0</a:t>
            </a:r>
          </a:p>
        </p:txBody>
      </p:sp>
      <p:grpSp>
        <p:nvGrpSpPr>
          <p:cNvPr id="137239" name="Group 23"/>
          <p:cNvGrpSpPr>
            <a:grpSpLocks/>
          </p:cNvGrpSpPr>
          <p:nvPr/>
        </p:nvGrpSpPr>
        <p:grpSpPr bwMode="auto">
          <a:xfrm>
            <a:off x="2133600" y="2389809"/>
            <a:ext cx="7378700" cy="1646237"/>
            <a:chOff x="384" y="1305"/>
            <a:chExt cx="4648" cy="1037"/>
          </a:xfrm>
        </p:grpSpPr>
        <p:sp>
          <p:nvSpPr>
            <p:cNvPr id="137225" name="Text Box 9"/>
            <p:cNvSpPr txBox="1">
              <a:spLocks noChangeArrowheads="1"/>
            </p:cNvSpPr>
            <p:nvPr/>
          </p:nvSpPr>
          <p:spPr bwMode="auto">
            <a:xfrm>
              <a:off x="566" y="1477"/>
              <a:ext cx="416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a:latin typeface="Times New Roman" pitchFamily="18" charset="0"/>
                </a:rPr>
                <a:t>H</a:t>
              </a:r>
              <a:r>
                <a:rPr kumimoji="1" lang="en-US" altLang="zh-CN" sz="3600" b="1" baseline="-25000">
                  <a:latin typeface="Times New Roman" pitchFamily="18" charset="0"/>
                </a:rPr>
                <a:t>2</a:t>
              </a:r>
              <a:r>
                <a:rPr kumimoji="1" lang="en-US" altLang="zh-CN" sz="3600" b="1">
                  <a:latin typeface="Times New Roman" pitchFamily="18" charset="0"/>
                </a:rPr>
                <a:t>In</a:t>
              </a:r>
              <a:r>
                <a:rPr kumimoji="1" lang="en-US" altLang="zh-CN" sz="3600" b="1" baseline="30000">
                  <a:latin typeface="Times New Roman" pitchFamily="18" charset="0"/>
                </a:rPr>
                <a:t>-                       </a:t>
              </a:r>
              <a:r>
                <a:rPr kumimoji="1" lang="en-US" altLang="zh-CN" sz="3600" b="1">
                  <a:latin typeface="Times New Roman" pitchFamily="18" charset="0"/>
                </a:rPr>
                <a:t>HIn</a:t>
              </a:r>
              <a:r>
                <a:rPr kumimoji="1" lang="en-US" altLang="zh-CN" sz="3600" b="1" baseline="30000">
                  <a:latin typeface="Times New Roman" pitchFamily="18" charset="0"/>
                </a:rPr>
                <a:t>2-                         </a:t>
              </a:r>
              <a:r>
                <a:rPr kumimoji="1" lang="en-US" altLang="zh-CN" sz="3600" b="1">
                  <a:latin typeface="Times New Roman" pitchFamily="18" charset="0"/>
                </a:rPr>
                <a:t>In</a:t>
              </a:r>
              <a:r>
                <a:rPr kumimoji="1" lang="en-US" altLang="zh-CN" sz="3600" b="1" baseline="30000">
                  <a:latin typeface="Times New Roman" pitchFamily="18" charset="0"/>
                </a:rPr>
                <a:t>3-</a:t>
              </a:r>
            </a:p>
          </p:txBody>
        </p:sp>
        <p:sp>
          <p:nvSpPr>
            <p:cNvPr id="137228" name="Text Box 12"/>
            <p:cNvSpPr txBox="1">
              <a:spLocks noChangeArrowheads="1"/>
            </p:cNvSpPr>
            <p:nvPr/>
          </p:nvSpPr>
          <p:spPr bwMode="auto">
            <a:xfrm>
              <a:off x="1296" y="1305"/>
              <a:ext cx="107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itchFamily="18" charset="0"/>
                </a:rPr>
                <a:t>p</a:t>
              </a:r>
              <a:r>
                <a:rPr kumimoji="1" lang="en-US" altLang="zh-CN" sz="3200" b="1" i="1">
                  <a:latin typeface="Times New Roman" pitchFamily="18" charset="0"/>
                </a:rPr>
                <a:t>K</a:t>
              </a:r>
              <a:r>
                <a:rPr kumimoji="1" lang="en-US" altLang="zh-CN" sz="3200" b="1" baseline="-25000">
                  <a:latin typeface="Times New Roman" pitchFamily="18" charset="0"/>
                </a:rPr>
                <a:t>a2</a:t>
              </a:r>
              <a:r>
                <a:rPr kumimoji="1" lang="en-US" altLang="zh-CN" sz="3200" b="1">
                  <a:latin typeface="Times New Roman" pitchFamily="18" charset="0"/>
                </a:rPr>
                <a:t>=6.3</a:t>
              </a:r>
            </a:p>
          </p:txBody>
        </p:sp>
        <p:sp>
          <p:nvSpPr>
            <p:cNvPr id="137229" name="Text Box 13"/>
            <p:cNvSpPr txBox="1">
              <a:spLocks noChangeArrowheads="1"/>
            </p:cNvSpPr>
            <p:nvPr/>
          </p:nvSpPr>
          <p:spPr bwMode="auto">
            <a:xfrm>
              <a:off x="3017" y="1305"/>
              <a:ext cx="119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latin typeface="Times New Roman" pitchFamily="18" charset="0"/>
                </a:rPr>
                <a:t>p</a:t>
              </a:r>
              <a:r>
                <a:rPr kumimoji="1" lang="en-US" altLang="zh-CN" sz="3200" b="1" i="1">
                  <a:latin typeface="Times New Roman" pitchFamily="18" charset="0"/>
                </a:rPr>
                <a:t>K</a:t>
              </a:r>
              <a:r>
                <a:rPr kumimoji="1" lang="en-US" altLang="zh-CN" sz="3200" b="1" baseline="-25000">
                  <a:latin typeface="Times New Roman" pitchFamily="18" charset="0"/>
                </a:rPr>
                <a:t>a3</a:t>
              </a:r>
              <a:r>
                <a:rPr kumimoji="1" lang="en-US" altLang="zh-CN" sz="3200" b="1">
                  <a:latin typeface="Times New Roman" pitchFamily="18" charset="0"/>
                </a:rPr>
                <a:t>=11.6</a:t>
              </a:r>
            </a:p>
          </p:txBody>
        </p:sp>
        <p:sp>
          <p:nvSpPr>
            <p:cNvPr id="137230" name="Text Box 14"/>
            <p:cNvSpPr txBox="1">
              <a:spLocks noChangeArrowheads="1"/>
            </p:cNvSpPr>
            <p:nvPr/>
          </p:nvSpPr>
          <p:spPr bwMode="auto">
            <a:xfrm>
              <a:off x="384" y="1977"/>
              <a:ext cx="11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latin typeface="Times New Roman" pitchFamily="18" charset="0"/>
                </a:rPr>
                <a:t>（红色）</a:t>
              </a:r>
            </a:p>
          </p:txBody>
        </p:sp>
        <p:sp>
          <p:nvSpPr>
            <p:cNvPr id="137231" name="Text Box 15"/>
            <p:cNvSpPr txBox="1">
              <a:spLocks noChangeArrowheads="1"/>
            </p:cNvSpPr>
            <p:nvPr/>
          </p:nvSpPr>
          <p:spPr bwMode="auto">
            <a:xfrm>
              <a:off x="2112" y="1977"/>
              <a:ext cx="11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latin typeface="Times New Roman" pitchFamily="18" charset="0"/>
                </a:rPr>
                <a:t>（兰色）</a:t>
              </a:r>
            </a:p>
          </p:txBody>
        </p:sp>
        <p:sp>
          <p:nvSpPr>
            <p:cNvPr id="137232" name="Text Box 16"/>
            <p:cNvSpPr txBox="1">
              <a:spLocks noChangeArrowheads="1"/>
            </p:cNvSpPr>
            <p:nvPr/>
          </p:nvSpPr>
          <p:spPr bwMode="auto">
            <a:xfrm>
              <a:off x="3888" y="1929"/>
              <a:ext cx="11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latin typeface="Times New Roman" pitchFamily="18" charset="0"/>
                </a:rPr>
                <a:t>（橙色）</a:t>
              </a:r>
            </a:p>
          </p:txBody>
        </p:sp>
        <p:graphicFrame>
          <p:nvGraphicFramePr>
            <p:cNvPr id="137237" name="Object 21"/>
            <p:cNvGraphicFramePr>
              <a:graphicFrameLocks noChangeAspect="1"/>
            </p:cNvGraphicFramePr>
            <p:nvPr/>
          </p:nvGraphicFramePr>
          <p:xfrm>
            <a:off x="3061" y="1570"/>
            <a:ext cx="1180" cy="215"/>
          </p:xfrm>
          <a:graphic>
            <a:graphicData uri="http://schemas.openxmlformats.org/presentationml/2006/ole">
              <mc:AlternateContent xmlns:mc="http://schemas.openxmlformats.org/markup-compatibility/2006">
                <mc:Choice xmlns:v="urn:schemas-microsoft-com:vml" Requires="v">
                  <p:oleObj spid="_x0000_s298898" name="CS ChemDraw Drawing" r:id="rId3" imgW="671758" imgH="122952" progId="ChemDraw.Document.6.0">
                    <p:embed/>
                  </p:oleObj>
                </mc:Choice>
                <mc:Fallback>
                  <p:oleObj name="CS ChemDraw Drawing" r:id="rId3" imgW="671758" imgH="122952"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1" y="1570"/>
                          <a:ext cx="1180"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7238" name="Object 22"/>
            <p:cNvGraphicFramePr>
              <a:graphicFrameLocks noChangeAspect="1"/>
            </p:cNvGraphicFramePr>
            <p:nvPr/>
          </p:nvGraphicFramePr>
          <p:xfrm>
            <a:off x="1247" y="1616"/>
            <a:ext cx="1180" cy="215"/>
          </p:xfrm>
          <a:graphic>
            <a:graphicData uri="http://schemas.openxmlformats.org/presentationml/2006/ole">
              <mc:AlternateContent xmlns:mc="http://schemas.openxmlformats.org/markup-compatibility/2006">
                <mc:Choice xmlns:v="urn:schemas-microsoft-com:vml" Requires="v">
                  <p:oleObj spid="_x0000_s298899" name="CS ChemDraw Drawing" r:id="rId5" imgW="671758" imgH="122952" progId="ChemDraw.Document.6.0">
                    <p:embed/>
                  </p:oleObj>
                </mc:Choice>
                <mc:Fallback>
                  <p:oleObj name="CS ChemDraw Drawing" r:id="rId5" imgW="671758" imgH="122952"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 y="1616"/>
                          <a:ext cx="1180"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1789702254"/>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ChangeArrowheads="1"/>
          </p:cNvSpPr>
          <p:nvPr/>
        </p:nvSpPr>
        <p:spPr bwMode="auto">
          <a:xfrm>
            <a:off x="551384" y="1628800"/>
            <a:ext cx="1087320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b="1" dirty="0">
                <a:latin typeface="宋体" pitchFamily="2" charset="-122"/>
              </a:rPr>
              <a:t>间接法配制：</a:t>
            </a:r>
          </a:p>
          <a:p>
            <a:pPr>
              <a:spcBef>
                <a:spcPct val="50000"/>
              </a:spcBef>
            </a:pPr>
            <a:r>
              <a:rPr kumimoji="1" lang="zh-CN" altLang="en-US" sz="2800" b="1" dirty="0">
                <a:latin typeface="宋体" pitchFamily="2" charset="-122"/>
              </a:rPr>
              <a:t> 先用</a:t>
            </a:r>
            <a:r>
              <a:rPr kumimoji="1" lang="en-US" altLang="zh-CN" sz="2800" b="1" dirty="0">
                <a:latin typeface="宋体" pitchFamily="2" charset="-122"/>
              </a:rPr>
              <a:t>EDTA</a:t>
            </a:r>
            <a:r>
              <a:rPr kumimoji="1" lang="zh-CN" altLang="en-US" sz="2800" b="1" dirty="0">
                <a:latin typeface="宋体" pitchFamily="2" charset="-122"/>
              </a:rPr>
              <a:t>二钠盐配成近似浓度，再用基准物标定。</a:t>
            </a:r>
          </a:p>
          <a:p>
            <a:pPr>
              <a:spcBef>
                <a:spcPct val="50000"/>
              </a:spcBef>
            </a:pPr>
            <a:endParaRPr kumimoji="1" lang="zh-CN" altLang="en-US" sz="2800" b="1" dirty="0">
              <a:latin typeface="宋体" pitchFamily="2" charset="-122"/>
            </a:endParaRPr>
          </a:p>
          <a:p>
            <a:pPr>
              <a:spcBef>
                <a:spcPct val="50000"/>
              </a:spcBef>
            </a:pPr>
            <a:r>
              <a:rPr kumimoji="1" lang="zh-CN" altLang="en-US" sz="2800" b="1" dirty="0">
                <a:latin typeface="宋体" pitchFamily="2" charset="-122"/>
              </a:rPr>
              <a:t>基准物质：</a:t>
            </a:r>
          </a:p>
          <a:p>
            <a:pPr>
              <a:spcBef>
                <a:spcPct val="50000"/>
              </a:spcBef>
            </a:pPr>
            <a:r>
              <a:rPr kumimoji="1" lang="zh-CN" altLang="en-US" sz="2800" b="1" dirty="0">
                <a:latin typeface="宋体" pitchFamily="2" charset="-122"/>
              </a:rPr>
              <a:t>  </a:t>
            </a:r>
            <a:r>
              <a:rPr kumimoji="1" lang="en-US" altLang="zh-CN" sz="2800" b="1" dirty="0">
                <a:latin typeface="Times New Roman" pitchFamily="18" charset="0"/>
              </a:rPr>
              <a:t>CaCO</a:t>
            </a:r>
            <a:r>
              <a:rPr kumimoji="1" lang="en-US" altLang="zh-CN" sz="2800" b="1" baseline="-25000" dirty="0">
                <a:latin typeface="Times New Roman" pitchFamily="18" charset="0"/>
              </a:rPr>
              <a:t>3</a:t>
            </a:r>
            <a:r>
              <a:rPr kumimoji="1" lang="zh-CN" altLang="en-US" sz="2800" b="1" dirty="0">
                <a:latin typeface="宋体" pitchFamily="2" charset="-122"/>
              </a:rPr>
              <a:t>、</a:t>
            </a:r>
            <a:r>
              <a:rPr kumimoji="1" lang="en-US" altLang="zh-CN" sz="2800" b="1" dirty="0">
                <a:latin typeface="Times New Roman" pitchFamily="18" charset="0"/>
              </a:rPr>
              <a:t>MgSO</a:t>
            </a:r>
            <a:r>
              <a:rPr kumimoji="1" lang="en-US" altLang="zh-CN" sz="2800" b="1" baseline="-25000" dirty="0">
                <a:latin typeface="Times New Roman" pitchFamily="18" charset="0"/>
              </a:rPr>
              <a:t>4</a:t>
            </a:r>
            <a:r>
              <a:rPr kumimoji="1" lang="en-US" altLang="zh-CN" sz="2800" b="1" dirty="0">
                <a:latin typeface="Times New Roman" pitchFamily="18" charset="0"/>
              </a:rPr>
              <a:t>·11H</a:t>
            </a:r>
            <a:r>
              <a:rPr kumimoji="1" lang="en-US" altLang="zh-CN" sz="2800" b="1" baseline="-25000" dirty="0">
                <a:latin typeface="Times New Roman" pitchFamily="18" charset="0"/>
              </a:rPr>
              <a:t>2</a:t>
            </a:r>
            <a:r>
              <a:rPr kumimoji="1" lang="en-US" altLang="zh-CN" sz="2800" b="1" dirty="0">
                <a:latin typeface="Times New Roman" pitchFamily="18" charset="0"/>
              </a:rPr>
              <a:t>O</a:t>
            </a:r>
            <a:r>
              <a:rPr kumimoji="1" lang="zh-CN" altLang="en-US" sz="2800" b="1" dirty="0">
                <a:latin typeface="宋体" pitchFamily="2" charset="-122"/>
              </a:rPr>
              <a:t>、</a:t>
            </a:r>
            <a:r>
              <a:rPr kumimoji="1" lang="en-US" altLang="zh-CN" sz="2800" b="1" dirty="0" err="1">
                <a:latin typeface="Times New Roman" pitchFamily="18" charset="0"/>
              </a:rPr>
              <a:t>ZnO</a:t>
            </a:r>
            <a:r>
              <a:rPr kumimoji="1" lang="zh-CN" altLang="en-US" sz="2800" b="1" dirty="0">
                <a:latin typeface="宋体" pitchFamily="2" charset="-122"/>
              </a:rPr>
              <a:t>、</a:t>
            </a:r>
            <a:r>
              <a:rPr kumimoji="1" lang="en-US" altLang="zh-CN" sz="2800" b="1" dirty="0">
                <a:latin typeface="Times New Roman" pitchFamily="18" charset="0"/>
              </a:rPr>
              <a:t>ZnSO</a:t>
            </a:r>
            <a:r>
              <a:rPr kumimoji="1" lang="en-US" altLang="zh-CN" sz="2800" b="1" baseline="-25000" dirty="0">
                <a:latin typeface="Times New Roman" pitchFamily="18" charset="0"/>
              </a:rPr>
              <a:t>4</a:t>
            </a:r>
            <a:r>
              <a:rPr kumimoji="1" lang="en-US" altLang="zh-CN" sz="2800" b="1" dirty="0">
                <a:latin typeface="Times New Roman" pitchFamily="18" charset="0"/>
              </a:rPr>
              <a:t>·11H</a:t>
            </a:r>
            <a:r>
              <a:rPr kumimoji="1" lang="en-US" altLang="zh-CN" sz="2800" b="1" baseline="-25000" dirty="0">
                <a:latin typeface="Times New Roman" pitchFamily="18" charset="0"/>
              </a:rPr>
              <a:t>2</a:t>
            </a:r>
            <a:r>
              <a:rPr kumimoji="1" lang="en-US" altLang="zh-CN" sz="2800" b="1" dirty="0">
                <a:latin typeface="Times New Roman" pitchFamily="18" charset="0"/>
              </a:rPr>
              <a:t>O</a:t>
            </a:r>
            <a:r>
              <a:rPr kumimoji="1" lang="zh-CN" altLang="en-US" sz="2800" b="1" dirty="0">
                <a:latin typeface="Times New Roman" pitchFamily="18" charset="0"/>
              </a:rPr>
              <a:t>、</a:t>
            </a:r>
            <a:r>
              <a:rPr kumimoji="1" lang="zh-CN" altLang="en-US" sz="2800" b="1" dirty="0">
                <a:latin typeface="宋体" pitchFamily="2" charset="-122"/>
              </a:rPr>
              <a:t>纯锌、纯铜、等</a:t>
            </a:r>
            <a:r>
              <a:rPr kumimoji="1" lang="en-US" altLang="zh-CN" sz="2800" b="1" dirty="0">
                <a:latin typeface="宋体" pitchFamily="2" charset="-122"/>
              </a:rPr>
              <a:t>.</a:t>
            </a:r>
          </a:p>
        </p:txBody>
      </p:sp>
      <p:sp>
        <p:nvSpPr>
          <p:cNvPr id="169987" name="Rectangle 3"/>
          <p:cNvSpPr>
            <a:spLocks noGrp="1" noChangeArrowheads="1"/>
          </p:cNvSpPr>
          <p:nvPr>
            <p:ph type="title"/>
          </p:nvPr>
        </p:nvSpPr>
        <p:spPr>
          <a:xfrm>
            <a:off x="2209800" y="228600"/>
            <a:ext cx="7772400" cy="752128"/>
          </a:xfrm>
        </p:spPr>
        <p:txBody>
          <a:bodyPr/>
          <a:lstStyle/>
          <a:p>
            <a:pPr algn="l"/>
            <a:r>
              <a:rPr lang="zh-CN" altLang="en-US" sz="3600" b="1" dirty="0">
                <a:latin typeface="Times New Roman" pitchFamily="18" charset="0"/>
                <a:cs typeface="Times New Roman" pitchFamily="18" charset="0"/>
              </a:rPr>
              <a:t>二、</a:t>
            </a:r>
            <a:r>
              <a:rPr lang="en-US" altLang="zh-CN" sz="3600" b="1" dirty="0">
                <a:latin typeface="Times New Roman" pitchFamily="18" charset="0"/>
                <a:cs typeface="Times New Roman" pitchFamily="18" charset="0"/>
              </a:rPr>
              <a:t>EDTA</a:t>
            </a:r>
            <a:r>
              <a:rPr lang="zh-CN" altLang="en-US" sz="3600" b="1" dirty="0">
                <a:latin typeface="Times New Roman" pitchFamily="18" charset="0"/>
                <a:cs typeface="Times New Roman" pitchFamily="18" charset="0"/>
              </a:rPr>
              <a:t>标准溶液的配制、标定</a:t>
            </a:r>
          </a:p>
        </p:txBody>
      </p:sp>
      <p:sp>
        <p:nvSpPr>
          <p:cNvPr id="2" name="日期占位符 1"/>
          <p:cNvSpPr>
            <a:spLocks noGrp="1"/>
          </p:cNvSpPr>
          <p:nvPr>
            <p:ph type="dt" sz="half" idx="14"/>
          </p:nvPr>
        </p:nvSpPr>
        <p:spPr/>
        <p:txBody>
          <a:bodyPr/>
          <a:lstStyle/>
          <a:p>
            <a:fld id="{0A291598-ABCC-41F4-B57C-E3DACF1FAD9A}" type="datetime12">
              <a:rPr lang="zh-CN" altLang="en-US" smtClean="0"/>
              <a:t>上午8时17分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92</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2911995816"/>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1981200" y="152401"/>
            <a:ext cx="5562600" cy="701675"/>
          </a:xfrm>
        </p:spPr>
        <p:txBody>
          <a:bodyPr/>
          <a:lstStyle/>
          <a:p>
            <a:pPr algn="l"/>
            <a:r>
              <a:rPr lang="zh-CN" altLang="en-US" b="1"/>
              <a:t>三、配合滴定的应用</a:t>
            </a:r>
          </a:p>
        </p:txBody>
      </p:sp>
      <p:sp>
        <p:nvSpPr>
          <p:cNvPr id="167940" name="Rectangle 4"/>
          <p:cNvSpPr>
            <a:spLocks noChangeArrowheads="1"/>
          </p:cNvSpPr>
          <p:nvPr/>
        </p:nvSpPr>
        <p:spPr bwMode="auto">
          <a:xfrm>
            <a:off x="517525" y="1253384"/>
            <a:ext cx="23310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FFFF00"/>
                </a:solidFill>
                <a:latin typeface="Times New Roman" pitchFamily="18" charset="0"/>
              </a:rPr>
              <a:t>含</a:t>
            </a:r>
            <a:r>
              <a:rPr kumimoji="1" lang="en-US" altLang="zh-CN" sz="2400" b="1" dirty="0">
                <a:solidFill>
                  <a:srgbClr val="FFFF00"/>
                </a:solidFill>
                <a:latin typeface="Times New Roman" pitchFamily="18" charset="0"/>
              </a:rPr>
              <a:t>M</a:t>
            </a:r>
            <a:r>
              <a:rPr kumimoji="1" lang="zh-CN" altLang="en-US" sz="2400" b="1" dirty="0">
                <a:solidFill>
                  <a:srgbClr val="FFFF00"/>
                </a:solidFill>
                <a:latin typeface="Times New Roman" pitchFamily="18" charset="0"/>
              </a:rPr>
              <a:t>的有机药物</a:t>
            </a:r>
          </a:p>
        </p:txBody>
      </p:sp>
      <p:sp>
        <p:nvSpPr>
          <p:cNvPr id="167941" name="Rectangle 5"/>
          <p:cNvSpPr>
            <a:spLocks noChangeArrowheads="1"/>
          </p:cNvSpPr>
          <p:nvPr/>
        </p:nvSpPr>
        <p:spPr bwMode="auto">
          <a:xfrm>
            <a:off x="2639617" y="1866114"/>
            <a:ext cx="7137499" cy="301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50000"/>
              </a:spcBef>
            </a:pPr>
            <a:r>
              <a:rPr kumimoji="1" lang="en-US" altLang="zh-CN" sz="2400" b="1" dirty="0" err="1">
                <a:latin typeface="Times New Roman" pitchFamily="18" charset="0"/>
              </a:rPr>
              <a:t>Ca</a:t>
            </a:r>
            <a:r>
              <a:rPr kumimoji="1" lang="en-US" altLang="zh-CN" sz="2400" b="1" dirty="0">
                <a:latin typeface="Times New Roman" pitchFamily="18" charset="0"/>
              </a:rPr>
              <a:t>:    </a:t>
            </a:r>
            <a:r>
              <a:rPr kumimoji="1" lang="zh-CN" altLang="en-US" sz="2400" b="1" dirty="0">
                <a:latin typeface="Times New Roman" pitchFamily="18" charset="0"/>
              </a:rPr>
              <a:t>乳酸钙，葡萄糖酸钙等（人体生长促进）</a:t>
            </a:r>
          </a:p>
          <a:p>
            <a:pPr>
              <a:lnSpc>
                <a:spcPct val="90000"/>
              </a:lnSpc>
              <a:spcBef>
                <a:spcPct val="50000"/>
              </a:spcBef>
            </a:pPr>
            <a:r>
              <a:rPr kumimoji="1" lang="en-US" altLang="zh-CN" sz="2400" b="1" dirty="0">
                <a:latin typeface="Times New Roman" pitchFamily="18" charset="0"/>
              </a:rPr>
              <a:t>Mg</a:t>
            </a:r>
            <a:r>
              <a:rPr kumimoji="1" lang="zh-CN" altLang="en-US" sz="2400" b="1" dirty="0">
                <a:latin typeface="Times New Roman" pitchFamily="18" charset="0"/>
              </a:rPr>
              <a:t>：葡萄糖酸镁，水杨酸镁</a:t>
            </a:r>
            <a:r>
              <a:rPr kumimoji="1" lang="zh-CN" altLang="en-US" sz="2400" b="1" dirty="0">
                <a:solidFill>
                  <a:srgbClr val="FFFF00"/>
                </a:solidFill>
                <a:latin typeface="Times New Roman" pitchFamily="18" charset="0"/>
              </a:rPr>
              <a:t>（</a:t>
            </a:r>
            <a:r>
              <a:rPr kumimoji="1" lang="zh-CN" altLang="en-US" sz="2400" b="1" dirty="0">
                <a:solidFill>
                  <a:srgbClr val="FFFF00"/>
                </a:solidFill>
                <a:latin typeface="Times New Roman" pitchFamily="18" charset="0"/>
                <a:ea typeface="Geneva"/>
                <a:cs typeface="Geneva"/>
              </a:rPr>
              <a:t>神经</a:t>
            </a:r>
            <a:r>
              <a:rPr kumimoji="1" lang="zh-CN" altLang="en-US" sz="2400" b="1" dirty="0">
                <a:solidFill>
                  <a:srgbClr val="FFFF00"/>
                </a:solidFill>
                <a:latin typeface="Times New Roman" pitchFamily="18" charset="0"/>
              </a:rPr>
              <a:t>系统维持）</a:t>
            </a:r>
          </a:p>
          <a:p>
            <a:pPr>
              <a:lnSpc>
                <a:spcPct val="90000"/>
              </a:lnSpc>
              <a:spcBef>
                <a:spcPct val="50000"/>
              </a:spcBef>
            </a:pPr>
            <a:r>
              <a:rPr kumimoji="1" lang="en-US" altLang="zh-CN" sz="2400" b="1" dirty="0" err="1">
                <a:latin typeface="Times New Roman" pitchFamily="18" charset="0"/>
              </a:rPr>
              <a:t>Mn</a:t>
            </a:r>
            <a:r>
              <a:rPr kumimoji="1" lang="zh-CN" altLang="en-US" sz="2400" b="1" dirty="0">
                <a:latin typeface="Times New Roman" pitchFamily="18" charset="0"/>
              </a:rPr>
              <a:t>：葡萄糖酸锰（人体生长促进）</a:t>
            </a:r>
          </a:p>
          <a:p>
            <a:pPr>
              <a:lnSpc>
                <a:spcPct val="90000"/>
              </a:lnSpc>
              <a:spcBef>
                <a:spcPct val="50000"/>
              </a:spcBef>
            </a:pPr>
            <a:r>
              <a:rPr kumimoji="1" lang="en-US" altLang="zh-CN" sz="2400" b="1" dirty="0">
                <a:latin typeface="Times New Roman" pitchFamily="18" charset="0"/>
              </a:rPr>
              <a:t>Al</a:t>
            </a:r>
            <a:r>
              <a:rPr kumimoji="1" lang="zh-CN" altLang="en-US" sz="2400" b="1" dirty="0">
                <a:latin typeface="Times New Roman" pitchFamily="18" charset="0"/>
              </a:rPr>
              <a:t>：氢氧化铝（胃药）</a:t>
            </a:r>
          </a:p>
          <a:p>
            <a:pPr>
              <a:lnSpc>
                <a:spcPct val="90000"/>
              </a:lnSpc>
              <a:spcBef>
                <a:spcPct val="50000"/>
              </a:spcBef>
            </a:pPr>
            <a:r>
              <a:rPr kumimoji="1" lang="en-US" altLang="zh-CN" sz="2400" b="1" dirty="0">
                <a:latin typeface="Times New Roman" pitchFamily="18" charset="0"/>
              </a:rPr>
              <a:t>Bi</a:t>
            </a:r>
            <a:r>
              <a:rPr kumimoji="1" lang="zh-CN" altLang="en-US" sz="2400" b="1" dirty="0">
                <a:latin typeface="Times New Roman" pitchFamily="18" charset="0"/>
              </a:rPr>
              <a:t>：次碳酸铋</a:t>
            </a:r>
            <a:r>
              <a:rPr kumimoji="1" lang="en-US" altLang="zh-CN" sz="2400" b="1" dirty="0">
                <a:cs typeface="Arial" pitchFamily="34" charset="0"/>
              </a:rPr>
              <a:t>2(</a:t>
            </a:r>
            <a:r>
              <a:rPr kumimoji="1" lang="en-US" altLang="zh-CN" sz="2400" b="1" dirty="0" err="1">
                <a:cs typeface="Arial" pitchFamily="34" charset="0"/>
              </a:rPr>
              <a:t>BiO</a:t>
            </a:r>
            <a:r>
              <a:rPr kumimoji="1" lang="en-US" altLang="zh-CN" sz="2400" b="1" dirty="0">
                <a:cs typeface="Arial" pitchFamily="34" charset="0"/>
              </a:rPr>
              <a:t>)</a:t>
            </a:r>
            <a:r>
              <a:rPr kumimoji="1" lang="en-US" altLang="zh-CN" sz="2400" b="1" baseline="-25000" dirty="0">
                <a:cs typeface="Arial" pitchFamily="34" charset="0"/>
              </a:rPr>
              <a:t>2</a:t>
            </a:r>
            <a:r>
              <a:rPr kumimoji="1" lang="en-US" altLang="zh-CN" sz="2400" b="1" dirty="0">
                <a:cs typeface="Arial" pitchFamily="34" charset="0"/>
              </a:rPr>
              <a:t>CO</a:t>
            </a:r>
            <a:r>
              <a:rPr kumimoji="1" lang="en-US" altLang="zh-CN" sz="2400" b="1" baseline="-25000" dirty="0">
                <a:cs typeface="Arial" pitchFamily="34" charset="0"/>
              </a:rPr>
              <a:t>3</a:t>
            </a:r>
            <a:r>
              <a:rPr kumimoji="1" lang="en-US" altLang="zh-CN" sz="2400" b="1" dirty="0">
                <a:latin typeface="Times New Roman"/>
                <a:cs typeface="Arial" pitchFamily="34" charset="0"/>
              </a:rPr>
              <a:t>·</a:t>
            </a:r>
            <a:r>
              <a:rPr kumimoji="1" lang="en-US" altLang="zh-CN" sz="2400" b="1" dirty="0">
                <a:cs typeface="Arial" pitchFamily="34" charset="0"/>
              </a:rPr>
              <a:t>H</a:t>
            </a:r>
            <a:r>
              <a:rPr kumimoji="1" lang="en-US" altLang="zh-CN" sz="2400" b="1" baseline="-25000" dirty="0">
                <a:cs typeface="Arial" pitchFamily="34" charset="0"/>
              </a:rPr>
              <a:t>2</a:t>
            </a:r>
            <a:r>
              <a:rPr kumimoji="1" lang="en-US" altLang="zh-CN" sz="2400" b="1" dirty="0">
                <a:cs typeface="Arial" pitchFamily="34" charset="0"/>
              </a:rPr>
              <a:t>O </a:t>
            </a:r>
          </a:p>
          <a:p>
            <a:pPr>
              <a:lnSpc>
                <a:spcPct val="90000"/>
              </a:lnSpc>
              <a:spcBef>
                <a:spcPct val="50000"/>
              </a:spcBef>
            </a:pPr>
            <a:r>
              <a:rPr kumimoji="1" lang="en-US" altLang="zh-CN" sz="2400" b="1" dirty="0">
                <a:latin typeface="Times New Roman" pitchFamily="18" charset="0"/>
              </a:rPr>
              <a:t>        </a:t>
            </a:r>
            <a:r>
              <a:rPr kumimoji="1" lang="zh-CN" altLang="en-US" sz="2400" b="1" dirty="0">
                <a:latin typeface="Times New Roman" pitchFamily="18" charset="0"/>
              </a:rPr>
              <a:t>次硝酸铋</a:t>
            </a:r>
            <a:r>
              <a:rPr kumimoji="1" lang="en-US" altLang="zh-CN" sz="2400" b="1" dirty="0">
                <a:cs typeface="Arial" pitchFamily="34" charset="0"/>
              </a:rPr>
              <a:t>4BiNO</a:t>
            </a:r>
            <a:r>
              <a:rPr kumimoji="1" lang="en-US" altLang="zh-CN" sz="2400" b="1" baseline="-25000" dirty="0">
                <a:cs typeface="Arial" pitchFamily="34" charset="0"/>
              </a:rPr>
              <a:t>3</a:t>
            </a:r>
            <a:r>
              <a:rPr kumimoji="1" lang="en-US" altLang="zh-CN" sz="2400" b="1" dirty="0">
                <a:cs typeface="Arial" pitchFamily="34" charset="0"/>
              </a:rPr>
              <a:t>(OH)</a:t>
            </a:r>
            <a:r>
              <a:rPr kumimoji="1" lang="en-US" altLang="zh-CN" sz="2400" b="1" baseline="-25000" dirty="0">
                <a:cs typeface="Arial" pitchFamily="34" charset="0"/>
              </a:rPr>
              <a:t>2</a:t>
            </a:r>
            <a:r>
              <a:rPr kumimoji="1" lang="en-US" altLang="zh-CN" sz="2400" b="1" dirty="0">
                <a:latin typeface="Times New Roman"/>
                <a:cs typeface="Arial" pitchFamily="34" charset="0"/>
              </a:rPr>
              <a:t>·</a:t>
            </a:r>
            <a:r>
              <a:rPr kumimoji="1" lang="en-US" altLang="zh-CN" sz="2400" b="1" dirty="0">
                <a:cs typeface="Arial" pitchFamily="34" charset="0"/>
              </a:rPr>
              <a:t>BiO(OH) </a:t>
            </a:r>
            <a:r>
              <a:rPr kumimoji="1" lang="zh-CN" altLang="en-US" sz="2400" b="1" dirty="0">
                <a:latin typeface="Times New Roman" pitchFamily="18" charset="0"/>
              </a:rPr>
              <a:t>（胃溃疡药）</a:t>
            </a:r>
          </a:p>
        </p:txBody>
      </p:sp>
      <p:grpSp>
        <p:nvGrpSpPr>
          <p:cNvPr id="167943" name="Group 7"/>
          <p:cNvGrpSpPr>
            <a:grpSpLocks/>
          </p:cNvGrpSpPr>
          <p:nvPr/>
        </p:nvGrpSpPr>
        <p:grpSpPr bwMode="auto">
          <a:xfrm>
            <a:off x="517525" y="4780406"/>
            <a:ext cx="8272464" cy="1641475"/>
            <a:chOff x="-386" y="2992"/>
            <a:chExt cx="5211" cy="1034"/>
          </a:xfrm>
        </p:grpSpPr>
        <p:sp>
          <p:nvSpPr>
            <p:cNvPr id="167939" name="Text Box 3"/>
            <p:cNvSpPr txBox="1">
              <a:spLocks noChangeArrowheads="1"/>
            </p:cNvSpPr>
            <p:nvPr/>
          </p:nvSpPr>
          <p:spPr bwMode="auto">
            <a:xfrm>
              <a:off x="703" y="3223"/>
              <a:ext cx="4122" cy="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spcBef>
                  <a:spcPct val="20000"/>
                </a:spcBef>
              </a:pPr>
              <a:r>
                <a:rPr kumimoji="1" lang="en-US" altLang="zh-CN" sz="2400" b="1" dirty="0" err="1">
                  <a:latin typeface="Times New Roman" pitchFamily="18" charset="0"/>
                </a:rPr>
                <a:t>Al,Ba,Ca,Cd,Co,Cu,Fe,Hg,La,Mg,Mo,Ni,P,Pb</a:t>
              </a:r>
              <a:r>
                <a:rPr kumimoji="1" lang="en-US" altLang="zh-CN" sz="2400" b="1" dirty="0">
                  <a:latin typeface="Times New Roman" pitchFamily="18" charset="0"/>
                </a:rPr>
                <a:t>,</a:t>
              </a:r>
            </a:p>
            <a:p>
              <a:pPr>
                <a:lnSpc>
                  <a:spcPct val="150000"/>
                </a:lnSpc>
                <a:spcBef>
                  <a:spcPct val="20000"/>
                </a:spcBef>
              </a:pPr>
              <a:r>
                <a:rPr kumimoji="1" lang="en-US" altLang="zh-CN" sz="2400" b="1" dirty="0">
                  <a:latin typeface="Times New Roman" pitchFamily="18" charset="0"/>
                </a:rPr>
                <a:t>Pd,Pt,Re,S,Sc,Sn,SO</a:t>
              </a:r>
              <a:r>
                <a:rPr kumimoji="1" lang="en-US" altLang="zh-CN" sz="2400" b="1" baseline="-25000" dirty="0">
                  <a:latin typeface="Times New Roman" pitchFamily="18" charset="0"/>
                </a:rPr>
                <a:t>4</a:t>
              </a:r>
              <a:r>
                <a:rPr kumimoji="1" lang="en-US" altLang="zh-CN" sz="2400" b="1" baseline="30000" dirty="0">
                  <a:latin typeface="Times New Roman" pitchFamily="18" charset="0"/>
                </a:rPr>
                <a:t>2-</a:t>
              </a:r>
              <a:r>
                <a:rPr kumimoji="1" lang="en-US" altLang="zh-CN" sz="2400" b="1" dirty="0">
                  <a:latin typeface="Times New Roman" pitchFamily="18" charset="0"/>
                </a:rPr>
                <a:t>,Sr,Th,Ti,Tl,W,Zn,Zr……</a:t>
              </a:r>
              <a:endParaRPr kumimoji="1" lang="en-US" altLang="zh-CN" sz="2400" dirty="0">
                <a:latin typeface="Times New Roman" pitchFamily="18" charset="0"/>
              </a:endParaRPr>
            </a:p>
          </p:txBody>
        </p:sp>
        <p:sp>
          <p:nvSpPr>
            <p:cNvPr id="167942" name="Rectangle 6"/>
            <p:cNvSpPr>
              <a:spLocks noChangeArrowheads="1"/>
            </p:cNvSpPr>
            <p:nvPr/>
          </p:nvSpPr>
          <p:spPr bwMode="auto">
            <a:xfrm>
              <a:off x="-386" y="2992"/>
              <a:ext cx="167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rgbClr val="FFFF00"/>
                  </a:solidFill>
                </a:rPr>
                <a:t>合金、矿样等样品</a:t>
              </a:r>
            </a:p>
          </p:txBody>
        </p:sp>
      </p:grpSp>
      <p:sp>
        <p:nvSpPr>
          <p:cNvPr id="2" name="日期占位符 1"/>
          <p:cNvSpPr>
            <a:spLocks noGrp="1"/>
          </p:cNvSpPr>
          <p:nvPr>
            <p:ph type="dt" sz="half" idx="14"/>
          </p:nvPr>
        </p:nvSpPr>
        <p:spPr/>
        <p:txBody>
          <a:bodyPr/>
          <a:lstStyle/>
          <a:p>
            <a:fld id="{AF7BB84B-8FED-4FCD-915E-75BD130F17E4}" type="datetime12">
              <a:rPr lang="zh-CN" altLang="en-US" smtClean="0"/>
              <a:t>上午8时17分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93</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38693486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7940"/>
                                        </p:tgtEl>
                                        <p:attrNameLst>
                                          <p:attrName>style.visibility</p:attrName>
                                        </p:attrNameLst>
                                      </p:cBhvr>
                                      <p:to>
                                        <p:strVal val="visible"/>
                                      </p:to>
                                    </p:set>
                                    <p:animEffect transition="in" filter="slide(fromBottom)">
                                      <p:cBhvr>
                                        <p:cTn id="7" dur="500"/>
                                        <p:tgtEl>
                                          <p:spTgt spid="167940"/>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67941"/>
                                        </p:tgtEl>
                                        <p:attrNameLst>
                                          <p:attrName>style.visibility</p:attrName>
                                        </p:attrNameLst>
                                      </p:cBhvr>
                                      <p:to>
                                        <p:strVal val="visible"/>
                                      </p:to>
                                    </p:set>
                                    <p:animEffect transition="in" filter="slide(fromBottom)">
                                      <p:cBhvr>
                                        <p:cTn id="10" dur="500"/>
                                        <p:tgtEl>
                                          <p:spTgt spid="16794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167943"/>
                                        </p:tgtEl>
                                        <p:attrNameLst>
                                          <p:attrName>style.visibility</p:attrName>
                                        </p:attrNameLst>
                                      </p:cBhvr>
                                      <p:to>
                                        <p:strVal val="visible"/>
                                      </p:to>
                                    </p:set>
                                    <p:animEffect transition="in" filter="slide(fromBottom)">
                                      <p:cBhvr>
                                        <p:cTn id="15" dur="500"/>
                                        <p:tgtEl>
                                          <p:spTgt spid="167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p:bldP spid="167941"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1847850" y="404814"/>
            <a:ext cx="8134350" cy="585787"/>
          </a:xfrm>
        </p:spPr>
        <p:txBody>
          <a:bodyPr>
            <a:noAutofit/>
          </a:bodyPr>
          <a:lstStyle/>
          <a:p>
            <a:pPr>
              <a:lnSpc>
                <a:spcPct val="120000"/>
              </a:lnSpc>
            </a:pPr>
            <a:r>
              <a:rPr lang="zh-CN" altLang="en-US" b="1" dirty="0">
                <a:solidFill>
                  <a:schemeClr val="tx1"/>
                </a:solidFill>
              </a:rPr>
              <a:t>水的总硬度测定 </a:t>
            </a:r>
          </a:p>
        </p:txBody>
      </p:sp>
      <p:sp>
        <p:nvSpPr>
          <p:cNvPr id="175108" name="Rectangle 4"/>
          <p:cNvSpPr>
            <a:spLocks noChangeArrowheads="1"/>
          </p:cNvSpPr>
          <p:nvPr/>
        </p:nvSpPr>
        <p:spPr bwMode="auto">
          <a:xfrm>
            <a:off x="1905000" y="1597026"/>
            <a:ext cx="8153400" cy="394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kumimoji="1" lang="zh-CN" altLang="en-US" sz="2800" b="1">
                <a:solidFill>
                  <a:srgbClr val="FFFF00"/>
                </a:solidFill>
                <a:latin typeface="Times New Roman" pitchFamily="18" charset="0"/>
              </a:rPr>
              <a:t>暂时硬度：</a:t>
            </a:r>
            <a:r>
              <a:rPr kumimoji="1" lang="zh-CN" altLang="en-US" sz="2800" b="1">
                <a:latin typeface="Times New Roman" pitchFamily="18" charset="0"/>
              </a:rPr>
              <a:t>钙镁酸式碳酸盐含量</a:t>
            </a:r>
          </a:p>
          <a:p>
            <a:pPr>
              <a:lnSpc>
                <a:spcPct val="150000"/>
              </a:lnSpc>
              <a:spcBef>
                <a:spcPct val="50000"/>
              </a:spcBef>
            </a:pPr>
            <a:r>
              <a:rPr kumimoji="1" lang="zh-CN" altLang="en-US" sz="2800" b="1">
                <a:solidFill>
                  <a:srgbClr val="FFFF00"/>
                </a:solidFill>
                <a:latin typeface="Times New Roman" pitchFamily="18" charset="0"/>
              </a:rPr>
              <a:t>永久硬度：</a:t>
            </a:r>
            <a:r>
              <a:rPr kumimoji="1" lang="zh-CN" altLang="en-US" sz="2800" b="1">
                <a:latin typeface="Times New Roman" pitchFamily="18" charset="0"/>
              </a:rPr>
              <a:t>钙镁的其它盐含量</a:t>
            </a:r>
            <a:endParaRPr kumimoji="1" lang="zh-CN" altLang="en-US" sz="2800" b="1">
              <a:solidFill>
                <a:srgbClr val="800000"/>
              </a:solidFill>
              <a:latin typeface="Times New Roman" pitchFamily="18" charset="0"/>
            </a:endParaRPr>
          </a:p>
          <a:p>
            <a:pPr>
              <a:lnSpc>
                <a:spcPct val="150000"/>
              </a:lnSpc>
              <a:spcBef>
                <a:spcPct val="50000"/>
              </a:spcBef>
            </a:pPr>
            <a:r>
              <a:rPr kumimoji="1" lang="zh-CN" altLang="en-US" sz="2800" b="1">
                <a:solidFill>
                  <a:srgbClr val="FFFF00"/>
                </a:solidFill>
                <a:latin typeface="Times New Roman" pitchFamily="18" charset="0"/>
              </a:rPr>
              <a:t>总硬度：</a:t>
            </a:r>
            <a:r>
              <a:rPr kumimoji="1" lang="zh-CN" altLang="en-US" sz="2800" b="1">
                <a:solidFill>
                  <a:srgbClr val="800000"/>
                </a:solidFill>
                <a:latin typeface="Times New Roman" pitchFamily="18" charset="0"/>
              </a:rPr>
              <a:t> </a:t>
            </a:r>
            <a:r>
              <a:rPr kumimoji="1" lang="en-US" altLang="zh-CN" sz="2800" b="1">
                <a:latin typeface="Times New Roman" pitchFamily="18" charset="0"/>
              </a:rPr>
              <a:t>Ca</a:t>
            </a:r>
            <a:r>
              <a:rPr kumimoji="1" lang="en-US" altLang="zh-CN" sz="2800" b="1" baseline="30000">
                <a:latin typeface="Times New Roman" pitchFamily="18" charset="0"/>
              </a:rPr>
              <a:t>2+</a:t>
            </a:r>
            <a:r>
              <a:rPr kumimoji="1" lang="zh-CN" altLang="en-US" sz="2800" b="1">
                <a:latin typeface="Times New Roman" pitchFamily="18" charset="0"/>
              </a:rPr>
              <a:t>、</a:t>
            </a:r>
            <a:r>
              <a:rPr kumimoji="1" lang="en-US" altLang="zh-CN" sz="2800" b="1">
                <a:latin typeface="Times New Roman" pitchFamily="18" charset="0"/>
              </a:rPr>
              <a:t>Mg</a:t>
            </a:r>
            <a:r>
              <a:rPr kumimoji="1" lang="en-US" altLang="zh-CN" sz="2800" b="1" baseline="30000">
                <a:latin typeface="Times New Roman" pitchFamily="18" charset="0"/>
              </a:rPr>
              <a:t>2+</a:t>
            </a:r>
            <a:r>
              <a:rPr kumimoji="1" lang="zh-CN" altLang="en-US" sz="2800" b="1">
                <a:latin typeface="Times New Roman" pitchFamily="18" charset="0"/>
              </a:rPr>
              <a:t>的总含量</a:t>
            </a:r>
            <a:endParaRPr kumimoji="1" lang="zh-CN" altLang="en-US" sz="2800" b="1">
              <a:solidFill>
                <a:srgbClr val="800000"/>
              </a:solidFill>
              <a:latin typeface="Times New Roman" pitchFamily="18" charset="0"/>
            </a:endParaRPr>
          </a:p>
          <a:p>
            <a:pPr>
              <a:lnSpc>
                <a:spcPct val="150000"/>
              </a:lnSpc>
              <a:spcBef>
                <a:spcPct val="50000"/>
              </a:spcBef>
            </a:pPr>
            <a:r>
              <a:rPr kumimoji="1" lang="zh-CN" altLang="en-US" sz="2800" b="1">
                <a:solidFill>
                  <a:srgbClr val="FFFF00"/>
                </a:solidFill>
                <a:latin typeface="Times New Roman" pitchFamily="18" charset="0"/>
              </a:rPr>
              <a:t>表示方法：</a:t>
            </a:r>
            <a:r>
              <a:rPr kumimoji="1" lang="zh-CN" altLang="en-US" sz="2800" b="1">
                <a:latin typeface="Times New Roman" pitchFamily="18" charset="0"/>
              </a:rPr>
              <a:t>单位体积水中含</a:t>
            </a:r>
            <a:r>
              <a:rPr kumimoji="1" lang="en-US" altLang="zh-CN" sz="2800" b="1">
                <a:latin typeface="Times New Roman" pitchFamily="18" charset="0"/>
              </a:rPr>
              <a:t>CaO</a:t>
            </a:r>
            <a:r>
              <a:rPr kumimoji="1" lang="zh-CN" altLang="en-US" sz="2800" b="1">
                <a:latin typeface="Times New Roman" pitchFamily="18" charset="0"/>
              </a:rPr>
              <a:t>或</a:t>
            </a:r>
            <a:r>
              <a:rPr kumimoji="1" lang="en-US" altLang="zh-CN" sz="2800" b="1">
                <a:latin typeface="Times New Roman" pitchFamily="18" charset="0"/>
              </a:rPr>
              <a:t>CaCO</a:t>
            </a:r>
            <a:r>
              <a:rPr kumimoji="1" lang="en-US" altLang="zh-CN" sz="2800" b="1" baseline="-30000">
                <a:latin typeface="Times New Roman" pitchFamily="18" charset="0"/>
              </a:rPr>
              <a:t>3</a:t>
            </a:r>
            <a:r>
              <a:rPr kumimoji="1" lang="zh-CN" altLang="en-US" sz="2800" b="1">
                <a:latin typeface="Times New Roman" pitchFamily="18" charset="0"/>
              </a:rPr>
              <a:t>的质量：</a:t>
            </a:r>
            <a:r>
              <a:rPr kumimoji="1" lang="en-US" altLang="zh-CN" sz="2800" b="1">
                <a:latin typeface="Times New Roman" pitchFamily="18" charset="0"/>
              </a:rPr>
              <a:t>CaOmg·L</a:t>
            </a:r>
            <a:r>
              <a:rPr kumimoji="1" lang="en-US" altLang="zh-CN" sz="2800" b="1" baseline="30000">
                <a:latin typeface="Times New Roman" pitchFamily="18" charset="0"/>
              </a:rPr>
              <a:t>-1</a:t>
            </a:r>
            <a:r>
              <a:rPr kumimoji="1" lang="zh-CN" altLang="en-US" sz="2800" b="1">
                <a:latin typeface="Times New Roman" pitchFamily="18" charset="0"/>
              </a:rPr>
              <a:t>或</a:t>
            </a:r>
            <a:r>
              <a:rPr kumimoji="1" lang="en-US" altLang="zh-CN" sz="2800" b="1">
                <a:latin typeface="Times New Roman" pitchFamily="18" charset="0"/>
              </a:rPr>
              <a:t>CaCO</a:t>
            </a:r>
            <a:r>
              <a:rPr kumimoji="1" lang="en-US" altLang="zh-CN" sz="2800" b="1" baseline="-30000">
                <a:latin typeface="Times New Roman" pitchFamily="18" charset="0"/>
              </a:rPr>
              <a:t>3</a:t>
            </a:r>
            <a:r>
              <a:rPr kumimoji="1" lang="en-US" altLang="zh-CN" sz="2800" b="1">
                <a:latin typeface="Times New Roman" pitchFamily="18" charset="0"/>
              </a:rPr>
              <a:t>mg·L</a:t>
            </a:r>
            <a:r>
              <a:rPr kumimoji="1" lang="en-US" altLang="zh-CN" sz="2800" b="1" baseline="30000">
                <a:latin typeface="Times New Roman" pitchFamily="18" charset="0"/>
              </a:rPr>
              <a:t>-1</a:t>
            </a:r>
            <a:r>
              <a:rPr kumimoji="1" lang="zh-CN" altLang="en-US" sz="2800" b="1">
                <a:latin typeface="Times New Roman" pitchFamily="18" charset="0"/>
              </a:rPr>
              <a:t>。</a:t>
            </a:r>
          </a:p>
        </p:txBody>
      </p:sp>
      <p:sp>
        <p:nvSpPr>
          <p:cNvPr id="2" name="日期占位符 1"/>
          <p:cNvSpPr>
            <a:spLocks noGrp="1"/>
          </p:cNvSpPr>
          <p:nvPr>
            <p:ph type="dt" sz="half" idx="14"/>
          </p:nvPr>
        </p:nvSpPr>
        <p:spPr/>
        <p:txBody>
          <a:bodyPr/>
          <a:lstStyle/>
          <a:p>
            <a:fld id="{E9D8957D-8173-4960-9265-DFC365B36001}" type="datetime12">
              <a:rPr lang="zh-CN" altLang="en-US" smtClean="0"/>
              <a:t>上午8时17分</a:t>
            </a:fld>
            <a:endParaRPr lang="en-US" altLang="zh-CN"/>
          </a:p>
        </p:txBody>
      </p:sp>
      <p:sp>
        <p:nvSpPr>
          <p:cNvPr id="3" name="灯片编号占位符 2"/>
          <p:cNvSpPr>
            <a:spLocks noGrp="1"/>
          </p:cNvSpPr>
          <p:nvPr>
            <p:ph type="sldNum" sz="quarter" idx="15"/>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94</a:t>
            </a:fld>
            <a:endParaRPr kumimoji="1" lang="en-US" altLang="zh-CN" sz="1800" spc="30">
              <a:solidFill>
                <a:schemeClr val="tx1"/>
              </a:solidFill>
              <a:latin typeface="隶书" pitchFamily="49" charset="-122"/>
              <a:ea typeface="隶书" pitchFamily="49" charset="-122"/>
              <a:cs typeface="Tahoma" pitchFamily="34" charset="0"/>
            </a:endParaRPr>
          </a:p>
        </p:txBody>
      </p:sp>
    </p:spTree>
    <p:extLst>
      <p:ext uri="{BB962C8B-B14F-4D97-AF65-F5344CB8AC3E}">
        <p14:creationId xmlns:p14="http://schemas.microsoft.com/office/powerpoint/2010/main" val="204726516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8C6E19-5B01-41A6-9086-A00D2DEC033E}" type="datetime12">
              <a:rPr lang="zh-CN" altLang="en-US" smtClean="0"/>
              <a:t>上午8时17分</a:t>
            </a:fld>
            <a:endParaRPr lang="en-US" altLang="zh-CN"/>
          </a:p>
        </p:txBody>
      </p:sp>
      <p:sp>
        <p:nvSpPr>
          <p:cNvPr id="3" name="灯片编号占位符 2"/>
          <p:cNvSpPr>
            <a:spLocks noGrp="1"/>
          </p:cNvSpPr>
          <p:nvPr>
            <p:ph type="sldNum" sz="quarter" idx="11"/>
          </p:nvPr>
        </p:nvSpPr>
        <p:spPr/>
        <p:txBody>
          <a:bodyPr vert="horz" lIns="91440" tIns="45720" rIns="91440" bIns="45720" rtlCol="0" anchor="ctr">
            <a:noAutofit/>
          </a:bodyPr>
          <a:lstStyle/>
          <a:p>
            <a:fld id="{23252746-FD5C-47BD-B38F-3A90BA1481F0}" type="slidenum">
              <a:rPr kumimoji="1" lang="en-US" altLang="zh-CN" sz="1800" spc="30">
                <a:solidFill>
                  <a:schemeClr val="tx1"/>
                </a:solidFill>
                <a:latin typeface="隶书" pitchFamily="49" charset="-122"/>
                <a:ea typeface="隶书" pitchFamily="49" charset="-122"/>
                <a:cs typeface="Tahoma" pitchFamily="34" charset="0"/>
              </a:rPr>
              <a:pPr/>
              <a:t>95</a:t>
            </a:fld>
            <a:endParaRPr kumimoji="1" lang="en-US" altLang="zh-CN" sz="1800" spc="30">
              <a:solidFill>
                <a:schemeClr val="tx1"/>
              </a:solidFill>
              <a:latin typeface="隶书" pitchFamily="49" charset="-122"/>
              <a:ea typeface="隶书" pitchFamily="49" charset="-122"/>
              <a:cs typeface="Tahoma" pitchFamily="34" charset="0"/>
            </a:endParaRPr>
          </a:p>
        </p:txBody>
      </p:sp>
      <p:sp>
        <p:nvSpPr>
          <p:cNvPr id="249859" name="Rectangle 3"/>
          <p:cNvSpPr>
            <a:spLocks noGrp="1" noChangeArrowheads="1"/>
          </p:cNvSpPr>
          <p:nvPr>
            <p:ph sz="quarter" idx="4294967295"/>
          </p:nvPr>
        </p:nvSpPr>
        <p:spPr>
          <a:xfrm>
            <a:off x="551384" y="476673"/>
            <a:ext cx="10441160" cy="2087563"/>
          </a:xfrm>
        </p:spPr>
        <p:txBody>
          <a:bodyPr>
            <a:normAutofit/>
          </a:bodyPr>
          <a:lstStyle/>
          <a:p>
            <a:pPr>
              <a:lnSpc>
                <a:spcPct val="200000"/>
              </a:lnSpc>
            </a:pPr>
            <a:r>
              <a:rPr lang="zh-CN" altLang="en-US" sz="2400" b="1" dirty="0">
                <a:latin typeface="Times New Roman" pitchFamily="18" charset="0"/>
                <a:cs typeface="Times New Roman" pitchFamily="18" charset="0"/>
              </a:rPr>
              <a:t>一定质量的</a:t>
            </a:r>
            <a:r>
              <a:rPr lang="en-US" altLang="zh-CN" sz="2400" b="1" dirty="0" err="1">
                <a:latin typeface="Times New Roman" pitchFamily="18" charset="0"/>
                <a:cs typeface="Times New Roman" pitchFamily="18" charset="0"/>
              </a:rPr>
              <a:t>ZnO</a:t>
            </a:r>
            <a:r>
              <a:rPr lang="zh-CN" altLang="en-US" sz="2400" b="1" dirty="0">
                <a:latin typeface="Times New Roman" pitchFamily="18" charset="0"/>
                <a:cs typeface="Times New Roman" pitchFamily="18" charset="0"/>
              </a:rPr>
              <a:t>，与</a:t>
            </a:r>
            <a:r>
              <a:rPr lang="en-US" altLang="zh-CN" sz="2400" b="1" dirty="0">
                <a:latin typeface="Times New Roman" pitchFamily="18" charset="0"/>
                <a:cs typeface="Times New Roman" pitchFamily="18" charset="0"/>
              </a:rPr>
              <a:t>20.00mL 0.1000mol·L</a:t>
            </a:r>
            <a:r>
              <a:rPr lang="en-US" altLang="zh-CN" sz="2400" b="1" baseline="30000" dirty="0">
                <a:latin typeface="Times New Roman" pitchFamily="18" charset="0"/>
                <a:cs typeface="Times New Roman" pitchFamily="18" charset="0"/>
              </a:rPr>
              <a:t>-1 </a:t>
            </a:r>
            <a:r>
              <a:rPr lang="en-US" altLang="zh-CN" sz="2400" b="1" dirty="0" err="1">
                <a:latin typeface="Times New Roman" pitchFamily="18" charset="0"/>
                <a:cs typeface="Times New Roman" pitchFamily="18" charset="0"/>
              </a:rPr>
              <a:t>HCl</a:t>
            </a:r>
            <a:r>
              <a:rPr lang="zh-CN" altLang="en-US" sz="2400" b="1" dirty="0">
                <a:latin typeface="Times New Roman" pitchFamily="18" charset="0"/>
                <a:cs typeface="Times New Roman" pitchFamily="18" charset="0"/>
              </a:rPr>
              <a:t>溶液恰能完全作用，若滴定相同质量的</a:t>
            </a:r>
            <a:r>
              <a:rPr lang="en-US" altLang="zh-CN" sz="2400" b="1" dirty="0" err="1">
                <a:latin typeface="Times New Roman" pitchFamily="18" charset="0"/>
                <a:cs typeface="Times New Roman" pitchFamily="18" charset="0"/>
              </a:rPr>
              <a:t>ZnO</a:t>
            </a:r>
            <a:r>
              <a:rPr lang="zh-CN" altLang="en-US" sz="2400" b="1" dirty="0">
                <a:latin typeface="Times New Roman" pitchFamily="18" charset="0"/>
                <a:cs typeface="Times New Roman" pitchFamily="18" charset="0"/>
              </a:rPr>
              <a:t>，求需用</a:t>
            </a:r>
            <a:r>
              <a:rPr lang="en-US" altLang="zh-CN" sz="2400" b="1" dirty="0">
                <a:latin typeface="Times New Roman" pitchFamily="18" charset="0"/>
                <a:cs typeface="Times New Roman" pitchFamily="18" charset="0"/>
              </a:rPr>
              <a:t>0.05000mol·L</a:t>
            </a:r>
            <a:r>
              <a:rPr lang="en-US" altLang="zh-CN" sz="2400" b="1" baseline="30000"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的</a:t>
            </a:r>
            <a:r>
              <a:rPr lang="en-US" altLang="zh-CN" sz="2400" b="1" dirty="0">
                <a:latin typeface="Times New Roman" pitchFamily="18" charset="0"/>
                <a:cs typeface="Times New Roman" pitchFamily="18" charset="0"/>
              </a:rPr>
              <a:t>EDTA</a:t>
            </a:r>
            <a:r>
              <a:rPr lang="zh-CN" altLang="en-US" sz="2400" b="1" dirty="0">
                <a:latin typeface="Times New Roman" pitchFamily="18" charset="0"/>
                <a:cs typeface="Times New Roman" pitchFamily="18" charset="0"/>
              </a:rPr>
              <a:t>标准溶液的体积</a:t>
            </a:r>
            <a:r>
              <a:rPr lang="en-US" altLang="zh-CN" sz="2400" b="1" dirty="0">
                <a:latin typeface="Times New Roman" pitchFamily="18" charset="0"/>
                <a:cs typeface="Times New Roman" pitchFamily="18" charset="0"/>
              </a:rPr>
              <a:t>? </a:t>
            </a:r>
          </a:p>
        </p:txBody>
      </p:sp>
      <p:graphicFrame>
        <p:nvGraphicFramePr>
          <p:cNvPr id="249860" name="Object 4"/>
          <p:cNvGraphicFramePr>
            <a:graphicFrameLocks noChangeAspect="1"/>
          </p:cNvGraphicFramePr>
          <p:nvPr/>
        </p:nvGraphicFramePr>
        <p:xfrm>
          <a:off x="3071813" y="2997200"/>
          <a:ext cx="5688012" cy="908050"/>
        </p:xfrm>
        <a:graphic>
          <a:graphicData uri="http://schemas.openxmlformats.org/presentationml/2006/ole">
            <mc:AlternateContent xmlns:mc="http://schemas.openxmlformats.org/markup-compatibility/2006">
              <mc:Choice xmlns:v="urn:schemas-microsoft-com:vml" Requires="v">
                <p:oleObj spid="_x0000_s299922" name="Equation" r:id="rId3" imgW="2450880" imgH="393480" progId="Equation.DSMT4">
                  <p:embed/>
                </p:oleObj>
              </mc:Choice>
              <mc:Fallback>
                <p:oleObj name="Equation" r:id="rId3" imgW="245088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3" y="2997200"/>
                        <a:ext cx="5688012" cy="908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9863" name="Rectangle 7"/>
          <p:cNvSpPr>
            <a:spLocks noChangeArrowheads="1"/>
          </p:cNvSpPr>
          <p:nvPr/>
        </p:nvSpPr>
        <p:spPr bwMode="auto">
          <a:xfrm>
            <a:off x="1524000"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49862" name="Object 6"/>
          <p:cNvGraphicFramePr>
            <a:graphicFrameLocks noChangeAspect="1"/>
          </p:cNvGraphicFramePr>
          <p:nvPr/>
        </p:nvGraphicFramePr>
        <p:xfrm>
          <a:off x="3216275" y="4076700"/>
          <a:ext cx="5689600" cy="1174750"/>
        </p:xfrm>
        <a:graphic>
          <a:graphicData uri="http://schemas.openxmlformats.org/presentationml/2006/ole">
            <mc:AlternateContent xmlns:mc="http://schemas.openxmlformats.org/markup-compatibility/2006">
              <mc:Choice xmlns:v="urn:schemas-microsoft-com:vml" Requires="v">
                <p:oleObj spid="_x0000_s299923" name="Equation" r:id="rId5" imgW="2031840" imgH="419040" progId="Equation.DSMT4">
                  <p:embed/>
                </p:oleObj>
              </mc:Choice>
              <mc:Fallback>
                <p:oleObj name="Equation" r:id="rId5" imgW="2031840" imgH="419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275" y="4076700"/>
                        <a:ext cx="5689600" cy="117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848945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249860"/>
                                        </p:tgtEl>
                                        <p:attrNameLst>
                                          <p:attrName>style.visibility</p:attrName>
                                        </p:attrNameLst>
                                      </p:cBhvr>
                                      <p:to>
                                        <p:strVal val="visible"/>
                                      </p:to>
                                    </p:set>
                                    <p:animEffect transition="in" filter="barn(inHorizontal)">
                                      <p:cBhvr>
                                        <p:cTn id="7" dur="500"/>
                                        <p:tgtEl>
                                          <p:spTgt spid="249860"/>
                                        </p:tgtEl>
                                      </p:cBhvr>
                                    </p:animEffect>
                                  </p:childTnLst>
                                </p:cTn>
                              </p:par>
                              <p:par>
                                <p:cTn id="8" presetID="16" presetClass="entr" presetSubtype="26" fill="hold" nodeType="withEffect">
                                  <p:stCondLst>
                                    <p:cond delay="0"/>
                                  </p:stCondLst>
                                  <p:childTnLst>
                                    <p:set>
                                      <p:cBhvr>
                                        <p:cTn id="9" dur="1" fill="hold">
                                          <p:stCondLst>
                                            <p:cond delay="0"/>
                                          </p:stCondLst>
                                        </p:cTn>
                                        <p:tgtEl>
                                          <p:spTgt spid="249862"/>
                                        </p:tgtEl>
                                        <p:attrNameLst>
                                          <p:attrName>style.visibility</p:attrName>
                                        </p:attrNameLst>
                                      </p:cBhvr>
                                      <p:to>
                                        <p:strVal val="visible"/>
                                      </p:to>
                                    </p:set>
                                    <p:animEffect transition="in" filter="barn(inHorizontal)">
                                      <p:cBhvr>
                                        <p:cTn id="10" dur="500"/>
                                        <p:tgtEl>
                                          <p:spTgt spid="249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FD56FDCA-1992-4DE7-A104-B610998E359F}"/>
              </a:ext>
            </a:extLst>
          </p:cNvPr>
          <p:cNvSpPr>
            <a:spLocks noGrp="1"/>
          </p:cNvSpPr>
          <p:nvPr>
            <p:ph type="dt" sz="half" idx="10"/>
          </p:nvPr>
        </p:nvSpPr>
        <p:spPr/>
        <p:txBody>
          <a:bodyPr/>
          <a:lstStyle/>
          <a:p>
            <a:fld id="{8D3968E5-67FB-479A-B4B7-A58FCB9D76AA}" type="datetime12">
              <a:rPr lang="zh-CN" altLang="en-US" smtClean="0"/>
              <a:t>上午8时17分</a:t>
            </a:fld>
            <a:endParaRPr lang="en-US" altLang="zh-CN"/>
          </a:p>
        </p:txBody>
      </p:sp>
      <p:sp>
        <p:nvSpPr>
          <p:cNvPr id="3" name="灯片编号占位符 2">
            <a:extLst>
              <a:ext uri="{FF2B5EF4-FFF2-40B4-BE49-F238E27FC236}">
                <a16:creationId xmlns:a16="http://schemas.microsoft.com/office/drawing/2014/main" xmlns="" id="{8EAC2A3E-1B59-40C3-859A-C8217B08C1BF}"/>
              </a:ext>
            </a:extLst>
          </p:cNvPr>
          <p:cNvSpPr>
            <a:spLocks noGrp="1"/>
          </p:cNvSpPr>
          <p:nvPr>
            <p:ph type="sldNum" sz="quarter" idx="11"/>
          </p:nvPr>
        </p:nvSpPr>
        <p:spPr/>
        <p:txBody>
          <a:bodyPr/>
          <a:lstStyle/>
          <a:p>
            <a:fld id="{FF5C397E-E468-49FA-BEA9-51BB9567DDA7}" type="slidenum">
              <a:rPr lang="en-US" altLang="zh-CN" smtClean="0"/>
              <a:pPr/>
              <a:t>96</a:t>
            </a:fld>
            <a:endParaRPr lang="en-US" altLang="zh-CN"/>
          </a:p>
        </p:txBody>
      </p:sp>
    </p:spTree>
    <p:extLst>
      <p:ext uri="{BB962C8B-B14F-4D97-AF65-F5344CB8AC3E}">
        <p14:creationId xmlns:p14="http://schemas.microsoft.com/office/powerpoint/2010/main" val="10903492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TM01790491[[fn=聚脂薄膜]]</Template>
  <TotalTime>6917</TotalTime>
  <Words>6954</Words>
  <Application>Microsoft Office PowerPoint</Application>
  <PresentationFormat>自定义</PresentationFormat>
  <Paragraphs>969</Paragraphs>
  <Slides>96</Slides>
  <Notes>19</Notes>
  <HiddenSlides>0</HiddenSlides>
  <MMClips>0</MMClips>
  <ScaleCrop>false</ScaleCrop>
  <HeadingPairs>
    <vt:vector size="8" baseType="variant">
      <vt:variant>
        <vt:lpstr>主题</vt:lpstr>
      </vt:variant>
      <vt:variant>
        <vt:i4>1</vt:i4>
      </vt:variant>
      <vt:variant>
        <vt:lpstr>嵌入 OLE 服务器</vt:lpstr>
      </vt:variant>
      <vt:variant>
        <vt:i4>8</vt:i4>
      </vt:variant>
      <vt:variant>
        <vt:lpstr>幻灯片标题</vt:lpstr>
      </vt:variant>
      <vt:variant>
        <vt:i4>96</vt:i4>
      </vt:variant>
      <vt:variant>
        <vt:lpstr>自定义放映</vt:lpstr>
      </vt:variant>
      <vt:variant>
        <vt:i4>1</vt:i4>
      </vt:variant>
    </vt:vector>
  </HeadingPairs>
  <TitlesOfParts>
    <vt:vector size="106" baseType="lpstr">
      <vt:lpstr>Mylar</vt:lpstr>
      <vt:lpstr>CS ChemDraw Drawing</vt:lpstr>
      <vt:lpstr>Equation</vt:lpstr>
      <vt:lpstr>Document</vt:lpstr>
      <vt:lpstr>位图图像</vt:lpstr>
      <vt:lpstr>BMP 图像</vt:lpstr>
      <vt:lpstr>公式</vt:lpstr>
      <vt:lpstr>ISISServer</vt:lpstr>
      <vt:lpstr>Equation.DSMT4</vt:lpstr>
      <vt:lpstr>第十二章 配位化合物  Coordination Compounds</vt:lpstr>
      <vt:lpstr>第十二章 配位化合物 </vt:lpstr>
      <vt:lpstr>配位化学发展简史</vt:lpstr>
      <vt:lpstr>自然界中的配合物</vt:lpstr>
      <vt:lpstr>人工合成的配合物</vt:lpstr>
      <vt:lpstr>催化剂在药物合成中的应用</vt:lpstr>
      <vt:lpstr>配合物的基本概念</vt:lpstr>
      <vt:lpstr>PowerPoint 演示文稿</vt:lpstr>
      <vt:lpstr>中心原子与配体</vt:lpstr>
      <vt:lpstr>内界和外界 inner and outer sphere</vt:lpstr>
      <vt:lpstr>配体分类</vt:lpstr>
      <vt:lpstr>配合物的类型</vt:lpstr>
      <vt:lpstr>配位数  (coordination number)</vt:lpstr>
      <vt:lpstr>三、配合物的命名(naming)</vt:lpstr>
      <vt:lpstr>三、配合物的命名(naming)</vt:lpstr>
      <vt:lpstr>三、配合物的命名(naming)</vt:lpstr>
      <vt:lpstr>(例子）配合物的命名</vt:lpstr>
      <vt:lpstr>四、配合物的异构现象</vt:lpstr>
      <vt:lpstr>结构异构</vt:lpstr>
      <vt:lpstr>结构异构</vt:lpstr>
      <vt:lpstr>结构异构</vt:lpstr>
      <vt:lpstr>立体异构</vt:lpstr>
      <vt:lpstr>立体异构</vt:lpstr>
      <vt:lpstr>第二节 配合物的化学键理论</vt:lpstr>
      <vt:lpstr>配位化学理论发展情况</vt:lpstr>
      <vt:lpstr>一、价键理论（valence bond theory)</vt:lpstr>
      <vt:lpstr>配合物几种重要的杂化轨道类型及空间结构 </vt:lpstr>
      <vt:lpstr>2、内轨型与外轨型配合物</vt:lpstr>
      <vt:lpstr>经验规律</vt:lpstr>
      <vt:lpstr>经验规律</vt:lpstr>
      <vt:lpstr>经验规律</vt:lpstr>
      <vt:lpstr>PowerPoint 演示文稿</vt:lpstr>
      <vt:lpstr>PowerPoint 演示文稿</vt:lpstr>
      <vt:lpstr>PowerPoint 演示文稿</vt:lpstr>
      <vt:lpstr>例题</vt:lpstr>
      <vt:lpstr>PowerPoint 演示文稿</vt:lpstr>
      <vt:lpstr>配位化合物</vt:lpstr>
      <vt:lpstr>晶体场理论 （Crystal Field Theory）</vt:lpstr>
      <vt:lpstr>晶体场理论的出现</vt:lpstr>
      <vt:lpstr>PowerPoint 演示文稿</vt:lpstr>
      <vt:lpstr>1、正八面体晶体场中d轨道的分裂</vt:lpstr>
      <vt:lpstr>影响分裂能的因素</vt:lpstr>
      <vt:lpstr>高自旋和低自旋配合物 </vt:lpstr>
      <vt:lpstr>例题</vt:lpstr>
      <vt:lpstr>2、晶体场中d电子的排布和配合物的磁性</vt:lpstr>
      <vt:lpstr>3、晶体场稳定化能和配合物的稳定性</vt:lpstr>
      <vt:lpstr>例:</vt:lpstr>
      <vt:lpstr>4、d-d跃迁与配合物的颜色</vt:lpstr>
      <vt:lpstr>d-d跃迁与配合物的颜色</vt:lpstr>
      <vt:lpstr>第三节 配合物的离解平衡</vt:lpstr>
      <vt:lpstr>PowerPoint 演示文稿</vt:lpstr>
      <vt:lpstr>累积稳定常数和总稳定常数</vt:lpstr>
      <vt:lpstr>配合物的不稳定常数</vt:lpstr>
      <vt:lpstr>PowerPoint 演示文稿</vt:lpstr>
      <vt:lpstr>例</vt:lpstr>
      <vt:lpstr>计算中心原子和配体的平衡浓度</vt:lpstr>
      <vt:lpstr>PowerPoint 演示文稿</vt:lpstr>
      <vt:lpstr>配离子之间的相互转化 </vt:lpstr>
      <vt:lpstr>PowerPoint 演示文稿</vt:lpstr>
      <vt:lpstr>二、配合平衡的移动</vt:lpstr>
      <vt:lpstr>1、与酸度的关系</vt:lpstr>
      <vt:lpstr>配位平衡与酸碱平衡 </vt:lpstr>
      <vt:lpstr>2、与沉淀反应的关系</vt:lpstr>
      <vt:lpstr>判断难溶强电解质的沉淀和溶解</vt:lpstr>
      <vt:lpstr>PowerPoint 演示文稿</vt:lpstr>
      <vt:lpstr>加入KI，是否有沉淀生成？</vt:lpstr>
      <vt:lpstr>那么接着，加入KCN，是否有沉淀？</vt:lpstr>
      <vt:lpstr>例</vt:lpstr>
      <vt:lpstr>PowerPoint 演示文稿</vt:lpstr>
      <vt:lpstr>PowerPoint 演示文稿</vt:lpstr>
      <vt:lpstr>PowerPoint 演示文稿</vt:lpstr>
      <vt:lpstr>3、与氧化还原的关系</vt:lpstr>
      <vt:lpstr>计算金属和配位个体所组成的电对的 标准电极电势</vt:lpstr>
      <vt:lpstr>PowerPoint 演示文稿</vt:lpstr>
      <vt:lpstr>第十二章 配位化合物  Coordination Compounds</vt:lpstr>
      <vt:lpstr>螯合物 </vt:lpstr>
      <vt:lpstr>二、螯合物的结构特点及螯合效应</vt:lpstr>
      <vt:lpstr>以氨基二乙酸为母体的螯合剂</vt:lpstr>
      <vt:lpstr>三、影响螯合物稳定性的因素</vt:lpstr>
      <vt:lpstr>第五节  配位滴定法</vt:lpstr>
      <vt:lpstr>无机络合物的逐级络合现象</vt:lpstr>
      <vt:lpstr>乙二胺四乙酸(EDTA)</vt:lpstr>
      <vt:lpstr>EDTA与金属离子形成配合物的特点</vt:lpstr>
      <vt:lpstr>一、 EDTA 配合滴定基本原理 </vt:lpstr>
      <vt:lpstr>配合滴定准确滴定条件</vt:lpstr>
      <vt:lpstr>影响配合物的稳定性因素</vt:lpstr>
      <vt:lpstr>酸度的影响</vt:lpstr>
      <vt:lpstr>酸度的影响：配合滴定允许的最高酸度</vt:lpstr>
      <vt:lpstr>利用酸碱度控制滴定</vt:lpstr>
      <vt:lpstr>金属指示剂</vt:lpstr>
      <vt:lpstr>金属指示剂必须具备的条件 </vt:lpstr>
      <vt:lpstr>二、EDTA标准溶液的配制、标定</vt:lpstr>
      <vt:lpstr>三、配合滴定的应用</vt:lpstr>
      <vt:lpstr>水的总硬度测定 </vt:lpstr>
      <vt:lpstr>PowerPoint 演示文稿</vt:lpstr>
      <vt:lpstr>PowerPoint 演示文稿</vt:lpstr>
      <vt:lpstr>自定义放映1</vt:lpstr>
    </vt:vector>
  </TitlesOfParts>
  <Company>致锐</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配位化合物</dc:title>
  <dc:creator>zhirui</dc:creator>
  <cp:lastModifiedBy>XiTongTianDi</cp:lastModifiedBy>
  <cp:revision>951</cp:revision>
  <dcterms:created xsi:type="dcterms:W3CDTF">2003-10-08T00:43:46Z</dcterms:created>
  <dcterms:modified xsi:type="dcterms:W3CDTF">2017-12-29T02:01:50Z</dcterms:modified>
</cp:coreProperties>
</file>