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664" r:id="rId2"/>
  </p:sldMasterIdLst>
  <p:notesMasterIdLst>
    <p:notesMasterId r:id="rId42"/>
  </p:notesMasterIdLst>
  <p:sldIdLst>
    <p:sldId id="262" r:id="rId3"/>
    <p:sldId id="413" r:id="rId4"/>
    <p:sldId id="414" r:id="rId5"/>
    <p:sldId id="415" r:id="rId6"/>
    <p:sldId id="416" r:id="rId7"/>
    <p:sldId id="417" r:id="rId8"/>
    <p:sldId id="418" r:id="rId9"/>
    <p:sldId id="419" r:id="rId10"/>
    <p:sldId id="420" r:id="rId11"/>
    <p:sldId id="421" r:id="rId12"/>
    <p:sldId id="422" r:id="rId13"/>
    <p:sldId id="423" r:id="rId14"/>
    <p:sldId id="424" r:id="rId15"/>
    <p:sldId id="425" r:id="rId16"/>
    <p:sldId id="426" r:id="rId17"/>
    <p:sldId id="427" r:id="rId18"/>
    <p:sldId id="355" r:id="rId19"/>
    <p:sldId id="357" r:id="rId20"/>
    <p:sldId id="358" r:id="rId21"/>
    <p:sldId id="359" r:id="rId22"/>
    <p:sldId id="360" r:id="rId23"/>
    <p:sldId id="361" r:id="rId24"/>
    <p:sldId id="362" r:id="rId25"/>
    <p:sldId id="366" r:id="rId26"/>
    <p:sldId id="384" r:id="rId27"/>
    <p:sldId id="369" r:id="rId28"/>
    <p:sldId id="370" r:id="rId29"/>
    <p:sldId id="376" r:id="rId30"/>
    <p:sldId id="372" r:id="rId31"/>
    <p:sldId id="373" r:id="rId32"/>
    <p:sldId id="401" r:id="rId33"/>
    <p:sldId id="400" r:id="rId34"/>
    <p:sldId id="402" r:id="rId35"/>
    <p:sldId id="389" r:id="rId36"/>
    <p:sldId id="391" r:id="rId37"/>
    <p:sldId id="392" r:id="rId38"/>
    <p:sldId id="395" r:id="rId39"/>
    <p:sldId id="396" r:id="rId40"/>
    <p:sldId id="398" r:id="rId41"/>
  </p:sldIdLst>
  <p:sldSz cx="12192000" cy="6858000"/>
  <p:notesSz cx="7099300" cy="10234613"/>
  <p:defaultTextStyle>
    <a:defPPr>
      <a:defRPr lang="zh-CN"/>
    </a:defPPr>
    <a:lvl1pPr algn="l" rtl="0" fontAlgn="base">
      <a:lnSpc>
        <a:spcPct val="80000"/>
      </a:lnSpc>
      <a:spcBef>
        <a:spcPct val="2000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FF00"/>
    <a:srgbClr val="FF3300"/>
    <a:srgbClr val="0000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028" autoAdjust="0"/>
  </p:normalViewPr>
  <p:slideViewPr>
    <p:cSldViewPr>
      <p:cViewPr varScale="1">
        <p:scale>
          <a:sx n="63" d="100"/>
          <a:sy n="63" d="100"/>
        </p:scale>
        <p:origin x="-126" y="-15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370"/>
    </p:cViewPr>
  </p:sorterViewPr>
  <p:notesViewPr>
    <p:cSldViewPr>
      <p:cViewPr varScale="1">
        <p:scale>
          <a:sx n="75" d="100"/>
          <a:sy n="75" d="100"/>
        </p:scale>
        <p:origin x="3954" y="7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ongzhen zhou" userId="398df0bef3a26ccf" providerId="LiveId" clId="{E338A901-7D61-4774-843C-C0CFD21DAA0B}"/>
    <pc:docChg chg="undo custSel modSld">
      <pc:chgData name="zhongzhen zhou" userId="398df0bef3a26ccf" providerId="LiveId" clId="{E338A901-7D61-4774-843C-C0CFD21DAA0B}" dt="2017-11-29T14:37:15.024" v="95" actId="1076"/>
      <pc:docMkLst>
        <pc:docMk/>
      </pc:docMkLst>
      <pc:sldChg chg="modSp">
        <pc:chgData name="zhongzhen zhou" userId="398df0bef3a26ccf" providerId="LiveId" clId="{E338A901-7D61-4774-843C-C0CFD21DAA0B}" dt="2017-11-29T14:24:50.960" v="22" actId="1076"/>
        <pc:sldMkLst>
          <pc:docMk/>
          <pc:sldMk cId="3969700350" sldId="360"/>
        </pc:sldMkLst>
        <pc:spChg chg="mod">
          <ac:chgData name="zhongzhen zhou" userId="398df0bef3a26ccf" providerId="LiveId" clId="{E338A901-7D61-4774-843C-C0CFD21DAA0B}" dt="2017-11-29T14:24:47.136" v="20" actId="1076"/>
          <ac:spMkLst>
            <pc:docMk/>
            <pc:sldMk cId="3969700350" sldId="360"/>
            <ac:spMk id="9218" creationId="{00000000-0000-0000-0000-000000000000}"/>
          </ac:spMkLst>
        </pc:spChg>
        <pc:graphicFrameChg chg="mod">
          <ac:chgData name="zhongzhen zhou" userId="398df0bef3a26ccf" providerId="LiveId" clId="{E338A901-7D61-4774-843C-C0CFD21DAA0B}" dt="2017-11-29T14:24:50.960" v="22" actId="1076"/>
          <ac:graphicFrameMkLst>
            <pc:docMk/>
            <pc:sldMk cId="3969700350" sldId="360"/>
            <ac:graphicFrameMk id="9226" creationId="{00000000-0000-0000-0000-000000000000}"/>
          </ac:graphicFrameMkLst>
        </pc:graphicFrameChg>
      </pc:sldChg>
      <pc:sldChg chg="modSp">
        <pc:chgData name="zhongzhen zhou" userId="398df0bef3a26ccf" providerId="LiveId" clId="{E338A901-7D61-4774-843C-C0CFD21DAA0B}" dt="2017-11-29T14:31:53.523" v="52" actId="1076"/>
        <pc:sldMkLst>
          <pc:docMk/>
          <pc:sldMk cId="1560666591" sldId="361"/>
        </pc:sldMkLst>
        <pc:spChg chg="mod">
          <ac:chgData name="zhongzhen zhou" userId="398df0bef3a26ccf" providerId="LiveId" clId="{E338A901-7D61-4774-843C-C0CFD21DAA0B}" dt="2017-11-29T14:31:53.523" v="52" actId="1076"/>
          <ac:spMkLst>
            <pc:docMk/>
            <pc:sldMk cId="1560666591" sldId="361"/>
            <ac:spMk id="41" creationId="{00000000-0000-0000-0000-000000000000}"/>
          </ac:spMkLst>
        </pc:spChg>
      </pc:sldChg>
      <pc:sldChg chg="modSp">
        <pc:chgData name="zhongzhen zhou" userId="398df0bef3a26ccf" providerId="LiveId" clId="{E338A901-7D61-4774-843C-C0CFD21DAA0B}" dt="2017-11-29T14:32:05.022" v="56" actId="403"/>
        <pc:sldMkLst>
          <pc:docMk/>
          <pc:sldMk cId="304194805" sldId="362"/>
        </pc:sldMkLst>
        <pc:spChg chg="mod">
          <ac:chgData name="zhongzhen zhou" userId="398df0bef3a26ccf" providerId="LiveId" clId="{E338A901-7D61-4774-843C-C0CFD21DAA0B}" dt="2017-11-29T14:32:05.022" v="56" actId="403"/>
          <ac:spMkLst>
            <pc:docMk/>
            <pc:sldMk cId="304194805" sldId="362"/>
            <ac:spMk id="2" creationId="{00000000-0000-0000-0000-000000000000}"/>
          </ac:spMkLst>
        </pc:spChg>
        <pc:spChg chg="mod">
          <ac:chgData name="zhongzhen zhou" userId="398df0bef3a26ccf" providerId="LiveId" clId="{E338A901-7D61-4774-843C-C0CFD21DAA0B}" dt="2017-11-29T14:25:26.671" v="26" actId="1076"/>
          <ac:spMkLst>
            <pc:docMk/>
            <pc:sldMk cId="304194805" sldId="362"/>
            <ac:spMk id="10277" creationId="{00000000-0000-0000-0000-000000000000}"/>
          </ac:spMkLst>
        </pc:spChg>
        <pc:spChg chg="mod">
          <ac:chgData name="zhongzhen zhou" userId="398df0bef3a26ccf" providerId="LiveId" clId="{E338A901-7D61-4774-843C-C0CFD21DAA0B}" dt="2017-11-29T14:25:33.556" v="29" actId="14100"/>
          <ac:spMkLst>
            <pc:docMk/>
            <pc:sldMk cId="304194805" sldId="362"/>
            <ac:spMk id="10329" creationId="{00000000-0000-0000-0000-000000000000}"/>
          </ac:spMkLst>
        </pc:spChg>
        <pc:graphicFrameChg chg="mod">
          <ac:chgData name="zhongzhen zhou" userId="398df0bef3a26ccf" providerId="LiveId" clId="{E338A901-7D61-4774-843C-C0CFD21DAA0B}" dt="2017-11-29T14:25:24.448" v="25" actId="1076"/>
          <ac:graphicFrameMkLst>
            <pc:docMk/>
            <pc:sldMk cId="304194805" sldId="362"/>
            <ac:graphicFrameMk id="10285" creationId="{00000000-0000-0000-0000-000000000000}"/>
          </ac:graphicFrameMkLst>
        </pc:graphicFrameChg>
      </pc:sldChg>
      <pc:sldChg chg="addSp delSp modSp delAnim">
        <pc:chgData name="zhongzhen zhou" userId="398df0bef3a26ccf" providerId="LiveId" clId="{E338A901-7D61-4774-843C-C0CFD21DAA0B}" dt="2017-11-29T14:32:22.364" v="62" actId="20577"/>
        <pc:sldMkLst>
          <pc:docMk/>
          <pc:sldMk cId="2332177119" sldId="366"/>
        </pc:sldMkLst>
        <pc:spChg chg="add mod">
          <ac:chgData name="zhongzhen zhou" userId="398df0bef3a26ccf" providerId="LiveId" clId="{E338A901-7D61-4774-843C-C0CFD21DAA0B}" dt="2017-11-29T14:26:39.223" v="37" actId="1076"/>
          <ac:spMkLst>
            <pc:docMk/>
            <pc:sldMk cId="2332177119" sldId="366"/>
            <ac:spMk id="4" creationId="{EA0227AA-67A9-4936-8EF5-E59B66143A50}"/>
          </ac:spMkLst>
        </pc:spChg>
        <pc:spChg chg="del mod">
          <ac:chgData name="zhongzhen zhou" userId="398df0bef3a26ccf" providerId="LiveId" clId="{E338A901-7D61-4774-843C-C0CFD21DAA0B}" dt="2017-11-29T14:26:40.943" v="38" actId="478"/>
          <ac:spMkLst>
            <pc:docMk/>
            <pc:sldMk cId="2332177119" sldId="366"/>
            <ac:spMk id="5" creationId="{00000000-0000-0000-0000-000000000000}"/>
          </ac:spMkLst>
        </pc:spChg>
        <pc:spChg chg="mod">
          <ac:chgData name="zhongzhen zhou" userId="398df0bef3a26ccf" providerId="LiveId" clId="{E338A901-7D61-4774-843C-C0CFD21DAA0B}" dt="2017-11-29T14:32:12.085" v="59" actId="403"/>
          <ac:spMkLst>
            <pc:docMk/>
            <pc:sldMk cId="2332177119" sldId="366"/>
            <ac:spMk id="7" creationId="{00000000-0000-0000-0000-000000000000}"/>
          </ac:spMkLst>
        </pc:spChg>
        <pc:spChg chg="mod">
          <ac:chgData name="zhongzhen zhou" userId="398df0bef3a26ccf" providerId="LiveId" clId="{E338A901-7D61-4774-843C-C0CFD21DAA0B}" dt="2017-11-29T14:32:22.364" v="62" actId="20577"/>
          <ac:spMkLst>
            <pc:docMk/>
            <pc:sldMk cId="2332177119" sldId="366"/>
            <ac:spMk id="13315" creationId="{00000000-0000-0000-0000-000000000000}"/>
          </ac:spMkLst>
        </pc:spChg>
      </pc:sldChg>
      <pc:sldChg chg="addSp">
        <pc:chgData name="zhongzhen zhou" userId="398df0bef3a26ccf" providerId="LiveId" clId="{E338A901-7D61-4774-843C-C0CFD21DAA0B}" dt="2017-11-29T14:27:40.922" v="41"/>
        <pc:sldMkLst>
          <pc:docMk/>
          <pc:sldMk cId="1918854619" sldId="370"/>
        </pc:sldMkLst>
        <pc:spChg chg="add">
          <ac:chgData name="zhongzhen zhou" userId="398df0bef3a26ccf" providerId="LiveId" clId="{E338A901-7D61-4774-843C-C0CFD21DAA0B}" dt="2017-11-29T14:27:40.922" v="41"/>
          <ac:spMkLst>
            <pc:docMk/>
            <pc:sldMk cId="1918854619" sldId="370"/>
            <ac:spMk id="14" creationId="{BD0EB7D7-71AD-40D6-B654-154EE4062410}"/>
          </ac:spMkLst>
        </pc:spChg>
      </pc:sldChg>
      <pc:sldChg chg="modSp">
        <pc:chgData name="zhongzhen zhou" userId="398df0bef3a26ccf" providerId="LiveId" clId="{E338A901-7D61-4774-843C-C0CFD21DAA0B}" dt="2017-11-29T14:27:48.295" v="42" actId="1076"/>
        <pc:sldMkLst>
          <pc:docMk/>
          <pc:sldMk cId="239067688" sldId="372"/>
        </pc:sldMkLst>
        <pc:spChg chg="mod">
          <ac:chgData name="zhongzhen zhou" userId="398df0bef3a26ccf" providerId="LiveId" clId="{E338A901-7D61-4774-843C-C0CFD21DAA0B}" dt="2017-11-29T14:27:48.295" v="42" actId="1076"/>
          <ac:spMkLst>
            <pc:docMk/>
            <pc:sldMk cId="239067688" sldId="372"/>
            <ac:spMk id="31" creationId="{00000000-0000-0000-0000-000000000000}"/>
          </ac:spMkLst>
        </pc:spChg>
      </pc:sldChg>
      <pc:sldChg chg="modSp">
        <pc:chgData name="zhongzhen zhou" userId="398df0bef3a26ccf" providerId="LiveId" clId="{E338A901-7D61-4774-843C-C0CFD21DAA0B}" dt="2017-11-29T14:27:53.078" v="43" actId="1076"/>
        <pc:sldMkLst>
          <pc:docMk/>
          <pc:sldMk cId="2445750099" sldId="373"/>
        </pc:sldMkLst>
        <pc:spChg chg="mod">
          <ac:chgData name="zhongzhen zhou" userId="398df0bef3a26ccf" providerId="LiveId" clId="{E338A901-7D61-4774-843C-C0CFD21DAA0B}" dt="2017-11-29T14:27:53.078" v="43" actId="1076"/>
          <ac:spMkLst>
            <pc:docMk/>
            <pc:sldMk cId="2445750099" sldId="373"/>
            <ac:spMk id="15" creationId="{00000000-0000-0000-0000-000000000000}"/>
          </ac:spMkLst>
        </pc:spChg>
      </pc:sldChg>
      <pc:sldChg chg="modSp">
        <pc:chgData name="zhongzhen zhou" userId="398df0bef3a26ccf" providerId="LiveId" clId="{E338A901-7D61-4774-843C-C0CFD21DAA0B}" dt="2017-11-29T14:27:20.151" v="39" actId="1076"/>
        <pc:sldMkLst>
          <pc:docMk/>
          <pc:sldMk cId="2459115432" sldId="376"/>
        </pc:sldMkLst>
        <pc:spChg chg="mod">
          <ac:chgData name="zhongzhen zhou" userId="398df0bef3a26ccf" providerId="LiveId" clId="{E338A901-7D61-4774-843C-C0CFD21DAA0B}" dt="2017-11-29T14:27:20.151" v="39" actId="1076"/>
          <ac:spMkLst>
            <pc:docMk/>
            <pc:sldMk cId="2459115432" sldId="376"/>
            <ac:spMk id="29" creationId="{00000000-0000-0000-0000-000000000000}"/>
          </ac:spMkLst>
        </pc:spChg>
      </pc:sldChg>
      <pc:sldChg chg="delSp">
        <pc:chgData name="zhongzhen zhou" userId="398df0bef3a26ccf" providerId="LiveId" clId="{E338A901-7D61-4774-843C-C0CFD21DAA0B}" dt="2017-11-29T14:27:31.775" v="40" actId="478"/>
        <pc:sldMkLst>
          <pc:docMk/>
          <pc:sldMk cId="2720743544" sldId="384"/>
        </pc:sldMkLst>
        <pc:spChg chg="del">
          <ac:chgData name="zhongzhen zhou" userId="398df0bef3a26ccf" providerId="LiveId" clId="{E338A901-7D61-4774-843C-C0CFD21DAA0B}" dt="2017-11-29T14:27:31.775" v="40" actId="478"/>
          <ac:spMkLst>
            <pc:docMk/>
            <pc:sldMk cId="2720743544" sldId="384"/>
            <ac:spMk id="19" creationId="{00000000-0000-0000-0000-000000000000}"/>
          </ac:spMkLst>
        </pc:spChg>
      </pc:sldChg>
      <pc:sldChg chg="addSp">
        <pc:chgData name="zhongzhen zhou" userId="398df0bef3a26ccf" providerId="LiveId" clId="{E338A901-7D61-4774-843C-C0CFD21DAA0B}" dt="2017-11-29T14:28:09.056" v="47"/>
        <pc:sldMkLst>
          <pc:docMk/>
          <pc:sldMk cId="853509985" sldId="389"/>
        </pc:sldMkLst>
        <pc:spChg chg="add">
          <ac:chgData name="zhongzhen zhou" userId="398df0bef3a26ccf" providerId="LiveId" clId="{E338A901-7D61-4774-843C-C0CFD21DAA0B}" dt="2017-11-29T14:28:09.056" v="47"/>
          <ac:spMkLst>
            <pc:docMk/>
            <pc:sldMk cId="853509985" sldId="389"/>
            <ac:spMk id="3" creationId="{CD3B9A64-69C5-4066-9825-4E3CBF04696F}"/>
          </ac:spMkLst>
        </pc:spChg>
      </pc:sldChg>
      <pc:sldChg chg="modSp">
        <pc:chgData name="zhongzhen zhou" userId="398df0bef3a26ccf" providerId="LiveId" clId="{E338A901-7D61-4774-843C-C0CFD21DAA0B}" dt="2017-11-29T14:28:14.319" v="48" actId="113"/>
        <pc:sldMkLst>
          <pc:docMk/>
          <pc:sldMk cId="147970020" sldId="391"/>
        </pc:sldMkLst>
        <pc:spChg chg="mod">
          <ac:chgData name="zhongzhen zhou" userId="398df0bef3a26ccf" providerId="LiveId" clId="{E338A901-7D61-4774-843C-C0CFD21DAA0B}" dt="2017-11-29T14:28:14.319" v="48" actId="113"/>
          <ac:spMkLst>
            <pc:docMk/>
            <pc:sldMk cId="147970020" sldId="391"/>
            <ac:spMk id="3" creationId="{00000000-0000-0000-0000-000000000000}"/>
          </ac:spMkLst>
        </pc:spChg>
      </pc:sldChg>
      <pc:sldChg chg="modSp">
        <pc:chgData name="zhongzhen zhou" userId="398df0bef3a26ccf" providerId="LiveId" clId="{E338A901-7D61-4774-843C-C0CFD21DAA0B}" dt="2017-11-29T14:37:15.024" v="95" actId="1076"/>
        <pc:sldMkLst>
          <pc:docMk/>
          <pc:sldMk cId="2595745684" sldId="395"/>
        </pc:sldMkLst>
        <pc:spChg chg="mod">
          <ac:chgData name="zhongzhen zhou" userId="398df0bef3a26ccf" providerId="LiveId" clId="{E338A901-7D61-4774-843C-C0CFD21DAA0B}" dt="2017-11-29T14:36:50.656" v="86" actId="14100"/>
          <ac:spMkLst>
            <pc:docMk/>
            <pc:sldMk cId="2595745684" sldId="395"/>
            <ac:spMk id="6200" creationId="{00000000-0000-0000-0000-000000000000}"/>
          </ac:spMkLst>
        </pc:spChg>
        <pc:spChg chg="mod">
          <ac:chgData name="zhongzhen zhou" userId="398df0bef3a26ccf" providerId="LiveId" clId="{E338A901-7D61-4774-843C-C0CFD21DAA0B}" dt="2017-11-29T14:37:15.024" v="95" actId="1076"/>
          <ac:spMkLst>
            <pc:docMk/>
            <pc:sldMk cId="2595745684" sldId="395"/>
            <ac:spMk id="6203" creationId="{00000000-0000-0000-0000-000000000000}"/>
          </ac:spMkLst>
        </pc:spChg>
        <pc:spChg chg="mod">
          <ac:chgData name="zhongzhen zhou" userId="398df0bef3a26ccf" providerId="LiveId" clId="{E338A901-7D61-4774-843C-C0CFD21DAA0B}" dt="2017-11-29T14:36:26.296" v="83" actId="14100"/>
          <ac:spMkLst>
            <pc:docMk/>
            <pc:sldMk cId="2595745684" sldId="395"/>
            <ac:spMk id="6204" creationId="{00000000-0000-0000-0000-000000000000}"/>
          </ac:spMkLst>
        </pc:spChg>
        <pc:spChg chg="mod">
          <ac:chgData name="zhongzhen zhou" userId="398df0bef3a26ccf" providerId="LiveId" clId="{E338A901-7D61-4774-843C-C0CFD21DAA0B}" dt="2017-11-29T14:37:13.231" v="94" actId="14100"/>
          <ac:spMkLst>
            <pc:docMk/>
            <pc:sldMk cId="2595745684" sldId="395"/>
            <ac:spMk id="6205" creationId="{00000000-0000-0000-0000-000000000000}"/>
          </ac:spMkLst>
        </pc:spChg>
        <pc:spChg chg="mod">
          <ac:chgData name="zhongzhen zhou" userId="398df0bef3a26ccf" providerId="LiveId" clId="{E338A901-7D61-4774-843C-C0CFD21DAA0B}" dt="2017-11-29T14:36:43.392" v="84" actId="14100"/>
          <ac:spMkLst>
            <pc:docMk/>
            <pc:sldMk cId="2595745684" sldId="395"/>
            <ac:spMk id="6209" creationId="{00000000-0000-0000-0000-000000000000}"/>
          </ac:spMkLst>
        </pc:spChg>
      </pc:sldChg>
      <pc:sldChg chg="modSp">
        <pc:chgData name="zhongzhen zhou" userId="398df0bef3a26ccf" providerId="LiveId" clId="{E338A901-7D61-4774-843C-C0CFD21DAA0B}" dt="2017-11-29T14:35:12.353" v="75" actId="1076"/>
        <pc:sldMkLst>
          <pc:docMk/>
          <pc:sldMk cId="151880503" sldId="396"/>
        </pc:sldMkLst>
        <pc:spChg chg="mod">
          <ac:chgData name="zhongzhen zhou" userId="398df0bef3a26ccf" providerId="LiveId" clId="{E338A901-7D61-4774-843C-C0CFD21DAA0B}" dt="2017-11-29T14:34:58.241" v="71" actId="1076"/>
          <ac:spMkLst>
            <pc:docMk/>
            <pc:sldMk cId="151880503" sldId="396"/>
            <ac:spMk id="7179" creationId="{00000000-0000-0000-0000-000000000000}"/>
          </ac:spMkLst>
        </pc:spChg>
        <pc:spChg chg="mod">
          <ac:chgData name="zhongzhen zhou" userId="398df0bef3a26ccf" providerId="LiveId" clId="{E338A901-7D61-4774-843C-C0CFD21DAA0B}" dt="2017-11-29T14:35:04.057" v="73" actId="1076"/>
          <ac:spMkLst>
            <pc:docMk/>
            <pc:sldMk cId="151880503" sldId="396"/>
            <ac:spMk id="7182" creationId="{00000000-0000-0000-0000-000000000000}"/>
          </ac:spMkLst>
        </pc:spChg>
        <pc:spChg chg="mod">
          <ac:chgData name="zhongzhen zhou" userId="398df0bef3a26ccf" providerId="LiveId" clId="{E338A901-7D61-4774-843C-C0CFD21DAA0B}" dt="2017-11-29T14:35:12.353" v="75" actId="1076"/>
          <ac:spMkLst>
            <pc:docMk/>
            <pc:sldMk cId="151880503" sldId="396"/>
            <ac:spMk id="7256" creationId="{00000000-0000-0000-0000-000000000000}"/>
          </ac:spMkLst>
        </pc:spChg>
        <pc:graphicFrameChg chg="mod">
          <ac:chgData name="zhongzhen zhou" userId="398df0bef3a26ccf" providerId="LiveId" clId="{E338A901-7D61-4774-843C-C0CFD21DAA0B}" dt="2017-11-29T14:35:02.161" v="72" actId="1076"/>
          <ac:graphicFrameMkLst>
            <pc:docMk/>
            <pc:sldMk cId="151880503" sldId="396"/>
            <ac:graphicFrameMk id="7181" creationId="{00000000-0000-0000-0000-000000000000}"/>
          </ac:graphicFrameMkLst>
        </pc:graphicFrameChg>
        <pc:graphicFrameChg chg="mod">
          <ac:chgData name="zhongzhen zhou" userId="398df0bef3a26ccf" providerId="LiveId" clId="{E338A901-7D61-4774-843C-C0CFD21DAA0B}" dt="2017-11-29T14:35:08.738" v="74" actId="1076"/>
          <ac:graphicFrameMkLst>
            <pc:docMk/>
            <pc:sldMk cId="151880503" sldId="396"/>
            <ac:graphicFrameMk id="7184" creationId="{00000000-0000-0000-0000-000000000000}"/>
          </ac:graphicFrameMkLst>
        </pc:graphicFrameChg>
      </pc:sldChg>
      <pc:sldChg chg="modSp">
        <pc:chgData name="zhongzhen zhou" userId="398df0bef3a26ccf" providerId="LiveId" clId="{E338A901-7D61-4774-843C-C0CFD21DAA0B}" dt="2017-11-29T14:34:38.281" v="68" actId="1076"/>
        <pc:sldMkLst>
          <pc:docMk/>
          <pc:sldMk cId="4236117372" sldId="398"/>
        </pc:sldMkLst>
        <pc:spChg chg="mod">
          <ac:chgData name="zhongzhen zhou" userId="398df0bef3a26ccf" providerId="LiveId" clId="{E338A901-7D61-4774-843C-C0CFD21DAA0B}" dt="2017-11-29T14:34:38.281" v="68" actId="1076"/>
          <ac:spMkLst>
            <pc:docMk/>
            <pc:sldMk cId="4236117372" sldId="398"/>
            <ac:spMk id="41005" creationId="{00000000-0000-0000-0000-000000000000}"/>
          </ac:spMkLst>
        </pc:spChg>
        <pc:spChg chg="mod">
          <ac:chgData name="zhongzhen zhou" userId="398df0bef3a26ccf" providerId="LiveId" clId="{E338A901-7D61-4774-843C-C0CFD21DAA0B}" dt="2017-11-29T14:34:33.769" v="66" actId="1076"/>
          <ac:spMkLst>
            <pc:docMk/>
            <pc:sldMk cId="4236117372" sldId="398"/>
            <ac:spMk id="41006" creationId="{00000000-0000-0000-0000-000000000000}"/>
          </ac:spMkLst>
        </pc:spChg>
      </pc:sldChg>
      <pc:sldChg chg="modSp">
        <pc:chgData name="zhongzhen zhou" userId="398df0bef3a26ccf" providerId="LiveId" clId="{E338A901-7D61-4774-843C-C0CFD21DAA0B}" dt="2017-11-29T14:34:20.185" v="64" actId="14100"/>
        <pc:sldMkLst>
          <pc:docMk/>
          <pc:sldMk cId="3812293993" sldId="400"/>
        </pc:sldMkLst>
        <pc:spChg chg="mod">
          <ac:chgData name="zhongzhen zhou" userId="398df0bef3a26ccf" providerId="LiveId" clId="{E338A901-7D61-4774-843C-C0CFD21DAA0B}" dt="2017-11-29T14:34:20.185" v="64" actId="14100"/>
          <ac:spMkLst>
            <pc:docMk/>
            <pc:sldMk cId="3812293993" sldId="400"/>
            <ac:spMk id="3" creationId="{00000000-0000-0000-0000-000000000000}"/>
          </ac:spMkLst>
        </pc:spChg>
        <pc:spChg chg="mod">
          <ac:chgData name="zhongzhen zhou" userId="398df0bef3a26ccf" providerId="LiveId" clId="{E338A901-7D61-4774-843C-C0CFD21DAA0B}" dt="2017-11-29T14:28:03.014" v="45" actId="1076"/>
          <ac:spMkLst>
            <pc:docMk/>
            <pc:sldMk cId="3812293993" sldId="400"/>
            <ac:spMk id="4" creationId="{00000000-0000-0000-0000-000000000000}"/>
          </ac:spMkLst>
        </pc:spChg>
      </pc:sldChg>
      <pc:sldChg chg="modSp">
        <pc:chgData name="zhongzhen zhou" userId="398df0bef3a26ccf" providerId="LiveId" clId="{E338A901-7D61-4774-843C-C0CFD21DAA0B}" dt="2017-11-29T14:27:58.646" v="44" actId="1076"/>
        <pc:sldMkLst>
          <pc:docMk/>
          <pc:sldMk cId="2462826187" sldId="401"/>
        </pc:sldMkLst>
        <pc:spChg chg="mod">
          <ac:chgData name="zhongzhen zhou" userId="398df0bef3a26ccf" providerId="LiveId" clId="{E338A901-7D61-4774-843C-C0CFD21DAA0B}" dt="2017-11-29T14:27:58.646" v="44" actId="1076"/>
          <ac:spMkLst>
            <pc:docMk/>
            <pc:sldMk cId="2462826187" sldId="401"/>
            <ac:spMk id="4" creationId="{00000000-0000-0000-0000-000000000000}"/>
          </ac:spMkLst>
        </pc:spChg>
      </pc:sldChg>
      <pc:sldChg chg="addSp">
        <pc:chgData name="zhongzhen zhou" userId="398df0bef3a26ccf" providerId="LiveId" clId="{E338A901-7D61-4774-843C-C0CFD21DAA0B}" dt="2017-11-29T14:28:06.509" v="46"/>
        <pc:sldMkLst>
          <pc:docMk/>
          <pc:sldMk cId="1962657233" sldId="402"/>
        </pc:sldMkLst>
        <pc:spChg chg="add">
          <ac:chgData name="zhongzhen zhou" userId="398df0bef3a26ccf" providerId="LiveId" clId="{E338A901-7D61-4774-843C-C0CFD21DAA0B}" dt="2017-11-29T14:28:06.509" v="46"/>
          <ac:spMkLst>
            <pc:docMk/>
            <pc:sldMk cId="1962657233" sldId="402"/>
            <ac:spMk id="6" creationId="{38C1C0CF-F133-48CE-94DE-CFEB155ABFD0}"/>
          </ac:spMkLst>
        </pc:spChg>
      </pc:sldChg>
      <pc:sldChg chg="modSp">
        <pc:chgData name="zhongzhen zhou" userId="398df0bef3a26ccf" providerId="LiveId" clId="{E338A901-7D61-4774-843C-C0CFD21DAA0B}" dt="2017-11-29T13:56:15.116" v="9" actId="1076"/>
        <pc:sldMkLst>
          <pc:docMk/>
          <pc:sldMk cId="927363456" sldId="415"/>
        </pc:sldMkLst>
        <pc:spChg chg="mod">
          <ac:chgData name="zhongzhen zhou" userId="398df0bef3a26ccf" providerId="LiveId" clId="{E338A901-7D61-4774-843C-C0CFD21DAA0B}" dt="2017-11-29T13:56:11.953" v="8" actId="403"/>
          <ac:spMkLst>
            <pc:docMk/>
            <pc:sldMk cId="927363456" sldId="415"/>
            <ac:spMk id="239619" creationId="{00000000-0000-0000-0000-000000000000}"/>
          </ac:spMkLst>
        </pc:spChg>
        <pc:spChg chg="mod">
          <ac:chgData name="zhongzhen zhou" userId="398df0bef3a26ccf" providerId="LiveId" clId="{E338A901-7D61-4774-843C-C0CFD21DAA0B}" dt="2017-11-29T13:55:53.764" v="5" actId="1076"/>
          <ac:spMkLst>
            <pc:docMk/>
            <pc:sldMk cId="927363456" sldId="415"/>
            <ac:spMk id="239622" creationId="{00000000-0000-0000-0000-000000000000}"/>
          </ac:spMkLst>
        </pc:spChg>
        <pc:spChg chg="mod">
          <ac:chgData name="zhongzhen zhou" userId="398df0bef3a26ccf" providerId="LiveId" clId="{E338A901-7D61-4774-843C-C0CFD21DAA0B}" dt="2017-11-29T13:56:00.517" v="7" actId="1076"/>
          <ac:spMkLst>
            <pc:docMk/>
            <pc:sldMk cId="927363456" sldId="415"/>
            <ac:spMk id="239625" creationId="{00000000-0000-0000-0000-000000000000}"/>
          </ac:spMkLst>
        </pc:spChg>
        <pc:graphicFrameChg chg="mod">
          <ac:chgData name="zhongzhen zhou" userId="398df0bef3a26ccf" providerId="LiveId" clId="{E338A901-7D61-4774-843C-C0CFD21DAA0B}" dt="2017-11-29T13:56:15.116" v="9" actId="1076"/>
          <ac:graphicFrameMkLst>
            <pc:docMk/>
            <pc:sldMk cId="927363456" sldId="415"/>
            <ac:graphicFrameMk id="239620" creationId="{00000000-0000-0000-0000-000000000000}"/>
          </ac:graphicFrameMkLst>
        </pc:graphicFrameChg>
        <pc:graphicFrameChg chg="mod">
          <ac:chgData name="zhongzhen zhou" userId="398df0bef3a26ccf" providerId="LiveId" clId="{E338A901-7D61-4774-843C-C0CFD21DAA0B}" dt="2017-11-29T13:55:57.085" v="6" actId="1076"/>
          <ac:graphicFrameMkLst>
            <pc:docMk/>
            <pc:sldMk cId="927363456" sldId="415"/>
            <ac:graphicFrameMk id="239623" creationId="{00000000-0000-0000-0000-000000000000}"/>
          </ac:graphicFrameMkLst>
        </pc:graphicFrameChg>
      </pc:sldChg>
      <pc:sldChg chg="modSp modAnim">
        <pc:chgData name="zhongzhen zhou" userId="398df0bef3a26ccf" providerId="LiveId" clId="{E338A901-7D61-4774-843C-C0CFD21DAA0B}" dt="2017-11-29T14:28:35.064" v="49" actId="20577"/>
        <pc:sldMkLst>
          <pc:docMk/>
          <pc:sldMk cId="3145063805" sldId="423"/>
        </pc:sldMkLst>
        <pc:spChg chg="mod">
          <ac:chgData name="zhongzhen zhou" userId="398df0bef3a26ccf" providerId="LiveId" clId="{E338A901-7D61-4774-843C-C0CFD21DAA0B}" dt="2017-11-29T14:28:35.064" v="49" actId="20577"/>
          <ac:spMkLst>
            <pc:docMk/>
            <pc:sldMk cId="3145063805" sldId="423"/>
            <ac:spMk id="181250" creationId="{00000000-0000-0000-0000-000000000000}"/>
          </ac:spMkLst>
        </pc:spChg>
        <pc:spChg chg="mod">
          <ac:chgData name="zhongzhen zhou" userId="398df0bef3a26ccf" providerId="LiveId" clId="{E338A901-7D61-4774-843C-C0CFD21DAA0B}" dt="2017-11-29T14:04:35.004" v="18" actId="20577"/>
          <ac:spMkLst>
            <pc:docMk/>
            <pc:sldMk cId="3145063805" sldId="423"/>
            <ac:spMk id="181261" creationId="{00000000-0000-0000-0000-000000000000}"/>
          </ac:spMkLst>
        </pc:spChg>
      </pc:sldChg>
      <pc:sldChg chg="modSp">
        <pc:chgData name="zhongzhen zhou" userId="398df0bef3a26ccf" providerId="LiveId" clId="{E338A901-7D61-4774-843C-C0CFD21DAA0B}" dt="2017-11-29T14:28:51.173" v="51" actId="1076"/>
        <pc:sldMkLst>
          <pc:docMk/>
          <pc:sldMk cId="1206376669" sldId="427"/>
        </pc:sldMkLst>
        <pc:spChg chg="mod">
          <ac:chgData name="zhongzhen zhou" userId="398df0bef3a26ccf" providerId="LiveId" clId="{E338A901-7D61-4774-843C-C0CFD21DAA0B}" dt="2017-11-29T14:28:49.174" v="50" actId="1076"/>
          <ac:spMkLst>
            <pc:docMk/>
            <pc:sldMk cId="1206376669" sldId="427"/>
            <ac:spMk id="233481" creationId="{00000000-0000-0000-0000-000000000000}"/>
          </ac:spMkLst>
        </pc:spChg>
        <pc:graphicFrameChg chg="mod">
          <ac:chgData name="zhongzhen zhou" userId="398df0bef3a26ccf" providerId="LiveId" clId="{E338A901-7D61-4774-843C-C0CFD21DAA0B}" dt="2017-11-29T14:28:51.173" v="51" actId="1076"/>
          <ac:graphicFrameMkLst>
            <pc:docMk/>
            <pc:sldMk cId="1206376669" sldId="427"/>
            <ac:graphicFrameMk id="233476" creationId="{00000000-0000-0000-0000-000000000000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58A071-8CB9-4F2B-B662-60FD54F75FAD}" type="doc">
      <dgm:prSet loTypeId="urn:microsoft.com/office/officeart/2005/8/layout/orgChart1" loCatId="hierarchy" qsTypeId="urn:microsoft.com/office/officeart/2005/8/quickstyle/3d2" qsCatId="3D" csTypeId="urn:microsoft.com/office/officeart/2005/8/colors/accent0_1" csCatId="mainScheme" phldr="1"/>
      <dgm:spPr/>
    </dgm:pt>
    <dgm:pt modelId="{848A55DD-6E9D-40AE-AB79-D864E551C965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2400" b="1" i="0" u="none" strike="noStrike" cap="none" normalizeH="0" baseline="0" dirty="0">
              <a:ln/>
              <a:effectLst/>
              <a:latin typeface="Arial" charset="0"/>
              <a:ea typeface="楷体_GB2312"/>
            </a:rPr>
            <a:t>化学反应的两个基本问题</a:t>
          </a:r>
        </a:p>
      </dgm:t>
    </dgm:pt>
    <dgm:pt modelId="{C256582D-FCCE-4653-A1EE-265DC04B820A}" type="parTrans" cxnId="{F26E27E2-CD24-4D8B-A861-952523D58596}">
      <dgm:prSet/>
      <dgm:spPr/>
      <dgm:t>
        <a:bodyPr/>
        <a:lstStyle/>
        <a:p>
          <a:endParaRPr lang="zh-CN" altLang="en-US" sz="2400" b="1">
            <a:ea typeface="楷体_GB2312"/>
          </a:endParaRPr>
        </a:p>
      </dgm:t>
    </dgm:pt>
    <dgm:pt modelId="{A8320AC2-4F9C-488C-8D2F-7AC4849AD8A9}" type="sibTrans" cxnId="{F26E27E2-CD24-4D8B-A861-952523D58596}">
      <dgm:prSet/>
      <dgm:spPr/>
      <dgm:t>
        <a:bodyPr/>
        <a:lstStyle/>
        <a:p>
          <a:endParaRPr lang="zh-CN" altLang="en-US" sz="2400" b="1">
            <a:ea typeface="楷体_GB2312"/>
          </a:endParaRPr>
        </a:p>
      </dgm:t>
    </dgm:pt>
    <dgm:pt modelId="{73AF38FE-B882-4CEC-8F83-45CE7BA43E3F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2400" b="1" i="0" u="none" strike="noStrike" cap="none" normalizeH="0" baseline="0" dirty="0">
              <a:ln/>
              <a:effectLst/>
              <a:latin typeface="Arial" charset="0"/>
              <a:ea typeface="楷体_GB2312"/>
            </a:rPr>
            <a:t>在指定条件下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2400" b="1" i="0" u="none" strike="noStrike" cap="none" normalizeH="0" baseline="0" dirty="0">
              <a:ln/>
              <a:effectLst/>
              <a:latin typeface="Arial" charset="0"/>
              <a:ea typeface="楷体_GB2312"/>
            </a:rPr>
            <a:t>反应进行的方向和限度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2400" b="1" i="0" u="none" strike="noStrike" cap="none" normalizeH="0" baseline="0" dirty="0">
              <a:ln/>
              <a:effectLst/>
              <a:latin typeface="Arial" charset="0"/>
              <a:ea typeface="楷体_GB2312"/>
            </a:rPr>
            <a:t>——</a:t>
          </a:r>
          <a:r>
            <a:rPr kumimoji="0" lang="zh-CN" altLang="en-US" sz="2400" b="1" i="0" u="none" strike="noStrike" cap="none" normalizeH="0" baseline="0" dirty="0">
              <a:ln/>
              <a:effectLst/>
              <a:latin typeface="Arial" charset="0"/>
              <a:ea typeface="楷体_GB2312"/>
            </a:rPr>
            <a:t>化学热力学</a:t>
          </a:r>
        </a:p>
      </dgm:t>
    </dgm:pt>
    <dgm:pt modelId="{405C458A-FFE3-4B8D-97BA-329A029AFC26}" type="parTrans" cxnId="{9BB15364-41D5-46CD-BF5C-D41B4B54566A}">
      <dgm:prSet/>
      <dgm:spPr/>
      <dgm:t>
        <a:bodyPr/>
        <a:lstStyle/>
        <a:p>
          <a:endParaRPr lang="zh-CN" altLang="en-US" sz="2400" b="1">
            <a:ea typeface="楷体_GB2312"/>
          </a:endParaRPr>
        </a:p>
      </dgm:t>
    </dgm:pt>
    <dgm:pt modelId="{6D092B91-29A3-4057-AC38-6213F955980B}" type="sibTrans" cxnId="{9BB15364-41D5-46CD-BF5C-D41B4B54566A}">
      <dgm:prSet/>
      <dgm:spPr/>
      <dgm:t>
        <a:bodyPr/>
        <a:lstStyle/>
        <a:p>
          <a:endParaRPr lang="zh-CN" altLang="en-US" sz="2400" b="1" dirty="0">
            <a:ea typeface="楷体_GB2312"/>
          </a:endParaRPr>
        </a:p>
      </dgm:t>
    </dgm:pt>
    <dgm:pt modelId="{D121C78B-C092-4A1D-9BF7-6DF2B5328354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2400" b="1" i="0" u="none" strike="noStrike" cap="none" normalizeH="0" baseline="0" dirty="0">
              <a:ln/>
              <a:effectLst/>
              <a:latin typeface="楷体_GB2312" pitchFamily="49" charset="-122"/>
              <a:ea typeface="楷体_GB2312"/>
            </a:rPr>
            <a:t>反应进行的速率和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2400" b="1" i="0" u="none" strike="noStrike" cap="none" normalizeH="0" baseline="0" dirty="0">
              <a:ln/>
              <a:effectLst/>
              <a:latin typeface="楷体_GB2312" pitchFamily="49" charset="-122"/>
              <a:ea typeface="楷体_GB2312"/>
            </a:rPr>
            <a:t>具体步骤</a:t>
          </a:r>
          <a:r>
            <a:rPr kumimoji="0" lang="en-US" altLang="zh-CN" sz="2400" b="1" i="0" u="none" strike="noStrike" cap="none" normalizeH="0" baseline="0" dirty="0">
              <a:ln/>
              <a:effectLst/>
              <a:latin typeface="楷体_GB2312" pitchFamily="49" charset="-122"/>
              <a:ea typeface="楷体_GB2312"/>
            </a:rPr>
            <a:t>(</a:t>
          </a:r>
          <a:r>
            <a:rPr kumimoji="0" lang="zh-CN" altLang="en-US" sz="2400" b="1" i="0" u="none" strike="noStrike" cap="none" normalizeH="0" baseline="0" dirty="0">
              <a:ln/>
              <a:effectLst/>
              <a:latin typeface="楷体_GB2312" pitchFamily="49" charset="-122"/>
              <a:ea typeface="楷体_GB2312"/>
            </a:rPr>
            <a:t>即反应机理</a:t>
          </a:r>
          <a:r>
            <a:rPr kumimoji="0" lang="en-US" altLang="zh-CN" sz="2400" b="1" i="0" u="none" strike="noStrike" cap="none" normalizeH="0" baseline="0" dirty="0">
              <a:ln/>
              <a:effectLst/>
              <a:latin typeface="楷体_GB2312" pitchFamily="49" charset="-122"/>
              <a:ea typeface="楷体_GB2312"/>
            </a:rPr>
            <a:t>)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2400" b="1" i="0" u="none" strike="noStrike" cap="none" normalizeH="0" baseline="0" dirty="0">
              <a:ln/>
              <a:effectLst/>
              <a:latin typeface="Arial"/>
              <a:ea typeface="楷体_GB2312"/>
            </a:rPr>
            <a:t>——</a:t>
          </a:r>
          <a:r>
            <a:rPr kumimoji="0" lang="zh-CN" altLang="en-US" sz="2400" b="1" i="0" u="none" strike="noStrike" cap="none" normalizeH="0" baseline="0" dirty="0">
              <a:ln/>
              <a:effectLst/>
              <a:latin typeface="楷体_GB2312" pitchFamily="49" charset="-122"/>
              <a:ea typeface="楷体_GB2312"/>
            </a:rPr>
            <a:t>化学动力学</a:t>
          </a:r>
        </a:p>
      </dgm:t>
    </dgm:pt>
    <dgm:pt modelId="{A548B6BA-79DD-4891-8B69-85EBA710B748}" type="parTrans" cxnId="{381191A8-EF3E-4DDC-A0DF-8502F51251EC}">
      <dgm:prSet/>
      <dgm:spPr/>
      <dgm:t>
        <a:bodyPr/>
        <a:lstStyle/>
        <a:p>
          <a:endParaRPr lang="zh-CN" altLang="en-US" sz="2400" b="1">
            <a:ea typeface="楷体_GB2312"/>
          </a:endParaRPr>
        </a:p>
      </dgm:t>
    </dgm:pt>
    <dgm:pt modelId="{300769FE-9631-430A-B441-041E953C2F29}" type="sibTrans" cxnId="{381191A8-EF3E-4DDC-A0DF-8502F51251EC}">
      <dgm:prSet/>
      <dgm:spPr/>
      <dgm:t>
        <a:bodyPr/>
        <a:lstStyle/>
        <a:p>
          <a:endParaRPr lang="zh-CN" altLang="en-US" sz="2400" b="1" dirty="0">
            <a:ea typeface="楷体_GB2312"/>
          </a:endParaRPr>
        </a:p>
      </dgm:t>
    </dgm:pt>
    <dgm:pt modelId="{3A6C0200-422C-4E20-B085-F740575312E7}" type="pres">
      <dgm:prSet presAssocID="{9258A071-8CB9-4F2B-B662-60FD54F75FA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482CFD4-7F62-4DF8-8961-F933878109F9}" type="pres">
      <dgm:prSet presAssocID="{848A55DD-6E9D-40AE-AB79-D864E551C965}" presName="hierRoot1" presStyleCnt="0">
        <dgm:presLayoutVars>
          <dgm:hierBranch val="init"/>
        </dgm:presLayoutVars>
      </dgm:prSet>
      <dgm:spPr/>
    </dgm:pt>
    <dgm:pt modelId="{737A86B0-A265-487E-BB7F-1A810D246001}" type="pres">
      <dgm:prSet presAssocID="{848A55DD-6E9D-40AE-AB79-D864E551C965}" presName="rootComposite1" presStyleCnt="0"/>
      <dgm:spPr/>
    </dgm:pt>
    <dgm:pt modelId="{49C14FB6-DFC8-4539-8E41-3744CAADA1F7}" type="pres">
      <dgm:prSet presAssocID="{848A55DD-6E9D-40AE-AB79-D864E551C965}" presName="rootText1" presStyleLbl="node0" presStyleIdx="0" presStyleCnt="1" custScaleX="13885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D1761F3-6F1B-493F-BB4C-A2BA231544A2}" type="pres">
      <dgm:prSet presAssocID="{848A55DD-6E9D-40AE-AB79-D864E551C965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D2DDF4FF-4FF3-4053-9DAE-1BB99EB320CE}" type="pres">
      <dgm:prSet presAssocID="{848A55DD-6E9D-40AE-AB79-D864E551C965}" presName="hierChild2" presStyleCnt="0"/>
      <dgm:spPr/>
    </dgm:pt>
    <dgm:pt modelId="{B0FFFD5E-9861-4BDC-AB5B-E8E41D6DC14C}" type="pres">
      <dgm:prSet presAssocID="{405C458A-FFE3-4B8D-97BA-329A029AFC26}" presName="Name37" presStyleLbl="parChTrans1D2" presStyleIdx="0" presStyleCnt="2"/>
      <dgm:spPr/>
      <dgm:t>
        <a:bodyPr/>
        <a:lstStyle/>
        <a:p>
          <a:endParaRPr lang="zh-CN" altLang="en-US"/>
        </a:p>
      </dgm:t>
    </dgm:pt>
    <dgm:pt modelId="{1F63F989-5FA3-494F-B589-06D4A9B66960}" type="pres">
      <dgm:prSet presAssocID="{73AF38FE-B882-4CEC-8F83-45CE7BA43E3F}" presName="hierRoot2" presStyleCnt="0">
        <dgm:presLayoutVars>
          <dgm:hierBranch val="init"/>
        </dgm:presLayoutVars>
      </dgm:prSet>
      <dgm:spPr/>
    </dgm:pt>
    <dgm:pt modelId="{59C9EFF3-563B-4712-BB4B-16F15301F179}" type="pres">
      <dgm:prSet presAssocID="{73AF38FE-B882-4CEC-8F83-45CE7BA43E3F}" presName="rootComposite" presStyleCnt="0"/>
      <dgm:spPr/>
    </dgm:pt>
    <dgm:pt modelId="{33F3AF60-54FA-4C41-81EE-48E376735DF1}" type="pres">
      <dgm:prSet presAssocID="{73AF38FE-B882-4CEC-8F83-45CE7BA43E3F}" presName="rootText" presStyleLbl="node2" presStyleIdx="0" presStyleCnt="2" custScaleX="13885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A219226-A95B-4B0E-A698-1DD9168D1C8C}" type="pres">
      <dgm:prSet presAssocID="{73AF38FE-B882-4CEC-8F83-45CE7BA43E3F}" presName="rootConnector" presStyleLbl="node2" presStyleIdx="0" presStyleCnt="2"/>
      <dgm:spPr/>
      <dgm:t>
        <a:bodyPr/>
        <a:lstStyle/>
        <a:p>
          <a:endParaRPr lang="zh-CN" altLang="en-US"/>
        </a:p>
      </dgm:t>
    </dgm:pt>
    <dgm:pt modelId="{A51B5AD2-0C50-45D1-9615-48F268178212}" type="pres">
      <dgm:prSet presAssocID="{73AF38FE-B882-4CEC-8F83-45CE7BA43E3F}" presName="hierChild4" presStyleCnt="0"/>
      <dgm:spPr/>
    </dgm:pt>
    <dgm:pt modelId="{B0F6F7D8-486C-4424-B2E8-A1A91D740686}" type="pres">
      <dgm:prSet presAssocID="{73AF38FE-B882-4CEC-8F83-45CE7BA43E3F}" presName="hierChild5" presStyleCnt="0"/>
      <dgm:spPr/>
    </dgm:pt>
    <dgm:pt modelId="{26908640-8A38-45E2-9670-8C216D4991D6}" type="pres">
      <dgm:prSet presAssocID="{A548B6BA-79DD-4891-8B69-85EBA710B748}" presName="Name37" presStyleLbl="parChTrans1D2" presStyleIdx="1" presStyleCnt="2"/>
      <dgm:spPr/>
      <dgm:t>
        <a:bodyPr/>
        <a:lstStyle/>
        <a:p>
          <a:endParaRPr lang="zh-CN" altLang="en-US"/>
        </a:p>
      </dgm:t>
    </dgm:pt>
    <dgm:pt modelId="{DBFC2EEE-8605-4700-A9C1-4C10AF069F3D}" type="pres">
      <dgm:prSet presAssocID="{D121C78B-C092-4A1D-9BF7-6DF2B5328354}" presName="hierRoot2" presStyleCnt="0">
        <dgm:presLayoutVars>
          <dgm:hierBranch val="init"/>
        </dgm:presLayoutVars>
      </dgm:prSet>
      <dgm:spPr/>
    </dgm:pt>
    <dgm:pt modelId="{7B49999A-8D46-44CD-9FD3-26E81363B70A}" type="pres">
      <dgm:prSet presAssocID="{D121C78B-C092-4A1D-9BF7-6DF2B5328354}" presName="rootComposite" presStyleCnt="0"/>
      <dgm:spPr/>
    </dgm:pt>
    <dgm:pt modelId="{0F97D5D2-B241-4156-B829-7F2681878B27}" type="pres">
      <dgm:prSet presAssocID="{D121C78B-C092-4A1D-9BF7-6DF2B5328354}" presName="rootText" presStyleLbl="node2" presStyleIdx="1" presStyleCnt="2" custScaleX="13885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8B1C6D6-C9D7-4059-8578-463C9ED31508}" type="pres">
      <dgm:prSet presAssocID="{D121C78B-C092-4A1D-9BF7-6DF2B5328354}" presName="rootConnector" presStyleLbl="node2" presStyleIdx="1" presStyleCnt="2"/>
      <dgm:spPr/>
      <dgm:t>
        <a:bodyPr/>
        <a:lstStyle/>
        <a:p>
          <a:endParaRPr lang="zh-CN" altLang="en-US"/>
        </a:p>
      </dgm:t>
    </dgm:pt>
    <dgm:pt modelId="{EC0E80A3-D953-4C6D-803A-55DEB8781F7D}" type="pres">
      <dgm:prSet presAssocID="{D121C78B-C092-4A1D-9BF7-6DF2B5328354}" presName="hierChild4" presStyleCnt="0"/>
      <dgm:spPr/>
    </dgm:pt>
    <dgm:pt modelId="{F482F27C-96BD-4401-9311-500DC7B5FE17}" type="pres">
      <dgm:prSet presAssocID="{D121C78B-C092-4A1D-9BF7-6DF2B5328354}" presName="hierChild5" presStyleCnt="0"/>
      <dgm:spPr/>
    </dgm:pt>
    <dgm:pt modelId="{C865D1AE-7211-43AB-80B8-91702F29A6DE}" type="pres">
      <dgm:prSet presAssocID="{848A55DD-6E9D-40AE-AB79-D864E551C965}" presName="hierChild3" presStyleCnt="0"/>
      <dgm:spPr/>
    </dgm:pt>
  </dgm:ptLst>
  <dgm:cxnLst>
    <dgm:cxn modelId="{9BB15364-41D5-46CD-BF5C-D41B4B54566A}" srcId="{848A55DD-6E9D-40AE-AB79-D864E551C965}" destId="{73AF38FE-B882-4CEC-8F83-45CE7BA43E3F}" srcOrd="0" destOrd="0" parTransId="{405C458A-FFE3-4B8D-97BA-329A029AFC26}" sibTransId="{6D092B91-29A3-4057-AC38-6213F955980B}"/>
    <dgm:cxn modelId="{DE0C1714-0508-4427-A606-B00C59B3F5E1}" type="presOf" srcId="{848A55DD-6E9D-40AE-AB79-D864E551C965}" destId="{AD1761F3-6F1B-493F-BB4C-A2BA231544A2}" srcOrd="1" destOrd="0" presId="urn:microsoft.com/office/officeart/2005/8/layout/orgChart1"/>
    <dgm:cxn modelId="{D7DDAD74-ED9E-482F-9D39-D9354C708896}" type="presOf" srcId="{73AF38FE-B882-4CEC-8F83-45CE7BA43E3F}" destId="{DA219226-A95B-4B0E-A698-1DD9168D1C8C}" srcOrd="1" destOrd="0" presId="urn:microsoft.com/office/officeart/2005/8/layout/orgChart1"/>
    <dgm:cxn modelId="{66F3D416-046B-416A-90A9-3DB8E857841F}" type="presOf" srcId="{73AF38FE-B882-4CEC-8F83-45CE7BA43E3F}" destId="{33F3AF60-54FA-4C41-81EE-48E376735DF1}" srcOrd="0" destOrd="0" presId="urn:microsoft.com/office/officeart/2005/8/layout/orgChart1"/>
    <dgm:cxn modelId="{D24DB499-C646-427F-866C-2ED925119CCF}" type="presOf" srcId="{848A55DD-6E9D-40AE-AB79-D864E551C965}" destId="{49C14FB6-DFC8-4539-8E41-3744CAADA1F7}" srcOrd="0" destOrd="0" presId="urn:microsoft.com/office/officeart/2005/8/layout/orgChart1"/>
    <dgm:cxn modelId="{598C66C5-808B-4ABD-9496-AF31960411C2}" type="presOf" srcId="{9258A071-8CB9-4F2B-B662-60FD54F75FAD}" destId="{3A6C0200-422C-4E20-B085-F740575312E7}" srcOrd="0" destOrd="0" presId="urn:microsoft.com/office/officeart/2005/8/layout/orgChart1"/>
    <dgm:cxn modelId="{381191A8-EF3E-4DDC-A0DF-8502F51251EC}" srcId="{848A55DD-6E9D-40AE-AB79-D864E551C965}" destId="{D121C78B-C092-4A1D-9BF7-6DF2B5328354}" srcOrd="1" destOrd="0" parTransId="{A548B6BA-79DD-4891-8B69-85EBA710B748}" sibTransId="{300769FE-9631-430A-B441-041E953C2F29}"/>
    <dgm:cxn modelId="{F26E27E2-CD24-4D8B-A861-952523D58596}" srcId="{9258A071-8CB9-4F2B-B662-60FD54F75FAD}" destId="{848A55DD-6E9D-40AE-AB79-D864E551C965}" srcOrd="0" destOrd="0" parTransId="{C256582D-FCCE-4653-A1EE-265DC04B820A}" sibTransId="{A8320AC2-4F9C-488C-8D2F-7AC4849AD8A9}"/>
    <dgm:cxn modelId="{7CFC4314-E287-47D5-9715-0AB71A6C91E2}" type="presOf" srcId="{D121C78B-C092-4A1D-9BF7-6DF2B5328354}" destId="{0F97D5D2-B241-4156-B829-7F2681878B27}" srcOrd="0" destOrd="0" presId="urn:microsoft.com/office/officeart/2005/8/layout/orgChart1"/>
    <dgm:cxn modelId="{63B0FA14-197B-4F24-B2BB-93A604CEA2E1}" type="presOf" srcId="{A548B6BA-79DD-4891-8B69-85EBA710B748}" destId="{26908640-8A38-45E2-9670-8C216D4991D6}" srcOrd="0" destOrd="0" presId="urn:microsoft.com/office/officeart/2005/8/layout/orgChart1"/>
    <dgm:cxn modelId="{0D875A28-0E7D-4DB3-8605-DD09EB6C4664}" type="presOf" srcId="{D121C78B-C092-4A1D-9BF7-6DF2B5328354}" destId="{68B1C6D6-C9D7-4059-8578-463C9ED31508}" srcOrd="1" destOrd="0" presId="urn:microsoft.com/office/officeart/2005/8/layout/orgChart1"/>
    <dgm:cxn modelId="{39CCA460-8872-4217-9E5D-6D4BD04626FC}" type="presOf" srcId="{405C458A-FFE3-4B8D-97BA-329A029AFC26}" destId="{B0FFFD5E-9861-4BDC-AB5B-E8E41D6DC14C}" srcOrd="0" destOrd="0" presId="urn:microsoft.com/office/officeart/2005/8/layout/orgChart1"/>
    <dgm:cxn modelId="{83DDDFD9-3C0D-4A14-BDFF-A188596E484F}" type="presParOf" srcId="{3A6C0200-422C-4E20-B085-F740575312E7}" destId="{4482CFD4-7F62-4DF8-8961-F933878109F9}" srcOrd="0" destOrd="0" presId="urn:microsoft.com/office/officeart/2005/8/layout/orgChart1"/>
    <dgm:cxn modelId="{B321954A-ECD3-4028-883A-20D2CDA19F7F}" type="presParOf" srcId="{4482CFD4-7F62-4DF8-8961-F933878109F9}" destId="{737A86B0-A265-487E-BB7F-1A810D246001}" srcOrd="0" destOrd="0" presId="urn:microsoft.com/office/officeart/2005/8/layout/orgChart1"/>
    <dgm:cxn modelId="{786B8E20-9A32-4C12-8908-4EB5C917CA87}" type="presParOf" srcId="{737A86B0-A265-487E-BB7F-1A810D246001}" destId="{49C14FB6-DFC8-4539-8E41-3744CAADA1F7}" srcOrd="0" destOrd="0" presId="urn:microsoft.com/office/officeart/2005/8/layout/orgChart1"/>
    <dgm:cxn modelId="{E485AD80-51BB-4D99-9802-4E672CFC5C69}" type="presParOf" srcId="{737A86B0-A265-487E-BB7F-1A810D246001}" destId="{AD1761F3-6F1B-493F-BB4C-A2BA231544A2}" srcOrd="1" destOrd="0" presId="urn:microsoft.com/office/officeart/2005/8/layout/orgChart1"/>
    <dgm:cxn modelId="{9BFD196F-780D-4C2A-B501-4E858E98F855}" type="presParOf" srcId="{4482CFD4-7F62-4DF8-8961-F933878109F9}" destId="{D2DDF4FF-4FF3-4053-9DAE-1BB99EB320CE}" srcOrd="1" destOrd="0" presId="urn:microsoft.com/office/officeart/2005/8/layout/orgChart1"/>
    <dgm:cxn modelId="{A0397C54-347F-4F9A-9AD2-4D38EFB608A4}" type="presParOf" srcId="{D2DDF4FF-4FF3-4053-9DAE-1BB99EB320CE}" destId="{B0FFFD5E-9861-4BDC-AB5B-E8E41D6DC14C}" srcOrd="0" destOrd="0" presId="urn:microsoft.com/office/officeart/2005/8/layout/orgChart1"/>
    <dgm:cxn modelId="{5FB28956-509A-46C8-85F0-AA7DB2A999BC}" type="presParOf" srcId="{D2DDF4FF-4FF3-4053-9DAE-1BB99EB320CE}" destId="{1F63F989-5FA3-494F-B589-06D4A9B66960}" srcOrd="1" destOrd="0" presId="urn:microsoft.com/office/officeart/2005/8/layout/orgChart1"/>
    <dgm:cxn modelId="{8ADD0328-867C-4C5E-B566-4BE73A2DE1DA}" type="presParOf" srcId="{1F63F989-5FA3-494F-B589-06D4A9B66960}" destId="{59C9EFF3-563B-4712-BB4B-16F15301F179}" srcOrd="0" destOrd="0" presId="urn:microsoft.com/office/officeart/2005/8/layout/orgChart1"/>
    <dgm:cxn modelId="{303ACC92-C288-4FB4-8185-B32E2DEB4A08}" type="presParOf" srcId="{59C9EFF3-563B-4712-BB4B-16F15301F179}" destId="{33F3AF60-54FA-4C41-81EE-48E376735DF1}" srcOrd="0" destOrd="0" presId="urn:microsoft.com/office/officeart/2005/8/layout/orgChart1"/>
    <dgm:cxn modelId="{6638F56E-52A1-4FE7-AC8F-48354E031F00}" type="presParOf" srcId="{59C9EFF3-563B-4712-BB4B-16F15301F179}" destId="{DA219226-A95B-4B0E-A698-1DD9168D1C8C}" srcOrd="1" destOrd="0" presId="urn:microsoft.com/office/officeart/2005/8/layout/orgChart1"/>
    <dgm:cxn modelId="{389E9065-562C-4E80-A2F9-EAE4229A7026}" type="presParOf" srcId="{1F63F989-5FA3-494F-B589-06D4A9B66960}" destId="{A51B5AD2-0C50-45D1-9615-48F268178212}" srcOrd="1" destOrd="0" presId="urn:microsoft.com/office/officeart/2005/8/layout/orgChart1"/>
    <dgm:cxn modelId="{E90E83D5-02BC-4045-B9C0-2DBBCFB878D0}" type="presParOf" srcId="{1F63F989-5FA3-494F-B589-06D4A9B66960}" destId="{B0F6F7D8-486C-4424-B2E8-A1A91D740686}" srcOrd="2" destOrd="0" presId="urn:microsoft.com/office/officeart/2005/8/layout/orgChart1"/>
    <dgm:cxn modelId="{D3B7EA90-6161-437E-81EE-F1E91410B733}" type="presParOf" srcId="{D2DDF4FF-4FF3-4053-9DAE-1BB99EB320CE}" destId="{26908640-8A38-45E2-9670-8C216D4991D6}" srcOrd="2" destOrd="0" presId="urn:microsoft.com/office/officeart/2005/8/layout/orgChart1"/>
    <dgm:cxn modelId="{0A8C9811-328F-489F-94AB-45193B914C3D}" type="presParOf" srcId="{D2DDF4FF-4FF3-4053-9DAE-1BB99EB320CE}" destId="{DBFC2EEE-8605-4700-A9C1-4C10AF069F3D}" srcOrd="3" destOrd="0" presId="urn:microsoft.com/office/officeart/2005/8/layout/orgChart1"/>
    <dgm:cxn modelId="{6BA622B6-BD62-43BD-A49F-8C88347C7D82}" type="presParOf" srcId="{DBFC2EEE-8605-4700-A9C1-4C10AF069F3D}" destId="{7B49999A-8D46-44CD-9FD3-26E81363B70A}" srcOrd="0" destOrd="0" presId="urn:microsoft.com/office/officeart/2005/8/layout/orgChart1"/>
    <dgm:cxn modelId="{63F2D1B3-6094-4A27-A21F-9CE06B4B626F}" type="presParOf" srcId="{7B49999A-8D46-44CD-9FD3-26E81363B70A}" destId="{0F97D5D2-B241-4156-B829-7F2681878B27}" srcOrd="0" destOrd="0" presId="urn:microsoft.com/office/officeart/2005/8/layout/orgChart1"/>
    <dgm:cxn modelId="{6D035758-3548-42B8-B063-6E15E780D5AD}" type="presParOf" srcId="{7B49999A-8D46-44CD-9FD3-26E81363B70A}" destId="{68B1C6D6-C9D7-4059-8578-463C9ED31508}" srcOrd="1" destOrd="0" presId="urn:microsoft.com/office/officeart/2005/8/layout/orgChart1"/>
    <dgm:cxn modelId="{B9966D27-CB84-4FE5-8EE4-055C205818C8}" type="presParOf" srcId="{DBFC2EEE-8605-4700-A9C1-4C10AF069F3D}" destId="{EC0E80A3-D953-4C6D-803A-55DEB8781F7D}" srcOrd="1" destOrd="0" presId="urn:microsoft.com/office/officeart/2005/8/layout/orgChart1"/>
    <dgm:cxn modelId="{FB8596A3-8158-421E-A0A9-B3DE97B281AF}" type="presParOf" srcId="{DBFC2EEE-8605-4700-A9C1-4C10AF069F3D}" destId="{F482F27C-96BD-4401-9311-500DC7B5FE17}" srcOrd="2" destOrd="0" presId="urn:microsoft.com/office/officeart/2005/8/layout/orgChart1"/>
    <dgm:cxn modelId="{B65CF786-ACBC-4EFD-846B-0E6F5860BFB2}" type="presParOf" srcId="{4482CFD4-7F62-4DF8-8961-F933878109F9}" destId="{C865D1AE-7211-43AB-80B8-91702F29A6D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908640-8A38-45E2-9670-8C216D4991D6}">
      <dsp:nvSpPr>
        <dsp:cNvPr id="0" name=""/>
        <dsp:cNvSpPr/>
      </dsp:nvSpPr>
      <dsp:spPr>
        <a:xfrm>
          <a:off x="4770530" y="1577413"/>
          <a:ext cx="2518099" cy="6615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0798"/>
              </a:lnTo>
              <a:lnTo>
                <a:pt x="2518099" y="330798"/>
              </a:lnTo>
              <a:lnTo>
                <a:pt x="2518099" y="661596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FFFD5E-9861-4BDC-AB5B-E8E41D6DC14C}">
      <dsp:nvSpPr>
        <dsp:cNvPr id="0" name=""/>
        <dsp:cNvSpPr/>
      </dsp:nvSpPr>
      <dsp:spPr>
        <a:xfrm>
          <a:off x="2252430" y="1577413"/>
          <a:ext cx="2518099" cy="661596"/>
        </a:xfrm>
        <a:custGeom>
          <a:avLst/>
          <a:gdLst/>
          <a:ahLst/>
          <a:cxnLst/>
          <a:rect l="0" t="0" r="0" b="0"/>
          <a:pathLst>
            <a:path>
              <a:moveTo>
                <a:pt x="2518099" y="0"/>
              </a:moveTo>
              <a:lnTo>
                <a:pt x="2518099" y="330798"/>
              </a:lnTo>
              <a:lnTo>
                <a:pt x="0" y="330798"/>
              </a:lnTo>
              <a:lnTo>
                <a:pt x="0" y="661596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C14FB6-DFC8-4539-8E41-3744CAADA1F7}">
      <dsp:nvSpPr>
        <dsp:cNvPr id="0" name=""/>
        <dsp:cNvSpPr/>
      </dsp:nvSpPr>
      <dsp:spPr>
        <a:xfrm>
          <a:off x="2583228" y="2183"/>
          <a:ext cx="4374602" cy="157522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2400" b="1" i="0" u="none" strike="noStrike" kern="1200" cap="none" normalizeH="0" baseline="0" dirty="0">
              <a:ln/>
              <a:effectLst/>
              <a:latin typeface="Arial" charset="0"/>
              <a:ea typeface="楷体_GB2312"/>
            </a:rPr>
            <a:t>化学反应的两个基本问题</a:t>
          </a:r>
        </a:p>
      </dsp:txBody>
      <dsp:txXfrm>
        <a:off x="2583228" y="2183"/>
        <a:ext cx="4374602" cy="1575229"/>
      </dsp:txXfrm>
    </dsp:sp>
    <dsp:sp modelId="{33F3AF60-54FA-4C41-81EE-48E376735DF1}">
      <dsp:nvSpPr>
        <dsp:cNvPr id="0" name=""/>
        <dsp:cNvSpPr/>
      </dsp:nvSpPr>
      <dsp:spPr>
        <a:xfrm>
          <a:off x="65129" y="2239010"/>
          <a:ext cx="4374602" cy="157522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2400" b="1" i="0" u="none" strike="noStrike" kern="1200" cap="none" normalizeH="0" baseline="0" dirty="0">
              <a:ln/>
              <a:effectLst/>
              <a:latin typeface="Arial" charset="0"/>
              <a:ea typeface="楷体_GB2312"/>
            </a:rPr>
            <a:t>在指定条件下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2400" b="1" i="0" u="none" strike="noStrike" kern="1200" cap="none" normalizeH="0" baseline="0" dirty="0">
              <a:ln/>
              <a:effectLst/>
              <a:latin typeface="Arial" charset="0"/>
              <a:ea typeface="楷体_GB2312"/>
            </a:rPr>
            <a:t>反应进行的方向和限度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2400" b="1" i="0" u="none" strike="noStrike" kern="1200" cap="none" normalizeH="0" baseline="0" dirty="0">
              <a:ln/>
              <a:effectLst/>
              <a:latin typeface="Arial" charset="0"/>
              <a:ea typeface="楷体_GB2312"/>
            </a:rPr>
            <a:t>——</a:t>
          </a:r>
          <a:r>
            <a:rPr kumimoji="0" lang="zh-CN" altLang="en-US" sz="2400" b="1" i="0" u="none" strike="noStrike" kern="1200" cap="none" normalizeH="0" baseline="0" dirty="0">
              <a:ln/>
              <a:effectLst/>
              <a:latin typeface="Arial" charset="0"/>
              <a:ea typeface="楷体_GB2312"/>
            </a:rPr>
            <a:t>化学热力学</a:t>
          </a:r>
        </a:p>
      </dsp:txBody>
      <dsp:txXfrm>
        <a:off x="65129" y="2239010"/>
        <a:ext cx="4374602" cy="1575229"/>
      </dsp:txXfrm>
    </dsp:sp>
    <dsp:sp modelId="{0F97D5D2-B241-4156-B829-7F2681878B27}">
      <dsp:nvSpPr>
        <dsp:cNvPr id="0" name=""/>
        <dsp:cNvSpPr/>
      </dsp:nvSpPr>
      <dsp:spPr>
        <a:xfrm>
          <a:off x="5101328" y="2239010"/>
          <a:ext cx="4374602" cy="157522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2400" b="1" i="0" u="none" strike="noStrike" kern="1200" cap="none" normalizeH="0" baseline="0" dirty="0">
              <a:ln/>
              <a:effectLst/>
              <a:latin typeface="楷体_GB2312" pitchFamily="49" charset="-122"/>
              <a:ea typeface="楷体_GB2312"/>
            </a:rPr>
            <a:t>反应进行的速率和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2400" b="1" i="0" u="none" strike="noStrike" kern="1200" cap="none" normalizeH="0" baseline="0" dirty="0">
              <a:ln/>
              <a:effectLst/>
              <a:latin typeface="楷体_GB2312" pitchFamily="49" charset="-122"/>
              <a:ea typeface="楷体_GB2312"/>
            </a:rPr>
            <a:t>具体步骤</a:t>
          </a:r>
          <a:r>
            <a:rPr kumimoji="0" lang="en-US" altLang="zh-CN" sz="2400" b="1" i="0" u="none" strike="noStrike" kern="1200" cap="none" normalizeH="0" baseline="0" dirty="0">
              <a:ln/>
              <a:effectLst/>
              <a:latin typeface="楷体_GB2312" pitchFamily="49" charset="-122"/>
              <a:ea typeface="楷体_GB2312"/>
            </a:rPr>
            <a:t>(</a:t>
          </a:r>
          <a:r>
            <a:rPr kumimoji="0" lang="zh-CN" altLang="en-US" sz="2400" b="1" i="0" u="none" strike="noStrike" kern="1200" cap="none" normalizeH="0" baseline="0" dirty="0">
              <a:ln/>
              <a:effectLst/>
              <a:latin typeface="楷体_GB2312" pitchFamily="49" charset="-122"/>
              <a:ea typeface="楷体_GB2312"/>
            </a:rPr>
            <a:t>即反应机理</a:t>
          </a:r>
          <a:r>
            <a:rPr kumimoji="0" lang="en-US" altLang="zh-CN" sz="2400" b="1" i="0" u="none" strike="noStrike" kern="1200" cap="none" normalizeH="0" baseline="0" dirty="0">
              <a:ln/>
              <a:effectLst/>
              <a:latin typeface="楷体_GB2312" pitchFamily="49" charset="-122"/>
              <a:ea typeface="楷体_GB2312"/>
            </a:rPr>
            <a:t>)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2400" b="1" i="0" u="none" strike="noStrike" kern="1200" cap="none" normalizeH="0" baseline="0" dirty="0">
              <a:ln/>
              <a:effectLst/>
              <a:latin typeface="Arial"/>
              <a:ea typeface="楷体_GB2312"/>
            </a:rPr>
            <a:t>——</a:t>
          </a:r>
          <a:r>
            <a:rPr kumimoji="0" lang="zh-CN" altLang="en-US" sz="2400" b="1" i="0" u="none" strike="noStrike" kern="1200" cap="none" normalizeH="0" baseline="0" dirty="0">
              <a:ln/>
              <a:effectLst/>
              <a:latin typeface="楷体_GB2312" pitchFamily="49" charset="-122"/>
              <a:ea typeface="楷体_GB2312"/>
            </a:rPr>
            <a:t>化学动力学</a:t>
          </a:r>
        </a:p>
      </dsp:txBody>
      <dsp:txXfrm>
        <a:off x="5101328" y="2239010"/>
        <a:ext cx="4374602" cy="15752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2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4" Type="http://schemas.openxmlformats.org/officeDocument/2006/relationships/image" Target="../media/image4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4" Type="http://schemas.openxmlformats.org/officeDocument/2006/relationships/image" Target="../media/image51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image" Target="../media/image54.wmf"/><Relationship Id="rId7" Type="http://schemas.openxmlformats.org/officeDocument/2006/relationships/image" Target="../media/image58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4" Type="http://schemas.openxmlformats.org/officeDocument/2006/relationships/image" Target="../media/image6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emf"/><Relationship Id="rId4" Type="http://schemas.openxmlformats.org/officeDocument/2006/relationships/image" Target="../media/image1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spcBef>
                <a:spcPct val="0"/>
              </a:spcBef>
              <a:defRPr sz="1300" b="0">
                <a:latin typeface="Arial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defRPr sz="1300" b="0">
                <a:latin typeface="Arial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860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6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6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spcBef>
                <a:spcPct val="0"/>
              </a:spcBef>
              <a:defRPr sz="1300" b="0">
                <a:latin typeface="Arial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86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defRPr sz="1300" b="0">
                <a:latin typeface="Arial" charset="0"/>
                <a:ea typeface="宋体" pitchFamily="2" charset="-122"/>
              </a:defRPr>
            </a:lvl1pPr>
          </a:lstStyle>
          <a:p>
            <a:fld id="{3EABD151-06C1-4792-9571-0AC23349180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10706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CDEAFE-5577-4733-86E1-7E6495054DC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6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>
                <a:latin typeface="Times New Roman" pitchFamily="18" charset="0"/>
              </a:rPr>
              <a:t>化学动力学</a:t>
            </a:r>
            <a:r>
              <a:rPr lang="en-US" altLang="zh-CN" b="1" dirty="0">
                <a:latin typeface="Times New Roman" pitchFamily="18" charset="0"/>
              </a:rPr>
              <a:t>(chemical kinetics)</a:t>
            </a:r>
            <a:r>
              <a:rPr lang="zh-CN" altLang="en-US" b="1" dirty="0">
                <a:latin typeface="Times New Roman" pitchFamily="18" charset="0"/>
              </a:rPr>
              <a:t>是研究化学反应的速率和机理的科学</a:t>
            </a:r>
            <a:r>
              <a:rPr lang="en-US" altLang="zh-CN" b="1" dirty="0">
                <a:latin typeface="Times New Roman" pitchFamily="18" charset="0"/>
              </a:rPr>
              <a:t>, </a:t>
            </a:r>
            <a:r>
              <a:rPr lang="zh-CN" altLang="en-US" b="1" dirty="0">
                <a:latin typeface="Times New Roman" pitchFamily="18" charset="0"/>
              </a:rPr>
              <a:t>是物理化学的一个重要组成部分。</a:t>
            </a:r>
          </a:p>
          <a:p>
            <a:pPr algn="just">
              <a:lnSpc>
                <a:spcPct val="125000"/>
              </a:lnSpc>
              <a:spcBef>
                <a:spcPct val="0"/>
              </a:spcBef>
            </a:pPr>
            <a:r>
              <a:rPr lang="zh-CN" altLang="en-US" b="1" dirty="0"/>
              <a:t>化学热力学方法只能解决反应的可能性问题</a:t>
            </a:r>
            <a:r>
              <a:rPr lang="en-US" altLang="zh-CN" b="1" dirty="0"/>
              <a:t>, </a:t>
            </a:r>
            <a:r>
              <a:rPr lang="zh-CN" altLang="en-US" b="1" dirty="0"/>
              <a:t>解决化学反应的现实性问题</a:t>
            </a:r>
            <a:r>
              <a:rPr lang="en-US" altLang="zh-CN" b="1" dirty="0"/>
              <a:t>, </a:t>
            </a:r>
            <a:r>
              <a:rPr lang="zh-CN" altLang="en-US" b="1" dirty="0"/>
              <a:t>则是化学动力学的任务。  </a:t>
            </a:r>
          </a:p>
          <a:p>
            <a:r>
              <a:rPr kumimoji="1" lang="en-US" altLang="zh-CN" b="1" dirty="0"/>
              <a:t>(1)</a:t>
            </a:r>
            <a:r>
              <a:rPr kumimoji="1" lang="zh-CN" altLang="en-US" b="1" dirty="0"/>
              <a:t>各种因素对反应速率的影响</a:t>
            </a:r>
            <a:r>
              <a:rPr kumimoji="1" lang="en-US" altLang="zh-CN" b="1" dirty="0"/>
              <a:t>(</a:t>
            </a:r>
            <a:r>
              <a:rPr kumimoji="1" lang="zh-CN" altLang="en-US" b="1" dirty="0"/>
              <a:t>浓度、温度、催化剂等</a:t>
            </a:r>
            <a:r>
              <a:rPr kumimoji="1" lang="en-US" altLang="zh-CN" b="1" dirty="0"/>
              <a:t>)</a:t>
            </a:r>
          </a:p>
          <a:p>
            <a:r>
              <a:rPr kumimoji="1" lang="en-US" altLang="zh-CN" b="1" dirty="0"/>
              <a:t>(2)</a:t>
            </a:r>
            <a:r>
              <a:rPr kumimoji="1" lang="zh-CN" altLang="en-US" b="1" dirty="0"/>
              <a:t>反应历程</a:t>
            </a:r>
            <a:r>
              <a:rPr kumimoji="1" lang="en-US" altLang="zh-CN" b="1" dirty="0"/>
              <a:t>(</a:t>
            </a:r>
            <a:r>
              <a:rPr kumimoji="1" lang="zh-CN" altLang="en-US" b="1" dirty="0"/>
              <a:t>反应步骤</a:t>
            </a:r>
            <a:r>
              <a:rPr kumimoji="1" lang="en-US" altLang="zh-CN" b="1" dirty="0"/>
              <a:t>)</a:t>
            </a:r>
            <a:endParaRPr lang="en-US" altLang="zh-CN" b="1" dirty="0"/>
          </a:p>
          <a:p>
            <a:r>
              <a:rPr kumimoji="1" lang="zh-CN" altLang="en-US" b="1" dirty="0"/>
              <a:t>在医学上的应用主要有：</a:t>
            </a:r>
          </a:p>
          <a:p>
            <a:r>
              <a:rPr kumimoji="1" lang="zh-CN" altLang="en-US" b="1" dirty="0"/>
              <a:t>    代谢动力学</a:t>
            </a:r>
            <a:r>
              <a:rPr kumimoji="1" lang="en-US" altLang="zh-CN" b="1" dirty="0"/>
              <a:t>(</a:t>
            </a:r>
            <a:r>
              <a:rPr kumimoji="1" lang="zh-CN" altLang="en-US" b="1" dirty="0"/>
              <a:t>医学上研究体内正常生化反应速率的学科</a:t>
            </a:r>
            <a:r>
              <a:rPr kumimoji="1" lang="en-US" altLang="zh-CN" b="1" dirty="0"/>
              <a:t>)</a:t>
            </a:r>
            <a:r>
              <a:rPr kumimoji="1" lang="zh-CN" altLang="en-US" b="1" dirty="0"/>
              <a:t>；药物代谢动力学</a:t>
            </a:r>
            <a:r>
              <a:rPr kumimoji="1" lang="en-US" altLang="zh-CN" b="1" dirty="0"/>
              <a:t>(</a:t>
            </a:r>
            <a:r>
              <a:rPr kumimoji="1" lang="zh-CN" altLang="en-US" b="1" dirty="0"/>
              <a:t>研究药物分子在体内反应速率的学科</a:t>
            </a:r>
            <a:r>
              <a:rPr kumimoji="1" lang="en-US" altLang="zh-CN" b="1" dirty="0"/>
              <a:t>)</a:t>
            </a:r>
            <a:r>
              <a:rPr kumimoji="1" lang="zh-CN" altLang="en-US" b="1" dirty="0"/>
              <a:t>；酶催化反应动力学</a:t>
            </a:r>
            <a:r>
              <a:rPr kumimoji="1" lang="en-US" altLang="zh-CN" b="1" dirty="0"/>
              <a:t>(</a:t>
            </a:r>
            <a:r>
              <a:rPr kumimoji="1" lang="zh-CN" altLang="en-US" b="1" dirty="0"/>
              <a:t>研究酶的催化特性与反应机理</a:t>
            </a:r>
            <a:r>
              <a:rPr kumimoji="1" lang="en-US" altLang="zh-CN" b="1" dirty="0"/>
              <a:t>)</a:t>
            </a:r>
            <a:r>
              <a:rPr kumimoji="1" lang="zh-CN" altLang="en-US" b="1" dirty="0"/>
              <a:t>。</a:t>
            </a:r>
          </a:p>
          <a:p>
            <a:endParaRPr lang="en-US" altLang="zh-CN" b="1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dirty="0">
                <a:latin typeface="Times New Roman" pitchFamily="18" charset="0"/>
              </a:rPr>
              <a:t>以上讨论并非很严密</a:t>
            </a:r>
            <a:r>
              <a:rPr lang="en-US" altLang="zh-CN" sz="1200" b="1" dirty="0">
                <a:latin typeface="Times New Roman" pitchFamily="18" charset="0"/>
              </a:rPr>
              <a:t>, </a:t>
            </a:r>
            <a:r>
              <a:rPr lang="zh-CN" altLang="en-US" sz="1200" b="1" dirty="0">
                <a:latin typeface="Times New Roman" pitchFamily="18" charset="0"/>
              </a:rPr>
              <a:t>活化能</a:t>
            </a:r>
            <a:r>
              <a:rPr lang="en-US" altLang="zh-CN" sz="1200" b="1" i="1" dirty="0" err="1">
                <a:latin typeface="Times New Roman" pitchFamily="18" charset="0"/>
              </a:rPr>
              <a:t>E</a:t>
            </a:r>
            <a:r>
              <a:rPr lang="en-US" altLang="zh-CN" sz="1200" b="1" baseline="-25000" dirty="0" err="1">
                <a:latin typeface="Times New Roman" pitchFamily="18" charset="0"/>
              </a:rPr>
              <a:t>a</a:t>
            </a:r>
            <a:r>
              <a:rPr lang="zh-CN" altLang="en-US" sz="1200" b="1" dirty="0">
                <a:latin typeface="Times New Roman" pitchFamily="18" charset="0"/>
              </a:rPr>
              <a:t>在阿仑尼乌斯公式中是与温度无关的常数</a:t>
            </a:r>
            <a:r>
              <a:rPr lang="en-US" altLang="zh-CN" sz="1200" b="1" dirty="0">
                <a:latin typeface="Times New Roman" pitchFamily="18" charset="0"/>
              </a:rPr>
              <a:t>, </a:t>
            </a:r>
            <a:r>
              <a:rPr lang="zh-CN" altLang="en-US" sz="1200" b="1" dirty="0">
                <a:latin typeface="Times New Roman" pitchFamily="18" charset="0"/>
              </a:rPr>
              <a:t>而</a:t>
            </a:r>
            <a:r>
              <a:rPr lang="zh-CN" altLang="en-US" sz="1200" b="1" dirty="0">
                <a:latin typeface="Times New Roman" pitchFamily="18" charset="0"/>
                <a:sym typeface="Symbol" pitchFamily="18" charset="2"/>
              </a:rPr>
              <a:t></a:t>
            </a:r>
            <a:r>
              <a:rPr lang="en-US" altLang="zh-CN" sz="1200" b="1" i="1" dirty="0">
                <a:latin typeface="Times New Roman" pitchFamily="18" charset="0"/>
              </a:rPr>
              <a:t>U</a:t>
            </a:r>
            <a:r>
              <a:rPr lang="zh-CN" altLang="en-US" sz="1200" b="1" dirty="0">
                <a:latin typeface="Times New Roman" pitchFamily="18" charset="0"/>
                <a:sym typeface="Symbol" pitchFamily="18" charset="2"/>
              </a:rPr>
              <a:t>或</a:t>
            </a:r>
            <a:r>
              <a:rPr lang="en-US" altLang="zh-CN" sz="1200" b="1" i="1" dirty="0">
                <a:latin typeface="Times New Roman" pitchFamily="18" charset="0"/>
              </a:rPr>
              <a:t>H</a:t>
            </a:r>
            <a:r>
              <a:rPr lang="zh-CN" altLang="en-US" sz="1200" b="1" dirty="0">
                <a:latin typeface="Times New Roman" pitchFamily="18" charset="0"/>
                <a:sym typeface="Symbol" pitchFamily="18" charset="2"/>
              </a:rPr>
              <a:t>都与温度有关。更精密的实验表明</a:t>
            </a:r>
            <a:r>
              <a:rPr lang="en-US" altLang="zh-CN" sz="1200" b="1" dirty="0">
                <a:latin typeface="Times New Roman" pitchFamily="18" charset="0"/>
                <a:sym typeface="Symbol" pitchFamily="18" charset="2"/>
              </a:rPr>
              <a:t>, </a:t>
            </a:r>
            <a:r>
              <a:rPr lang="zh-CN" altLang="en-US" sz="1200" b="1" dirty="0">
                <a:latin typeface="Times New Roman" pitchFamily="18" charset="0"/>
                <a:sym typeface="Symbol" pitchFamily="18" charset="2"/>
              </a:rPr>
              <a:t>活化能也受温度影响</a:t>
            </a:r>
            <a:r>
              <a:rPr lang="en-US" altLang="zh-CN" sz="1200" b="1" dirty="0">
                <a:latin typeface="Times New Roman" pitchFamily="18" charset="0"/>
                <a:sym typeface="Symbol" pitchFamily="18" charset="2"/>
              </a:rPr>
              <a:t>, </a:t>
            </a:r>
            <a:r>
              <a:rPr lang="zh-CN" altLang="en-US" sz="1200" b="1" dirty="0">
                <a:latin typeface="Times New Roman" pitchFamily="18" charset="0"/>
                <a:sym typeface="Symbol" pitchFamily="18" charset="2"/>
              </a:rPr>
              <a:t>只是影响程度不大而已。</a:t>
            </a:r>
            <a:endParaRPr lang="en-US" altLang="zh-CN" sz="1200" b="1" dirty="0">
              <a:latin typeface="Times New Roman" pitchFamily="18" charset="0"/>
              <a:sym typeface="Symbol" pitchFamily="18" charset="2"/>
            </a:endParaRPr>
          </a:p>
          <a:p>
            <a:pPr marL="342900" indent="-342900" algn="just">
              <a:lnSpc>
                <a:spcPct val="125000"/>
              </a:lnSpc>
            </a:pPr>
            <a:endParaRPr lang="zh-CN" altLang="en-US" sz="1200" b="1" dirty="0">
              <a:latin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BD151-06C1-4792-9571-0AC23349180A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7145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just">
              <a:lnSpc>
                <a:spcPct val="125000"/>
              </a:lnSpc>
            </a:pPr>
            <a:r>
              <a:rPr lang="zh-CN" altLang="en-US" sz="1200" b="1" dirty="0">
                <a:solidFill>
                  <a:srgbClr val="CC0000"/>
                </a:solidFill>
                <a:latin typeface="Times New Roman" pitchFamily="18" charset="0"/>
              </a:rPr>
              <a:t>说明</a:t>
            </a:r>
            <a:r>
              <a:rPr lang="en-US" altLang="zh-CN" sz="1200" b="1" dirty="0">
                <a:solidFill>
                  <a:srgbClr val="CC0000"/>
                </a:solidFill>
                <a:latin typeface="Times New Roman" pitchFamily="18" charset="0"/>
              </a:rPr>
              <a:t>:</a:t>
            </a:r>
            <a:r>
              <a:rPr lang="en-US" altLang="zh-CN" sz="1200" b="1" dirty="0">
                <a:latin typeface="Times New Roman" pitchFamily="18" charset="0"/>
              </a:rPr>
              <a:t> </a:t>
            </a:r>
          </a:p>
          <a:p>
            <a:pPr marL="342900" indent="-342900" algn="just">
              <a:lnSpc>
                <a:spcPct val="125000"/>
              </a:lnSpc>
              <a:buFontTx/>
              <a:buAutoNum type="arabicParenBoth"/>
            </a:pPr>
            <a:r>
              <a:rPr lang="en-US" altLang="zh-CN" sz="1200" b="1" dirty="0">
                <a:latin typeface="Times New Roman" pitchFamily="18" charset="0"/>
              </a:rPr>
              <a:t> </a:t>
            </a:r>
            <a:r>
              <a:rPr lang="zh-CN" altLang="en-US" sz="1200" b="1" dirty="0">
                <a:latin typeface="Times New Roman" pitchFamily="18" charset="0"/>
              </a:rPr>
              <a:t>阿仑尼乌斯活化能只对基元反应才有明确的物理意义。</a:t>
            </a:r>
          </a:p>
          <a:p>
            <a:pPr marL="342900" indent="-342900" algn="just">
              <a:lnSpc>
                <a:spcPct val="125000"/>
              </a:lnSpc>
              <a:buFontTx/>
              <a:buAutoNum type="arabicParenBoth"/>
            </a:pPr>
            <a:r>
              <a:rPr lang="zh-CN" altLang="en-US" sz="1200" b="1" dirty="0">
                <a:latin typeface="Times New Roman" pitchFamily="18" charset="0"/>
              </a:rPr>
              <a:t> 对总包反应而言</a:t>
            </a:r>
            <a:r>
              <a:rPr lang="en-US" altLang="zh-CN" sz="1200" b="1" dirty="0">
                <a:latin typeface="Times New Roman" pitchFamily="18" charset="0"/>
              </a:rPr>
              <a:t>, </a:t>
            </a:r>
            <a:r>
              <a:rPr lang="zh-CN" altLang="en-US" sz="1200" b="1" dirty="0">
                <a:latin typeface="Times New Roman" pitchFamily="18" charset="0"/>
              </a:rPr>
              <a:t>阿仑尼乌斯活化能是构成总包反应的各基元反应活化能的组和。可以认为是</a:t>
            </a:r>
            <a:r>
              <a:rPr lang="zh-CN" altLang="en-US" sz="1200" b="1" dirty="0">
                <a:solidFill>
                  <a:schemeClr val="accent2"/>
                </a:solidFill>
                <a:latin typeface="Times New Roman" pitchFamily="18" charset="0"/>
              </a:rPr>
              <a:t>阻碍反应进行的一个能量因素</a:t>
            </a:r>
            <a:r>
              <a:rPr lang="zh-CN" altLang="en-US" sz="1200" b="1" dirty="0">
                <a:latin typeface="Times New Roman" pitchFamily="18" charset="0"/>
              </a:rPr>
              <a:t>。</a:t>
            </a:r>
          </a:p>
          <a:p>
            <a:pPr marL="342900" marR="0" indent="-342900" algn="just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latin typeface="Times New Roman" pitchFamily="18" charset="0"/>
              </a:rPr>
              <a:t>           例如某总包反应的速率常数</a:t>
            </a:r>
            <a:r>
              <a:rPr lang="en-US" altLang="zh-CN" sz="1200" b="1" i="1" dirty="0">
                <a:latin typeface="Times New Roman" pitchFamily="18" charset="0"/>
              </a:rPr>
              <a:t>k</a:t>
            </a:r>
            <a:r>
              <a:rPr lang="en-US" altLang="zh-CN" sz="1200" b="1" dirty="0">
                <a:latin typeface="Times New Roman" pitchFamily="18" charset="0"/>
              </a:rPr>
              <a:t>=</a:t>
            </a:r>
            <a:r>
              <a:rPr lang="en-US" altLang="zh-CN" sz="1200" b="1" i="1" dirty="0">
                <a:latin typeface="Times New Roman" pitchFamily="18" charset="0"/>
              </a:rPr>
              <a:t>k</a:t>
            </a:r>
            <a:r>
              <a:rPr lang="en-US" altLang="zh-CN" sz="1200" b="1" baseline="-25000" dirty="0">
                <a:latin typeface="Times New Roman" pitchFamily="18" charset="0"/>
              </a:rPr>
              <a:t>1</a:t>
            </a:r>
            <a:r>
              <a:rPr lang="en-US" altLang="zh-CN" sz="1200" b="1" i="1" dirty="0">
                <a:latin typeface="Times New Roman" pitchFamily="18" charset="0"/>
              </a:rPr>
              <a:t>k</a:t>
            </a:r>
            <a:r>
              <a:rPr lang="en-US" altLang="zh-CN" sz="1200" b="1" baseline="-25000" dirty="0">
                <a:latin typeface="Times New Roman" pitchFamily="18" charset="0"/>
              </a:rPr>
              <a:t>2</a:t>
            </a:r>
            <a:r>
              <a:rPr lang="en-US" altLang="zh-CN" sz="1200" b="1" i="1" dirty="0">
                <a:latin typeface="Times New Roman" pitchFamily="18" charset="0"/>
              </a:rPr>
              <a:t>k</a:t>
            </a:r>
            <a:r>
              <a:rPr lang="en-US" altLang="zh-CN" sz="1200" b="1" baseline="-25000" dirty="0">
                <a:latin typeface="Times New Roman" pitchFamily="18" charset="0"/>
              </a:rPr>
              <a:t>3</a:t>
            </a:r>
            <a:r>
              <a:rPr lang="en-US" altLang="zh-CN" sz="1200" b="1" baseline="30000" dirty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1200" b="1" baseline="30000" dirty="0">
                <a:latin typeface="Times New Roman" pitchFamily="18" charset="0"/>
              </a:rPr>
              <a:t>1/2</a:t>
            </a:r>
            <a:r>
              <a:rPr lang="en-US" altLang="zh-CN" sz="1200" b="1" dirty="0">
                <a:latin typeface="Times New Roman" pitchFamily="18" charset="0"/>
                <a:sym typeface="Symbol" pitchFamily="18" charset="2"/>
              </a:rPr>
              <a:t>, </a:t>
            </a:r>
            <a:r>
              <a:rPr lang="zh-CN" altLang="en-US" sz="1200" b="1" dirty="0">
                <a:latin typeface="Times New Roman" pitchFamily="18" charset="0"/>
                <a:sym typeface="Symbol" pitchFamily="18" charset="2"/>
              </a:rPr>
              <a:t>则其表观活化能为</a:t>
            </a:r>
            <a:r>
              <a:rPr lang="en-US" altLang="zh-CN" sz="1200" b="1" dirty="0">
                <a:latin typeface="Times New Roman" pitchFamily="18" charset="0"/>
                <a:sym typeface="Symbol" pitchFamily="18" charset="2"/>
              </a:rPr>
              <a:t>: </a:t>
            </a:r>
            <a:r>
              <a:rPr lang="en-US" altLang="zh-CN" sz="1200" b="1" i="1" dirty="0" err="1">
                <a:latin typeface="Times New Roman" pitchFamily="18" charset="0"/>
              </a:rPr>
              <a:t>E</a:t>
            </a:r>
            <a:r>
              <a:rPr lang="en-US" altLang="zh-CN" sz="1200" b="1" baseline="-25000" dirty="0" err="1">
                <a:latin typeface="Times New Roman" pitchFamily="18" charset="0"/>
              </a:rPr>
              <a:t>a</a:t>
            </a:r>
            <a:r>
              <a:rPr lang="en-US" altLang="zh-CN" sz="1200" b="1" dirty="0">
                <a:latin typeface="Times New Roman" pitchFamily="18" charset="0"/>
              </a:rPr>
              <a:t>=</a:t>
            </a:r>
            <a:r>
              <a:rPr lang="en-US" altLang="zh-CN" sz="1200" b="1" i="1" dirty="0">
                <a:latin typeface="Times New Roman" pitchFamily="18" charset="0"/>
              </a:rPr>
              <a:t>E</a:t>
            </a:r>
            <a:r>
              <a:rPr lang="en-US" altLang="zh-CN" sz="1200" b="1" baseline="-25000" dirty="0">
                <a:latin typeface="Times New Roman" pitchFamily="18" charset="0"/>
              </a:rPr>
              <a:t>a1</a:t>
            </a:r>
            <a:r>
              <a:rPr lang="en-US" altLang="zh-CN" sz="1200" b="1" dirty="0">
                <a:latin typeface="Times New Roman" pitchFamily="18" charset="0"/>
              </a:rPr>
              <a:t>+</a:t>
            </a:r>
            <a:r>
              <a:rPr lang="en-US" altLang="zh-CN" sz="1200" b="1" i="1" dirty="0">
                <a:latin typeface="Times New Roman" pitchFamily="18" charset="0"/>
              </a:rPr>
              <a:t>E</a:t>
            </a:r>
            <a:r>
              <a:rPr lang="en-US" altLang="zh-CN" sz="1200" b="1" baseline="-25000" dirty="0">
                <a:latin typeface="Times New Roman" pitchFamily="18" charset="0"/>
              </a:rPr>
              <a:t>a2</a:t>
            </a:r>
            <a:r>
              <a:rPr lang="en-US" altLang="zh-CN" sz="1200" b="1" dirty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1200" b="1" i="1" dirty="0">
                <a:latin typeface="Times New Roman" pitchFamily="18" charset="0"/>
              </a:rPr>
              <a:t> E</a:t>
            </a:r>
            <a:r>
              <a:rPr lang="en-US" altLang="zh-CN" sz="1200" b="1" baseline="-25000" dirty="0">
                <a:latin typeface="Times New Roman" pitchFamily="18" charset="0"/>
                <a:sym typeface="Symbol" pitchFamily="18" charset="2"/>
              </a:rPr>
              <a:t>a3</a:t>
            </a:r>
            <a:r>
              <a:rPr lang="en-US" altLang="zh-CN" sz="1200" b="1" dirty="0">
                <a:latin typeface="Times New Roman" pitchFamily="18" charset="0"/>
                <a:sym typeface="Symbol" pitchFamily="18" charset="2"/>
              </a:rPr>
              <a:t>/2</a:t>
            </a:r>
          </a:p>
          <a:p>
            <a:pPr algn="just">
              <a:lnSpc>
                <a:spcPct val="125000"/>
              </a:lnSpc>
            </a:pPr>
            <a:r>
              <a:rPr lang="en-US" altLang="zh-CN" sz="1200" b="1" dirty="0">
                <a:latin typeface="Times New Roman" pitchFamily="18" charset="0"/>
              </a:rPr>
              <a:t>(3) </a:t>
            </a:r>
            <a:r>
              <a:rPr lang="zh-CN" altLang="en-US" sz="1200" b="1" dirty="0">
                <a:latin typeface="Times New Roman" pitchFamily="18" charset="0"/>
              </a:rPr>
              <a:t>一般化学反应的活化能约在</a:t>
            </a:r>
            <a:r>
              <a:rPr lang="en-US" altLang="zh-CN" sz="1200" b="1" dirty="0">
                <a:latin typeface="Times New Roman" pitchFamily="18" charset="0"/>
              </a:rPr>
              <a:t>40~400 kJ/</a:t>
            </a:r>
            <a:r>
              <a:rPr lang="en-US" altLang="zh-CN" sz="1200" b="1" dirty="0" err="1">
                <a:latin typeface="Times New Roman" pitchFamily="18" charset="0"/>
              </a:rPr>
              <a:t>mol</a:t>
            </a:r>
            <a:r>
              <a:rPr lang="zh-CN" altLang="en-US" sz="1200" b="1" dirty="0">
                <a:latin typeface="Times New Roman" pitchFamily="18" charset="0"/>
              </a:rPr>
              <a:t>之间。</a:t>
            </a:r>
          </a:p>
          <a:p>
            <a:pPr algn="just">
              <a:lnSpc>
                <a:spcPct val="125000"/>
              </a:lnSpc>
            </a:pPr>
            <a:r>
              <a:rPr lang="en-US" altLang="zh-CN" sz="1200" b="1" dirty="0">
                <a:latin typeface="Times New Roman" pitchFamily="18" charset="0"/>
              </a:rPr>
              <a:t>(4) </a:t>
            </a:r>
            <a:r>
              <a:rPr lang="zh-CN" altLang="en-US" sz="1200" b="1" dirty="0">
                <a:latin typeface="Times New Roman" pitchFamily="18" charset="0"/>
              </a:rPr>
              <a:t>升高温度对活化能大的反应相对有利</a:t>
            </a:r>
            <a:r>
              <a:rPr lang="en-US" altLang="zh-CN" sz="1200" b="1" dirty="0">
                <a:latin typeface="Times New Roman" pitchFamily="18" charset="0"/>
              </a:rPr>
              <a:t>; </a:t>
            </a:r>
            <a:r>
              <a:rPr lang="zh-CN" altLang="en-US" sz="1200" b="1" dirty="0">
                <a:latin typeface="Times New Roman" pitchFamily="18" charset="0"/>
              </a:rPr>
              <a:t>反之</a:t>
            </a:r>
            <a:r>
              <a:rPr lang="en-US" altLang="zh-CN" sz="1200" b="1" dirty="0">
                <a:latin typeface="Times New Roman" pitchFamily="18" charset="0"/>
              </a:rPr>
              <a:t>, </a:t>
            </a:r>
            <a:r>
              <a:rPr lang="zh-CN" altLang="en-US" sz="1200" b="1" dirty="0">
                <a:latin typeface="Times New Roman" pitchFamily="18" charset="0"/>
              </a:rPr>
              <a:t>降低温度则对 活化能小的反应相对有利。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BD151-06C1-4792-9571-0AC23349180A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8544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dirty="0">
                <a:latin typeface="Times New Roman" pitchFamily="18" charset="0"/>
              </a:rPr>
              <a:t>下图给出了一些不符合阿仑尼乌斯公式的典型反应的</a:t>
            </a:r>
            <a:r>
              <a:rPr lang="en-US" altLang="zh-CN" sz="1200" b="1" i="1" dirty="0" err="1">
                <a:latin typeface="Times New Roman" pitchFamily="18" charset="0"/>
              </a:rPr>
              <a:t>k</a:t>
            </a:r>
            <a:r>
              <a:rPr lang="en-US" altLang="zh-CN" sz="1200" b="1" dirty="0" err="1">
                <a:latin typeface="Times New Roman" pitchFamily="18" charset="0"/>
              </a:rPr>
              <a:t>~</a:t>
            </a:r>
            <a:r>
              <a:rPr lang="en-US" altLang="zh-CN" sz="1200" b="1" i="1" dirty="0" err="1">
                <a:latin typeface="Times New Roman" pitchFamily="18" charset="0"/>
              </a:rPr>
              <a:t>T</a:t>
            </a:r>
            <a:r>
              <a:rPr lang="zh-CN" altLang="en-US" sz="1200" b="1" dirty="0">
                <a:latin typeface="Times New Roman" pitchFamily="18" charset="0"/>
              </a:rPr>
              <a:t>关系。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BD151-06C1-4792-9571-0AC23349180A}" type="slidenum">
              <a:rPr lang="en-US" altLang="zh-CN" smtClean="0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2521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>
                <a:latin typeface="Times New Roman" pitchFamily="18" charset="0"/>
                <a:sym typeface="Symbol" pitchFamily="18" charset="2"/>
              </a:rPr>
              <a:t>推论</a:t>
            </a:r>
            <a:r>
              <a:rPr lang="en-US" altLang="zh-CN" sz="1400" dirty="0">
                <a:latin typeface="Times New Roman" pitchFamily="18" charset="0"/>
                <a:sym typeface="Symbol" pitchFamily="18" charset="2"/>
              </a:rPr>
              <a:t>:</a:t>
            </a:r>
            <a:r>
              <a:rPr lang="en-US" altLang="zh-CN" i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i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对于一个对峙反应</a:t>
            </a:r>
            <a:r>
              <a:rPr lang="en-US" altLang="zh-CN" i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zh-CN" altLang="en-US" i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催化剂在使正反应加速的同时</a:t>
            </a:r>
            <a:r>
              <a:rPr lang="en-US" altLang="zh-CN" i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zh-CN" altLang="en-US" i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也使逆反应加速同样的倍数。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BD151-06C1-4792-9571-0AC23349180A}" type="slidenum">
              <a:rPr lang="en-US" altLang="zh-CN" smtClean="0"/>
              <a:pPr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81708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i="0" dirty="0">
                <a:solidFill>
                  <a:schemeClr val="tx1"/>
                </a:solidFill>
                <a:latin typeface="Times New Roman" pitchFamily="18" charset="0"/>
              </a:rPr>
              <a:t>图为上述反应机理中活化能的示意图。图中</a:t>
            </a:r>
            <a:r>
              <a:rPr lang="en-US" altLang="zh-CN" sz="1200" dirty="0" err="1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lang="en-US" altLang="zh-CN" sz="1200" i="0" baseline="-25000" dirty="0" err="1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zh-CN" altLang="en-US" sz="1200" i="0" dirty="0">
                <a:solidFill>
                  <a:schemeClr val="tx1"/>
                </a:solidFill>
                <a:latin typeface="Times New Roman" pitchFamily="18" charset="0"/>
              </a:rPr>
              <a:t>为非催化反应的活化能</a:t>
            </a:r>
            <a:r>
              <a:rPr lang="en-US" altLang="zh-CN" sz="1200" i="0" dirty="0">
                <a:solidFill>
                  <a:schemeClr val="tx1"/>
                </a:solidFill>
                <a:latin typeface="Times New Roman" pitchFamily="18" charset="0"/>
              </a:rPr>
              <a:t>, </a:t>
            </a:r>
            <a:r>
              <a:rPr lang="en-US" altLang="zh-CN" sz="1200" dirty="0" err="1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lang="en-US" altLang="zh-CN" sz="1200" i="0" baseline="-25000" dirty="0" err="1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en-US" altLang="zh-CN" sz="1200" i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</a:t>
            </a:r>
            <a:r>
              <a:rPr lang="zh-CN" altLang="en-US" sz="1200" i="0" dirty="0">
                <a:solidFill>
                  <a:schemeClr val="tx1"/>
                </a:solidFill>
                <a:latin typeface="Times New Roman" pitchFamily="18" charset="0"/>
              </a:rPr>
              <a:t>为催化反应的活化能</a:t>
            </a:r>
            <a:r>
              <a:rPr lang="en-US" altLang="zh-CN" sz="1200" i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zh-CN" altLang="en-US" sz="1200" i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各曲线上的峰代表活化分子的平均能量。 </a:t>
            </a:r>
          </a:p>
          <a:p>
            <a:pPr algn="just">
              <a:lnSpc>
                <a:spcPct val="125000"/>
              </a:lnSpc>
            </a:pPr>
            <a:r>
              <a:rPr lang="en-US" altLang="zh-CN" i="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zh-CN" altLang="en-US" sz="1400" dirty="0">
                <a:solidFill>
                  <a:schemeClr val="hlink"/>
                </a:solidFill>
                <a:latin typeface="Times New Roman" pitchFamily="18" charset="0"/>
              </a:rPr>
              <a:t>注意</a:t>
            </a:r>
            <a:r>
              <a:rPr lang="en-US" altLang="zh-CN" sz="1400" dirty="0">
                <a:solidFill>
                  <a:schemeClr val="hlink"/>
                </a:solidFill>
                <a:latin typeface="Times New Roman" pitchFamily="18" charset="0"/>
              </a:rPr>
              <a:t>:</a:t>
            </a:r>
            <a:r>
              <a:rPr lang="en-US" altLang="zh-CN" i="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zh-CN" altLang="en-US" i="0" dirty="0">
                <a:solidFill>
                  <a:schemeClr val="tx1"/>
                </a:solidFill>
                <a:latin typeface="Times New Roman" pitchFamily="18" charset="0"/>
              </a:rPr>
              <a:t>并非凡能降低活化能的物质都能使反应显著加速而成为催化剂。</a:t>
            </a:r>
          </a:p>
          <a:p>
            <a:pPr algn="just">
              <a:lnSpc>
                <a:spcPct val="150000"/>
              </a:lnSpc>
            </a:pPr>
            <a:r>
              <a:rPr lang="zh-CN" altLang="en-US" i="0" dirty="0">
                <a:solidFill>
                  <a:schemeClr val="tx1"/>
                </a:solidFill>
                <a:latin typeface="Times New Roman" pitchFamily="18" charset="0"/>
              </a:rPr>
              <a:t>      催化反应的表观指前因子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en-US" altLang="zh-CN" i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</a:t>
            </a:r>
            <a:r>
              <a:rPr lang="zh-CN" altLang="en-US" i="0" dirty="0">
                <a:solidFill>
                  <a:schemeClr val="tx1"/>
                </a:solidFill>
                <a:latin typeface="Times New Roman" pitchFamily="18" charset="0"/>
              </a:rPr>
              <a:t>中含有催化剂浓度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zh-CN" i="0" baseline="-25000" dirty="0" err="1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 i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zh-CN" altLang="en-US" i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虽然在反应体系中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zh-CN" i="0" baseline="-25000" dirty="0" err="1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K</a:t>
            </a:r>
            <a:r>
              <a:rPr lang="zh-CN" altLang="en-US" i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通常是很小的</a:t>
            </a:r>
            <a:r>
              <a:rPr lang="en-US" altLang="zh-CN" i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zh-CN" altLang="en-US" i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但多数催化剂能使反应的活化能降低</a:t>
            </a:r>
            <a:r>
              <a:rPr lang="en-US" altLang="zh-CN" i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80 kJ/</a:t>
            </a:r>
            <a:r>
              <a:rPr lang="en-US" altLang="zh-CN" i="0" dirty="0" err="1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mol</a:t>
            </a:r>
            <a:r>
              <a:rPr lang="zh-CN" altLang="en-US" i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以上</a:t>
            </a:r>
            <a:r>
              <a:rPr lang="en-US" altLang="zh-CN" i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zh-CN" altLang="en-US" i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足以弥补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zh-CN" i="0" baseline="-25000" dirty="0" err="1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K</a:t>
            </a:r>
            <a:r>
              <a:rPr lang="zh-CN" altLang="en-US" i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低对反应速率的不利影响。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BD151-06C1-4792-9571-0AC23349180A}" type="slidenum">
              <a:rPr lang="en-US" altLang="zh-CN" smtClean="0"/>
              <a:pPr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3609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BE1889-2D1F-4C6E-AF88-7915358C12CC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FF0066"/>
                </a:solidFill>
              </a:rPr>
              <a:t>复合反应</a:t>
            </a:r>
            <a:r>
              <a:rPr lang="en-US" altLang="zh-CN" b="1">
                <a:solidFill>
                  <a:srgbClr val="FF0066"/>
                </a:solidFill>
              </a:rPr>
              <a:t>(overall reaction)</a:t>
            </a:r>
            <a:r>
              <a:rPr lang="zh-CN" altLang="en-US" b="1"/>
              <a:t>：由多个基元反应组成的反应，又称为复杂反应</a:t>
            </a:r>
            <a:r>
              <a:rPr lang="en-US" altLang="zh-CN" b="1"/>
              <a:t>(complex reaction) </a:t>
            </a:r>
            <a:r>
              <a:rPr lang="zh-CN" altLang="en-US" b="1"/>
              <a:t>。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b="1">
                <a:solidFill>
                  <a:srgbClr val="FF0066"/>
                </a:solidFill>
              </a:rPr>
              <a:t>元反应</a:t>
            </a:r>
            <a:r>
              <a:rPr lang="en-US" altLang="zh-CN" b="1">
                <a:solidFill>
                  <a:srgbClr val="FF0066"/>
                </a:solidFill>
              </a:rPr>
              <a:t>(elementary reaction)</a:t>
            </a:r>
            <a:r>
              <a:rPr lang="zh-CN" altLang="en-US" b="1"/>
              <a:t>：由反应物微粒</a:t>
            </a:r>
            <a:r>
              <a:rPr lang="en-US" altLang="zh-CN" b="1"/>
              <a:t>(</a:t>
            </a:r>
            <a:r>
              <a:rPr lang="zh-CN" altLang="en-US" b="1"/>
              <a:t>分子、原子、离子或自由基等</a:t>
            </a:r>
            <a:r>
              <a:rPr lang="en-US" altLang="zh-CN" b="1"/>
              <a:t>)</a:t>
            </a:r>
            <a:r>
              <a:rPr lang="zh-CN" altLang="en-US" b="1"/>
              <a:t>一步直接生成产物的反应。</a:t>
            </a:r>
          </a:p>
          <a:p>
            <a:r>
              <a:rPr lang="zh-CN" altLang="en-US" b="1"/>
              <a:t>机理方程</a:t>
            </a:r>
            <a:r>
              <a:rPr lang="en-US" altLang="zh-CN" b="1"/>
              <a:t>: </a:t>
            </a:r>
            <a:r>
              <a:rPr lang="zh-CN" altLang="en-US" b="1"/>
              <a:t>表示实际反应过程</a:t>
            </a:r>
            <a:r>
              <a:rPr lang="en-US" altLang="zh-CN" b="1"/>
              <a:t>(</a:t>
            </a:r>
            <a:r>
              <a:rPr lang="zh-CN" altLang="en-US" b="1"/>
              <a:t>反应历程</a:t>
            </a:r>
            <a:r>
              <a:rPr lang="en-US" altLang="zh-CN" b="1"/>
              <a:t>)</a:t>
            </a:r>
            <a:r>
              <a:rPr lang="zh-CN" altLang="en-US" b="1"/>
              <a:t>的方程。</a:t>
            </a:r>
          </a:p>
        </p:txBody>
      </p:sp>
    </p:spTree>
    <p:extLst>
      <p:ext uri="{BB962C8B-B14F-4D97-AF65-F5344CB8AC3E}">
        <p14:creationId xmlns:p14="http://schemas.microsoft.com/office/powerpoint/2010/main" val="843692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4C955B-ACDE-426D-AE6F-736FE2A30BBE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b="1" dirty="0"/>
              <a:t>比例常数</a:t>
            </a:r>
            <a:r>
              <a:rPr lang="en-US" altLang="zh-CN" b="1" i="1" dirty="0">
                <a:solidFill>
                  <a:srgbClr val="FF0066"/>
                </a:solidFill>
              </a:rPr>
              <a:t>k</a:t>
            </a:r>
            <a:r>
              <a:rPr lang="zh-CN" altLang="en-US" b="1" dirty="0"/>
              <a:t>称为</a:t>
            </a:r>
            <a:r>
              <a:rPr lang="zh-CN" altLang="en-US" b="1" dirty="0">
                <a:solidFill>
                  <a:srgbClr val="FF0066"/>
                </a:solidFill>
              </a:rPr>
              <a:t>反应速率常数</a:t>
            </a:r>
            <a:r>
              <a:rPr lang="en-US" altLang="zh-CN" b="1" dirty="0"/>
              <a:t>, </a:t>
            </a:r>
            <a:r>
              <a:rPr lang="zh-CN" altLang="en-US" b="1" dirty="0"/>
              <a:t>简称</a:t>
            </a:r>
            <a:r>
              <a:rPr lang="zh-CN" altLang="en-US" b="1" dirty="0">
                <a:solidFill>
                  <a:srgbClr val="FF0066"/>
                </a:solidFill>
              </a:rPr>
              <a:t>速率常数</a:t>
            </a:r>
          </a:p>
          <a:p>
            <a:pPr>
              <a:spcBef>
                <a:spcPct val="0"/>
              </a:spcBef>
            </a:pPr>
            <a:r>
              <a:rPr kumimoji="1" lang="en-US" altLang="zh-CN" b="1" i="1" dirty="0">
                <a:solidFill>
                  <a:schemeClr val="tx2"/>
                </a:solidFill>
              </a:rPr>
              <a:t>k</a:t>
            </a:r>
            <a:r>
              <a:rPr kumimoji="1" lang="en-US" altLang="zh-CN" b="1" dirty="0">
                <a:solidFill>
                  <a:schemeClr val="tx2"/>
                </a:solidFill>
              </a:rPr>
              <a:t> </a:t>
            </a:r>
            <a:r>
              <a:rPr kumimoji="1" lang="zh-CN" altLang="en-US" b="1" dirty="0">
                <a:solidFill>
                  <a:schemeClr val="tx2"/>
                </a:solidFill>
              </a:rPr>
              <a:t>称为</a:t>
            </a:r>
            <a:r>
              <a:rPr kumimoji="1" lang="zh-CN" altLang="en-US" b="1" dirty="0">
                <a:solidFill>
                  <a:srgbClr val="FF0000"/>
                </a:solidFill>
              </a:rPr>
              <a:t>反应速率常数</a:t>
            </a:r>
            <a:r>
              <a:rPr kumimoji="1" lang="zh-CN" altLang="en-US" b="1" dirty="0">
                <a:solidFill>
                  <a:schemeClr val="tx2"/>
                </a:solidFill>
              </a:rPr>
              <a:t>，</a:t>
            </a:r>
            <a:r>
              <a:rPr kumimoji="1" lang="zh-CN" altLang="en-US" b="1" dirty="0">
                <a:solidFill>
                  <a:srgbClr val="FF3300"/>
                </a:solidFill>
              </a:rPr>
              <a:t>与</a:t>
            </a:r>
            <a:r>
              <a:rPr kumimoji="1" lang="zh-CN" altLang="en-US" b="1" dirty="0">
                <a:solidFill>
                  <a:schemeClr val="tx2"/>
                </a:solidFill>
              </a:rPr>
              <a:t>温度、催化剂等</a:t>
            </a:r>
            <a:r>
              <a:rPr kumimoji="1" lang="zh-CN" altLang="en-US" b="1" dirty="0">
                <a:solidFill>
                  <a:srgbClr val="FF0000"/>
                </a:solidFill>
              </a:rPr>
              <a:t>反应条件有关</a:t>
            </a:r>
            <a:r>
              <a:rPr kumimoji="1" lang="zh-CN" altLang="en-US" b="1" dirty="0">
                <a:solidFill>
                  <a:schemeClr val="tx2"/>
                </a:solidFill>
              </a:rPr>
              <a:t>，而</a:t>
            </a:r>
            <a:r>
              <a:rPr kumimoji="1" lang="zh-CN" altLang="en-US" b="1" dirty="0">
                <a:solidFill>
                  <a:srgbClr val="FF0000"/>
                </a:solidFill>
              </a:rPr>
              <a:t>与</a:t>
            </a:r>
            <a:r>
              <a:rPr kumimoji="1" lang="zh-CN" altLang="en-US" b="1" dirty="0">
                <a:solidFill>
                  <a:schemeClr val="tx2"/>
                </a:solidFill>
              </a:rPr>
              <a:t>反应物</a:t>
            </a:r>
            <a:r>
              <a:rPr kumimoji="1" lang="zh-CN" altLang="en-US" b="1" dirty="0">
                <a:solidFill>
                  <a:srgbClr val="FF0000"/>
                </a:solidFill>
              </a:rPr>
              <a:t>浓度无关</a:t>
            </a:r>
            <a:r>
              <a:rPr kumimoji="1" lang="zh-CN" altLang="en-US" b="1" dirty="0">
                <a:solidFill>
                  <a:schemeClr val="tx2"/>
                </a:solidFill>
              </a:rPr>
              <a:t>。</a:t>
            </a:r>
            <a:endParaRPr kumimoji="1" lang="zh-CN" altLang="en-US" b="1" dirty="0">
              <a:solidFill>
                <a:schemeClr val="accent2"/>
              </a:solidFill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kumimoji="1" lang="zh-CN" altLang="en-US" b="1" dirty="0">
                <a:solidFill>
                  <a:schemeClr val="accent2"/>
                </a:solidFill>
              </a:rPr>
              <a:t>一定温度下</a:t>
            </a:r>
            <a:r>
              <a:rPr kumimoji="1" lang="en-US" altLang="zh-CN" b="1" dirty="0">
                <a:solidFill>
                  <a:schemeClr val="accent2"/>
                </a:solidFill>
              </a:rPr>
              <a:t>,</a:t>
            </a:r>
            <a:r>
              <a:rPr kumimoji="1" lang="zh-CN" altLang="en-US" b="1" dirty="0">
                <a:solidFill>
                  <a:schemeClr val="accent2"/>
                </a:solidFill>
              </a:rPr>
              <a:t>对某一元反应</a:t>
            </a:r>
            <a:r>
              <a:rPr kumimoji="1" lang="en-US" altLang="zh-CN" b="1" dirty="0">
                <a:solidFill>
                  <a:schemeClr val="accent2"/>
                </a:solidFill>
              </a:rPr>
              <a:t>,</a:t>
            </a:r>
            <a:r>
              <a:rPr kumimoji="1" lang="zh-CN" altLang="en-US" b="1" dirty="0">
                <a:solidFill>
                  <a:schemeClr val="accent2"/>
                </a:solidFill>
              </a:rPr>
              <a:t>其反应速率与</a:t>
            </a:r>
            <a:r>
              <a:rPr kumimoji="1" lang="zh-CN" altLang="en-US" b="1" dirty="0">
                <a:solidFill>
                  <a:srgbClr val="FF3300"/>
                </a:solidFill>
              </a:rPr>
              <a:t>各反应物浓度</a:t>
            </a:r>
            <a:r>
              <a:rPr kumimoji="1" lang="en-US" altLang="zh-CN" b="1" dirty="0">
                <a:solidFill>
                  <a:srgbClr val="FF3300"/>
                </a:solidFill>
              </a:rPr>
              <a:t>(</a:t>
            </a:r>
            <a:r>
              <a:rPr kumimoji="1" lang="zh-CN" altLang="en-US" b="1" dirty="0">
                <a:solidFill>
                  <a:srgbClr val="FF3300"/>
                </a:solidFill>
              </a:rPr>
              <a:t>以化学方程式中该物质的计量数为指数</a:t>
            </a:r>
            <a:r>
              <a:rPr kumimoji="1" lang="en-US" altLang="zh-CN" b="1" dirty="0">
                <a:solidFill>
                  <a:srgbClr val="FF3300"/>
                </a:solidFill>
              </a:rPr>
              <a:t>)</a:t>
            </a:r>
            <a:r>
              <a:rPr kumimoji="1" lang="zh-CN" altLang="en-US" b="1" dirty="0">
                <a:solidFill>
                  <a:srgbClr val="FF3300"/>
                </a:solidFill>
              </a:rPr>
              <a:t>的乘积成正比。</a:t>
            </a:r>
          </a:p>
          <a:p>
            <a:r>
              <a:rPr kumimoji="1" lang="en-US" altLang="zh-CN" b="1" dirty="0"/>
              <a:t>1</a:t>
            </a:r>
            <a:r>
              <a:rPr kumimoji="1" lang="zh-CN" altLang="en-US" b="1" dirty="0"/>
              <a:t>．质量作用定律只适用于元反应。对于复合反应，质量作用定律只适用于其中的每一步反应，不适用于总反应。</a:t>
            </a:r>
          </a:p>
          <a:p>
            <a:r>
              <a:rPr kumimoji="1" lang="en-US" altLang="zh-CN" b="1" dirty="0"/>
              <a:t>2</a:t>
            </a:r>
            <a:r>
              <a:rPr kumimoji="1" lang="zh-CN" altLang="en-US" b="1" dirty="0"/>
              <a:t>．纯固态或纯液态反应物的浓度不写入速率方程。例如碳的燃烧反应</a:t>
            </a:r>
          </a:p>
          <a:p>
            <a:r>
              <a:rPr kumimoji="1" lang="en-US" altLang="zh-CN" b="1" dirty="0"/>
              <a:t>C</a:t>
            </a:r>
            <a:r>
              <a:rPr kumimoji="1" lang="zh-CN" altLang="en-US" b="1" dirty="0"/>
              <a:t>（</a:t>
            </a:r>
            <a:r>
              <a:rPr kumimoji="1" lang="en-US" altLang="zh-CN" b="1" dirty="0"/>
              <a:t>s</a:t>
            </a:r>
            <a:r>
              <a:rPr kumimoji="1" lang="zh-CN" altLang="en-US" b="1" dirty="0"/>
              <a:t>）</a:t>
            </a:r>
            <a:r>
              <a:rPr kumimoji="1" lang="en-US" altLang="zh-CN" b="1" dirty="0"/>
              <a:t>+ O2</a:t>
            </a:r>
            <a:r>
              <a:rPr kumimoji="1" lang="zh-CN" altLang="en-US" b="1" dirty="0"/>
              <a:t>（</a:t>
            </a:r>
            <a:r>
              <a:rPr kumimoji="1" lang="en-US" altLang="zh-CN" b="1" dirty="0"/>
              <a:t>g</a:t>
            </a:r>
            <a:r>
              <a:rPr kumimoji="1" lang="zh-CN" altLang="en-US" b="1" dirty="0"/>
              <a:t>）══ </a:t>
            </a:r>
            <a:r>
              <a:rPr kumimoji="1" lang="en-US" altLang="zh-CN" b="1" dirty="0"/>
              <a:t>CO2</a:t>
            </a:r>
            <a:r>
              <a:rPr kumimoji="1" lang="zh-CN" altLang="en-US" b="1" dirty="0"/>
              <a:t>（</a:t>
            </a:r>
            <a:r>
              <a:rPr kumimoji="1" lang="en-US" altLang="zh-CN" b="1" dirty="0"/>
              <a:t>g</a:t>
            </a:r>
            <a:r>
              <a:rPr kumimoji="1" lang="zh-CN" altLang="en-US" b="1" dirty="0"/>
              <a:t>）</a:t>
            </a:r>
          </a:p>
          <a:p>
            <a:r>
              <a:rPr kumimoji="1" lang="en-US" altLang="zh-CN" b="1" dirty="0"/>
              <a:t>3</a:t>
            </a:r>
            <a:r>
              <a:rPr kumimoji="1" lang="zh-CN" altLang="en-US" b="1" dirty="0"/>
              <a:t>．在稀溶液中进行的反应，若溶剂参与反应，也不写入速率方程。例如蔗糖稀溶液的水解反应</a:t>
            </a:r>
            <a:endParaRPr kumimoji="1" lang="zh-CN" altLang="en-US" b="1" dirty="0">
              <a:solidFill>
                <a:srgbClr val="FF3300"/>
              </a:solidFill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3011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28C7F2-ECEF-4B3C-8C72-7124FA4F89FE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>
                <a:solidFill>
                  <a:schemeClr val="tx2"/>
                </a:solidFill>
              </a:rPr>
              <a:t>称作</a:t>
            </a:r>
            <a:r>
              <a:rPr lang="zh-CN" altLang="en-US" b="1" u="sng">
                <a:solidFill>
                  <a:srgbClr val="FF0000"/>
                </a:solidFill>
              </a:rPr>
              <a:t>反应速率方程式</a:t>
            </a:r>
            <a:r>
              <a:rPr lang="zh-CN" altLang="en-US" b="1">
                <a:solidFill>
                  <a:schemeClr val="tx2"/>
                </a:solidFill>
              </a:rPr>
              <a:t>。其中</a:t>
            </a:r>
            <a:r>
              <a:rPr lang="en-US" altLang="zh-CN" b="1">
                <a:solidFill>
                  <a:schemeClr val="tx2"/>
                </a:solidFill>
              </a:rPr>
              <a:t>m</a:t>
            </a:r>
            <a:r>
              <a:rPr lang="zh-CN" altLang="en-US" b="1" i="1">
                <a:solidFill>
                  <a:schemeClr val="tx2"/>
                </a:solidFill>
              </a:rPr>
              <a:t>、</a:t>
            </a:r>
            <a:r>
              <a:rPr lang="en-US" altLang="zh-CN" b="1">
                <a:solidFill>
                  <a:schemeClr val="tx2"/>
                </a:solidFill>
              </a:rPr>
              <a:t>n</a:t>
            </a:r>
            <a:r>
              <a:rPr lang="zh-CN" altLang="en-US" b="1">
                <a:solidFill>
                  <a:schemeClr val="tx2"/>
                </a:solidFill>
              </a:rPr>
              <a:t>要通过实验来确定。并不一定和反应方程式中的计量数一致。</a:t>
            </a:r>
          </a:p>
        </p:txBody>
      </p:sp>
    </p:spTree>
    <p:extLst>
      <p:ext uri="{BB962C8B-B14F-4D97-AF65-F5344CB8AC3E}">
        <p14:creationId xmlns:p14="http://schemas.microsoft.com/office/powerpoint/2010/main" val="4030602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9C36C0-0399-4FB2-9B4D-BF345D688FB7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/>
              <a:t>此处的分子应理解为分子、离子、自由原子或自由基的总称。已知的反应分子数只有</a:t>
            </a:r>
            <a:r>
              <a:rPr lang="en-US" altLang="zh-CN" b="1">
                <a:solidFill>
                  <a:srgbClr val="FF0066"/>
                </a:solidFill>
              </a:rPr>
              <a:t>1</a:t>
            </a:r>
            <a:r>
              <a:rPr lang="zh-CN" altLang="en-US" b="1"/>
              <a:t>、</a:t>
            </a:r>
            <a:r>
              <a:rPr lang="en-US" altLang="zh-CN" b="1">
                <a:solidFill>
                  <a:srgbClr val="FF0066"/>
                </a:solidFill>
              </a:rPr>
              <a:t>2</a:t>
            </a:r>
            <a:r>
              <a:rPr lang="zh-CN" altLang="en-US" b="1"/>
              <a:t>和</a:t>
            </a:r>
            <a:r>
              <a:rPr lang="en-US" altLang="zh-CN" b="1">
                <a:solidFill>
                  <a:srgbClr val="FF0066"/>
                </a:solidFill>
              </a:rPr>
              <a:t>3</a:t>
            </a:r>
            <a:r>
              <a:rPr lang="zh-CN" altLang="en-US" b="1"/>
              <a:t>。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1" lang="en-US" altLang="zh-CN" b="1"/>
              <a:t>(</a:t>
            </a:r>
            <a:r>
              <a:rPr kumimoji="1" lang="zh-CN" altLang="en-US" b="1"/>
              <a:t>基</a:t>
            </a:r>
            <a:r>
              <a:rPr kumimoji="1" lang="en-US" altLang="zh-CN" b="1"/>
              <a:t>)</a:t>
            </a:r>
            <a:r>
              <a:rPr kumimoji="1" lang="zh-CN" altLang="en-US" b="1"/>
              <a:t>元反应的反应分子数可分为：</a:t>
            </a:r>
            <a:r>
              <a:rPr kumimoji="1" lang="zh-CN" altLang="en-US" b="1">
                <a:solidFill>
                  <a:srgbClr val="000099"/>
                </a:solidFill>
              </a:rPr>
              <a:t>单分子反应、双分子反应和三分子反应。</a:t>
            </a:r>
          </a:p>
          <a:p>
            <a:endParaRPr lang="en-US" altLang="zh-CN" b="1"/>
          </a:p>
        </p:txBody>
      </p:sp>
    </p:spTree>
    <p:extLst>
      <p:ext uri="{BB962C8B-B14F-4D97-AF65-F5344CB8AC3E}">
        <p14:creationId xmlns:p14="http://schemas.microsoft.com/office/powerpoint/2010/main" val="1238533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7EFBA2-9EDC-4A7D-9C9E-EE02B78AC70A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/>
              <a:t>反应级数可以是整数</a:t>
            </a:r>
            <a:r>
              <a:rPr lang="en-US" altLang="zh-CN" b="1"/>
              <a:t>, </a:t>
            </a:r>
            <a:r>
              <a:rPr lang="zh-CN" altLang="en-US" b="1"/>
              <a:t>也可以是分数</a:t>
            </a:r>
            <a:r>
              <a:rPr lang="en-US" altLang="zh-CN" b="1"/>
              <a:t>; </a:t>
            </a:r>
            <a:r>
              <a:rPr lang="zh-CN" altLang="en-US" b="1"/>
              <a:t>可以是正数</a:t>
            </a:r>
            <a:r>
              <a:rPr lang="en-US" altLang="zh-CN" b="1"/>
              <a:t>, </a:t>
            </a:r>
            <a:r>
              <a:rPr lang="zh-CN" altLang="en-US" b="1"/>
              <a:t>也可以是负数或零</a:t>
            </a:r>
            <a:r>
              <a:rPr lang="en-US" altLang="zh-CN" b="1"/>
              <a:t>; </a:t>
            </a:r>
            <a:r>
              <a:rPr lang="zh-CN" altLang="en-US" b="1"/>
              <a:t>有些反应也可能无级数可言</a:t>
            </a:r>
            <a:r>
              <a:rPr lang="en-US" altLang="zh-CN" b="1"/>
              <a:t>;</a:t>
            </a:r>
          </a:p>
          <a:p>
            <a:r>
              <a:rPr lang="zh-CN" altLang="en-US" b="1">
                <a:solidFill>
                  <a:srgbClr val="CC0000"/>
                </a:solidFill>
                <a:sym typeface="Symbol" pitchFamily="18" charset="2"/>
              </a:rPr>
              <a:t>注意：各反应物的级数与其计量系数</a:t>
            </a:r>
            <a:r>
              <a:rPr lang="en-US" altLang="zh-CN" b="1" i="1">
                <a:solidFill>
                  <a:srgbClr val="CC0000"/>
                </a:solidFill>
                <a:sym typeface="Symbol" pitchFamily="18" charset="2"/>
              </a:rPr>
              <a:t>a</a:t>
            </a:r>
            <a:r>
              <a:rPr lang="zh-CN" altLang="en-US" b="1">
                <a:solidFill>
                  <a:srgbClr val="CC0000"/>
                </a:solidFill>
                <a:sym typeface="Symbol" pitchFamily="18" charset="2"/>
              </a:rPr>
              <a:t>、</a:t>
            </a:r>
            <a:r>
              <a:rPr lang="en-US" altLang="zh-CN" b="1" i="1">
                <a:solidFill>
                  <a:srgbClr val="CC0000"/>
                </a:solidFill>
                <a:sym typeface="Symbol" pitchFamily="18" charset="2"/>
              </a:rPr>
              <a:t>d</a:t>
            </a:r>
            <a:r>
              <a:rPr lang="zh-CN" altLang="en-US" b="1">
                <a:solidFill>
                  <a:srgbClr val="CC0000"/>
                </a:solidFill>
                <a:sym typeface="Symbol" pitchFamily="18" charset="2"/>
              </a:rPr>
              <a:t>、</a:t>
            </a:r>
            <a:r>
              <a:rPr lang="en-US" altLang="zh-CN" b="1" i="1">
                <a:solidFill>
                  <a:srgbClr val="CC0000"/>
                </a:solidFill>
                <a:sym typeface="Symbol" pitchFamily="18" charset="2"/>
              </a:rPr>
              <a:t>e</a:t>
            </a:r>
            <a:r>
              <a:rPr lang="en-US" altLang="zh-CN" b="1">
                <a:solidFill>
                  <a:srgbClr val="CC0000"/>
                </a:solidFill>
                <a:sym typeface="Symbol" pitchFamily="18" charset="2"/>
              </a:rPr>
              <a:t>……</a:t>
            </a:r>
            <a:r>
              <a:rPr lang="zh-CN" altLang="en-US" b="1">
                <a:solidFill>
                  <a:srgbClr val="CC0000"/>
                </a:solidFill>
                <a:sym typeface="Symbol" pitchFamily="18" charset="2"/>
              </a:rPr>
              <a:t>无关。</a:t>
            </a:r>
          </a:p>
        </p:txBody>
      </p:sp>
    </p:spTree>
    <p:extLst>
      <p:ext uri="{BB962C8B-B14F-4D97-AF65-F5344CB8AC3E}">
        <p14:creationId xmlns:p14="http://schemas.microsoft.com/office/powerpoint/2010/main" val="4065859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0DC452-8D75-4785-82E8-B5AD30A22A72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25000"/>
              </a:lnSpc>
              <a:spcBef>
                <a:spcPct val="0"/>
              </a:spcBef>
            </a:pPr>
            <a:r>
              <a:rPr lang="zh-CN" altLang="en-US" b="1">
                <a:sym typeface="Symbol" pitchFamily="18" charset="2"/>
              </a:rPr>
              <a:t>经历相同的时间间隔后</a:t>
            </a:r>
            <a:r>
              <a:rPr lang="en-US" altLang="zh-CN" b="1">
                <a:sym typeface="Symbol" pitchFamily="18" charset="2"/>
              </a:rPr>
              <a:t>, </a:t>
            </a:r>
            <a:r>
              <a:rPr lang="zh-CN" altLang="en-US" b="1">
                <a:sym typeface="Symbol" pitchFamily="18" charset="2"/>
              </a:rPr>
              <a:t>反应物浓度变化的分数相同</a:t>
            </a:r>
            <a:r>
              <a:rPr lang="en-US" altLang="zh-CN" b="1">
                <a:sym typeface="Symbol" pitchFamily="18" charset="2"/>
              </a:rPr>
              <a:t>;</a:t>
            </a:r>
          </a:p>
          <a:p>
            <a:pPr algn="just">
              <a:lnSpc>
                <a:spcPct val="125000"/>
              </a:lnSpc>
              <a:spcBef>
                <a:spcPct val="0"/>
              </a:spcBef>
            </a:pPr>
            <a:endParaRPr lang="en-US" altLang="zh-CN" b="1"/>
          </a:p>
          <a:p>
            <a:pPr algn="just">
              <a:lnSpc>
                <a:spcPct val="125000"/>
              </a:lnSpc>
              <a:spcBef>
                <a:spcPct val="0"/>
              </a:spcBef>
            </a:pPr>
            <a:r>
              <a:rPr lang="zh-CN" altLang="en-US" b="1"/>
              <a:t>通常将反应物消耗一半所需的时间称为</a:t>
            </a:r>
            <a:r>
              <a:rPr lang="zh-CN" altLang="en-US" b="1">
                <a:solidFill>
                  <a:srgbClr val="FF0066"/>
                </a:solidFill>
              </a:rPr>
              <a:t>半衰期</a:t>
            </a:r>
            <a:r>
              <a:rPr lang="en-US" altLang="zh-CN" b="1">
                <a:solidFill>
                  <a:srgbClr val="FF0066"/>
                </a:solidFill>
              </a:rPr>
              <a:t>(half life)</a:t>
            </a:r>
            <a:r>
              <a:rPr lang="en-US" altLang="zh-CN" b="1"/>
              <a:t>, </a:t>
            </a:r>
            <a:r>
              <a:rPr lang="zh-CN" altLang="en-US" b="1"/>
              <a:t>记作</a:t>
            </a:r>
            <a:r>
              <a:rPr lang="en-US" altLang="zh-CN" b="1" i="1">
                <a:solidFill>
                  <a:srgbClr val="FF0066"/>
                </a:solidFill>
              </a:rPr>
              <a:t>t</a:t>
            </a:r>
            <a:r>
              <a:rPr lang="en-US" altLang="zh-CN" b="1">
                <a:solidFill>
                  <a:srgbClr val="FF0066"/>
                </a:solidFill>
              </a:rPr>
              <a:t>1/2</a:t>
            </a:r>
            <a:r>
              <a:rPr lang="zh-CN" altLang="en-US" b="1"/>
              <a:t>。</a:t>
            </a:r>
            <a:r>
              <a:rPr lang="zh-CN" altLang="en-US" b="1">
                <a:sym typeface="Symbol" pitchFamily="18" charset="2"/>
              </a:rPr>
              <a:t>一级反应的半衰期为</a:t>
            </a:r>
            <a:r>
              <a:rPr lang="en-US" altLang="zh-CN" b="1">
                <a:sym typeface="Symbol" pitchFamily="18" charset="2"/>
              </a:rPr>
              <a:t>: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8905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二级反应是一类常见的反应</a:t>
            </a:r>
            <a:r>
              <a:rPr lang="en-US" altLang="zh-CN" dirty="0"/>
              <a:t>, </a:t>
            </a:r>
            <a:r>
              <a:rPr lang="zh-CN" altLang="en-US" dirty="0"/>
              <a:t>溶液中的许多有机反应都符合二级反应规律</a:t>
            </a:r>
            <a:r>
              <a:rPr lang="en-US" altLang="zh-CN" dirty="0"/>
              <a:t>, </a:t>
            </a:r>
            <a:r>
              <a:rPr lang="zh-CN" altLang="en-US" dirty="0"/>
              <a:t>例如加成、取代和消除反应等。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BD151-06C1-4792-9571-0AC23349180A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8317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Bef>
                <a:spcPct val="0"/>
              </a:spcBef>
              <a:tabLst>
                <a:tab pos="393700" algn="l"/>
                <a:tab pos="685800" algn="l"/>
                <a:tab pos="4800600" algn="l"/>
                <a:tab pos="5410200" algn="l"/>
              </a:tabLst>
            </a:pPr>
            <a:r>
              <a:rPr lang="zh-CN" altLang="en-US" dirty="0">
                <a:solidFill>
                  <a:srgbClr val="CC0000"/>
                </a:solidFill>
              </a:rPr>
              <a:t>零级反应特征</a:t>
            </a:r>
            <a:r>
              <a:rPr lang="en-US" altLang="zh-CN" dirty="0">
                <a:solidFill>
                  <a:srgbClr val="CC0000"/>
                </a:solidFill>
              </a:rPr>
              <a:t>:</a:t>
            </a:r>
            <a:r>
              <a:rPr lang="en-US" altLang="zh-CN" dirty="0"/>
              <a:t>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tabLst>
                <a:tab pos="393700" algn="l"/>
                <a:tab pos="685800" algn="l"/>
                <a:tab pos="4800600" algn="l"/>
                <a:tab pos="5410200" algn="l"/>
              </a:tabLst>
            </a:pPr>
            <a:r>
              <a:rPr lang="en-US" altLang="zh-CN" dirty="0"/>
              <a:t>       ①</a:t>
            </a:r>
            <a:r>
              <a:rPr lang="zh-CN" altLang="en-US" dirty="0"/>
              <a:t>速率常数 </a:t>
            </a:r>
            <a:r>
              <a:rPr lang="en-US" altLang="zh-CN" i="1" dirty="0"/>
              <a:t>k</a:t>
            </a:r>
            <a:r>
              <a:rPr lang="zh-CN" altLang="en-US" dirty="0"/>
              <a:t>的单位</a:t>
            </a:r>
            <a:r>
              <a:rPr lang="en-US" altLang="zh-CN" dirty="0"/>
              <a:t>: </a:t>
            </a:r>
            <a:r>
              <a:rPr lang="zh-CN" altLang="en-US" dirty="0"/>
              <a:t>浓度</a:t>
            </a:r>
            <a:r>
              <a:rPr lang="zh-CN" altLang="en-US" dirty="0">
                <a:sym typeface="Symbol" pitchFamily="18" charset="2"/>
              </a:rPr>
              <a:t></a:t>
            </a:r>
            <a:r>
              <a:rPr lang="zh-CN" altLang="en-US" dirty="0"/>
              <a:t>时间</a:t>
            </a:r>
            <a:r>
              <a:rPr lang="zh-CN" altLang="en-US" baseline="30000" dirty="0">
                <a:sym typeface="Symbol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/>
              <a:t> (mol</a:t>
            </a:r>
            <a:r>
              <a:rPr lang="en-US" altLang="zh-CN" dirty="0">
                <a:sym typeface="Symbol" pitchFamily="18" charset="2"/>
              </a:rPr>
              <a:t></a:t>
            </a:r>
            <a:r>
              <a:rPr lang="en-US" altLang="zh-CN" dirty="0"/>
              <a:t>m</a:t>
            </a:r>
            <a:r>
              <a:rPr lang="en-US" altLang="zh-CN" baseline="30000" dirty="0">
                <a:sym typeface="Symbol" pitchFamily="18" charset="2"/>
              </a:rPr>
              <a:t></a:t>
            </a:r>
            <a:r>
              <a:rPr lang="en-US" altLang="zh-CN" baseline="30000" dirty="0"/>
              <a:t>3</a:t>
            </a:r>
            <a:r>
              <a:rPr lang="en-US" altLang="zh-CN" dirty="0">
                <a:sym typeface="Symbol" pitchFamily="18" charset="2"/>
              </a:rPr>
              <a:t></a:t>
            </a:r>
            <a:r>
              <a:rPr lang="en-US" altLang="zh-CN" dirty="0"/>
              <a:t>s</a:t>
            </a:r>
            <a:r>
              <a:rPr lang="en-US" altLang="zh-CN" baseline="30000" dirty="0">
                <a:sym typeface="Symbol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zh-CN" altLang="en-US" dirty="0">
                <a:sym typeface="Symbol" pitchFamily="18" charset="2"/>
              </a:rPr>
              <a:t>或</a:t>
            </a:r>
            <a:r>
              <a:rPr lang="en-US" altLang="zh-CN" dirty="0">
                <a:sym typeface="Symbol" pitchFamily="18" charset="2"/>
              </a:rPr>
              <a:t>mol</a:t>
            </a:r>
            <a:r>
              <a:rPr lang="en-US" altLang="zh-CN" dirty="0"/>
              <a:t>L</a:t>
            </a:r>
            <a:r>
              <a:rPr lang="en-US" altLang="zh-CN" baseline="30000" dirty="0">
                <a:sym typeface="Symbol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>
                <a:sym typeface="Symbol" pitchFamily="18" charset="2"/>
              </a:rPr>
              <a:t></a:t>
            </a:r>
            <a:r>
              <a:rPr lang="en-US" altLang="zh-CN" dirty="0"/>
              <a:t>s</a:t>
            </a:r>
            <a:r>
              <a:rPr lang="en-US" altLang="zh-CN" baseline="30000" dirty="0">
                <a:sym typeface="Symbol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zh-CN" altLang="en-US" dirty="0">
                <a:sym typeface="Symbol" pitchFamily="18" charset="2"/>
              </a:rPr>
              <a:t>等</a:t>
            </a:r>
            <a:r>
              <a:rPr lang="en-US" altLang="zh-CN" dirty="0">
                <a:sym typeface="Symbol" pitchFamily="18" charset="2"/>
              </a:rPr>
              <a:t>);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tabLst>
                <a:tab pos="393700" algn="l"/>
                <a:tab pos="685800" algn="l"/>
                <a:tab pos="4800600" algn="l"/>
                <a:tab pos="5410200" algn="l"/>
              </a:tabLst>
            </a:pPr>
            <a:r>
              <a:rPr lang="en-US" altLang="zh-CN" dirty="0"/>
              <a:t>	  ② </a:t>
            </a:r>
            <a:r>
              <a:rPr lang="en-US" altLang="zh-CN" i="1" dirty="0" err="1">
                <a:sym typeface="Symbol" pitchFamily="18" charset="2"/>
              </a:rPr>
              <a:t>c</a:t>
            </a:r>
            <a:r>
              <a:rPr lang="en-US" altLang="zh-CN" baseline="-25000" dirty="0" err="1">
                <a:sym typeface="Symbol" pitchFamily="18" charset="2"/>
              </a:rPr>
              <a:t>A</a:t>
            </a:r>
            <a:r>
              <a:rPr lang="en-US" altLang="zh-CN" dirty="0" err="1">
                <a:sym typeface="Symbol" pitchFamily="18" charset="2"/>
              </a:rPr>
              <a:t>~</a:t>
            </a:r>
            <a:r>
              <a:rPr lang="en-US" altLang="zh-CN" i="1" dirty="0" err="1">
                <a:sym typeface="Symbol" pitchFamily="18" charset="2"/>
              </a:rPr>
              <a:t>t</a:t>
            </a:r>
            <a:r>
              <a:rPr lang="en-US" altLang="zh-CN" i="1" dirty="0">
                <a:sym typeface="Symbol" pitchFamily="18" charset="2"/>
              </a:rPr>
              <a:t> </a:t>
            </a:r>
            <a:r>
              <a:rPr lang="zh-CN" altLang="en-US" dirty="0">
                <a:sym typeface="Symbol" pitchFamily="18" charset="2"/>
              </a:rPr>
              <a:t>成线性关系</a:t>
            </a:r>
            <a:r>
              <a:rPr lang="en-US" altLang="zh-CN" dirty="0">
                <a:sym typeface="Symbol" pitchFamily="18" charset="2"/>
              </a:rPr>
              <a:t>, </a:t>
            </a:r>
            <a:r>
              <a:rPr lang="zh-CN" altLang="en-US" dirty="0">
                <a:sym typeface="Symbol" pitchFamily="18" charset="2"/>
              </a:rPr>
              <a:t>直线的斜率为</a:t>
            </a:r>
            <a:r>
              <a:rPr lang="en-US" altLang="zh-CN" i="1" dirty="0"/>
              <a:t>k</a:t>
            </a:r>
            <a:r>
              <a:rPr lang="en-US" altLang="zh-CN" baseline="-25000" dirty="0">
                <a:sym typeface="Symbol" pitchFamily="18" charset="2"/>
              </a:rPr>
              <a:t>A</a:t>
            </a:r>
            <a:r>
              <a:rPr lang="en-US" altLang="zh-CN" dirty="0">
                <a:sym typeface="Symbol" pitchFamily="18" charset="2"/>
              </a:rPr>
              <a:t>, </a:t>
            </a:r>
            <a:r>
              <a:rPr lang="zh-CN" altLang="en-US" dirty="0">
                <a:sym typeface="Symbol" pitchFamily="18" charset="2"/>
              </a:rPr>
              <a:t>截距为</a:t>
            </a:r>
            <a:r>
              <a:rPr lang="en-US" altLang="zh-CN" i="1" dirty="0">
                <a:sym typeface="Symbol" pitchFamily="18" charset="2"/>
              </a:rPr>
              <a:t>c</a:t>
            </a:r>
            <a:r>
              <a:rPr lang="en-US" altLang="zh-CN" baseline="-25000" dirty="0">
                <a:sym typeface="Symbol" pitchFamily="18" charset="2"/>
              </a:rPr>
              <a:t>A,0</a:t>
            </a:r>
            <a:r>
              <a:rPr lang="en-US" altLang="zh-CN" dirty="0">
                <a:sym typeface="Symbol" pitchFamily="18" charset="2"/>
              </a:rPr>
              <a:t>;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BD151-06C1-4792-9571-0AC23349180A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1967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rgbClr val="CCFF99"/>
            </a:gs>
            <a:gs pos="50000">
              <a:srgbClr val="CCFF99">
                <a:gamma/>
                <a:tint val="0"/>
                <a:invGamma/>
              </a:srgbClr>
            </a:gs>
            <a:gs pos="100000">
              <a:srgbClr val="CCFF99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2480718"/>
            <a:ext cx="12192000" cy="769441"/>
          </a:xfrm>
          <a:ln w="76200">
            <a:solidFill>
              <a:srgbClr val="006600">
                <a:alpha val="70000"/>
              </a:srgbClr>
            </a:solidFill>
            <a:miter lim="800000"/>
            <a:headEnd/>
            <a:tailEnd/>
          </a:ln>
        </p:spPr>
        <p:txBody>
          <a:bodyPr wrap="square"/>
          <a:lstStyle>
            <a:lvl1pPr algn="ctr">
              <a:defRPr sz="4400" b="0">
                <a:effectLst/>
                <a:ea typeface="华文琥珀" pitchFamily="2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566BC9FC-9963-460C-9363-F0CAAAF02B99}"/>
              </a:ext>
            </a:extLst>
          </p:cNvPr>
          <p:cNvSpPr/>
          <p:nvPr userDrawn="1"/>
        </p:nvSpPr>
        <p:spPr>
          <a:xfrm>
            <a:off x="18483" y="6436575"/>
            <a:ext cx="12173517" cy="428604"/>
          </a:xfrm>
          <a:prstGeom prst="rect">
            <a:avLst/>
          </a:prstGeom>
          <a:solidFill>
            <a:srgbClr val="0000C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aseline="0" dirty="0">
                <a:latin typeface="楷体" pitchFamily="49" charset="-122"/>
                <a:ea typeface="楷体" pitchFamily="49" charset="-122"/>
                <a:cs typeface="Verdana" pitchFamily="34" charset="0"/>
              </a:rPr>
              <a:t>南方醫科大學药学院</a:t>
            </a:r>
            <a:endParaRPr lang="zh-CN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40A10398-7F8B-4145-B52F-137CD3A2FE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4619" y="6444295"/>
            <a:ext cx="527381" cy="39553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633D7B87-5F7F-492F-AE61-AEE5C92C82E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3" y="6444296"/>
            <a:ext cx="505092" cy="379419"/>
          </a:xfrm>
          <a:prstGeom prst="rect">
            <a:avLst/>
          </a:prstGeom>
        </p:spPr>
      </p:pic>
      <p:sp>
        <p:nvSpPr>
          <p:cNvPr id="8197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819819" y="6438503"/>
            <a:ext cx="2844800" cy="401329"/>
          </a:xfrm>
        </p:spPr>
        <p:txBody>
          <a:bodyPr/>
          <a:lstStyle>
            <a:lvl1pPr>
              <a:defRPr/>
            </a:lvl1pPr>
          </a:lstStyle>
          <a:p>
            <a:fld id="{9B9B1D38-F0C6-4CAE-BD89-A5569ABEC0CE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678" y="77960"/>
            <a:ext cx="5109091" cy="584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BCAD0C8-DBBB-4DDF-B62F-0A56ACCCC72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8D19D37D-5DCE-4BFE-A16A-4F6BF4CA7533}"/>
              </a:ext>
            </a:extLst>
          </p:cNvPr>
          <p:cNvSpPr/>
          <p:nvPr userDrawn="1"/>
        </p:nvSpPr>
        <p:spPr>
          <a:xfrm>
            <a:off x="18483" y="6436575"/>
            <a:ext cx="12173517" cy="428604"/>
          </a:xfrm>
          <a:prstGeom prst="rect">
            <a:avLst/>
          </a:prstGeom>
          <a:solidFill>
            <a:srgbClr val="0000C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aseline="0" dirty="0">
                <a:latin typeface="楷体" pitchFamily="49" charset="-122"/>
                <a:ea typeface="楷体" pitchFamily="49" charset="-122"/>
                <a:cs typeface="Verdana" pitchFamily="34" charset="0"/>
              </a:rPr>
              <a:t>南方醫科大學药学院</a:t>
            </a:r>
            <a:endParaRPr lang="zh-CN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5D603713-1A9D-488E-9971-BBA7F3D4F4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4619" y="6444295"/>
            <a:ext cx="527381" cy="39553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DACFDC7F-0531-4F67-947A-ED27FE2CDCA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3" y="6444296"/>
            <a:ext cx="505092" cy="37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41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72246" y="188913"/>
            <a:ext cx="677108" cy="509370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88913"/>
            <a:ext cx="8026400" cy="59372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7F5557F-E138-4FA8-9F6B-FFF770169C3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698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188913"/>
            <a:ext cx="10972800" cy="5937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8737600" y="6453336"/>
            <a:ext cx="2844800" cy="360040"/>
          </a:xfrm>
        </p:spPr>
        <p:txBody>
          <a:bodyPr/>
          <a:lstStyle>
            <a:lvl1pPr>
              <a:defRPr/>
            </a:lvl1pPr>
          </a:lstStyle>
          <a:p>
            <a:fld id="{CEB806CD-C726-443D-83E6-4F85A89EAC4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85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1667" y="186244"/>
            <a:ext cx="5109091" cy="584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8737600" y="6481764"/>
            <a:ext cx="2844800" cy="376237"/>
          </a:xfrm>
        </p:spPr>
        <p:txBody>
          <a:bodyPr/>
          <a:lstStyle>
            <a:lvl1pPr>
              <a:defRPr/>
            </a:lvl1pPr>
          </a:lstStyle>
          <a:p>
            <a:fld id="{F8B6E3D3-F207-4BED-A3A6-E3567708D82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68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933" y="33845"/>
            <a:ext cx="5109091" cy="584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37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rgbClr val="CCFFFF"/>
            </a:gs>
            <a:gs pos="50000">
              <a:srgbClr val="CCFFFF">
                <a:gamma/>
                <a:tint val="0"/>
                <a:invGamma/>
              </a:srgbClr>
            </a:gs>
            <a:gs pos="100000">
              <a:srgbClr val="CC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xmlns="" id="{0055B4B9-3562-403C-8E1F-EB1B412889CC}"/>
              </a:ext>
            </a:extLst>
          </p:cNvPr>
          <p:cNvSpPr/>
          <p:nvPr userDrawn="1"/>
        </p:nvSpPr>
        <p:spPr>
          <a:xfrm>
            <a:off x="18483" y="6436575"/>
            <a:ext cx="12173517" cy="428604"/>
          </a:xfrm>
          <a:prstGeom prst="rect">
            <a:avLst/>
          </a:prstGeom>
          <a:solidFill>
            <a:srgbClr val="0000C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aseline="0" dirty="0">
                <a:latin typeface="楷体" pitchFamily="49" charset="-122"/>
                <a:ea typeface="楷体" pitchFamily="49" charset="-122"/>
                <a:cs typeface="Verdana" pitchFamily="34" charset="0"/>
              </a:rPr>
              <a:t>南方醫科大學药学院</a:t>
            </a:r>
            <a:endParaRPr lang="zh-CN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2060576"/>
            <a:ext cx="12192000" cy="1655763"/>
          </a:xfrm>
          <a:prstGeom prst="rect">
            <a:avLst/>
          </a:prstGeom>
          <a:solidFill>
            <a:srgbClr val="99FF66">
              <a:alpha val="52000"/>
            </a:srgbClr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925901" y="2511495"/>
            <a:ext cx="6340197" cy="707886"/>
          </a:xfrm>
        </p:spPr>
        <p:txBody>
          <a:bodyPr/>
          <a:lstStyle>
            <a:lvl1pPr algn="ctr">
              <a:defRPr sz="4000">
                <a:ea typeface="华文琥珀" pitchFamily="2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309814"/>
            <a:ext cx="6144684" cy="454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267" y="620714"/>
            <a:ext cx="1445684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29619">
            <a:off x="6288618" y="908051"/>
            <a:ext cx="3331633" cy="3446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91" name="Picture 7" descr="人卫教材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33" y="260351"/>
            <a:ext cx="6434667" cy="86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286F81C2-02B0-42BC-B267-4432F4F215D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4619" y="6444295"/>
            <a:ext cx="527381" cy="39553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3C2687B2-B55E-4DEE-9043-3948ADD6B374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3" y="6444296"/>
            <a:ext cx="505092" cy="37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20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151" y="41782"/>
            <a:ext cx="5109091" cy="584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567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6340197" cy="70788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86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151" y="41782"/>
            <a:ext cx="5109091" cy="584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9997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53750"/>
            <a:ext cx="5109091" cy="58477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0973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678" y="77960"/>
            <a:ext cx="5109091" cy="584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737600" y="6453336"/>
            <a:ext cx="2844800" cy="404664"/>
          </a:xfrm>
        </p:spPr>
        <p:txBody>
          <a:bodyPr/>
          <a:lstStyle>
            <a:lvl1pPr>
              <a:defRPr/>
            </a:lvl1pPr>
          </a:lstStyle>
          <a:p>
            <a:fld id="{D80B3806-CBF7-4036-B138-A75AFB87F00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182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151" y="41782"/>
            <a:ext cx="5109091" cy="584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0204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507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1034990"/>
            <a:ext cx="3262432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1624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967228"/>
            <a:ext cx="3262432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7042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151" y="41782"/>
            <a:ext cx="5109091" cy="584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3317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19330" y="44451"/>
            <a:ext cx="677108" cy="509370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4151" y="44451"/>
            <a:ext cx="8346016" cy="60817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28733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6340197" cy="70788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B27D91-E951-4299-9296-5F7033AA10B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232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678" y="77960"/>
            <a:ext cx="5109091" cy="584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554AA9D-32A7-427B-9440-424CD8F924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897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53750"/>
            <a:ext cx="5109091" cy="58477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D486578-7E7B-42E0-A085-9A5C8B3DE2A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390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678" y="77960"/>
            <a:ext cx="5109091" cy="584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3B2912-E2AC-4AAD-80D8-5BCC4CF1FAF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207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57F2210-192D-4C1B-B66F-C1AB10F9245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7B950C34-C395-4BA9-B335-708AB795C8FB}"/>
              </a:ext>
            </a:extLst>
          </p:cNvPr>
          <p:cNvSpPr/>
          <p:nvPr userDrawn="1"/>
        </p:nvSpPr>
        <p:spPr>
          <a:xfrm>
            <a:off x="18483" y="6436575"/>
            <a:ext cx="12173517" cy="428604"/>
          </a:xfrm>
          <a:prstGeom prst="rect">
            <a:avLst/>
          </a:prstGeom>
          <a:solidFill>
            <a:srgbClr val="0000C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aseline="0" dirty="0">
                <a:latin typeface="楷体" pitchFamily="49" charset="-122"/>
                <a:ea typeface="楷体" pitchFamily="49" charset="-122"/>
                <a:cs typeface="Verdana" pitchFamily="34" charset="0"/>
              </a:rPr>
              <a:t>南方醫科大學药学院</a:t>
            </a:r>
            <a:endParaRPr lang="zh-CN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FA84A1E1-F128-4E35-BE97-DD7CEA15F1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4619" y="6444295"/>
            <a:ext cx="527381" cy="39553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DAB75DB3-EDF0-42EA-A30B-C8CC4A2815A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3" y="6444296"/>
            <a:ext cx="505092" cy="37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08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1034990"/>
            <a:ext cx="3262432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8CEBD7C-C61A-4E55-8F7E-D3163B99CBE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070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967228"/>
            <a:ext cx="3262432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D746FC7-B301-49E2-B527-D1B8E1843C8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053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CCFFFF"/>
            </a:gs>
            <a:gs pos="50000">
              <a:srgbClr val="CCFFFF">
                <a:gamma/>
                <a:tint val="0"/>
                <a:invGamma/>
              </a:srgbClr>
            </a:gs>
            <a:gs pos="100000">
              <a:srgbClr val="CCFFFF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0" y="8621"/>
            <a:ext cx="12192000" cy="656691"/>
          </a:xfrm>
          <a:prstGeom prst="rect">
            <a:avLst/>
          </a:prstGeom>
          <a:gradFill rotWithShape="1">
            <a:gsLst>
              <a:gs pos="0">
                <a:srgbClr val="CCFF99">
                  <a:gamma/>
                  <a:tint val="0"/>
                  <a:invGamma/>
                </a:srgbClr>
              </a:gs>
              <a:gs pos="100000">
                <a:srgbClr val="CCFF99"/>
              </a:gs>
            </a:gsLst>
            <a:lin ang="2700000" scaled="1"/>
          </a:gradFill>
          <a:ln>
            <a:noFill/>
          </a:ln>
          <a:effectLst>
            <a:outerShdw dist="77251" dir="5967739" algn="ctr" rotWithShape="0">
              <a:schemeClr val="folHlink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-678" y="77960"/>
            <a:ext cx="59298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单击此处编辑母版标题样式目录</a:t>
            </a:r>
          </a:p>
        </p:txBody>
      </p:sp>
      <p:pic>
        <p:nvPicPr>
          <p:cNvPr id="7173" name="Picture 5" descr="动力学"/>
          <p:cNvPicPr>
            <a:picLocks noChangeAspect="1" noChangeArrowheads="1" noCrop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9567" y="168275"/>
            <a:ext cx="1778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xmlns="" id="{5E8D806F-7600-4017-AFFA-A96F2972C1E7}"/>
              </a:ext>
            </a:extLst>
          </p:cNvPr>
          <p:cNvSpPr/>
          <p:nvPr userDrawn="1"/>
        </p:nvSpPr>
        <p:spPr>
          <a:xfrm>
            <a:off x="18483" y="6436575"/>
            <a:ext cx="12173517" cy="428604"/>
          </a:xfrm>
          <a:prstGeom prst="rect">
            <a:avLst/>
          </a:prstGeom>
          <a:solidFill>
            <a:srgbClr val="0000C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aseline="0" dirty="0">
                <a:latin typeface="楷体" pitchFamily="49" charset="-122"/>
                <a:ea typeface="楷体" pitchFamily="49" charset="-122"/>
                <a:cs typeface="Verdana" pitchFamily="34" charset="0"/>
              </a:rPr>
              <a:t>南方醫科大學药学院</a:t>
            </a:r>
            <a:endParaRPr lang="zh-CN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693EBB8B-0215-49AA-9317-650983B1D30B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4619" y="6444295"/>
            <a:ext cx="527381" cy="39553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3FB30202-68E9-4BD0-8604-C612221C7A4E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3" y="6444296"/>
            <a:ext cx="505092" cy="379419"/>
          </a:xfrm>
          <a:prstGeom prst="rect">
            <a:avLst/>
          </a:prstGeom>
        </p:spPr>
      </p:pic>
      <p:sp>
        <p:nvSpPr>
          <p:cNvPr id="71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19819" y="6453335"/>
            <a:ext cx="2844800" cy="386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400" b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fld id="{799421E2-3492-4B1F-81F9-7077568D31D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华文新魏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华文新魏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华文新魏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华文新魏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华文新魏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华文新魏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华文新魏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华文新魏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FFFCC"/>
            </a:gs>
            <a:gs pos="50000">
              <a:srgbClr val="FFFFCC">
                <a:gamma/>
                <a:tint val="0"/>
                <a:invGamma/>
              </a:srgbClr>
            </a:gs>
            <a:gs pos="100000">
              <a:srgbClr val="FFFFC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图片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8501" y="5642770"/>
            <a:ext cx="1583499" cy="117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0" y="1"/>
            <a:ext cx="12192000" cy="620713"/>
          </a:xfrm>
          <a:prstGeom prst="rect">
            <a:avLst/>
          </a:prstGeom>
          <a:gradFill rotWithShape="1">
            <a:gsLst>
              <a:gs pos="0">
                <a:srgbClr val="CCFF99">
                  <a:gamma/>
                  <a:tint val="0"/>
                  <a:invGamma/>
                </a:srgbClr>
              </a:gs>
              <a:gs pos="100000">
                <a:srgbClr val="CCFF99"/>
              </a:gs>
            </a:gsLst>
            <a:lin ang="2700000" scaled="1"/>
          </a:gradFill>
          <a:ln>
            <a:noFill/>
          </a:ln>
          <a:effectLst>
            <a:outerShdw dist="77251" dir="5967739" algn="ctr" rotWithShape="0">
              <a:schemeClr val="folHlink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84151" y="41782"/>
            <a:ext cx="59298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单击此处编辑母版标题样式目录</a:t>
            </a:r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968" y="3591813"/>
            <a:ext cx="4595283" cy="249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373550">
            <a:off x="8301977" y="5389655"/>
            <a:ext cx="2578100" cy="1401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9935634" y="58739"/>
            <a:ext cx="1261884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b="1">
                <a:solidFill>
                  <a:srgbClr val="FF0000"/>
                </a:solidFill>
                <a:ea typeface="华文琥珀" pitchFamily="2" charset="-122"/>
              </a:rPr>
              <a:t>动力学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405D760E-C232-444F-946B-2B48BC9E383D}"/>
              </a:ext>
            </a:extLst>
          </p:cNvPr>
          <p:cNvSpPr/>
          <p:nvPr userDrawn="1"/>
        </p:nvSpPr>
        <p:spPr>
          <a:xfrm>
            <a:off x="18483" y="6436575"/>
            <a:ext cx="12173517" cy="428604"/>
          </a:xfrm>
          <a:prstGeom prst="rect">
            <a:avLst/>
          </a:prstGeom>
          <a:solidFill>
            <a:srgbClr val="0000C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aseline="0" dirty="0">
                <a:latin typeface="楷体" pitchFamily="49" charset="-122"/>
                <a:ea typeface="楷体" pitchFamily="49" charset="-122"/>
                <a:cs typeface="Verdana" pitchFamily="34" charset="0"/>
              </a:rPr>
              <a:t>南方醫科大學药学院</a:t>
            </a:r>
            <a:endParaRPr lang="zh-CN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669EB23C-86C6-4496-A34E-B697088C151A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4619" y="6444295"/>
            <a:ext cx="527381" cy="39553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FDC5D94D-3E26-4AE4-8E75-9B39552AE774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3" y="6444296"/>
            <a:ext cx="505092" cy="379419"/>
          </a:xfrm>
          <a:prstGeom prst="rect">
            <a:avLst/>
          </a:prstGeom>
        </p:spPr>
      </p:pic>
      <p:sp>
        <p:nvSpPr>
          <p:cNvPr id="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40701" y="6463840"/>
            <a:ext cx="2844800" cy="38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400" b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fld id="{799421E2-3492-4B1F-81F9-7077568D31D0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65892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8" grpId="0"/>
    </p:bld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charset="0"/>
          <a:ea typeface="华文新魏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charset="0"/>
          <a:ea typeface="华文新魏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charset="0"/>
          <a:ea typeface="华文新魏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charset="0"/>
          <a:ea typeface="华文新魏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charset="0"/>
          <a:ea typeface="华文新魏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charset="0"/>
          <a:ea typeface="华文新魏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charset="0"/>
          <a:ea typeface="华文新魏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charset="0"/>
          <a:ea typeface="华文新魏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24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31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6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27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3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35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46.wmf"/><Relationship Id="rId4" Type="http://schemas.openxmlformats.org/officeDocument/2006/relationships/oleObject" Target="../embeddings/oleObject36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47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51.wmf"/><Relationship Id="rId5" Type="http://schemas.openxmlformats.org/officeDocument/2006/relationships/image" Target="../media/image48.wmf"/><Relationship Id="rId10" Type="http://schemas.openxmlformats.org/officeDocument/2006/relationships/oleObject" Target="../embeddings/oleObject41.bin"/><Relationship Id="rId4" Type="http://schemas.openxmlformats.org/officeDocument/2006/relationships/oleObject" Target="../embeddings/oleObject38.bin"/><Relationship Id="rId9" Type="http://schemas.openxmlformats.org/officeDocument/2006/relationships/image" Target="../media/image50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47.bin"/><Relationship Id="rId18" Type="http://schemas.openxmlformats.org/officeDocument/2006/relationships/image" Target="../media/image59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56.wmf"/><Relationship Id="rId17" Type="http://schemas.openxmlformats.org/officeDocument/2006/relationships/oleObject" Target="../embeddings/oleObject49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58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8.bin"/><Relationship Id="rId10" Type="http://schemas.openxmlformats.org/officeDocument/2006/relationships/image" Target="../media/image55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57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61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51.bin"/><Relationship Id="rId11" Type="http://schemas.openxmlformats.org/officeDocument/2006/relationships/image" Target="../media/image63.wmf"/><Relationship Id="rId5" Type="http://schemas.openxmlformats.org/officeDocument/2006/relationships/image" Target="../media/image60.wmf"/><Relationship Id="rId10" Type="http://schemas.openxmlformats.org/officeDocument/2006/relationships/oleObject" Target="../embeddings/oleObject53.bin"/><Relationship Id="rId4" Type="http://schemas.openxmlformats.org/officeDocument/2006/relationships/oleObject" Target="../embeddings/oleObject50.bin"/><Relationship Id="rId9" Type="http://schemas.openxmlformats.org/officeDocument/2006/relationships/image" Target="../media/image62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64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67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66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69.wmf"/><Relationship Id="rId4" Type="http://schemas.openxmlformats.org/officeDocument/2006/relationships/oleObject" Target="../embeddings/oleObject60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7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62.bin"/><Relationship Id="rId5" Type="http://schemas.openxmlformats.org/officeDocument/2006/relationships/image" Target="../media/image70.wmf"/><Relationship Id="rId4" Type="http://schemas.openxmlformats.org/officeDocument/2006/relationships/oleObject" Target="../embeddings/oleObject61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7.wmf"/><Relationship Id="rId5" Type="http://schemas.openxmlformats.org/officeDocument/2006/relationships/image" Target="../media/image14.e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16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11.wmf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2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224644"/>
            <a:ext cx="9144000" cy="769441"/>
          </a:xfrm>
          <a:ln/>
        </p:spPr>
        <p:txBody>
          <a:bodyPr/>
          <a:lstStyle/>
          <a:p>
            <a:r>
              <a:rPr lang="zh-CN" altLang="en-US" b="1" dirty="0"/>
              <a:t>第七章  化学动力学</a:t>
            </a: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759203598"/>
              </p:ext>
            </p:extLst>
          </p:nvPr>
        </p:nvGraphicFramePr>
        <p:xfrm>
          <a:off x="1595500" y="1664804"/>
          <a:ext cx="9541060" cy="381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2"/>
          <p:cNvSpPr txBox="1"/>
          <p:nvPr/>
        </p:nvSpPr>
        <p:spPr>
          <a:xfrm>
            <a:off x="4007768" y="5877272"/>
            <a:ext cx="3587842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r>
              <a:rPr lang="zh-CN" altLang="en-US" dirty="0"/>
              <a:t>授课教师</a:t>
            </a:r>
            <a:r>
              <a:rPr lang="zh-CN" altLang="en-US" dirty="0" smtClean="0"/>
              <a:t>：周中振副教授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A456EC-492C-4114-AAD2-011058B78E9E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78179" name="Rectangle 3"/>
          <p:cNvSpPr>
            <a:spLocks noChangeArrowheads="1"/>
          </p:cNvSpPr>
          <p:nvPr/>
        </p:nvSpPr>
        <p:spPr bwMode="auto">
          <a:xfrm>
            <a:off x="1524001" y="2958876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8181" name="Rectangle 5"/>
          <p:cNvSpPr>
            <a:spLocks noChangeArrowheads="1"/>
          </p:cNvSpPr>
          <p:nvPr/>
        </p:nvSpPr>
        <p:spPr bwMode="auto">
          <a:xfrm>
            <a:off x="1524001" y="-193899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8182" name="Rectangle 6"/>
          <p:cNvSpPr>
            <a:spLocks noGrp="1" noChangeArrowheads="1"/>
          </p:cNvSpPr>
          <p:nvPr>
            <p:ph type="title"/>
          </p:nvPr>
        </p:nvSpPr>
        <p:spPr>
          <a:xfrm>
            <a:off x="126034" y="91102"/>
            <a:ext cx="2441575" cy="579437"/>
          </a:xfrm>
          <a:noFill/>
          <a:ln/>
        </p:spPr>
        <p:txBody>
          <a:bodyPr/>
          <a:lstStyle/>
          <a:p>
            <a:r>
              <a:rPr lang="zh-CN" altLang="en-US" dirty="0"/>
              <a:t>一</a:t>
            </a:r>
            <a:r>
              <a:rPr lang="en-US" altLang="zh-CN" dirty="0"/>
              <a:t>. </a:t>
            </a:r>
            <a:r>
              <a:rPr lang="zh-CN" altLang="en-US" dirty="0"/>
              <a:t>一级反应</a:t>
            </a:r>
          </a:p>
        </p:txBody>
      </p:sp>
      <p:graphicFrame>
        <p:nvGraphicFramePr>
          <p:cNvPr id="178180" name="Object 4"/>
          <p:cNvGraphicFramePr>
            <a:graphicFrameLocks noChangeAspect="1"/>
          </p:cNvGraphicFramePr>
          <p:nvPr>
            <p:extLst/>
          </p:nvPr>
        </p:nvGraphicFramePr>
        <p:xfrm>
          <a:off x="6672064" y="1516375"/>
          <a:ext cx="3151398" cy="65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4" imgW="1790640" imgH="368280" progId="Equation.DSMT4">
                  <p:embed/>
                </p:oleObj>
              </mc:Choice>
              <mc:Fallback>
                <p:oleObj name="Equation" r:id="rId4" imgW="1790640" imgH="368280" progId="Equation.DSMT4">
                  <p:embed/>
                  <p:pic>
                    <p:nvPicPr>
                      <p:cNvPr id="1781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2064" y="1516375"/>
                        <a:ext cx="3151398" cy="6581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85" name="Object 9"/>
          <p:cNvGraphicFramePr>
            <a:graphicFrameLocks noChangeAspect="1"/>
          </p:cNvGraphicFramePr>
          <p:nvPr>
            <p:extLst/>
          </p:nvPr>
        </p:nvGraphicFramePr>
        <p:xfrm>
          <a:off x="2567609" y="1173614"/>
          <a:ext cx="2328595" cy="1260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6" imgW="1269720" imgH="723600" progId="Equation.DSMT4">
                  <p:embed/>
                </p:oleObj>
              </mc:Choice>
              <mc:Fallback>
                <p:oleObj name="Equation" r:id="rId6" imgW="1269720" imgH="723600" progId="Equation.DSMT4">
                  <p:embed/>
                  <p:pic>
                    <p:nvPicPr>
                      <p:cNvPr id="17818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7609" y="1173614"/>
                        <a:ext cx="2328595" cy="126093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186" name="AutoShape 10"/>
          <p:cNvSpPr>
            <a:spLocks noChangeArrowheads="1"/>
          </p:cNvSpPr>
          <p:nvPr/>
        </p:nvSpPr>
        <p:spPr bwMode="auto">
          <a:xfrm>
            <a:off x="5201216" y="1465950"/>
            <a:ext cx="1290828" cy="770346"/>
          </a:xfrm>
          <a:prstGeom prst="rightArrow">
            <a:avLst>
              <a:gd name="adj1" fmla="val 50000"/>
              <a:gd name="adj2" fmla="val 68923"/>
            </a:avLst>
          </a:prstGeom>
          <a:ln/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endParaRPr lang="zh-CN" altLang="en-US" dirty="0"/>
          </a:p>
        </p:txBody>
      </p:sp>
      <p:sp>
        <p:nvSpPr>
          <p:cNvPr id="178189" name="Rectangle 13"/>
          <p:cNvSpPr>
            <a:spLocks noChangeArrowheads="1"/>
          </p:cNvSpPr>
          <p:nvPr/>
        </p:nvSpPr>
        <p:spPr bwMode="auto">
          <a:xfrm>
            <a:off x="1739900" y="2808390"/>
            <a:ext cx="8712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200000"/>
              </a:lnSpc>
              <a:spcBef>
                <a:spcPct val="0"/>
              </a:spcBef>
              <a:tabLst>
                <a:tab pos="304800" algn="l"/>
                <a:tab pos="685800" algn="l"/>
                <a:tab pos="4800600" algn="l"/>
                <a:tab pos="5410200" algn="l"/>
              </a:tabLst>
            </a:pPr>
            <a:r>
              <a:rPr lang="en-US" altLang="zh-CN" dirty="0">
                <a:ea typeface="宋体" pitchFamily="2" charset="-122"/>
              </a:rPr>
              <a:t>       ①</a:t>
            </a:r>
            <a:r>
              <a:rPr lang="zh-CN" altLang="en-US" dirty="0">
                <a:ea typeface="宋体" pitchFamily="2" charset="-122"/>
              </a:rPr>
              <a:t>速率常数 </a:t>
            </a:r>
            <a:r>
              <a:rPr lang="en-US" altLang="zh-CN" i="1" dirty="0">
                <a:ea typeface="宋体" pitchFamily="2" charset="-122"/>
              </a:rPr>
              <a:t>k </a:t>
            </a:r>
            <a:r>
              <a:rPr lang="zh-CN" altLang="en-US" dirty="0">
                <a:ea typeface="宋体" pitchFamily="2" charset="-122"/>
              </a:rPr>
              <a:t>的单位为：</a:t>
            </a:r>
            <a:r>
              <a:rPr lang="zh-CN" altLang="en-US" dirty="0">
                <a:solidFill>
                  <a:srgbClr val="FF0066"/>
                </a:solidFill>
                <a:ea typeface="宋体" pitchFamily="2" charset="-122"/>
              </a:rPr>
              <a:t>时间</a:t>
            </a:r>
            <a:r>
              <a:rPr lang="zh-CN" altLang="en-US" baseline="30000" dirty="0">
                <a:solidFill>
                  <a:srgbClr val="FF0066"/>
                </a:solidFill>
                <a:ea typeface="宋体" pitchFamily="2" charset="-122"/>
                <a:sym typeface="Symbol" pitchFamily="18" charset="2"/>
              </a:rPr>
              <a:t></a:t>
            </a:r>
            <a:r>
              <a:rPr lang="en-US" altLang="zh-CN" baseline="30000" dirty="0">
                <a:solidFill>
                  <a:srgbClr val="FF0066"/>
                </a:solidFill>
                <a:ea typeface="宋体" pitchFamily="2" charset="-122"/>
              </a:rPr>
              <a:t>1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dirty="0">
                <a:ea typeface="宋体" pitchFamily="2" charset="-122"/>
              </a:rPr>
              <a:t>s</a:t>
            </a:r>
            <a:r>
              <a:rPr lang="en-US" altLang="zh-CN" baseline="30000" dirty="0">
                <a:ea typeface="宋体" pitchFamily="2" charset="-122"/>
                <a:sym typeface="Symbol" pitchFamily="18" charset="2"/>
              </a:rPr>
              <a:t></a:t>
            </a:r>
            <a:r>
              <a:rPr lang="en-US" altLang="zh-CN" baseline="30000" dirty="0">
                <a:ea typeface="宋体" pitchFamily="2" charset="-122"/>
              </a:rPr>
              <a:t>1</a:t>
            </a:r>
            <a:r>
              <a:rPr lang="zh-CN" altLang="en-US" dirty="0">
                <a:ea typeface="宋体" pitchFamily="2" charset="-122"/>
                <a:sym typeface="Symbol" pitchFamily="18" charset="2"/>
              </a:rPr>
              <a:t>、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min</a:t>
            </a:r>
            <a:r>
              <a:rPr lang="en-US" altLang="zh-CN" baseline="30000" dirty="0">
                <a:ea typeface="宋体" pitchFamily="2" charset="-122"/>
                <a:sym typeface="Symbol" pitchFamily="18" charset="2"/>
              </a:rPr>
              <a:t></a:t>
            </a:r>
            <a:r>
              <a:rPr lang="en-US" altLang="zh-CN" baseline="30000" dirty="0">
                <a:ea typeface="宋体" pitchFamily="2" charset="-122"/>
              </a:rPr>
              <a:t>1</a:t>
            </a:r>
            <a:r>
              <a:rPr lang="zh-CN" altLang="en-US" dirty="0">
                <a:ea typeface="宋体" pitchFamily="2" charset="-122"/>
                <a:sym typeface="Symbol" pitchFamily="18" charset="2"/>
              </a:rPr>
              <a:t>、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h</a:t>
            </a:r>
            <a:r>
              <a:rPr lang="en-US" altLang="zh-CN" baseline="30000" dirty="0">
                <a:ea typeface="宋体" pitchFamily="2" charset="-122"/>
                <a:sym typeface="Symbol" pitchFamily="18" charset="2"/>
              </a:rPr>
              <a:t></a:t>
            </a:r>
            <a:r>
              <a:rPr lang="en-US" altLang="zh-CN" baseline="30000" dirty="0">
                <a:ea typeface="宋体" pitchFamily="2" charset="-122"/>
              </a:rPr>
              <a:t>1</a:t>
            </a:r>
            <a:r>
              <a:rPr lang="zh-CN" altLang="en-US" dirty="0">
                <a:ea typeface="宋体" pitchFamily="2" charset="-122"/>
                <a:sym typeface="Symbol" pitchFamily="18" charset="2"/>
              </a:rPr>
              <a:t>、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d</a:t>
            </a:r>
            <a:r>
              <a:rPr lang="en-US" altLang="zh-CN" baseline="30000" dirty="0">
                <a:ea typeface="宋体" pitchFamily="2" charset="-122"/>
                <a:sym typeface="Symbol" pitchFamily="18" charset="2"/>
              </a:rPr>
              <a:t></a:t>
            </a:r>
            <a:r>
              <a:rPr lang="en-US" altLang="zh-CN" baseline="30000" dirty="0">
                <a:ea typeface="宋体" pitchFamily="2" charset="-122"/>
              </a:rPr>
              <a:t>1</a:t>
            </a:r>
            <a:r>
              <a:rPr lang="zh-CN" altLang="en-US" dirty="0">
                <a:ea typeface="宋体" pitchFamily="2" charset="-122"/>
                <a:sym typeface="Symbol" pitchFamily="18" charset="2"/>
              </a:rPr>
              <a:t>等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);</a:t>
            </a:r>
          </a:p>
          <a:p>
            <a:pPr algn="just">
              <a:lnSpc>
                <a:spcPct val="200000"/>
              </a:lnSpc>
              <a:spcBef>
                <a:spcPct val="0"/>
              </a:spcBef>
              <a:tabLst>
                <a:tab pos="304800" algn="l"/>
                <a:tab pos="685800" algn="l"/>
                <a:tab pos="4800600" algn="l"/>
                <a:tab pos="5410200" algn="l"/>
              </a:tabLst>
            </a:pPr>
            <a:r>
              <a:rPr lang="en-US" altLang="zh-CN" dirty="0">
                <a:ea typeface="宋体" pitchFamily="2" charset="-122"/>
                <a:sym typeface="Symbol" pitchFamily="18" charset="2"/>
              </a:rPr>
              <a:t>       ②</a:t>
            </a:r>
            <a:r>
              <a:rPr lang="en-US" altLang="zh-CN" dirty="0" err="1">
                <a:ea typeface="宋体" pitchFamily="2" charset="-122"/>
                <a:sym typeface="Symbol" pitchFamily="18" charset="2"/>
              </a:rPr>
              <a:t>ln</a:t>
            </a:r>
            <a:r>
              <a:rPr lang="en-US" altLang="zh-CN" i="1" dirty="0" err="1">
                <a:ea typeface="宋体" pitchFamily="2" charset="-122"/>
                <a:sym typeface="Symbol" pitchFamily="18" charset="2"/>
              </a:rPr>
              <a:t>c</a:t>
            </a:r>
            <a:r>
              <a:rPr lang="en-US" altLang="zh-CN" baseline="-25000" dirty="0" err="1">
                <a:ea typeface="宋体" pitchFamily="2" charset="-122"/>
                <a:sym typeface="Symbol" pitchFamily="18" charset="2"/>
              </a:rPr>
              <a:t>A</a:t>
            </a:r>
            <a:r>
              <a:rPr lang="zh-CN" altLang="en-US" dirty="0">
                <a:ea typeface="宋体" pitchFamily="2" charset="-122"/>
                <a:sym typeface="Symbol" pitchFamily="18" charset="2"/>
              </a:rPr>
              <a:t>～ 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t </a:t>
            </a:r>
            <a:r>
              <a:rPr lang="zh-CN" altLang="en-US" dirty="0">
                <a:ea typeface="宋体" pitchFamily="2" charset="-122"/>
                <a:sym typeface="Symbol" pitchFamily="18" charset="2"/>
              </a:rPr>
              <a:t>成线性关系，直线的斜率为</a:t>
            </a:r>
            <a:r>
              <a:rPr lang="en-US" altLang="zh-CN" i="1" dirty="0">
                <a:ea typeface="宋体" pitchFamily="2" charset="-122"/>
              </a:rPr>
              <a:t>k</a:t>
            </a:r>
            <a:r>
              <a:rPr lang="en-US" altLang="zh-CN" baseline="-25000" dirty="0"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, </a:t>
            </a:r>
            <a:r>
              <a:rPr lang="zh-CN" altLang="en-US" dirty="0">
                <a:ea typeface="宋体" pitchFamily="2" charset="-122"/>
                <a:sym typeface="Symbol" pitchFamily="18" charset="2"/>
              </a:rPr>
              <a:t>截距为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ln 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c</a:t>
            </a:r>
            <a:r>
              <a:rPr lang="en-US" altLang="zh-CN" baseline="-25000" dirty="0">
                <a:ea typeface="宋体" pitchFamily="2" charset="-122"/>
                <a:sym typeface="Symbol" pitchFamily="18" charset="2"/>
              </a:rPr>
              <a:t>A,0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;             </a:t>
            </a:r>
          </a:p>
        </p:txBody>
      </p:sp>
      <p:graphicFrame>
        <p:nvGraphicFramePr>
          <p:cNvPr id="178190" name="Object 14"/>
          <p:cNvGraphicFramePr>
            <a:graphicFrameLocks noChangeAspect="1"/>
          </p:cNvGraphicFramePr>
          <p:nvPr>
            <p:extLst/>
          </p:nvPr>
        </p:nvGraphicFramePr>
        <p:xfrm>
          <a:off x="6096001" y="5085184"/>
          <a:ext cx="3565525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8" imgW="2425680" imgH="672840" progId="Equation.DSMT4">
                  <p:embed/>
                </p:oleObj>
              </mc:Choice>
              <mc:Fallback>
                <p:oleObj name="Equation" r:id="rId8" imgW="2425680" imgH="672840" progId="Equation.DSMT4">
                  <p:embed/>
                  <p:pic>
                    <p:nvPicPr>
                      <p:cNvPr id="17819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1" y="5085184"/>
                        <a:ext cx="3565525" cy="998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91" name="Object 15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2099556" y="5013176"/>
          <a:ext cx="3529012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10" imgW="2565360" imgH="761760" progId="Equation.DSMT4">
                  <p:embed/>
                </p:oleObj>
              </mc:Choice>
              <mc:Fallback>
                <p:oleObj name="Equation" r:id="rId10" imgW="2565360" imgH="761760" progId="Equation.DSMT4">
                  <p:embed/>
                  <p:pic>
                    <p:nvPicPr>
                      <p:cNvPr id="178191" name="Object 1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9556" y="5013176"/>
                        <a:ext cx="3529012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384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78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8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AE168-B223-43BD-A8DB-14237E634032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2106" y="785924"/>
            <a:ext cx="11594763" cy="19796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5000"/>
              </a:lnSpc>
              <a:buFontTx/>
              <a:buNone/>
            </a:pPr>
            <a:r>
              <a:rPr lang="zh-CN" altLang="en-US" sz="2400" b="1" dirty="0">
                <a:latin typeface="Times New Roman" pitchFamily="18" charset="0"/>
              </a:rPr>
              <a:t>例</a:t>
            </a:r>
            <a:r>
              <a:rPr lang="en-US" altLang="zh-CN" sz="2400" b="1" dirty="0">
                <a:latin typeface="Times New Roman" pitchFamily="18" charset="0"/>
              </a:rPr>
              <a:t>1  </a:t>
            </a:r>
            <a:r>
              <a:rPr lang="zh-CN" altLang="en-US" sz="2400" b="1" dirty="0">
                <a:latin typeface="Times New Roman" pitchFamily="18" charset="0"/>
              </a:rPr>
              <a:t>药物进入人体后</a:t>
            </a:r>
            <a:r>
              <a:rPr lang="en-US" altLang="zh-CN" sz="2400" b="1" dirty="0">
                <a:latin typeface="Times New Roman" pitchFamily="18" charset="0"/>
              </a:rPr>
              <a:t>, </a:t>
            </a:r>
            <a:r>
              <a:rPr lang="zh-CN" altLang="en-US" sz="2400" b="1" dirty="0">
                <a:latin typeface="Times New Roman" pitchFamily="18" charset="0"/>
              </a:rPr>
              <a:t>一方面在血液中与体液建立平衡</a:t>
            </a:r>
            <a:r>
              <a:rPr lang="en-US" altLang="zh-CN" sz="2400" b="1" dirty="0">
                <a:latin typeface="Times New Roman" pitchFamily="18" charset="0"/>
              </a:rPr>
              <a:t>, </a:t>
            </a:r>
            <a:r>
              <a:rPr lang="zh-CN" altLang="en-US" sz="2400" b="1" dirty="0">
                <a:latin typeface="Times New Roman" pitchFamily="18" charset="0"/>
              </a:rPr>
              <a:t>另一方面由肾排除。达平衡时药物由血液移出的速率可用一级反应速率方程表示。在人体内注射</a:t>
            </a:r>
            <a:r>
              <a:rPr lang="en-US" altLang="zh-CN" sz="2400" b="1" dirty="0">
                <a:latin typeface="Times New Roman" pitchFamily="18" charset="0"/>
              </a:rPr>
              <a:t>0.5g</a:t>
            </a:r>
            <a:r>
              <a:rPr lang="zh-CN" altLang="en-US" sz="2400" b="1" dirty="0">
                <a:latin typeface="Times New Roman" pitchFamily="18" charset="0"/>
              </a:rPr>
              <a:t>四环素</a:t>
            </a:r>
            <a:r>
              <a:rPr lang="en-US" altLang="zh-CN" sz="2400" b="1" dirty="0">
                <a:latin typeface="Times New Roman" pitchFamily="18" charset="0"/>
              </a:rPr>
              <a:t>, </a:t>
            </a:r>
            <a:r>
              <a:rPr lang="zh-CN" altLang="en-US" sz="2400" b="1" dirty="0">
                <a:latin typeface="Times New Roman" pitchFamily="18" charset="0"/>
              </a:rPr>
              <a:t>然后在不同时刻测定其在血液中浓度</a:t>
            </a:r>
            <a:r>
              <a:rPr lang="en-US" altLang="zh-CN" sz="2400" b="1" dirty="0">
                <a:latin typeface="Times New Roman" pitchFamily="18" charset="0"/>
              </a:rPr>
              <a:t>, </a:t>
            </a:r>
            <a:r>
              <a:rPr lang="zh-CN" altLang="en-US" sz="2400" b="1" dirty="0">
                <a:latin typeface="Times New Roman" pitchFamily="18" charset="0"/>
              </a:rPr>
              <a:t>得如下数据</a:t>
            </a:r>
            <a:r>
              <a:rPr lang="en-US" altLang="zh-CN" sz="2400" b="1" dirty="0">
                <a:latin typeface="Times New Roman" pitchFamily="18" charset="0"/>
              </a:rPr>
              <a:t>, </a:t>
            </a:r>
          </a:p>
        </p:txBody>
      </p:sp>
      <p:sp>
        <p:nvSpPr>
          <p:cNvPr id="180227" name="Rectangle 3"/>
          <p:cNvSpPr>
            <a:spLocks noChangeArrowheads="1"/>
          </p:cNvSpPr>
          <p:nvPr/>
        </p:nvSpPr>
        <p:spPr bwMode="auto">
          <a:xfrm>
            <a:off x="1524001" y="-193899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0228" name="Rectangle 4"/>
          <p:cNvSpPr>
            <a:spLocks noGrp="1" noChangeArrowheads="1"/>
          </p:cNvSpPr>
          <p:nvPr>
            <p:ph type="title"/>
          </p:nvPr>
        </p:nvSpPr>
        <p:spPr>
          <a:xfrm>
            <a:off x="2635251" y="187325"/>
            <a:ext cx="2441575" cy="579438"/>
          </a:xfrm>
          <a:noFill/>
          <a:ln/>
        </p:spPr>
        <p:txBody>
          <a:bodyPr/>
          <a:lstStyle/>
          <a:p>
            <a:r>
              <a:rPr lang="zh-CN" altLang="en-US"/>
              <a:t>一</a:t>
            </a:r>
            <a:r>
              <a:rPr lang="en-US" altLang="zh-CN"/>
              <a:t>. </a:t>
            </a:r>
            <a:r>
              <a:rPr lang="zh-CN" altLang="en-US"/>
              <a:t>一级反应</a:t>
            </a:r>
          </a:p>
        </p:txBody>
      </p:sp>
      <p:grpSp>
        <p:nvGrpSpPr>
          <p:cNvPr id="180229" name="Group 5"/>
          <p:cNvGrpSpPr>
            <a:grpSpLocks/>
          </p:cNvGrpSpPr>
          <p:nvPr/>
        </p:nvGrpSpPr>
        <p:grpSpPr bwMode="auto">
          <a:xfrm>
            <a:off x="1616366" y="2756967"/>
            <a:ext cx="8785225" cy="1223962"/>
            <a:chOff x="0" y="1729"/>
            <a:chExt cx="5534" cy="771"/>
          </a:xfrm>
        </p:grpSpPr>
        <p:grpSp>
          <p:nvGrpSpPr>
            <p:cNvPr id="180230" name="Group 6"/>
            <p:cNvGrpSpPr>
              <a:grpSpLocks/>
            </p:cNvGrpSpPr>
            <p:nvPr/>
          </p:nvGrpSpPr>
          <p:grpSpPr bwMode="auto">
            <a:xfrm>
              <a:off x="589" y="1814"/>
              <a:ext cx="4218" cy="590"/>
              <a:chOff x="589" y="1814"/>
              <a:chExt cx="4218" cy="590"/>
            </a:xfrm>
          </p:grpSpPr>
          <p:sp>
            <p:nvSpPr>
              <p:cNvPr id="180231" name="Line 7"/>
              <p:cNvSpPr>
                <a:spLocks noChangeShapeType="1"/>
              </p:cNvSpPr>
              <p:nvPr/>
            </p:nvSpPr>
            <p:spPr bwMode="auto">
              <a:xfrm>
                <a:off x="589" y="1814"/>
                <a:ext cx="4218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0232" name="Line 8"/>
              <p:cNvSpPr>
                <a:spLocks noChangeShapeType="1"/>
              </p:cNvSpPr>
              <p:nvPr/>
            </p:nvSpPr>
            <p:spPr bwMode="auto">
              <a:xfrm>
                <a:off x="589" y="2404"/>
                <a:ext cx="4218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80233" name="Rectangle 9"/>
            <p:cNvSpPr>
              <a:spLocks noChangeArrowheads="1"/>
            </p:cNvSpPr>
            <p:nvPr/>
          </p:nvSpPr>
          <p:spPr bwMode="auto">
            <a:xfrm>
              <a:off x="0" y="1729"/>
              <a:ext cx="5534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lnSpc>
                  <a:spcPct val="125000"/>
                </a:lnSpc>
              </a:pPr>
              <a:r>
                <a:rPr lang="en-US" altLang="zh-CN" i="1" dirty="0">
                  <a:ea typeface="宋体" pitchFamily="2" charset="-122"/>
                </a:rPr>
                <a:t>                     t</a:t>
              </a:r>
              <a:r>
                <a:rPr lang="en-US" altLang="zh-CN" dirty="0">
                  <a:ea typeface="宋体" pitchFamily="2" charset="-122"/>
                </a:rPr>
                <a:t>/h              	4	 8	12 	16</a:t>
              </a:r>
            </a:p>
            <a:p>
              <a:pPr marL="342900" indent="-342900">
                <a:lnSpc>
                  <a:spcPct val="125000"/>
                </a:lnSpc>
              </a:pPr>
              <a:r>
                <a:rPr lang="en-US" altLang="zh-CN" i="1" dirty="0">
                  <a:ea typeface="宋体" pitchFamily="2" charset="-122"/>
                </a:rPr>
                <a:t>              c</a:t>
              </a:r>
              <a:r>
                <a:rPr lang="en-US" altLang="zh-CN" dirty="0">
                  <a:ea typeface="宋体" pitchFamily="2" charset="-122"/>
                </a:rPr>
                <a:t>/(mg/100 ml) 	0.48	0.31	0.24	0.15</a:t>
              </a:r>
            </a:p>
          </p:txBody>
        </p:sp>
      </p:grpSp>
      <p:sp>
        <p:nvSpPr>
          <p:cNvPr id="180234" name="Rectangle 10"/>
          <p:cNvSpPr>
            <a:spLocks noChangeArrowheads="1"/>
          </p:cNvSpPr>
          <p:nvPr/>
        </p:nvSpPr>
        <p:spPr bwMode="auto">
          <a:xfrm>
            <a:off x="443372" y="4185084"/>
            <a:ext cx="11053228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25000"/>
              </a:lnSpc>
            </a:pPr>
            <a:r>
              <a:rPr lang="zh-CN" altLang="en-US" dirty="0">
                <a:ea typeface="宋体" pitchFamily="2" charset="-122"/>
              </a:rPr>
              <a:t>求</a:t>
            </a:r>
            <a:r>
              <a:rPr lang="en-US" altLang="zh-CN" dirty="0">
                <a:ea typeface="宋体" pitchFamily="2" charset="-122"/>
              </a:rPr>
              <a:t>: (1)</a:t>
            </a:r>
            <a:r>
              <a:rPr lang="zh-CN" altLang="en-US" dirty="0">
                <a:ea typeface="宋体" pitchFamily="2" charset="-122"/>
              </a:rPr>
              <a:t>四环素在血液中的半衰期</a:t>
            </a:r>
            <a:r>
              <a:rPr lang="en-US" altLang="zh-CN" dirty="0">
                <a:ea typeface="宋体" pitchFamily="2" charset="-122"/>
              </a:rPr>
              <a:t>;</a:t>
            </a:r>
          </a:p>
          <a:p>
            <a:pPr marL="342900" indent="-342900">
              <a:lnSpc>
                <a:spcPct val="125000"/>
              </a:lnSpc>
            </a:pPr>
            <a:r>
              <a:rPr lang="en-US" altLang="zh-CN" dirty="0">
                <a:ea typeface="宋体" pitchFamily="2" charset="-122"/>
              </a:rPr>
              <a:t>	  (2)</a:t>
            </a:r>
            <a:r>
              <a:rPr lang="zh-CN" altLang="en-US" dirty="0">
                <a:ea typeface="宋体" pitchFamily="2" charset="-122"/>
              </a:rPr>
              <a:t>欲使血液中四环素浓度不低于</a:t>
            </a:r>
            <a:r>
              <a:rPr lang="en-US" altLang="zh-CN" dirty="0">
                <a:ea typeface="宋体" pitchFamily="2" charset="-122"/>
              </a:rPr>
              <a:t>0.37 mg/100 ml, </a:t>
            </a:r>
            <a:r>
              <a:rPr lang="zh-CN" altLang="en-US" dirty="0">
                <a:ea typeface="宋体" pitchFamily="2" charset="-122"/>
              </a:rPr>
              <a:t>需间隔几小时注射第二次</a:t>
            </a:r>
            <a:r>
              <a:rPr lang="en-US" altLang="zh-CN" dirty="0">
                <a:ea typeface="宋体" pitchFamily="2" charset="-12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4277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1D6C7-A0E9-49EE-B8CB-CAB77D73305C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348" y="2889250"/>
            <a:ext cx="8173702" cy="37798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itchFamily="18" charset="0"/>
              </a:rPr>
              <a:t>直线的斜率为</a:t>
            </a:r>
            <a:r>
              <a:rPr lang="zh-CN" altLang="en-US" sz="2400" b="1" dirty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400" b="1" dirty="0">
                <a:latin typeface="Times New Roman" pitchFamily="18" charset="0"/>
              </a:rPr>
              <a:t>0.0936 h</a:t>
            </a:r>
            <a:r>
              <a:rPr lang="en-US" altLang="zh-CN" sz="2400" b="1" baseline="30000" dirty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400" b="1" baseline="30000" dirty="0">
                <a:latin typeface="Times New Roman" pitchFamily="18" charset="0"/>
              </a:rPr>
              <a:t>1</a:t>
            </a:r>
            <a:r>
              <a:rPr lang="en-US" altLang="zh-CN" sz="2400" b="1" dirty="0">
                <a:latin typeface="Times New Roman" pitchFamily="18" charset="0"/>
              </a:rPr>
              <a:t>, </a:t>
            </a:r>
            <a:r>
              <a:rPr lang="zh-CN" altLang="en-US" sz="2400" b="1" dirty="0">
                <a:latin typeface="Times New Roman" pitchFamily="18" charset="0"/>
              </a:rPr>
              <a:t>则</a:t>
            </a:r>
            <a:r>
              <a:rPr lang="en-US" altLang="zh-CN" sz="2400" b="1" dirty="0">
                <a:latin typeface="Times New Roman" pitchFamily="18" charset="0"/>
              </a:rPr>
              <a:t>:  </a:t>
            </a:r>
            <a:r>
              <a:rPr lang="en-US" altLang="zh-CN" sz="2400" b="1" i="1" dirty="0">
                <a:latin typeface="Times New Roman" pitchFamily="18" charset="0"/>
              </a:rPr>
              <a:t>k</a:t>
            </a:r>
            <a:r>
              <a:rPr lang="en-US" altLang="zh-CN" sz="2400" b="1" dirty="0">
                <a:latin typeface="Times New Roman" pitchFamily="18" charset="0"/>
              </a:rPr>
              <a:t>=0.0936 h</a:t>
            </a:r>
            <a:r>
              <a:rPr lang="en-US" altLang="zh-CN" sz="2400" b="1" baseline="30000" dirty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400" b="1" baseline="30000" dirty="0">
                <a:latin typeface="Times New Roman" pitchFamily="18" charset="0"/>
              </a:rPr>
              <a:t>1</a:t>
            </a:r>
            <a:r>
              <a:rPr lang="en-US" altLang="zh-CN" sz="2400" b="1" dirty="0">
                <a:latin typeface="Times New Roman" pitchFamily="18" charset="0"/>
              </a:rPr>
              <a:t>,      </a:t>
            </a: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itchFamily="18" charset="0"/>
              </a:rPr>
              <a:t>  (2)</a:t>
            </a:r>
            <a:r>
              <a:rPr lang="zh-CN" altLang="en-US" sz="2400" b="1" dirty="0">
                <a:solidFill>
                  <a:srgbClr val="FF0066"/>
                </a:solidFill>
                <a:latin typeface="Times New Roman" pitchFamily="18" charset="0"/>
              </a:rPr>
              <a:t>由直线的截距得初浓度</a:t>
            </a:r>
            <a:r>
              <a:rPr lang="zh-CN" altLang="en-US" sz="2400" b="1" i="1" dirty="0">
                <a:latin typeface="Times New Roman" pitchFamily="18" charset="0"/>
              </a:rPr>
              <a:t> </a:t>
            </a:r>
            <a:r>
              <a:rPr lang="en-US" altLang="zh-CN" sz="2400" b="1" i="1" dirty="0">
                <a:latin typeface="Times New Roman" pitchFamily="18" charset="0"/>
              </a:rPr>
              <a:t>c</a:t>
            </a:r>
            <a:r>
              <a:rPr lang="en-US" altLang="zh-CN" sz="2400" b="1" baseline="-25000" dirty="0">
                <a:latin typeface="Times New Roman" pitchFamily="18" charset="0"/>
              </a:rPr>
              <a:t>0</a:t>
            </a:r>
            <a:r>
              <a:rPr lang="en-US" altLang="zh-CN" sz="2400" b="1" dirty="0">
                <a:latin typeface="Times New Roman" pitchFamily="18" charset="0"/>
              </a:rPr>
              <a:t>=0.69 mg/100 mL</a:t>
            </a: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itchFamily="18" charset="0"/>
              </a:rPr>
              <a:t>血液中四环素浓度降为</a:t>
            </a:r>
            <a:r>
              <a:rPr lang="en-US" altLang="zh-CN" sz="2400" b="1" dirty="0">
                <a:latin typeface="Times New Roman" pitchFamily="18" charset="0"/>
              </a:rPr>
              <a:t>0.37 mg/100 mL</a:t>
            </a: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itchFamily="18" charset="0"/>
              </a:rPr>
              <a:t>所需的时间为</a:t>
            </a:r>
            <a:r>
              <a:rPr lang="en-US" altLang="zh-CN" sz="2400" b="1" dirty="0">
                <a:latin typeface="Times New Roman" pitchFamily="18" charset="0"/>
              </a:rPr>
              <a:t>: </a:t>
            </a: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itchFamily="18" charset="0"/>
              </a:rPr>
              <a:t>		</a:t>
            </a:r>
          </a:p>
        </p:txBody>
      </p:sp>
      <p:pic>
        <p:nvPicPr>
          <p:cNvPr id="1812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496" y="2778125"/>
            <a:ext cx="3160712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1252" name="Rectangle 4"/>
          <p:cNvSpPr>
            <a:spLocks noChangeArrowheads="1"/>
          </p:cNvSpPr>
          <p:nvPr/>
        </p:nvSpPr>
        <p:spPr bwMode="auto">
          <a:xfrm>
            <a:off x="1524001" y="-193899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12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4497288"/>
              </p:ext>
            </p:extLst>
          </p:nvPr>
        </p:nvGraphicFramePr>
        <p:xfrm>
          <a:off x="2635251" y="5445224"/>
          <a:ext cx="45720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4" imgW="3632040" imgH="622080" progId="Equation.DSMT4">
                  <p:embed/>
                </p:oleObj>
              </mc:Choice>
              <mc:Fallback>
                <p:oleObj name="Equation" r:id="rId4" imgW="3632040" imgH="622080" progId="Equation.DSMT4">
                  <p:embed/>
                  <p:pic>
                    <p:nvPicPr>
                      <p:cNvPr id="1812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251" y="5445224"/>
                        <a:ext cx="4572000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255" name="Rectangle 7"/>
          <p:cNvSpPr>
            <a:spLocks noGrp="1" noChangeArrowheads="1"/>
          </p:cNvSpPr>
          <p:nvPr>
            <p:ph type="title"/>
          </p:nvPr>
        </p:nvSpPr>
        <p:spPr>
          <a:xfrm>
            <a:off x="2635251" y="187325"/>
            <a:ext cx="2441575" cy="579438"/>
          </a:xfrm>
          <a:noFill/>
          <a:ln/>
        </p:spPr>
        <p:txBody>
          <a:bodyPr/>
          <a:lstStyle/>
          <a:p>
            <a:r>
              <a:rPr lang="zh-CN" altLang="en-US"/>
              <a:t>一</a:t>
            </a:r>
            <a:r>
              <a:rPr lang="en-US" altLang="zh-CN"/>
              <a:t>. </a:t>
            </a:r>
            <a:r>
              <a:rPr lang="zh-CN" altLang="en-US"/>
              <a:t>一级反应</a:t>
            </a:r>
          </a:p>
        </p:txBody>
      </p:sp>
      <p:grpSp>
        <p:nvGrpSpPr>
          <p:cNvPr id="181256" name="Group 8"/>
          <p:cNvGrpSpPr>
            <a:grpSpLocks/>
          </p:cNvGrpSpPr>
          <p:nvPr/>
        </p:nvGrpSpPr>
        <p:grpSpPr bwMode="auto">
          <a:xfrm>
            <a:off x="1524001" y="1160463"/>
            <a:ext cx="8785225" cy="1223962"/>
            <a:chOff x="0" y="3549"/>
            <a:chExt cx="5534" cy="771"/>
          </a:xfrm>
        </p:grpSpPr>
        <p:grpSp>
          <p:nvGrpSpPr>
            <p:cNvPr id="181257" name="Group 9"/>
            <p:cNvGrpSpPr>
              <a:grpSpLocks/>
            </p:cNvGrpSpPr>
            <p:nvPr/>
          </p:nvGrpSpPr>
          <p:grpSpPr bwMode="auto">
            <a:xfrm>
              <a:off x="589" y="3634"/>
              <a:ext cx="4929" cy="590"/>
              <a:chOff x="589" y="3634"/>
              <a:chExt cx="4929" cy="590"/>
            </a:xfrm>
          </p:grpSpPr>
          <p:sp>
            <p:nvSpPr>
              <p:cNvPr id="181258" name="Text Box 10"/>
              <p:cNvSpPr txBox="1">
                <a:spLocks noChangeArrowheads="1"/>
              </p:cNvSpPr>
              <p:nvPr/>
            </p:nvSpPr>
            <p:spPr bwMode="auto">
              <a:xfrm>
                <a:off x="4970" y="3819"/>
                <a:ext cx="5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1800" b="0" dirty="0">
                    <a:ea typeface="宋体" pitchFamily="2" charset="-122"/>
                  </a:rPr>
                  <a:t>图</a:t>
                </a:r>
                <a:r>
                  <a:rPr lang="en-US" altLang="zh-CN" sz="1800" b="0" dirty="0">
                    <a:ea typeface="宋体" pitchFamily="2" charset="-122"/>
                  </a:rPr>
                  <a:t>6</a:t>
                </a:r>
                <a:r>
                  <a:rPr lang="zh-CN" altLang="en-US" sz="1800" b="0" dirty="0">
                    <a:ea typeface="宋体" pitchFamily="2" charset="-122"/>
                  </a:rPr>
                  <a:t>－</a:t>
                </a:r>
                <a:r>
                  <a:rPr lang="en-US" altLang="zh-CN" sz="1800" b="0" dirty="0">
                    <a:ea typeface="宋体" pitchFamily="2" charset="-122"/>
                  </a:rPr>
                  <a:t>2</a:t>
                </a:r>
              </a:p>
            </p:txBody>
          </p:sp>
          <p:sp>
            <p:nvSpPr>
              <p:cNvPr id="181259" name="Line 11"/>
              <p:cNvSpPr>
                <a:spLocks noChangeShapeType="1"/>
              </p:cNvSpPr>
              <p:nvPr/>
            </p:nvSpPr>
            <p:spPr bwMode="auto">
              <a:xfrm>
                <a:off x="589" y="3634"/>
                <a:ext cx="4218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1260" name="Line 12"/>
              <p:cNvSpPr>
                <a:spLocks noChangeShapeType="1"/>
              </p:cNvSpPr>
              <p:nvPr/>
            </p:nvSpPr>
            <p:spPr bwMode="auto">
              <a:xfrm>
                <a:off x="589" y="4224"/>
                <a:ext cx="4218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81261" name="Rectangle 13"/>
            <p:cNvSpPr>
              <a:spLocks noChangeArrowheads="1"/>
            </p:cNvSpPr>
            <p:nvPr/>
          </p:nvSpPr>
          <p:spPr bwMode="auto">
            <a:xfrm>
              <a:off x="0" y="3549"/>
              <a:ext cx="5534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lnSpc>
                  <a:spcPct val="125000"/>
                </a:lnSpc>
              </a:pPr>
              <a:r>
                <a:rPr lang="en-US" altLang="zh-CN" i="1" dirty="0">
                  <a:ea typeface="宋体" pitchFamily="2" charset="-122"/>
                </a:rPr>
                <a:t>                     t</a:t>
              </a:r>
              <a:r>
                <a:rPr lang="en-US" altLang="zh-CN" dirty="0">
                  <a:ea typeface="宋体" pitchFamily="2" charset="-122"/>
                </a:rPr>
                <a:t>/h              	4	 8	12 	16</a:t>
              </a:r>
            </a:p>
            <a:p>
              <a:pPr marL="342900" indent="-342900">
                <a:lnSpc>
                  <a:spcPct val="125000"/>
                </a:lnSpc>
              </a:pPr>
              <a:r>
                <a:rPr lang="en-US" altLang="zh-CN" i="1" dirty="0">
                  <a:ea typeface="宋体" pitchFamily="2" charset="-122"/>
                </a:rPr>
                <a:t>              c</a:t>
              </a:r>
              <a:r>
                <a:rPr lang="en-US" altLang="zh-CN" dirty="0">
                  <a:ea typeface="宋体" pitchFamily="2" charset="-122"/>
                </a:rPr>
                <a:t>/(mg/100 mL) 	0.48	0.31	0.24	0.15</a:t>
              </a:r>
            </a:p>
          </p:txBody>
        </p:sp>
      </p:grpSp>
      <p:sp>
        <p:nvSpPr>
          <p:cNvPr id="181262" name="Rectangle 14"/>
          <p:cNvSpPr>
            <a:spLocks noChangeArrowheads="1"/>
          </p:cNvSpPr>
          <p:nvPr/>
        </p:nvSpPr>
        <p:spPr bwMode="auto">
          <a:xfrm>
            <a:off x="276106" y="2384425"/>
            <a:ext cx="452559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ea typeface="宋体" pitchFamily="2" charset="-122"/>
              </a:rPr>
              <a:t>解</a:t>
            </a:r>
            <a:r>
              <a:rPr lang="en-US" altLang="zh-CN" dirty="0">
                <a:ea typeface="宋体" pitchFamily="2" charset="-122"/>
              </a:rPr>
              <a:t>: (1)</a:t>
            </a:r>
            <a:r>
              <a:rPr lang="zh-CN" altLang="en-US" dirty="0">
                <a:ea typeface="宋体" pitchFamily="2" charset="-122"/>
              </a:rPr>
              <a:t>以</a:t>
            </a:r>
            <a:r>
              <a:rPr lang="en-US" altLang="zh-CN" dirty="0">
                <a:ea typeface="宋体" pitchFamily="2" charset="-122"/>
              </a:rPr>
              <a:t>ln </a:t>
            </a:r>
            <a:r>
              <a:rPr lang="en-US" altLang="zh-CN" i="1" dirty="0">
                <a:ea typeface="宋体" pitchFamily="2" charset="-122"/>
              </a:rPr>
              <a:t>c</a:t>
            </a:r>
            <a:r>
              <a:rPr lang="zh-CN" altLang="en-US" dirty="0">
                <a:ea typeface="宋体" pitchFamily="2" charset="-122"/>
              </a:rPr>
              <a:t>对</a:t>
            </a:r>
            <a:r>
              <a:rPr lang="en-US" altLang="zh-CN" i="1" dirty="0">
                <a:ea typeface="宋体" pitchFamily="2" charset="-122"/>
              </a:rPr>
              <a:t>t</a:t>
            </a:r>
            <a:r>
              <a:rPr lang="zh-CN" altLang="en-US" dirty="0">
                <a:ea typeface="宋体" pitchFamily="2" charset="-122"/>
              </a:rPr>
              <a:t>作直线回归见图</a:t>
            </a:r>
            <a:r>
              <a:rPr lang="en-US" altLang="zh-CN" dirty="0">
                <a:ea typeface="宋体" pitchFamily="2" charset="-122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314506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1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1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1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1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E6839-13A2-4E9A-AB5A-025808CC9369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335360" y="796924"/>
            <a:ext cx="10657184" cy="1800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>
                <a:latin typeface="Times New Roman" pitchFamily="18" charset="0"/>
              </a:rPr>
              <a:t>     </a:t>
            </a:r>
            <a:r>
              <a:rPr lang="zh-CN" altLang="en-US" sz="2400" b="1" dirty="0">
                <a:latin typeface="Times New Roman" pitchFamily="18" charset="0"/>
              </a:rPr>
              <a:t>例</a:t>
            </a:r>
            <a:r>
              <a:rPr lang="en-US" altLang="zh-CN" sz="2400" b="1" dirty="0">
                <a:latin typeface="Times New Roman" pitchFamily="18" charset="0"/>
              </a:rPr>
              <a:t>2  </a:t>
            </a:r>
            <a:r>
              <a:rPr lang="zh-CN" altLang="en-US" sz="2400" b="1" dirty="0">
                <a:latin typeface="Times New Roman" pitchFamily="18" charset="0"/>
              </a:rPr>
              <a:t>偶氮甲烷的气相分解反应</a:t>
            </a:r>
            <a:r>
              <a:rPr lang="en-US" altLang="zh-CN" sz="2400" b="1" dirty="0">
                <a:latin typeface="Times New Roman" pitchFamily="18" charset="0"/>
              </a:rPr>
              <a:t>CH</a:t>
            </a:r>
            <a:r>
              <a:rPr lang="en-US" altLang="zh-CN" sz="2400" b="1" baseline="-25000" dirty="0">
                <a:latin typeface="Times New Roman" pitchFamily="18" charset="0"/>
              </a:rPr>
              <a:t>3</a:t>
            </a:r>
            <a:r>
              <a:rPr lang="en-US" altLang="zh-CN" sz="2400" b="1" dirty="0">
                <a:latin typeface="Times New Roman" pitchFamily="18" charset="0"/>
              </a:rPr>
              <a:t>NNCH</a:t>
            </a:r>
            <a:r>
              <a:rPr lang="en-US" altLang="zh-CN" sz="2400" b="1" baseline="-25000" dirty="0">
                <a:latin typeface="Times New Roman" pitchFamily="18" charset="0"/>
              </a:rPr>
              <a:t>3(g)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</a:t>
            </a:r>
            <a:r>
              <a:rPr lang="en-US" altLang="zh-CN" sz="2400" b="1" dirty="0">
                <a:latin typeface="Times New Roman" pitchFamily="18" charset="0"/>
              </a:rPr>
              <a:t> C</a:t>
            </a:r>
            <a:r>
              <a:rPr lang="en-US" altLang="zh-CN" sz="2400" b="1" baseline="-25000" dirty="0">
                <a:latin typeface="Times New Roman" pitchFamily="18" charset="0"/>
              </a:rPr>
              <a:t>2</a:t>
            </a:r>
            <a:r>
              <a:rPr lang="en-US" altLang="zh-CN" sz="2400" b="1" dirty="0">
                <a:latin typeface="Times New Roman" pitchFamily="18" charset="0"/>
              </a:rPr>
              <a:t>H</a:t>
            </a:r>
            <a:r>
              <a:rPr lang="en-US" altLang="zh-CN" sz="2400" b="1" baseline="-25000" dirty="0">
                <a:latin typeface="Times New Roman" pitchFamily="18" charset="0"/>
              </a:rPr>
              <a:t>6(g)</a:t>
            </a:r>
            <a:r>
              <a:rPr lang="en-US" altLang="zh-CN" sz="2400" b="1" dirty="0">
                <a:latin typeface="Times New Roman" pitchFamily="18" charset="0"/>
              </a:rPr>
              <a:t>+N</a:t>
            </a:r>
            <a:r>
              <a:rPr lang="en-US" altLang="zh-CN" sz="2400" b="1" baseline="-25000" dirty="0">
                <a:latin typeface="Times New Roman" pitchFamily="18" charset="0"/>
              </a:rPr>
              <a:t>2(g)</a:t>
            </a:r>
            <a:r>
              <a:rPr lang="zh-CN" altLang="en-US" sz="2400" b="1" dirty="0">
                <a:latin typeface="Times New Roman" pitchFamily="18" charset="0"/>
              </a:rPr>
              <a:t>为一级反应。在一温度为</a:t>
            </a:r>
            <a:r>
              <a:rPr lang="en-US" altLang="zh-CN" sz="2400" b="1" dirty="0">
                <a:latin typeface="Times New Roman" pitchFamily="18" charset="0"/>
              </a:rPr>
              <a:t>560 K</a:t>
            </a:r>
            <a:r>
              <a:rPr lang="zh-CN" altLang="en-US" sz="2400" b="1" dirty="0">
                <a:latin typeface="Times New Roman" pitchFamily="18" charset="0"/>
              </a:rPr>
              <a:t>的密闭容器中</a:t>
            </a:r>
            <a:r>
              <a:rPr lang="en-US" altLang="zh-CN" sz="2400" b="1" dirty="0">
                <a:latin typeface="Times New Roman" pitchFamily="18" charset="0"/>
              </a:rPr>
              <a:t>, CH</a:t>
            </a:r>
            <a:r>
              <a:rPr lang="en-US" altLang="zh-CN" sz="2400" b="1" baseline="-25000" dirty="0">
                <a:latin typeface="Times New Roman" pitchFamily="18" charset="0"/>
              </a:rPr>
              <a:t>3</a:t>
            </a:r>
            <a:r>
              <a:rPr lang="en-US" altLang="zh-CN" sz="2400" b="1" dirty="0">
                <a:latin typeface="Times New Roman" pitchFamily="18" charset="0"/>
              </a:rPr>
              <a:t>NNCH</a:t>
            </a:r>
            <a:r>
              <a:rPr lang="en-US" altLang="zh-CN" sz="2400" b="1" baseline="-25000" dirty="0">
                <a:latin typeface="Times New Roman" pitchFamily="18" charset="0"/>
              </a:rPr>
              <a:t>3</a:t>
            </a:r>
            <a:r>
              <a:rPr lang="zh-CN" altLang="en-US" sz="2400" b="1" dirty="0">
                <a:latin typeface="Times New Roman" pitchFamily="18" charset="0"/>
              </a:rPr>
              <a:t>的初压力为</a:t>
            </a:r>
            <a:r>
              <a:rPr lang="en-US" altLang="zh-CN" sz="2400" b="1" dirty="0">
                <a:latin typeface="Times New Roman" pitchFamily="18" charset="0"/>
              </a:rPr>
              <a:t>21.3 kPa, 1000</a:t>
            </a:r>
            <a:r>
              <a:rPr lang="zh-CN" altLang="en-US" sz="2400" b="1" dirty="0">
                <a:latin typeface="Times New Roman" pitchFamily="18" charset="0"/>
              </a:rPr>
              <a:t>秒钟后容器中的总压力为</a:t>
            </a:r>
            <a:r>
              <a:rPr lang="en-US" altLang="zh-CN" sz="2400" b="1" dirty="0">
                <a:latin typeface="Times New Roman" pitchFamily="18" charset="0"/>
              </a:rPr>
              <a:t>22.7 kPa, </a:t>
            </a:r>
            <a:r>
              <a:rPr lang="zh-CN" altLang="en-US" sz="2400" b="1" dirty="0">
                <a:latin typeface="Times New Roman" pitchFamily="18" charset="0"/>
              </a:rPr>
              <a:t>求</a:t>
            </a:r>
            <a:r>
              <a:rPr lang="en-US" altLang="zh-CN" sz="2400" b="1" i="1" dirty="0">
                <a:latin typeface="Times New Roman" pitchFamily="18" charset="0"/>
              </a:rPr>
              <a:t>k</a:t>
            </a:r>
            <a:r>
              <a:rPr lang="zh-CN" altLang="en-US" sz="2400" b="1" dirty="0">
                <a:latin typeface="Times New Roman" pitchFamily="18" charset="0"/>
              </a:rPr>
              <a:t>及</a:t>
            </a:r>
            <a:r>
              <a:rPr lang="en-US" altLang="zh-CN" sz="2400" b="1" i="1" dirty="0">
                <a:latin typeface="Times New Roman" pitchFamily="18" charset="0"/>
              </a:rPr>
              <a:t>t</a:t>
            </a:r>
            <a:r>
              <a:rPr lang="en-US" altLang="zh-CN" sz="2400" b="1" baseline="-25000" dirty="0">
                <a:latin typeface="Times New Roman" pitchFamily="18" charset="0"/>
              </a:rPr>
              <a:t>1/2</a:t>
            </a:r>
            <a:r>
              <a:rPr lang="zh-CN" altLang="en-US" sz="2400" b="1" dirty="0">
                <a:latin typeface="Times New Roman" pitchFamily="18" charset="0"/>
              </a:rPr>
              <a:t>。</a:t>
            </a:r>
            <a:endParaRPr lang="zh-CN" altLang="en-US" sz="2400" b="1" i="1" dirty="0"/>
          </a:p>
        </p:txBody>
      </p:sp>
      <p:sp>
        <p:nvSpPr>
          <p:cNvPr id="182276" name="Rectangle 4"/>
          <p:cNvSpPr>
            <a:spLocks noChangeArrowheads="1"/>
          </p:cNvSpPr>
          <p:nvPr/>
        </p:nvSpPr>
        <p:spPr bwMode="auto">
          <a:xfrm>
            <a:off x="1524001" y="-193899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22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429974"/>
              </p:ext>
            </p:extLst>
          </p:nvPr>
        </p:nvGraphicFramePr>
        <p:xfrm>
          <a:off x="3046412" y="3443291"/>
          <a:ext cx="6099175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公式" r:id="rId3" imgW="2425680" imgH="431640" progId="Equation.3">
                  <p:embed/>
                </p:oleObj>
              </mc:Choice>
              <mc:Fallback>
                <p:oleObj name="公式" r:id="rId3" imgW="2425680" imgH="431640" progId="Equation.3">
                  <p:embed/>
                  <p:pic>
                    <p:nvPicPr>
                      <p:cNvPr id="1822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6412" y="3443291"/>
                        <a:ext cx="6099175" cy="99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589051"/>
              </p:ext>
            </p:extLst>
          </p:nvPr>
        </p:nvGraphicFramePr>
        <p:xfrm>
          <a:off x="3046412" y="4547372"/>
          <a:ext cx="50403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公式" r:id="rId5" imgW="2006280" imgH="431640" progId="Equation.3">
                  <p:embed/>
                </p:oleObj>
              </mc:Choice>
              <mc:Fallback>
                <p:oleObj name="公式" r:id="rId5" imgW="2006280" imgH="431640" progId="Equation.3">
                  <p:embed/>
                  <p:pic>
                    <p:nvPicPr>
                      <p:cNvPr id="18227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6412" y="4547372"/>
                        <a:ext cx="5040313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9" name="Object 7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39878395"/>
              </p:ext>
            </p:extLst>
          </p:nvPr>
        </p:nvGraphicFramePr>
        <p:xfrm>
          <a:off x="3179676" y="5537972"/>
          <a:ext cx="3311525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公式" r:id="rId7" imgW="1447560" imgH="393480" progId="Equation.3">
                  <p:embed/>
                </p:oleObj>
              </mc:Choice>
              <mc:Fallback>
                <p:oleObj name="公式" r:id="rId7" imgW="1447560" imgH="393480" progId="Equation.3">
                  <p:embed/>
                  <p:pic>
                    <p:nvPicPr>
                      <p:cNvPr id="182279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9676" y="5537972"/>
                        <a:ext cx="3311525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281" name="Rectangle 9"/>
          <p:cNvSpPr>
            <a:spLocks noChangeArrowheads="1"/>
          </p:cNvSpPr>
          <p:nvPr/>
        </p:nvSpPr>
        <p:spPr bwMode="auto">
          <a:xfrm>
            <a:off x="443372" y="2769414"/>
            <a:ext cx="1047716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latin typeface="楷体_GB2312" pitchFamily="49" charset="-122"/>
              </a:rPr>
              <a:t>解</a:t>
            </a:r>
            <a:r>
              <a:rPr lang="en-US" altLang="zh-CN" dirty="0">
                <a:latin typeface="楷体_GB2312" pitchFamily="49" charset="-122"/>
              </a:rPr>
              <a:t>: </a:t>
            </a:r>
            <a:r>
              <a:rPr lang="zh-CN" altLang="en-US" dirty="0">
                <a:latin typeface="楷体_GB2312" pitchFamily="49" charset="-122"/>
              </a:rPr>
              <a:t>将气体视为理想气体</a:t>
            </a:r>
            <a:r>
              <a:rPr lang="en-US" altLang="zh-CN" dirty="0">
                <a:latin typeface="楷体_GB2312" pitchFamily="49" charset="-122"/>
              </a:rPr>
              <a:t>, </a:t>
            </a:r>
            <a:r>
              <a:rPr lang="zh-CN" altLang="en-US" dirty="0">
                <a:latin typeface="楷体_GB2312" pitchFamily="49" charset="-122"/>
              </a:rPr>
              <a:t>在密闭容器中</a:t>
            </a:r>
            <a:r>
              <a:rPr lang="en-US" altLang="zh-CN" dirty="0">
                <a:latin typeface="楷体_GB2312" pitchFamily="49" charset="-122"/>
              </a:rPr>
              <a:t>, </a:t>
            </a:r>
            <a:r>
              <a:rPr lang="zh-CN" altLang="en-US" dirty="0">
                <a:latin typeface="楷体_GB2312" pitchFamily="49" charset="-122"/>
              </a:rPr>
              <a:t>反应物的初浓度正比于它的初压力。</a:t>
            </a:r>
          </a:p>
        </p:txBody>
      </p:sp>
    </p:spTree>
    <p:extLst>
      <p:ext uri="{BB962C8B-B14F-4D97-AF65-F5344CB8AC3E}">
        <p14:creationId xmlns:p14="http://schemas.microsoft.com/office/powerpoint/2010/main" val="286099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8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C8C24-4D3B-41A4-9A71-0F874124D20A}" type="slidenum">
              <a:rPr lang="en-US" altLang="zh-CN"/>
              <a:pPr/>
              <a:t>14</a:t>
            </a:fld>
            <a:endParaRPr lang="en-US" altLang="zh-CN"/>
          </a:p>
        </p:txBody>
      </p:sp>
      <p:grpSp>
        <p:nvGrpSpPr>
          <p:cNvPr id="201730" name="Group 2"/>
          <p:cNvGrpSpPr>
            <a:grpSpLocks/>
          </p:cNvGrpSpPr>
          <p:nvPr/>
        </p:nvGrpSpPr>
        <p:grpSpPr bwMode="auto">
          <a:xfrm>
            <a:off x="515380" y="2195512"/>
            <a:ext cx="6994525" cy="1938338"/>
            <a:chOff x="490" y="1056"/>
            <a:chExt cx="4406" cy="1221"/>
          </a:xfrm>
        </p:grpSpPr>
        <p:sp>
          <p:nvSpPr>
            <p:cNvPr id="201731" name="Text Box 3"/>
            <p:cNvSpPr txBox="1">
              <a:spLocks noChangeArrowheads="1"/>
            </p:cNvSpPr>
            <p:nvPr/>
          </p:nvSpPr>
          <p:spPr bwMode="auto">
            <a:xfrm>
              <a:off x="490" y="1056"/>
              <a:ext cx="3865" cy="1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1" lang="zh-CN" altLang="en-US" dirty="0">
                  <a:ea typeface="宋体" pitchFamily="2" charset="-122"/>
                </a:rPr>
                <a:t>解：据</a:t>
              </a:r>
              <a:r>
                <a:rPr kumimoji="1" lang="en-US" altLang="zh-CN" dirty="0" err="1">
                  <a:ea typeface="宋体" pitchFamily="2" charset="-122"/>
                </a:rPr>
                <a:t>lg</a:t>
              </a:r>
              <a:r>
                <a:rPr kumimoji="1" lang="en-US" altLang="zh-CN" dirty="0">
                  <a:ea typeface="宋体" pitchFamily="2" charset="-122"/>
                </a:rPr>
                <a:t> </a:t>
              </a:r>
              <a:r>
                <a:rPr kumimoji="1" lang="en-US" altLang="zh-CN" i="1" dirty="0">
                  <a:ea typeface="宋体" pitchFamily="2" charset="-122"/>
                </a:rPr>
                <a:t>c</a:t>
              </a:r>
              <a:r>
                <a:rPr kumimoji="1" lang="zh-CN" altLang="en-US" dirty="0">
                  <a:ea typeface="宋体" pitchFamily="2" charset="-122"/>
                </a:rPr>
                <a:t>～</a:t>
              </a:r>
              <a:r>
                <a:rPr kumimoji="1" lang="en-US" altLang="zh-CN" i="1" dirty="0">
                  <a:ea typeface="宋体" pitchFamily="2" charset="-122"/>
                </a:rPr>
                <a:t>t</a:t>
              </a:r>
              <a:r>
                <a:rPr kumimoji="1" lang="zh-CN" altLang="en-US" dirty="0">
                  <a:ea typeface="宋体" pitchFamily="2" charset="-122"/>
                </a:rPr>
                <a:t>为直线，可设</a:t>
              </a:r>
              <a:r>
                <a:rPr kumimoji="1" lang="en-US" altLang="zh-CN" dirty="0">
                  <a:ea typeface="宋体" pitchFamily="2" charset="-122"/>
                </a:rPr>
                <a:t>4</a:t>
              </a:r>
              <a:r>
                <a:rPr kumimoji="1" lang="zh-CN" altLang="en-US" dirty="0">
                  <a:ea typeface="宋体" pitchFamily="2" charset="-122"/>
                </a:rPr>
                <a:t>小时时为起始点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endParaRPr kumimoji="1" lang="zh-CN" altLang="en-US" dirty="0">
                <a:ea typeface="宋体" pitchFamily="2" charset="-122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endParaRPr kumimoji="1" lang="zh-CN" altLang="en-US" i="1" dirty="0">
                <a:ea typeface="宋体" pitchFamily="2" charset="-122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1" lang="zh-CN" altLang="en-US" i="1" dirty="0">
                  <a:ea typeface="宋体" pitchFamily="2" charset="-122"/>
                </a:rPr>
                <a:t>         </a:t>
              </a:r>
              <a:r>
                <a:rPr kumimoji="1" lang="en-US" altLang="zh-CN" i="1" dirty="0">
                  <a:ea typeface="宋体" pitchFamily="2" charset="-122"/>
                </a:rPr>
                <a:t>t</a:t>
              </a:r>
              <a:r>
                <a:rPr kumimoji="1" lang="en-US" altLang="zh-CN" i="1" baseline="-25000" dirty="0">
                  <a:ea typeface="宋体" pitchFamily="2" charset="-122"/>
                </a:rPr>
                <a:t>1/2</a:t>
              </a:r>
              <a:r>
                <a:rPr kumimoji="1" lang="en-US" altLang="zh-CN" dirty="0">
                  <a:ea typeface="宋体" pitchFamily="2" charset="-122"/>
                </a:rPr>
                <a:t> = 0.693 /</a:t>
              </a:r>
              <a:r>
                <a:rPr kumimoji="1" lang="en-US" altLang="zh-CN" i="1" dirty="0">
                  <a:ea typeface="宋体" pitchFamily="2" charset="-122"/>
                </a:rPr>
                <a:t>k</a:t>
              </a:r>
              <a:r>
                <a:rPr kumimoji="1" lang="en-US" altLang="zh-CN" dirty="0">
                  <a:ea typeface="宋体" pitchFamily="2" charset="-122"/>
                </a:rPr>
                <a:t> = 7.19 (h)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endParaRPr kumimoji="1" lang="en-US" altLang="zh-CN" dirty="0">
                <a:ea typeface="宋体" pitchFamily="2" charset="-122"/>
              </a:endParaRPr>
            </a:p>
          </p:txBody>
        </p:sp>
        <p:graphicFrame>
          <p:nvGraphicFramePr>
            <p:cNvPr id="201732" name="Object 4"/>
            <p:cNvGraphicFramePr>
              <a:graphicFrameLocks noChangeAspect="1"/>
            </p:cNvGraphicFramePr>
            <p:nvPr/>
          </p:nvGraphicFramePr>
          <p:xfrm>
            <a:off x="922" y="1344"/>
            <a:ext cx="3974" cy="5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8" name="公式" r:id="rId3" imgW="2997000" imgH="393480" progId="Equation.3">
                    <p:embed/>
                  </p:oleObj>
                </mc:Choice>
                <mc:Fallback>
                  <p:oleObj name="公式" r:id="rId3" imgW="2997000" imgH="393480" progId="Equation.3">
                    <p:embed/>
                    <p:pic>
                      <p:nvPicPr>
                        <p:cNvPr id="201732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2" y="1344"/>
                          <a:ext cx="3974" cy="5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1733" name="Text Box 5"/>
          <p:cNvSpPr txBox="1">
            <a:spLocks noChangeArrowheads="1"/>
          </p:cNvSpPr>
          <p:nvPr/>
        </p:nvSpPr>
        <p:spPr bwMode="auto">
          <a:xfrm>
            <a:off x="983432" y="4371975"/>
            <a:ext cx="2408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dirty="0">
                <a:ea typeface="宋体" pitchFamily="2" charset="-122"/>
              </a:rPr>
              <a:t>至</a:t>
            </a:r>
            <a:r>
              <a:rPr kumimoji="1" lang="en-US" altLang="zh-CN" dirty="0">
                <a:ea typeface="宋体" pitchFamily="2" charset="-122"/>
              </a:rPr>
              <a:t>3.7mg/L</a:t>
            </a:r>
          </a:p>
        </p:txBody>
      </p:sp>
      <p:graphicFrame>
        <p:nvGraphicFramePr>
          <p:cNvPr id="2017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935227"/>
              </p:ext>
            </p:extLst>
          </p:nvPr>
        </p:nvGraphicFramePr>
        <p:xfrm>
          <a:off x="3191905" y="4194175"/>
          <a:ext cx="6918325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公式" r:id="rId5" imgW="2869920" imgH="393480" progId="Equation.3">
                  <p:embed/>
                </p:oleObj>
              </mc:Choice>
              <mc:Fallback>
                <p:oleObj name="公式" r:id="rId5" imgW="2869920" imgH="393480" progId="Equation.3">
                  <p:embed/>
                  <p:pic>
                    <p:nvPicPr>
                      <p:cNvPr id="2017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1905" y="4194175"/>
                        <a:ext cx="6918325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35" name="Text Box 7"/>
          <p:cNvSpPr txBox="1">
            <a:spLocks noChangeArrowheads="1"/>
          </p:cNvSpPr>
          <p:nvPr/>
        </p:nvSpPr>
        <p:spPr bwMode="auto">
          <a:xfrm>
            <a:off x="2720644" y="5346699"/>
            <a:ext cx="75215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</a:pPr>
            <a:r>
              <a:rPr kumimoji="1" lang="zh-CN" altLang="en-US" dirty="0">
                <a:ea typeface="宋体" pitchFamily="2" charset="-122"/>
              </a:rPr>
              <a:t>时间</a:t>
            </a:r>
            <a:r>
              <a:rPr kumimoji="1" lang="en-US" altLang="zh-CN" i="1" dirty="0">
                <a:ea typeface="宋体" pitchFamily="2" charset="-122"/>
              </a:rPr>
              <a:t>t</a:t>
            </a:r>
            <a:r>
              <a:rPr kumimoji="1" lang="en-US" altLang="zh-CN" dirty="0">
                <a:ea typeface="宋体" pitchFamily="2" charset="-122"/>
              </a:rPr>
              <a:t>=4+2.7 = 6.7 h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kumimoji="1" lang="zh-CN" altLang="en-US" dirty="0">
                <a:ea typeface="宋体" pitchFamily="2" charset="-122"/>
              </a:rPr>
              <a:t>即从</a:t>
            </a:r>
            <a:r>
              <a:rPr kumimoji="1" lang="en-US" altLang="zh-CN" dirty="0">
                <a:ea typeface="宋体" pitchFamily="2" charset="-122"/>
              </a:rPr>
              <a:t>8</a:t>
            </a:r>
            <a:r>
              <a:rPr kumimoji="1" lang="zh-CN" altLang="en-US" dirty="0">
                <a:ea typeface="宋体" pitchFamily="2" charset="-122"/>
              </a:rPr>
              <a:t>：</a:t>
            </a:r>
            <a:r>
              <a:rPr kumimoji="1" lang="en-US" altLang="zh-CN" dirty="0">
                <a:ea typeface="宋体" pitchFamily="2" charset="-122"/>
              </a:rPr>
              <a:t>00</a:t>
            </a:r>
            <a:r>
              <a:rPr kumimoji="1" lang="zh-CN" altLang="en-US" dirty="0">
                <a:ea typeface="宋体" pitchFamily="2" charset="-122"/>
              </a:rPr>
              <a:t>算起应在约</a:t>
            </a:r>
            <a:r>
              <a:rPr kumimoji="1" lang="en-US" altLang="zh-CN" dirty="0">
                <a:ea typeface="宋体" pitchFamily="2" charset="-122"/>
              </a:rPr>
              <a:t>14</a:t>
            </a:r>
            <a:r>
              <a:rPr kumimoji="1" lang="zh-CN" altLang="en-US" dirty="0">
                <a:ea typeface="宋体" pitchFamily="2" charset="-122"/>
              </a:rPr>
              <a:t>：</a:t>
            </a:r>
            <a:r>
              <a:rPr kumimoji="1" lang="en-US" altLang="zh-CN" dirty="0">
                <a:ea typeface="宋体" pitchFamily="2" charset="-122"/>
              </a:rPr>
              <a:t>42</a:t>
            </a:r>
            <a:r>
              <a:rPr kumimoji="1" lang="zh-CN" altLang="en-US" dirty="0">
                <a:ea typeface="宋体" pitchFamily="2" charset="-122"/>
              </a:rPr>
              <a:t>前注射第二针。</a:t>
            </a:r>
          </a:p>
        </p:txBody>
      </p:sp>
      <p:sp>
        <p:nvSpPr>
          <p:cNvPr id="201737" name="Text Box 9"/>
          <p:cNvSpPr txBox="1">
            <a:spLocks noChangeArrowheads="1"/>
          </p:cNvSpPr>
          <p:nvPr/>
        </p:nvSpPr>
        <p:spPr bwMode="auto">
          <a:xfrm>
            <a:off x="83332" y="728483"/>
            <a:ext cx="1180931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kumimoji="1" lang="zh-CN" altLang="en-US" dirty="0">
                <a:solidFill>
                  <a:schemeClr val="accent2"/>
                </a:solidFill>
                <a:latin typeface="楷体_GB2312" pitchFamily="49" charset="-122"/>
              </a:rPr>
              <a:t>某药物在人体中代谢为一级反应，若上午</a:t>
            </a:r>
            <a:r>
              <a:rPr kumimoji="1" lang="en-US" altLang="zh-CN" dirty="0">
                <a:solidFill>
                  <a:schemeClr val="accent2"/>
                </a:solidFill>
                <a:latin typeface="楷体_GB2312" pitchFamily="49" charset="-122"/>
              </a:rPr>
              <a:t>8</a:t>
            </a:r>
            <a:r>
              <a:rPr kumimoji="1" lang="zh-CN" altLang="en-US" dirty="0">
                <a:solidFill>
                  <a:schemeClr val="accent2"/>
                </a:solidFill>
                <a:latin typeface="楷体_GB2312" pitchFamily="49" charset="-122"/>
              </a:rPr>
              <a:t>时经</a:t>
            </a:r>
            <a:r>
              <a:rPr kumimoji="1" lang="en-US" altLang="zh-CN" dirty="0">
                <a:solidFill>
                  <a:schemeClr val="accent2"/>
                </a:solidFill>
                <a:latin typeface="楷体_GB2312" pitchFamily="49" charset="-122"/>
              </a:rPr>
              <a:t>4</a:t>
            </a:r>
            <a:r>
              <a:rPr kumimoji="1" lang="zh-CN" altLang="en-US" dirty="0">
                <a:solidFill>
                  <a:schemeClr val="accent2"/>
                </a:solidFill>
                <a:latin typeface="楷体_GB2312" pitchFamily="49" charset="-122"/>
              </a:rPr>
              <a:t>、</a:t>
            </a:r>
            <a:r>
              <a:rPr kumimoji="1" lang="en-US" altLang="zh-CN" dirty="0">
                <a:solidFill>
                  <a:schemeClr val="accent2"/>
                </a:solidFill>
                <a:latin typeface="楷体_GB2312" pitchFamily="49" charset="-122"/>
              </a:rPr>
              <a:t>12</a:t>
            </a:r>
            <a:r>
              <a:rPr kumimoji="1" lang="zh-CN" altLang="en-US" dirty="0">
                <a:solidFill>
                  <a:schemeClr val="accent2"/>
                </a:solidFill>
                <a:latin typeface="楷体_GB2312" pitchFamily="49" charset="-122"/>
              </a:rPr>
              <a:t>小时测定血药浓度分别为</a:t>
            </a:r>
            <a:r>
              <a:rPr kumimoji="1" lang="en-US" altLang="zh-CN" dirty="0">
                <a:solidFill>
                  <a:schemeClr val="accent2"/>
                </a:solidFill>
                <a:latin typeface="楷体_GB2312" pitchFamily="49" charset="-122"/>
              </a:rPr>
              <a:t>4.80, 2.22 mg/L. </a:t>
            </a:r>
            <a:r>
              <a:rPr kumimoji="1" lang="zh-CN" altLang="en-US" dirty="0">
                <a:solidFill>
                  <a:schemeClr val="accent2"/>
                </a:solidFill>
                <a:latin typeface="楷体_GB2312" pitchFamily="49" charset="-122"/>
              </a:rPr>
              <a:t>求</a:t>
            </a:r>
            <a:r>
              <a:rPr kumimoji="1" lang="en-US" altLang="zh-CN" i="1" dirty="0">
                <a:solidFill>
                  <a:schemeClr val="accent2"/>
                </a:solidFill>
                <a:latin typeface="楷体_GB2312" pitchFamily="49" charset="-122"/>
              </a:rPr>
              <a:t>k, t</a:t>
            </a:r>
            <a:r>
              <a:rPr kumimoji="1" lang="en-US" altLang="zh-CN" i="1" baseline="-25000" dirty="0">
                <a:solidFill>
                  <a:schemeClr val="accent2"/>
                </a:solidFill>
                <a:latin typeface="楷体_GB2312" pitchFamily="49" charset="-122"/>
              </a:rPr>
              <a:t>1/2</a:t>
            </a:r>
            <a:r>
              <a:rPr kumimoji="1" lang="en-US" altLang="zh-CN" dirty="0">
                <a:solidFill>
                  <a:schemeClr val="accent2"/>
                </a:solidFill>
                <a:latin typeface="楷体_GB2312" pitchFamily="49" charset="-122"/>
              </a:rPr>
              <a:t> </a:t>
            </a:r>
            <a:r>
              <a:rPr kumimoji="1" lang="zh-CN" altLang="en-US" dirty="0">
                <a:solidFill>
                  <a:schemeClr val="accent2"/>
                </a:solidFill>
                <a:latin typeface="楷体_GB2312" pitchFamily="49" charset="-122"/>
              </a:rPr>
              <a:t>；若需保持血药浓度</a:t>
            </a:r>
            <a:r>
              <a:rPr kumimoji="1" lang="en-US" altLang="zh-CN" dirty="0">
                <a:solidFill>
                  <a:schemeClr val="accent2"/>
                </a:solidFill>
                <a:latin typeface="楷体_GB2312" pitchFamily="49" charset="-122"/>
              </a:rPr>
              <a:t>3.7mg/L</a:t>
            </a:r>
            <a:r>
              <a:rPr kumimoji="1" lang="zh-CN" altLang="en-US" dirty="0">
                <a:solidFill>
                  <a:schemeClr val="accent2"/>
                </a:solidFill>
                <a:latin typeface="楷体_GB2312" pitchFamily="49" charset="-122"/>
              </a:rPr>
              <a:t>以上，应在何时注射第二针？</a:t>
            </a:r>
          </a:p>
        </p:txBody>
      </p:sp>
    </p:spTree>
    <p:extLst>
      <p:ext uri="{BB962C8B-B14F-4D97-AF65-F5344CB8AC3E}">
        <p14:creationId xmlns:p14="http://schemas.microsoft.com/office/powerpoint/2010/main" val="388974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1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0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01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0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3" grpId="0" autoUpdateAnimBg="0"/>
      <p:bldP spid="20173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2D56-FCB2-4437-A5A1-97D4C78D3C90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9356" y="807814"/>
            <a:ext cx="11809312" cy="157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300K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时，氯乙烷的分解为一级反应，速率常数 </a:t>
            </a:r>
            <a:r>
              <a:rPr lang="en-US" altLang="zh-CN" sz="2400" b="1" i="1" dirty="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= 2.50×10</a:t>
            </a:r>
            <a:r>
              <a:rPr lang="en-US" altLang="zh-CN" sz="2400" b="1" baseline="30000" dirty="0">
                <a:latin typeface="楷体_GB2312" pitchFamily="49" charset="-122"/>
                <a:ea typeface="楷体_GB2312" pitchFamily="49" charset="-122"/>
              </a:rPr>
              <a:t>-3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min</a:t>
            </a:r>
            <a:r>
              <a:rPr lang="en-US" altLang="zh-CN" sz="2400" b="1" baseline="30000" dirty="0">
                <a:latin typeface="楷体_GB2312" pitchFamily="49" charset="-122"/>
                <a:ea typeface="楷体_GB2312" pitchFamily="49" charset="-122"/>
              </a:rPr>
              <a:t>-1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。若其浓度为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0.200mo1</a:t>
            </a:r>
            <a:r>
              <a:rPr lang="en-US" altLang="zh-CN" sz="2400" b="1" dirty="0">
                <a:latin typeface="Arial"/>
                <a:ea typeface="楷体_GB2312" pitchFamily="49" charset="-122"/>
              </a:rPr>
              <a:t>·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en-US" altLang="zh-CN" sz="2400" b="1" baseline="30000" dirty="0">
                <a:latin typeface="楷体_GB2312" pitchFamily="49" charset="-122"/>
                <a:ea typeface="楷体_GB2312" pitchFamily="49" charset="-122"/>
              </a:rPr>
              <a:t>-1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，试计算 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(1)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一天后氯乙烷的剩余浓度；  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(2)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氯乙烷分解的半衰期。</a:t>
            </a:r>
          </a:p>
        </p:txBody>
      </p:sp>
      <p:sp>
        <p:nvSpPr>
          <p:cNvPr id="230411" name="Rectangle 11"/>
          <p:cNvSpPr>
            <a:spLocks noChangeArrowheads="1"/>
          </p:cNvSpPr>
          <p:nvPr/>
        </p:nvSpPr>
        <p:spPr bwMode="auto">
          <a:xfrm>
            <a:off x="4529139" y="3063876"/>
            <a:ext cx="2889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1000" b="0">
                <a:latin typeface="Arial" charset="0"/>
                <a:ea typeface="宋体" pitchFamily="2" charset="-122"/>
              </a:rPr>
              <a:t>   </a:t>
            </a:r>
            <a:endParaRPr lang="en-US" altLang="zh-CN" sz="1800" b="0">
              <a:latin typeface="Arial" charset="0"/>
              <a:ea typeface="宋体" pitchFamily="2" charset="-122"/>
            </a:endParaRPr>
          </a:p>
        </p:txBody>
      </p:sp>
      <p:grpSp>
        <p:nvGrpSpPr>
          <p:cNvPr id="230413" name="Group 13"/>
          <p:cNvGrpSpPr>
            <a:grpSpLocks/>
          </p:cNvGrpSpPr>
          <p:nvPr/>
        </p:nvGrpSpPr>
        <p:grpSpPr bwMode="auto">
          <a:xfrm>
            <a:off x="1559496" y="2379439"/>
            <a:ext cx="7488237" cy="3695700"/>
            <a:chOff x="453" y="1729"/>
            <a:chExt cx="4717" cy="2328"/>
          </a:xfrm>
        </p:grpSpPr>
        <p:graphicFrame>
          <p:nvGraphicFramePr>
            <p:cNvPr id="230409" name="Object 9"/>
            <p:cNvGraphicFramePr>
              <a:graphicFrameLocks noChangeAspect="1"/>
            </p:cNvGraphicFramePr>
            <p:nvPr/>
          </p:nvGraphicFramePr>
          <p:xfrm>
            <a:off x="1292" y="2047"/>
            <a:ext cx="1044" cy="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4" name="Equation" r:id="rId3" imgW="875920" imgH="406224" progId="Equation.DSMT4">
                    <p:embed/>
                  </p:oleObj>
                </mc:Choice>
                <mc:Fallback>
                  <p:oleObj name="Equation" r:id="rId3" imgW="875920" imgH="406224" progId="Equation.DSMT4">
                    <p:embed/>
                    <p:pic>
                      <p:nvPicPr>
                        <p:cNvPr id="230409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2" y="2047"/>
                          <a:ext cx="1044" cy="4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0408" name="Object 8"/>
            <p:cNvGraphicFramePr>
              <a:graphicFrameLocks noChangeAspect="1"/>
            </p:cNvGraphicFramePr>
            <p:nvPr/>
          </p:nvGraphicFramePr>
          <p:xfrm>
            <a:off x="453" y="2432"/>
            <a:ext cx="4717" cy="9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5" name="Equation" r:id="rId5" imgW="3136900" imgH="660400" progId="Equation.DSMT4">
                    <p:embed/>
                  </p:oleObj>
                </mc:Choice>
                <mc:Fallback>
                  <p:oleObj name="Equation" r:id="rId5" imgW="3136900" imgH="660400" progId="Equation.DSMT4">
                    <p:embed/>
                    <p:pic>
                      <p:nvPicPr>
                        <p:cNvPr id="230408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" y="2432"/>
                          <a:ext cx="4717" cy="9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0407" name="Object 7"/>
            <p:cNvGraphicFramePr>
              <a:graphicFrameLocks noChangeAspect="1"/>
            </p:cNvGraphicFramePr>
            <p:nvPr/>
          </p:nvGraphicFramePr>
          <p:xfrm>
            <a:off x="2018" y="3453"/>
            <a:ext cx="2313" cy="6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6" name="Equation" r:id="rId7" imgW="1497950" imgH="393529" progId="Equation.DSMT4">
                    <p:embed/>
                  </p:oleObj>
                </mc:Choice>
                <mc:Fallback>
                  <p:oleObj name="Equation" r:id="rId7" imgW="1497950" imgH="393529" progId="Equation.DSMT4">
                    <p:embed/>
                    <p:pic>
                      <p:nvPicPr>
                        <p:cNvPr id="230407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8" y="3453"/>
                          <a:ext cx="2313" cy="6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0410" name="Rectangle 10"/>
            <p:cNvSpPr>
              <a:spLocks noChangeArrowheads="1"/>
            </p:cNvSpPr>
            <p:nvPr/>
          </p:nvSpPr>
          <p:spPr bwMode="auto">
            <a:xfrm>
              <a:off x="657" y="1729"/>
              <a:ext cx="450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800" dirty="0">
                  <a:latin typeface="楷体_GB2312" pitchFamily="49" charset="-122"/>
                </a:rPr>
                <a:t>解：（</a:t>
              </a:r>
              <a:r>
                <a:rPr lang="en-US" altLang="zh-CN" sz="2800" dirty="0">
                  <a:latin typeface="楷体_GB2312" pitchFamily="49" charset="-122"/>
                </a:rPr>
                <a:t>1</a:t>
              </a:r>
              <a:r>
                <a:rPr lang="zh-CN" altLang="en-US" sz="2800" dirty="0">
                  <a:latin typeface="楷体_GB2312" pitchFamily="49" charset="-122"/>
                </a:rPr>
                <a:t>）∵氯乙烷的分解为一级反应，则  </a:t>
              </a:r>
            </a:p>
          </p:txBody>
        </p:sp>
        <p:sp>
          <p:nvSpPr>
            <p:cNvPr id="230412" name="Rectangle 12"/>
            <p:cNvSpPr>
              <a:spLocks noChangeArrowheads="1"/>
            </p:cNvSpPr>
            <p:nvPr/>
          </p:nvSpPr>
          <p:spPr bwMode="auto">
            <a:xfrm>
              <a:off x="1247" y="3566"/>
              <a:ext cx="6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800">
                  <a:ea typeface="宋体" pitchFamily="2" charset="-122"/>
                </a:rPr>
                <a:t>（</a:t>
              </a:r>
              <a:r>
                <a:rPr lang="en-US" altLang="zh-CN" sz="2800">
                  <a:ea typeface="宋体" pitchFamily="2" charset="-122"/>
                </a:rPr>
                <a:t>2</a:t>
              </a:r>
              <a:r>
                <a:rPr lang="zh-CN" altLang="en-US" sz="2800">
                  <a:ea typeface="宋体" pitchFamily="2" charset="-122"/>
                </a:rPr>
                <a:t>）</a:t>
              </a:r>
              <a:endParaRPr lang="zh-CN" altLang="en-US" sz="2800">
                <a:latin typeface="Arial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545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30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D3E9D-DE3C-4A8D-AE88-B32E8B1B9E39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6718" y="716323"/>
            <a:ext cx="11749942" cy="1488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40000"/>
              </a:lnSpc>
            </a:pP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某药物的分解反应为一级反应，在体温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37℃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时，反应速率常数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为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0.46h</a:t>
            </a:r>
            <a:r>
              <a:rPr lang="en-US" altLang="zh-CN" sz="2800" b="1" baseline="30000" dirty="0">
                <a:latin typeface="Times New Roman" pitchFamily="18" charset="0"/>
                <a:ea typeface="楷体_GB2312" pitchFamily="49" charset="-122"/>
              </a:rPr>
              <a:t>-1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，若服用该药物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0.16g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，问该药物在胃中停留多长时间才能分解掉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90%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。 </a:t>
            </a:r>
          </a:p>
        </p:txBody>
      </p:sp>
      <p:grpSp>
        <p:nvGrpSpPr>
          <p:cNvPr id="233482" name="Group 10"/>
          <p:cNvGrpSpPr>
            <a:grpSpLocks/>
          </p:cNvGrpSpPr>
          <p:nvPr/>
        </p:nvGrpSpPr>
        <p:grpSpPr bwMode="auto">
          <a:xfrm>
            <a:off x="1663701" y="2522538"/>
            <a:ext cx="7762876" cy="1235075"/>
            <a:chOff x="110" y="1843"/>
            <a:chExt cx="4890" cy="778"/>
          </a:xfrm>
        </p:grpSpPr>
        <p:graphicFrame>
          <p:nvGraphicFramePr>
            <p:cNvPr id="23347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93792365"/>
                </p:ext>
              </p:extLst>
            </p:nvPr>
          </p:nvGraphicFramePr>
          <p:xfrm>
            <a:off x="804" y="1843"/>
            <a:ext cx="4196" cy="7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4" name="Equation" r:id="rId3" imgW="2209800" imgH="406400" progId="Equation.DSMT4">
                    <p:embed/>
                  </p:oleObj>
                </mc:Choice>
                <mc:Fallback>
                  <p:oleObj name="Equation" r:id="rId3" imgW="2209800" imgH="406400" progId="Equation.DSMT4">
                    <p:embed/>
                    <p:pic>
                      <p:nvPicPr>
                        <p:cNvPr id="233476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4" y="1843"/>
                          <a:ext cx="4196" cy="7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3481" name="Rectangle 9"/>
            <p:cNvSpPr>
              <a:spLocks noChangeArrowheads="1"/>
            </p:cNvSpPr>
            <p:nvPr/>
          </p:nvSpPr>
          <p:spPr bwMode="auto">
            <a:xfrm>
              <a:off x="110" y="2069"/>
              <a:ext cx="6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800" dirty="0">
                  <a:ea typeface="宋体" pitchFamily="2" charset="-122"/>
                </a:rPr>
                <a:t>解：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637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33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85972"/>
            <a:ext cx="4698722" cy="584775"/>
          </a:xfrm>
          <a:noFill/>
          <a:ln/>
        </p:spPr>
        <p:txBody>
          <a:bodyPr wrap="none"/>
          <a:lstStyle/>
          <a:p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简单级数反应的速率方程</a:t>
            </a:r>
          </a:p>
        </p:txBody>
      </p:sp>
      <p:sp>
        <p:nvSpPr>
          <p:cNvPr id="176131" name="Rectangle 3"/>
          <p:cNvSpPr>
            <a:spLocks noChangeArrowheads="1"/>
          </p:cNvSpPr>
          <p:nvPr/>
        </p:nvSpPr>
        <p:spPr bwMode="auto">
          <a:xfrm>
            <a:off x="3598571" y="2418270"/>
            <a:ext cx="248978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3200" dirty="0">
                <a:solidFill>
                  <a:schemeClr val="bg2"/>
                </a:solidFill>
                <a:latin typeface="楷体_GB2312" pitchFamily="49" charset="-122"/>
              </a:rPr>
              <a:t>1</a:t>
            </a:r>
            <a:r>
              <a:rPr lang="zh-CN" altLang="en-US" sz="3200" dirty="0">
                <a:solidFill>
                  <a:schemeClr val="bg2"/>
                </a:solidFill>
                <a:latin typeface="楷体_GB2312" pitchFamily="49" charset="-122"/>
              </a:rPr>
              <a:t>、一级反应</a:t>
            </a:r>
          </a:p>
        </p:txBody>
      </p:sp>
      <p:sp>
        <p:nvSpPr>
          <p:cNvPr id="176132" name="Rectangle 4"/>
          <p:cNvSpPr>
            <a:spLocks noChangeArrowheads="1"/>
          </p:cNvSpPr>
          <p:nvPr/>
        </p:nvSpPr>
        <p:spPr bwMode="auto">
          <a:xfrm>
            <a:off x="3605213" y="3500439"/>
            <a:ext cx="26336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3200" dirty="0">
                <a:solidFill>
                  <a:schemeClr val="accent2"/>
                </a:solidFill>
                <a:latin typeface="楷体_GB2312" pitchFamily="49" charset="-122"/>
              </a:rPr>
              <a:t>2</a:t>
            </a:r>
            <a:r>
              <a:rPr lang="zh-CN" altLang="en-US" sz="3200" dirty="0">
                <a:solidFill>
                  <a:schemeClr val="accent2"/>
                </a:solidFill>
                <a:latin typeface="楷体_GB2312" pitchFamily="49" charset="-122"/>
              </a:rPr>
              <a:t>、 二级反应</a:t>
            </a:r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3641726" y="4510089"/>
            <a:ext cx="26336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3200">
                <a:solidFill>
                  <a:schemeClr val="accent2"/>
                </a:solidFill>
                <a:latin typeface="楷体_GB2312" pitchFamily="49" charset="-122"/>
              </a:rPr>
              <a:t>3</a:t>
            </a:r>
            <a:r>
              <a:rPr lang="zh-CN" altLang="en-US" sz="3200">
                <a:solidFill>
                  <a:schemeClr val="accent2"/>
                </a:solidFill>
                <a:latin typeface="楷体_GB2312" pitchFamily="49" charset="-122"/>
              </a:rPr>
              <a:t>、 零级反应</a:t>
            </a:r>
          </a:p>
        </p:txBody>
      </p:sp>
      <p:graphicFrame>
        <p:nvGraphicFramePr>
          <p:cNvPr id="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5068080"/>
              </p:ext>
            </p:extLst>
          </p:nvPr>
        </p:nvGraphicFramePr>
        <p:xfrm>
          <a:off x="8796301" y="2249488"/>
          <a:ext cx="1692965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公式" r:id="rId3" imgW="774360" imgH="444240" progId="Equation.3">
                  <p:embed/>
                </p:oleObj>
              </mc:Choice>
              <mc:Fallback>
                <p:oleObj name="公式" r:id="rId3" imgW="774360" imgH="444240" progId="Equation.3">
                  <p:embed/>
                  <p:pic>
                    <p:nvPicPr>
                      <p:cNvPr id="8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6301" y="2249488"/>
                        <a:ext cx="1692965" cy="922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B2912-E2AC-4AAD-80D8-5BCC4CF1FAF7}" type="slidenum">
              <a:rPr lang="en-US" altLang="zh-CN" smtClean="0"/>
              <a:pPr/>
              <a:t>17</a:t>
            </a:fld>
            <a:endParaRPr lang="en-US" altLang="zh-CN"/>
          </a:p>
        </p:txBody>
      </p:sp>
      <p:graphicFrame>
        <p:nvGraphicFramePr>
          <p:cNvPr id="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4915186"/>
              </p:ext>
            </p:extLst>
          </p:nvPr>
        </p:nvGraphicFramePr>
        <p:xfrm>
          <a:off x="6292244" y="2316162"/>
          <a:ext cx="2278063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5" imgW="1130040" imgH="393480" progId="Equation.DSMT4">
                  <p:embed/>
                </p:oleObj>
              </mc:Choice>
              <mc:Fallback>
                <p:oleObj name="Equation" r:id="rId5" imgW="1130040" imgH="393480" progId="Equation.DSMT4">
                  <p:embed/>
                  <p:pic>
                    <p:nvPicPr>
                      <p:cNvPr id="9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2244" y="2316162"/>
                        <a:ext cx="2278063" cy="788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09379" y="974917"/>
            <a:ext cx="8785225" cy="108087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FF0066"/>
                </a:solidFill>
                <a:latin typeface="Times New Roman" pitchFamily="18" charset="0"/>
              </a:rPr>
              <a:t>二级反应</a:t>
            </a:r>
            <a:r>
              <a:rPr lang="en-US" altLang="zh-CN" sz="2400" b="1" dirty="0">
                <a:solidFill>
                  <a:srgbClr val="FF0066"/>
                </a:solidFill>
                <a:latin typeface="Times New Roman" pitchFamily="18" charset="0"/>
              </a:rPr>
              <a:t>(second order reaction)</a:t>
            </a:r>
            <a:r>
              <a:rPr lang="zh-CN" altLang="en-US" sz="2400" b="1" dirty="0">
                <a:solidFill>
                  <a:srgbClr val="FF0066"/>
                </a:solidFill>
                <a:latin typeface="Times New Roman" pitchFamily="18" charset="0"/>
              </a:rPr>
              <a:t>：</a:t>
            </a:r>
            <a:r>
              <a:rPr lang="en-US" altLang="zh-CN" sz="2400" b="1" dirty="0">
                <a:latin typeface="Times New Roman" pitchFamily="18" charset="0"/>
              </a:rPr>
              <a:t> </a:t>
            </a:r>
            <a:r>
              <a:rPr lang="zh-CN" altLang="en-US" sz="2400" b="1" dirty="0">
                <a:latin typeface="Times New Roman" pitchFamily="18" charset="0"/>
              </a:rPr>
              <a:t>反应速率与一种反应物浓度的平方成正比</a:t>
            </a:r>
            <a:r>
              <a:rPr lang="en-US" altLang="zh-CN" sz="2400" b="1" dirty="0">
                <a:latin typeface="Times New Roman" pitchFamily="18" charset="0"/>
              </a:rPr>
              <a:t>, </a:t>
            </a:r>
            <a:r>
              <a:rPr lang="zh-CN" altLang="en-US" sz="2400" b="1" dirty="0">
                <a:latin typeface="Times New Roman" pitchFamily="18" charset="0"/>
              </a:rPr>
              <a:t>或与两种反应物浓度的乘积成正比的反应。</a:t>
            </a:r>
          </a:p>
        </p:txBody>
      </p:sp>
      <p:grpSp>
        <p:nvGrpSpPr>
          <p:cNvPr id="7194" name="Group 26"/>
          <p:cNvGrpSpPr>
            <a:grpSpLocks/>
          </p:cNvGrpSpPr>
          <p:nvPr/>
        </p:nvGrpSpPr>
        <p:grpSpPr bwMode="auto">
          <a:xfrm>
            <a:off x="2457441" y="4332276"/>
            <a:ext cx="6143625" cy="849313"/>
            <a:chOff x="226" y="2112"/>
            <a:chExt cx="3870" cy="535"/>
          </a:xfrm>
        </p:grpSpPr>
        <p:graphicFrame>
          <p:nvGraphicFramePr>
            <p:cNvPr id="7176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3438011"/>
                </p:ext>
              </p:extLst>
            </p:nvPr>
          </p:nvGraphicFramePr>
          <p:xfrm>
            <a:off x="2253" y="2112"/>
            <a:ext cx="1843" cy="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2" name="公式" r:id="rId4" imgW="1257120" imgH="368280" progId="Equation.3">
                    <p:embed/>
                  </p:oleObj>
                </mc:Choice>
                <mc:Fallback>
                  <p:oleObj name="公式" r:id="rId4" imgW="1257120" imgH="368280" progId="Equation.3">
                    <p:embed/>
                    <p:pic>
                      <p:nvPicPr>
                        <p:cNvPr id="7176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3" y="2112"/>
                          <a:ext cx="1843" cy="5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9" name="Text Box 11"/>
            <p:cNvSpPr txBox="1">
              <a:spLocks noChangeArrowheads="1"/>
            </p:cNvSpPr>
            <p:nvPr/>
          </p:nvSpPr>
          <p:spPr bwMode="auto">
            <a:xfrm>
              <a:off x="226" y="2234"/>
              <a:ext cx="203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latin typeface="Arial" charset="0"/>
                </a:rPr>
                <a:t>其微分速率方程为：  </a:t>
              </a:r>
            </a:p>
          </p:txBody>
        </p:sp>
      </p:grp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1524001" y="-193899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93" name="Rectangle 25"/>
          <p:cNvSpPr>
            <a:spLocks noGrp="1" noChangeArrowheads="1"/>
          </p:cNvSpPr>
          <p:nvPr>
            <p:ph type="title"/>
          </p:nvPr>
        </p:nvSpPr>
        <p:spPr>
          <a:xfrm>
            <a:off x="1631950" y="32258"/>
            <a:ext cx="3284874" cy="584775"/>
          </a:xfrm>
          <a:noFill/>
          <a:ln/>
        </p:spPr>
        <p:txBody>
          <a:bodyPr/>
          <a:lstStyle/>
          <a:p>
            <a:r>
              <a:rPr lang="zh-CN" altLang="en-US" dirty="0"/>
              <a:t>二</a:t>
            </a:r>
            <a:r>
              <a:rPr lang="en-US" altLang="zh-CN" dirty="0"/>
              <a:t>. </a:t>
            </a:r>
            <a:r>
              <a:rPr lang="zh-CN" altLang="en-US" dirty="0"/>
              <a:t>简单二级反应</a:t>
            </a:r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2243573" y="2695513"/>
            <a:ext cx="428909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dirty="0"/>
              <a:t>对二级反应</a:t>
            </a:r>
            <a:r>
              <a:rPr lang="en-US" altLang="zh-CN" dirty="0"/>
              <a:t>:   1</a:t>
            </a:r>
            <a:r>
              <a:rPr lang="zh-CN" altLang="en-US" dirty="0"/>
              <a:t>）</a:t>
            </a:r>
            <a:r>
              <a:rPr lang="en-US" altLang="zh-CN" dirty="0"/>
              <a:t>A </a:t>
            </a:r>
            <a:r>
              <a:rPr lang="en-US" altLang="zh-CN" dirty="0">
                <a:sym typeface="Symbol" pitchFamily="18" charset="2"/>
              </a:rPr>
              <a:t></a:t>
            </a:r>
            <a:r>
              <a:rPr lang="en-US" altLang="zh-CN" dirty="0"/>
              <a:t>G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zh-CN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dirty="0"/>
              <a:t>                        2</a:t>
            </a:r>
            <a:r>
              <a:rPr lang="zh-CN" altLang="en-US" dirty="0"/>
              <a:t>）</a:t>
            </a:r>
            <a:r>
              <a:rPr lang="en-US" altLang="zh-CN" dirty="0"/>
              <a:t>A+D </a:t>
            </a:r>
            <a:r>
              <a:rPr lang="en-US" altLang="zh-CN" dirty="0">
                <a:sym typeface="Symbol" pitchFamily="18" charset="2"/>
              </a:rPr>
              <a:t></a:t>
            </a:r>
            <a:r>
              <a:rPr lang="en-US" altLang="zh-CN" dirty="0"/>
              <a:t>G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B3806-CBF7-4036-B138-A75AFB87F007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44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1524001" y="3463701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1524000" y="9810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dirty="0"/>
              <a:t>(1) </a:t>
            </a:r>
            <a:r>
              <a:rPr lang="zh-CN" altLang="en-US" dirty="0"/>
              <a:t>若反应物初浓度相等</a:t>
            </a:r>
            <a:r>
              <a:rPr lang="en-US" altLang="zh-CN" i="1" dirty="0"/>
              <a:t>c</a:t>
            </a:r>
            <a:r>
              <a:rPr lang="en-US" altLang="zh-CN" baseline="-25000" dirty="0"/>
              <a:t>A,0</a:t>
            </a:r>
            <a:r>
              <a:rPr lang="zh-CN" altLang="en-US" dirty="0">
                <a:sym typeface="Symbol" pitchFamily="18" charset="2"/>
              </a:rPr>
              <a:t>＝</a:t>
            </a:r>
            <a:r>
              <a:rPr lang="en-US" altLang="zh-CN" i="1" dirty="0"/>
              <a:t>c</a:t>
            </a:r>
            <a:r>
              <a:rPr lang="en-US" altLang="zh-CN" baseline="-25000" dirty="0"/>
              <a:t>D,0</a:t>
            </a:r>
            <a:r>
              <a:rPr lang="en-US" altLang="zh-CN" dirty="0"/>
              <a:t>, </a:t>
            </a:r>
            <a:r>
              <a:rPr lang="zh-CN" altLang="en-US" dirty="0"/>
              <a:t>则反应进行到任意时刻都有</a:t>
            </a:r>
            <a:r>
              <a:rPr lang="en-US" altLang="zh-CN" dirty="0"/>
              <a:t>:</a:t>
            </a: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1524001" y="-193899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1524001" y="3082701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7661" name="Object 13"/>
          <p:cNvGraphicFramePr>
            <a:graphicFrameLocks noChangeAspect="1"/>
          </p:cNvGraphicFramePr>
          <p:nvPr/>
        </p:nvGraphicFramePr>
        <p:xfrm>
          <a:off x="5499101" y="1592263"/>
          <a:ext cx="110172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公式" r:id="rId3" imgW="482400" imgH="203040" progId="Equation.3">
                  <p:embed/>
                </p:oleObj>
              </mc:Choice>
              <mc:Fallback>
                <p:oleObj name="公式" r:id="rId3" imgW="482400" imgH="203040" progId="Equation.3">
                  <p:embed/>
                  <p:pic>
                    <p:nvPicPr>
                      <p:cNvPr id="2766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9101" y="1592263"/>
                        <a:ext cx="1101725" cy="468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2" name="Rectangle 14"/>
          <p:cNvSpPr>
            <a:spLocks noChangeArrowheads="1"/>
          </p:cNvSpPr>
          <p:nvPr/>
        </p:nvSpPr>
        <p:spPr bwMode="auto">
          <a:xfrm>
            <a:off x="1524001" y="3387501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7672" name="Group 24"/>
          <p:cNvGrpSpPr>
            <a:grpSpLocks/>
          </p:cNvGrpSpPr>
          <p:nvPr/>
        </p:nvGrpSpPr>
        <p:grpSpPr bwMode="auto">
          <a:xfrm>
            <a:off x="1814513" y="2205039"/>
            <a:ext cx="5865812" cy="846137"/>
            <a:chOff x="183" y="1321"/>
            <a:chExt cx="3695" cy="533"/>
          </a:xfrm>
        </p:grpSpPr>
        <p:graphicFrame>
          <p:nvGraphicFramePr>
            <p:cNvPr id="27652" name="Object 4"/>
            <p:cNvGraphicFramePr>
              <a:graphicFrameLocks noChangeAspect="1"/>
            </p:cNvGraphicFramePr>
            <p:nvPr/>
          </p:nvGraphicFramePr>
          <p:xfrm>
            <a:off x="2275" y="1321"/>
            <a:ext cx="1603" cy="5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3" name="公式" r:id="rId5" imgW="1117440" imgH="368280" progId="Equation.3">
                    <p:embed/>
                  </p:oleObj>
                </mc:Choice>
                <mc:Fallback>
                  <p:oleObj name="公式" r:id="rId5" imgW="1117440" imgH="368280" progId="Equation.3">
                    <p:embed/>
                    <p:pic>
                      <p:nvPicPr>
                        <p:cNvPr id="27652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5" y="1321"/>
                          <a:ext cx="1603" cy="5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3" name="Text Box 15"/>
            <p:cNvSpPr txBox="1">
              <a:spLocks noChangeArrowheads="1"/>
            </p:cNvSpPr>
            <p:nvPr/>
          </p:nvSpPr>
          <p:spPr bwMode="auto">
            <a:xfrm>
              <a:off x="183" y="1444"/>
              <a:ext cx="20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/>
                <a:t> </a:t>
              </a:r>
              <a:r>
                <a:rPr lang="zh-CN" altLang="en-US"/>
                <a:t>其速率方程可简化为</a:t>
              </a:r>
              <a:r>
                <a:rPr lang="en-US" altLang="zh-CN"/>
                <a:t>: </a:t>
              </a:r>
            </a:p>
          </p:txBody>
        </p:sp>
      </p:grp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1884363" y="3429000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latin typeface="Arial" charset="0"/>
              </a:rPr>
              <a:t>整理后作定积分</a:t>
            </a:r>
            <a:r>
              <a:rPr lang="en-US" altLang="zh-CN" dirty="0">
                <a:latin typeface="Arial" charset="0"/>
              </a:rPr>
              <a:t>: </a:t>
            </a:r>
          </a:p>
        </p:txBody>
      </p:sp>
      <p:graphicFrame>
        <p:nvGraphicFramePr>
          <p:cNvPr id="27665" name="Object 17"/>
          <p:cNvGraphicFramePr>
            <a:graphicFrameLocks noChangeAspect="1"/>
          </p:cNvGraphicFramePr>
          <p:nvPr/>
        </p:nvGraphicFramePr>
        <p:xfrm>
          <a:off x="5124451" y="3249614"/>
          <a:ext cx="2771775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公式" r:id="rId7" imgW="1180800" imgH="419040" progId="Equation.3">
                  <p:embed/>
                </p:oleObj>
              </mc:Choice>
              <mc:Fallback>
                <p:oleObj name="公式" r:id="rId7" imgW="1180800" imgH="419040" progId="Equation.3">
                  <p:embed/>
                  <p:pic>
                    <p:nvPicPr>
                      <p:cNvPr id="2766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4451" y="3249614"/>
                        <a:ext cx="2771775" cy="960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6" name="Rectangle 18"/>
          <p:cNvSpPr>
            <a:spLocks noChangeArrowheads="1"/>
          </p:cNvSpPr>
          <p:nvPr/>
        </p:nvSpPr>
        <p:spPr bwMode="auto">
          <a:xfrm>
            <a:off x="1524001" y="3549426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667" name="Text Box 19"/>
          <p:cNvSpPr txBox="1">
            <a:spLocks noChangeArrowheads="1"/>
          </p:cNvSpPr>
          <p:nvPr/>
        </p:nvSpPr>
        <p:spPr bwMode="auto">
          <a:xfrm>
            <a:off x="1581150" y="4548188"/>
            <a:ext cx="896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/>
              <a:t>    </a:t>
            </a:r>
            <a:r>
              <a:rPr lang="zh-CN" altLang="en-US"/>
              <a:t>得</a:t>
            </a:r>
            <a:r>
              <a:rPr lang="en-US" altLang="zh-CN"/>
              <a:t>:</a:t>
            </a:r>
          </a:p>
        </p:txBody>
      </p:sp>
      <p:graphicFrame>
        <p:nvGraphicFramePr>
          <p:cNvPr id="2766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756002"/>
              </p:ext>
            </p:extLst>
          </p:nvPr>
        </p:nvGraphicFramePr>
        <p:xfrm>
          <a:off x="5375921" y="4548188"/>
          <a:ext cx="2192337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公式" r:id="rId9" imgW="952200" imgH="406080" progId="Equation.3">
                  <p:embed/>
                </p:oleObj>
              </mc:Choice>
              <mc:Fallback>
                <p:oleObj name="公式" r:id="rId9" imgW="952200" imgH="406080" progId="Equation.3">
                  <p:embed/>
                  <p:pic>
                    <p:nvPicPr>
                      <p:cNvPr id="2766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921" y="4548188"/>
                        <a:ext cx="2192337" cy="931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9" name="Rectangle 21"/>
          <p:cNvSpPr>
            <a:spLocks noChangeArrowheads="1"/>
          </p:cNvSpPr>
          <p:nvPr/>
        </p:nvSpPr>
        <p:spPr bwMode="auto">
          <a:xfrm>
            <a:off x="1524001" y="3549426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670" name="Rectangle 22"/>
          <p:cNvSpPr>
            <a:spLocks noGrp="1" noChangeArrowheads="1"/>
          </p:cNvSpPr>
          <p:nvPr>
            <p:ph type="title"/>
          </p:nvPr>
        </p:nvSpPr>
        <p:spPr>
          <a:xfrm>
            <a:off x="1631950" y="32258"/>
            <a:ext cx="3284874" cy="584775"/>
          </a:xfrm>
          <a:noFill/>
          <a:ln/>
        </p:spPr>
        <p:txBody>
          <a:bodyPr/>
          <a:lstStyle/>
          <a:p>
            <a:r>
              <a:rPr lang="zh-CN" altLang="en-US" dirty="0"/>
              <a:t>二</a:t>
            </a:r>
            <a:r>
              <a:rPr lang="en-US" altLang="zh-CN" dirty="0"/>
              <a:t>. </a:t>
            </a:r>
            <a:r>
              <a:rPr lang="zh-CN" altLang="en-US" dirty="0"/>
              <a:t>简单二级反应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B3806-CBF7-4036-B138-A75AFB87F007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311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3693" y="368660"/>
            <a:ext cx="8964613" cy="707886"/>
          </a:xfrm>
          <a:ln/>
        </p:spPr>
        <p:txBody>
          <a:bodyPr/>
          <a:lstStyle/>
          <a:p>
            <a:r>
              <a:rPr lang="zh-CN" altLang="en-US" sz="4000" b="1">
                <a:latin typeface="楷体_GB2312" pitchFamily="49" charset="-122"/>
                <a:ea typeface="楷体_GB2312" pitchFamily="49" charset="-122"/>
              </a:rPr>
              <a:t>第三节 浓度对化学反应速率的影响</a:t>
            </a:r>
          </a:p>
        </p:txBody>
      </p:sp>
      <p:sp>
        <p:nvSpPr>
          <p:cNvPr id="157699" name="Rectangle 3"/>
          <p:cNvSpPr>
            <a:spLocks noChangeArrowheads="1"/>
          </p:cNvSpPr>
          <p:nvPr/>
        </p:nvSpPr>
        <p:spPr bwMode="auto">
          <a:xfrm>
            <a:off x="2135560" y="2096852"/>
            <a:ext cx="7740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800" dirty="0"/>
              <a:t>一、基元反应与复合反应</a:t>
            </a:r>
          </a:p>
        </p:txBody>
      </p:sp>
      <p:sp>
        <p:nvSpPr>
          <p:cNvPr id="157700" name="Rectangle 4"/>
          <p:cNvSpPr>
            <a:spLocks noChangeArrowheads="1"/>
          </p:cNvSpPr>
          <p:nvPr/>
        </p:nvSpPr>
        <p:spPr bwMode="auto">
          <a:xfrm>
            <a:off x="2114923" y="3089039"/>
            <a:ext cx="5184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zh-CN" altLang="en-US" sz="2800">
                <a:latin typeface="Arial" charset="0"/>
              </a:rPr>
              <a:t>二、</a:t>
            </a:r>
            <a:r>
              <a:rPr kumimoji="1" lang="zh-CN" altLang="en-US" sz="2800">
                <a:latin typeface="Arial" charset="0"/>
              </a:rPr>
              <a:t>速率方程与质量作用定律程</a:t>
            </a:r>
          </a:p>
        </p:txBody>
      </p:sp>
      <p:sp>
        <p:nvSpPr>
          <p:cNvPr id="157702" name="Rectangle 6"/>
          <p:cNvSpPr>
            <a:spLocks noChangeArrowheads="1"/>
          </p:cNvSpPr>
          <p:nvPr/>
        </p:nvSpPr>
        <p:spPr bwMode="auto">
          <a:xfrm>
            <a:off x="2108572" y="3930415"/>
            <a:ext cx="4470400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三、反应分子数与反应级数</a:t>
            </a:r>
          </a:p>
        </p:txBody>
      </p:sp>
      <p:sp>
        <p:nvSpPr>
          <p:cNvPr id="157703" name="Rectangle 7"/>
          <p:cNvSpPr>
            <a:spLocks noChangeArrowheads="1"/>
          </p:cNvSpPr>
          <p:nvPr/>
        </p:nvSpPr>
        <p:spPr bwMode="auto">
          <a:xfrm>
            <a:off x="2114922" y="4832115"/>
            <a:ext cx="5005388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四、  简单级数反应的速率方程</a:t>
            </a:r>
          </a:p>
        </p:txBody>
      </p:sp>
    </p:spTree>
    <p:extLst>
      <p:ext uri="{BB962C8B-B14F-4D97-AF65-F5344CB8AC3E}">
        <p14:creationId xmlns:p14="http://schemas.microsoft.com/office/powerpoint/2010/main" val="124759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5361" y="980728"/>
            <a:ext cx="11247040" cy="154817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50000"/>
              </a:lnSpc>
              <a:buFontTx/>
              <a:buNone/>
            </a:pPr>
            <a:r>
              <a:rPr lang="en-US" altLang="zh-CN" sz="2400" b="1" dirty="0">
                <a:latin typeface="Times New Roman" pitchFamily="18" charset="0"/>
              </a:rPr>
              <a:t>(2) </a:t>
            </a:r>
            <a:r>
              <a:rPr lang="zh-CN" altLang="en-US" sz="2400" b="1" dirty="0">
                <a:latin typeface="Times New Roman" pitchFamily="18" charset="0"/>
              </a:rPr>
              <a:t>若反应物初浓度不相等</a:t>
            </a:r>
            <a:r>
              <a:rPr lang="en-US" altLang="zh-CN" sz="2400" b="1" i="1" dirty="0">
                <a:latin typeface="Times New Roman" pitchFamily="18" charset="0"/>
              </a:rPr>
              <a:t>c</a:t>
            </a:r>
            <a:r>
              <a:rPr lang="en-US" altLang="zh-CN" sz="2400" b="1" baseline="-25000" dirty="0">
                <a:latin typeface="Times New Roman" pitchFamily="18" charset="0"/>
              </a:rPr>
              <a:t>A,0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altLang="zh-CN" sz="2400" b="1" i="1" dirty="0">
                <a:latin typeface="Times New Roman" pitchFamily="18" charset="0"/>
              </a:rPr>
              <a:t>c</a:t>
            </a:r>
            <a:r>
              <a:rPr lang="en-US" altLang="zh-CN" sz="2400" b="1" baseline="-25000" dirty="0">
                <a:latin typeface="Times New Roman" pitchFamily="18" charset="0"/>
              </a:rPr>
              <a:t>D,0</a:t>
            </a:r>
            <a:r>
              <a:rPr lang="en-US" altLang="zh-CN" sz="2400" b="1" dirty="0">
                <a:latin typeface="Times New Roman" pitchFamily="18" charset="0"/>
              </a:rPr>
              <a:t>,  </a:t>
            </a:r>
            <a:r>
              <a:rPr lang="zh-CN" altLang="en-US" sz="2400" b="1" dirty="0">
                <a:latin typeface="Times New Roman" pitchFamily="18" charset="0"/>
              </a:rPr>
              <a:t>令经过 </a:t>
            </a:r>
            <a:r>
              <a:rPr lang="en-US" altLang="zh-CN" sz="2400" b="1" i="1" dirty="0">
                <a:latin typeface="Times New Roman" pitchFamily="18" charset="0"/>
              </a:rPr>
              <a:t>t </a:t>
            </a:r>
            <a:r>
              <a:rPr lang="zh-CN" altLang="en-US" sz="2400" b="1" dirty="0">
                <a:latin typeface="Times New Roman" pitchFamily="18" charset="0"/>
              </a:rPr>
              <a:t>时间后</a:t>
            </a:r>
            <a:r>
              <a:rPr lang="en-US" altLang="zh-CN" sz="2400" b="1" dirty="0">
                <a:latin typeface="Times New Roman" pitchFamily="18" charset="0"/>
              </a:rPr>
              <a:t>, </a:t>
            </a:r>
            <a:r>
              <a:rPr lang="zh-CN" altLang="en-US" sz="2400" b="1" dirty="0">
                <a:latin typeface="Times New Roman" pitchFamily="18" charset="0"/>
              </a:rPr>
              <a:t>反应物</a:t>
            </a:r>
            <a:r>
              <a:rPr lang="en-US" altLang="zh-CN" sz="2400" b="1" dirty="0">
                <a:latin typeface="Times New Roman" pitchFamily="18" charset="0"/>
              </a:rPr>
              <a:t>A</a:t>
            </a:r>
            <a:r>
              <a:rPr lang="zh-CN" altLang="en-US" sz="2400" b="1" dirty="0">
                <a:latin typeface="Times New Roman" pitchFamily="18" charset="0"/>
              </a:rPr>
              <a:t>、</a:t>
            </a:r>
            <a:r>
              <a:rPr lang="en-US" altLang="zh-CN" sz="2400" b="1" dirty="0">
                <a:latin typeface="Times New Roman" pitchFamily="18" charset="0"/>
              </a:rPr>
              <a:t>D</a:t>
            </a:r>
            <a:r>
              <a:rPr lang="zh-CN" altLang="en-US" sz="2400" b="1" dirty="0">
                <a:latin typeface="Times New Roman" pitchFamily="18" charset="0"/>
              </a:rPr>
              <a:t>消耗掉的浓度为</a:t>
            </a:r>
            <a:r>
              <a:rPr lang="en-US" altLang="zh-CN" sz="2400" b="1" i="1" dirty="0">
                <a:latin typeface="Times New Roman" pitchFamily="18" charset="0"/>
              </a:rPr>
              <a:t>x</a:t>
            </a:r>
            <a:r>
              <a:rPr lang="en-US" altLang="zh-CN" sz="2400" b="1" dirty="0">
                <a:latin typeface="Times New Roman" pitchFamily="18" charset="0"/>
              </a:rPr>
              <a:t>, 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zh-CN" altLang="en-US" sz="2400" b="1" dirty="0">
                <a:latin typeface="Times New Roman" pitchFamily="18" charset="0"/>
              </a:rPr>
              <a:t>即</a:t>
            </a:r>
            <a:r>
              <a:rPr lang="en-US" altLang="zh-CN" sz="2400" b="1" dirty="0">
                <a:latin typeface="Times New Roman" pitchFamily="18" charset="0"/>
              </a:rPr>
              <a:t>: </a:t>
            </a:r>
            <a:r>
              <a:rPr lang="en-US" altLang="zh-CN" sz="2400" b="1" i="1" dirty="0" err="1">
                <a:latin typeface="Times New Roman" pitchFamily="18" charset="0"/>
              </a:rPr>
              <a:t>c</a:t>
            </a:r>
            <a:r>
              <a:rPr lang="en-US" altLang="zh-CN" sz="2400" b="1" baseline="-25000" dirty="0" err="1">
                <a:latin typeface="Times New Roman" pitchFamily="18" charset="0"/>
              </a:rPr>
              <a:t>A</a:t>
            </a:r>
            <a:r>
              <a:rPr lang="en-US" altLang="zh-CN" sz="2400" b="1" dirty="0">
                <a:latin typeface="Times New Roman" pitchFamily="18" charset="0"/>
              </a:rPr>
              <a:t>=</a:t>
            </a:r>
            <a:r>
              <a:rPr lang="en-US" altLang="zh-CN" sz="2400" b="1" i="1" dirty="0">
                <a:latin typeface="Times New Roman" pitchFamily="18" charset="0"/>
              </a:rPr>
              <a:t>c</a:t>
            </a:r>
            <a:r>
              <a:rPr lang="en-US" altLang="zh-CN" sz="2400" b="1" baseline="-25000" dirty="0">
                <a:latin typeface="Times New Roman" pitchFamily="18" charset="0"/>
              </a:rPr>
              <a:t>A,0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400" b="1" i="1" dirty="0">
                <a:latin typeface="Times New Roman" pitchFamily="18" charset="0"/>
              </a:rPr>
              <a:t>x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,          </a:t>
            </a:r>
            <a:r>
              <a:rPr lang="en-US" altLang="zh-CN" sz="2400" b="1" i="1" dirty="0" err="1"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zh-CN" sz="2400" b="1" baseline="-25000" dirty="0" err="1">
                <a:latin typeface="Times New Roman" pitchFamily="18" charset="0"/>
                <a:sym typeface="Symbol" pitchFamily="18" charset="2"/>
              </a:rPr>
              <a:t>D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=</a:t>
            </a:r>
            <a:r>
              <a:rPr lang="en-US" altLang="zh-CN" sz="2400" b="1" i="1" dirty="0"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zh-CN" sz="2400" b="1" baseline="-25000" dirty="0">
                <a:latin typeface="Times New Roman" pitchFamily="18" charset="0"/>
                <a:sym typeface="Symbol" pitchFamily="18" charset="2"/>
              </a:rPr>
              <a:t>D,0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400" b="1" i="1" dirty="0">
                <a:latin typeface="Times New Roman" pitchFamily="18" charset="0"/>
              </a:rPr>
              <a:t>x</a:t>
            </a:r>
          </a:p>
          <a:p>
            <a:pPr algn="just">
              <a:lnSpc>
                <a:spcPct val="150000"/>
              </a:lnSpc>
              <a:buFontTx/>
              <a:buNone/>
            </a:pPr>
            <a:endParaRPr lang="en-US" altLang="zh-CN" sz="2400" b="1" dirty="0">
              <a:latin typeface="Times New Roman" pitchFamily="18" charset="0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2207568" y="2425235"/>
            <a:ext cx="5921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tabLst>
                <a:tab pos="304800" algn="l"/>
                <a:tab pos="685800" algn="l"/>
                <a:tab pos="4800600" algn="l"/>
                <a:tab pos="5410200" algn="l"/>
              </a:tabLst>
            </a:pPr>
            <a:r>
              <a:rPr lang="en-US" altLang="zh-CN" dirty="0" err="1"/>
              <a:t>d</a:t>
            </a:r>
            <a:r>
              <a:rPr lang="en-US" altLang="zh-CN" i="1" dirty="0" err="1"/>
              <a:t>c</a:t>
            </a:r>
            <a:r>
              <a:rPr lang="en-US" altLang="zh-CN" baseline="-25000" dirty="0" err="1"/>
              <a:t>A</a:t>
            </a:r>
            <a:r>
              <a:rPr lang="en-US" altLang="zh-CN" dirty="0"/>
              <a:t>=d(</a:t>
            </a:r>
            <a:r>
              <a:rPr lang="en-US" altLang="zh-CN" i="1" dirty="0"/>
              <a:t>c</a:t>
            </a:r>
            <a:r>
              <a:rPr lang="en-US" altLang="zh-CN" baseline="-25000" dirty="0"/>
              <a:t>A,0</a:t>
            </a:r>
            <a:r>
              <a:rPr lang="en-US" altLang="zh-CN" dirty="0">
                <a:sym typeface="Symbol" pitchFamily="18" charset="2"/>
              </a:rPr>
              <a:t></a:t>
            </a:r>
            <a:r>
              <a:rPr lang="en-US" altLang="zh-CN" i="1" dirty="0"/>
              <a:t>x</a:t>
            </a:r>
            <a:r>
              <a:rPr lang="en-US" altLang="zh-CN" dirty="0">
                <a:sym typeface="Symbol" pitchFamily="18" charset="2"/>
              </a:rPr>
              <a:t>)= </a:t>
            </a:r>
            <a:r>
              <a:rPr lang="en-US" altLang="zh-CN" dirty="0"/>
              <a:t>d</a:t>
            </a:r>
            <a:r>
              <a:rPr lang="en-US" altLang="zh-CN" i="1" dirty="0">
                <a:sym typeface="Symbol" pitchFamily="18" charset="2"/>
              </a:rPr>
              <a:t>x</a:t>
            </a:r>
            <a:r>
              <a:rPr lang="en-US" altLang="zh-CN" dirty="0">
                <a:sym typeface="Symbol" pitchFamily="18" charset="2"/>
              </a:rPr>
              <a:t>,         </a:t>
            </a:r>
            <a:r>
              <a:rPr lang="en-US" altLang="zh-CN" dirty="0" err="1">
                <a:sym typeface="Symbol" pitchFamily="18" charset="2"/>
              </a:rPr>
              <a:t>d</a:t>
            </a:r>
            <a:r>
              <a:rPr lang="en-US" altLang="zh-CN" i="1" dirty="0" err="1">
                <a:sym typeface="Symbol" pitchFamily="18" charset="2"/>
              </a:rPr>
              <a:t>c</a:t>
            </a:r>
            <a:r>
              <a:rPr lang="en-US" altLang="zh-CN" baseline="-25000" dirty="0" err="1">
                <a:sym typeface="Symbol" pitchFamily="18" charset="2"/>
              </a:rPr>
              <a:t>D</a:t>
            </a:r>
            <a:r>
              <a:rPr lang="en-US" altLang="zh-CN" dirty="0">
                <a:sym typeface="Symbol" pitchFamily="18" charset="2"/>
              </a:rPr>
              <a:t>=d(</a:t>
            </a:r>
            <a:r>
              <a:rPr lang="en-US" altLang="zh-CN" i="1" dirty="0">
                <a:sym typeface="Symbol" pitchFamily="18" charset="2"/>
              </a:rPr>
              <a:t>c</a:t>
            </a:r>
            <a:r>
              <a:rPr lang="en-US" altLang="zh-CN" baseline="-25000" dirty="0">
                <a:sym typeface="Symbol" pitchFamily="18" charset="2"/>
              </a:rPr>
              <a:t>D,0</a:t>
            </a:r>
            <a:r>
              <a:rPr lang="en-US" altLang="zh-CN" dirty="0">
                <a:sym typeface="Symbol" pitchFamily="18" charset="2"/>
              </a:rPr>
              <a:t></a:t>
            </a:r>
            <a:r>
              <a:rPr lang="en-US" altLang="zh-CN" i="1" dirty="0"/>
              <a:t>x</a:t>
            </a:r>
            <a:r>
              <a:rPr lang="en-US" altLang="zh-CN" dirty="0">
                <a:sym typeface="Symbol" pitchFamily="18" charset="2"/>
              </a:rPr>
              <a:t>)= </a:t>
            </a:r>
            <a:r>
              <a:rPr lang="en-US" altLang="zh-CN" dirty="0"/>
              <a:t>d</a:t>
            </a:r>
            <a:r>
              <a:rPr lang="en-US" altLang="zh-CN" i="1" dirty="0">
                <a:sym typeface="Symbol" pitchFamily="18" charset="2"/>
              </a:rPr>
              <a:t>x</a:t>
            </a:r>
          </a:p>
        </p:txBody>
      </p:sp>
      <p:grpSp>
        <p:nvGrpSpPr>
          <p:cNvPr id="8216" name="Group 24"/>
          <p:cNvGrpSpPr>
            <a:grpSpLocks/>
          </p:cNvGrpSpPr>
          <p:nvPr/>
        </p:nvGrpSpPr>
        <p:grpSpPr bwMode="auto">
          <a:xfrm>
            <a:off x="2675620" y="3336602"/>
            <a:ext cx="4451350" cy="903288"/>
            <a:chOff x="408" y="2269"/>
            <a:chExt cx="2804" cy="569"/>
          </a:xfrm>
        </p:grpSpPr>
        <p:sp>
          <p:nvSpPr>
            <p:cNvPr id="8197" name="Text Box 5"/>
            <p:cNvSpPr txBox="1">
              <a:spLocks noChangeArrowheads="1"/>
            </p:cNvSpPr>
            <p:nvPr/>
          </p:nvSpPr>
          <p:spPr bwMode="auto">
            <a:xfrm>
              <a:off x="408" y="2409"/>
              <a:ext cx="4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/>
                <a:t>得</a:t>
              </a:r>
              <a:r>
                <a:rPr lang="en-US" altLang="zh-CN"/>
                <a:t>: </a:t>
              </a:r>
            </a:p>
          </p:txBody>
        </p:sp>
        <p:graphicFrame>
          <p:nvGraphicFramePr>
            <p:cNvPr id="8199" name="Object 7"/>
            <p:cNvGraphicFramePr>
              <a:graphicFrameLocks noChangeAspect="1"/>
            </p:cNvGraphicFramePr>
            <p:nvPr/>
          </p:nvGraphicFramePr>
          <p:xfrm>
            <a:off x="900" y="2269"/>
            <a:ext cx="2312" cy="5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6" name="公式" r:id="rId3" imgW="1612800" imgH="393480" progId="Equation.3">
                    <p:embed/>
                  </p:oleObj>
                </mc:Choice>
                <mc:Fallback>
                  <p:oleObj name="公式" r:id="rId3" imgW="1612800" imgH="393480" progId="Equation.3">
                    <p:embed/>
                    <p:pic>
                      <p:nvPicPr>
                        <p:cNvPr id="8199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0" y="2269"/>
                          <a:ext cx="2312" cy="5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1524001" y="2935064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1719955" y="4607067"/>
            <a:ext cx="1281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dirty="0"/>
              <a:t>定积分</a:t>
            </a:r>
            <a:r>
              <a:rPr lang="en-US" altLang="zh-CN" dirty="0"/>
              <a:t>: </a:t>
            </a:r>
          </a:p>
        </p:txBody>
      </p:sp>
      <p:graphicFrame>
        <p:nvGraphicFramePr>
          <p:cNvPr id="820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0899970"/>
              </p:ext>
            </p:extLst>
          </p:nvPr>
        </p:nvGraphicFramePr>
        <p:xfrm>
          <a:off x="3431705" y="4368149"/>
          <a:ext cx="4106863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公式" r:id="rId5" imgW="1765080" imgH="406080" progId="Equation.3">
                  <p:embed/>
                </p:oleObj>
              </mc:Choice>
              <mc:Fallback>
                <p:oleObj name="公式" r:id="rId5" imgW="1765080" imgH="406080" progId="Equation.3">
                  <p:embed/>
                  <p:pic>
                    <p:nvPicPr>
                      <p:cNvPr id="820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1705" y="4368149"/>
                        <a:ext cx="4106863" cy="935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1524001" y="3535139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1524001" y="3530376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08" name="Rectangle 16"/>
          <p:cNvSpPr>
            <a:spLocks noChangeArrowheads="1"/>
          </p:cNvSpPr>
          <p:nvPr/>
        </p:nvSpPr>
        <p:spPr bwMode="auto">
          <a:xfrm>
            <a:off x="1524001" y="2916014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10" name="Rectangle 18"/>
          <p:cNvSpPr>
            <a:spLocks noChangeArrowheads="1"/>
          </p:cNvSpPr>
          <p:nvPr/>
        </p:nvSpPr>
        <p:spPr bwMode="auto">
          <a:xfrm>
            <a:off x="1524001" y="3554189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12" name="Rectangle 20"/>
          <p:cNvSpPr>
            <a:spLocks noGrp="1" noChangeArrowheads="1"/>
          </p:cNvSpPr>
          <p:nvPr>
            <p:ph type="title"/>
          </p:nvPr>
        </p:nvSpPr>
        <p:spPr>
          <a:xfrm>
            <a:off x="1631951" y="34925"/>
            <a:ext cx="2441575" cy="579438"/>
          </a:xfrm>
          <a:noFill/>
          <a:ln/>
        </p:spPr>
        <p:txBody>
          <a:bodyPr/>
          <a:lstStyle/>
          <a:p>
            <a:r>
              <a:rPr lang="zh-CN" altLang="en-US"/>
              <a:t>二</a:t>
            </a:r>
            <a:r>
              <a:rPr lang="en-US" altLang="zh-CN"/>
              <a:t>. </a:t>
            </a:r>
            <a:r>
              <a:rPr lang="zh-CN" altLang="en-US"/>
              <a:t>二级反应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772163" y="5494644"/>
            <a:ext cx="8663864" cy="994697"/>
            <a:chOff x="248163" y="5206611"/>
            <a:chExt cx="8663864" cy="994697"/>
          </a:xfrm>
        </p:grpSpPr>
        <p:graphicFrame>
          <p:nvGraphicFramePr>
            <p:cNvPr id="8219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9766267"/>
                </p:ext>
              </p:extLst>
            </p:nvPr>
          </p:nvGraphicFramePr>
          <p:xfrm>
            <a:off x="248163" y="5206611"/>
            <a:ext cx="4215071" cy="925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8" name="公式" r:id="rId7" imgW="1955520" imgH="431640" progId="Equation.3">
                    <p:embed/>
                  </p:oleObj>
                </mc:Choice>
                <mc:Fallback>
                  <p:oleObj name="公式" r:id="rId7" imgW="1955520" imgH="431640" progId="Equation.3">
                    <p:embed/>
                    <p:pic>
                      <p:nvPicPr>
                        <p:cNvPr id="8219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163" y="5206611"/>
                          <a:ext cx="4215071" cy="92551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20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20319175"/>
                </p:ext>
              </p:extLst>
            </p:nvPr>
          </p:nvGraphicFramePr>
          <p:xfrm>
            <a:off x="5148064" y="5212295"/>
            <a:ext cx="3763963" cy="989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9" name="公式" r:id="rId9" imgW="1650960" imgH="431640" progId="Equation.3">
                    <p:embed/>
                  </p:oleObj>
                </mc:Choice>
                <mc:Fallback>
                  <p:oleObj name="公式" r:id="rId9" imgW="1650960" imgH="431640" progId="Equation.3">
                    <p:embed/>
                    <p:pic>
                      <p:nvPicPr>
                        <p:cNvPr id="822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8064" y="5212295"/>
                          <a:ext cx="3763963" cy="9890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21" name="Text Box 29"/>
            <p:cNvSpPr txBox="1">
              <a:spLocks noChangeArrowheads="1"/>
            </p:cNvSpPr>
            <p:nvPr/>
          </p:nvSpPr>
          <p:spPr bwMode="auto">
            <a:xfrm>
              <a:off x="4472328" y="5647711"/>
              <a:ext cx="539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latin typeface="Arial" charset="0"/>
                </a:rPr>
                <a:t>或 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B3806-CBF7-4036-B138-A75AFB87F007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266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218" name="Text Box 2"/>
              <p:cNvSpPr txBox="1">
                <a:spLocks noChangeArrowheads="1"/>
              </p:cNvSpPr>
              <p:nvPr/>
            </p:nvSpPr>
            <p:spPr bwMode="auto">
              <a:xfrm>
                <a:off x="803412" y="1423739"/>
                <a:ext cx="9975271" cy="40105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457200" indent="-457200">
                  <a:lnSpc>
                    <a:spcPct val="300000"/>
                  </a:lnSpc>
                  <a:spcBef>
                    <a:spcPct val="0"/>
                  </a:spcBef>
                  <a:buFont typeface="+mj-ea"/>
                  <a:buAutoNum type="circleNumDbPlain"/>
                </a:pPr>
                <a:r>
                  <a:rPr lang="en-US" altLang="zh-CN" sz="2200" dirty="0"/>
                  <a:t> </a:t>
                </a:r>
                <a:r>
                  <a:rPr lang="zh-CN" altLang="en-US" sz="2200" dirty="0"/>
                  <a:t>速率常数 </a:t>
                </a:r>
                <a:r>
                  <a:rPr lang="en-US" altLang="zh-CN" sz="2200" i="1" dirty="0"/>
                  <a:t>k </a:t>
                </a:r>
                <a:r>
                  <a:rPr lang="zh-CN" altLang="en-US" sz="2200" dirty="0"/>
                  <a:t>的单位为：</a:t>
                </a:r>
                <a:r>
                  <a:rPr lang="zh-CN" altLang="en-US" sz="2200" dirty="0">
                    <a:solidFill>
                      <a:srgbClr val="FF0066"/>
                    </a:solidFill>
                  </a:rPr>
                  <a:t>浓度</a:t>
                </a:r>
                <a:r>
                  <a:rPr lang="zh-CN" altLang="en-US" sz="2200" baseline="30000" dirty="0">
                    <a:solidFill>
                      <a:srgbClr val="FF0066"/>
                    </a:solidFill>
                    <a:sym typeface="Symbol" pitchFamily="18" charset="2"/>
                  </a:rPr>
                  <a:t></a:t>
                </a:r>
                <a:r>
                  <a:rPr lang="en-US" altLang="zh-CN" sz="2200" baseline="30000" dirty="0">
                    <a:solidFill>
                      <a:srgbClr val="FF0066"/>
                    </a:solidFill>
                  </a:rPr>
                  <a:t>1</a:t>
                </a:r>
                <a:r>
                  <a:rPr lang="en-US" altLang="zh-CN" sz="2200" dirty="0">
                    <a:solidFill>
                      <a:srgbClr val="FF0066"/>
                    </a:solidFill>
                    <a:sym typeface="Symbol" pitchFamily="18" charset="2"/>
                  </a:rPr>
                  <a:t></a:t>
                </a:r>
                <a:r>
                  <a:rPr lang="zh-CN" altLang="en-US" sz="2200" dirty="0">
                    <a:solidFill>
                      <a:srgbClr val="FF0066"/>
                    </a:solidFill>
                  </a:rPr>
                  <a:t>时间</a:t>
                </a:r>
                <a:r>
                  <a:rPr lang="zh-CN" altLang="en-US" sz="2200" baseline="30000" dirty="0">
                    <a:solidFill>
                      <a:srgbClr val="FF0066"/>
                    </a:solidFill>
                    <a:sym typeface="Symbol" pitchFamily="18" charset="2"/>
                  </a:rPr>
                  <a:t></a:t>
                </a:r>
                <a:r>
                  <a:rPr lang="en-US" altLang="zh-CN" sz="2200" baseline="30000" dirty="0">
                    <a:solidFill>
                      <a:srgbClr val="FF0066"/>
                    </a:solidFill>
                  </a:rPr>
                  <a:t>1</a:t>
                </a:r>
                <a:r>
                  <a:rPr lang="en-US" altLang="zh-CN" sz="2200" dirty="0"/>
                  <a:t> (mol</a:t>
                </a:r>
                <a:r>
                  <a:rPr lang="en-US" altLang="zh-CN" sz="2200" baseline="30000" dirty="0">
                    <a:sym typeface="Symbol" pitchFamily="18" charset="2"/>
                  </a:rPr>
                  <a:t></a:t>
                </a:r>
                <a:r>
                  <a:rPr lang="en-US" altLang="zh-CN" sz="2200" baseline="30000" dirty="0"/>
                  <a:t>1</a:t>
                </a:r>
                <a:r>
                  <a:rPr lang="en-US" altLang="zh-CN" sz="2200" dirty="0">
                    <a:sym typeface="Symbol" pitchFamily="18" charset="2"/>
                  </a:rPr>
                  <a:t></a:t>
                </a:r>
                <a:r>
                  <a:rPr lang="en-US" altLang="zh-CN" sz="2200" dirty="0"/>
                  <a:t>m</a:t>
                </a:r>
                <a:r>
                  <a:rPr lang="en-US" altLang="zh-CN" sz="2200" baseline="30000" dirty="0"/>
                  <a:t>3</a:t>
                </a:r>
                <a:r>
                  <a:rPr lang="en-US" altLang="zh-CN" sz="2200" dirty="0">
                    <a:sym typeface="Symbol" pitchFamily="18" charset="2"/>
                  </a:rPr>
                  <a:t></a:t>
                </a:r>
                <a:r>
                  <a:rPr lang="en-US" altLang="zh-CN" sz="2200" dirty="0"/>
                  <a:t>s</a:t>
                </a:r>
                <a:r>
                  <a:rPr lang="en-US" altLang="zh-CN" sz="2200" baseline="30000" dirty="0">
                    <a:sym typeface="Symbol" pitchFamily="18" charset="2"/>
                  </a:rPr>
                  <a:t></a:t>
                </a:r>
                <a:r>
                  <a:rPr lang="en-US" altLang="zh-CN" sz="2200" baseline="30000" dirty="0"/>
                  <a:t>1</a:t>
                </a:r>
                <a:r>
                  <a:rPr lang="zh-CN" altLang="en-US" sz="2200" dirty="0"/>
                  <a:t>或</a:t>
                </a:r>
                <a:r>
                  <a:rPr lang="en-US" altLang="zh-CN" sz="2200" dirty="0"/>
                  <a:t>mol</a:t>
                </a:r>
                <a:r>
                  <a:rPr lang="en-US" altLang="zh-CN" sz="2200" baseline="30000" dirty="0">
                    <a:sym typeface="Symbol" pitchFamily="18" charset="2"/>
                  </a:rPr>
                  <a:t></a:t>
                </a:r>
                <a:r>
                  <a:rPr lang="en-US" altLang="zh-CN" sz="2200" baseline="30000" dirty="0"/>
                  <a:t>1</a:t>
                </a:r>
                <a:r>
                  <a:rPr lang="en-US" altLang="zh-CN" sz="2200" dirty="0">
                    <a:sym typeface="Symbol" pitchFamily="18" charset="2"/>
                  </a:rPr>
                  <a:t></a:t>
                </a:r>
                <a:r>
                  <a:rPr lang="en-US" altLang="zh-CN" sz="2200" dirty="0"/>
                  <a:t>L</a:t>
                </a:r>
                <a:r>
                  <a:rPr lang="en-US" altLang="zh-CN" sz="2200" dirty="0">
                    <a:sym typeface="Symbol" pitchFamily="18" charset="2"/>
                  </a:rPr>
                  <a:t></a:t>
                </a:r>
                <a:r>
                  <a:rPr lang="en-US" altLang="zh-CN" sz="2200" dirty="0"/>
                  <a:t>s</a:t>
                </a:r>
                <a:r>
                  <a:rPr lang="en-US" altLang="zh-CN" sz="2200" baseline="30000" dirty="0">
                    <a:sym typeface="Symbol" pitchFamily="18" charset="2"/>
                  </a:rPr>
                  <a:t></a:t>
                </a:r>
                <a:r>
                  <a:rPr lang="en-US" altLang="zh-CN" sz="2200" baseline="30000" dirty="0"/>
                  <a:t>1</a:t>
                </a:r>
                <a:r>
                  <a:rPr lang="zh-CN" altLang="en-US" sz="2200" dirty="0"/>
                  <a:t>等</a:t>
                </a:r>
                <a:r>
                  <a:rPr lang="en-US" altLang="zh-CN" sz="2200" dirty="0"/>
                  <a:t>); </a:t>
                </a:r>
              </a:p>
              <a:p>
                <a:pPr marL="457200" indent="-457200">
                  <a:lnSpc>
                    <a:spcPct val="300000"/>
                  </a:lnSpc>
                  <a:spcBef>
                    <a:spcPct val="0"/>
                  </a:spcBef>
                  <a:buFont typeface="+mj-ea"/>
                  <a:buAutoNum type="circleNumDbPlain"/>
                </a:pPr>
                <a:r>
                  <a:rPr lang="en-US" altLang="zh-CN" sz="2200" dirty="0"/>
                  <a:t> </a:t>
                </a:r>
                <a:r>
                  <a:rPr lang="zh-CN" altLang="en-US" sz="2200" dirty="0"/>
                  <a:t>当</a:t>
                </a:r>
                <a:r>
                  <a:rPr lang="en-US" altLang="zh-CN" sz="2200" i="1" dirty="0"/>
                  <a:t>c</a:t>
                </a:r>
                <a:r>
                  <a:rPr lang="en-US" altLang="zh-CN" sz="2200" baseline="-25000" dirty="0"/>
                  <a:t>A,0</a:t>
                </a:r>
                <a:r>
                  <a:rPr lang="en-US" altLang="zh-CN" sz="2200" dirty="0">
                    <a:sym typeface="Symbol" pitchFamily="18" charset="2"/>
                  </a:rPr>
                  <a:t>=</a:t>
                </a:r>
                <a:r>
                  <a:rPr lang="en-US" altLang="zh-CN" sz="2200" i="1" dirty="0"/>
                  <a:t>c</a:t>
                </a:r>
                <a:r>
                  <a:rPr lang="en-US" altLang="zh-CN" sz="2200" baseline="-25000" dirty="0"/>
                  <a:t>D,0</a:t>
                </a:r>
                <a:r>
                  <a:rPr lang="zh-CN" altLang="en-US" sz="2200" dirty="0"/>
                  <a:t>时</a:t>
                </a:r>
                <a:r>
                  <a:rPr lang="en-US" altLang="zh-CN" sz="2200" dirty="0"/>
                  <a:t>, </a:t>
                </a:r>
                <a:r>
                  <a:rPr lang="en-US" altLang="zh-CN" sz="2200" dirty="0">
                    <a:sym typeface="Symbol" pitchFamily="18" charset="2"/>
                  </a:rPr>
                  <a:t>1/</a:t>
                </a:r>
                <a:r>
                  <a:rPr lang="en-US" altLang="zh-CN" sz="2200" i="1" dirty="0" err="1">
                    <a:sym typeface="Symbol" pitchFamily="18" charset="2"/>
                  </a:rPr>
                  <a:t>c</a:t>
                </a:r>
                <a:r>
                  <a:rPr lang="en-US" altLang="zh-CN" sz="2200" baseline="-25000" dirty="0" err="1">
                    <a:sym typeface="Symbol" pitchFamily="18" charset="2"/>
                  </a:rPr>
                  <a:t>A</a:t>
                </a:r>
                <a:r>
                  <a:rPr lang="en-US" altLang="zh-CN" sz="2200" dirty="0">
                    <a:sym typeface="Symbol" pitchFamily="18" charset="2"/>
                  </a:rPr>
                  <a:t>~ </a:t>
                </a:r>
                <a:r>
                  <a:rPr lang="en-US" altLang="zh-CN" sz="2200" i="1" dirty="0">
                    <a:sym typeface="Symbol" pitchFamily="18" charset="2"/>
                  </a:rPr>
                  <a:t>t </a:t>
                </a:r>
                <a:r>
                  <a:rPr lang="zh-CN" altLang="en-US" sz="2200" dirty="0">
                    <a:sym typeface="Symbol" pitchFamily="18" charset="2"/>
                  </a:rPr>
                  <a:t>成线性关系</a:t>
                </a:r>
                <a:r>
                  <a:rPr lang="en-US" altLang="zh-CN" sz="2200" dirty="0">
                    <a:sym typeface="Symbol" pitchFamily="18" charset="2"/>
                  </a:rPr>
                  <a:t>, </a:t>
                </a:r>
                <a:r>
                  <a:rPr lang="zh-CN" altLang="en-US" sz="2200" dirty="0">
                    <a:sym typeface="Symbol" pitchFamily="18" charset="2"/>
                  </a:rPr>
                  <a:t>直线的斜率为</a:t>
                </a:r>
                <a:r>
                  <a:rPr lang="en-US" altLang="zh-CN" sz="2200" i="1" dirty="0"/>
                  <a:t>k</a:t>
                </a:r>
                <a:r>
                  <a:rPr lang="en-US" altLang="zh-CN" sz="2200" baseline="-25000" dirty="0">
                    <a:sym typeface="Symbol" pitchFamily="18" charset="2"/>
                  </a:rPr>
                  <a:t>A</a:t>
                </a:r>
                <a:r>
                  <a:rPr lang="en-US" altLang="zh-CN" sz="2200" dirty="0">
                    <a:sym typeface="Symbol" pitchFamily="18" charset="2"/>
                  </a:rPr>
                  <a:t>, </a:t>
                </a:r>
                <a:r>
                  <a:rPr lang="zh-CN" altLang="en-US" sz="2200" dirty="0">
                    <a:sym typeface="Symbol" pitchFamily="18" charset="2"/>
                  </a:rPr>
                  <a:t>截距为</a:t>
                </a:r>
                <a:r>
                  <a:rPr lang="en-US" altLang="zh-CN" sz="2200" dirty="0">
                    <a:sym typeface="Symbol" pitchFamily="18" charset="2"/>
                  </a:rPr>
                  <a:t>1/</a:t>
                </a:r>
                <a:r>
                  <a:rPr lang="en-US" altLang="zh-CN" sz="2200" i="1" dirty="0">
                    <a:sym typeface="Symbol" pitchFamily="18" charset="2"/>
                  </a:rPr>
                  <a:t>c</a:t>
                </a:r>
                <a:r>
                  <a:rPr lang="en-US" altLang="zh-CN" sz="2200" baseline="-25000" dirty="0">
                    <a:sym typeface="Symbol" pitchFamily="18" charset="2"/>
                  </a:rPr>
                  <a:t>A,0</a:t>
                </a:r>
                <a:r>
                  <a:rPr lang="en-US" altLang="zh-CN" sz="2200" dirty="0">
                    <a:sym typeface="Symbol" pitchFamily="18" charset="2"/>
                  </a:rPr>
                  <a:t>;</a:t>
                </a:r>
              </a:p>
              <a:p>
                <a:pPr marL="457200" indent="-457200">
                  <a:lnSpc>
                    <a:spcPct val="300000"/>
                  </a:lnSpc>
                  <a:spcBef>
                    <a:spcPct val="0"/>
                  </a:spcBef>
                  <a:buFont typeface="+mj-ea"/>
                  <a:buAutoNum type="circleNumDbPlain"/>
                </a:pPr>
                <a:r>
                  <a:rPr lang="zh-CN" altLang="en-US" sz="2000" dirty="0"/>
                  <a:t>当</a:t>
                </a:r>
                <a:r>
                  <a:rPr lang="en-US" altLang="zh-CN" sz="2000" i="1" dirty="0"/>
                  <a:t>c</a:t>
                </a:r>
                <a:r>
                  <a:rPr lang="en-US" altLang="zh-CN" sz="2000" baseline="-25000" dirty="0"/>
                  <a:t>A,0</a:t>
                </a:r>
                <a:r>
                  <a:rPr lang="en-US" altLang="zh-CN" sz="2000" dirty="0">
                    <a:sym typeface="Symbol" pitchFamily="18" charset="2"/>
                  </a:rPr>
                  <a:t></a:t>
                </a:r>
                <a:r>
                  <a:rPr lang="en-US" altLang="zh-CN" sz="2000" i="1" dirty="0"/>
                  <a:t>c</a:t>
                </a:r>
                <a:r>
                  <a:rPr lang="en-US" altLang="zh-CN" sz="2000" baseline="-25000" dirty="0"/>
                  <a:t>D,0</a:t>
                </a:r>
                <a:r>
                  <a:rPr lang="zh-CN" altLang="en-US" sz="2000" dirty="0"/>
                  <a:t>时</a:t>
                </a:r>
                <a:r>
                  <a:rPr lang="en-US" altLang="zh-CN" sz="2000" dirty="0"/>
                  <a:t>,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dirty="0">
                        <a:latin typeface="Cambria Math"/>
                      </a:rPr>
                      <m:t>Ln</m:t>
                    </m:r>
                    <m:f>
                      <m:fPr>
                        <m:type m:val="lin"/>
                        <m:ctrlPr>
                          <a:rPr lang="en-US" altLang="zh-CN" sz="2000" i="1" dirty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sz="2000" i="1" dirty="0"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2000" i="1" dirty="0">
                                <a:latin typeface="Cambria Math"/>
                              </a:rPr>
                              <m:t>𝑫</m:t>
                            </m:r>
                            <m:r>
                              <a:rPr lang="en-US" altLang="zh-CN" sz="2000" i="1" dirty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sz="2000" i="1" dirty="0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sz="2000" i="1" dirty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2000" i="1" dirty="0">
                                <a:latin typeface="Cambria Math"/>
                              </a:rPr>
                              <m:t>𝑨</m:t>
                            </m:r>
                          </m:sub>
                        </m:sSub>
                        <m:r>
                          <a:rPr lang="en-US" altLang="zh-CN" sz="2000" i="1" dirty="0">
                            <a:latin typeface="Cambria Math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zh-CN" sz="20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sz="2000" i="1" dirty="0"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2000" i="1" dirty="0">
                                <a:latin typeface="Cambria Math"/>
                              </a:rPr>
                              <m:t>𝑨</m:t>
                            </m:r>
                            <m:r>
                              <a:rPr lang="en-US" altLang="zh-CN" sz="2000" i="1" dirty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sz="2000" i="1" dirty="0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</m:den>
                    </m:f>
                    <m:r>
                      <a:rPr lang="en-US" altLang="zh-CN" sz="2000" i="1" dirty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altLang="zh-CN" sz="2000" i="1" dirty="0">
                            <a:latin typeface="Cambria Math"/>
                          </a:rPr>
                          <m:t>𝑨</m:t>
                        </m:r>
                      </m:sub>
                    </m:sSub>
                    <m:r>
                      <a:rPr lang="en-US" altLang="zh-CN" sz="20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en-US" altLang="zh-CN" sz="2000" dirty="0">
                    <a:sym typeface="Symbol" pitchFamily="18" charset="2"/>
                  </a:rPr>
                  <a:t>~</a:t>
                </a:r>
                <a:r>
                  <a:rPr lang="en-US" altLang="zh-CN" sz="2000" i="1" dirty="0">
                    <a:sym typeface="Symbol" pitchFamily="18" charset="2"/>
                  </a:rPr>
                  <a:t>t </a:t>
                </a:r>
                <a:r>
                  <a:rPr lang="zh-CN" altLang="en-US" sz="2000" dirty="0">
                    <a:sym typeface="Symbol" pitchFamily="18" charset="2"/>
                  </a:rPr>
                  <a:t>成线性关系</a:t>
                </a:r>
                <a:r>
                  <a:rPr lang="en-US" altLang="zh-CN" sz="2000" dirty="0">
                    <a:sym typeface="Symbol" pitchFamily="18" charset="2"/>
                  </a:rPr>
                  <a:t>, </a:t>
                </a:r>
                <a:r>
                  <a:rPr lang="zh-CN" altLang="en-US" sz="2000" dirty="0"/>
                  <a:t>直线的斜率为</a:t>
                </a:r>
                <a:r>
                  <a:rPr lang="en-US" altLang="zh-CN" sz="2000" dirty="0"/>
                  <a:t>(</a:t>
                </a:r>
                <a:r>
                  <a:rPr lang="en-US" altLang="zh-CN" sz="2000" i="1" dirty="0"/>
                  <a:t>c</a:t>
                </a:r>
                <a:r>
                  <a:rPr lang="en-US" altLang="zh-CN" sz="2000" baseline="-25000" dirty="0"/>
                  <a:t>A,0</a:t>
                </a:r>
                <a:r>
                  <a:rPr lang="en-US" altLang="zh-CN" sz="2000" dirty="0">
                    <a:sym typeface="Symbol" pitchFamily="18" charset="2"/>
                  </a:rPr>
                  <a:t></a:t>
                </a:r>
                <a:r>
                  <a:rPr lang="en-US" altLang="zh-CN" sz="2000" i="1" dirty="0"/>
                  <a:t>c</a:t>
                </a:r>
                <a:r>
                  <a:rPr lang="en-US" altLang="zh-CN" sz="2000" baseline="-25000" dirty="0"/>
                  <a:t>D,0</a:t>
                </a:r>
                <a:r>
                  <a:rPr lang="en-US" altLang="zh-CN" sz="2000" dirty="0"/>
                  <a:t>)</a:t>
                </a:r>
                <a:r>
                  <a:rPr lang="en-US" altLang="zh-CN" sz="2000" i="1" dirty="0"/>
                  <a:t>k</a:t>
                </a:r>
                <a:r>
                  <a:rPr lang="en-US" altLang="zh-CN" sz="2000" baseline="-25000" dirty="0"/>
                  <a:t>A</a:t>
                </a:r>
                <a:r>
                  <a:rPr lang="en-US" altLang="zh-CN" sz="2000" dirty="0"/>
                  <a:t>; </a:t>
                </a:r>
              </a:p>
              <a:p>
                <a:pPr marL="457200" indent="-457200">
                  <a:lnSpc>
                    <a:spcPct val="300000"/>
                  </a:lnSpc>
                  <a:spcBef>
                    <a:spcPct val="0"/>
                  </a:spcBef>
                  <a:buFont typeface="+mj-ea"/>
                  <a:buAutoNum type="circleNumDbPlain"/>
                </a:pPr>
                <a:r>
                  <a:rPr lang="zh-CN" altLang="en-US" sz="2000" dirty="0"/>
                  <a:t>当</a:t>
                </a:r>
                <a:r>
                  <a:rPr lang="en-US" altLang="zh-CN" sz="2000" i="1" dirty="0"/>
                  <a:t>c</a:t>
                </a:r>
                <a:r>
                  <a:rPr lang="en-US" altLang="zh-CN" sz="2000" baseline="-25000" dirty="0"/>
                  <a:t>A,0</a:t>
                </a:r>
                <a:r>
                  <a:rPr lang="en-US" altLang="zh-CN" sz="2000" dirty="0">
                    <a:sym typeface="Symbol" pitchFamily="18" charset="2"/>
                  </a:rPr>
                  <a:t>=</a:t>
                </a:r>
                <a:r>
                  <a:rPr lang="en-US" altLang="zh-CN" sz="2000" i="1" dirty="0"/>
                  <a:t>c</a:t>
                </a:r>
                <a:r>
                  <a:rPr lang="en-US" altLang="zh-CN" sz="2000" baseline="-25000" dirty="0"/>
                  <a:t>D,0</a:t>
                </a:r>
                <a:r>
                  <a:rPr lang="zh-CN" altLang="en-US" sz="2000" dirty="0"/>
                  <a:t>时</a:t>
                </a:r>
                <a:r>
                  <a:rPr lang="en-US" altLang="zh-CN" sz="2000" dirty="0"/>
                  <a:t>, </a:t>
                </a:r>
                <a:r>
                  <a:rPr lang="zh-CN" altLang="en-US" sz="2000" dirty="0"/>
                  <a:t>二级反应的半衰期</a:t>
                </a:r>
                <a:r>
                  <a:rPr lang="en-US" altLang="zh-CN" sz="2000" dirty="0"/>
                  <a:t>:</a:t>
                </a:r>
              </a:p>
            </p:txBody>
          </p:sp>
        </mc:Choice>
        <mc:Fallback xmlns="">
          <p:sp>
            <p:nvSpPr>
              <p:cNvPr id="9218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3412" y="1423739"/>
                <a:ext cx="9975271" cy="4010521"/>
              </a:xfrm>
              <a:prstGeom prst="rect">
                <a:avLst/>
              </a:prstGeom>
              <a:blipFill>
                <a:blip r:embed="rId3"/>
                <a:stretch>
                  <a:fillRect l="-97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1524001" y="-193899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1524001" y="453801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1524001" y="-193899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1524001" y="463326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2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3359629"/>
              </p:ext>
            </p:extLst>
          </p:nvPr>
        </p:nvGraphicFramePr>
        <p:xfrm>
          <a:off x="5267908" y="4653136"/>
          <a:ext cx="2116138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公式" r:id="rId4" imgW="914400" imgH="406080" progId="Equation.3">
                  <p:embed/>
                </p:oleObj>
              </mc:Choice>
              <mc:Fallback>
                <p:oleObj name="公式" r:id="rId4" imgW="914400" imgH="406080" progId="Equation.3">
                  <p:embed/>
                  <p:pic>
                    <p:nvPicPr>
                      <p:cNvPr id="922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7908" y="4653136"/>
                        <a:ext cx="2116138" cy="931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0" name="Rectangle 14"/>
          <p:cNvSpPr>
            <a:spLocks noGrp="1" noChangeArrowheads="1"/>
          </p:cNvSpPr>
          <p:nvPr>
            <p:ph type="title"/>
          </p:nvPr>
        </p:nvSpPr>
        <p:spPr>
          <a:xfrm>
            <a:off x="1631951" y="179930"/>
            <a:ext cx="4926349" cy="584775"/>
          </a:xfrm>
          <a:noFill/>
          <a:ln/>
        </p:spPr>
        <p:txBody>
          <a:bodyPr/>
          <a:lstStyle/>
          <a:p>
            <a:r>
              <a:rPr lang="zh-CN" altLang="en-US" dirty="0"/>
              <a:t>二</a:t>
            </a:r>
            <a:r>
              <a:rPr lang="en-US" altLang="zh-CN" dirty="0"/>
              <a:t>. </a:t>
            </a:r>
            <a:r>
              <a:rPr lang="zh-CN" altLang="en-US" dirty="0"/>
              <a:t>简单二级反应</a:t>
            </a:r>
            <a:r>
              <a:rPr lang="en-US" altLang="zh-CN" dirty="0"/>
              <a:t>——</a:t>
            </a:r>
            <a:r>
              <a:rPr lang="zh-CN" altLang="en-US" dirty="0"/>
              <a:t>特征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B3806-CBF7-4036-B138-A75AFB87F007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970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7" name="Rectangle 47"/>
          <p:cNvSpPr>
            <a:spLocks noGrp="1" noChangeArrowheads="1"/>
          </p:cNvSpPr>
          <p:nvPr>
            <p:ph type="title"/>
          </p:nvPr>
        </p:nvSpPr>
        <p:spPr>
          <a:xfrm>
            <a:off x="-678" y="77960"/>
            <a:ext cx="2464136" cy="584775"/>
          </a:xfrm>
          <a:noFill/>
          <a:ln/>
        </p:spPr>
        <p:txBody>
          <a:bodyPr/>
          <a:lstStyle/>
          <a:p>
            <a:r>
              <a:rPr lang="zh-CN" altLang="en-US"/>
              <a:t>二</a:t>
            </a:r>
            <a:r>
              <a:rPr lang="en-US" altLang="zh-CN"/>
              <a:t>. </a:t>
            </a:r>
            <a:r>
              <a:rPr lang="zh-CN" altLang="en-US"/>
              <a:t>二级反应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51384" y="1119983"/>
            <a:ext cx="10909197" cy="2628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zh-CN" altLang="en-US" sz="2400" b="1" dirty="0">
                <a:latin typeface="Times New Roman" pitchFamily="18" charset="0"/>
              </a:rPr>
              <a:t>例</a:t>
            </a:r>
            <a:r>
              <a:rPr lang="en-US" altLang="zh-CN" sz="2400" b="1" dirty="0">
                <a:latin typeface="Times New Roman" pitchFamily="18" charset="0"/>
              </a:rPr>
              <a:t>3  </a:t>
            </a:r>
            <a:r>
              <a:rPr lang="zh-CN" altLang="en-US" sz="2400" b="1" dirty="0">
                <a:latin typeface="Times New Roman" pitchFamily="18" charset="0"/>
              </a:rPr>
              <a:t>乙酸乙酯皂化为二级反应</a:t>
            </a:r>
            <a:r>
              <a:rPr lang="en-US" altLang="zh-CN" sz="2400" b="1" dirty="0">
                <a:latin typeface="Times New Roman" pitchFamily="18" charset="0"/>
              </a:rPr>
              <a:t>:</a:t>
            </a:r>
          </a:p>
          <a:p>
            <a:pPr algn="ctr">
              <a:lnSpc>
                <a:spcPct val="150000"/>
              </a:lnSpc>
              <a:buFontTx/>
              <a:buNone/>
            </a:pPr>
            <a:r>
              <a:rPr lang="en-US" altLang="zh-CN" sz="2400" b="1" dirty="0">
                <a:latin typeface="Times New Roman" pitchFamily="18" charset="0"/>
              </a:rPr>
              <a:t>CH</a:t>
            </a:r>
            <a:r>
              <a:rPr lang="en-US" altLang="zh-CN" sz="2400" b="1" baseline="-25000" dirty="0">
                <a:latin typeface="Times New Roman" pitchFamily="18" charset="0"/>
              </a:rPr>
              <a:t>2</a:t>
            </a:r>
            <a:r>
              <a:rPr lang="en-US" altLang="zh-CN" sz="2400" b="1" dirty="0">
                <a:latin typeface="Times New Roman" pitchFamily="18" charset="0"/>
              </a:rPr>
              <a:t>COOC</a:t>
            </a:r>
            <a:r>
              <a:rPr lang="en-US" altLang="zh-CN" sz="2400" b="1" baseline="-25000" dirty="0">
                <a:latin typeface="Times New Roman" pitchFamily="18" charset="0"/>
              </a:rPr>
              <a:t>2</a:t>
            </a:r>
            <a:r>
              <a:rPr lang="en-US" altLang="zh-CN" sz="2400" b="1" dirty="0">
                <a:latin typeface="Times New Roman" pitchFamily="18" charset="0"/>
              </a:rPr>
              <a:t>H</a:t>
            </a:r>
            <a:r>
              <a:rPr lang="en-US" altLang="zh-CN" sz="2400" b="1" baseline="-25000" dirty="0">
                <a:latin typeface="Times New Roman" pitchFamily="18" charset="0"/>
              </a:rPr>
              <a:t>5</a:t>
            </a:r>
            <a:r>
              <a:rPr lang="en-US" altLang="zh-CN" sz="2400" b="1" dirty="0">
                <a:latin typeface="Times New Roman" pitchFamily="18" charset="0"/>
              </a:rPr>
              <a:t>+NaOH  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</a:t>
            </a:r>
            <a:r>
              <a:rPr lang="en-US" altLang="zh-CN" sz="2400" b="1" dirty="0">
                <a:latin typeface="Times New Roman" pitchFamily="18" charset="0"/>
              </a:rPr>
              <a:t>CH</a:t>
            </a:r>
            <a:r>
              <a:rPr lang="en-US" altLang="zh-CN" sz="2400" b="1" baseline="-25000" dirty="0">
                <a:latin typeface="Times New Roman" pitchFamily="18" charset="0"/>
              </a:rPr>
              <a:t>3</a:t>
            </a:r>
            <a:r>
              <a:rPr lang="en-US" altLang="zh-CN" sz="2400" b="1" dirty="0">
                <a:latin typeface="Times New Roman" pitchFamily="18" charset="0"/>
              </a:rPr>
              <a:t>COONa+C</a:t>
            </a:r>
            <a:r>
              <a:rPr lang="en-US" altLang="zh-CN" sz="2400" b="1" baseline="-25000" dirty="0">
                <a:latin typeface="Times New Roman" pitchFamily="18" charset="0"/>
              </a:rPr>
              <a:t>2</a:t>
            </a:r>
            <a:r>
              <a:rPr lang="en-US" altLang="zh-CN" sz="2400" b="1" dirty="0">
                <a:latin typeface="Times New Roman" pitchFamily="18" charset="0"/>
              </a:rPr>
              <a:t>H</a:t>
            </a:r>
            <a:r>
              <a:rPr lang="en-US" altLang="zh-CN" sz="2400" b="1" baseline="-25000" dirty="0">
                <a:latin typeface="Times New Roman" pitchFamily="18" charset="0"/>
              </a:rPr>
              <a:t>5</a:t>
            </a:r>
            <a:r>
              <a:rPr lang="en-US" altLang="zh-CN" sz="2400" b="1" dirty="0">
                <a:latin typeface="Times New Roman" pitchFamily="18" charset="0"/>
              </a:rPr>
              <a:t>OH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b="1" dirty="0">
                <a:latin typeface="Times New Roman" pitchFamily="18" charset="0"/>
              </a:rPr>
              <a:t>     </a:t>
            </a:r>
            <a:r>
              <a:rPr lang="en-US" altLang="zh-CN" sz="2400" b="1" dirty="0" err="1">
                <a:latin typeface="Times New Roman" pitchFamily="18" charset="0"/>
              </a:rPr>
              <a:t>NaOH</a:t>
            </a:r>
            <a:r>
              <a:rPr lang="zh-CN" altLang="en-US" sz="2400" b="1" dirty="0">
                <a:latin typeface="Times New Roman" pitchFamily="18" charset="0"/>
              </a:rPr>
              <a:t>的初浓度为</a:t>
            </a:r>
            <a:r>
              <a:rPr lang="en-US" altLang="zh-CN" sz="2400" b="1" i="1" dirty="0">
                <a:latin typeface="Times New Roman" pitchFamily="18" charset="0"/>
              </a:rPr>
              <a:t>c</a:t>
            </a:r>
            <a:r>
              <a:rPr lang="en-US" altLang="zh-CN" sz="2400" b="1" baseline="-25000" dirty="0">
                <a:latin typeface="Times New Roman" pitchFamily="18" charset="0"/>
              </a:rPr>
              <a:t>A,0</a:t>
            </a:r>
            <a:r>
              <a:rPr lang="en-US" altLang="zh-CN" sz="2400" b="1" dirty="0">
                <a:latin typeface="Times New Roman" pitchFamily="18" charset="0"/>
              </a:rPr>
              <a:t>=0.00980 </a:t>
            </a:r>
            <a:r>
              <a:rPr lang="en-US" altLang="zh-CN" sz="2400" b="1" dirty="0" err="1">
                <a:latin typeface="Times New Roman" pitchFamily="18" charset="0"/>
              </a:rPr>
              <a:t>mol</a:t>
            </a:r>
            <a:r>
              <a:rPr lang="en-US" altLang="zh-CN" sz="2400" b="1" dirty="0">
                <a:latin typeface="Times New Roman" pitchFamily="18" charset="0"/>
              </a:rPr>
              <a:t>/L, CH</a:t>
            </a:r>
            <a:r>
              <a:rPr lang="en-US" altLang="zh-CN" sz="2400" b="1" baseline="-25000" dirty="0">
                <a:latin typeface="Times New Roman" pitchFamily="18" charset="0"/>
              </a:rPr>
              <a:t>3</a:t>
            </a:r>
            <a:r>
              <a:rPr lang="en-US" altLang="zh-CN" sz="2400" b="1" dirty="0">
                <a:latin typeface="Times New Roman" pitchFamily="18" charset="0"/>
              </a:rPr>
              <a:t>COOC</a:t>
            </a:r>
            <a:r>
              <a:rPr lang="en-US" altLang="zh-CN" sz="2400" b="1" baseline="-25000" dirty="0">
                <a:latin typeface="Times New Roman" pitchFamily="18" charset="0"/>
              </a:rPr>
              <a:t>2</a:t>
            </a:r>
            <a:r>
              <a:rPr lang="en-US" altLang="zh-CN" sz="2400" b="1" dirty="0">
                <a:latin typeface="Times New Roman" pitchFamily="18" charset="0"/>
              </a:rPr>
              <a:t>H</a:t>
            </a:r>
            <a:r>
              <a:rPr lang="en-US" altLang="zh-CN" sz="2400" b="1" baseline="-25000" dirty="0">
                <a:latin typeface="Times New Roman" pitchFamily="18" charset="0"/>
              </a:rPr>
              <a:t>5</a:t>
            </a:r>
            <a:r>
              <a:rPr lang="zh-CN" altLang="en-US" sz="2400" b="1" dirty="0">
                <a:latin typeface="Times New Roman" pitchFamily="18" charset="0"/>
              </a:rPr>
              <a:t>的初浓度为</a:t>
            </a:r>
            <a:r>
              <a:rPr lang="en-US" altLang="zh-CN" sz="2400" b="1" i="1" dirty="0">
                <a:latin typeface="Times New Roman" pitchFamily="18" charset="0"/>
              </a:rPr>
              <a:t>c</a:t>
            </a:r>
            <a:r>
              <a:rPr lang="en-US" altLang="zh-CN" sz="2400" b="1" baseline="-25000" dirty="0">
                <a:latin typeface="Times New Roman" pitchFamily="18" charset="0"/>
              </a:rPr>
              <a:t>D,0</a:t>
            </a:r>
            <a:r>
              <a:rPr lang="en-US" altLang="zh-CN" sz="2400" b="1" dirty="0">
                <a:latin typeface="Times New Roman" pitchFamily="18" charset="0"/>
              </a:rPr>
              <a:t>=0.00486 </a:t>
            </a:r>
            <a:r>
              <a:rPr lang="en-US" altLang="zh-CN" sz="2400" b="1" dirty="0" err="1">
                <a:latin typeface="Times New Roman" pitchFamily="18" charset="0"/>
              </a:rPr>
              <a:t>mol</a:t>
            </a:r>
            <a:r>
              <a:rPr lang="en-US" altLang="zh-CN" sz="2400" b="1" dirty="0">
                <a:latin typeface="Times New Roman" pitchFamily="18" charset="0"/>
              </a:rPr>
              <a:t>/L</a:t>
            </a:r>
            <a:r>
              <a:rPr lang="zh-CN" altLang="en-US" sz="2400" b="1" dirty="0">
                <a:latin typeface="Times New Roman" pitchFamily="18" charset="0"/>
              </a:rPr>
              <a:t>。</a:t>
            </a:r>
            <a:r>
              <a:rPr lang="en-US" altLang="zh-CN" sz="2400" b="1" dirty="0">
                <a:latin typeface="Times New Roman" pitchFamily="18" charset="0"/>
              </a:rPr>
              <a:t>25℃</a:t>
            </a:r>
            <a:r>
              <a:rPr lang="zh-CN" altLang="en-US" sz="2400" b="1" dirty="0">
                <a:latin typeface="Times New Roman" pitchFamily="18" charset="0"/>
              </a:rPr>
              <a:t>时用酸碱滴定法测得如下数据</a:t>
            </a:r>
            <a:r>
              <a:rPr lang="en-US" altLang="zh-CN" sz="2400" b="1" dirty="0">
                <a:latin typeface="Times New Roman" pitchFamily="18" charset="0"/>
              </a:rPr>
              <a:t>, </a:t>
            </a:r>
            <a:r>
              <a:rPr lang="zh-CN" altLang="en-US" sz="2400" b="1" dirty="0">
                <a:latin typeface="Times New Roman" pitchFamily="18" charset="0"/>
              </a:rPr>
              <a:t>求速率常数</a:t>
            </a:r>
            <a:r>
              <a:rPr lang="en-US" altLang="zh-CN" sz="2400" b="1" i="1" dirty="0">
                <a:latin typeface="Times New Roman" pitchFamily="18" charset="0"/>
              </a:rPr>
              <a:t>k</a:t>
            </a:r>
            <a:r>
              <a:rPr lang="zh-CN" altLang="en-US" sz="2400" b="1" dirty="0">
                <a:latin typeface="Times New Roman" pitchFamily="18" charset="0"/>
              </a:rPr>
              <a:t>。</a:t>
            </a:r>
          </a:p>
        </p:txBody>
      </p:sp>
      <p:sp>
        <p:nvSpPr>
          <p:cNvPr id="30754" name="Line 34"/>
          <p:cNvSpPr>
            <a:spLocks noChangeShapeType="1"/>
          </p:cNvSpPr>
          <p:nvPr/>
        </p:nvSpPr>
        <p:spPr bwMode="auto">
          <a:xfrm>
            <a:off x="1524000" y="3833813"/>
            <a:ext cx="0" cy="103505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5" name="Line 35"/>
          <p:cNvSpPr>
            <a:spLocks noChangeShapeType="1"/>
          </p:cNvSpPr>
          <p:nvPr/>
        </p:nvSpPr>
        <p:spPr bwMode="auto">
          <a:xfrm>
            <a:off x="10668000" y="3833813"/>
            <a:ext cx="0" cy="103505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0769" name="Group 49"/>
          <p:cNvGrpSpPr>
            <a:grpSpLocks/>
          </p:cNvGrpSpPr>
          <p:nvPr/>
        </p:nvGrpSpPr>
        <p:grpSpPr bwMode="auto">
          <a:xfrm>
            <a:off x="1524000" y="4356102"/>
            <a:ext cx="9144000" cy="1395413"/>
            <a:chOff x="0" y="2415"/>
            <a:chExt cx="5760" cy="879"/>
          </a:xfrm>
        </p:grpSpPr>
        <p:sp>
          <p:nvSpPr>
            <p:cNvPr id="30725" name="Rectangle 5"/>
            <p:cNvSpPr>
              <a:spLocks noChangeArrowheads="1"/>
            </p:cNvSpPr>
            <p:nvPr/>
          </p:nvSpPr>
          <p:spPr bwMode="auto">
            <a:xfrm>
              <a:off x="5206" y="2990"/>
              <a:ext cx="554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tabLst>
                  <a:tab pos="304800" algn="l"/>
                  <a:tab pos="685800" algn="l"/>
                  <a:tab pos="4800600" algn="l"/>
                  <a:tab pos="5410200" algn="l"/>
                </a:tabLst>
              </a:pPr>
              <a:r>
                <a:rPr lang="en-US" altLang="zh-CN">
                  <a:cs typeface="Times New Roman" pitchFamily="18" charset="0"/>
                </a:rPr>
                <a:t>0.80</a:t>
              </a:r>
              <a:endParaRPr lang="en-US" altLang="zh-CN">
                <a:latin typeface="Arial" charset="0"/>
                <a:cs typeface="Times New Roman" pitchFamily="18" charset="0"/>
              </a:endParaRPr>
            </a:p>
          </p:txBody>
        </p:sp>
        <p:sp>
          <p:nvSpPr>
            <p:cNvPr id="30726" name="Rectangle 6"/>
            <p:cNvSpPr>
              <a:spLocks noChangeArrowheads="1"/>
            </p:cNvSpPr>
            <p:nvPr/>
          </p:nvSpPr>
          <p:spPr bwMode="auto">
            <a:xfrm>
              <a:off x="4650" y="2990"/>
              <a:ext cx="556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tabLst>
                  <a:tab pos="304800" algn="l"/>
                  <a:tab pos="685800" algn="l"/>
                  <a:tab pos="4800600" algn="l"/>
                  <a:tab pos="5410200" algn="l"/>
                </a:tabLst>
              </a:pPr>
              <a:r>
                <a:rPr lang="en-US" altLang="zh-CN">
                  <a:cs typeface="Times New Roman" pitchFamily="18" charset="0"/>
                </a:rPr>
                <a:t>1.09</a:t>
              </a:r>
              <a:endParaRPr lang="en-US" altLang="zh-CN">
                <a:latin typeface="Arial" charset="0"/>
                <a:cs typeface="Times New Roman" pitchFamily="18" charset="0"/>
              </a:endParaRPr>
            </a:p>
          </p:txBody>
        </p:sp>
        <p:sp>
          <p:nvSpPr>
            <p:cNvPr id="30727" name="Rectangle 7"/>
            <p:cNvSpPr>
              <a:spLocks noChangeArrowheads="1"/>
            </p:cNvSpPr>
            <p:nvPr/>
          </p:nvSpPr>
          <p:spPr bwMode="auto">
            <a:xfrm>
              <a:off x="4096" y="2990"/>
              <a:ext cx="554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tabLst>
                  <a:tab pos="304800" algn="l"/>
                  <a:tab pos="685800" algn="l"/>
                  <a:tab pos="4800600" algn="l"/>
                  <a:tab pos="5410200" algn="l"/>
                </a:tabLst>
              </a:pPr>
              <a:r>
                <a:rPr lang="en-US" altLang="zh-CN">
                  <a:cs typeface="Times New Roman" pitchFamily="18" charset="0"/>
                </a:rPr>
                <a:t>1.51</a:t>
              </a:r>
              <a:endParaRPr lang="en-US" altLang="zh-CN">
                <a:latin typeface="Arial" charset="0"/>
                <a:cs typeface="Times New Roman" pitchFamily="18" charset="0"/>
              </a:endParaRPr>
            </a:p>
          </p:txBody>
        </p:sp>
        <p:sp>
          <p:nvSpPr>
            <p:cNvPr id="30728" name="Rectangle 8"/>
            <p:cNvSpPr>
              <a:spLocks noChangeArrowheads="1"/>
            </p:cNvSpPr>
            <p:nvPr/>
          </p:nvSpPr>
          <p:spPr bwMode="auto">
            <a:xfrm>
              <a:off x="3540" y="2990"/>
              <a:ext cx="556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tabLst>
                  <a:tab pos="304800" algn="l"/>
                  <a:tab pos="685800" algn="l"/>
                  <a:tab pos="4800600" algn="l"/>
                  <a:tab pos="5410200" algn="l"/>
                </a:tabLst>
              </a:pPr>
              <a:r>
                <a:rPr lang="en-US" altLang="zh-CN">
                  <a:cs typeface="Times New Roman" pitchFamily="18" charset="0"/>
                </a:rPr>
                <a:t>2.30</a:t>
              </a:r>
              <a:endParaRPr lang="en-US" altLang="zh-CN">
                <a:latin typeface="Arial" charset="0"/>
                <a:cs typeface="Times New Roman" pitchFamily="18" charset="0"/>
              </a:endParaRPr>
            </a:p>
          </p:txBody>
        </p:sp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>
              <a:off x="2986" y="2990"/>
              <a:ext cx="554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tabLst>
                  <a:tab pos="304800" algn="l"/>
                  <a:tab pos="685800" algn="l"/>
                  <a:tab pos="4800600" algn="l"/>
                  <a:tab pos="5410200" algn="l"/>
                </a:tabLst>
              </a:pPr>
              <a:r>
                <a:rPr lang="en-US" altLang="zh-CN">
                  <a:cs typeface="Times New Roman" pitchFamily="18" charset="0"/>
                </a:rPr>
                <a:t>2.97</a:t>
              </a:r>
              <a:endParaRPr lang="en-US" altLang="zh-CN">
                <a:latin typeface="Arial" charset="0"/>
                <a:cs typeface="Times New Roman" pitchFamily="18" charset="0"/>
              </a:endParaRPr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>
              <a:off x="2430" y="2990"/>
              <a:ext cx="556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tabLst>
                  <a:tab pos="304800" algn="l"/>
                  <a:tab pos="685800" algn="l"/>
                  <a:tab pos="4800600" algn="l"/>
                  <a:tab pos="5410200" algn="l"/>
                </a:tabLst>
              </a:pPr>
              <a:r>
                <a:rPr lang="en-US" altLang="zh-CN">
                  <a:cs typeface="Times New Roman" pitchFamily="18" charset="0"/>
                </a:rPr>
                <a:t>3.70</a:t>
              </a:r>
              <a:endParaRPr lang="en-US" altLang="zh-CN">
                <a:latin typeface="Arial" charset="0"/>
                <a:cs typeface="Times New Roman" pitchFamily="18" charset="0"/>
              </a:endParaRPr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>
              <a:off x="1876" y="2990"/>
              <a:ext cx="554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tabLst>
                  <a:tab pos="304800" algn="l"/>
                  <a:tab pos="685800" algn="l"/>
                  <a:tab pos="4800600" algn="l"/>
                  <a:tab pos="5410200" algn="l"/>
                </a:tabLst>
              </a:pPr>
              <a:r>
                <a:rPr lang="en-US" altLang="zh-CN">
                  <a:cs typeface="Times New Roman" pitchFamily="18" charset="0"/>
                </a:rPr>
                <a:t>3.98</a:t>
              </a:r>
              <a:endParaRPr lang="en-US" altLang="zh-CN">
                <a:latin typeface="Arial" charset="0"/>
                <a:cs typeface="Times New Roman" pitchFamily="18" charset="0"/>
              </a:endParaRPr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>
              <a:off x="1320" y="2990"/>
              <a:ext cx="556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tabLst>
                  <a:tab pos="304800" algn="l"/>
                  <a:tab pos="685800" algn="l"/>
                  <a:tab pos="4800600" algn="l"/>
                  <a:tab pos="5410200" algn="l"/>
                </a:tabLst>
              </a:pPr>
              <a:r>
                <a:rPr lang="en-US" altLang="zh-CN">
                  <a:cs typeface="Times New Roman" pitchFamily="18" charset="0"/>
                </a:rPr>
                <a:t>4.86</a:t>
              </a:r>
              <a:endParaRPr lang="en-US" altLang="zh-CN">
                <a:latin typeface="Arial" charset="0"/>
                <a:cs typeface="Times New Roman" pitchFamily="18" charset="0"/>
              </a:endParaRPr>
            </a:p>
          </p:txBody>
        </p:sp>
        <p:sp>
          <p:nvSpPr>
            <p:cNvPr id="30733" name="Rectangle 13"/>
            <p:cNvSpPr>
              <a:spLocks noChangeArrowheads="1"/>
            </p:cNvSpPr>
            <p:nvPr/>
          </p:nvSpPr>
          <p:spPr bwMode="auto">
            <a:xfrm>
              <a:off x="0" y="2990"/>
              <a:ext cx="1320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tabLst>
                  <a:tab pos="304800" algn="l"/>
                  <a:tab pos="685800" algn="l"/>
                  <a:tab pos="4800600" algn="l"/>
                  <a:tab pos="5410200" algn="l"/>
                </a:tabLst>
              </a:pPr>
              <a:r>
                <a:rPr lang="en-US" altLang="zh-CN" dirty="0">
                  <a:cs typeface="Times New Roman" pitchFamily="18" charset="0"/>
                </a:rPr>
                <a:t>10</a:t>
              </a:r>
              <a:r>
                <a:rPr lang="en-US" altLang="zh-CN" baseline="30000" dirty="0">
                  <a:cs typeface="Times New Roman" pitchFamily="18" charset="0"/>
                </a:rPr>
                <a:t>3</a:t>
              </a:r>
              <a:r>
                <a:rPr lang="en-US" altLang="zh-CN" i="1" dirty="0">
                  <a:cs typeface="Times New Roman" pitchFamily="18" charset="0"/>
                </a:rPr>
                <a:t>c</a:t>
              </a:r>
              <a:r>
                <a:rPr lang="en-US" altLang="zh-CN" baseline="-30000" dirty="0">
                  <a:cs typeface="Times New Roman" pitchFamily="18" charset="0"/>
                </a:rPr>
                <a:t>D</a:t>
              </a:r>
              <a:r>
                <a:rPr lang="en-US" altLang="zh-CN" dirty="0">
                  <a:cs typeface="Times New Roman" pitchFamily="18" charset="0"/>
                </a:rPr>
                <a:t>/(</a:t>
              </a:r>
              <a:r>
                <a:rPr lang="en-US" altLang="zh-CN" dirty="0" err="1">
                  <a:cs typeface="Times New Roman" pitchFamily="18" charset="0"/>
                </a:rPr>
                <a:t>mol</a:t>
              </a:r>
              <a:r>
                <a:rPr lang="en-US" altLang="zh-CN" dirty="0">
                  <a:cs typeface="Times New Roman" pitchFamily="18" charset="0"/>
                </a:rPr>
                <a:t>/ L)</a:t>
              </a:r>
              <a:endParaRPr lang="en-US" altLang="zh-CN" dirty="0">
                <a:latin typeface="Arial" charset="0"/>
                <a:cs typeface="Times New Roman" pitchFamily="18" charset="0"/>
              </a:endParaRPr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5206" y="2740"/>
              <a:ext cx="554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tabLst>
                  <a:tab pos="304800" algn="l"/>
                  <a:tab pos="685800" algn="l"/>
                  <a:tab pos="4800600" algn="l"/>
                  <a:tab pos="5410200" algn="l"/>
                </a:tabLst>
              </a:pPr>
              <a:r>
                <a:rPr lang="en-US" altLang="zh-CN" dirty="0">
                  <a:cs typeface="Times New Roman" pitchFamily="18" charset="0"/>
                </a:rPr>
                <a:t>5.74</a:t>
              </a:r>
              <a:endParaRPr lang="en-US" altLang="zh-CN" dirty="0">
                <a:latin typeface="Arial" charset="0"/>
                <a:cs typeface="Times New Roman" pitchFamily="18" charset="0"/>
              </a:endParaRPr>
            </a:p>
          </p:txBody>
        </p:sp>
        <p:sp>
          <p:nvSpPr>
            <p:cNvPr id="30735" name="Rectangle 15"/>
            <p:cNvSpPr>
              <a:spLocks noChangeArrowheads="1"/>
            </p:cNvSpPr>
            <p:nvPr/>
          </p:nvSpPr>
          <p:spPr bwMode="auto">
            <a:xfrm>
              <a:off x="4650" y="2740"/>
              <a:ext cx="556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tabLst>
                  <a:tab pos="304800" algn="l"/>
                  <a:tab pos="685800" algn="l"/>
                  <a:tab pos="4800600" algn="l"/>
                  <a:tab pos="5410200" algn="l"/>
                </a:tabLst>
              </a:pPr>
              <a:r>
                <a:rPr lang="en-US" altLang="zh-CN">
                  <a:cs typeface="Times New Roman" pitchFamily="18" charset="0"/>
                </a:rPr>
                <a:t>6.03</a:t>
              </a:r>
              <a:endParaRPr lang="en-US" altLang="zh-CN">
                <a:latin typeface="Arial" charset="0"/>
                <a:cs typeface="Times New Roman" pitchFamily="18" charset="0"/>
              </a:endParaRPr>
            </a:p>
          </p:txBody>
        </p:sp>
        <p:sp>
          <p:nvSpPr>
            <p:cNvPr id="30736" name="Rectangle 16"/>
            <p:cNvSpPr>
              <a:spLocks noChangeArrowheads="1"/>
            </p:cNvSpPr>
            <p:nvPr/>
          </p:nvSpPr>
          <p:spPr bwMode="auto">
            <a:xfrm>
              <a:off x="4096" y="2740"/>
              <a:ext cx="554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tabLst>
                  <a:tab pos="304800" algn="l"/>
                  <a:tab pos="685800" algn="l"/>
                  <a:tab pos="4800600" algn="l"/>
                  <a:tab pos="5410200" algn="l"/>
                </a:tabLst>
              </a:pPr>
              <a:r>
                <a:rPr lang="en-US" altLang="zh-CN">
                  <a:cs typeface="Times New Roman" pitchFamily="18" charset="0"/>
                </a:rPr>
                <a:t>6.45</a:t>
              </a:r>
              <a:endParaRPr lang="en-US" altLang="zh-CN">
                <a:latin typeface="Arial" charset="0"/>
                <a:cs typeface="Times New Roman" pitchFamily="18" charset="0"/>
              </a:endParaRPr>
            </a:p>
          </p:txBody>
        </p:sp>
        <p:sp>
          <p:nvSpPr>
            <p:cNvPr id="30737" name="Rectangle 17"/>
            <p:cNvSpPr>
              <a:spLocks noChangeArrowheads="1"/>
            </p:cNvSpPr>
            <p:nvPr/>
          </p:nvSpPr>
          <p:spPr bwMode="auto">
            <a:xfrm>
              <a:off x="3540" y="2740"/>
              <a:ext cx="556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tabLst>
                  <a:tab pos="304800" algn="l"/>
                  <a:tab pos="685800" algn="l"/>
                  <a:tab pos="4800600" algn="l"/>
                  <a:tab pos="5410200" algn="l"/>
                </a:tabLst>
              </a:pPr>
              <a:r>
                <a:rPr lang="en-US" altLang="zh-CN">
                  <a:cs typeface="Times New Roman" pitchFamily="18" charset="0"/>
                </a:rPr>
                <a:t>7.24</a:t>
              </a:r>
              <a:endParaRPr lang="en-US" altLang="zh-CN">
                <a:latin typeface="Arial" charset="0"/>
                <a:cs typeface="Times New Roman" pitchFamily="18" charset="0"/>
              </a:endParaRPr>
            </a:p>
          </p:txBody>
        </p:sp>
        <p:sp>
          <p:nvSpPr>
            <p:cNvPr id="30738" name="Rectangle 18"/>
            <p:cNvSpPr>
              <a:spLocks noChangeArrowheads="1"/>
            </p:cNvSpPr>
            <p:nvPr/>
          </p:nvSpPr>
          <p:spPr bwMode="auto">
            <a:xfrm>
              <a:off x="2986" y="2740"/>
              <a:ext cx="554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tabLst>
                  <a:tab pos="304800" algn="l"/>
                  <a:tab pos="685800" algn="l"/>
                  <a:tab pos="4800600" algn="l"/>
                  <a:tab pos="5410200" algn="l"/>
                </a:tabLst>
              </a:pPr>
              <a:r>
                <a:rPr lang="en-US" altLang="zh-CN">
                  <a:cs typeface="Times New Roman" pitchFamily="18" charset="0"/>
                </a:rPr>
                <a:t>7.92</a:t>
              </a:r>
              <a:endParaRPr lang="en-US" altLang="zh-CN">
                <a:latin typeface="Arial" charset="0"/>
                <a:cs typeface="Times New Roman" pitchFamily="18" charset="0"/>
              </a:endParaRPr>
            </a:p>
          </p:txBody>
        </p:sp>
        <p:sp>
          <p:nvSpPr>
            <p:cNvPr id="30739" name="Rectangle 19"/>
            <p:cNvSpPr>
              <a:spLocks noChangeArrowheads="1"/>
            </p:cNvSpPr>
            <p:nvPr/>
          </p:nvSpPr>
          <p:spPr bwMode="auto">
            <a:xfrm>
              <a:off x="2430" y="2740"/>
              <a:ext cx="556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tabLst>
                  <a:tab pos="304800" algn="l"/>
                  <a:tab pos="685800" algn="l"/>
                  <a:tab pos="4800600" algn="l"/>
                  <a:tab pos="5410200" algn="l"/>
                </a:tabLst>
              </a:pPr>
              <a:r>
                <a:rPr lang="en-US" altLang="zh-CN">
                  <a:cs typeface="Times New Roman" pitchFamily="18" charset="0"/>
                </a:rPr>
                <a:t>8.64</a:t>
              </a:r>
              <a:endParaRPr lang="en-US" altLang="zh-CN">
                <a:latin typeface="Arial" charset="0"/>
                <a:cs typeface="Times New Roman" pitchFamily="18" charset="0"/>
              </a:endParaRPr>
            </a:p>
          </p:txBody>
        </p:sp>
        <p:sp>
          <p:nvSpPr>
            <p:cNvPr id="30740" name="Rectangle 20"/>
            <p:cNvSpPr>
              <a:spLocks noChangeArrowheads="1"/>
            </p:cNvSpPr>
            <p:nvPr/>
          </p:nvSpPr>
          <p:spPr bwMode="auto">
            <a:xfrm>
              <a:off x="1876" y="2740"/>
              <a:ext cx="554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tabLst>
                  <a:tab pos="304800" algn="l"/>
                  <a:tab pos="685800" algn="l"/>
                  <a:tab pos="4800600" algn="l"/>
                  <a:tab pos="5410200" algn="l"/>
                </a:tabLst>
              </a:pPr>
              <a:r>
                <a:rPr lang="en-US" altLang="zh-CN">
                  <a:cs typeface="Times New Roman" pitchFamily="18" charset="0"/>
                </a:rPr>
                <a:t>8.92</a:t>
              </a:r>
              <a:endParaRPr lang="en-US" altLang="zh-CN">
                <a:latin typeface="Arial" charset="0"/>
                <a:cs typeface="Times New Roman" pitchFamily="18" charset="0"/>
              </a:endParaRPr>
            </a:p>
          </p:txBody>
        </p:sp>
        <p:sp>
          <p:nvSpPr>
            <p:cNvPr id="30741" name="Rectangle 21"/>
            <p:cNvSpPr>
              <a:spLocks noChangeArrowheads="1"/>
            </p:cNvSpPr>
            <p:nvPr/>
          </p:nvSpPr>
          <p:spPr bwMode="auto">
            <a:xfrm>
              <a:off x="1320" y="2740"/>
              <a:ext cx="556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tabLst>
                  <a:tab pos="304800" algn="l"/>
                  <a:tab pos="685800" algn="l"/>
                  <a:tab pos="4800600" algn="l"/>
                  <a:tab pos="5410200" algn="l"/>
                </a:tabLst>
              </a:pPr>
              <a:r>
                <a:rPr lang="en-US" altLang="zh-CN">
                  <a:cs typeface="Times New Roman" pitchFamily="18" charset="0"/>
                </a:rPr>
                <a:t>9.80</a:t>
              </a:r>
              <a:endParaRPr lang="en-US" altLang="zh-CN">
                <a:latin typeface="Arial" charset="0"/>
                <a:cs typeface="Times New Roman" pitchFamily="18" charset="0"/>
              </a:endParaRPr>
            </a:p>
          </p:txBody>
        </p:sp>
        <p:sp>
          <p:nvSpPr>
            <p:cNvPr id="30742" name="Rectangle 22"/>
            <p:cNvSpPr>
              <a:spLocks noChangeArrowheads="1"/>
            </p:cNvSpPr>
            <p:nvPr/>
          </p:nvSpPr>
          <p:spPr bwMode="auto">
            <a:xfrm>
              <a:off x="0" y="2740"/>
              <a:ext cx="1320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tabLst>
                  <a:tab pos="304800" algn="l"/>
                  <a:tab pos="685800" algn="l"/>
                  <a:tab pos="4800600" algn="l"/>
                  <a:tab pos="5410200" algn="l"/>
                </a:tabLst>
              </a:pPr>
              <a:r>
                <a:rPr lang="en-US" altLang="zh-CN" dirty="0">
                  <a:cs typeface="Times New Roman" pitchFamily="18" charset="0"/>
                </a:rPr>
                <a:t>10</a:t>
              </a:r>
              <a:r>
                <a:rPr lang="en-US" altLang="zh-CN" baseline="30000" dirty="0">
                  <a:cs typeface="Times New Roman" pitchFamily="18" charset="0"/>
                </a:rPr>
                <a:t>3</a:t>
              </a:r>
              <a:r>
                <a:rPr lang="en-US" altLang="zh-CN" i="1" dirty="0">
                  <a:cs typeface="Times New Roman" pitchFamily="18" charset="0"/>
                </a:rPr>
                <a:t>c</a:t>
              </a:r>
              <a:r>
                <a:rPr lang="en-US" altLang="zh-CN" baseline="-30000" dirty="0">
                  <a:cs typeface="Times New Roman" pitchFamily="18" charset="0"/>
                </a:rPr>
                <a:t>A</a:t>
              </a:r>
              <a:r>
                <a:rPr lang="en-US" altLang="zh-CN" dirty="0">
                  <a:cs typeface="Times New Roman" pitchFamily="18" charset="0"/>
                </a:rPr>
                <a:t>/(</a:t>
              </a:r>
              <a:r>
                <a:rPr lang="en-US" altLang="zh-CN" dirty="0" err="1">
                  <a:cs typeface="Times New Roman" pitchFamily="18" charset="0"/>
                </a:rPr>
                <a:t>mol</a:t>
              </a:r>
              <a:r>
                <a:rPr lang="en-US" altLang="zh-CN" dirty="0">
                  <a:cs typeface="Times New Roman" pitchFamily="18" charset="0"/>
                </a:rPr>
                <a:t>/ L)</a:t>
              </a:r>
              <a:endParaRPr lang="en-US" altLang="zh-CN" dirty="0">
                <a:latin typeface="Arial" charset="0"/>
                <a:cs typeface="Times New Roman" pitchFamily="18" charset="0"/>
              </a:endParaRPr>
            </a:p>
          </p:txBody>
        </p:sp>
        <p:sp>
          <p:nvSpPr>
            <p:cNvPr id="30743" name="Rectangle 23"/>
            <p:cNvSpPr>
              <a:spLocks noChangeArrowheads="1"/>
            </p:cNvSpPr>
            <p:nvPr/>
          </p:nvSpPr>
          <p:spPr bwMode="auto">
            <a:xfrm>
              <a:off x="5206" y="2415"/>
              <a:ext cx="554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tabLst>
                  <a:tab pos="304800" algn="l"/>
                  <a:tab pos="685800" algn="l"/>
                  <a:tab pos="4800600" algn="l"/>
                  <a:tab pos="5410200" algn="l"/>
                </a:tabLst>
              </a:pPr>
              <a:r>
                <a:rPr lang="en-US" altLang="zh-CN">
                  <a:cs typeface="Times New Roman" pitchFamily="18" charset="0"/>
                </a:rPr>
                <a:t>2401</a:t>
              </a:r>
              <a:endParaRPr lang="en-US" altLang="zh-CN">
                <a:latin typeface="Arial" charset="0"/>
                <a:cs typeface="Times New Roman" pitchFamily="18" charset="0"/>
              </a:endParaRPr>
            </a:p>
          </p:txBody>
        </p:sp>
        <p:sp>
          <p:nvSpPr>
            <p:cNvPr id="30744" name="Rectangle 24"/>
            <p:cNvSpPr>
              <a:spLocks noChangeArrowheads="1"/>
            </p:cNvSpPr>
            <p:nvPr/>
          </p:nvSpPr>
          <p:spPr bwMode="auto">
            <a:xfrm>
              <a:off x="4650" y="2415"/>
              <a:ext cx="556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tabLst>
                  <a:tab pos="304800" algn="l"/>
                  <a:tab pos="685800" algn="l"/>
                  <a:tab pos="4800600" algn="l"/>
                  <a:tab pos="5410200" algn="l"/>
                </a:tabLst>
              </a:pPr>
              <a:r>
                <a:rPr lang="en-US" altLang="zh-CN">
                  <a:cs typeface="Times New Roman" pitchFamily="18" charset="0"/>
                </a:rPr>
                <a:t>1918</a:t>
              </a:r>
              <a:endParaRPr lang="en-US" altLang="zh-CN">
                <a:latin typeface="Arial" charset="0"/>
                <a:cs typeface="Times New Roman" pitchFamily="18" charset="0"/>
              </a:endParaRPr>
            </a:p>
          </p:txBody>
        </p:sp>
        <p:sp>
          <p:nvSpPr>
            <p:cNvPr id="30745" name="Rectangle 25"/>
            <p:cNvSpPr>
              <a:spLocks noChangeArrowheads="1"/>
            </p:cNvSpPr>
            <p:nvPr/>
          </p:nvSpPr>
          <p:spPr bwMode="auto">
            <a:xfrm>
              <a:off x="4096" y="2415"/>
              <a:ext cx="554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tabLst>
                  <a:tab pos="304800" algn="l"/>
                  <a:tab pos="685800" algn="l"/>
                  <a:tab pos="4800600" algn="l"/>
                  <a:tab pos="5410200" algn="l"/>
                </a:tabLst>
              </a:pPr>
              <a:r>
                <a:rPr lang="en-US" altLang="zh-CN">
                  <a:cs typeface="Times New Roman" pitchFamily="18" charset="0"/>
                </a:rPr>
                <a:t>1510</a:t>
              </a:r>
              <a:endParaRPr lang="en-US" altLang="zh-CN">
                <a:latin typeface="Arial" charset="0"/>
                <a:cs typeface="Times New Roman" pitchFamily="18" charset="0"/>
              </a:endParaRPr>
            </a:p>
          </p:txBody>
        </p:sp>
        <p:sp>
          <p:nvSpPr>
            <p:cNvPr id="30746" name="Rectangle 26"/>
            <p:cNvSpPr>
              <a:spLocks noChangeArrowheads="1"/>
            </p:cNvSpPr>
            <p:nvPr/>
          </p:nvSpPr>
          <p:spPr bwMode="auto">
            <a:xfrm>
              <a:off x="3540" y="2415"/>
              <a:ext cx="556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tabLst>
                  <a:tab pos="304800" algn="l"/>
                  <a:tab pos="685800" algn="l"/>
                  <a:tab pos="4800600" algn="l"/>
                  <a:tab pos="5410200" algn="l"/>
                </a:tabLst>
              </a:pPr>
              <a:r>
                <a:rPr lang="en-US" altLang="zh-CN">
                  <a:cs typeface="Times New Roman" pitchFamily="18" charset="0"/>
                </a:rPr>
                <a:t>866</a:t>
              </a:r>
              <a:endParaRPr lang="en-US" altLang="zh-CN">
                <a:latin typeface="Arial" charset="0"/>
                <a:cs typeface="Times New Roman" pitchFamily="18" charset="0"/>
              </a:endParaRPr>
            </a:p>
          </p:txBody>
        </p:sp>
        <p:sp>
          <p:nvSpPr>
            <p:cNvPr id="30747" name="Rectangle 27"/>
            <p:cNvSpPr>
              <a:spLocks noChangeArrowheads="1"/>
            </p:cNvSpPr>
            <p:nvPr/>
          </p:nvSpPr>
          <p:spPr bwMode="auto">
            <a:xfrm>
              <a:off x="2986" y="2415"/>
              <a:ext cx="554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tabLst>
                  <a:tab pos="304800" algn="l"/>
                  <a:tab pos="685800" algn="l"/>
                  <a:tab pos="4800600" algn="l"/>
                  <a:tab pos="5410200" algn="l"/>
                </a:tabLst>
              </a:pPr>
              <a:r>
                <a:rPr lang="en-US" altLang="zh-CN">
                  <a:cs typeface="Times New Roman" pitchFamily="18" charset="0"/>
                </a:rPr>
                <a:t>531</a:t>
              </a:r>
              <a:endParaRPr lang="en-US" altLang="zh-CN">
                <a:latin typeface="Arial" charset="0"/>
                <a:cs typeface="Times New Roman" pitchFamily="18" charset="0"/>
              </a:endParaRPr>
            </a:p>
          </p:txBody>
        </p:sp>
        <p:sp>
          <p:nvSpPr>
            <p:cNvPr id="30748" name="Rectangle 28"/>
            <p:cNvSpPr>
              <a:spLocks noChangeArrowheads="1"/>
            </p:cNvSpPr>
            <p:nvPr/>
          </p:nvSpPr>
          <p:spPr bwMode="auto">
            <a:xfrm>
              <a:off x="2430" y="2415"/>
              <a:ext cx="556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tabLst>
                  <a:tab pos="304800" algn="l"/>
                  <a:tab pos="685800" algn="l"/>
                  <a:tab pos="4800600" algn="l"/>
                  <a:tab pos="5410200" algn="l"/>
                </a:tabLst>
              </a:pPr>
              <a:r>
                <a:rPr lang="en-US" altLang="zh-CN">
                  <a:cs typeface="Times New Roman" pitchFamily="18" charset="0"/>
                </a:rPr>
                <a:t>273</a:t>
              </a:r>
              <a:endParaRPr lang="en-US" altLang="zh-CN">
                <a:latin typeface="Arial" charset="0"/>
                <a:cs typeface="Times New Roman" pitchFamily="18" charset="0"/>
              </a:endParaRPr>
            </a:p>
          </p:txBody>
        </p:sp>
        <p:sp>
          <p:nvSpPr>
            <p:cNvPr id="30749" name="Rectangle 29"/>
            <p:cNvSpPr>
              <a:spLocks noChangeArrowheads="1"/>
            </p:cNvSpPr>
            <p:nvPr/>
          </p:nvSpPr>
          <p:spPr bwMode="auto">
            <a:xfrm>
              <a:off x="1876" y="2415"/>
              <a:ext cx="554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tabLst>
                  <a:tab pos="304800" algn="l"/>
                  <a:tab pos="685800" algn="l"/>
                  <a:tab pos="4800600" algn="l"/>
                  <a:tab pos="5410200" algn="l"/>
                </a:tabLst>
              </a:pPr>
              <a:r>
                <a:rPr lang="en-US" altLang="zh-CN">
                  <a:cs typeface="Times New Roman" pitchFamily="18" charset="0"/>
                </a:rPr>
                <a:t>178</a:t>
              </a:r>
              <a:endParaRPr lang="en-US" altLang="zh-CN">
                <a:latin typeface="Arial" charset="0"/>
                <a:cs typeface="Times New Roman" pitchFamily="18" charset="0"/>
              </a:endParaRPr>
            </a:p>
          </p:txBody>
        </p:sp>
        <p:sp>
          <p:nvSpPr>
            <p:cNvPr id="30750" name="Rectangle 30"/>
            <p:cNvSpPr>
              <a:spLocks noChangeArrowheads="1"/>
            </p:cNvSpPr>
            <p:nvPr/>
          </p:nvSpPr>
          <p:spPr bwMode="auto">
            <a:xfrm>
              <a:off x="1320" y="2415"/>
              <a:ext cx="556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tabLst>
                  <a:tab pos="304800" algn="l"/>
                  <a:tab pos="685800" algn="l"/>
                  <a:tab pos="4800600" algn="l"/>
                  <a:tab pos="5410200" algn="l"/>
                </a:tabLst>
              </a:pPr>
              <a:r>
                <a:rPr lang="en-US" altLang="zh-CN">
                  <a:cs typeface="Times New Roman" pitchFamily="18" charset="0"/>
                </a:rPr>
                <a:t>0</a:t>
              </a:r>
              <a:endParaRPr lang="en-US" altLang="zh-CN">
                <a:latin typeface="Arial" charset="0"/>
                <a:cs typeface="Times New Roman" pitchFamily="18" charset="0"/>
              </a:endParaRPr>
            </a:p>
          </p:txBody>
        </p:sp>
        <p:sp>
          <p:nvSpPr>
            <p:cNvPr id="30751" name="Rectangle 31"/>
            <p:cNvSpPr>
              <a:spLocks noChangeArrowheads="1"/>
            </p:cNvSpPr>
            <p:nvPr/>
          </p:nvSpPr>
          <p:spPr bwMode="auto">
            <a:xfrm>
              <a:off x="0" y="2415"/>
              <a:ext cx="1320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tabLst>
                  <a:tab pos="304800" algn="l"/>
                  <a:tab pos="685800" algn="l"/>
                  <a:tab pos="4800600" algn="l"/>
                  <a:tab pos="5410200" algn="l"/>
                </a:tabLst>
              </a:pPr>
              <a:r>
                <a:rPr lang="en-US" altLang="zh-CN" i="1">
                  <a:cs typeface="Times New Roman" pitchFamily="18" charset="0"/>
                </a:rPr>
                <a:t>t</a:t>
              </a:r>
              <a:r>
                <a:rPr lang="en-US" altLang="zh-CN">
                  <a:cs typeface="Times New Roman" pitchFamily="18" charset="0"/>
                </a:rPr>
                <a:t>/s</a:t>
              </a:r>
              <a:endParaRPr lang="en-US" altLang="zh-CN">
                <a:latin typeface="Arial" charset="0"/>
                <a:cs typeface="Times New Roman" pitchFamily="18" charset="0"/>
              </a:endParaRPr>
            </a:p>
          </p:txBody>
        </p:sp>
        <p:sp>
          <p:nvSpPr>
            <p:cNvPr id="30752" name="Line 32"/>
            <p:cNvSpPr>
              <a:spLocks noChangeShapeType="1"/>
            </p:cNvSpPr>
            <p:nvPr/>
          </p:nvSpPr>
          <p:spPr bwMode="auto">
            <a:xfrm>
              <a:off x="0" y="2415"/>
              <a:ext cx="5760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3" name="Line 33"/>
            <p:cNvSpPr>
              <a:spLocks noChangeShapeType="1"/>
            </p:cNvSpPr>
            <p:nvPr/>
          </p:nvSpPr>
          <p:spPr bwMode="auto">
            <a:xfrm>
              <a:off x="0" y="3294"/>
              <a:ext cx="5760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6" name="Line 36"/>
            <p:cNvSpPr>
              <a:spLocks noChangeShapeType="1"/>
            </p:cNvSpPr>
            <p:nvPr/>
          </p:nvSpPr>
          <p:spPr bwMode="auto">
            <a:xfrm>
              <a:off x="0" y="2740"/>
              <a:ext cx="5760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58" name="Rectangle 38"/>
          <p:cNvSpPr>
            <a:spLocks noChangeArrowheads="1"/>
          </p:cNvSpPr>
          <p:nvPr/>
        </p:nvSpPr>
        <p:spPr bwMode="auto">
          <a:xfrm>
            <a:off x="1524001" y="2925539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60" name="Rectangle 40"/>
          <p:cNvSpPr>
            <a:spLocks noChangeArrowheads="1"/>
          </p:cNvSpPr>
          <p:nvPr/>
        </p:nvSpPr>
        <p:spPr bwMode="auto">
          <a:xfrm>
            <a:off x="1524001" y="3544664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61" name="Rectangle 41"/>
          <p:cNvSpPr>
            <a:spLocks noChangeArrowheads="1"/>
          </p:cNvSpPr>
          <p:nvPr/>
        </p:nvSpPr>
        <p:spPr bwMode="auto">
          <a:xfrm>
            <a:off x="1524001" y="2925539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63" name="Rectangle 43"/>
          <p:cNvSpPr>
            <a:spLocks noChangeArrowheads="1"/>
          </p:cNvSpPr>
          <p:nvPr/>
        </p:nvSpPr>
        <p:spPr bwMode="auto">
          <a:xfrm>
            <a:off x="1524001" y="3544664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1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9326981" y="6489340"/>
            <a:ext cx="2133600" cy="368660"/>
          </a:xfrm>
        </p:spPr>
        <p:txBody>
          <a:bodyPr/>
          <a:lstStyle/>
          <a:p>
            <a:fld id="{D80B3806-CBF7-4036-B138-A75AFB87F007}" type="slidenum">
              <a:rPr lang="en-US" altLang="zh-CN" smtClean="0"/>
              <a:pPr/>
              <a:t>22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066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0" name="Rectangle 40"/>
          <p:cNvSpPr>
            <a:spLocks noChangeArrowheads="1"/>
          </p:cNvSpPr>
          <p:nvPr/>
        </p:nvSpPr>
        <p:spPr bwMode="auto">
          <a:xfrm>
            <a:off x="1524001" y="3544664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77" name="Text Box 37"/>
          <p:cNvSpPr txBox="1">
            <a:spLocks noChangeArrowheads="1"/>
          </p:cNvSpPr>
          <p:nvPr/>
        </p:nvSpPr>
        <p:spPr bwMode="auto">
          <a:xfrm>
            <a:off x="340864" y="1354105"/>
            <a:ext cx="671500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dirty="0"/>
              <a:t>    </a:t>
            </a:r>
            <a:r>
              <a:rPr lang="zh-CN" altLang="en-US" dirty="0"/>
              <a:t>解</a:t>
            </a:r>
            <a:r>
              <a:rPr lang="en-US" altLang="zh-CN" dirty="0"/>
              <a:t>: </a:t>
            </a:r>
            <a:r>
              <a:rPr lang="zh-CN" altLang="en-US" dirty="0"/>
              <a:t>先由上列数据计算出 </a:t>
            </a:r>
            <a:r>
              <a:rPr lang="en-US" altLang="zh-CN" dirty="0" err="1"/>
              <a:t>ln</a:t>
            </a:r>
            <a:r>
              <a:rPr lang="en-US" altLang="zh-CN" dirty="0"/>
              <a:t> (C</a:t>
            </a:r>
            <a:r>
              <a:rPr lang="en-US" altLang="zh-CN" baseline="-25000" dirty="0"/>
              <a:t>D,0</a:t>
            </a:r>
            <a:r>
              <a:rPr lang="en-US" altLang="zh-CN" baseline="30000" dirty="0"/>
              <a:t>.</a:t>
            </a:r>
            <a:r>
              <a:rPr lang="en-US" altLang="zh-CN" dirty="0"/>
              <a:t> C</a:t>
            </a:r>
            <a:r>
              <a:rPr lang="en-US" altLang="zh-CN" baseline="-25000" dirty="0"/>
              <a:t>A</a:t>
            </a:r>
            <a:r>
              <a:rPr lang="en-US" altLang="zh-CN" dirty="0"/>
              <a:t>)/(C</a:t>
            </a:r>
            <a:r>
              <a:rPr lang="en-US" altLang="zh-CN" baseline="-25000" dirty="0"/>
              <a:t>A,0</a:t>
            </a:r>
            <a:r>
              <a:rPr lang="en-US" altLang="zh-CN" baseline="30000" dirty="0"/>
              <a:t>.</a:t>
            </a:r>
            <a:r>
              <a:rPr lang="en-US" altLang="zh-CN" dirty="0"/>
              <a:t> C</a:t>
            </a:r>
            <a:r>
              <a:rPr lang="en-US" altLang="zh-CN" baseline="-25000" dirty="0"/>
              <a:t>D</a:t>
            </a:r>
            <a:r>
              <a:rPr lang="en-US" altLang="zh-CN" dirty="0"/>
              <a:t>)</a:t>
            </a:r>
            <a:r>
              <a:rPr lang="zh-CN" altLang="en-US" dirty="0"/>
              <a:t>，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 以</a:t>
            </a:r>
            <a:r>
              <a:rPr lang="en-US" altLang="zh-CN" dirty="0" err="1"/>
              <a:t>ln</a:t>
            </a:r>
            <a:r>
              <a:rPr lang="en-US" altLang="zh-CN" dirty="0"/>
              <a:t> (C</a:t>
            </a:r>
            <a:r>
              <a:rPr lang="en-US" altLang="zh-CN" baseline="-25000" dirty="0"/>
              <a:t>D,0</a:t>
            </a:r>
            <a:r>
              <a:rPr lang="en-US" altLang="zh-CN" baseline="30000" dirty="0"/>
              <a:t>.</a:t>
            </a:r>
            <a:r>
              <a:rPr lang="en-US" altLang="zh-CN" dirty="0"/>
              <a:t> C</a:t>
            </a:r>
            <a:r>
              <a:rPr lang="en-US" altLang="zh-CN" baseline="-25000" dirty="0"/>
              <a:t>A</a:t>
            </a:r>
            <a:r>
              <a:rPr lang="en-US" altLang="zh-CN" dirty="0"/>
              <a:t>)/(C</a:t>
            </a:r>
            <a:r>
              <a:rPr lang="en-US" altLang="zh-CN" baseline="-25000" dirty="0"/>
              <a:t>A,0</a:t>
            </a:r>
            <a:r>
              <a:rPr lang="en-US" altLang="zh-CN" baseline="30000" dirty="0"/>
              <a:t>.</a:t>
            </a:r>
            <a:r>
              <a:rPr lang="en-US" altLang="zh-CN" dirty="0"/>
              <a:t> C</a:t>
            </a:r>
            <a:r>
              <a:rPr lang="en-US" altLang="zh-CN" baseline="-25000" dirty="0"/>
              <a:t>D</a:t>
            </a:r>
            <a:r>
              <a:rPr lang="en-US" altLang="zh-CN" dirty="0"/>
              <a:t>)</a:t>
            </a:r>
            <a:r>
              <a:rPr lang="zh-CN" altLang="en-US" dirty="0"/>
              <a:t>对 </a:t>
            </a:r>
            <a:r>
              <a:rPr lang="en-US" altLang="zh-CN" i="1" dirty="0"/>
              <a:t>t </a:t>
            </a:r>
            <a:r>
              <a:rPr lang="zh-CN" altLang="en-US" dirty="0"/>
              <a:t>作直线，见图。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10284" name="Rectangle 44"/>
          <p:cNvSpPr>
            <a:spLocks noChangeArrowheads="1"/>
          </p:cNvSpPr>
          <p:nvPr/>
        </p:nvSpPr>
        <p:spPr bwMode="auto">
          <a:xfrm>
            <a:off x="1524001" y="2177826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285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0855973"/>
              </p:ext>
            </p:extLst>
          </p:nvPr>
        </p:nvGraphicFramePr>
        <p:xfrm>
          <a:off x="7356140" y="932646"/>
          <a:ext cx="4499992" cy="4213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r:id="rId3" imgW="3339494" imgH="3016010" progId="STATISTICAGraph">
                  <p:embed/>
                </p:oleObj>
              </mc:Choice>
              <mc:Fallback>
                <p:oleObj r:id="rId3" imgW="3339494" imgH="3016010" progId="STATISTICAGraph">
                  <p:embed/>
                  <p:pic>
                    <p:nvPicPr>
                      <p:cNvPr id="10285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6140" y="932646"/>
                        <a:ext cx="4499992" cy="42137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7" name="Rectangle 47"/>
          <p:cNvSpPr>
            <a:spLocks noGrp="1" noChangeArrowheads="1"/>
          </p:cNvSpPr>
          <p:nvPr>
            <p:ph type="title"/>
          </p:nvPr>
        </p:nvSpPr>
        <p:spPr>
          <a:xfrm>
            <a:off x="1631951" y="36514"/>
            <a:ext cx="2441575" cy="579437"/>
          </a:xfrm>
          <a:noFill/>
          <a:ln/>
        </p:spPr>
        <p:txBody>
          <a:bodyPr/>
          <a:lstStyle/>
          <a:p>
            <a:r>
              <a:rPr lang="zh-CN" altLang="en-US"/>
              <a:t>二</a:t>
            </a:r>
            <a:r>
              <a:rPr lang="en-US" altLang="zh-CN"/>
              <a:t>. </a:t>
            </a:r>
            <a:r>
              <a:rPr lang="zh-CN" altLang="en-US"/>
              <a:t>二级反应</a:t>
            </a:r>
          </a:p>
        </p:txBody>
      </p:sp>
      <p:sp>
        <p:nvSpPr>
          <p:cNvPr id="10329" name="Rectangle 89"/>
          <p:cNvSpPr>
            <a:spLocks noChangeArrowheads="1"/>
          </p:cNvSpPr>
          <p:nvPr/>
        </p:nvSpPr>
        <p:spPr bwMode="auto">
          <a:xfrm>
            <a:off x="623391" y="3544664"/>
            <a:ext cx="6432473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dirty="0"/>
              <a:t>直线的斜率为</a:t>
            </a:r>
            <a:r>
              <a:rPr lang="en-US" altLang="zh-CN" sz="2800" dirty="0"/>
              <a:t>5.213</a:t>
            </a:r>
            <a:r>
              <a:rPr lang="en-US" altLang="zh-CN" sz="2800" dirty="0">
                <a:sym typeface="Symbol" pitchFamily="18" charset="2"/>
              </a:rPr>
              <a:t></a:t>
            </a:r>
            <a:r>
              <a:rPr lang="en-US" altLang="zh-CN" sz="2800" dirty="0"/>
              <a:t>10</a:t>
            </a:r>
            <a:r>
              <a:rPr lang="en-US" altLang="zh-CN" sz="2800" baseline="30000" dirty="0">
                <a:sym typeface="Symbol" pitchFamily="18" charset="2"/>
              </a:rPr>
              <a:t></a:t>
            </a:r>
            <a:r>
              <a:rPr lang="en-US" altLang="zh-CN" sz="2800" baseline="30000" dirty="0"/>
              <a:t>4</a:t>
            </a:r>
            <a:r>
              <a:rPr lang="en-US" altLang="zh-CN" sz="2800" dirty="0"/>
              <a:t> s</a:t>
            </a:r>
            <a:r>
              <a:rPr lang="en-US" altLang="zh-CN" sz="2800" baseline="30000" dirty="0">
                <a:sym typeface="Symbol" pitchFamily="18" charset="2"/>
              </a:rPr>
              <a:t></a:t>
            </a:r>
            <a:r>
              <a:rPr lang="en-US" altLang="zh-CN" sz="2800" baseline="30000" dirty="0"/>
              <a:t>1</a:t>
            </a:r>
            <a:r>
              <a:rPr lang="zh-CN" altLang="en-US" sz="2800" dirty="0"/>
              <a:t>，</a:t>
            </a:r>
            <a:endParaRPr lang="en-US" altLang="zh-CN" sz="2800" dirty="0"/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dirty="0"/>
              <a:t>则 </a:t>
            </a:r>
            <a:r>
              <a:rPr lang="en-US" altLang="zh-CN" sz="2800" i="1" dirty="0"/>
              <a:t>k </a:t>
            </a:r>
            <a:r>
              <a:rPr lang="en-US" altLang="zh-CN" sz="2800" dirty="0"/>
              <a:t>= </a:t>
            </a:r>
            <a:r>
              <a:rPr lang="zh-CN" altLang="en-US" sz="2800" dirty="0"/>
              <a:t>斜率</a:t>
            </a:r>
            <a:r>
              <a:rPr lang="en-US" altLang="zh-CN" sz="2800" dirty="0"/>
              <a:t>/(</a:t>
            </a:r>
            <a:r>
              <a:rPr lang="en-US" altLang="zh-CN" sz="2800" i="1" dirty="0"/>
              <a:t>c</a:t>
            </a:r>
            <a:r>
              <a:rPr lang="en-US" altLang="zh-CN" sz="2800" baseline="-25000" dirty="0"/>
              <a:t>A,0</a:t>
            </a:r>
            <a:r>
              <a:rPr lang="en-US" altLang="zh-CN" sz="2800" dirty="0">
                <a:sym typeface="Symbol" pitchFamily="18" charset="2"/>
              </a:rPr>
              <a:t></a:t>
            </a:r>
            <a:r>
              <a:rPr lang="en-US" altLang="zh-CN" sz="2800" i="1" dirty="0"/>
              <a:t>c</a:t>
            </a:r>
            <a:r>
              <a:rPr lang="en-US" altLang="zh-CN" sz="2800" baseline="-25000" dirty="0"/>
              <a:t>D,0</a:t>
            </a:r>
            <a:r>
              <a:rPr lang="en-US" altLang="zh-CN" sz="2800" dirty="0"/>
              <a:t>) =0.106 mol</a:t>
            </a:r>
            <a:r>
              <a:rPr lang="en-US" altLang="zh-CN" sz="2800" baseline="30000" dirty="0">
                <a:sym typeface="Symbol" pitchFamily="18" charset="2"/>
              </a:rPr>
              <a:t></a:t>
            </a:r>
            <a:r>
              <a:rPr lang="en-US" altLang="zh-CN" sz="2800" baseline="30000" dirty="0"/>
              <a:t>1</a:t>
            </a:r>
            <a:r>
              <a:rPr lang="en-US" altLang="zh-CN" sz="2800" dirty="0">
                <a:sym typeface="Symbol" pitchFamily="18" charset="2"/>
              </a:rPr>
              <a:t></a:t>
            </a:r>
            <a:r>
              <a:rPr lang="en-US" altLang="zh-CN" sz="2800" dirty="0"/>
              <a:t>L</a:t>
            </a:r>
            <a:r>
              <a:rPr lang="en-US" altLang="zh-CN" sz="2800" dirty="0">
                <a:sym typeface="Symbol" pitchFamily="18" charset="2"/>
              </a:rPr>
              <a:t></a:t>
            </a:r>
            <a:r>
              <a:rPr lang="en-US" altLang="zh-CN" sz="2800" dirty="0"/>
              <a:t>s</a:t>
            </a:r>
            <a:r>
              <a:rPr lang="en-US" altLang="zh-CN" sz="2800" baseline="30000" dirty="0">
                <a:sym typeface="Symbol" pitchFamily="18" charset="2"/>
              </a:rPr>
              <a:t></a:t>
            </a:r>
            <a:r>
              <a:rPr lang="en-US" altLang="zh-CN" sz="2800" baseline="30000" dirty="0"/>
              <a:t>1</a:t>
            </a:r>
            <a:r>
              <a:rPr lang="zh-CN" altLang="en-US" sz="2800" dirty="0"/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B3806-CBF7-4036-B138-A75AFB87F007}" type="slidenum">
              <a:rPr lang="en-US" altLang="zh-CN" sz="1800" smtClean="0"/>
              <a:pPr/>
              <a:t>23</a:t>
            </a:fld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0419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407368" y="805022"/>
            <a:ext cx="11040095" cy="1134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altLang="zh-CN" dirty="0"/>
              <a:t>        </a:t>
            </a:r>
            <a:r>
              <a:rPr lang="zh-CN" altLang="en-US" dirty="0"/>
              <a:t>反应速率与反应物浓度无关的反应是</a:t>
            </a:r>
            <a:r>
              <a:rPr lang="zh-CN" altLang="en-US" dirty="0">
                <a:solidFill>
                  <a:srgbClr val="FF0066"/>
                </a:solidFill>
              </a:rPr>
              <a:t>零级反应</a:t>
            </a:r>
            <a:r>
              <a:rPr lang="en-US" altLang="zh-CN" dirty="0">
                <a:solidFill>
                  <a:srgbClr val="FF0066"/>
                </a:solidFill>
              </a:rPr>
              <a:t>(zero order reaction)</a:t>
            </a:r>
            <a:r>
              <a:rPr lang="zh-CN" altLang="en-US" dirty="0"/>
              <a:t>。</a:t>
            </a:r>
            <a:endParaRPr lang="en-US" altLang="zh-CN" dirty="0"/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零级反应的微分速率方程为</a:t>
            </a:r>
            <a:r>
              <a:rPr lang="en-US" altLang="zh-CN" dirty="0"/>
              <a:t>: 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1524001" y="2954114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1524001" y="3516089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1524001" y="2954114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1524001" y="3516089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3334" name="Group 22"/>
          <p:cNvGrpSpPr>
            <a:grpSpLocks/>
          </p:cNvGrpSpPr>
          <p:nvPr/>
        </p:nvGrpSpPr>
        <p:grpSpPr bwMode="auto">
          <a:xfrm>
            <a:off x="3135313" y="2083682"/>
            <a:ext cx="5921375" cy="849313"/>
            <a:chOff x="1095" y="1117"/>
            <a:chExt cx="3730" cy="535"/>
          </a:xfrm>
        </p:grpSpPr>
        <p:graphicFrame>
          <p:nvGraphicFramePr>
            <p:cNvPr id="13317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39742705"/>
                </p:ext>
              </p:extLst>
            </p:nvPr>
          </p:nvGraphicFramePr>
          <p:xfrm>
            <a:off x="1095" y="1117"/>
            <a:ext cx="1181" cy="5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8" name="公式" r:id="rId4" imgW="812520" imgH="368280" progId="Equation.3">
                    <p:embed/>
                  </p:oleObj>
                </mc:Choice>
                <mc:Fallback>
                  <p:oleObj name="公式" r:id="rId4" imgW="812520" imgH="368280" progId="Equation.3">
                    <p:embed/>
                    <p:pic>
                      <p:nvPicPr>
                        <p:cNvPr id="13317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5" y="1117"/>
                          <a:ext cx="1181" cy="5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0" name="Object 8"/>
            <p:cNvGraphicFramePr>
              <a:graphicFrameLocks noChangeAspect="1"/>
            </p:cNvGraphicFramePr>
            <p:nvPr/>
          </p:nvGraphicFramePr>
          <p:xfrm>
            <a:off x="3442" y="1118"/>
            <a:ext cx="1383" cy="5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9" name="公式" r:id="rId6" imgW="965160" imgH="368280" progId="Equation.3">
                    <p:embed/>
                  </p:oleObj>
                </mc:Choice>
                <mc:Fallback>
                  <p:oleObj name="公式" r:id="rId6" imgW="965160" imgH="368280" progId="Equation.3">
                    <p:embed/>
                    <p:pic>
                      <p:nvPicPr>
                        <p:cNvPr id="1332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2" y="1118"/>
                          <a:ext cx="1383" cy="5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2" name="Rectangle 10"/>
            <p:cNvSpPr>
              <a:spLocks noChangeArrowheads="1"/>
            </p:cNvSpPr>
            <p:nvPr/>
          </p:nvSpPr>
          <p:spPr bwMode="auto">
            <a:xfrm>
              <a:off x="2774" y="1240"/>
              <a:ext cx="3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/>
                <a:t>或 </a:t>
              </a:r>
            </a:p>
          </p:txBody>
        </p:sp>
      </p:grp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1524001" y="2982689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3331" name="Group 19"/>
          <p:cNvGrpSpPr>
            <a:grpSpLocks/>
          </p:cNvGrpSpPr>
          <p:nvPr/>
        </p:nvGrpSpPr>
        <p:grpSpPr bwMode="auto">
          <a:xfrm>
            <a:off x="1959711" y="3183550"/>
            <a:ext cx="6561138" cy="877887"/>
            <a:chOff x="244" y="1888"/>
            <a:chExt cx="4133" cy="553"/>
          </a:xfrm>
        </p:grpSpPr>
        <p:sp>
          <p:nvSpPr>
            <p:cNvPr id="13323" name="Rectangle 11"/>
            <p:cNvSpPr>
              <a:spLocks noChangeArrowheads="1"/>
            </p:cNvSpPr>
            <p:nvPr/>
          </p:nvSpPr>
          <p:spPr bwMode="auto">
            <a:xfrm>
              <a:off x="244" y="2020"/>
              <a:ext cx="22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latin typeface="宋体" charset="-122"/>
                </a:rPr>
                <a:t>将上式整理后作定积分</a:t>
              </a:r>
              <a:r>
                <a:rPr lang="en-US" altLang="zh-CN" dirty="0"/>
                <a:t>:</a:t>
              </a:r>
              <a:r>
                <a:rPr lang="en-US" altLang="zh-CN" dirty="0">
                  <a:latin typeface="宋体" charset="-122"/>
                </a:rPr>
                <a:t> </a:t>
              </a:r>
            </a:p>
          </p:txBody>
        </p:sp>
        <p:graphicFrame>
          <p:nvGraphicFramePr>
            <p:cNvPr id="13325" name="Object 13"/>
            <p:cNvGraphicFramePr>
              <a:graphicFrameLocks noChangeAspect="1"/>
            </p:cNvGraphicFramePr>
            <p:nvPr/>
          </p:nvGraphicFramePr>
          <p:xfrm>
            <a:off x="2699" y="1888"/>
            <a:ext cx="1678" cy="5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0" name="公式" r:id="rId8" imgW="1155600" imgH="380880" progId="Equation.3">
                    <p:embed/>
                  </p:oleObj>
                </mc:Choice>
                <mc:Fallback>
                  <p:oleObj name="公式" r:id="rId8" imgW="1155600" imgH="380880" progId="Equation.3">
                    <p:embed/>
                    <p:pic>
                      <p:nvPicPr>
                        <p:cNvPr id="13325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" y="1888"/>
                          <a:ext cx="1678" cy="5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1524001" y="3487514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2169507" y="4419749"/>
            <a:ext cx="1511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tabLst>
                <a:tab pos="304800" algn="l"/>
                <a:tab pos="685800" algn="l"/>
                <a:tab pos="4800600" algn="l"/>
                <a:tab pos="5410200" algn="l"/>
              </a:tabLst>
            </a:pPr>
            <a:r>
              <a:rPr lang="zh-CN" altLang="en-US" dirty="0">
                <a:latin typeface="宋体" charset="-122"/>
              </a:rPr>
              <a:t>积分后得</a:t>
            </a:r>
            <a:r>
              <a:rPr lang="en-US" altLang="zh-CN" dirty="0"/>
              <a:t>:</a:t>
            </a:r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3827748" y="4419749"/>
            <a:ext cx="1697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i="1" dirty="0"/>
              <a:t>c</a:t>
            </a:r>
            <a:r>
              <a:rPr lang="en-US" altLang="zh-CN" baseline="-25000" dirty="0"/>
              <a:t>A,0</a:t>
            </a:r>
            <a:r>
              <a:rPr lang="en-US" altLang="zh-CN" dirty="0">
                <a:sym typeface="Symbol" pitchFamily="18" charset="2"/>
              </a:rPr>
              <a:t></a:t>
            </a:r>
            <a:r>
              <a:rPr lang="en-US" altLang="zh-CN" i="1" dirty="0"/>
              <a:t>c</a:t>
            </a:r>
            <a:r>
              <a:rPr lang="en-US" altLang="zh-CN" baseline="-25000" dirty="0">
                <a:sym typeface="Symbol" pitchFamily="18" charset="2"/>
              </a:rPr>
              <a:t>A</a:t>
            </a:r>
            <a:r>
              <a:rPr lang="en-US" altLang="zh-CN" dirty="0">
                <a:sym typeface="Symbol" pitchFamily="18" charset="2"/>
              </a:rPr>
              <a:t>=</a:t>
            </a:r>
            <a:r>
              <a:rPr lang="en-US" altLang="zh-CN" i="1" dirty="0" err="1">
                <a:sym typeface="Symbol" pitchFamily="18" charset="2"/>
              </a:rPr>
              <a:t>k</a:t>
            </a:r>
            <a:r>
              <a:rPr lang="en-US" altLang="zh-CN" baseline="-25000" dirty="0" err="1">
                <a:sym typeface="Symbol" pitchFamily="18" charset="2"/>
              </a:rPr>
              <a:t>A</a:t>
            </a:r>
            <a:r>
              <a:rPr lang="en-US" altLang="zh-CN" i="1" dirty="0" err="1">
                <a:sym typeface="Symbol" pitchFamily="18" charset="2"/>
              </a:rPr>
              <a:t>t</a:t>
            </a:r>
            <a:r>
              <a:rPr lang="en-US" altLang="zh-CN" dirty="0">
                <a:sym typeface="Symbol" pitchFamily="18" charset="2"/>
              </a:rPr>
              <a:t> </a:t>
            </a:r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1631951" y="34925"/>
            <a:ext cx="2441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3200">
                <a:solidFill>
                  <a:schemeClr val="accent2"/>
                </a:solidFill>
                <a:latin typeface="Arial" charset="0"/>
                <a:ea typeface="华文新魏" pitchFamily="2" charset="-122"/>
              </a:rPr>
              <a:t>三</a:t>
            </a:r>
            <a:r>
              <a:rPr lang="en-US" altLang="zh-CN" sz="3200">
                <a:solidFill>
                  <a:schemeClr val="accent2"/>
                </a:solidFill>
                <a:latin typeface="Arial" charset="0"/>
                <a:ea typeface="华文新魏" pitchFamily="2" charset="-122"/>
              </a:rPr>
              <a:t>. </a:t>
            </a:r>
            <a:r>
              <a:rPr lang="zh-CN" altLang="en-US" sz="3200">
                <a:solidFill>
                  <a:schemeClr val="accent2"/>
                </a:solidFill>
                <a:latin typeface="Arial" charset="0"/>
                <a:ea typeface="华文新魏" pitchFamily="2" charset="-122"/>
              </a:rPr>
              <a:t>零级反应</a:t>
            </a:r>
          </a:p>
        </p:txBody>
      </p:sp>
      <p:graphicFrame>
        <p:nvGraphicFramePr>
          <p:cNvPr id="2" name="对象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62841341"/>
              </p:ext>
            </p:extLst>
          </p:nvPr>
        </p:nvGraphicFramePr>
        <p:xfrm>
          <a:off x="6708068" y="4149081"/>
          <a:ext cx="1427162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公式" r:id="rId10" imgW="634725" imgH="444307" progId="Equation.3">
                  <p:embed/>
                </p:oleObj>
              </mc:Choice>
              <mc:Fallback>
                <p:oleObj name="公式" r:id="rId10" imgW="634725" imgH="444307" progId="Equation.3">
                  <p:embed/>
                  <p:pic>
                    <p:nvPicPr>
                      <p:cNvPr id="2" name="对象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8068" y="4149081"/>
                        <a:ext cx="1427162" cy="998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2027548" y="5301208"/>
            <a:ext cx="7380820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/>
              <a:t>k</a:t>
            </a:r>
            <a:r>
              <a:rPr lang="zh-CN" altLang="en-US" dirty="0"/>
              <a:t>的单位</a:t>
            </a:r>
            <a:r>
              <a:rPr lang="en-US" altLang="zh-CN" dirty="0"/>
              <a:t>: </a:t>
            </a:r>
            <a:r>
              <a:rPr lang="zh-CN" altLang="en-US" dirty="0"/>
              <a:t>浓度</a:t>
            </a:r>
            <a:r>
              <a:rPr lang="zh-CN" altLang="en-US" dirty="0">
                <a:sym typeface="Symbol" pitchFamily="18" charset="2"/>
              </a:rPr>
              <a:t></a:t>
            </a:r>
            <a:r>
              <a:rPr lang="zh-CN" altLang="en-US" dirty="0"/>
              <a:t>时间</a:t>
            </a:r>
            <a:r>
              <a:rPr lang="zh-CN" altLang="en-US" baseline="30000" dirty="0">
                <a:sym typeface="Symbol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/>
              <a:t> (mol</a:t>
            </a:r>
            <a:r>
              <a:rPr lang="en-US" altLang="zh-CN" dirty="0">
                <a:sym typeface="Symbol" pitchFamily="18" charset="2"/>
              </a:rPr>
              <a:t></a:t>
            </a:r>
            <a:r>
              <a:rPr lang="en-US" altLang="zh-CN" dirty="0"/>
              <a:t>m</a:t>
            </a:r>
            <a:r>
              <a:rPr lang="en-US" altLang="zh-CN" baseline="30000" dirty="0">
                <a:sym typeface="Symbol" pitchFamily="18" charset="2"/>
              </a:rPr>
              <a:t></a:t>
            </a:r>
            <a:r>
              <a:rPr lang="en-US" altLang="zh-CN" baseline="30000" dirty="0"/>
              <a:t>3</a:t>
            </a:r>
            <a:r>
              <a:rPr lang="en-US" altLang="zh-CN" dirty="0">
                <a:sym typeface="Symbol" pitchFamily="18" charset="2"/>
              </a:rPr>
              <a:t></a:t>
            </a:r>
            <a:r>
              <a:rPr lang="en-US" altLang="zh-CN" dirty="0"/>
              <a:t>s</a:t>
            </a:r>
            <a:r>
              <a:rPr lang="en-US" altLang="zh-CN" baseline="30000" dirty="0">
                <a:sym typeface="Symbol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zh-CN" altLang="en-US" dirty="0">
                <a:sym typeface="Symbol" pitchFamily="18" charset="2"/>
              </a:rPr>
              <a:t>或</a:t>
            </a:r>
            <a:r>
              <a:rPr lang="en-US" altLang="zh-CN" dirty="0">
                <a:sym typeface="Symbol" pitchFamily="18" charset="2"/>
              </a:rPr>
              <a:t>mol</a:t>
            </a:r>
            <a:r>
              <a:rPr lang="en-US" altLang="zh-CN" dirty="0"/>
              <a:t>L</a:t>
            </a:r>
            <a:r>
              <a:rPr lang="en-US" altLang="zh-CN" baseline="30000" dirty="0">
                <a:sym typeface="Symbol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>
                <a:sym typeface="Symbol" pitchFamily="18" charset="2"/>
              </a:rPr>
              <a:t></a:t>
            </a:r>
            <a:r>
              <a:rPr lang="en-US" altLang="zh-CN" dirty="0"/>
              <a:t>s</a:t>
            </a:r>
            <a:r>
              <a:rPr lang="en-US" altLang="zh-CN" baseline="30000" dirty="0">
                <a:sym typeface="Symbol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zh-CN" altLang="en-US" dirty="0">
                <a:sym typeface="Symbol" pitchFamily="18" charset="2"/>
              </a:rPr>
              <a:t>等</a:t>
            </a:r>
            <a:r>
              <a:rPr lang="en-US" altLang="zh-CN" dirty="0">
                <a:sym typeface="Symbol" pitchFamily="18" charset="2"/>
              </a:rPr>
              <a:t>);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055906" y="5885518"/>
            <a:ext cx="7352462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 err="1">
                <a:sym typeface="Symbol" pitchFamily="18" charset="2"/>
              </a:rPr>
              <a:t>c</a:t>
            </a:r>
            <a:r>
              <a:rPr lang="en-US" altLang="zh-CN" baseline="-25000" dirty="0" err="1">
                <a:sym typeface="Symbol" pitchFamily="18" charset="2"/>
              </a:rPr>
              <a:t>A</a:t>
            </a:r>
            <a:r>
              <a:rPr lang="en-US" altLang="zh-CN" dirty="0" err="1">
                <a:sym typeface="Symbol" pitchFamily="18" charset="2"/>
              </a:rPr>
              <a:t>~</a:t>
            </a:r>
            <a:r>
              <a:rPr lang="en-US" altLang="zh-CN" i="1" dirty="0" err="1">
                <a:sym typeface="Symbol" pitchFamily="18" charset="2"/>
              </a:rPr>
              <a:t>t</a:t>
            </a:r>
            <a:r>
              <a:rPr lang="en-US" altLang="zh-CN" i="1" dirty="0">
                <a:sym typeface="Symbol" pitchFamily="18" charset="2"/>
              </a:rPr>
              <a:t> </a:t>
            </a:r>
            <a:r>
              <a:rPr lang="zh-CN" altLang="en-US" dirty="0">
                <a:sym typeface="Symbol" pitchFamily="18" charset="2"/>
              </a:rPr>
              <a:t>成线性关系</a:t>
            </a:r>
            <a:r>
              <a:rPr lang="en-US" altLang="zh-CN" dirty="0">
                <a:sym typeface="Symbol" pitchFamily="18" charset="2"/>
              </a:rPr>
              <a:t>, </a:t>
            </a:r>
            <a:r>
              <a:rPr lang="zh-CN" altLang="en-US" dirty="0">
                <a:sym typeface="Symbol" pitchFamily="18" charset="2"/>
              </a:rPr>
              <a:t>直线的斜率为</a:t>
            </a:r>
            <a:r>
              <a:rPr lang="en-US" altLang="zh-CN" i="1" dirty="0"/>
              <a:t>k</a:t>
            </a:r>
            <a:r>
              <a:rPr lang="en-US" altLang="zh-CN" baseline="-25000" dirty="0">
                <a:sym typeface="Symbol" pitchFamily="18" charset="2"/>
              </a:rPr>
              <a:t>A</a:t>
            </a:r>
            <a:r>
              <a:rPr lang="en-US" altLang="zh-CN" dirty="0">
                <a:sym typeface="Symbol" pitchFamily="18" charset="2"/>
              </a:rPr>
              <a:t>, </a:t>
            </a:r>
            <a:r>
              <a:rPr lang="zh-CN" altLang="en-US" dirty="0">
                <a:sym typeface="Symbol" pitchFamily="18" charset="2"/>
              </a:rPr>
              <a:t>截距为</a:t>
            </a:r>
            <a:r>
              <a:rPr lang="en-US" altLang="zh-CN" i="1" dirty="0">
                <a:sym typeface="Symbol" pitchFamily="18" charset="2"/>
              </a:rPr>
              <a:t>c</a:t>
            </a:r>
            <a:r>
              <a:rPr lang="en-US" altLang="zh-CN" baseline="-25000" dirty="0">
                <a:sym typeface="Symbol" pitchFamily="18" charset="2"/>
              </a:rPr>
              <a:t>A,0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>
          <a:xfrm>
            <a:off x="9313864" y="6469828"/>
            <a:ext cx="2133600" cy="388172"/>
          </a:xfrm>
        </p:spPr>
        <p:txBody>
          <a:bodyPr/>
          <a:lstStyle/>
          <a:p>
            <a:fld id="{D80B3806-CBF7-4036-B138-A75AFB87F007}" type="slidenum">
              <a:rPr lang="en-US" altLang="zh-CN" sz="1800" b="1" smtClean="0"/>
              <a:pPr/>
              <a:t>24</a:t>
            </a:fld>
            <a:endParaRPr lang="en-US" altLang="zh-CN" sz="1800" b="1" dirty="0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xmlns="" id="{EA0227AA-67A9-4936-8EF5-E59B66143A50}"/>
              </a:ext>
            </a:extLst>
          </p:cNvPr>
          <p:cNvSpPr/>
          <p:nvPr/>
        </p:nvSpPr>
        <p:spPr bwMode="auto">
          <a:xfrm>
            <a:off x="5641608" y="4503716"/>
            <a:ext cx="864096" cy="387798"/>
          </a:xfrm>
          <a:prstGeom prst="rightArrow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217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0" grpId="0" autoUpdateAnimBg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806CD-C726-443D-83E6-4F85A89EAC44}" type="slidenum">
              <a:rPr lang="en-US" altLang="zh-CN" smtClean="0"/>
              <a:pPr/>
              <a:t>25</a:t>
            </a:fld>
            <a:endParaRPr lang="en-US" altLang="zh-CN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665502"/>
              </p:ext>
            </p:extLst>
          </p:nvPr>
        </p:nvGraphicFramePr>
        <p:xfrm>
          <a:off x="1753554" y="1086477"/>
          <a:ext cx="8712967" cy="5012471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5633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651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284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17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521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5216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266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i="1" dirty="0"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Times New Roman" pitchFamily="18" charset="0"/>
                          <a:cs typeface="Times New Roman" pitchFamily="18" charset="0"/>
                        </a:rPr>
                        <a:t>微分速率方程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Times New Roman" pitchFamily="18" charset="0"/>
                          <a:cs typeface="Times New Roman" pitchFamily="18" charset="0"/>
                        </a:rPr>
                        <a:t>积分速率方程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i="1" dirty="0"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en-US" altLang="zh-CN" sz="2000" baseline="-30000" dirty="0">
                          <a:latin typeface="Times New Roman" pitchFamily="18" charset="0"/>
                          <a:cs typeface="Times New Roman" pitchFamily="18" charset="0"/>
                        </a:rPr>
                        <a:t>1/2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Times New Roman" pitchFamily="18" charset="0"/>
                          <a:cs typeface="Times New Roman" pitchFamily="18" charset="0"/>
                        </a:rPr>
                        <a:t>线性关系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i="1" dirty="0"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r>
                        <a:rPr lang="zh-CN" altLang="en-US" sz="2000" dirty="0">
                          <a:latin typeface="Times New Roman" pitchFamily="18" charset="0"/>
                          <a:cs typeface="Times New Roman" pitchFamily="18" charset="0"/>
                        </a:rPr>
                        <a:t>的单位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25065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i="1" dirty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lang="en-US" altLang="zh-CN" sz="2000" baseline="-30000" dirty="0">
                          <a:latin typeface="Times New Roman" pitchFamily="18" charset="0"/>
                          <a:cs typeface="Times New Roman" pitchFamily="18" charset="0"/>
                        </a:rPr>
                        <a:t>A,0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</a:t>
                      </a:r>
                      <a:r>
                        <a:rPr lang="en-US" altLang="zh-CN" sz="2000" i="1" dirty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lang="en-US" altLang="zh-CN" sz="2000" baseline="-30000" dirty="0"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=</a:t>
                      </a:r>
                      <a:r>
                        <a:rPr lang="en-US" altLang="zh-CN" sz="2000" i="1" dirty="0" err="1"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k</a:t>
                      </a:r>
                      <a:r>
                        <a:rPr lang="en-US" altLang="zh-CN" sz="2000" baseline="-30000" dirty="0" err="1"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r>
                        <a:rPr lang="en-US" altLang="zh-CN" sz="2000" i="1" dirty="0" err="1"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t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i="1" dirty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lang="en-US" altLang="zh-CN" sz="2000" baseline="-30000" dirty="0">
                          <a:latin typeface="Times New Roman" pitchFamily="18" charset="0"/>
                          <a:cs typeface="Times New Roman" pitchFamily="18" charset="0"/>
                        </a:rPr>
                        <a:t>A,0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/(2</a:t>
                      </a:r>
                      <a:r>
                        <a:rPr lang="en-US" altLang="zh-CN" sz="2000" i="1" dirty="0"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r>
                        <a:rPr lang="en-US" altLang="zh-CN" sz="2000" baseline="-30000" dirty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i="1" dirty="0" err="1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lang="en-US" altLang="zh-CN" sz="2000" baseline="-30000" dirty="0" err="1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en-US" altLang="zh-CN" sz="2000" dirty="0" err="1">
                          <a:latin typeface="Times New Roman" pitchFamily="18" charset="0"/>
                          <a:cs typeface="Times New Roman" pitchFamily="18" charset="0"/>
                        </a:rPr>
                        <a:t>~</a:t>
                      </a:r>
                      <a:r>
                        <a:rPr lang="en-US" altLang="zh-CN" sz="2000" i="1" dirty="0" err="1"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lang="en-US" altLang="zh-C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mol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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US" altLang="zh-CN" sz="2000" baseline="30000" dirty="0"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</a:t>
                      </a:r>
                      <a:r>
                        <a:rPr lang="en-US" altLang="zh-CN" sz="2000" baseline="300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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en-US" altLang="zh-CN" sz="2000" baseline="30000" dirty="0"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</a:t>
                      </a:r>
                      <a:r>
                        <a:rPr lang="en-US" altLang="zh-CN" sz="2000" baseline="300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altLang="zh-CN" sz="2000" baseline="30000" dirty="0"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1982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2000" dirty="0" err="1">
                          <a:latin typeface="Times New Roman" pitchFamily="18" charset="0"/>
                          <a:cs typeface="Times New Roman" pitchFamily="18" charset="0"/>
                        </a:rPr>
                        <a:t>ln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 2)/</a:t>
                      </a:r>
                      <a:r>
                        <a:rPr lang="en-US" altLang="zh-CN" sz="2000" i="1" dirty="0"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r>
                        <a:rPr lang="en-US" altLang="zh-CN" sz="2000" baseline="-30000" dirty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altLang="zh-C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>
                          <a:latin typeface="Times New Roman" pitchFamily="18" charset="0"/>
                          <a:cs typeface="Times New Roman" pitchFamily="18" charset="0"/>
                        </a:rPr>
                        <a:t>ln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i="1" dirty="0" err="1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lang="en-US" altLang="zh-CN" sz="2000" baseline="-30000" dirty="0" err="1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en-US" altLang="zh-CN" sz="2000" dirty="0" err="1">
                          <a:latin typeface="Times New Roman" pitchFamily="18" charset="0"/>
                          <a:cs typeface="Times New Roman" pitchFamily="18" charset="0"/>
                        </a:rPr>
                        <a:t>~</a:t>
                      </a:r>
                      <a:r>
                        <a:rPr lang="en-US" altLang="zh-CN" sz="2000" i="1" dirty="0" err="1"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lang="en-US" altLang="zh-C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en-US" altLang="zh-CN" sz="2000" baseline="30000" dirty="0"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</a:t>
                      </a:r>
                      <a:r>
                        <a:rPr lang="en-US" altLang="zh-CN" sz="2000" baseline="300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altLang="zh-CN" sz="2000" baseline="30000" dirty="0"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25065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1/(</a:t>
                      </a:r>
                      <a:r>
                        <a:rPr lang="en-US" altLang="zh-CN" sz="2000" i="1" dirty="0"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r>
                        <a:rPr lang="en-US" altLang="zh-CN" sz="2000" baseline="-30000" dirty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en-US" altLang="zh-CN" sz="2000" i="1" dirty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lang="en-US" altLang="zh-CN" sz="2000" baseline="-30000" dirty="0">
                          <a:latin typeface="Times New Roman" pitchFamily="18" charset="0"/>
                          <a:cs typeface="Times New Roman" pitchFamily="18" charset="0"/>
                        </a:rPr>
                        <a:t>A,0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1/</a:t>
                      </a:r>
                      <a:r>
                        <a:rPr lang="en-US" altLang="zh-CN" sz="2000" i="1" dirty="0" err="1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lang="en-US" altLang="zh-CN" sz="2000" baseline="-30000" dirty="0" err="1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en-US" altLang="zh-CN" sz="2000" dirty="0" err="1">
                          <a:latin typeface="Times New Roman" pitchFamily="18" charset="0"/>
                          <a:cs typeface="Times New Roman" pitchFamily="18" charset="0"/>
                        </a:rPr>
                        <a:t>~</a:t>
                      </a:r>
                      <a:r>
                        <a:rPr lang="en-US" altLang="zh-CN" sz="2000" i="1" dirty="0" err="1"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lang="en-US" altLang="zh-C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ct val="0"/>
                        </a:spcBef>
                        <a:tabLst>
                          <a:tab pos="304800" algn="l"/>
                          <a:tab pos="685800" algn="l"/>
                          <a:tab pos="4800600" algn="l"/>
                          <a:tab pos="5410200" algn="l"/>
                        </a:tabLst>
                      </a:pP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mol</a:t>
                      </a:r>
                      <a:r>
                        <a:rPr lang="en-US" altLang="zh-CN" sz="2000" baseline="30000" dirty="0"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</a:t>
                      </a:r>
                      <a:r>
                        <a:rPr lang="en-US" altLang="zh-CN" sz="2000" baseline="300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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US" altLang="zh-CN" sz="2000" baseline="30000" dirty="0"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3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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en-US" altLang="zh-CN" sz="2000" baseline="30000" dirty="0"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</a:t>
                      </a:r>
                      <a:r>
                        <a:rPr lang="en-US" altLang="zh-CN" sz="2000" baseline="300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altLang="zh-CN" sz="2000" baseline="30000" dirty="0"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15894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ct val="0"/>
                        </a:spcBef>
                        <a:tabLst>
                          <a:tab pos="304800" algn="l"/>
                          <a:tab pos="685800" algn="l"/>
                          <a:tab pos="4800600" algn="l"/>
                          <a:tab pos="5410200" algn="l"/>
                        </a:tabLst>
                      </a:pPr>
                      <a:r>
                        <a:rPr lang="zh-CN" altLang="en-US" sz="2000" dirty="0">
                          <a:latin typeface="Times New Roman" pitchFamily="18" charset="0"/>
                          <a:cs typeface="Times New Roman" pitchFamily="18" charset="0"/>
                        </a:rPr>
                        <a:t>对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zh-CN" altLang="en-US" sz="2000" dirty="0">
                          <a:latin typeface="Times New Roman" pitchFamily="18" charset="0"/>
                          <a:cs typeface="Times New Roman" pitchFamily="18" charset="0"/>
                        </a:rPr>
                        <a:t>和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ct val="0"/>
                        </a:spcBef>
                        <a:tabLst>
                          <a:tab pos="304800" algn="l"/>
                          <a:tab pos="685800" algn="l"/>
                          <a:tab pos="4800600" algn="l"/>
                          <a:tab pos="5410200" algn="l"/>
                        </a:tabLst>
                      </a:pPr>
                      <a:r>
                        <a:rPr lang="zh-CN" altLang="en-US" sz="2000" dirty="0">
                          <a:latin typeface="Times New Roman" pitchFamily="18" charset="0"/>
                          <a:cs typeface="Times New Roman" pitchFamily="18" charset="0"/>
                        </a:rPr>
                        <a:t>不同 </a:t>
                      </a:r>
                    </a:p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mol</a:t>
                      </a:r>
                      <a:r>
                        <a:rPr lang="en-US" altLang="zh-CN" sz="2000" baseline="30000" dirty="0"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</a:t>
                      </a:r>
                      <a:r>
                        <a:rPr lang="en-US" altLang="zh-CN" sz="2000" baseline="300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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US" altLang="zh-CN" sz="2000" baseline="30000" dirty="0"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3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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en-US" altLang="zh-CN" sz="2000" baseline="30000" dirty="0"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</a:t>
                      </a:r>
                      <a:r>
                        <a:rPr lang="en-US" altLang="zh-CN" sz="2000" baseline="300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altLang="zh-CN" sz="2000" baseline="30000" dirty="0"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7793475"/>
              </p:ext>
            </p:extLst>
          </p:nvPr>
        </p:nvGraphicFramePr>
        <p:xfrm>
          <a:off x="2495600" y="1808820"/>
          <a:ext cx="1092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name="公式" r:id="rId3" imgW="698400" imgH="368280" progId="Equation.3">
                  <p:embed/>
                </p:oleObj>
              </mc:Choice>
              <mc:Fallback>
                <p:oleObj name="公式" r:id="rId3" imgW="698400" imgH="368280" progId="Equation.3">
                  <p:embed/>
                  <p:pic>
                    <p:nvPicPr>
                      <p:cNvPr id="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600" y="1808820"/>
                        <a:ext cx="10922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4686689"/>
              </p:ext>
            </p:extLst>
          </p:nvPr>
        </p:nvGraphicFramePr>
        <p:xfrm>
          <a:off x="2495600" y="3068961"/>
          <a:ext cx="1309688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1" name="公式" r:id="rId5" imgW="850680" imgH="368280" progId="Equation.3">
                  <p:embed/>
                </p:oleObj>
              </mc:Choice>
              <mc:Fallback>
                <p:oleObj name="公式" r:id="rId5" imgW="850680" imgH="368280" progId="Equation.3">
                  <p:embed/>
                  <p:pic>
                    <p:nvPicPr>
                      <p:cNvPr id="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600" y="3068961"/>
                        <a:ext cx="1309688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0919063"/>
              </p:ext>
            </p:extLst>
          </p:nvPr>
        </p:nvGraphicFramePr>
        <p:xfrm>
          <a:off x="2495600" y="4401109"/>
          <a:ext cx="1309688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2" name="公式" r:id="rId7" imgW="850680" imgH="368280" progId="Equation.3">
                  <p:embed/>
                </p:oleObj>
              </mc:Choice>
              <mc:Fallback>
                <p:oleObj name="公式" r:id="rId7" imgW="850680" imgH="368280" progId="Equation.3">
                  <p:embed/>
                  <p:pic>
                    <p:nvPicPr>
                      <p:cNvPr id="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600" y="4401109"/>
                        <a:ext cx="1309688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8824107"/>
              </p:ext>
            </p:extLst>
          </p:nvPr>
        </p:nvGraphicFramePr>
        <p:xfrm>
          <a:off x="2445482" y="5517232"/>
          <a:ext cx="123825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3" name="公式" r:id="rId9" imgW="799920" imgH="355320" progId="Equation.3">
                  <p:embed/>
                </p:oleObj>
              </mc:Choice>
              <mc:Fallback>
                <p:oleObj name="公式" r:id="rId9" imgW="799920" imgH="355320" progId="Equation.3">
                  <p:embed/>
                  <p:pic>
                    <p:nvPicPr>
                      <p:cNvPr id="8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5482" y="5517232"/>
                        <a:ext cx="1238250" cy="54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1885857"/>
              </p:ext>
            </p:extLst>
          </p:nvPr>
        </p:nvGraphicFramePr>
        <p:xfrm>
          <a:off x="4295801" y="3068960"/>
          <a:ext cx="1166813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4" name="公式" r:id="rId11" imgW="761760" imgH="444240" progId="Equation.3">
                  <p:embed/>
                </p:oleObj>
              </mc:Choice>
              <mc:Fallback>
                <p:oleObj name="公式" r:id="rId11" imgW="761760" imgH="444240" progId="Equation.3">
                  <p:embed/>
                  <p:pic>
                    <p:nvPicPr>
                      <p:cNvPr id="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801" y="3068960"/>
                        <a:ext cx="1166813" cy="671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4063152"/>
              </p:ext>
            </p:extLst>
          </p:nvPr>
        </p:nvGraphicFramePr>
        <p:xfrm>
          <a:off x="4223792" y="4329101"/>
          <a:ext cx="1639888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5" name="公式" r:id="rId13" imgW="952200" imgH="406080" progId="Equation.3">
                  <p:embed/>
                </p:oleObj>
              </mc:Choice>
              <mc:Fallback>
                <p:oleObj name="公式" r:id="rId13" imgW="952200" imgH="406080" progId="Equation.3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3792" y="4329101"/>
                        <a:ext cx="1639888" cy="598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1792664"/>
              </p:ext>
            </p:extLst>
          </p:nvPr>
        </p:nvGraphicFramePr>
        <p:xfrm>
          <a:off x="3971765" y="5481228"/>
          <a:ext cx="2301875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6" name="公式" r:id="rId15" imgW="1562040" imgH="431640" progId="Equation.3">
                  <p:embed/>
                </p:oleObj>
              </mc:Choice>
              <mc:Fallback>
                <p:oleObj name="公式" r:id="rId15" imgW="1562040" imgH="431640" progId="Equation.3">
                  <p:embed/>
                  <p:pic>
                    <p:nvPicPr>
                      <p:cNvPr id="11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1765" y="5481228"/>
                        <a:ext cx="2301875" cy="633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9279665"/>
              </p:ext>
            </p:extLst>
          </p:nvPr>
        </p:nvGraphicFramePr>
        <p:xfrm>
          <a:off x="7585076" y="5240339"/>
          <a:ext cx="1560513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7" name="公式" r:id="rId17" imgW="1130040" imgH="469800" progId="Equation.3">
                  <p:embed/>
                </p:oleObj>
              </mc:Choice>
              <mc:Fallback>
                <p:oleObj name="公式" r:id="rId17" imgW="1130040" imgH="469800" progId="Equation.3">
                  <p:embed/>
                  <p:pic>
                    <p:nvPicPr>
                      <p:cNvPr id="12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5076" y="5240339"/>
                        <a:ext cx="1560513" cy="649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3683732" y="65374"/>
            <a:ext cx="4852610" cy="4473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accent2"/>
                </a:solidFill>
                <a:latin typeface="Arial" charset="0"/>
                <a:ea typeface="华文新魏" pitchFamily="2" charset="-122"/>
              </a:rPr>
              <a:t>简单级数反应的速率方程小结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2074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455420" y="2511494"/>
            <a:ext cx="7281160" cy="707886"/>
          </a:xfrm>
        </p:spPr>
        <p:txBody>
          <a:bodyPr/>
          <a:lstStyle/>
          <a:p>
            <a:r>
              <a:rPr lang="zh-CN" altLang="en-US" dirty="0"/>
              <a:t>第四节  温度对反应速率的影响 </a:t>
            </a:r>
          </a:p>
        </p:txBody>
      </p:sp>
    </p:spTree>
    <p:extLst>
      <p:ext uri="{BB962C8B-B14F-4D97-AF65-F5344CB8AC3E}">
        <p14:creationId xmlns:p14="http://schemas.microsoft.com/office/powerpoint/2010/main" val="420902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11"/>
          <p:cNvSpPr>
            <a:spLocks noGrp="1" noChangeArrowheads="1"/>
          </p:cNvSpPr>
          <p:nvPr>
            <p:ph type="title"/>
          </p:nvPr>
        </p:nvSpPr>
        <p:spPr>
          <a:xfrm>
            <a:off x="184151" y="41782"/>
            <a:ext cx="4515980" cy="584775"/>
          </a:xfrm>
        </p:spPr>
        <p:txBody>
          <a:bodyPr/>
          <a:lstStyle/>
          <a:p>
            <a:r>
              <a:rPr lang="zh-CN" altLang="en-US" dirty="0"/>
              <a:t>一</a:t>
            </a:r>
            <a:r>
              <a:rPr lang="en-US" altLang="zh-CN" dirty="0"/>
              <a:t>. </a:t>
            </a:r>
            <a:r>
              <a:rPr lang="zh-CN" altLang="en-US" dirty="0"/>
              <a:t>阿仑尼乌斯经验公式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1" y="732066"/>
            <a:ext cx="813752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lnSpc>
                <a:spcPct val="125000"/>
              </a:lnSpc>
              <a:tabLst>
                <a:tab pos="393700" algn="l"/>
                <a:tab pos="685800" algn="l"/>
                <a:tab pos="4800600" algn="l"/>
                <a:tab pos="5410200" algn="l"/>
              </a:tabLst>
            </a:pPr>
            <a:r>
              <a:rPr lang="en-US" altLang="zh-CN" dirty="0"/>
              <a:t>	 </a:t>
            </a:r>
            <a:r>
              <a:rPr lang="zh-CN" altLang="en-US" dirty="0">
                <a:ea typeface="黑体" pitchFamily="2" charset="-122"/>
              </a:rPr>
              <a:t>阿仑尼乌斯</a:t>
            </a:r>
            <a:r>
              <a:rPr lang="en-US" altLang="zh-CN" dirty="0"/>
              <a:t>(Arrhenius) </a:t>
            </a:r>
            <a:r>
              <a:rPr lang="zh-CN" altLang="en-US" dirty="0"/>
              <a:t>经验公式</a:t>
            </a:r>
            <a:r>
              <a:rPr lang="en-US" altLang="zh-CN" dirty="0"/>
              <a:t>:</a:t>
            </a:r>
          </a:p>
        </p:txBody>
      </p:sp>
      <p:graphicFrame>
        <p:nvGraphicFramePr>
          <p:cNvPr id="30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4600992"/>
              </p:ext>
            </p:extLst>
          </p:nvPr>
        </p:nvGraphicFramePr>
        <p:xfrm>
          <a:off x="5087888" y="1412776"/>
          <a:ext cx="26352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公式" r:id="rId4" imgW="1130040" imgH="431640" progId="Equation.3">
                  <p:embed/>
                </p:oleObj>
              </mc:Choice>
              <mc:Fallback>
                <p:oleObj name="公式" r:id="rId4" imgW="1130040" imgH="431640" progId="Equation.3">
                  <p:embed/>
                  <p:pic>
                    <p:nvPicPr>
                      <p:cNvPr id="30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888" y="1412776"/>
                        <a:ext cx="263525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1789073" y="2384885"/>
            <a:ext cx="7237413" cy="108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5000"/>
              </a:lnSpc>
              <a:tabLst>
                <a:tab pos="304800" algn="l"/>
                <a:tab pos="685800" algn="l"/>
                <a:tab pos="4800600" algn="l"/>
                <a:tab pos="5410200" algn="l"/>
              </a:tabLst>
            </a:pPr>
            <a:r>
              <a:rPr lang="en-US" altLang="zh-CN" i="1" dirty="0"/>
              <a:t>A</a:t>
            </a:r>
            <a:r>
              <a:rPr lang="en-US" altLang="zh-CN" dirty="0"/>
              <a:t>: </a:t>
            </a:r>
            <a:r>
              <a:rPr lang="zh-CN" altLang="en-US" dirty="0"/>
              <a:t>指前因子或频率因子</a:t>
            </a:r>
            <a:r>
              <a:rPr lang="en-US" altLang="zh-CN" dirty="0"/>
              <a:t>;</a:t>
            </a:r>
          </a:p>
          <a:p>
            <a:pPr>
              <a:lnSpc>
                <a:spcPct val="125000"/>
              </a:lnSpc>
              <a:tabLst>
                <a:tab pos="304800" algn="l"/>
                <a:tab pos="685800" algn="l"/>
                <a:tab pos="4800600" algn="l"/>
                <a:tab pos="5410200" algn="l"/>
              </a:tabLst>
            </a:pPr>
            <a:r>
              <a:rPr lang="en-US" altLang="zh-CN" i="1" dirty="0" err="1"/>
              <a:t>E</a:t>
            </a:r>
            <a:r>
              <a:rPr lang="en-US" altLang="zh-CN" baseline="-30000" dirty="0" err="1"/>
              <a:t>a</a:t>
            </a:r>
            <a:r>
              <a:rPr lang="en-US" altLang="zh-CN" dirty="0"/>
              <a:t>: </a:t>
            </a:r>
            <a:r>
              <a:rPr lang="zh-CN" altLang="en-US" dirty="0"/>
              <a:t>实验活化能或表观活化能</a:t>
            </a:r>
            <a:r>
              <a:rPr lang="en-US" altLang="zh-CN" dirty="0"/>
              <a:t>, </a:t>
            </a:r>
            <a:r>
              <a:rPr lang="zh-CN" altLang="en-US" dirty="0"/>
              <a:t>简称活化能。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847529" y="4986808"/>
            <a:ext cx="8469919" cy="1106488"/>
            <a:chOff x="431540" y="4583227"/>
            <a:chExt cx="8469919" cy="1106488"/>
          </a:xfrm>
        </p:grpSpPr>
        <p:sp>
          <p:nvSpPr>
            <p:cNvPr id="9" name="Text Box 2"/>
            <p:cNvSpPr txBox="1">
              <a:spLocks noChangeArrowheads="1"/>
            </p:cNvSpPr>
            <p:nvPr/>
          </p:nvSpPr>
          <p:spPr bwMode="auto">
            <a:xfrm>
              <a:off x="431540" y="4679271"/>
              <a:ext cx="1826141" cy="387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还可表达为</a:t>
              </a:r>
              <a:r>
                <a:rPr lang="en-US" altLang="zh-CN" dirty="0"/>
                <a:t>:</a:t>
              </a:r>
            </a:p>
          </p:txBody>
        </p:sp>
        <p:graphicFrame>
          <p:nvGraphicFramePr>
            <p:cNvPr id="10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8511162"/>
                </p:ext>
              </p:extLst>
            </p:nvPr>
          </p:nvGraphicFramePr>
          <p:xfrm>
            <a:off x="2460624" y="4583227"/>
            <a:ext cx="3216275" cy="1106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7" name="公式" r:id="rId6" imgW="1396800" imgH="482400" progId="Equation.3">
                    <p:embed/>
                  </p:oleObj>
                </mc:Choice>
                <mc:Fallback>
                  <p:oleObj name="公式" r:id="rId6" imgW="1396800" imgH="482400" progId="Equation.3">
                    <p:embed/>
                    <p:pic>
                      <p:nvPicPr>
                        <p:cNvPr id="1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0624" y="4583227"/>
                          <a:ext cx="3216275" cy="11064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39474613"/>
                </p:ext>
              </p:extLst>
            </p:nvPr>
          </p:nvGraphicFramePr>
          <p:xfrm>
            <a:off x="7020272" y="4605113"/>
            <a:ext cx="1881187" cy="908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8" name="公式" r:id="rId8" imgW="825480" imgH="393480" progId="Equation.3">
                    <p:embed/>
                  </p:oleObj>
                </mc:Choice>
                <mc:Fallback>
                  <p:oleObj name="公式" r:id="rId8" imgW="825480" imgH="393480" progId="Equation.3">
                    <p:embed/>
                    <p:pic>
                      <p:nvPicPr>
                        <p:cNvPr id="11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0272" y="4605113"/>
                          <a:ext cx="1881187" cy="908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6120172" y="4881792"/>
              <a:ext cx="492443" cy="387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或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847528" y="3828038"/>
            <a:ext cx="6405884" cy="908050"/>
            <a:chOff x="323528" y="3828038"/>
            <a:chExt cx="6405884" cy="908050"/>
          </a:xfrm>
        </p:grpSpPr>
        <p:graphicFrame>
          <p:nvGraphicFramePr>
            <p:cNvPr id="3079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4962020"/>
                </p:ext>
              </p:extLst>
            </p:nvPr>
          </p:nvGraphicFramePr>
          <p:xfrm>
            <a:off x="4068762" y="3828038"/>
            <a:ext cx="2660650" cy="908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9" name="公式" r:id="rId10" imgW="1130040" imgH="393480" progId="Equation.3">
                    <p:embed/>
                  </p:oleObj>
                </mc:Choice>
                <mc:Fallback>
                  <p:oleObj name="公式" r:id="rId10" imgW="1130040" imgH="393480" progId="Equation.3">
                    <p:embed/>
                    <p:pic>
                      <p:nvPicPr>
                        <p:cNvPr id="3079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8762" y="3828038"/>
                          <a:ext cx="2660650" cy="908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矩形 4"/>
            <p:cNvSpPr/>
            <p:nvPr/>
          </p:nvSpPr>
          <p:spPr>
            <a:xfrm>
              <a:off x="323528" y="4005064"/>
              <a:ext cx="3457998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5000"/>
                </a:lnSpc>
                <a:tabLst>
                  <a:tab pos="304800" algn="l"/>
                  <a:tab pos="685800" algn="l"/>
                  <a:tab pos="4800600" algn="l"/>
                  <a:tab pos="5410200" algn="l"/>
                </a:tabLst>
              </a:pPr>
              <a:r>
                <a:rPr lang="zh-CN" altLang="en-US" dirty="0"/>
                <a:t>上式可表达为对数形式</a:t>
              </a:r>
              <a:r>
                <a:rPr lang="en-US" altLang="zh-CN" dirty="0"/>
                <a:t>: </a:t>
              </a:r>
            </a:p>
          </p:txBody>
        </p:sp>
      </p:grpSp>
      <p:sp>
        <p:nvSpPr>
          <p:cNvPr id="14" name="灯片编号占位符 1">
            <a:extLst>
              <a:ext uri="{FF2B5EF4-FFF2-40B4-BE49-F238E27FC236}">
                <a16:creationId xmlns:a16="http://schemas.microsoft.com/office/drawing/2014/main" xmlns="" id="{BD0EB7D7-71AD-40D6-B654-154EE4062410}"/>
              </a:ext>
            </a:extLst>
          </p:cNvPr>
          <p:cNvSpPr txBox="1">
            <a:spLocks/>
          </p:cNvSpPr>
          <p:nvPr/>
        </p:nvSpPr>
        <p:spPr bwMode="auto">
          <a:xfrm>
            <a:off x="9480552" y="6498109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fld id="{D80B3806-CBF7-4036-B138-A75AFB87F007}" type="slidenum">
              <a:rPr lang="en-US" altLang="zh-CN" b="1">
                <a:solidFill>
                  <a:schemeClr val="bg1"/>
                </a:solidFill>
              </a:rPr>
              <a:pPr/>
              <a:t>27</a:t>
            </a:fld>
            <a:endParaRPr lang="en-US" altLang="zh-C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85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52" name="Group 28"/>
          <p:cNvGrpSpPr>
            <a:grpSpLocks/>
          </p:cNvGrpSpPr>
          <p:nvPr/>
        </p:nvGrpSpPr>
        <p:grpSpPr bwMode="auto">
          <a:xfrm>
            <a:off x="1538289" y="2509838"/>
            <a:ext cx="4745037" cy="387350"/>
            <a:chOff x="9" y="1581"/>
            <a:chExt cx="2989" cy="244"/>
          </a:xfrm>
        </p:grpSpPr>
        <p:sp>
          <p:nvSpPr>
            <p:cNvPr id="26636" name="Text Box 12"/>
            <p:cNvSpPr txBox="1">
              <a:spLocks noChangeArrowheads="1"/>
            </p:cNvSpPr>
            <p:nvPr/>
          </p:nvSpPr>
          <p:spPr bwMode="auto">
            <a:xfrm>
              <a:off x="9" y="1581"/>
              <a:ext cx="2119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kumimoji="1" lang="zh-CN" altLang="en-US" dirty="0"/>
                <a:t>反应物分子平均能量</a:t>
              </a:r>
              <a:r>
                <a:rPr kumimoji="1" lang="en-US" altLang="zh-CN" i="1" dirty="0"/>
                <a:t>E</a:t>
              </a:r>
              <a:r>
                <a:rPr kumimoji="1" lang="en-US" altLang="zh-CN" baseline="-25000" dirty="0"/>
                <a:t>1</a:t>
              </a:r>
            </a:p>
          </p:txBody>
        </p:sp>
        <p:sp>
          <p:nvSpPr>
            <p:cNvPr id="26631" name="Line 7"/>
            <p:cNvSpPr>
              <a:spLocks noChangeShapeType="1"/>
            </p:cNvSpPr>
            <p:nvPr/>
          </p:nvSpPr>
          <p:spPr bwMode="auto">
            <a:xfrm>
              <a:off x="1247" y="1825"/>
              <a:ext cx="1751" cy="0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632" name="Freeform 8"/>
          <p:cNvSpPr>
            <a:spLocks/>
          </p:cNvSpPr>
          <p:nvPr/>
        </p:nvSpPr>
        <p:spPr bwMode="auto">
          <a:xfrm>
            <a:off x="4767264" y="1263651"/>
            <a:ext cx="2693987" cy="2373313"/>
          </a:xfrm>
          <a:custGeom>
            <a:avLst/>
            <a:gdLst>
              <a:gd name="T0" fmla="*/ 0 w 1920"/>
              <a:gd name="T1" fmla="*/ 1188 h 1728"/>
              <a:gd name="T2" fmla="*/ 360 w 1920"/>
              <a:gd name="T3" fmla="*/ 408 h 1728"/>
              <a:gd name="T4" fmla="*/ 915 w 1920"/>
              <a:gd name="T5" fmla="*/ 3 h 1728"/>
              <a:gd name="T6" fmla="*/ 1440 w 1920"/>
              <a:gd name="T7" fmla="*/ 423 h 1728"/>
              <a:gd name="T8" fmla="*/ 1920 w 1920"/>
              <a:gd name="T9" fmla="*/ 1728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20" h="1728">
                <a:moveTo>
                  <a:pt x="0" y="1188"/>
                </a:moveTo>
                <a:cubicBezTo>
                  <a:pt x="110" y="898"/>
                  <a:pt x="208" y="605"/>
                  <a:pt x="360" y="408"/>
                </a:cubicBezTo>
                <a:cubicBezTo>
                  <a:pt x="512" y="211"/>
                  <a:pt x="735" y="0"/>
                  <a:pt x="915" y="3"/>
                </a:cubicBezTo>
                <a:cubicBezTo>
                  <a:pt x="1095" y="6"/>
                  <a:pt x="1273" y="136"/>
                  <a:pt x="1440" y="423"/>
                </a:cubicBezTo>
                <a:cubicBezTo>
                  <a:pt x="1607" y="710"/>
                  <a:pt x="1820" y="1456"/>
                  <a:pt x="1920" y="1728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6653" name="Group 29"/>
          <p:cNvGrpSpPr>
            <a:grpSpLocks/>
          </p:cNvGrpSpPr>
          <p:nvPr/>
        </p:nvGrpSpPr>
        <p:grpSpPr bwMode="auto">
          <a:xfrm>
            <a:off x="4767264" y="3636964"/>
            <a:ext cx="5870575" cy="434975"/>
            <a:chOff x="2043" y="2291"/>
            <a:chExt cx="3698" cy="274"/>
          </a:xfrm>
        </p:grpSpPr>
        <p:sp>
          <p:nvSpPr>
            <p:cNvPr id="26635" name="Text Box 11"/>
            <p:cNvSpPr txBox="1">
              <a:spLocks noChangeArrowheads="1"/>
            </p:cNvSpPr>
            <p:nvPr/>
          </p:nvSpPr>
          <p:spPr bwMode="auto">
            <a:xfrm>
              <a:off x="3833" y="2321"/>
              <a:ext cx="1908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kumimoji="1" lang="zh-CN" altLang="en-US" dirty="0"/>
                <a:t>产物分子平均能量</a:t>
              </a:r>
              <a:r>
                <a:rPr kumimoji="1" lang="en-US" altLang="zh-CN" i="1" dirty="0"/>
                <a:t>E</a:t>
              </a:r>
              <a:r>
                <a:rPr kumimoji="1" lang="en-US" altLang="zh-CN" baseline="-25000" dirty="0"/>
                <a:t>2</a:t>
              </a:r>
            </a:p>
          </p:txBody>
        </p:sp>
        <p:sp>
          <p:nvSpPr>
            <p:cNvPr id="26633" name="Line 9"/>
            <p:cNvSpPr>
              <a:spLocks noChangeShapeType="1"/>
            </p:cNvSpPr>
            <p:nvPr/>
          </p:nvSpPr>
          <p:spPr bwMode="auto">
            <a:xfrm>
              <a:off x="2043" y="2291"/>
              <a:ext cx="2969" cy="0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654" name="Group 30"/>
          <p:cNvGrpSpPr>
            <a:grpSpLocks/>
          </p:cNvGrpSpPr>
          <p:nvPr/>
        </p:nvGrpSpPr>
        <p:grpSpPr bwMode="auto">
          <a:xfrm>
            <a:off x="4262439" y="828675"/>
            <a:ext cx="5489575" cy="419100"/>
            <a:chOff x="1725" y="522"/>
            <a:chExt cx="3458" cy="264"/>
          </a:xfrm>
        </p:grpSpPr>
        <p:sp>
          <p:nvSpPr>
            <p:cNvPr id="26637" name="Text Box 13"/>
            <p:cNvSpPr txBox="1">
              <a:spLocks noChangeArrowheads="1"/>
            </p:cNvSpPr>
            <p:nvPr/>
          </p:nvSpPr>
          <p:spPr bwMode="auto">
            <a:xfrm>
              <a:off x="3311" y="522"/>
              <a:ext cx="1872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zh-CN" altLang="en-US" dirty="0"/>
                <a:t>活化分子平均能量</a:t>
              </a:r>
              <a:r>
                <a:rPr kumimoji="1" lang="en-US" altLang="zh-CN" i="1" dirty="0"/>
                <a:t>E</a:t>
              </a:r>
              <a:r>
                <a:rPr kumimoji="1" lang="en-US" altLang="zh-CN" baseline="-25000" dirty="0"/>
                <a:t>3</a:t>
              </a:r>
            </a:p>
          </p:txBody>
        </p:sp>
        <p:sp>
          <p:nvSpPr>
            <p:cNvPr id="26634" name="Line 10"/>
            <p:cNvSpPr>
              <a:spLocks noChangeShapeType="1"/>
            </p:cNvSpPr>
            <p:nvPr/>
          </p:nvSpPr>
          <p:spPr bwMode="auto">
            <a:xfrm>
              <a:off x="1725" y="786"/>
              <a:ext cx="2600" cy="0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657" name="Group 33"/>
          <p:cNvGrpSpPr>
            <a:grpSpLocks/>
          </p:cNvGrpSpPr>
          <p:nvPr/>
        </p:nvGrpSpPr>
        <p:grpSpPr bwMode="auto">
          <a:xfrm>
            <a:off x="4676776" y="2936875"/>
            <a:ext cx="2797175" cy="700088"/>
            <a:chOff x="1986" y="1850"/>
            <a:chExt cx="1762" cy="441"/>
          </a:xfrm>
        </p:grpSpPr>
        <p:sp>
          <p:nvSpPr>
            <p:cNvPr id="26639" name="Line 15"/>
            <p:cNvSpPr>
              <a:spLocks noChangeShapeType="1"/>
            </p:cNvSpPr>
            <p:nvPr/>
          </p:nvSpPr>
          <p:spPr bwMode="auto">
            <a:xfrm>
              <a:off x="3010" y="1850"/>
              <a:ext cx="0" cy="44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0" name="Text Box 16"/>
            <p:cNvSpPr txBox="1">
              <a:spLocks noChangeArrowheads="1"/>
            </p:cNvSpPr>
            <p:nvPr/>
          </p:nvSpPr>
          <p:spPr bwMode="auto">
            <a:xfrm>
              <a:off x="1986" y="1898"/>
              <a:ext cx="1762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just"/>
              <a:r>
                <a:rPr kumimoji="1" lang="zh-CN" altLang="en-US" dirty="0"/>
                <a:t>反应热</a:t>
              </a:r>
              <a:r>
                <a:rPr kumimoji="1" lang="zh-CN" altLang="en-US" dirty="0">
                  <a:sym typeface="Symbol" pitchFamily="18" charset="2"/>
                </a:rPr>
                <a:t></a:t>
              </a:r>
              <a:r>
                <a:rPr kumimoji="1" lang="en-US" altLang="zh-CN" baseline="-25000" dirty="0" err="1">
                  <a:sym typeface="Symbol" pitchFamily="18" charset="2"/>
                </a:rPr>
                <a:t>r</a:t>
              </a:r>
              <a:r>
                <a:rPr kumimoji="1" lang="en-US" altLang="zh-CN" i="1" dirty="0" err="1"/>
                <a:t>H</a:t>
              </a:r>
              <a:r>
                <a:rPr kumimoji="1" lang="en-US" altLang="zh-CN" dirty="0"/>
                <a:t> ( </a:t>
              </a:r>
              <a:r>
                <a:rPr kumimoji="1" lang="zh-CN" altLang="en-US" dirty="0"/>
                <a:t>或</a:t>
              </a:r>
              <a:r>
                <a:rPr kumimoji="1" lang="zh-CN" altLang="en-US" dirty="0">
                  <a:sym typeface="Symbol" pitchFamily="18" charset="2"/>
                </a:rPr>
                <a:t></a:t>
              </a:r>
              <a:r>
                <a:rPr kumimoji="1" lang="en-US" altLang="zh-CN" baseline="-25000" dirty="0" err="1">
                  <a:sym typeface="Symbol" pitchFamily="18" charset="2"/>
                </a:rPr>
                <a:t>r</a:t>
              </a:r>
              <a:r>
                <a:rPr kumimoji="1" lang="en-US" altLang="zh-CN" i="1" dirty="0" err="1">
                  <a:sym typeface="Symbol" pitchFamily="18" charset="2"/>
                </a:rPr>
                <a:t>U</a:t>
              </a:r>
              <a:r>
                <a:rPr kumimoji="1" lang="en-US" altLang="zh-CN" dirty="0">
                  <a:sym typeface="Symbol" pitchFamily="18" charset="2"/>
                </a:rPr>
                <a:t>)</a:t>
              </a:r>
            </a:p>
          </p:txBody>
        </p:sp>
      </p:grpSp>
      <p:grpSp>
        <p:nvGrpSpPr>
          <p:cNvPr id="26641" name="Group 17"/>
          <p:cNvGrpSpPr>
            <a:grpSpLocks/>
          </p:cNvGrpSpPr>
          <p:nvPr/>
        </p:nvGrpSpPr>
        <p:grpSpPr bwMode="auto">
          <a:xfrm>
            <a:off x="7799389" y="1247775"/>
            <a:ext cx="1095375" cy="2389188"/>
            <a:chOff x="3640" y="2385"/>
            <a:chExt cx="518" cy="1155"/>
          </a:xfrm>
        </p:grpSpPr>
        <p:sp>
          <p:nvSpPr>
            <p:cNvPr id="26642" name="Line 18"/>
            <p:cNvSpPr>
              <a:spLocks noChangeShapeType="1"/>
            </p:cNvSpPr>
            <p:nvPr/>
          </p:nvSpPr>
          <p:spPr bwMode="auto">
            <a:xfrm>
              <a:off x="3640" y="2385"/>
              <a:ext cx="0" cy="1155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3" name="Text Box 19"/>
            <p:cNvSpPr txBox="1">
              <a:spLocks noChangeArrowheads="1"/>
            </p:cNvSpPr>
            <p:nvPr/>
          </p:nvSpPr>
          <p:spPr bwMode="auto">
            <a:xfrm>
              <a:off x="3640" y="2823"/>
              <a:ext cx="518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kumimoji="1" lang="en-US" altLang="zh-CN" i="1"/>
                <a:t>E</a:t>
              </a:r>
              <a:r>
                <a:rPr kumimoji="1" lang="en-US" altLang="zh-CN" baseline="-25000"/>
                <a:t>a</a:t>
              </a:r>
              <a:r>
                <a:rPr kumimoji="1" lang="en-US" altLang="zh-CN" sz="2000" baseline="-25000"/>
                <a:t>2</a:t>
              </a:r>
            </a:p>
          </p:txBody>
        </p:sp>
      </p:grpSp>
      <p:grpSp>
        <p:nvGrpSpPr>
          <p:cNvPr id="26644" name="Group 20"/>
          <p:cNvGrpSpPr>
            <a:grpSpLocks/>
          </p:cNvGrpSpPr>
          <p:nvPr/>
        </p:nvGrpSpPr>
        <p:grpSpPr bwMode="auto">
          <a:xfrm>
            <a:off x="3671888" y="1247776"/>
            <a:ext cx="842962" cy="1649413"/>
            <a:chOff x="1688" y="2385"/>
            <a:chExt cx="398" cy="797"/>
          </a:xfrm>
        </p:grpSpPr>
        <p:sp>
          <p:nvSpPr>
            <p:cNvPr id="26645" name="Line 21"/>
            <p:cNvSpPr>
              <a:spLocks noChangeShapeType="1"/>
            </p:cNvSpPr>
            <p:nvPr/>
          </p:nvSpPr>
          <p:spPr bwMode="auto">
            <a:xfrm>
              <a:off x="2047" y="2385"/>
              <a:ext cx="0" cy="797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6" name="Text Box 22"/>
            <p:cNvSpPr txBox="1">
              <a:spLocks noChangeArrowheads="1"/>
            </p:cNvSpPr>
            <p:nvPr/>
          </p:nvSpPr>
          <p:spPr bwMode="auto">
            <a:xfrm>
              <a:off x="1688" y="2544"/>
              <a:ext cx="398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kumimoji="1" lang="en-US" altLang="zh-CN" i="1"/>
                <a:t>E</a:t>
              </a:r>
              <a:r>
                <a:rPr kumimoji="1" lang="en-US" altLang="zh-CN" baseline="-25000"/>
                <a:t>a</a:t>
              </a:r>
              <a:r>
                <a:rPr kumimoji="1" lang="en-US" altLang="zh-CN" sz="2000" baseline="-25000"/>
                <a:t>1</a:t>
              </a:r>
            </a:p>
          </p:txBody>
        </p:sp>
      </p:grpSp>
      <p:sp>
        <p:nvSpPr>
          <p:cNvPr id="26650" name="Rectangle 26"/>
          <p:cNvSpPr>
            <a:spLocks noChangeArrowheads="1"/>
          </p:cNvSpPr>
          <p:nvPr/>
        </p:nvSpPr>
        <p:spPr bwMode="auto">
          <a:xfrm>
            <a:off x="1662113" y="83139"/>
            <a:ext cx="5929828" cy="502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dirty="0">
                <a:solidFill>
                  <a:srgbClr val="0070C0"/>
                </a:solidFill>
                <a:latin typeface="+mj-ea"/>
                <a:ea typeface="+mj-ea"/>
              </a:rPr>
              <a:t>阿仑尼乌斯经验公式中的活化能</a:t>
            </a:r>
          </a:p>
        </p:txBody>
      </p:sp>
      <p:sp>
        <p:nvSpPr>
          <p:cNvPr id="26651" name="Text Box 27"/>
          <p:cNvSpPr txBox="1">
            <a:spLocks noChangeArrowheads="1"/>
          </p:cNvSpPr>
          <p:nvPr/>
        </p:nvSpPr>
        <p:spPr bwMode="auto">
          <a:xfrm>
            <a:off x="1827214" y="3933057"/>
            <a:ext cx="4002087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/>
              <a:t>正反应的活化能</a:t>
            </a:r>
            <a:r>
              <a:rPr lang="en-US" altLang="zh-CN" dirty="0"/>
              <a:t>:   </a:t>
            </a:r>
            <a:r>
              <a:rPr kumimoji="1" lang="en-US" altLang="zh-CN" i="1" dirty="0"/>
              <a:t>E</a:t>
            </a:r>
            <a:r>
              <a:rPr kumimoji="1" lang="en-US" altLang="zh-CN" baseline="-25000" dirty="0"/>
              <a:t>a1</a:t>
            </a:r>
            <a:r>
              <a:rPr kumimoji="1" lang="en-US" altLang="zh-CN" dirty="0"/>
              <a:t>=</a:t>
            </a:r>
            <a:r>
              <a:rPr kumimoji="1" lang="en-US" altLang="zh-CN" i="1" dirty="0"/>
              <a:t>E</a:t>
            </a:r>
            <a:r>
              <a:rPr kumimoji="1" lang="en-US" altLang="zh-CN" baseline="-25000" dirty="0"/>
              <a:t>3</a:t>
            </a:r>
            <a:r>
              <a:rPr kumimoji="1" lang="en-US" altLang="zh-CN" dirty="0">
                <a:latin typeface="宋体" charset="-122"/>
              </a:rPr>
              <a:t>-</a:t>
            </a:r>
            <a:r>
              <a:rPr kumimoji="1" lang="en-US" altLang="zh-CN" i="1" dirty="0"/>
              <a:t>E</a:t>
            </a:r>
            <a:r>
              <a:rPr kumimoji="1" lang="en-US" altLang="zh-CN" baseline="-25000" dirty="0"/>
              <a:t>1</a:t>
            </a:r>
            <a:endParaRPr lang="en-US" altLang="zh-CN" dirty="0">
              <a:sym typeface="Symbol" pitchFamily="18" charset="2"/>
            </a:endParaRPr>
          </a:p>
        </p:txBody>
      </p:sp>
      <p:sp>
        <p:nvSpPr>
          <p:cNvPr id="26655" name="Rectangle 31"/>
          <p:cNvSpPr>
            <a:spLocks noChangeArrowheads="1"/>
          </p:cNvSpPr>
          <p:nvPr/>
        </p:nvSpPr>
        <p:spPr bwMode="auto">
          <a:xfrm>
            <a:off x="1847850" y="4508501"/>
            <a:ext cx="4572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 dirty="0"/>
              <a:t>逆反应的活化能</a:t>
            </a:r>
            <a:r>
              <a:rPr lang="en-US" altLang="zh-CN" dirty="0"/>
              <a:t>:   </a:t>
            </a:r>
            <a:r>
              <a:rPr kumimoji="1" lang="en-US" altLang="zh-CN" i="1" dirty="0"/>
              <a:t>E</a:t>
            </a:r>
            <a:r>
              <a:rPr kumimoji="1" lang="en-US" altLang="zh-CN" baseline="-25000" dirty="0"/>
              <a:t>a2</a:t>
            </a:r>
            <a:r>
              <a:rPr kumimoji="1" lang="en-US" altLang="zh-CN" dirty="0"/>
              <a:t>=</a:t>
            </a:r>
            <a:r>
              <a:rPr kumimoji="1" lang="en-US" altLang="zh-CN" i="1" dirty="0"/>
              <a:t>E</a:t>
            </a:r>
            <a:r>
              <a:rPr kumimoji="1" lang="en-US" altLang="zh-CN" baseline="-25000" dirty="0"/>
              <a:t>3</a:t>
            </a:r>
            <a:r>
              <a:rPr kumimoji="1" lang="en-US" altLang="zh-CN" dirty="0">
                <a:latin typeface="宋体" charset="-122"/>
              </a:rPr>
              <a:t>-</a:t>
            </a:r>
            <a:r>
              <a:rPr kumimoji="1" lang="en-US" altLang="zh-CN" i="1" dirty="0"/>
              <a:t>E</a:t>
            </a:r>
            <a:r>
              <a:rPr kumimoji="1" lang="en-US" altLang="zh-CN" baseline="-25000" dirty="0"/>
              <a:t>2</a:t>
            </a:r>
            <a:endParaRPr lang="en-US" altLang="zh-CN" dirty="0">
              <a:sym typeface="Symbol" pitchFamily="18" charset="2"/>
            </a:endParaRPr>
          </a:p>
        </p:txBody>
      </p:sp>
      <p:sp>
        <p:nvSpPr>
          <p:cNvPr id="26656" name="Rectangle 32"/>
          <p:cNvSpPr>
            <a:spLocks noChangeArrowheads="1"/>
          </p:cNvSpPr>
          <p:nvPr/>
        </p:nvSpPr>
        <p:spPr bwMode="auto">
          <a:xfrm>
            <a:off x="1847850" y="5113114"/>
            <a:ext cx="80645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/>
              <a:t>反应热</a:t>
            </a:r>
            <a:r>
              <a:rPr lang="zh-CN" altLang="en-US" i="1" dirty="0"/>
              <a:t> </a:t>
            </a:r>
            <a:r>
              <a:rPr lang="en-US" altLang="zh-CN" dirty="0"/>
              <a:t>:    </a:t>
            </a:r>
            <a:r>
              <a:rPr lang="en-US" altLang="zh-CN" i="1" dirty="0"/>
              <a:t>Q=</a:t>
            </a:r>
            <a:r>
              <a:rPr kumimoji="1" lang="en-US" altLang="zh-CN" i="1" dirty="0"/>
              <a:t>E</a:t>
            </a:r>
            <a:r>
              <a:rPr kumimoji="1" lang="en-US" altLang="zh-CN" baseline="-25000" dirty="0"/>
              <a:t>a1</a:t>
            </a:r>
            <a:r>
              <a:rPr kumimoji="1" lang="en-US" altLang="zh-CN" dirty="0">
                <a:latin typeface="宋体" charset="-122"/>
              </a:rPr>
              <a:t>-</a:t>
            </a:r>
            <a:r>
              <a:rPr kumimoji="1" lang="en-US" altLang="zh-CN" i="1" dirty="0"/>
              <a:t>E</a:t>
            </a:r>
            <a:r>
              <a:rPr kumimoji="1" lang="en-US" altLang="zh-CN" baseline="-25000" dirty="0"/>
              <a:t>a2  </a:t>
            </a:r>
            <a:r>
              <a:rPr lang="zh-CN" altLang="en-US" dirty="0"/>
              <a:t>若是恒容反应</a:t>
            </a:r>
            <a:r>
              <a:rPr lang="en-US" altLang="zh-CN" dirty="0"/>
              <a:t>, </a:t>
            </a:r>
            <a:r>
              <a:rPr lang="zh-CN" altLang="en-US" dirty="0"/>
              <a:t>此能量为</a:t>
            </a:r>
            <a:r>
              <a:rPr lang="zh-CN" altLang="en-US" dirty="0">
                <a:sym typeface="Symbol" pitchFamily="18" charset="2"/>
              </a:rPr>
              <a:t></a:t>
            </a:r>
            <a:r>
              <a:rPr lang="en-US" altLang="zh-CN" baseline="-25000" dirty="0" err="1">
                <a:sym typeface="Symbol" pitchFamily="18" charset="2"/>
              </a:rPr>
              <a:t>r</a:t>
            </a:r>
            <a:r>
              <a:rPr lang="en-US" altLang="zh-CN" i="1" dirty="0" err="1"/>
              <a:t>U</a:t>
            </a:r>
            <a:endParaRPr lang="en-US" altLang="zh-CN" dirty="0">
              <a:sym typeface="Symbol" pitchFamily="18" charset="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ym typeface="Symbol" pitchFamily="18" charset="2"/>
              </a:rPr>
              <a:t>			  </a:t>
            </a:r>
            <a:r>
              <a:rPr lang="zh-CN" altLang="en-US" dirty="0">
                <a:sym typeface="Symbol" pitchFamily="18" charset="2"/>
              </a:rPr>
              <a:t>若为恒压反应</a:t>
            </a:r>
            <a:r>
              <a:rPr lang="en-US" altLang="zh-CN" dirty="0">
                <a:sym typeface="Symbol" pitchFamily="18" charset="2"/>
              </a:rPr>
              <a:t>, </a:t>
            </a:r>
            <a:r>
              <a:rPr lang="zh-CN" altLang="en-US" dirty="0">
                <a:sym typeface="Symbol" pitchFamily="18" charset="2"/>
              </a:rPr>
              <a:t>此能量为</a:t>
            </a:r>
            <a:r>
              <a:rPr lang="en-US" altLang="zh-CN" baseline="-25000" dirty="0" err="1">
                <a:sym typeface="Symbol" pitchFamily="18" charset="2"/>
              </a:rPr>
              <a:t>r</a:t>
            </a:r>
            <a:r>
              <a:rPr lang="en-US" altLang="zh-CN" i="1" dirty="0" err="1"/>
              <a:t>H</a:t>
            </a:r>
            <a:r>
              <a:rPr lang="en-US" altLang="zh-CN" dirty="0">
                <a:sym typeface="Symbol" pitchFamily="18" charset="2"/>
              </a:rPr>
              <a:t> </a:t>
            </a:r>
          </a:p>
        </p:txBody>
      </p:sp>
      <p:sp>
        <p:nvSpPr>
          <p:cNvPr id="29" name="灯片编号占位符 1"/>
          <p:cNvSpPr txBox="1">
            <a:spLocks/>
          </p:cNvSpPr>
          <p:nvPr/>
        </p:nvSpPr>
        <p:spPr bwMode="auto">
          <a:xfrm>
            <a:off x="9480552" y="6498109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fld id="{D80B3806-CBF7-4036-B138-A75AFB87F007}" type="slidenum">
              <a:rPr lang="en-US" altLang="zh-CN" b="1">
                <a:solidFill>
                  <a:schemeClr val="bg1"/>
                </a:solidFill>
              </a:rPr>
              <a:pPr/>
              <a:t>28</a:t>
            </a:fld>
            <a:endParaRPr lang="en-US" altLang="zh-C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11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51" grpId="0"/>
      <p:bldP spid="26655" grpId="0"/>
      <p:bldP spid="2665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24001" y="2935064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1524001" y="3535139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1524001" y="2987451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1811338" y="1327963"/>
            <a:ext cx="842645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dirty="0"/>
              <a:t>并非所有化学反应都符合或近似符合阿仑尼乌斯公式。</a:t>
            </a:r>
          </a:p>
        </p:txBody>
      </p:sp>
      <p:sp>
        <p:nvSpPr>
          <p:cNvPr id="24591" name="Rectangle 15"/>
          <p:cNvSpPr>
            <a:spLocks noGrp="1" noChangeArrowheads="1"/>
          </p:cNvSpPr>
          <p:nvPr>
            <p:ph type="title"/>
          </p:nvPr>
        </p:nvSpPr>
        <p:spPr>
          <a:xfrm>
            <a:off x="184151" y="41782"/>
            <a:ext cx="4515980" cy="584775"/>
          </a:xfrm>
          <a:noFill/>
          <a:ln/>
        </p:spPr>
        <p:txBody>
          <a:bodyPr/>
          <a:lstStyle/>
          <a:p>
            <a:r>
              <a:rPr lang="zh-CN" altLang="en-US"/>
              <a:t>一</a:t>
            </a:r>
            <a:r>
              <a:rPr lang="en-US" altLang="zh-CN"/>
              <a:t>. </a:t>
            </a:r>
            <a:r>
              <a:rPr lang="zh-CN" altLang="en-US"/>
              <a:t>阿仑尼乌斯经验公式</a:t>
            </a:r>
          </a:p>
        </p:txBody>
      </p:sp>
      <p:grpSp>
        <p:nvGrpSpPr>
          <p:cNvPr id="24592" name="Group 16"/>
          <p:cNvGrpSpPr>
            <a:grpSpLocks/>
          </p:cNvGrpSpPr>
          <p:nvPr/>
        </p:nvGrpSpPr>
        <p:grpSpPr bwMode="auto">
          <a:xfrm>
            <a:off x="1846263" y="2673350"/>
            <a:ext cx="1801812" cy="2122488"/>
            <a:chOff x="203" y="2287"/>
            <a:chExt cx="1135" cy="1337"/>
          </a:xfrm>
        </p:grpSpPr>
        <p:sp>
          <p:nvSpPr>
            <p:cNvPr id="24593" name="Freeform 17"/>
            <p:cNvSpPr>
              <a:spLocks/>
            </p:cNvSpPr>
            <p:nvPr/>
          </p:nvSpPr>
          <p:spPr bwMode="auto">
            <a:xfrm>
              <a:off x="446" y="2409"/>
              <a:ext cx="851" cy="891"/>
            </a:xfrm>
            <a:custGeom>
              <a:avLst/>
              <a:gdLst>
                <a:gd name="T0" fmla="*/ 0 w 1620"/>
                <a:gd name="T1" fmla="*/ 0 h 1680"/>
                <a:gd name="T2" fmla="*/ 0 w 1620"/>
                <a:gd name="T3" fmla="*/ 1680 h 1680"/>
                <a:gd name="T4" fmla="*/ 1620 w 1620"/>
                <a:gd name="T5" fmla="*/ 1680 h 1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20" h="1680">
                  <a:moveTo>
                    <a:pt x="0" y="0"/>
                  </a:moveTo>
                  <a:lnTo>
                    <a:pt x="0" y="1680"/>
                  </a:lnTo>
                  <a:lnTo>
                    <a:pt x="1620" y="1680"/>
                  </a:lnTo>
                </a:path>
              </a:pathLst>
            </a:custGeom>
            <a:noFill/>
            <a:ln w="38100" cmpd="sng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4" name="Text Box 18"/>
            <p:cNvSpPr txBox="1">
              <a:spLocks noChangeArrowheads="1"/>
            </p:cNvSpPr>
            <p:nvPr/>
          </p:nvSpPr>
          <p:spPr bwMode="auto">
            <a:xfrm>
              <a:off x="203" y="2287"/>
              <a:ext cx="32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kumimoji="1" lang="en-US" altLang="zh-CN">
                  <a:solidFill>
                    <a:schemeClr val="accent2"/>
                  </a:solidFill>
                </a:rPr>
                <a:t>k</a:t>
              </a:r>
            </a:p>
          </p:txBody>
        </p:sp>
        <p:sp>
          <p:nvSpPr>
            <p:cNvPr id="24595" name="Text Box 19"/>
            <p:cNvSpPr txBox="1">
              <a:spLocks noChangeArrowheads="1"/>
            </p:cNvSpPr>
            <p:nvPr/>
          </p:nvSpPr>
          <p:spPr bwMode="auto">
            <a:xfrm>
              <a:off x="1014" y="3057"/>
              <a:ext cx="324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kumimoji="1" lang="en-US" altLang="zh-CN">
                  <a:solidFill>
                    <a:schemeClr val="accent2"/>
                  </a:solidFill>
                </a:rPr>
                <a:t>T</a:t>
              </a:r>
            </a:p>
          </p:txBody>
        </p:sp>
        <p:sp>
          <p:nvSpPr>
            <p:cNvPr id="24596" name="Freeform 20"/>
            <p:cNvSpPr>
              <a:spLocks/>
            </p:cNvSpPr>
            <p:nvPr/>
          </p:nvSpPr>
          <p:spPr bwMode="auto">
            <a:xfrm>
              <a:off x="446" y="2409"/>
              <a:ext cx="770" cy="891"/>
            </a:xfrm>
            <a:custGeom>
              <a:avLst/>
              <a:gdLst>
                <a:gd name="T0" fmla="*/ 0 w 1140"/>
                <a:gd name="T1" fmla="*/ 1320 h 1320"/>
                <a:gd name="T2" fmla="*/ 660 w 1140"/>
                <a:gd name="T3" fmla="*/ 960 h 1320"/>
                <a:gd name="T4" fmla="*/ 1140 w 1140"/>
                <a:gd name="T5" fmla="*/ 0 h 1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40" h="1320">
                  <a:moveTo>
                    <a:pt x="0" y="1320"/>
                  </a:moveTo>
                  <a:cubicBezTo>
                    <a:pt x="235" y="1250"/>
                    <a:pt x="470" y="1180"/>
                    <a:pt x="660" y="960"/>
                  </a:cubicBezTo>
                  <a:cubicBezTo>
                    <a:pt x="850" y="740"/>
                    <a:pt x="995" y="370"/>
                    <a:pt x="1140" y="0"/>
                  </a:cubicBezTo>
                </a:path>
              </a:pathLst>
            </a:custGeom>
            <a:noFill/>
            <a:ln w="38100" cmpd="sng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7" name="Text Box 21"/>
            <p:cNvSpPr txBox="1">
              <a:spLocks noChangeArrowheads="1"/>
            </p:cNvSpPr>
            <p:nvPr/>
          </p:nvSpPr>
          <p:spPr bwMode="auto">
            <a:xfrm>
              <a:off x="568" y="3340"/>
              <a:ext cx="770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kumimoji="1" lang="zh-CN" altLang="en-US">
                  <a:solidFill>
                    <a:schemeClr val="accent2"/>
                  </a:solidFill>
                </a:rPr>
                <a:t>阿氏型</a:t>
              </a:r>
            </a:p>
          </p:txBody>
        </p:sp>
      </p:grpSp>
      <p:grpSp>
        <p:nvGrpSpPr>
          <p:cNvPr id="24598" name="Group 22"/>
          <p:cNvGrpSpPr>
            <a:grpSpLocks/>
          </p:cNvGrpSpPr>
          <p:nvPr/>
        </p:nvGrpSpPr>
        <p:grpSpPr bwMode="auto">
          <a:xfrm>
            <a:off x="5705475" y="2867026"/>
            <a:ext cx="1416050" cy="1928813"/>
            <a:chOff x="2634" y="2409"/>
            <a:chExt cx="892" cy="1215"/>
          </a:xfrm>
        </p:grpSpPr>
        <p:sp>
          <p:nvSpPr>
            <p:cNvPr id="24599" name="Freeform 23"/>
            <p:cNvSpPr>
              <a:spLocks/>
            </p:cNvSpPr>
            <p:nvPr/>
          </p:nvSpPr>
          <p:spPr bwMode="auto">
            <a:xfrm>
              <a:off x="2634" y="2409"/>
              <a:ext cx="851" cy="891"/>
            </a:xfrm>
            <a:custGeom>
              <a:avLst/>
              <a:gdLst>
                <a:gd name="T0" fmla="*/ 0 w 1620"/>
                <a:gd name="T1" fmla="*/ 0 h 1680"/>
                <a:gd name="T2" fmla="*/ 0 w 1620"/>
                <a:gd name="T3" fmla="*/ 1680 h 1680"/>
                <a:gd name="T4" fmla="*/ 1620 w 1620"/>
                <a:gd name="T5" fmla="*/ 1680 h 1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20" h="1680">
                  <a:moveTo>
                    <a:pt x="0" y="0"/>
                  </a:moveTo>
                  <a:lnTo>
                    <a:pt x="0" y="1680"/>
                  </a:lnTo>
                  <a:lnTo>
                    <a:pt x="1620" y="1680"/>
                  </a:lnTo>
                </a:path>
              </a:pathLst>
            </a:custGeom>
            <a:noFill/>
            <a:ln w="38100" cmpd="sng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0" name="Freeform 24"/>
            <p:cNvSpPr>
              <a:spLocks/>
            </p:cNvSpPr>
            <p:nvPr/>
          </p:nvSpPr>
          <p:spPr bwMode="auto">
            <a:xfrm>
              <a:off x="2634" y="2691"/>
              <a:ext cx="588" cy="609"/>
            </a:xfrm>
            <a:custGeom>
              <a:avLst/>
              <a:gdLst>
                <a:gd name="T0" fmla="*/ 0 w 870"/>
                <a:gd name="T1" fmla="*/ 902 h 902"/>
                <a:gd name="T2" fmla="*/ 255 w 870"/>
                <a:gd name="T3" fmla="*/ 182 h 902"/>
                <a:gd name="T4" fmla="*/ 555 w 870"/>
                <a:gd name="T5" fmla="*/ 17 h 902"/>
                <a:gd name="T6" fmla="*/ 870 w 870"/>
                <a:gd name="T7" fmla="*/ 287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0" h="902">
                  <a:moveTo>
                    <a:pt x="0" y="902"/>
                  </a:moveTo>
                  <a:cubicBezTo>
                    <a:pt x="42" y="782"/>
                    <a:pt x="163" y="329"/>
                    <a:pt x="255" y="182"/>
                  </a:cubicBezTo>
                  <a:cubicBezTo>
                    <a:pt x="347" y="35"/>
                    <a:pt x="453" y="0"/>
                    <a:pt x="555" y="17"/>
                  </a:cubicBezTo>
                  <a:cubicBezTo>
                    <a:pt x="657" y="34"/>
                    <a:pt x="804" y="231"/>
                    <a:pt x="870" y="287"/>
                  </a:cubicBezTo>
                </a:path>
              </a:pathLst>
            </a:custGeom>
            <a:noFill/>
            <a:ln w="38100" cmpd="sng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1" name="Text Box 25"/>
            <p:cNvSpPr txBox="1">
              <a:spLocks noChangeArrowheads="1"/>
            </p:cNvSpPr>
            <p:nvPr/>
          </p:nvSpPr>
          <p:spPr bwMode="auto">
            <a:xfrm>
              <a:off x="2756" y="3341"/>
              <a:ext cx="770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kumimoji="1" lang="zh-CN" altLang="en-US">
                  <a:solidFill>
                    <a:schemeClr val="accent2"/>
                  </a:solidFill>
                </a:rPr>
                <a:t>酶催化</a:t>
              </a:r>
            </a:p>
          </p:txBody>
        </p:sp>
      </p:grpSp>
      <p:grpSp>
        <p:nvGrpSpPr>
          <p:cNvPr id="24602" name="Group 26"/>
          <p:cNvGrpSpPr>
            <a:grpSpLocks/>
          </p:cNvGrpSpPr>
          <p:nvPr/>
        </p:nvGrpSpPr>
        <p:grpSpPr bwMode="auto">
          <a:xfrm>
            <a:off x="4033838" y="2867026"/>
            <a:ext cx="1414462" cy="1928813"/>
            <a:chOff x="1581" y="2409"/>
            <a:chExt cx="891" cy="1215"/>
          </a:xfrm>
        </p:grpSpPr>
        <p:sp>
          <p:nvSpPr>
            <p:cNvPr id="24603" name="Freeform 27"/>
            <p:cNvSpPr>
              <a:spLocks/>
            </p:cNvSpPr>
            <p:nvPr/>
          </p:nvSpPr>
          <p:spPr bwMode="auto">
            <a:xfrm>
              <a:off x="1581" y="2409"/>
              <a:ext cx="851" cy="891"/>
            </a:xfrm>
            <a:custGeom>
              <a:avLst/>
              <a:gdLst>
                <a:gd name="T0" fmla="*/ 0 w 1620"/>
                <a:gd name="T1" fmla="*/ 0 h 1680"/>
                <a:gd name="T2" fmla="*/ 0 w 1620"/>
                <a:gd name="T3" fmla="*/ 1680 h 1680"/>
                <a:gd name="T4" fmla="*/ 1620 w 1620"/>
                <a:gd name="T5" fmla="*/ 1680 h 1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20" h="1680">
                  <a:moveTo>
                    <a:pt x="0" y="0"/>
                  </a:moveTo>
                  <a:lnTo>
                    <a:pt x="0" y="1680"/>
                  </a:lnTo>
                  <a:lnTo>
                    <a:pt x="1620" y="1680"/>
                  </a:lnTo>
                </a:path>
              </a:pathLst>
            </a:custGeom>
            <a:noFill/>
            <a:ln w="38100" cmpd="sng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4" name="Freeform 28"/>
            <p:cNvSpPr>
              <a:spLocks/>
            </p:cNvSpPr>
            <p:nvPr/>
          </p:nvSpPr>
          <p:spPr bwMode="auto">
            <a:xfrm>
              <a:off x="1581" y="2429"/>
              <a:ext cx="476" cy="871"/>
            </a:xfrm>
            <a:custGeom>
              <a:avLst/>
              <a:gdLst>
                <a:gd name="T0" fmla="*/ 0 w 705"/>
                <a:gd name="T1" fmla="*/ 1290 h 1290"/>
                <a:gd name="T2" fmla="*/ 555 w 705"/>
                <a:gd name="T3" fmla="*/ 1050 h 1290"/>
                <a:gd name="T4" fmla="*/ 705 w 705"/>
                <a:gd name="T5" fmla="*/ 0 h 1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5" h="1290">
                  <a:moveTo>
                    <a:pt x="0" y="1290"/>
                  </a:moveTo>
                  <a:cubicBezTo>
                    <a:pt x="92" y="1250"/>
                    <a:pt x="438" y="1265"/>
                    <a:pt x="555" y="1050"/>
                  </a:cubicBezTo>
                  <a:cubicBezTo>
                    <a:pt x="672" y="835"/>
                    <a:pt x="674" y="219"/>
                    <a:pt x="705" y="0"/>
                  </a:cubicBezTo>
                </a:path>
              </a:pathLst>
            </a:custGeom>
            <a:noFill/>
            <a:ln w="38100" cmpd="sng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5" name="Text Box 29"/>
            <p:cNvSpPr txBox="1">
              <a:spLocks noChangeArrowheads="1"/>
            </p:cNvSpPr>
            <p:nvPr/>
          </p:nvSpPr>
          <p:spPr bwMode="auto">
            <a:xfrm>
              <a:off x="1703" y="3341"/>
              <a:ext cx="769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kumimoji="1" lang="zh-CN" altLang="en-US">
                  <a:solidFill>
                    <a:schemeClr val="accent2"/>
                  </a:solidFill>
                </a:rPr>
                <a:t>爆炸</a:t>
              </a:r>
            </a:p>
          </p:txBody>
        </p:sp>
      </p:grpSp>
      <p:grpSp>
        <p:nvGrpSpPr>
          <p:cNvPr id="24606" name="Group 30"/>
          <p:cNvGrpSpPr>
            <a:grpSpLocks/>
          </p:cNvGrpSpPr>
          <p:nvPr/>
        </p:nvGrpSpPr>
        <p:grpSpPr bwMode="auto">
          <a:xfrm>
            <a:off x="7313613" y="2867026"/>
            <a:ext cx="1416050" cy="1928813"/>
            <a:chOff x="3647" y="2409"/>
            <a:chExt cx="892" cy="1215"/>
          </a:xfrm>
        </p:grpSpPr>
        <p:sp>
          <p:nvSpPr>
            <p:cNvPr id="24607" name="Freeform 31"/>
            <p:cNvSpPr>
              <a:spLocks/>
            </p:cNvSpPr>
            <p:nvPr/>
          </p:nvSpPr>
          <p:spPr bwMode="auto">
            <a:xfrm>
              <a:off x="3647" y="2409"/>
              <a:ext cx="851" cy="891"/>
            </a:xfrm>
            <a:custGeom>
              <a:avLst/>
              <a:gdLst>
                <a:gd name="T0" fmla="*/ 0 w 1620"/>
                <a:gd name="T1" fmla="*/ 0 h 1680"/>
                <a:gd name="T2" fmla="*/ 0 w 1620"/>
                <a:gd name="T3" fmla="*/ 1680 h 1680"/>
                <a:gd name="T4" fmla="*/ 1620 w 1620"/>
                <a:gd name="T5" fmla="*/ 1680 h 1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20" h="1680">
                  <a:moveTo>
                    <a:pt x="0" y="0"/>
                  </a:moveTo>
                  <a:lnTo>
                    <a:pt x="0" y="1680"/>
                  </a:lnTo>
                  <a:lnTo>
                    <a:pt x="1620" y="1680"/>
                  </a:lnTo>
                </a:path>
              </a:pathLst>
            </a:custGeom>
            <a:noFill/>
            <a:ln w="38100" cmpd="sng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8" name="Freeform 32"/>
            <p:cNvSpPr>
              <a:spLocks/>
            </p:cNvSpPr>
            <p:nvPr/>
          </p:nvSpPr>
          <p:spPr bwMode="auto">
            <a:xfrm>
              <a:off x="3647" y="2672"/>
              <a:ext cx="628" cy="628"/>
            </a:xfrm>
            <a:custGeom>
              <a:avLst/>
              <a:gdLst>
                <a:gd name="T0" fmla="*/ 0 w 930"/>
                <a:gd name="T1" fmla="*/ 930 h 930"/>
                <a:gd name="T2" fmla="*/ 135 w 930"/>
                <a:gd name="T3" fmla="*/ 495 h 930"/>
                <a:gd name="T4" fmla="*/ 300 w 930"/>
                <a:gd name="T5" fmla="*/ 405 h 930"/>
                <a:gd name="T6" fmla="*/ 540 w 930"/>
                <a:gd name="T7" fmla="*/ 510 h 930"/>
                <a:gd name="T8" fmla="*/ 735 w 930"/>
                <a:gd name="T9" fmla="*/ 360 h 930"/>
                <a:gd name="T10" fmla="*/ 930 w 930"/>
                <a:gd name="T11" fmla="*/ 0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0" h="930">
                  <a:moveTo>
                    <a:pt x="0" y="930"/>
                  </a:moveTo>
                  <a:cubicBezTo>
                    <a:pt x="22" y="858"/>
                    <a:pt x="85" y="582"/>
                    <a:pt x="135" y="495"/>
                  </a:cubicBezTo>
                  <a:cubicBezTo>
                    <a:pt x="185" y="408"/>
                    <a:pt x="233" y="403"/>
                    <a:pt x="300" y="405"/>
                  </a:cubicBezTo>
                  <a:cubicBezTo>
                    <a:pt x="367" y="407"/>
                    <a:pt x="468" y="517"/>
                    <a:pt x="540" y="510"/>
                  </a:cubicBezTo>
                  <a:cubicBezTo>
                    <a:pt x="612" y="503"/>
                    <a:pt x="670" y="445"/>
                    <a:pt x="735" y="360"/>
                  </a:cubicBezTo>
                  <a:cubicBezTo>
                    <a:pt x="800" y="275"/>
                    <a:pt x="890" y="75"/>
                    <a:pt x="930" y="0"/>
                  </a:cubicBezTo>
                </a:path>
              </a:pathLst>
            </a:custGeom>
            <a:noFill/>
            <a:ln w="38100" cmpd="sng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9" name="Text Box 33"/>
            <p:cNvSpPr txBox="1">
              <a:spLocks noChangeArrowheads="1"/>
            </p:cNvSpPr>
            <p:nvPr/>
          </p:nvSpPr>
          <p:spPr bwMode="auto">
            <a:xfrm>
              <a:off x="3769" y="3341"/>
              <a:ext cx="770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kumimoji="1" lang="zh-CN" altLang="en-US">
                  <a:solidFill>
                    <a:schemeClr val="accent2"/>
                  </a:solidFill>
                </a:rPr>
                <a:t>烃氧化</a:t>
              </a:r>
            </a:p>
          </p:txBody>
        </p:sp>
      </p:grpSp>
      <p:grpSp>
        <p:nvGrpSpPr>
          <p:cNvPr id="24610" name="Group 34"/>
          <p:cNvGrpSpPr>
            <a:grpSpLocks/>
          </p:cNvGrpSpPr>
          <p:nvPr/>
        </p:nvGrpSpPr>
        <p:grpSpPr bwMode="auto">
          <a:xfrm>
            <a:off x="8858250" y="2867026"/>
            <a:ext cx="1809750" cy="1928813"/>
            <a:chOff x="4620" y="2409"/>
            <a:chExt cx="1140" cy="1215"/>
          </a:xfrm>
        </p:grpSpPr>
        <p:sp>
          <p:nvSpPr>
            <p:cNvPr id="24611" name="Freeform 35"/>
            <p:cNvSpPr>
              <a:spLocks/>
            </p:cNvSpPr>
            <p:nvPr/>
          </p:nvSpPr>
          <p:spPr bwMode="auto">
            <a:xfrm>
              <a:off x="4620" y="2409"/>
              <a:ext cx="851" cy="891"/>
            </a:xfrm>
            <a:custGeom>
              <a:avLst/>
              <a:gdLst>
                <a:gd name="T0" fmla="*/ 0 w 1620"/>
                <a:gd name="T1" fmla="*/ 0 h 1680"/>
                <a:gd name="T2" fmla="*/ 0 w 1620"/>
                <a:gd name="T3" fmla="*/ 1680 h 1680"/>
                <a:gd name="T4" fmla="*/ 1620 w 1620"/>
                <a:gd name="T5" fmla="*/ 1680 h 1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20" h="1680">
                  <a:moveTo>
                    <a:pt x="0" y="0"/>
                  </a:moveTo>
                  <a:lnTo>
                    <a:pt x="0" y="1680"/>
                  </a:lnTo>
                  <a:lnTo>
                    <a:pt x="1620" y="1680"/>
                  </a:lnTo>
                </a:path>
              </a:pathLst>
            </a:custGeom>
            <a:noFill/>
            <a:ln w="38100" cmpd="sng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2" name="Text Box 36"/>
            <p:cNvSpPr txBox="1">
              <a:spLocks noChangeArrowheads="1"/>
            </p:cNvSpPr>
            <p:nvPr/>
          </p:nvSpPr>
          <p:spPr bwMode="auto">
            <a:xfrm>
              <a:off x="4620" y="3341"/>
              <a:ext cx="1140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kumimoji="1" lang="zh-CN" altLang="en-US">
                  <a:solidFill>
                    <a:schemeClr val="accent2"/>
                  </a:solidFill>
                </a:rPr>
                <a:t>三分子反应</a:t>
              </a:r>
            </a:p>
          </p:txBody>
        </p:sp>
        <p:sp>
          <p:nvSpPr>
            <p:cNvPr id="24613" name="Freeform 37"/>
            <p:cNvSpPr>
              <a:spLocks/>
            </p:cNvSpPr>
            <p:nvPr/>
          </p:nvSpPr>
          <p:spPr bwMode="auto">
            <a:xfrm>
              <a:off x="4701" y="2693"/>
              <a:ext cx="567" cy="526"/>
            </a:xfrm>
            <a:custGeom>
              <a:avLst/>
              <a:gdLst>
                <a:gd name="T0" fmla="*/ 0 w 840"/>
                <a:gd name="T1" fmla="*/ 0 h 780"/>
                <a:gd name="T2" fmla="*/ 360 w 840"/>
                <a:gd name="T3" fmla="*/ 420 h 780"/>
                <a:gd name="T4" fmla="*/ 840 w 840"/>
                <a:gd name="T5" fmla="*/ 78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40" h="780">
                  <a:moveTo>
                    <a:pt x="0" y="0"/>
                  </a:moveTo>
                  <a:cubicBezTo>
                    <a:pt x="110" y="145"/>
                    <a:pt x="220" y="290"/>
                    <a:pt x="360" y="420"/>
                  </a:cubicBezTo>
                  <a:cubicBezTo>
                    <a:pt x="500" y="550"/>
                    <a:pt x="670" y="665"/>
                    <a:pt x="840" y="780"/>
                  </a:cubicBezTo>
                </a:path>
              </a:pathLst>
            </a:custGeom>
            <a:noFill/>
            <a:ln w="38100" cmpd="sng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" name="灯片编号占位符 1"/>
          <p:cNvSpPr txBox="1">
            <a:spLocks/>
          </p:cNvSpPr>
          <p:nvPr/>
        </p:nvSpPr>
        <p:spPr bwMode="auto">
          <a:xfrm>
            <a:off x="9421511" y="6507979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fld id="{D80B3806-CBF7-4036-B138-A75AFB87F007}" type="slidenum">
              <a:rPr lang="en-US" altLang="zh-CN" b="1">
                <a:solidFill>
                  <a:schemeClr val="bg1"/>
                </a:solidFill>
              </a:rPr>
              <a:pPr/>
              <a:t>29</a:t>
            </a:fld>
            <a:endParaRPr lang="en-US" altLang="zh-C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6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C69B6-EC84-4D9B-B1E1-82AEA7CFFF93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33526" y="169069"/>
            <a:ext cx="7740650" cy="519113"/>
          </a:xfrm>
        </p:spPr>
        <p:txBody>
          <a:bodyPr wrap="square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一、基元反应与复合反应</a:t>
            </a:r>
            <a:endParaRPr lang="zh-CN" altLang="en-US" sz="2800" dirty="0"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59747" name="Text Box 3"/>
          <p:cNvSpPr txBox="1">
            <a:spLocks noChangeArrowheads="1"/>
          </p:cNvSpPr>
          <p:nvPr/>
        </p:nvSpPr>
        <p:spPr bwMode="auto">
          <a:xfrm>
            <a:off x="2262983" y="929086"/>
            <a:ext cx="7329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800">
                <a:latin typeface="楷体_GB2312" pitchFamily="49" charset="-122"/>
              </a:rPr>
              <a:t>计量方程</a:t>
            </a:r>
            <a:r>
              <a:rPr lang="en-US" altLang="zh-CN" sz="2800">
                <a:latin typeface="楷体_GB2312" pitchFamily="49" charset="-122"/>
              </a:rPr>
              <a:t>: </a:t>
            </a:r>
            <a:r>
              <a:rPr lang="zh-CN" altLang="en-US" sz="2800">
                <a:latin typeface="楷体_GB2312" pitchFamily="49" charset="-122"/>
              </a:rPr>
              <a:t>只表示反应前后的物料平衡关系。</a:t>
            </a:r>
          </a:p>
        </p:txBody>
      </p:sp>
      <p:sp>
        <p:nvSpPr>
          <p:cNvPr id="159748" name="Rectangle 4"/>
          <p:cNvSpPr>
            <a:spLocks noChangeArrowheads="1"/>
          </p:cNvSpPr>
          <p:nvPr/>
        </p:nvSpPr>
        <p:spPr bwMode="auto">
          <a:xfrm>
            <a:off x="3179763" y="2024063"/>
            <a:ext cx="1771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2O</a:t>
            </a:r>
            <a:r>
              <a:rPr lang="en-US" altLang="zh-CN" baseline="-30000" dirty="0">
                <a:ea typeface="宋体" pitchFamily="2" charset="-122"/>
                <a:cs typeface="Times New Roman" pitchFamily="18" charset="0"/>
              </a:rPr>
              <a:t>3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</a:t>
            </a:r>
            <a:r>
              <a:rPr lang="en-US" altLang="zh-CN" dirty="0">
                <a:ea typeface="宋体" pitchFamily="2" charset="-122"/>
              </a:rPr>
              <a:t>3O</a:t>
            </a:r>
            <a:r>
              <a:rPr lang="en-US" altLang="zh-CN" baseline="-25000" dirty="0">
                <a:ea typeface="宋体" pitchFamily="2" charset="-122"/>
              </a:rPr>
              <a:t>2</a:t>
            </a:r>
            <a:endParaRPr lang="en-US" altLang="zh-CN" baseline="-25000" dirty="0">
              <a:ea typeface="宋体" pitchFamily="2" charset="-122"/>
              <a:sym typeface="Symbol" pitchFamily="18" charset="2"/>
            </a:endParaRPr>
          </a:p>
        </p:txBody>
      </p:sp>
      <p:grpSp>
        <p:nvGrpSpPr>
          <p:cNvPr id="159750" name="Group 6"/>
          <p:cNvGrpSpPr>
            <a:grpSpLocks/>
          </p:cNvGrpSpPr>
          <p:nvPr/>
        </p:nvGrpSpPr>
        <p:grpSpPr bwMode="auto">
          <a:xfrm>
            <a:off x="4511676" y="3176588"/>
            <a:ext cx="2995613" cy="474662"/>
            <a:chOff x="1489" y="2526"/>
            <a:chExt cx="1887" cy="299"/>
          </a:xfrm>
        </p:grpSpPr>
        <p:grpSp>
          <p:nvGrpSpPr>
            <p:cNvPr id="159751" name="Group 7"/>
            <p:cNvGrpSpPr>
              <a:grpSpLocks/>
            </p:cNvGrpSpPr>
            <p:nvPr/>
          </p:nvGrpSpPr>
          <p:grpSpPr bwMode="auto">
            <a:xfrm>
              <a:off x="2052" y="2526"/>
              <a:ext cx="1324" cy="288"/>
              <a:chOff x="2052" y="2526"/>
              <a:chExt cx="1324" cy="288"/>
            </a:xfrm>
          </p:grpSpPr>
          <p:pic>
            <p:nvPicPr>
              <p:cNvPr id="159752" name="Picture 8"/>
              <p:cNvPicPr preferRelativeResize="0"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00" y="2614"/>
                <a:ext cx="635" cy="1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9753" name="Rectangle 9"/>
              <p:cNvSpPr>
                <a:spLocks noChangeArrowheads="1"/>
              </p:cNvSpPr>
              <p:nvPr/>
            </p:nvSpPr>
            <p:spPr bwMode="auto">
              <a:xfrm>
                <a:off x="2052" y="2526"/>
                <a:ext cx="32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>
                    <a:ea typeface="宋体" pitchFamily="2" charset="-122"/>
                    <a:cs typeface="Times New Roman" pitchFamily="18" charset="0"/>
                  </a:rPr>
                  <a:t>O</a:t>
                </a:r>
                <a:r>
                  <a:rPr lang="en-US" altLang="zh-CN" baseline="-30000">
                    <a:ea typeface="宋体" pitchFamily="2" charset="-122"/>
                    <a:cs typeface="Times New Roman" pitchFamily="18" charset="0"/>
                  </a:rPr>
                  <a:t>3</a:t>
                </a:r>
                <a:endParaRPr lang="en-US" altLang="zh-CN"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159754" name="Rectangle 10"/>
              <p:cNvSpPr>
                <a:spLocks noChangeArrowheads="1"/>
              </p:cNvSpPr>
              <p:nvPr/>
            </p:nvSpPr>
            <p:spPr bwMode="auto">
              <a:xfrm>
                <a:off x="2789" y="2526"/>
                <a:ext cx="58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tabLst>
                    <a:tab pos="304800" algn="l"/>
                    <a:tab pos="685800" algn="l"/>
                    <a:tab pos="2400300" algn="l"/>
                    <a:tab pos="4800600" algn="l"/>
                    <a:tab pos="5410200" algn="l"/>
                  </a:tabLst>
                </a:pPr>
                <a:r>
                  <a:rPr lang="en-US" altLang="zh-CN">
                    <a:ea typeface="宋体" pitchFamily="2" charset="-122"/>
                    <a:cs typeface="Times New Roman" pitchFamily="18" charset="0"/>
                  </a:rPr>
                  <a:t>O</a:t>
                </a:r>
                <a:r>
                  <a:rPr lang="en-US" altLang="zh-CN" baseline="-30000">
                    <a:ea typeface="宋体" pitchFamily="2" charset="-122"/>
                    <a:cs typeface="Times New Roman" pitchFamily="18" charset="0"/>
                  </a:rPr>
                  <a:t>2</a:t>
                </a:r>
                <a:r>
                  <a:rPr lang="en-US" altLang="zh-CN">
                    <a:ea typeface="宋体" pitchFamily="2" charset="-122"/>
                    <a:cs typeface="Times New Roman" pitchFamily="18" charset="0"/>
                  </a:rPr>
                  <a:t>+O</a:t>
                </a:r>
                <a:endParaRPr lang="en-US" altLang="zh-CN">
                  <a:latin typeface="Arial" charset="0"/>
                  <a:ea typeface="宋体" pitchFamily="2" charset="-122"/>
                </a:endParaRPr>
              </a:p>
            </p:txBody>
          </p:sp>
        </p:grpSp>
        <p:sp>
          <p:nvSpPr>
            <p:cNvPr id="159755" name="Text Box 11"/>
            <p:cNvSpPr txBox="1">
              <a:spLocks noChangeArrowheads="1"/>
            </p:cNvSpPr>
            <p:nvPr/>
          </p:nvSpPr>
          <p:spPr bwMode="auto">
            <a:xfrm>
              <a:off x="1489" y="2537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>
                  <a:ea typeface="宋体" pitchFamily="2" charset="-122"/>
                </a:rPr>
                <a:t>(1)</a:t>
              </a:r>
            </a:p>
          </p:txBody>
        </p:sp>
      </p:grpSp>
      <p:grpSp>
        <p:nvGrpSpPr>
          <p:cNvPr id="159756" name="Group 12"/>
          <p:cNvGrpSpPr>
            <a:grpSpLocks/>
          </p:cNvGrpSpPr>
          <p:nvPr/>
        </p:nvGrpSpPr>
        <p:grpSpPr bwMode="auto">
          <a:xfrm>
            <a:off x="4511676" y="3770314"/>
            <a:ext cx="3051175" cy="511175"/>
            <a:chOff x="1474" y="2855"/>
            <a:chExt cx="1922" cy="322"/>
          </a:xfrm>
        </p:grpSpPr>
        <p:pic>
          <p:nvPicPr>
            <p:cNvPr id="159757" name="Picture 13"/>
            <p:cNvPicPr preferRelativeResize="0"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1" y="2976"/>
              <a:ext cx="545" cy="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9758" name="Rectangle 14"/>
            <p:cNvSpPr>
              <a:spLocks noChangeArrowheads="1"/>
            </p:cNvSpPr>
            <p:nvPr/>
          </p:nvSpPr>
          <p:spPr bwMode="auto">
            <a:xfrm>
              <a:off x="2971" y="2889"/>
              <a:ext cx="4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tabLst>
                  <a:tab pos="685800" algn="l"/>
                  <a:tab pos="2400300" algn="l"/>
                  <a:tab pos="2609850" algn="l"/>
                  <a:tab pos="4800600" algn="l"/>
                  <a:tab pos="5410200" algn="l"/>
                </a:tabLst>
              </a:pPr>
              <a:r>
                <a:rPr lang="en-US" altLang="zh-CN">
                  <a:ea typeface="宋体" pitchFamily="2" charset="-122"/>
                  <a:cs typeface="Times New Roman" pitchFamily="18" charset="0"/>
                </a:rPr>
                <a:t>2O</a:t>
              </a:r>
              <a:r>
                <a:rPr lang="en-US" altLang="zh-CN" baseline="-30000">
                  <a:ea typeface="宋体" pitchFamily="2" charset="-122"/>
                  <a:cs typeface="Times New Roman" pitchFamily="18" charset="0"/>
                </a:rPr>
                <a:t>2</a:t>
              </a:r>
              <a:endParaRPr lang="en-US" altLang="zh-CN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59759" name="Rectangle 15"/>
            <p:cNvSpPr>
              <a:spLocks noChangeArrowheads="1"/>
            </p:cNvSpPr>
            <p:nvPr/>
          </p:nvSpPr>
          <p:spPr bwMode="auto">
            <a:xfrm>
              <a:off x="2036" y="2889"/>
              <a:ext cx="6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>
                  <a:ea typeface="宋体" pitchFamily="2" charset="-122"/>
                </a:rPr>
                <a:t>O+O</a:t>
              </a:r>
              <a:r>
                <a:rPr lang="en-US" altLang="zh-CN" baseline="-25000">
                  <a:ea typeface="宋体" pitchFamily="2" charset="-122"/>
                </a:rPr>
                <a:t>3</a:t>
              </a:r>
              <a:r>
                <a:rPr lang="en-US" altLang="zh-CN">
                  <a:ea typeface="宋体" pitchFamily="2" charset="-122"/>
                </a:rPr>
                <a:t> </a:t>
              </a:r>
            </a:p>
          </p:txBody>
        </p:sp>
        <p:sp>
          <p:nvSpPr>
            <p:cNvPr id="159760" name="Text Box 16"/>
            <p:cNvSpPr txBox="1">
              <a:spLocks noChangeArrowheads="1"/>
            </p:cNvSpPr>
            <p:nvPr/>
          </p:nvSpPr>
          <p:spPr bwMode="auto">
            <a:xfrm>
              <a:off x="1474" y="2855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>
                  <a:ea typeface="宋体" pitchFamily="2" charset="-122"/>
                </a:rPr>
                <a:t>(2)</a:t>
              </a:r>
            </a:p>
          </p:txBody>
        </p:sp>
      </p:grpSp>
      <p:sp>
        <p:nvSpPr>
          <p:cNvPr id="159761" name="Rectangle 17"/>
          <p:cNvSpPr>
            <a:spLocks noChangeArrowheads="1"/>
          </p:cNvSpPr>
          <p:nvPr/>
        </p:nvSpPr>
        <p:spPr bwMode="auto">
          <a:xfrm>
            <a:off x="5772150" y="2033588"/>
            <a:ext cx="18161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FF0066"/>
                </a:solidFill>
              </a:rPr>
              <a:t>复合反应</a:t>
            </a:r>
          </a:p>
        </p:txBody>
      </p:sp>
      <p:sp>
        <p:nvSpPr>
          <p:cNvPr id="159762" name="Rectangle 18"/>
          <p:cNvSpPr>
            <a:spLocks noChangeArrowheads="1"/>
          </p:cNvSpPr>
          <p:nvPr/>
        </p:nvSpPr>
        <p:spPr bwMode="auto">
          <a:xfrm>
            <a:off x="7751763" y="2960689"/>
            <a:ext cx="1655762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3200">
                <a:solidFill>
                  <a:srgbClr val="FF0066"/>
                </a:solidFill>
              </a:rPr>
              <a:t>元反应</a:t>
            </a:r>
          </a:p>
        </p:txBody>
      </p:sp>
      <p:sp>
        <p:nvSpPr>
          <p:cNvPr id="159763" name="Text Box 19"/>
          <p:cNvSpPr txBox="1">
            <a:spLocks noChangeArrowheads="1"/>
          </p:cNvSpPr>
          <p:nvPr/>
        </p:nvSpPr>
        <p:spPr bwMode="auto">
          <a:xfrm>
            <a:off x="1971676" y="3176589"/>
            <a:ext cx="2684463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实际反应过程：</a:t>
            </a:r>
          </a:p>
        </p:txBody>
      </p:sp>
      <p:grpSp>
        <p:nvGrpSpPr>
          <p:cNvPr id="159780" name="Group 36"/>
          <p:cNvGrpSpPr>
            <a:grpSpLocks/>
          </p:cNvGrpSpPr>
          <p:nvPr/>
        </p:nvGrpSpPr>
        <p:grpSpPr bwMode="auto">
          <a:xfrm>
            <a:off x="2999656" y="4627568"/>
            <a:ext cx="5111750" cy="1771650"/>
            <a:chOff x="975" y="3057"/>
            <a:chExt cx="3220" cy="1116"/>
          </a:xfrm>
        </p:grpSpPr>
        <p:sp>
          <p:nvSpPr>
            <p:cNvPr id="159765" name="Rectangle 21"/>
            <p:cNvSpPr>
              <a:spLocks noChangeArrowheads="1"/>
            </p:cNvSpPr>
            <p:nvPr/>
          </p:nvSpPr>
          <p:spPr bwMode="auto">
            <a:xfrm>
              <a:off x="1429" y="3057"/>
              <a:ext cx="13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>
                  <a:ea typeface="宋体" pitchFamily="2" charset="-122"/>
                  <a:cs typeface="Times New Roman" pitchFamily="18" charset="0"/>
                </a:rPr>
                <a:t>H</a:t>
              </a:r>
              <a:r>
                <a:rPr lang="en-US" altLang="zh-CN" baseline="-30000">
                  <a:ea typeface="宋体" pitchFamily="2" charset="-122"/>
                  <a:cs typeface="Times New Roman" pitchFamily="18" charset="0"/>
                </a:rPr>
                <a:t>2</a:t>
              </a:r>
              <a:r>
                <a:rPr lang="en-US" altLang="zh-CN"/>
                <a:t>(g)  </a:t>
              </a:r>
              <a:r>
                <a:rPr lang="en-US" altLang="zh-CN">
                  <a:ea typeface="宋体" pitchFamily="2" charset="-122"/>
                  <a:cs typeface="Times New Roman" pitchFamily="18" charset="0"/>
                </a:rPr>
                <a:t>+ I</a:t>
              </a:r>
              <a:r>
                <a:rPr lang="en-US" altLang="zh-CN" baseline="-30000">
                  <a:ea typeface="宋体" pitchFamily="2" charset="-122"/>
                  <a:cs typeface="Times New Roman" pitchFamily="18" charset="0"/>
                </a:rPr>
                <a:t>2</a:t>
              </a:r>
              <a:r>
                <a:rPr lang="en-US" altLang="zh-CN"/>
                <a:t>(g)</a:t>
              </a:r>
              <a:endParaRPr lang="en-US" altLang="zh-CN" baseline="-30000">
                <a:ea typeface="宋体" pitchFamily="2" charset="-122"/>
                <a:cs typeface="Times New Roman" pitchFamily="18" charset="0"/>
              </a:endParaRPr>
            </a:p>
          </p:txBody>
        </p:sp>
        <p:pic>
          <p:nvPicPr>
            <p:cNvPr id="159766" name="Picture 2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8" y="3111"/>
              <a:ext cx="588" cy="2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9767" name="Rectangle 23"/>
            <p:cNvSpPr>
              <a:spLocks noChangeArrowheads="1"/>
            </p:cNvSpPr>
            <p:nvPr/>
          </p:nvSpPr>
          <p:spPr bwMode="auto">
            <a:xfrm>
              <a:off x="3152" y="3069"/>
              <a:ext cx="10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tabLst>
                  <a:tab pos="685800" algn="l"/>
                  <a:tab pos="2286000" algn="l"/>
                  <a:tab pos="4800600" algn="l"/>
                  <a:tab pos="5410200" algn="l"/>
                </a:tabLst>
              </a:pPr>
              <a:r>
                <a:rPr lang="en-US" altLang="zh-CN">
                  <a:ea typeface="宋体" pitchFamily="2" charset="-122"/>
                  <a:cs typeface="Times New Roman" pitchFamily="18" charset="0"/>
                </a:rPr>
                <a:t>2HI</a:t>
              </a:r>
              <a:r>
                <a:rPr lang="en-US" altLang="zh-CN"/>
                <a:t>(g)</a:t>
              </a:r>
              <a:endParaRPr lang="en-US" altLang="zh-CN">
                <a:latin typeface="Arial" charset="0"/>
                <a:ea typeface="宋体" pitchFamily="2" charset="-122"/>
              </a:endParaRPr>
            </a:p>
          </p:txBody>
        </p:sp>
        <p:pic>
          <p:nvPicPr>
            <p:cNvPr id="159770" name="Picture 2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9" y="3454"/>
              <a:ext cx="787" cy="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9771" name="Rectangle 27"/>
            <p:cNvSpPr>
              <a:spLocks noChangeArrowheads="1"/>
            </p:cNvSpPr>
            <p:nvPr/>
          </p:nvSpPr>
          <p:spPr bwMode="auto">
            <a:xfrm>
              <a:off x="1467" y="3453"/>
              <a:ext cx="5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>
                  <a:ea typeface="宋体" pitchFamily="2" charset="-122"/>
                  <a:cs typeface="Times New Roman" pitchFamily="18" charset="0"/>
                </a:rPr>
                <a:t>I</a:t>
              </a:r>
              <a:r>
                <a:rPr lang="en-US" altLang="zh-CN" baseline="-30000">
                  <a:ea typeface="宋体" pitchFamily="2" charset="-122"/>
                  <a:cs typeface="Times New Roman" pitchFamily="18" charset="0"/>
                </a:rPr>
                <a:t>2</a:t>
              </a:r>
              <a:r>
                <a:rPr lang="en-US" altLang="zh-CN">
                  <a:ea typeface="宋体" pitchFamily="2" charset="-122"/>
                  <a:cs typeface="Times New Roman" pitchFamily="18" charset="0"/>
                </a:rPr>
                <a:t> (g)</a:t>
              </a:r>
              <a:endParaRPr lang="en-US" altLang="zh-CN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59772" name="Rectangle 28"/>
            <p:cNvSpPr>
              <a:spLocks noChangeArrowheads="1"/>
            </p:cNvSpPr>
            <p:nvPr/>
          </p:nvSpPr>
          <p:spPr bwMode="auto">
            <a:xfrm>
              <a:off x="2563" y="3453"/>
              <a:ext cx="5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tabLst>
                  <a:tab pos="685800" algn="l"/>
                  <a:tab pos="2286000" algn="l"/>
                  <a:tab pos="4800600" algn="l"/>
                  <a:tab pos="5410200" algn="l"/>
                </a:tabLst>
              </a:pPr>
              <a:r>
                <a:rPr lang="en-US" altLang="zh-CN">
                  <a:ea typeface="宋体" pitchFamily="2" charset="-122"/>
                  <a:cs typeface="Times New Roman" pitchFamily="18" charset="0"/>
                </a:rPr>
                <a:t>2I</a:t>
              </a:r>
              <a:r>
                <a:rPr lang="en-US" altLang="zh-CN">
                  <a:ea typeface="宋体" pitchFamily="2" charset="-122"/>
                  <a:cs typeface="Times New Roman" pitchFamily="18" charset="0"/>
                  <a:sym typeface="Symbol" pitchFamily="18" charset="2"/>
                </a:rPr>
                <a:t>(g)</a:t>
              </a:r>
            </a:p>
          </p:txBody>
        </p:sp>
        <p:sp>
          <p:nvSpPr>
            <p:cNvPr id="159773" name="Text Box 29"/>
            <p:cNvSpPr txBox="1">
              <a:spLocks noChangeArrowheads="1"/>
            </p:cNvSpPr>
            <p:nvPr/>
          </p:nvSpPr>
          <p:spPr bwMode="auto">
            <a:xfrm>
              <a:off x="997" y="3454"/>
              <a:ext cx="34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>
                  <a:ea typeface="宋体" pitchFamily="2" charset="-122"/>
                </a:rPr>
                <a:t>(1)</a:t>
              </a:r>
            </a:p>
          </p:txBody>
        </p:sp>
        <p:pic>
          <p:nvPicPr>
            <p:cNvPr id="159776" name="Picture 3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9" y="3933"/>
              <a:ext cx="663" cy="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9777" name="Rectangle 33"/>
            <p:cNvSpPr>
              <a:spLocks noChangeArrowheads="1"/>
            </p:cNvSpPr>
            <p:nvPr/>
          </p:nvSpPr>
          <p:spPr bwMode="auto">
            <a:xfrm>
              <a:off x="3080" y="3885"/>
              <a:ext cx="86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tabLst>
                  <a:tab pos="685800" algn="l"/>
                  <a:tab pos="2286000" algn="l"/>
                  <a:tab pos="4800600" algn="l"/>
                  <a:tab pos="5410200" algn="l"/>
                </a:tabLst>
              </a:pPr>
              <a:r>
                <a:rPr lang="en-US" altLang="zh-CN">
                  <a:ea typeface="宋体" pitchFamily="2" charset="-122"/>
                  <a:cs typeface="Times New Roman" pitchFamily="18" charset="0"/>
                </a:rPr>
                <a:t>2HI</a:t>
              </a:r>
              <a:r>
                <a:rPr lang="en-US" altLang="zh-CN"/>
                <a:t>(g)</a:t>
              </a:r>
              <a:endParaRPr lang="en-US" altLang="zh-CN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59778" name="Rectangle 34"/>
            <p:cNvSpPr>
              <a:spLocks noChangeArrowheads="1"/>
            </p:cNvSpPr>
            <p:nvPr/>
          </p:nvSpPr>
          <p:spPr bwMode="auto">
            <a:xfrm>
              <a:off x="1428" y="3885"/>
              <a:ext cx="14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>
                  <a:ea typeface="宋体" pitchFamily="2" charset="-122"/>
                </a:rPr>
                <a:t>H</a:t>
              </a:r>
              <a:r>
                <a:rPr lang="en-US" altLang="zh-CN" baseline="-25000">
                  <a:ea typeface="宋体" pitchFamily="2" charset="-122"/>
                </a:rPr>
                <a:t>2</a:t>
              </a:r>
              <a:r>
                <a:rPr lang="en-US" altLang="zh-CN">
                  <a:ea typeface="宋体" pitchFamily="2" charset="-122"/>
                </a:rPr>
                <a:t>(g)+2I</a:t>
              </a:r>
              <a:r>
                <a:rPr lang="en-US" altLang="zh-CN">
                  <a:ea typeface="宋体" pitchFamily="2" charset="-122"/>
                  <a:sym typeface="Symbol" pitchFamily="18" charset="2"/>
                </a:rPr>
                <a:t></a:t>
              </a:r>
              <a:r>
                <a:rPr lang="en-US" altLang="zh-CN">
                  <a:latin typeface="Arial" charset="0"/>
                  <a:ea typeface="宋体" pitchFamily="2" charset="-122"/>
                </a:rPr>
                <a:t> </a:t>
              </a:r>
              <a:r>
                <a:rPr lang="en-US" altLang="zh-CN">
                  <a:sym typeface="Symbol" pitchFamily="18" charset="2"/>
                </a:rPr>
                <a:t>(g)</a:t>
              </a:r>
              <a:endParaRPr lang="en-US" altLang="zh-CN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59779" name="Text Box 35"/>
            <p:cNvSpPr txBox="1">
              <a:spLocks noChangeArrowheads="1"/>
            </p:cNvSpPr>
            <p:nvPr/>
          </p:nvSpPr>
          <p:spPr bwMode="auto">
            <a:xfrm>
              <a:off x="975" y="3884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>
                  <a:ea typeface="宋体" pitchFamily="2" charset="-122"/>
                </a:rPr>
                <a:t>(2)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340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59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59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59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61" grpId="0"/>
      <p:bldP spid="15976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2052639" y="5049839"/>
          <a:ext cx="8599487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公式" r:id="rId3" imgW="3759120" imgH="419040" progId="Equation.3">
                  <p:embed/>
                </p:oleObj>
              </mc:Choice>
              <mc:Fallback>
                <p:oleObj name="公式" r:id="rId3" imgW="3759120" imgH="419040" progId="Equation.3">
                  <p:embed/>
                  <p:pic>
                    <p:nvPicPr>
                      <p:cNvPr id="51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639" y="5049839"/>
                        <a:ext cx="8599487" cy="966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443372" y="873126"/>
            <a:ext cx="11197244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>
              <a:lnSpc>
                <a:spcPct val="125000"/>
              </a:lnSpc>
              <a:tabLst>
                <a:tab pos="304800" algn="l"/>
                <a:tab pos="685800" algn="l"/>
                <a:tab pos="4800600" algn="l"/>
                <a:tab pos="5410200" algn="l"/>
              </a:tabLst>
            </a:pPr>
            <a:r>
              <a:rPr lang="zh-CN" altLang="en-US" dirty="0"/>
              <a:t>例</a:t>
            </a:r>
            <a:r>
              <a:rPr lang="en-US" altLang="zh-CN" dirty="0"/>
              <a:t>5  CO(CH</a:t>
            </a:r>
            <a:r>
              <a:rPr lang="en-US" altLang="zh-CN" baseline="-30000" dirty="0"/>
              <a:t>2</a:t>
            </a:r>
            <a:r>
              <a:rPr lang="en-US" altLang="zh-CN" dirty="0"/>
              <a:t>COOH)</a:t>
            </a:r>
            <a:r>
              <a:rPr lang="en-US" altLang="zh-CN" baseline="-30000" dirty="0"/>
              <a:t>2</a:t>
            </a:r>
            <a:r>
              <a:rPr lang="zh-CN" altLang="en-US" dirty="0"/>
              <a:t>在水溶液中的分解为一级反应。在</a:t>
            </a:r>
            <a:r>
              <a:rPr lang="en-US" altLang="zh-CN" dirty="0"/>
              <a:t>333.15K</a:t>
            </a:r>
            <a:r>
              <a:rPr lang="zh-CN" altLang="en-US" dirty="0"/>
              <a:t>和</a:t>
            </a:r>
            <a:r>
              <a:rPr lang="en-US" altLang="zh-CN" dirty="0"/>
              <a:t>283.15K</a:t>
            </a:r>
            <a:r>
              <a:rPr lang="zh-CN" altLang="en-US" dirty="0"/>
              <a:t>温度下的速率常数分别为</a:t>
            </a:r>
            <a:r>
              <a:rPr lang="en-US" altLang="zh-CN" dirty="0"/>
              <a:t>5.484</a:t>
            </a:r>
            <a:r>
              <a:rPr lang="en-US" altLang="zh-CN" dirty="0">
                <a:sym typeface="Symbol" pitchFamily="18" charset="2"/>
              </a:rPr>
              <a:t></a:t>
            </a:r>
            <a:r>
              <a:rPr lang="en-US" altLang="zh-CN" dirty="0"/>
              <a:t>10</a:t>
            </a:r>
            <a:r>
              <a:rPr lang="en-US" altLang="zh-CN" baseline="30000" dirty="0">
                <a:sym typeface="Symbol" pitchFamily="18" charset="2"/>
              </a:rPr>
              <a:t></a:t>
            </a:r>
            <a:r>
              <a:rPr lang="en-US" altLang="zh-CN" baseline="30000" dirty="0"/>
              <a:t>2</a:t>
            </a:r>
            <a:r>
              <a:rPr lang="en-US" altLang="zh-CN" dirty="0">
                <a:sym typeface="Symbol" pitchFamily="18" charset="2"/>
              </a:rPr>
              <a:t> s</a:t>
            </a:r>
            <a:r>
              <a:rPr lang="en-US" altLang="zh-CN" baseline="30000" dirty="0">
                <a:sym typeface="Symbol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zh-CN" altLang="en-US" dirty="0">
                <a:sym typeface="Symbol" pitchFamily="18" charset="2"/>
              </a:rPr>
              <a:t>和</a:t>
            </a:r>
            <a:r>
              <a:rPr lang="en-US" altLang="zh-CN" dirty="0">
                <a:sym typeface="Symbol" pitchFamily="18" charset="2"/>
              </a:rPr>
              <a:t>1.080</a:t>
            </a:r>
            <a:r>
              <a:rPr lang="en-US" altLang="zh-CN" dirty="0"/>
              <a:t>10</a:t>
            </a:r>
            <a:r>
              <a:rPr lang="en-US" altLang="zh-CN" baseline="30000" dirty="0">
                <a:sym typeface="Symbol" pitchFamily="18" charset="2"/>
              </a:rPr>
              <a:t></a:t>
            </a:r>
            <a:r>
              <a:rPr lang="en-US" altLang="zh-CN" baseline="30000" dirty="0"/>
              <a:t>4</a:t>
            </a:r>
            <a:r>
              <a:rPr lang="en-US" altLang="zh-CN" dirty="0">
                <a:sym typeface="Symbol" pitchFamily="18" charset="2"/>
              </a:rPr>
              <a:t> s</a:t>
            </a:r>
            <a:r>
              <a:rPr lang="en-US" altLang="zh-CN" baseline="30000" dirty="0">
                <a:sym typeface="Symbol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>
                <a:sym typeface="Symbol" pitchFamily="18" charset="2"/>
              </a:rPr>
              <a:t>, </a:t>
            </a:r>
            <a:r>
              <a:rPr lang="zh-CN" altLang="en-US" dirty="0">
                <a:sym typeface="Symbol" pitchFamily="18" charset="2"/>
              </a:rPr>
              <a:t>求该反应的活化能和在</a:t>
            </a:r>
            <a:r>
              <a:rPr lang="en-US" altLang="zh-CN" dirty="0">
                <a:sym typeface="Symbol" pitchFamily="18" charset="2"/>
              </a:rPr>
              <a:t>303.15K</a:t>
            </a:r>
            <a:r>
              <a:rPr lang="zh-CN" altLang="en-US" dirty="0">
                <a:sym typeface="Symbol" pitchFamily="18" charset="2"/>
              </a:rPr>
              <a:t>下的速率常数</a:t>
            </a:r>
            <a:r>
              <a:rPr lang="en-US" altLang="zh-CN" i="1" dirty="0">
                <a:sym typeface="Symbol" pitchFamily="18" charset="2"/>
              </a:rPr>
              <a:t>k</a:t>
            </a:r>
            <a:r>
              <a:rPr lang="zh-CN" altLang="en-US" dirty="0">
                <a:sym typeface="Symbol" pitchFamily="18" charset="2"/>
              </a:rPr>
              <a:t>。</a:t>
            </a:r>
          </a:p>
        </p:txBody>
      </p:sp>
      <p:grpSp>
        <p:nvGrpSpPr>
          <p:cNvPr id="5130" name="Group 10"/>
          <p:cNvGrpSpPr>
            <a:grpSpLocks/>
          </p:cNvGrpSpPr>
          <p:nvPr/>
        </p:nvGrpSpPr>
        <p:grpSpPr bwMode="auto">
          <a:xfrm>
            <a:off x="1919288" y="3213101"/>
            <a:ext cx="6121400" cy="1655763"/>
            <a:chOff x="295" y="1969"/>
            <a:chExt cx="3969" cy="1121"/>
          </a:xfrm>
        </p:grpSpPr>
        <p:graphicFrame>
          <p:nvGraphicFramePr>
            <p:cNvPr id="5123" name="Object 3"/>
            <p:cNvGraphicFramePr>
              <a:graphicFrameLocks noChangeAspect="1"/>
            </p:cNvGraphicFramePr>
            <p:nvPr/>
          </p:nvGraphicFramePr>
          <p:xfrm>
            <a:off x="791" y="1969"/>
            <a:ext cx="3473" cy="11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9" name="公式" r:id="rId5" imgW="2374560" imgH="774360" progId="Equation.3">
                    <p:embed/>
                  </p:oleObj>
                </mc:Choice>
                <mc:Fallback>
                  <p:oleObj name="公式" r:id="rId5" imgW="2374560" imgH="774360" progId="Equation.3">
                    <p:embed/>
                    <p:pic>
                      <p:nvPicPr>
                        <p:cNvPr id="5123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1" y="1969"/>
                          <a:ext cx="3473" cy="11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295" y="2398"/>
              <a:ext cx="486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tabLst>
                  <a:tab pos="304800" algn="l"/>
                  <a:tab pos="685800" algn="l"/>
                  <a:tab pos="4800600" algn="l"/>
                  <a:tab pos="5410200" algn="l"/>
                </a:tabLst>
              </a:pPr>
              <a:r>
                <a:rPr lang="zh-CN" altLang="en-US"/>
                <a:t>得</a:t>
              </a:r>
              <a:r>
                <a:rPr lang="en-US" altLang="zh-CN"/>
                <a:t>:  </a:t>
              </a:r>
            </a:p>
          </p:txBody>
        </p:sp>
      </p:grp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-1889125" y="4052584"/>
            <a:ext cx="947695" cy="634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tabLst>
                <a:tab pos="304800" algn="l"/>
                <a:tab pos="685800" algn="l"/>
                <a:tab pos="4800600" algn="l"/>
                <a:tab pos="5410200" algn="l"/>
              </a:tabLst>
            </a:pPr>
            <a:r>
              <a:rPr lang="en-US" altLang="zh-CN" sz="1400"/>
              <a:t>                 </a:t>
            </a:r>
            <a:endParaRPr lang="en-US" altLang="zh-CN" sz="1100"/>
          </a:p>
          <a:p>
            <a:pPr eaLnBrk="0" hangingPunct="0">
              <a:tabLst>
                <a:tab pos="304800" algn="l"/>
                <a:tab pos="685800" algn="l"/>
                <a:tab pos="4800600" algn="l"/>
                <a:tab pos="5410200" algn="l"/>
              </a:tabLst>
            </a:pPr>
            <a:endParaRPr lang="en-US" altLang="zh-CN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-2066925" y="4894039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tabLst>
                <a:tab pos="304800" algn="l"/>
                <a:tab pos="685800" algn="l"/>
                <a:tab pos="4800600" algn="l"/>
                <a:tab pos="5410200" algn="l"/>
              </a:tabLst>
            </a:pPr>
            <a:endParaRPr lang="zh-CN" altLang="zh-CN"/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>
          <a:xfrm>
            <a:off x="184151" y="41782"/>
            <a:ext cx="4515980" cy="584775"/>
          </a:xfrm>
          <a:noFill/>
          <a:ln/>
        </p:spPr>
        <p:txBody>
          <a:bodyPr/>
          <a:lstStyle/>
          <a:p>
            <a:r>
              <a:rPr lang="zh-CN" altLang="en-US"/>
              <a:t>一</a:t>
            </a:r>
            <a:r>
              <a:rPr lang="en-US" altLang="zh-CN"/>
              <a:t>. </a:t>
            </a:r>
            <a:r>
              <a:rPr lang="zh-CN" altLang="en-US"/>
              <a:t>阿仑尼乌斯经验公式</a:t>
            </a:r>
          </a:p>
        </p:txBody>
      </p:sp>
      <p:grpSp>
        <p:nvGrpSpPr>
          <p:cNvPr id="5133" name="Group 13"/>
          <p:cNvGrpSpPr>
            <a:grpSpLocks/>
          </p:cNvGrpSpPr>
          <p:nvPr/>
        </p:nvGrpSpPr>
        <p:grpSpPr bwMode="auto">
          <a:xfrm>
            <a:off x="1882776" y="2238375"/>
            <a:ext cx="6454775" cy="1104900"/>
            <a:chOff x="272" y="1365"/>
            <a:chExt cx="4066" cy="696"/>
          </a:xfrm>
        </p:grpSpPr>
        <p:graphicFrame>
          <p:nvGraphicFramePr>
            <p:cNvPr id="5122" name="Object 2"/>
            <p:cNvGraphicFramePr>
              <a:graphicFrameLocks noChangeAspect="1"/>
            </p:cNvGraphicFramePr>
            <p:nvPr/>
          </p:nvGraphicFramePr>
          <p:xfrm>
            <a:off x="2282" y="1365"/>
            <a:ext cx="2056" cy="6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0" name="公式" r:id="rId7" imgW="1396800" imgH="482400" progId="Equation.3">
                    <p:embed/>
                  </p:oleObj>
                </mc:Choice>
                <mc:Fallback>
                  <p:oleObj name="公式" r:id="rId7" imgW="1396800" imgH="482400" progId="Equation.3">
                    <p:embed/>
                    <p:pic>
                      <p:nvPicPr>
                        <p:cNvPr id="5122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2" y="1365"/>
                          <a:ext cx="2056" cy="6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272" y="1597"/>
              <a:ext cx="202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zh-CN" altLang="en-US">
                  <a:sym typeface="Symbol" pitchFamily="18" charset="2"/>
                </a:rPr>
                <a:t>解</a:t>
              </a:r>
              <a:r>
                <a:rPr lang="en-US" altLang="zh-CN">
                  <a:sym typeface="Symbol" pitchFamily="18" charset="2"/>
                </a:rPr>
                <a:t>: </a:t>
              </a:r>
              <a:r>
                <a:rPr lang="zh-CN" altLang="en-US">
                  <a:sym typeface="Symbol" pitchFamily="18" charset="2"/>
                </a:rPr>
                <a:t>由阿化尼乌斯公式</a:t>
              </a:r>
              <a:r>
                <a:rPr lang="en-US" altLang="zh-CN">
                  <a:sym typeface="Symbol" pitchFamily="18" charset="2"/>
                </a:rPr>
                <a:t>:</a:t>
              </a:r>
            </a:p>
          </p:txBody>
        </p:sp>
      </p:grpSp>
      <p:sp>
        <p:nvSpPr>
          <p:cNvPr id="15" name="灯片编号占位符 1"/>
          <p:cNvSpPr txBox="1">
            <a:spLocks/>
          </p:cNvSpPr>
          <p:nvPr/>
        </p:nvSpPr>
        <p:spPr bwMode="auto">
          <a:xfrm>
            <a:off x="9336360" y="6486230"/>
            <a:ext cx="2133600" cy="345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fld id="{D80B3806-CBF7-4036-B138-A75AFB87F007}" type="slidenum">
              <a:rPr lang="en-US" altLang="zh-CN" b="1">
                <a:solidFill>
                  <a:schemeClr val="bg1"/>
                </a:solidFill>
              </a:rPr>
              <a:pPr/>
              <a:t>30</a:t>
            </a:fld>
            <a:endParaRPr lang="en-US" altLang="zh-C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75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39516" y="836713"/>
            <a:ext cx="8229600" cy="604663"/>
          </a:xfrm>
        </p:spPr>
        <p:txBody>
          <a:bodyPr/>
          <a:lstStyle/>
          <a:p>
            <a:r>
              <a:rPr lang="zh-CN" altLang="zh-CN" sz="2400" dirty="0"/>
              <a:t>某一级反应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31504" y="-2668"/>
            <a:ext cx="184731" cy="58477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1"/>
          <p:cNvSpPr txBox="1">
            <a:spLocks/>
          </p:cNvSpPr>
          <p:nvPr/>
        </p:nvSpPr>
        <p:spPr bwMode="auto">
          <a:xfrm>
            <a:off x="9372676" y="6514257"/>
            <a:ext cx="2133600" cy="343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fld id="{D80B3806-CBF7-4036-B138-A75AFB87F007}" type="slidenum">
              <a:rPr lang="en-US" altLang="zh-CN" b="1">
                <a:solidFill>
                  <a:schemeClr val="bg1"/>
                </a:solidFill>
              </a:rPr>
              <a:pPr/>
              <a:t>31</a:t>
            </a:fld>
            <a:endParaRPr lang="en-US" altLang="zh-CN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0098355"/>
              </p:ext>
            </p:extLst>
          </p:nvPr>
        </p:nvGraphicFramePr>
        <p:xfrm>
          <a:off x="2279577" y="1484784"/>
          <a:ext cx="7159653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r:id="rId3" imgW="3314700" imgH="215900" progId="Equation.DSMT4">
                  <p:embed/>
                </p:oleObj>
              </mc:Choice>
              <mc:Fallback>
                <p:oleObj r:id="rId3" imgW="3314700" imgH="21590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577" y="1484784"/>
                        <a:ext cx="7159653" cy="432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2099556" y="2132856"/>
            <a:ext cx="3278462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0" dirty="0"/>
              <a:t>计算</a:t>
            </a:r>
            <a:r>
              <a:rPr lang="zh-CN" altLang="en-US" b="0" dirty="0"/>
              <a:t>该</a:t>
            </a:r>
            <a:r>
              <a:rPr lang="zh-CN" altLang="zh-CN" b="0" dirty="0"/>
              <a:t>反应的活化能。</a:t>
            </a:r>
            <a:endParaRPr lang="zh-CN" altLang="en-US" b="0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524001" y="-193899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028333"/>
              </p:ext>
            </p:extLst>
          </p:nvPr>
        </p:nvGraphicFramePr>
        <p:xfrm>
          <a:off x="2279577" y="2866815"/>
          <a:ext cx="8159899" cy="2232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r:id="rId5" imgW="4432300" imgH="1282700" progId="Equation.DSMT4">
                  <p:embed/>
                </p:oleObj>
              </mc:Choice>
              <mc:Fallback>
                <p:oleObj r:id="rId5" imgW="4432300" imgH="1282700" progId="Equation.DSMT4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577" y="2866815"/>
                        <a:ext cx="8159899" cy="22322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97844" y="2672916"/>
            <a:ext cx="80342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解：</a:t>
            </a:r>
          </a:p>
        </p:txBody>
      </p:sp>
    </p:spTree>
    <p:extLst>
      <p:ext uri="{BB962C8B-B14F-4D97-AF65-F5344CB8AC3E}">
        <p14:creationId xmlns:p14="http://schemas.microsoft.com/office/powerpoint/2010/main" val="246282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151" y="41782"/>
            <a:ext cx="184731" cy="58477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9396" y="1016733"/>
            <a:ext cx="10657184" cy="342037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zh-CN" sz="2800" dirty="0"/>
              <a:t>阿托品的水解反应为一级反应，水解速率常数</a:t>
            </a:r>
            <a:r>
              <a:rPr lang="en-US" altLang="zh-CN" sz="2800" i="1" dirty="0"/>
              <a:t>k</a:t>
            </a:r>
            <a:r>
              <a:rPr lang="zh-CN" altLang="zh-CN" sz="2800" dirty="0"/>
              <a:t>在</a:t>
            </a:r>
            <a:r>
              <a:rPr lang="en-US" altLang="zh-CN" sz="2800" dirty="0"/>
              <a:t>40</a:t>
            </a:r>
            <a:r>
              <a:rPr lang="zh-CN" altLang="zh-CN" sz="2800" dirty="0"/>
              <a:t>℃为</a:t>
            </a:r>
            <a:r>
              <a:rPr lang="en-US" altLang="zh-CN" sz="2800" dirty="0"/>
              <a:t>0.016/</a:t>
            </a:r>
            <a:r>
              <a:rPr lang="en-US" altLang="zh-CN" sz="2800" i="1" dirty="0"/>
              <a:t>s</a:t>
            </a:r>
            <a:r>
              <a:rPr lang="zh-CN" altLang="zh-CN" sz="2800" dirty="0"/>
              <a:t>，若反应的活化能为</a:t>
            </a:r>
            <a:r>
              <a:rPr lang="en-US" altLang="zh-CN" sz="2800" dirty="0"/>
              <a:t>32.2</a:t>
            </a:r>
            <a:r>
              <a:rPr lang="en-US" altLang="zh-CN" sz="2800" baseline="-25000" dirty="0"/>
              <a:t> </a:t>
            </a:r>
            <a:r>
              <a:rPr lang="en-US" altLang="zh-CN" sz="2800" dirty="0"/>
              <a:t>kJ/</a:t>
            </a:r>
            <a:r>
              <a:rPr lang="en-US" altLang="zh-CN" sz="2800" dirty="0" err="1"/>
              <a:t>mol</a:t>
            </a:r>
            <a:r>
              <a:rPr lang="zh-CN" altLang="zh-CN" sz="2800" dirty="0"/>
              <a:t>，求 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(1) 30℃时1</a:t>
            </a:r>
            <a:r>
              <a:rPr lang="zh-CN" altLang="zh-CN" sz="2800" dirty="0"/>
              <a:t>分钟后阿托品的剩余百分数。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(2) </a:t>
            </a:r>
            <a:r>
              <a:rPr lang="zh-CN" altLang="zh-CN" sz="2800" dirty="0"/>
              <a:t>当半衰期</a:t>
            </a:r>
            <a:r>
              <a:rPr lang="en-US" altLang="zh-CN" sz="2800" i="1" dirty="0"/>
              <a:t>t</a:t>
            </a:r>
            <a:r>
              <a:rPr lang="en-US" altLang="zh-CN" sz="2800" baseline="-25000" dirty="0"/>
              <a:t>1/2</a:t>
            </a:r>
            <a:r>
              <a:rPr lang="zh-CN" altLang="zh-CN" sz="2800" dirty="0"/>
              <a:t>＝</a:t>
            </a:r>
            <a:r>
              <a:rPr lang="en-US" altLang="zh-CN" sz="2800" dirty="0"/>
              <a:t>1</a:t>
            </a:r>
            <a:r>
              <a:rPr lang="zh-CN" altLang="zh-CN" sz="2800" dirty="0"/>
              <a:t>小时时的温度</a:t>
            </a:r>
            <a:r>
              <a:rPr lang="en-US" altLang="zh-CN" sz="2800" dirty="0"/>
              <a:t>.</a:t>
            </a:r>
            <a:endParaRPr lang="zh-CN" altLang="en-US" sz="2800" dirty="0"/>
          </a:p>
        </p:txBody>
      </p:sp>
      <p:sp>
        <p:nvSpPr>
          <p:cNvPr id="4" name="灯片编号占位符 1"/>
          <p:cNvSpPr txBox="1">
            <a:spLocks/>
          </p:cNvSpPr>
          <p:nvPr/>
        </p:nvSpPr>
        <p:spPr bwMode="auto">
          <a:xfrm>
            <a:off x="9588388" y="6514257"/>
            <a:ext cx="2133600" cy="343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fld id="{D80B3806-CBF7-4036-B138-A75AFB87F007}" type="slidenum">
              <a:rPr lang="en-US" altLang="zh-CN" b="1">
                <a:solidFill>
                  <a:schemeClr val="bg1"/>
                </a:solidFill>
              </a:rPr>
              <a:pPr/>
              <a:t>32</a:t>
            </a:fld>
            <a:endParaRPr lang="en-US" altLang="zh-C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29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151" y="41782"/>
            <a:ext cx="184731" cy="58477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59396" y="718828"/>
            <a:ext cx="10765196" cy="547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04800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解：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ln</a:t>
            </a:r>
            <a:r>
              <a:rPr lang="en-US" altLang="zh-CN" sz="2000" b="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000" b="0" baseline="-30000" dirty="0">
                <a:latin typeface="Times New Roman" pitchFamily="18" charset="0"/>
                <a:cs typeface="Times New Roman" pitchFamily="18" charset="0"/>
              </a:rPr>
              <a:t>30℃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＝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32.2×10</a:t>
            </a:r>
            <a:r>
              <a:rPr lang="en-US" altLang="zh-CN" sz="2000" b="0" baseline="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×(1/313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1/303)/8.314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ln0.016</a:t>
            </a:r>
            <a:endParaRPr lang="en-US" altLang="zh-CN" sz="2000" b="0" dirty="0"/>
          </a:p>
          <a:p>
            <a:pPr eaLnBrk="0" hangingPunct="0">
              <a:lnSpc>
                <a:spcPct val="150000"/>
              </a:lnSpc>
            </a:pP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2000" b="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000" b="0" baseline="-30000" dirty="0">
                <a:latin typeface="Times New Roman" pitchFamily="18" charset="0"/>
                <a:cs typeface="Times New Roman" pitchFamily="18" charset="0"/>
              </a:rPr>
              <a:t>30℃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＝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0.011</a:t>
            </a:r>
            <a:r>
              <a:rPr lang="en-US" altLang="zh-CN" sz="2000" b="0" baseline="-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000" b="0" baseline="30000" dirty="0">
                <a:latin typeface="Times New Roman" pitchFamily="18" charset="0"/>
                <a:cs typeface="Times New Roman" pitchFamily="18" charset="0"/>
              </a:rPr>
              <a:t>-1</a:t>
            </a:r>
            <a:endParaRPr lang="en-US" altLang="zh-CN" sz="2000" b="0" dirty="0"/>
          </a:p>
          <a:p>
            <a:pPr eaLnBrk="0" hangingPunct="0">
              <a:lnSpc>
                <a:spcPct val="150000"/>
              </a:lnSpc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30℃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时反应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分钟后阿托品剩余百分数为</a:t>
            </a:r>
            <a:r>
              <a:rPr lang="en-US" altLang="zh-CN" sz="2000" b="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，则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分钟后阿托品的浓度为</a:t>
            </a:r>
            <a:r>
              <a:rPr lang="en-US" altLang="zh-CN" sz="2000" b="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0" b="0" baseline="-30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00" b="0" i="1" dirty="0">
                <a:latin typeface="Times New Roman" pitchFamily="18" charset="0"/>
                <a:cs typeface="Times New Roman" pitchFamily="18" charset="0"/>
              </a:rPr>
              <a:t>x</a:t>
            </a:r>
            <a:endParaRPr lang="en-US" altLang="zh-CN" sz="2000" b="0" dirty="0"/>
          </a:p>
          <a:p>
            <a:pPr eaLnBrk="0" hangingPunct="0">
              <a:lnSpc>
                <a:spcPct val="150000"/>
              </a:lnSpc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据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ln(</a:t>
            </a:r>
            <a:r>
              <a:rPr lang="en-US" altLang="zh-CN" sz="2000" b="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0" b="0" baseline="-30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sz="2000" b="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＝</a:t>
            </a:r>
            <a:r>
              <a:rPr lang="en-US" altLang="zh-CN" sz="2000" b="0" i="1" dirty="0" err="1">
                <a:latin typeface="Times New Roman" pitchFamily="18" charset="0"/>
                <a:cs typeface="Times New Roman" pitchFamily="18" charset="0"/>
              </a:rPr>
              <a:t>kt</a:t>
            </a:r>
            <a:r>
              <a:rPr lang="en-US" altLang="zh-CN" sz="2000" b="0" i="1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ln(1/</a:t>
            </a:r>
            <a:r>
              <a:rPr lang="en-US" altLang="zh-CN" sz="2000" b="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＝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0.011×60</a:t>
            </a:r>
            <a:endParaRPr lang="en-US" altLang="zh-CN" sz="2000" b="0" dirty="0"/>
          </a:p>
          <a:p>
            <a:pPr eaLnBrk="0" hangingPunct="0">
              <a:lnSpc>
                <a:spcPct val="150000"/>
              </a:lnSpc>
            </a:pPr>
            <a:r>
              <a:rPr lang="en-US" altLang="zh-CN" sz="2000" b="0" i="1" dirty="0">
                <a:latin typeface="Times New Roman" pitchFamily="18" charset="0"/>
                <a:cs typeface="Times New Roman" pitchFamily="18" charset="0"/>
              </a:rPr>
              <a:t>      x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＝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0.517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＝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51.7%</a:t>
            </a:r>
            <a:endParaRPr lang="en-US" altLang="zh-CN" sz="2000" b="0" dirty="0"/>
          </a:p>
          <a:p>
            <a:pPr eaLnBrk="0" hangingPunct="0">
              <a:lnSpc>
                <a:spcPct val="150000"/>
              </a:lnSpc>
            </a:pP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30℃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时反应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分钟后阿托品剩余百分数为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51.7%</a:t>
            </a:r>
            <a:endParaRPr lang="en-US" altLang="zh-CN" sz="2000" b="0" dirty="0"/>
          </a:p>
          <a:p>
            <a:pPr eaLnBrk="0" hangingPunct="0"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半衰期为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小时时的速率常数 </a:t>
            </a:r>
            <a:r>
              <a:rPr lang="en-US" altLang="zh-CN" sz="2000" b="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＝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0.693/</a:t>
            </a:r>
            <a:r>
              <a:rPr lang="en-US" altLang="zh-CN" sz="2000" b="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000" b="0" baseline="-30000" dirty="0">
                <a:latin typeface="Times New Roman" pitchFamily="18" charset="0"/>
                <a:cs typeface="Times New Roman" pitchFamily="18" charset="0"/>
              </a:rPr>
              <a:t>1/2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＝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0.693/3600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＝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1.93×10</a:t>
            </a:r>
            <a:r>
              <a:rPr lang="en-US" altLang="zh-CN" sz="2000" b="0" baseline="30000" dirty="0">
                <a:latin typeface="Times New Roman" pitchFamily="18" charset="0"/>
                <a:cs typeface="Times New Roman" pitchFamily="18" charset="0"/>
              </a:rPr>
              <a:t>-4 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000" b="0" baseline="30000" dirty="0">
                <a:latin typeface="Times New Roman" pitchFamily="18" charset="0"/>
                <a:cs typeface="Times New Roman" pitchFamily="18" charset="0"/>
              </a:rPr>
              <a:t>-1</a:t>
            </a:r>
          </a:p>
          <a:p>
            <a:pPr eaLnBrk="0" hangingPunct="0">
              <a:lnSpc>
                <a:spcPct val="150000"/>
              </a:lnSpc>
            </a:pPr>
            <a:endParaRPr lang="en-US" altLang="zh-CN" sz="2000" b="0" baseline="30000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>
              <a:lnSpc>
                <a:spcPct val="150000"/>
              </a:lnSpc>
            </a:pPr>
            <a:endParaRPr lang="en-US" altLang="zh-CN" sz="2000" b="0" dirty="0"/>
          </a:p>
          <a:p>
            <a:pPr lvl="0" eaLnBrk="0" hangingPunct="0">
              <a:lnSpc>
                <a:spcPct val="150000"/>
              </a:lnSpc>
            </a:pPr>
            <a:r>
              <a:rPr lang="en-US" altLang="zh-CN" sz="2000" b="0" dirty="0" err="1">
                <a:latin typeface="Times New Roman" pitchFamily="18" charset="0"/>
                <a:cs typeface="Times New Roman" pitchFamily="18" charset="0"/>
              </a:rPr>
              <a:t>lnk</a:t>
            </a:r>
            <a:r>
              <a:rPr lang="en-US" altLang="zh-CN" sz="2000" b="0" baseline="-25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sz="2000" b="0" i="1" dirty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altLang="zh-CN" sz="2000" b="0" baseline="-30000" dirty="0">
                <a:latin typeface="Times New Roman" pitchFamily="18" charset="0"/>
                <a:cs typeface="Times New Roman" pitchFamily="18" charset="0"/>
              </a:rPr>
              <a:t>40℃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 =(1.93×10</a:t>
            </a:r>
            <a:r>
              <a:rPr lang="en-US" altLang="zh-CN" sz="2000" b="0" baseline="30000" dirty="0">
                <a:latin typeface="Times New Roman" pitchFamily="18" charset="0"/>
                <a:cs typeface="Times New Roman" pitchFamily="18" charset="0"/>
              </a:rPr>
              <a:t>-4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/0.016)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＝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32.2×10</a:t>
            </a:r>
            <a:r>
              <a:rPr lang="en-US" altLang="zh-CN" sz="2000" b="0" baseline="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×(1/313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1/</a:t>
            </a:r>
            <a:r>
              <a:rPr lang="en-US" altLang="zh-CN" sz="2000" b="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)/8.314</a:t>
            </a:r>
            <a:endParaRPr lang="en-US" altLang="zh-CN" sz="2000" b="0" dirty="0"/>
          </a:p>
          <a:p>
            <a:pPr eaLnBrk="0" hangingPunct="0">
              <a:lnSpc>
                <a:spcPct val="150000"/>
              </a:lnSpc>
            </a:pPr>
            <a:r>
              <a:rPr lang="en-US" altLang="zh-CN" sz="2000" b="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＝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231</a:t>
            </a:r>
            <a:r>
              <a:rPr lang="en-US" altLang="zh-CN" sz="2000" b="0" baseline="-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K    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半衰期为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小时时的反应温度为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231</a:t>
            </a:r>
            <a:r>
              <a:rPr lang="en-US" altLang="zh-CN" sz="2000" b="0" baseline="-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，即－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42℃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000" b="0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9275455"/>
              </p:ext>
            </p:extLst>
          </p:nvPr>
        </p:nvGraphicFramePr>
        <p:xfrm>
          <a:off x="2243572" y="4293096"/>
          <a:ext cx="2020776" cy="684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公式" r:id="rId3" imgW="1396800" imgH="482400" progId="Equation.3">
                  <p:embed/>
                </p:oleObj>
              </mc:Choice>
              <mc:Fallback>
                <p:oleObj name="公式" r:id="rId3" imgW="1396800" imgH="482400" progId="Equation.3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3572" y="4293096"/>
                        <a:ext cx="2020776" cy="68407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1">
            <a:extLst>
              <a:ext uri="{FF2B5EF4-FFF2-40B4-BE49-F238E27FC236}">
                <a16:creationId xmlns:a16="http://schemas.microsoft.com/office/drawing/2014/main" xmlns="" id="{38C1C0CF-F133-48CE-94DE-CFEB155ABFD0}"/>
              </a:ext>
            </a:extLst>
          </p:cNvPr>
          <p:cNvSpPr txBox="1">
            <a:spLocks/>
          </p:cNvSpPr>
          <p:nvPr/>
        </p:nvSpPr>
        <p:spPr bwMode="auto">
          <a:xfrm>
            <a:off x="9480552" y="6498109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fld id="{D80B3806-CBF7-4036-B138-A75AFB87F007}" type="slidenum">
              <a:rPr lang="en-US" altLang="zh-CN" b="1">
                <a:solidFill>
                  <a:schemeClr val="bg1"/>
                </a:solidFill>
              </a:rPr>
              <a:pPr/>
              <a:t>33</a:t>
            </a:fld>
            <a:endParaRPr lang="en-US" altLang="zh-C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65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第五节  催化反应 </a:t>
            </a:r>
          </a:p>
        </p:txBody>
      </p:sp>
      <p:sp>
        <p:nvSpPr>
          <p:cNvPr id="3" name="灯片编号占位符 1">
            <a:extLst>
              <a:ext uri="{FF2B5EF4-FFF2-40B4-BE49-F238E27FC236}">
                <a16:creationId xmlns:a16="http://schemas.microsoft.com/office/drawing/2014/main" xmlns="" id="{CD3B9A64-69C5-4066-9825-4E3CBF04696F}"/>
              </a:ext>
            </a:extLst>
          </p:cNvPr>
          <p:cNvSpPr txBox="1">
            <a:spLocks/>
          </p:cNvSpPr>
          <p:nvPr/>
        </p:nvSpPr>
        <p:spPr bwMode="auto">
          <a:xfrm>
            <a:off x="9480552" y="6498109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fld id="{D80B3806-CBF7-4036-B138-A75AFB87F007}" type="slidenum">
              <a:rPr lang="en-US" altLang="zh-CN" b="1">
                <a:solidFill>
                  <a:schemeClr val="bg1"/>
                </a:solidFill>
              </a:rPr>
              <a:pPr/>
              <a:t>34</a:t>
            </a:fld>
            <a:endParaRPr lang="en-US" altLang="zh-C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50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0" y="188641"/>
            <a:ext cx="5873750" cy="579437"/>
          </a:xfrm>
          <a:noFill/>
          <a:ln/>
        </p:spPr>
        <p:txBody>
          <a:bodyPr wrap="square"/>
          <a:lstStyle/>
          <a:p>
            <a:r>
              <a:rPr lang="zh-CN" altLang="en-US" dirty="0">
                <a:latin typeface="华文新魏" pitchFamily="2" charset="-122"/>
              </a:rPr>
              <a:t> 催化作用的基本概念 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515380" y="1052513"/>
            <a:ext cx="1062117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536575" indent="-536575" algn="just">
              <a:lnSpc>
                <a:spcPct val="150000"/>
              </a:lnSpc>
              <a:tabLst>
                <a:tab pos="449263" algn="l"/>
              </a:tabLst>
            </a:pPr>
            <a:r>
              <a:rPr lang="zh-CN" altLang="en-US" dirty="0">
                <a:solidFill>
                  <a:srgbClr val="FF0000"/>
                </a:solidFill>
              </a:rPr>
              <a:t>催化作用</a:t>
            </a:r>
            <a:r>
              <a:rPr lang="en-US" altLang="zh-CN" dirty="0">
                <a:solidFill>
                  <a:srgbClr val="FF0000"/>
                </a:solidFill>
              </a:rPr>
              <a:t>(catalysis)</a:t>
            </a:r>
            <a:r>
              <a:rPr lang="en-US" altLang="zh-CN" dirty="0"/>
              <a:t>: </a:t>
            </a:r>
            <a:r>
              <a:rPr lang="zh-CN" altLang="en-US" dirty="0"/>
              <a:t>一种或多种少量的物质</a:t>
            </a:r>
            <a:r>
              <a:rPr lang="en-US" altLang="zh-CN" dirty="0"/>
              <a:t>, </a:t>
            </a:r>
            <a:r>
              <a:rPr lang="zh-CN" altLang="en-US" dirty="0"/>
              <a:t>能使化学反应的速率显著增大</a:t>
            </a:r>
            <a:r>
              <a:rPr lang="en-US" altLang="zh-CN" dirty="0"/>
              <a:t>, </a:t>
            </a:r>
            <a:r>
              <a:rPr lang="zh-CN" altLang="en-US" dirty="0"/>
              <a:t>而这些物质本身在反应前后的数量及化学性质都不改变的现象。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515380" y="2970287"/>
            <a:ext cx="5270995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</a:rPr>
              <a:t>催化剂</a:t>
            </a:r>
            <a:r>
              <a:rPr lang="en-US" altLang="zh-CN" dirty="0">
                <a:solidFill>
                  <a:srgbClr val="FF0000"/>
                </a:solidFill>
              </a:rPr>
              <a:t>(catalyst)</a:t>
            </a:r>
            <a:r>
              <a:rPr lang="en-US" altLang="zh-CN" dirty="0"/>
              <a:t>: </a:t>
            </a:r>
            <a:r>
              <a:rPr lang="zh-CN" altLang="en-US" dirty="0"/>
              <a:t>起催化作用的物质。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515380" y="3897052"/>
            <a:ext cx="1069318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536575" indent="-536575" algn="just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自催化剂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autocatalyst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en-US" altLang="zh-CN" dirty="0"/>
              <a:t>: </a:t>
            </a:r>
            <a:r>
              <a:rPr lang="zh-CN" altLang="en-US" dirty="0"/>
              <a:t>反应过程中自发产生的催化剂</a:t>
            </a:r>
            <a:r>
              <a:rPr lang="en-US" altLang="zh-CN" dirty="0"/>
              <a:t>, </a:t>
            </a:r>
            <a:r>
              <a:rPr lang="zh-CN" altLang="en-US" dirty="0"/>
              <a:t>是一种</a:t>
            </a:r>
            <a:r>
              <a:rPr lang="en-US" altLang="zh-CN" dirty="0"/>
              <a:t>(</a:t>
            </a:r>
            <a:r>
              <a:rPr lang="zh-CN" altLang="en-US" dirty="0"/>
              <a:t>或几种</a:t>
            </a:r>
            <a:r>
              <a:rPr lang="en-US" altLang="zh-CN" dirty="0"/>
              <a:t>)</a:t>
            </a:r>
            <a:r>
              <a:rPr lang="zh-CN" altLang="en-US" dirty="0"/>
              <a:t>反应的产物或中间产物。产生自催化剂的现象称为自催化作用</a:t>
            </a:r>
            <a:r>
              <a:rPr lang="en-US" altLang="zh-CN" dirty="0"/>
              <a:t>(autocatalysis)</a:t>
            </a:r>
            <a:r>
              <a:rPr lang="zh-CN" altLang="en-US" dirty="0"/>
              <a:t>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B2912-E2AC-4AAD-80D8-5BCC4CF1FAF7}" type="slidenum">
              <a:rPr lang="en-US" altLang="zh-CN" b="1" smtClean="0"/>
              <a:pPr/>
              <a:t>35</a:t>
            </a:fld>
            <a:endParaRPr lang="en-US" altLang="zh-CN" b="1"/>
          </a:p>
        </p:txBody>
      </p:sp>
    </p:spTree>
    <p:extLst>
      <p:ext uri="{BB962C8B-B14F-4D97-AF65-F5344CB8AC3E}">
        <p14:creationId xmlns:p14="http://schemas.microsoft.com/office/powerpoint/2010/main" val="14797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/>
      <p:bldP spid="10246" grpId="0"/>
      <p:bldP spid="1024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551384" y="850101"/>
            <a:ext cx="10441160" cy="3711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ea"/>
              <a:buAutoNum type="circleNumDbPlain"/>
              <a:tabLst>
                <a:tab pos="393700" algn="l"/>
                <a:tab pos="685800" algn="l"/>
                <a:tab pos="4800600" algn="l"/>
                <a:tab pos="5410200" algn="l"/>
              </a:tabLst>
            </a:pPr>
            <a:r>
              <a:rPr lang="zh-CN" altLang="en-US" dirty="0"/>
              <a:t>催化剂参与化学反应</a:t>
            </a:r>
            <a:r>
              <a:rPr lang="en-US" altLang="zh-CN" dirty="0"/>
              <a:t>, </a:t>
            </a:r>
            <a:r>
              <a:rPr lang="zh-CN" altLang="en-US" dirty="0"/>
              <a:t>但在反应前后的</a:t>
            </a:r>
            <a:r>
              <a:rPr lang="zh-CN" altLang="en-US" dirty="0">
                <a:solidFill>
                  <a:srgbClr val="FF0000"/>
                </a:solidFill>
              </a:rPr>
              <a:t>数量及化学性质不变</a:t>
            </a:r>
            <a:r>
              <a:rPr lang="zh-CN" altLang="en-US" dirty="0"/>
              <a:t>。</a:t>
            </a:r>
          </a:p>
          <a:p>
            <a:pPr marL="457200" indent="-457200" algn="just">
              <a:lnSpc>
                <a:spcPct val="150000"/>
              </a:lnSpc>
              <a:buFont typeface="+mj-ea"/>
              <a:buAutoNum type="circleNumDbPlain"/>
              <a:tabLst>
                <a:tab pos="393700" algn="l"/>
                <a:tab pos="685800" algn="l"/>
                <a:tab pos="4800600" algn="l"/>
                <a:tab pos="5410200" algn="l"/>
              </a:tabLst>
            </a:pPr>
            <a:r>
              <a:rPr lang="zh-CN" altLang="en-US" dirty="0"/>
              <a:t>催化剂不改变化学平衡</a:t>
            </a:r>
            <a:r>
              <a:rPr lang="en-US" altLang="zh-CN" dirty="0"/>
              <a:t>, </a:t>
            </a:r>
            <a:r>
              <a:rPr lang="zh-CN" altLang="en-US" dirty="0"/>
              <a:t>也不改变体系的状态函数</a:t>
            </a:r>
            <a:r>
              <a:rPr lang="en-US" altLang="zh-CN" dirty="0"/>
              <a:t>, </a:t>
            </a:r>
            <a:r>
              <a:rPr lang="zh-CN" altLang="en-US" dirty="0"/>
              <a:t>故</a:t>
            </a:r>
            <a:r>
              <a:rPr lang="zh-CN" altLang="en-US" dirty="0">
                <a:solidFill>
                  <a:srgbClr val="FF0000"/>
                </a:solidFill>
              </a:rPr>
              <a:t>不能使热力学中不可能的反应发生</a:t>
            </a:r>
            <a:r>
              <a:rPr lang="zh-CN" altLang="en-US" dirty="0"/>
              <a:t>。</a:t>
            </a:r>
            <a:endParaRPr lang="en-US" altLang="zh-CN" dirty="0"/>
          </a:p>
          <a:p>
            <a:pPr marL="457200" indent="-457200" algn="just">
              <a:lnSpc>
                <a:spcPct val="150000"/>
              </a:lnSpc>
              <a:buFont typeface="+mj-ea"/>
              <a:buAutoNum type="circleNumDbPlain"/>
              <a:tabLst>
                <a:tab pos="393700" algn="l"/>
                <a:tab pos="685800" algn="l"/>
                <a:tab pos="4800600" algn="l"/>
                <a:tab pos="5410200" algn="l"/>
              </a:tabLst>
            </a:pPr>
            <a:r>
              <a:rPr lang="zh-CN" altLang="en-US" dirty="0"/>
              <a:t>少量催化剂即可加速反应，其原因是催化剂</a:t>
            </a:r>
            <a:r>
              <a:rPr lang="zh-CN" altLang="en-US" dirty="0">
                <a:solidFill>
                  <a:srgbClr val="FF0000"/>
                </a:solidFill>
              </a:rPr>
              <a:t>可以多次再生</a:t>
            </a:r>
            <a:r>
              <a:rPr lang="zh-CN" altLang="en-US" dirty="0"/>
              <a:t>。</a:t>
            </a:r>
            <a:endParaRPr lang="en-US" altLang="zh-CN" dirty="0"/>
          </a:p>
          <a:p>
            <a:pPr marL="457200" indent="-457200" algn="just">
              <a:lnSpc>
                <a:spcPct val="150000"/>
              </a:lnSpc>
              <a:buFont typeface="+mj-ea"/>
              <a:buAutoNum type="circleNumDbPlain"/>
              <a:tabLst>
                <a:tab pos="393700" algn="l"/>
                <a:tab pos="685800" algn="l"/>
                <a:tab pos="4800600" algn="l"/>
                <a:tab pos="5410200" algn="l"/>
              </a:tabLst>
            </a:pPr>
            <a:r>
              <a:rPr lang="en-US" altLang="zh-CN" dirty="0"/>
              <a:t> </a:t>
            </a:r>
            <a:r>
              <a:rPr lang="zh-CN" altLang="en-US" dirty="0"/>
              <a:t>许多催化剂对杂质很</a:t>
            </a:r>
            <a:r>
              <a:rPr lang="zh-CN" altLang="en-US" dirty="0">
                <a:solidFill>
                  <a:srgbClr val="FF0000"/>
                </a:solidFill>
              </a:rPr>
              <a:t>敏感</a:t>
            </a:r>
            <a:r>
              <a:rPr lang="zh-CN" altLang="en-US" dirty="0"/>
              <a:t>。</a:t>
            </a:r>
            <a:endParaRPr lang="en-US" altLang="zh-CN" dirty="0"/>
          </a:p>
          <a:p>
            <a:pPr marL="457200" indent="-457200" algn="just">
              <a:lnSpc>
                <a:spcPct val="150000"/>
              </a:lnSpc>
              <a:buFont typeface="+mj-ea"/>
              <a:buAutoNum type="circleNumDbPlain"/>
              <a:tabLst>
                <a:tab pos="393700" algn="l"/>
                <a:tab pos="685800" algn="l"/>
                <a:tab pos="4800600" algn="l"/>
                <a:tab pos="5410200" algn="l"/>
              </a:tabLst>
            </a:pPr>
            <a:r>
              <a:rPr lang="en-US" altLang="zh-CN" dirty="0">
                <a:sym typeface="Symbol" pitchFamily="18" charset="2"/>
              </a:rPr>
              <a:t> </a:t>
            </a:r>
            <a:r>
              <a:rPr lang="zh-CN" altLang="en-US" dirty="0">
                <a:sym typeface="Symbol" pitchFamily="18" charset="2"/>
              </a:rPr>
              <a:t>催化剂有</a:t>
            </a:r>
            <a:r>
              <a:rPr lang="zh-CN" altLang="en-US" dirty="0">
                <a:solidFill>
                  <a:srgbClr val="FF0000"/>
                </a:solidFill>
                <a:sym typeface="Symbol" pitchFamily="18" charset="2"/>
              </a:rPr>
              <a:t>选择性</a:t>
            </a:r>
            <a:r>
              <a:rPr lang="zh-CN" altLang="en-US" dirty="0">
                <a:sym typeface="Symbol" pitchFamily="18" charset="2"/>
              </a:rPr>
              <a:t>。</a:t>
            </a:r>
            <a:endParaRPr lang="zh-CN" altLang="en-US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1" y="149968"/>
            <a:ext cx="3057247" cy="584775"/>
          </a:xfrm>
          <a:noFill/>
          <a:ln/>
        </p:spPr>
        <p:txBody>
          <a:bodyPr/>
          <a:lstStyle/>
          <a:p>
            <a:r>
              <a:rPr lang="zh-CN" altLang="en-US" dirty="0"/>
              <a:t>催化剂基本特征</a:t>
            </a:r>
          </a:p>
        </p:txBody>
      </p:sp>
      <p:sp>
        <p:nvSpPr>
          <p:cNvPr id="3" name="矩形 2"/>
          <p:cNvSpPr/>
          <p:nvPr/>
        </p:nvSpPr>
        <p:spPr>
          <a:xfrm>
            <a:off x="911424" y="5491243"/>
            <a:ext cx="75968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tabLst>
                <a:tab pos="304800" algn="l"/>
              </a:tabLst>
            </a:pPr>
            <a:r>
              <a:rPr lang="zh-CN" altLang="en-US" sz="2000" dirty="0"/>
              <a:t>催化剂的选择性</a:t>
            </a:r>
            <a:r>
              <a:rPr lang="en-US" altLang="zh-CN" sz="2000" dirty="0"/>
              <a:t>:</a:t>
            </a:r>
          </a:p>
          <a:p>
            <a:pPr algn="just">
              <a:lnSpc>
                <a:spcPct val="125000"/>
              </a:lnSpc>
              <a:tabLst>
                <a:tab pos="304800" algn="l"/>
              </a:tabLst>
            </a:pPr>
            <a:r>
              <a:rPr lang="en-US" altLang="zh-CN" sz="2000" dirty="0"/>
              <a:t> </a:t>
            </a:r>
            <a:r>
              <a:rPr lang="zh-CN" altLang="en-US" sz="2000" dirty="0"/>
              <a:t>酶催化剂</a:t>
            </a:r>
            <a:r>
              <a:rPr lang="en-US" altLang="zh-CN" sz="2000" dirty="0"/>
              <a:t>&gt; </a:t>
            </a:r>
            <a:r>
              <a:rPr lang="zh-CN" altLang="en-US" sz="2000" dirty="0"/>
              <a:t>络合物催化剂</a:t>
            </a:r>
            <a:r>
              <a:rPr lang="en-US" altLang="zh-CN" sz="2000" dirty="0"/>
              <a:t>&gt; </a:t>
            </a:r>
            <a:r>
              <a:rPr lang="zh-CN" altLang="en-US" sz="2000" dirty="0"/>
              <a:t>金属催化剂及酸碱催化剂</a:t>
            </a:r>
          </a:p>
        </p:txBody>
      </p:sp>
      <p:grpSp>
        <p:nvGrpSpPr>
          <p:cNvPr id="6" name="Group 10"/>
          <p:cNvGrpSpPr>
            <a:grpSpLocks/>
          </p:cNvGrpSpPr>
          <p:nvPr/>
        </p:nvGrpSpPr>
        <p:grpSpPr bwMode="auto">
          <a:xfrm>
            <a:off x="4532293" y="4613355"/>
            <a:ext cx="5910262" cy="877888"/>
            <a:chOff x="1270" y="2296"/>
            <a:chExt cx="3723" cy="553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1270" y="2451"/>
              <a:ext cx="808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dirty="0"/>
                <a:t>选择性</a:t>
              </a:r>
              <a:r>
                <a:rPr lang="en-US" altLang="zh-CN" dirty="0"/>
                <a:t>=</a:t>
              </a:r>
            </a:p>
          </p:txBody>
        </p:sp>
        <p:graphicFrame>
          <p:nvGraphicFramePr>
            <p:cNvPr id="8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07655772"/>
                </p:ext>
              </p:extLst>
            </p:nvPr>
          </p:nvGraphicFramePr>
          <p:xfrm>
            <a:off x="2074" y="2296"/>
            <a:ext cx="2287" cy="5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56" name="公式" r:id="rId4" imgW="1562040" imgH="380880" progId="Equation.3">
                    <p:embed/>
                  </p:oleObj>
                </mc:Choice>
                <mc:Fallback>
                  <p:oleObj name="公式" r:id="rId4" imgW="1562040" imgH="380880" progId="Equation.3">
                    <p:embed/>
                    <p:pic>
                      <p:nvPicPr>
                        <p:cNvPr id="8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4" y="2296"/>
                          <a:ext cx="2287" cy="5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4286" y="2409"/>
              <a:ext cx="707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tabLst>
                  <a:tab pos="304800" algn="l"/>
                  <a:tab pos="685800" algn="l"/>
                  <a:tab pos="4800600" algn="l"/>
                  <a:tab pos="5410200" algn="l"/>
                </a:tabLst>
              </a:pPr>
              <a:r>
                <a:rPr lang="en-US" altLang="zh-CN">
                  <a:sym typeface="Symbol" pitchFamily="18" charset="2"/>
                </a:rPr>
                <a:t></a:t>
              </a:r>
              <a:r>
                <a:rPr lang="en-US" altLang="zh-CN"/>
                <a:t>100%</a:t>
              </a:r>
              <a:endParaRPr lang="en-US" altLang="zh-CN">
                <a:sym typeface="Symbol" pitchFamily="18" charset="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B2912-E2AC-4AAD-80D8-5BCC4CF1FAF7}" type="slidenum">
              <a:rPr lang="en-US" altLang="zh-CN" smtClean="0"/>
              <a:pPr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728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1909763" y="1160239"/>
            <a:ext cx="5442516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dirty="0"/>
              <a:t>催化剂的催化机理</a:t>
            </a:r>
            <a:r>
              <a:rPr lang="en-US" altLang="zh-CN" dirty="0"/>
              <a:t>, </a:t>
            </a:r>
            <a:r>
              <a:rPr lang="zh-CN" altLang="en-US" dirty="0"/>
              <a:t>可用以下通式表示</a:t>
            </a:r>
            <a:r>
              <a:rPr lang="en-US" altLang="zh-CN" dirty="0"/>
              <a:t>: </a:t>
            </a:r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title"/>
          </p:nvPr>
        </p:nvSpPr>
        <p:spPr>
          <a:xfrm>
            <a:off x="-678" y="77960"/>
            <a:ext cx="2464136" cy="584775"/>
          </a:xfrm>
          <a:noFill/>
          <a:ln/>
        </p:spPr>
        <p:txBody>
          <a:bodyPr/>
          <a:lstStyle/>
          <a:p>
            <a:r>
              <a:rPr lang="zh-CN" altLang="en-US"/>
              <a:t>二</a:t>
            </a:r>
            <a:r>
              <a:rPr lang="en-US" altLang="zh-CN"/>
              <a:t>. </a:t>
            </a:r>
            <a:r>
              <a:rPr lang="zh-CN" altLang="en-US"/>
              <a:t>催化机理</a:t>
            </a:r>
          </a:p>
        </p:txBody>
      </p:sp>
      <p:grpSp>
        <p:nvGrpSpPr>
          <p:cNvPr id="6167" name="Group 23"/>
          <p:cNvGrpSpPr>
            <a:grpSpLocks/>
          </p:cNvGrpSpPr>
          <p:nvPr/>
        </p:nvGrpSpPr>
        <p:grpSpPr bwMode="auto">
          <a:xfrm>
            <a:off x="4332289" y="1773244"/>
            <a:ext cx="4087813" cy="611188"/>
            <a:chOff x="1891" y="2524"/>
            <a:chExt cx="2575" cy="385"/>
          </a:xfrm>
        </p:grpSpPr>
        <p:grpSp>
          <p:nvGrpSpPr>
            <p:cNvPr id="6164" name="Group 20"/>
            <p:cNvGrpSpPr>
              <a:grpSpLocks/>
            </p:cNvGrpSpPr>
            <p:nvPr/>
          </p:nvGrpSpPr>
          <p:grpSpPr bwMode="auto">
            <a:xfrm>
              <a:off x="1891" y="2524"/>
              <a:ext cx="1262" cy="385"/>
              <a:chOff x="1891" y="2455"/>
              <a:chExt cx="1262" cy="385"/>
            </a:xfrm>
          </p:grpSpPr>
          <p:grpSp>
            <p:nvGrpSpPr>
              <p:cNvPr id="6163" name="Group 19"/>
              <p:cNvGrpSpPr>
                <a:grpSpLocks/>
              </p:cNvGrpSpPr>
              <p:nvPr/>
            </p:nvGrpSpPr>
            <p:grpSpPr bwMode="auto">
              <a:xfrm>
                <a:off x="1891" y="2590"/>
                <a:ext cx="1262" cy="250"/>
                <a:chOff x="1891" y="2576"/>
                <a:chExt cx="1262" cy="250"/>
              </a:xfrm>
            </p:grpSpPr>
            <p:sp>
              <p:nvSpPr>
                <p:cNvPr id="6152" name="Rectangle 8"/>
                <p:cNvSpPr>
                  <a:spLocks noChangeArrowheads="1"/>
                </p:cNvSpPr>
                <p:nvPr/>
              </p:nvSpPr>
              <p:spPr bwMode="auto">
                <a:xfrm>
                  <a:off x="1891" y="2576"/>
                  <a:ext cx="556" cy="2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/>
                    <a:t>A+D </a:t>
                  </a:r>
                </a:p>
              </p:txBody>
            </p:sp>
            <p:sp>
              <p:nvSpPr>
                <p:cNvPr id="6154" name="Rectangle 10"/>
                <p:cNvSpPr>
                  <a:spLocks noChangeArrowheads="1"/>
                </p:cNvSpPr>
                <p:nvPr/>
              </p:nvSpPr>
              <p:spPr bwMode="auto">
                <a:xfrm>
                  <a:off x="2718" y="2582"/>
                  <a:ext cx="435" cy="2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>
                    <a:tabLst>
                      <a:tab pos="304800" algn="l"/>
                      <a:tab pos="685800" algn="l"/>
                      <a:tab pos="4800600" algn="l"/>
                      <a:tab pos="5410200" algn="l"/>
                    </a:tabLst>
                  </a:pPr>
                  <a:r>
                    <a:rPr lang="en-US" altLang="zh-CN"/>
                    <a:t> AD</a:t>
                  </a:r>
                </a:p>
              </p:txBody>
            </p:sp>
          </p:grpSp>
          <p:grpSp>
            <p:nvGrpSpPr>
              <p:cNvPr id="6162" name="Group 18"/>
              <p:cNvGrpSpPr>
                <a:grpSpLocks/>
              </p:cNvGrpSpPr>
              <p:nvPr/>
            </p:nvGrpSpPr>
            <p:grpSpPr bwMode="auto">
              <a:xfrm>
                <a:off x="2338" y="2455"/>
                <a:ext cx="454" cy="283"/>
                <a:chOff x="2338" y="2455"/>
                <a:chExt cx="454" cy="283"/>
              </a:xfrm>
            </p:grpSpPr>
            <p:sp>
              <p:nvSpPr>
                <p:cNvPr id="6157" name="AutoShape 13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338" y="2500"/>
                  <a:ext cx="453" cy="2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59" name="Rectangle 15"/>
                <p:cNvSpPr>
                  <a:spLocks noChangeArrowheads="1"/>
                </p:cNvSpPr>
                <p:nvPr/>
              </p:nvSpPr>
              <p:spPr bwMode="auto">
                <a:xfrm>
                  <a:off x="2508" y="2455"/>
                  <a:ext cx="150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/>
                  <a:r>
                    <a:rPr lang="en-US" altLang="zh-CN">
                      <a:solidFill>
                        <a:srgbClr val="000000"/>
                      </a:solidFill>
                    </a:rPr>
                    <a:t>K</a:t>
                  </a:r>
                  <a:endParaRPr lang="en-US" altLang="zh-CN"/>
                </a:p>
              </p:txBody>
            </p:sp>
            <p:sp>
              <p:nvSpPr>
                <p:cNvPr id="6160" name="Line 16"/>
                <p:cNvSpPr>
                  <a:spLocks noChangeShapeType="1"/>
                </p:cNvSpPr>
                <p:nvPr/>
              </p:nvSpPr>
              <p:spPr bwMode="auto">
                <a:xfrm>
                  <a:off x="2338" y="2705"/>
                  <a:ext cx="454" cy="1"/>
                </a:xfrm>
                <a:prstGeom prst="line">
                  <a:avLst/>
                </a:prstGeom>
                <a:noFill/>
                <a:ln w="174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61" name="Freeform 17"/>
                <p:cNvSpPr>
                  <a:spLocks/>
                </p:cNvSpPr>
                <p:nvPr/>
              </p:nvSpPr>
              <p:spPr bwMode="auto">
                <a:xfrm>
                  <a:off x="2704" y="2681"/>
                  <a:ext cx="86" cy="47"/>
                </a:xfrm>
                <a:custGeom>
                  <a:avLst/>
                  <a:gdLst>
                    <a:gd name="T0" fmla="*/ 86 w 86"/>
                    <a:gd name="T1" fmla="*/ 24 h 47"/>
                    <a:gd name="T2" fmla="*/ 0 w 86"/>
                    <a:gd name="T3" fmla="*/ 47 h 47"/>
                    <a:gd name="T4" fmla="*/ 17 w 86"/>
                    <a:gd name="T5" fmla="*/ 24 h 47"/>
                    <a:gd name="T6" fmla="*/ 0 w 86"/>
                    <a:gd name="T7" fmla="*/ 0 h 47"/>
                    <a:gd name="T8" fmla="*/ 86 w 86"/>
                    <a:gd name="T9" fmla="*/ 24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" h="47">
                      <a:moveTo>
                        <a:pt x="86" y="24"/>
                      </a:moveTo>
                      <a:lnTo>
                        <a:pt x="0" y="47"/>
                      </a:lnTo>
                      <a:lnTo>
                        <a:pt x="17" y="24"/>
                      </a:lnTo>
                      <a:lnTo>
                        <a:pt x="0" y="0"/>
                      </a:lnTo>
                      <a:lnTo>
                        <a:pt x="86" y="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746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166" name="Rectangle 22"/>
            <p:cNvSpPr>
              <a:spLocks noChangeArrowheads="1"/>
            </p:cNvSpPr>
            <p:nvPr/>
          </p:nvSpPr>
          <p:spPr bwMode="auto">
            <a:xfrm>
              <a:off x="3424" y="2636"/>
              <a:ext cx="1042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/>
                <a:t>K</a:t>
              </a:r>
              <a:r>
                <a:rPr lang="zh-CN" altLang="en-US"/>
                <a:t>为催化剂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187825" y="2624141"/>
            <a:ext cx="3905250" cy="1735134"/>
            <a:chOff x="2663825" y="2624141"/>
            <a:chExt cx="3905250" cy="1735134"/>
          </a:xfrm>
        </p:grpSpPr>
        <p:grpSp>
          <p:nvGrpSpPr>
            <p:cNvPr id="6199" name="Group 55"/>
            <p:cNvGrpSpPr>
              <a:grpSpLocks/>
            </p:cNvGrpSpPr>
            <p:nvPr/>
          </p:nvGrpSpPr>
          <p:grpSpPr bwMode="auto">
            <a:xfrm>
              <a:off x="2808288" y="3716338"/>
              <a:ext cx="3760787" cy="642937"/>
              <a:chOff x="1891" y="3566"/>
              <a:chExt cx="2369" cy="405"/>
            </a:xfrm>
          </p:grpSpPr>
          <p:grpSp>
            <p:nvGrpSpPr>
              <p:cNvPr id="6185" name="Group 41"/>
              <p:cNvGrpSpPr>
                <a:grpSpLocks/>
              </p:cNvGrpSpPr>
              <p:nvPr/>
            </p:nvGrpSpPr>
            <p:grpSpPr bwMode="auto">
              <a:xfrm>
                <a:off x="1891" y="3727"/>
                <a:ext cx="2369" cy="244"/>
                <a:chOff x="1891" y="3727"/>
                <a:chExt cx="2369" cy="244"/>
              </a:xfrm>
            </p:grpSpPr>
            <p:sp>
              <p:nvSpPr>
                <p:cNvPr id="6174" name="Rectangle 30"/>
                <p:cNvSpPr>
                  <a:spLocks noChangeArrowheads="1"/>
                </p:cNvSpPr>
                <p:nvPr/>
              </p:nvSpPr>
              <p:spPr bwMode="auto">
                <a:xfrm>
                  <a:off x="1891" y="3727"/>
                  <a:ext cx="1288" cy="2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l"/>
                  <a:r>
                    <a:rPr lang="en-US" altLang="zh-CN"/>
                    <a:t>(2)	AK+D </a:t>
                  </a:r>
                </a:p>
              </p:txBody>
            </p:sp>
            <p:sp>
              <p:nvSpPr>
                <p:cNvPr id="6176" name="Rectangle 32"/>
                <p:cNvSpPr>
                  <a:spLocks noChangeArrowheads="1"/>
                </p:cNvSpPr>
                <p:nvPr/>
              </p:nvSpPr>
              <p:spPr bwMode="auto">
                <a:xfrm>
                  <a:off x="3516" y="3727"/>
                  <a:ext cx="744" cy="2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l"/>
                  <a:r>
                    <a:rPr lang="en-US" altLang="zh-CN"/>
                    <a:t> AD+K </a:t>
                  </a:r>
                </a:p>
              </p:txBody>
            </p:sp>
          </p:grpSp>
          <p:grpSp>
            <p:nvGrpSpPr>
              <p:cNvPr id="6184" name="Group 40"/>
              <p:cNvGrpSpPr>
                <a:grpSpLocks/>
              </p:cNvGrpSpPr>
              <p:nvPr/>
            </p:nvGrpSpPr>
            <p:grpSpPr bwMode="auto">
              <a:xfrm>
                <a:off x="3038" y="3566"/>
                <a:ext cx="511" cy="317"/>
                <a:chOff x="3038" y="3566"/>
                <a:chExt cx="511" cy="317"/>
              </a:xfrm>
            </p:grpSpPr>
            <p:sp>
              <p:nvSpPr>
                <p:cNvPr id="6178" name="AutoShape 34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038" y="3566"/>
                  <a:ext cx="509" cy="3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80" name="Rectangle 36"/>
                <p:cNvSpPr>
                  <a:spLocks noChangeArrowheads="1"/>
                </p:cNvSpPr>
                <p:nvPr/>
              </p:nvSpPr>
              <p:spPr bwMode="auto">
                <a:xfrm>
                  <a:off x="3198" y="3571"/>
                  <a:ext cx="108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/>
                  <a:r>
                    <a:rPr lang="en-US" altLang="zh-CN">
                      <a:solidFill>
                        <a:srgbClr val="000000"/>
                      </a:solidFill>
                    </a:rPr>
                    <a:t>k</a:t>
                  </a:r>
                  <a:endParaRPr lang="en-US" altLang="zh-CN"/>
                </a:p>
              </p:txBody>
            </p:sp>
            <p:sp>
              <p:nvSpPr>
                <p:cNvPr id="6181" name="Rectangle 37"/>
                <p:cNvSpPr>
                  <a:spLocks noChangeArrowheads="1"/>
                </p:cNvSpPr>
                <p:nvPr/>
              </p:nvSpPr>
              <p:spPr bwMode="auto">
                <a:xfrm>
                  <a:off x="3273" y="3631"/>
                  <a:ext cx="97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/>
                  <a:r>
                    <a:rPr lang="en-US" altLang="zh-CN">
                      <a:solidFill>
                        <a:srgbClr val="000000"/>
                      </a:solidFill>
                    </a:rPr>
                    <a:t>3</a:t>
                  </a:r>
                  <a:endParaRPr lang="en-US" altLang="zh-CN"/>
                </a:p>
              </p:txBody>
            </p:sp>
            <p:sp>
              <p:nvSpPr>
                <p:cNvPr id="6182" name="Line 38"/>
                <p:cNvSpPr>
                  <a:spLocks noChangeShapeType="1"/>
                </p:cNvSpPr>
                <p:nvPr/>
              </p:nvSpPr>
              <p:spPr bwMode="auto">
                <a:xfrm>
                  <a:off x="3038" y="3844"/>
                  <a:ext cx="511" cy="1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83" name="Freeform 39"/>
                <p:cNvSpPr>
                  <a:spLocks/>
                </p:cNvSpPr>
                <p:nvPr/>
              </p:nvSpPr>
              <p:spPr bwMode="auto">
                <a:xfrm>
                  <a:off x="3449" y="3815"/>
                  <a:ext cx="96" cy="55"/>
                </a:xfrm>
                <a:custGeom>
                  <a:avLst/>
                  <a:gdLst>
                    <a:gd name="T0" fmla="*/ 96 w 96"/>
                    <a:gd name="T1" fmla="*/ 29 h 55"/>
                    <a:gd name="T2" fmla="*/ 0 w 96"/>
                    <a:gd name="T3" fmla="*/ 55 h 55"/>
                    <a:gd name="T4" fmla="*/ 19 w 96"/>
                    <a:gd name="T5" fmla="*/ 29 h 55"/>
                    <a:gd name="T6" fmla="*/ 0 w 96"/>
                    <a:gd name="T7" fmla="*/ 0 h 55"/>
                    <a:gd name="T8" fmla="*/ 96 w 96"/>
                    <a:gd name="T9" fmla="*/ 29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6" h="55">
                      <a:moveTo>
                        <a:pt x="96" y="29"/>
                      </a:moveTo>
                      <a:lnTo>
                        <a:pt x="0" y="55"/>
                      </a:lnTo>
                      <a:lnTo>
                        <a:pt x="19" y="29"/>
                      </a:lnTo>
                      <a:lnTo>
                        <a:pt x="0" y="0"/>
                      </a:lnTo>
                      <a:lnTo>
                        <a:pt x="96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06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198" name="Group 54"/>
            <p:cNvGrpSpPr>
              <a:grpSpLocks/>
            </p:cNvGrpSpPr>
            <p:nvPr/>
          </p:nvGrpSpPr>
          <p:grpSpPr bwMode="auto">
            <a:xfrm>
              <a:off x="2808288" y="2624141"/>
              <a:ext cx="3298825" cy="900113"/>
              <a:chOff x="1882" y="3090"/>
              <a:chExt cx="2078" cy="567"/>
            </a:xfrm>
          </p:grpSpPr>
          <p:grpSp>
            <p:nvGrpSpPr>
              <p:cNvPr id="6197" name="Group 53"/>
              <p:cNvGrpSpPr>
                <a:grpSpLocks/>
              </p:cNvGrpSpPr>
              <p:nvPr/>
            </p:nvGrpSpPr>
            <p:grpSpPr bwMode="auto">
              <a:xfrm>
                <a:off x="1882" y="3251"/>
                <a:ext cx="2078" cy="244"/>
                <a:chOff x="1882" y="3251"/>
                <a:chExt cx="2078" cy="244"/>
              </a:xfrm>
            </p:grpSpPr>
            <p:sp>
              <p:nvSpPr>
                <p:cNvPr id="6171" name="Rectangle 27"/>
                <p:cNvSpPr>
                  <a:spLocks noChangeArrowheads="1"/>
                </p:cNvSpPr>
                <p:nvPr/>
              </p:nvSpPr>
              <p:spPr bwMode="auto">
                <a:xfrm>
                  <a:off x="1882" y="3251"/>
                  <a:ext cx="1147" cy="2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l"/>
                  <a:r>
                    <a:rPr lang="en-US" altLang="zh-CN"/>
                    <a:t>(1)	A+K </a:t>
                  </a:r>
                </a:p>
              </p:txBody>
            </p:sp>
            <p:sp>
              <p:nvSpPr>
                <p:cNvPr id="6172" name="Rectangle 28"/>
                <p:cNvSpPr>
                  <a:spLocks noChangeArrowheads="1"/>
                </p:cNvSpPr>
                <p:nvPr/>
              </p:nvSpPr>
              <p:spPr bwMode="auto">
                <a:xfrm>
                  <a:off x="3515" y="3251"/>
                  <a:ext cx="445" cy="2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>
                    <a:tabLst>
                      <a:tab pos="685800" algn="l"/>
                      <a:tab pos="2438400" algn="l"/>
                      <a:tab pos="4800600" algn="l"/>
                      <a:tab pos="5410200" algn="l"/>
                    </a:tabLst>
                  </a:pPr>
                  <a:r>
                    <a:rPr lang="en-US" altLang="zh-CN"/>
                    <a:t> AK</a:t>
                  </a:r>
                </a:p>
              </p:txBody>
            </p:sp>
          </p:grpSp>
          <p:grpSp>
            <p:nvGrpSpPr>
              <p:cNvPr id="6196" name="Group 52"/>
              <p:cNvGrpSpPr>
                <a:grpSpLocks/>
              </p:cNvGrpSpPr>
              <p:nvPr/>
            </p:nvGrpSpPr>
            <p:grpSpPr bwMode="auto">
              <a:xfrm>
                <a:off x="3000" y="3090"/>
                <a:ext cx="498" cy="567"/>
                <a:chOff x="3000" y="3090"/>
                <a:chExt cx="498" cy="567"/>
              </a:xfrm>
            </p:grpSpPr>
            <p:sp>
              <p:nvSpPr>
                <p:cNvPr id="6186" name="AutoShape 42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000" y="3135"/>
                  <a:ext cx="496" cy="5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88" name="Line 44"/>
                <p:cNvSpPr>
                  <a:spLocks noChangeShapeType="1"/>
                </p:cNvSpPr>
                <p:nvPr/>
              </p:nvSpPr>
              <p:spPr bwMode="auto">
                <a:xfrm>
                  <a:off x="3000" y="3389"/>
                  <a:ext cx="498" cy="1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89" name="Line 45"/>
                <p:cNvSpPr>
                  <a:spLocks noChangeShapeType="1"/>
                </p:cNvSpPr>
                <p:nvPr/>
              </p:nvSpPr>
              <p:spPr bwMode="auto">
                <a:xfrm>
                  <a:off x="3000" y="3360"/>
                  <a:ext cx="498" cy="1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90" name="Freeform 46"/>
                <p:cNvSpPr>
                  <a:spLocks/>
                </p:cNvSpPr>
                <p:nvPr/>
              </p:nvSpPr>
              <p:spPr bwMode="auto">
                <a:xfrm>
                  <a:off x="3000" y="3389"/>
                  <a:ext cx="92" cy="27"/>
                </a:xfrm>
                <a:custGeom>
                  <a:avLst/>
                  <a:gdLst>
                    <a:gd name="T0" fmla="*/ 0 w 92"/>
                    <a:gd name="T1" fmla="*/ 0 h 27"/>
                    <a:gd name="T2" fmla="*/ 74 w 92"/>
                    <a:gd name="T3" fmla="*/ 0 h 27"/>
                    <a:gd name="T4" fmla="*/ 92 w 92"/>
                    <a:gd name="T5" fmla="*/ 27 h 27"/>
                    <a:gd name="T6" fmla="*/ 0 w 92"/>
                    <a:gd name="T7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2" h="27">
                      <a:moveTo>
                        <a:pt x="0" y="0"/>
                      </a:moveTo>
                      <a:lnTo>
                        <a:pt x="74" y="0"/>
                      </a:lnTo>
                      <a:lnTo>
                        <a:pt x="92" y="2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06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91" name="Freeform 47"/>
                <p:cNvSpPr>
                  <a:spLocks/>
                </p:cNvSpPr>
                <p:nvPr/>
              </p:nvSpPr>
              <p:spPr bwMode="auto">
                <a:xfrm>
                  <a:off x="3401" y="3333"/>
                  <a:ext cx="93" cy="27"/>
                </a:xfrm>
                <a:custGeom>
                  <a:avLst/>
                  <a:gdLst>
                    <a:gd name="T0" fmla="*/ 93 w 93"/>
                    <a:gd name="T1" fmla="*/ 27 h 27"/>
                    <a:gd name="T2" fmla="*/ 18 w 93"/>
                    <a:gd name="T3" fmla="*/ 27 h 27"/>
                    <a:gd name="T4" fmla="*/ 0 w 93"/>
                    <a:gd name="T5" fmla="*/ 0 h 27"/>
                    <a:gd name="T6" fmla="*/ 93 w 93"/>
                    <a:gd name="T7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3" h="27">
                      <a:moveTo>
                        <a:pt x="93" y="27"/>
                      </a:moveTo>
                      <a:lnTo>
                        <a:pt x="18" y="27"/>
                      </a:lnTo>
                      <a:lnTo>
                        <a:pt x="0" y="0"/>
                      </a:lnTo>
                      <a:lnTo>
                        <a:pt x="93" y="2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06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92" name="Rectangle 48"/>
                <p:cNvSpPr>
                  <a:spLocks noChangeArrowheads="1"/>
                </p:cNvSpPr>
                <p:nvPr/>
              </p:nvSpPr>
              <p:spPr bwMode="auto">
                <a:xfrm>
                  <a:off x="3186" y="3090"/>
                  <a:ext cx="108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/>
                  <a:r>
                    <a:rPr lang="en-US" altLang="zh-CN">
                      <a:solidFill>
                        <a:srgbClr val="000000"/>
                      </a:solidFill>
                    </a:rPr>
                    <a:t>k</a:t>
                  </a:r>
                  <a:endParaRPr lang="en-US" altLang="zh-CN"/>
                </a:p>
              </p:txBody>
            </p:sp>
            <p:sp>
              <p:nvSpPr>
                <p:cNvPr id="6193" name="Rectangle 49"/>
                <p:cNvSpPr>
                  <a:spLocks noChangeArrowheads="1"/>
                </p:cNvSpPr>
                <p:nvPr/>
              </p:nvSpPr>
              <p:spPr bwMode="auto">
                <a:xfrm>
                  <a:off x="3260" y="3152"/>
                  <a:ext cx="97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/>
                  <a:r>
                    <a:rPr lang="en-US" altLang="zh-CN">
                      <a:solidFill>
                        <a:srgbClr val="000000"/>
                      </a:solidFill>
                    </a:rPr>
                    <a:t>1</a:t>
                  </a:r>
                  <a:endParaRPr lang="en-US" altLang="zh-CN"/>
                </a:p>
              </p:txBody>
            </p:sp>
            <p:sp>
              <p:nvSpPr>
                <p:cNvPr id="6194" name="Rectangle 50"/>
                <p:cNvSpPr>
                  <a:spLocks noChangeArrowheads="1"/>
                </p:cNvSpPr>
                <p:nvPr/>
              </p:nvSpPr>
              <p:spPr bwMode="auto">
                <a:xfrm>
                  <a:off x="3186" y="3395"/>
                  <a:ext cx="108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/>
                  <a:r>
                    <a:rPr lang="en-US" altLang="zh-CN">
                      <a:solidFill>
                        <a:srgbClr val="000000"/>
                      </a:solidFill>
                    </a:rPr>
                    <a:t>k</a:t>
                  </a:r>
                  <a:endParaRPr lang="en-US" altLang="zh-CN"/>
                </a:p>
              </p:txBody>
            </p:sp>
            <p:sp>
              <p:nvSpPr>
                <p:cNvPr id="6195" name="Rectangle 51"/>
                <p:cNvSpPr>
                  <a:spLocks noChangeArrowheads="1"/>
                </p:cNvSpPr>
                <p:nvPr/>
              </p:nvSpPr>
              <p:spPr bwMode="auto">
                <a:xfrm>
                  <a:off x="3260" y="3458"/>
                  <a:ext cx="97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/>
                  <a:r>
                    <a:rPr lang="en-US" altLang="zh-CN">
                      <a:solidFill>
                        <a:srgbClr val="000000"/>
                      </a:solidFill>
                    </a:rPr>
                    <a:t>2</a:t>
                  </a:r>
                  <a:endParaRPr lang="en-US" altLang="zh-CN"/>
                </a:p>
              </p:txBody>
            </p:sp>
          </p:grpSp>
        </p:grpSp>
        <p:sp>
          <p:nvSpPr>
            <p:cNvPr id="6207" name="AutoShape 63"/>
            <p:cNvSpPr>
              <a:spLocks/>
            </p:cNvSpPr>
            <p:nvPr/>
          </p:nvSpPr>
          <p:spPr bwMode="auto">
            <a:xfrm>
              <a:off x="2663825" y="3068638"/>
              <a:ext cx="179388" cy="1189037"/>
            </a:xfrm>
            <a:prstGeom prst="leftBrace">
              <a:avLst>
                <a:gd name="adj1" fmla="val 552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343026" y="2919417"/>
            <a:ext cx="9505501" cy="3065459"/>
            <a:chOff x="-180974" y="2919416"/>
            <a:chExt cx="9505501" cy="3065459"/>
          </a:xfrm>
        </p:grpSpPr>
        <p:sp>
          <p:nvSpPr>
            <p:cNvPr id="6200" name="AutoShape 56"/>
            <p:cNvSpPr>
              <a:spLocks noChangeArrowheads="1"/>
            </p:cNvSpPr>
            <p:nvPr/>
          </p:nvSpPr>
          <p:spPr bwMode="auto">
            <a:xfrm>
              <a:off x="7235824" y="2919416"/>
              <a:ext cx="2088703" cy="900108"/>
            </a:xfrm>
            <a:prstGeom prst="wedgeRectCallout">
              <a:avLst>
                <a:gd name="adj1" fmla="val -103995"/>
                <a:gd name="adj2" fmla="val -308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0"/>
            <a:lstStyle/>
            <a:p>
              <a:r>
                <a:rPr lang="zh-CN" altLang="en-US" dirty="0"/>
                <a:t>不稳定的中间产物或络合物</a:t>
              </a:r>
            </a:p>
          </p:txBody>
        </p:sp>
        <p:grpSp>
          <p:nvGrpSpPr>
            <p:cNvPr id="6208" name="Group 64"/>
            <p:cNvGrpSpPr>
              <a:grpSpLocks/>
            </p:cNvGrpSpPr>
            <p:nvPr/>
          </p:nvGrpSpPr>
          <p:grpSpPr bwMode="auto">
            <a:xfrm>
              <a:off x="-180974" y="3070225"/>
              <a:ext cx="2663824" cy="949325"/>
              <a:chOff x="22" y="2024"/>
              <a:chExt cx="1678" cy="598"/>
            </a:xfrm>
          </p:grpSpPr>
          <p:sp>
            <p:nvSpPr>
              <p:cNvPr id="6205" name="AutoShape 61"/>
              <p:cNvSpPr>
                <a:spLocks noChangeArrowheads="1"/>
              </p:cNvSpPr>
              <p:nvPr/>
            </p:nvSpPr>
            <p:spPr bwMode="auto">
              <a:xfrm>
                <a:off x="22" y="2024"/>
                <a:ext cx="1678" cy="598"/>
              </a:xfrm>
              <a:prstGeom prst="flowChartPunchedTap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03" name="Rectangle 59"/>
              <p:cNvSpPr>
                <a:spLocks noChangeArrowheads="1"/>
              </p:cNvSpPr>
              <p:nvPr/>
            </p:nvSpPr>
            <p:spPr bwMode="auto">
              <a:xfrm>
                <a:off x="50" y="2250"/>
                <a:ext cx="1592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</a:rPr>
                  <a:t>改变了反应途径</a:t>
                </a:r>
              </a:p>
            </p:txBody>
          </p:sp>
        </p:grpSp>
        <p:sp>
          <p:nvSpPr>
            <p:cNvPr id="6204" name="AutoShape 60"/>
            <p:cNvSpPr>
              <a:spLocks noChangeArrowheads="1"/>
            </p:cNvSpPr>
            <p:nvPr/>
          </p:nvSpPr>
          <p:spPr bwMode="auto">
            <a:xfrm>
              <a:off x="4967288" y="5013325"/>
              <a:ext cx="3565152" cy="971550"/>
            </a:xfrm>
            <a:prstGeom prst="wedgeRoundRectCallout">
              <a:avLst>
                <a:gd name="adj1" fmla="val -19964"/>
                <a:gd name="adj2" fmla="val -128917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0"/>
            <a:lstStyle/>
            <a:p>
              <a:r>
                <a:rPr lang="zh-CN" altLang="en-US" dirty="0"/>
                <a:t>催化剂又被重新复原</a:t>
              </a:r>
            </a:p>
          </p:txBody>
        </p:sp>
        <p:sp>
          <p:nvSpPr>
            <p:cNvPr id="6209" name="AutoShape 65"/>
            <p:cNvSpPr>
              <a:spLocks/>
            </p:cNvSpPr>
            <p:nvPr/>
          </p:nvSpPr>
          <p:spPr bwMode="auto">
            <a:xfrm>
              <a:off x="1008063" y="5151438"/>
              <a:ext cx="1543050" cy="609600"/>
            </a:xfrm>
            <a:prstGeom prst="borderCallout2">
              <a:avLst>
                <a:gd name="adj1" fmla="val 18750"/>
                <a:gd name="adj2" fmla="val 104940"/>
                <a:gd name="adj3" fmla="val 18750"/>
                <a:gd name="adj4" fmla="val 146194"/>
                <a:gd name="adj5" fmla="val -321064"/>
                <a:gd name="adj6" fmla="val 18819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0"/>
            <a:lstStyle/>
            <a:p>
              <a:r>
                <a:rPr lang="zh-CN" altLang="en-US"/>
                <a:t>快平衡</a:t>
              </a: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B2912-E2AC-4AAD-80D8-5BCC4CF1FAF7}" type="slidenum">
              <a:rPr lang="en-US" altLang="zh-CN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574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0" y="1021900"/>
            <a:ext cx="114852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>
              <a:lnSpc>
                <a:spcPct val="150000"/>
              </a:lnSpc>
              <a:tabLst>
                <a:tab pos="393700" algn="l"/>
                <a:tab pos="685800" algn="l"/>
                <a:tab pos="4800600" algn="l"/>
                <a:tab pos="5410200" algn="l"/>
              </a:tabLst>
            </a:pPr>
            <a:r>
              <a:rPr lang="en-US" altLang="zh-CN" dirty="0"/>
              <a:t>        </a:t>
            </a:r>
            <a:r>
              <a:rPr lang="zh-CN" altLang="en-US" dirty="0"/>
              <a:t>由平衡态近似法可得总反应的表观速率常数、表观活化能和表观指前因子分别为</a:t>
            </a:r>
            <a:r>
              <a:rPr lang="en-US" altLang="zh-CN" dirty="0"/>
              <a:t>:</a:t>
            </a:r>
          </a:p>
        </p:txBody>
      </p: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1524001" y="2982689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18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752596"/>
              </p:ext>
            </p:extLst>
          </p:nvPr>
        </p:nvGraphicFramePr>
        <p:xfrm>
          <a:off x="1413437" y="2343820"/>
          <a:ext cx="4087812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公式" r:id="rId4" imgW="1790640" imgH="393480" progId="Equation.3">
                  <p:embed/>
                </p:oleObj>
              </mc:Choice>
              <mc:Fallback>
                <p:oleObj name="公式" r:id="rId4" imgW="1790640" imgH="393480" progId="Equation.3">
                  <p:embed/>
                  <p:pic>
                    <p:nvPicPr>
                      <p:cNvPr id="718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3437" y="2343820"/>
                        <a:ext cx="4087812" cy="906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2" name="Rectangle 14"/>
          <p:cNvSpPr>
            <a:spLocks noChangeArrowheads="1"/>
          </p:cNvSpPr>
          <p:nvPr/>
        </p:nvSpPr>
        <p:spPr bwMode="auto">
          <a:xfrm>
            <a:off x="2440402" y="3648521"/>
            <a:ext cx="2318263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tabLst>
                <a:tab pos="304800" algn="l"/>
                <a:tab pos="685800" algn="l"/>
                <a:tab pos="4800600" algn="l"/>
                <a:tab pos="5410200" algn="l"/>
              </a:tabLst>
            </a:pPr>
            <a:r>
              <a:rPr lang="en-US" altLang="zh-CN" dirty="0" err="1"/>
              <a:t>E</a:t>
            </a:r>
            <a:r>
              <a:rPr lang="en-US" altLang="zh-CN" baseline="-25000" dirty="0" err="1"/>
              <a:t>a</a:t>
            </a:r>
            <a:r>
              <a:rPr lang="en-US" altLang="zh-CN" dirty="0">
                <a:sym typeface="Symbol" pitchFamily="18" charset="2"/>
              </a:rPr>
              <a:t></a:t>
            </a:r>
            <a:r>
              <a:rPr lang="en-US" altLang="zh-CN" dirty="0"/>
              <a:t>=</a:t>
            </a:r>
            <a:r>
              <a:rPr lang="en-US" altLang="zh-CN" dirty="0">
                <a:sym typeface="Symbol" pitchFamily="18" charset="2"/>
              </a:rPr>
              <a:t>E</a:t>
            </a:r>
            <a:r>
              <a:rPr lang="en-US" altLang="zh-CN" baseline="-25000" dirty="0">
                <a:sym typeface="Symbol" pitchFamily="18" charset="2"/>
              </a:rPr>
              <a:t>a1</a:t>
            </a:r>
            <a:r>
              <a:rPr lang="en-US" altLang="zh-CN" dirty="0">
                <a:sym typeface="Symbol" pitchFamily="18" charset="2"/>
              </a:rPr>
              <a:t>+E</a:t>
            </a:r>
            <a:r>
              <a:rPr lang="en-US" altLang="zh-CN" baseline="-25000" dirty="0">
                <a:sym typeface="Symbol" pitchFamily="18" charset="2"/>
              </a:rPr>
              <a:t>a3</a:t>
            </a:r>
            <a:r>
              <a:rPr lang="en-US" altLang="zh-CN" dirty="0">
                <a:sym typeface="Symbol" pitchFamily="18" charset="2"/>
              </a:rPr>
              <a:t></a:t>
            </a:r>
            <a:r>
              <a:rPr lang="en-US" altLang="zh-CN" dirty="0"/>
              <a:t>E</a:t>
            </a:r>
            <a:r>
              <a:rPr lang="en-US" altLang="zh-CN" baseline="-25000" dirty="0">
                <a:sym typeface="Symbol" pitchFamily="18" charset="2"/>
              </a:rPr>
              <a:t>a2</a:t>
            </a:r>
          </a:p>
        </p:txBody>
      </p:sp>
      <p:sp>
        <p:nvSpPr>
          <p:cNvPr id="7183" name="Rectangle 15"/>
          <p:cNvSpPr>
            <a:spLocks noChangeArrowheads="1"/>
          </p:cNvSpPr>
          <p:nvPr/>
        </p:nvSpPr>
        <p:spPr bwMode="auto">
          <a:xfrm>
            <a:off x="1524001" y="3001739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18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1731152"/>
              </p:ext>
            </p:extLst>
          </p:nvPr>
        </p:nvGraphicFramePr>
        <p:xfrm>
          <a:off x="2879726" y="4429349"/>
          <a:ext cx="1831975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公式" r:id="rId6" imgW="812520" imgH="393480" progId="Equation.3">
                  <p:embed/>
                </p:oleObj>
              </mc:Choice>
              <mc:Fallback>
                <p:oleObj name="公式" r:id="rId6" imgW="812520" imgH="393480" progId="Equation.3">
                  <p:embed/>
                  <p:pic>
                    <p:nvPicPr>
                      <p:cNvPr id="718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9726" y="4429349"/>
                        <a:ext cx="1831975" cy="906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59" name="Group 91"/>
          <p:cNvGrpSpPr>
            <a:grpSpLocks/>
          </p:cNvGrpSpPr>
          <p:nvPr/>
        </p:nvGrpSpPr>
        <p:grpSpPr bwMode="auto">
          <a:xfrm>
            <a:off x="6240463" y="1826296"/>
            <a:ext cx="4248150" cy="3690937"/>
            <a:chOff x="2971" y="1139"/>
            <a:chExt cx="2676" cy="2325"/>
          </a:xfrm>
        </p:grpSpPr>
        <p:sp>
          <p:nvSpPr>
            <p:cNvPr id="7187" name="AutoShape 19"/>
            <p:cNvSpPr>
              <a:spLocks noChangeAspect="1" noChangeArrowheads="1"/>
            </p:cNvSpPr>
            <p:nvPr/>
          </p:nvSpPr>
          <p:spPr bwMode="auto">
            <a:xfrm>
              <a:off x="2971" y="1139"/>
              <a:ext cx="2676" cy="2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lang="zh-CN" altLang="zh-CN" sz="1800"/>
            </a:p>
          </p:txBody>
        </p:sp>
        <p:sp>
          <p:nvSpPr>
            <p:cNvPr id="7188" name="Line 20"/>
            <p:cNvSpPr>
              <a:spLocks noChangeShapeType="1"/>
            </p:cNvSpPr>
            <p:nvPr/>
          </p:nvSpPr>
          <p:spPr bwMode="auto">
            <a:xfrm>
              <a:off x="3292" y="1139"/>
              <a:ext cx="1" cy="20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" name="Line 21"/>
            <p:cNvSpPr>
              <a:spLocks noChangeShapeType="1"/>
            </p:cNvSpPr>
            <p:nvPr/>
          </p:nvSpPr>
          <p:spPr bwMode="auto">
            <a:xfrm>
              <a:off x="3292" y="3155"/>
              <a:ext cx="235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" name="Arc 22"/>
            <p:cNvSpPr>
              <a:spLocks/>
            </p:cNvSpPr>
            <p:nvPr/>
          </p:nvSpPr>
          <p:spPr bwMode="auto">
            <a:xfrm>
              <a:off x="3578" y="1399"/>
              <a:ext cx="553" cy="1288"/>
            </a:xfrm>
            <a:custGeom>
              <a:avLst/>
              <a:gdLst>
                <a:gd name="G0" fmla="+- 16243 0 0"/>
                <a:gd name="G1" fmla="+- 21600 0 0"/>
                <a:gd name="G2" fmla="+- 21600 0 0"/>
                <a:gd name="T0" fmla="*/ 0 w 16243"/>
                <a:gd name="T1" fmla="*/ 7361 h 21600"/>
                <a:gd name="T2" fmla="*/ 16195 w 16243"/>
                <a:gd name="T3" fmla="*/ 0 h 21600"/>
                <a:gd name="T4" fmla="*/ 16243 w 1624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243" h="21600" fill="none" extrusionOk="0">
                  <a:moveTo>
                    <a:pt x="0" y="7361"/>
                  </a:moveTo>
                  <a:cubicBezTo>
                    <a:pt x="4090" y="2695"/>
                    <a:pt x="9990" y="13"/>
                    <a:pt x="16195" y="0"/>
                  </a:cubicBezTo>
                </a:path>
                <a:path w="16243" h="21600" stroke="0" extrusionOk="0">
                  <a:moveTo>
                    <a:pt x="0" y="7361"/>
                  </a:moveTo>
                  <a:cubicBezTo>
                    <a:pt x="4090" y="2695"/>
                    <a:pt x="9990" y="13"/>
                    <a:pt x="16195" y="0"/>
                  </a:cubicBezTo>
                  <a:lnTo>
                    <a:pt x="16243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l"/>
              <a:endParaRPr lang="zh-CN" altLang="zh-CN" sz="1800"/>
            </a:p>
          </p:txBody>
        </p:sp>
        <p:sp>
          <p:nvSpPr>
            <p:cNvPr id="7191" name="Arc 23"/>
            <p:cNvSpPr>
              <a:spLocks/>
            </p:cNvSpPr>
            <p:nvPr/>
          </p:nvSpPr>
          <p:spPr bwMode="auto">
            <a:xfrm>
              <a:off x="4128" y="1399"/>
              <a:ext cx="711" cy="1314"/>
            </a:xfrm>
            <a:custGeom>
              <a:avLst/>
              <a:gdLst>
                <a:gd name="G0" fmla="+- 20 0 0"/>
                <a:gd name="G1" fmla="+- 21600 0 0"/>
                <a:gd name="G2" fmla="+- 21600 0 0"/>
                <a:gd name="T0" fmla="*/ 0 w 17173"/>
                <a:gd name="T1" fmla="*/ 0 h 21600"/>
                <a:gd name="T2" fmla="*/ 17173 w 17173"/>
                <a:gd name="T3" fmla="*/ 8472 h 21600"/>
                <a:gd name="T4" fmla="*/ 20 w 1717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173" h="21600" fill="none" extrusionOk="0">
                  <a:moveTo>
                    <a:pt x="0" y="0"/>
                  </a:moveTo>
                  <a:cubicBezTo>
                    <a:pt x="6" y="0"/>
                    <a:pt x="13" y="-1"/>
                    <a:pt x="20" y="0"/>
                  </a:cubicBezTo>
                  <a:cubicBezTo>
                    <a:pt x="6744" y="0"/>
                    <a:pt x="13085" y="3131"/>
                    <a:pt x="17172" y="8472"/>
                  </a:cubicBezTo>
                </a:path>
                <a:path w="17173" h="21600" stroke="0" extrusionOk="0">
                  <a:moveTo>
                    <a:pt x="0" y="0"/>
                  </a:moveTo>
                  <a:cubicBezTo>
                    <a:pt x="6" y="0"/>
                    <a:pt x="13" y="-1"/>
                    <a:pt x="20" y="0"/>
                  </a:cubicBezTo>
                  <a:cubicBezTo>
                    <a:pt x="6744" y="0"/>
                    <a:pt x="13085" y="3131"/>
                    <a:pt x="17172" y="8472"/>
                  </a:cubicBezTo>
                  <a:lnTo>
                    <a:pt x="20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l"/>
              <a:endParaRPr lang="zh-CN" altLang="zh-CN" sz="1800"/>
            </a:p>
          </p:txBody>
        </p:sp>
        <p:sp>
          <p:nvSpPr>
            <p:cNvPr id="7192" name="Line 24"/>
            <p:cNvSpPr>
              <a:spLocks noChangeShapeType="1"/>
            </p:cNvSpPr>
            <p:nvPr/>
          </p:nvSpPr>
          <p:spPr bwMode="auto">
            <a:xfrm flipH="1">
              <a:off x="3294" y="1834"/>
              <a:ext cx="284" cy="55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" name="Line 25"/>
            <p:cNvSpPr>
              <a:spLocks noChangeShapeType="1"/>
            </p:cNvSpPr>
            <p:nvPr/>
          </p:nvSpPr>
          <p:spPr bwMode="auto">
            <a:xfrm>
              <a:off x="4833" y="1905"/>
              <a:ext cx="555" cy="10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" name="Line 26"/>
            <p:cNvSpPr>
              <a:spLocks noChangeShapeType="1"/>
            </p:cNvSpPr>
            <p:nvPr/>
          </p:nvSpPr>
          <p:spPr bwMode="auto">
            <a:xfrm>
              <a:off x="3290" y="1396"/>
              <a:ext cx="133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" name="Line 27"/>
            <p:cNvSpPr>
              <a:spLocks noChangeShapeType="1"/>
            </p:cNvSpPr>
            <p:nvPr/>
          </p:nvSpPr>
          <p:spPr bwMode="auto">
            <a:xfrm flipV="1">
              <a:off x="3292" y="2383"/>
              <a:ext cx="1203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" name="Rectangle 28"/>
            <p:cNvSpPr>
              <a:spLocks noChangeArrowheads="1"/>
            </p:cNvSpPr>
            <p:nvPr/>
          </p:nvSpPr>
          <p:spPr bwMode="auto">
            <a:xfrm>
              <a:off x="2971" y="1703"/>
              <a:ext cx="211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lang="zh-CN" altLang="en-US" sz="1800">
                  <a:solidFill>
                    <a:srgbClr val="000000"/>
                  </a:solidFill>
                </a:rPr>
                <a:t>能量</a:t>
              </a:r>
              <a:endParaRPr lang="zh-CN" altLang="en-US" sz="1800"/>
            </a:p>
          </p:txBody>
        </p:sp>
        <p:sp>
          <p:nvSpPr>
            <p:cNvPr id="7197" name="Rectangle 29"/>
            <p:cNvSpPr>
              <a:spLocks noChangeArrowheads="1"/>
            </p:cNvSpPr>
            <p:nvPr/>
          </p:nvSpPr>
          <p:spPr bwMode="auto">
            <a:xfrm>
              <a:off x="4141" y="3269"/>
              <a:ext cx="711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lang="zh-CN" altLang="en-US" sz="1800">
                  <a:solidFill>
                    <a:srgbClr val="000000"/>
                  </a:solidFill>
                </a:rPr>
                <a:t>反应坐标</a:t>
              </a:r>
              <a:endParaRPr lang="zh-CN" altLang="en-US" sz="1800"/>
            </a:p>
          </p:txBody>
        </p:sp>
        <p:sp>
          <p:nvSpPr>
            <p:cNvPr id="7198" name="Rectangle 30"/>
            <p:cNvSpPr>
              <a:spLocks noChangeArrowheads="1"/>
            </p:cNvSpPr>
            <p:nvPr/>
          </p:nvSpPr>
          <p:spPr bwMode="auto">
            <a:xfrm>
              <a:off x="3896" y="2188"/>
              <a:ext cx="92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lang="en-US" altLang="zh-CN" sz="1800">
                  <a:solidFill>
                    <a:srgbClr val="000000"/>
                  </a:solidFill>
                </a:rPr>
                <a:t>E</a:t>
              </a:r>
              <a:endParaRPr lang="en-US" altLang="zh-CN" sz="1800"/>
            </a:p>
          </p:txBody>
        </p:sp>
        <p:sp>
          <p:nvSpPr>
            <p:cNvPr id="7199" name="Rectangle 31"/>
            <p:cNvSpPr>
              <a:spLocks noChangeArrowheads="1"/>
            </p:cNvSpPr>
            <p:nvPr/>
          </p:nvSpPr>
          <p:spPr bwMode="auto">
            <a:xfrm>
              <a:off x="3971" y="2251"/>
              <a:ext cx="156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lang="en-US" altLang="zh-CN" sz="1400">
                  <a:solidFill>
                    <a:srgbClr val="000000"/>
                  </a:solidFill>
                </a:rPr>
                <a:t>a2</a:t>
              </a:r>
              <a:endParaRPr lang="en-US" altLang="zh-CN" sz="1400"/>
            </a:p>
          </p:txBody>
        </p:sp>
        <p:sp>
          <p:nvSpPr>
            <p:cNvPr id="7200" name="Rectangle 32"/>
            <p:cNvSpPr>
              <a:spLocks noChangeArrowheads="1"/>
            </p:cNvSpPr>
            <p:nvPr/>
          </p:nvSpPr>
          <p:spPr bwMode="auto">
            <a:xfrm>
              <a:off x="3507" y="2184"/>
              <a:ext cx="93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lang="en-US" altLang="zh-CN" sz="1800">
                  <a:solidFill>
                    <a:srgbClr val="000000"/>
                  </a:solidFill>
                </a:rPr>
                <a:t>E</a:t>
              </a:r>
              <a:endParaRPr lang="en-US" altLang="zh-CN" sz="1800"/>
            </a:p>
          </p:txBody>
        </p:sp>
        <p:sp>
          <p:nvSpPr>
            <p:cNvPr id="7201" name="Rectangle 33"/>
            <p:cNvSpPr>
              <a:spLocks noChangeArrowheads="1"/>
            </p:cNvSpPr>
            <p:nvPr/>
          </p:nvSpPr>
          <p:spPr bwMode="auto">
            <a:xfrm>
              <a:off x="3592" y="2251"/>
              <a:ext cx="173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lang="en-US" altLang="zh-CN" sz="1400">
                  <a:solidFill>
                    <a:srgbClr val="000000"/>
                  </a:solidFill>
                </a:rPr>
                <a:t>a1</a:t>
              </a:r>
              <a:endParaRPr lang="en-US" altLang="zh-CN" sz="1400"/>
            </a:p>
          </p:txBody>
        </p:sp>
        <p:sp>
          <p:nvSpPr>
            <p:cNvPr id="7202" name="Arc 34"/>
            <p:cNvSpPr>
              <a:spLocks/>
            </p:cNvSpPr>
            <p:nvPr/>
          </p:nvSpPr>
          <p:spPr bwMode="auto">
            <a:xfrm>
              <a:off x="3974" y="2545"/>
              <a:ext cx="146" cy="126"/>
            </a:xfrm>
            <a:custGeom>
              <a:avLst/>
              <a:gdLst>
                <a:gd name="G0" fmla="+- 17922 0 0"/>
                <a:gd name="G1" fmla="+- 0 0 0"/>
                <a:gd name="G2" fmla="+- 21600 0 0"/>
                <a:gd name="T0" fmla="*/ 17724 w 17922"/>
                <a:gd name="T1" fmla="*/ 21599 h 21599"/>
                <a:gd name="T2" fmla="*/ 0 w 17922"/>
                <a:gd name="T3" fmla="*/ 12057 h 21599"/>
                <a:gd name="T4" fmla="*/ 17922 w 17922"/>
                <a:gd name="T5" fmla="*/ 0 h 2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922" h="21599" fill="none" extrusionOk="0">
                  <a:moveTo>
                    <a:pt x="17723" y="21599"/>
                  </a:moveTo>
                  <a:cubicBezTo>
                    <a:pt x="10604" y="21533"/>
                    <a:pt x="3974" y="17964"/>
                    <a:pt x="0" y="12056"/>
                  </a:cubicBezTo>
                </a:path>
                <a:path w="17922" h="21599" stroke="0" extrusionOk="0">
                  <a:moveTo>
                    <a:pt x="17723" y="21599"/>
                  </a:moveTo>
                  <a:cubicBezTo>
                    <a:pt x="10604" y="21533"/>
                    <a:pt x="3974" y="17964"/>
                    <a:pt x="0" y="12056"/>
                  </a:cubicBezTo>
                  <a:lnTo>
                    <a:pt x="17922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l"/>
              <a:endParaRPr lang="zh-CN" altLang="zh-CN" sz="1800"/>
            </a:p>
          </p:txBody>
        </p:sp>
        <p:sp>
          <p:nvSpPr>
            <p:cNvPr id="7203" name="Arc 35"/>
            <p:cNvSpPr>
              <a:spLocks/>
            </p:cNvSpPr>
            <p:nvPr/>
          </p:nvSpPr>
          <p:spPr bwMode="auto">
            <a:xfrm>
              <a:off x="4120" y="2562"/>
              <a:ext cx="135" cy="109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9633 w 19633"/>
                <a:gd name="T1" fmla="*/ 9005 h 21584"/>
                <a:gd name="T2" fmla="*/ 821 w 19633"/>
                <a:gd name="T3" fmla="*/ 21584 h 21584"/>
                <a:gd name="T4" fmla="*/ 0 w 19633"/>
                <a:gd name="T5" fmla="*/ 0 h 21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633" h="21584" fill="none" extrusionOk="0">
                  <a:moveTo>
                    <a:pt x="19633" y="9005"/>
                  </a:moveTo>
                  <a:cubicBezTo>
                    <a:pt x="16236" y="16410"/>
                    <a:pt x="8962" y="21274"/>
                    <a:pt x="821" y="21584"/>
                  </a:cubicBezTo>
                </a:path>
                <a:path w="19633" h="21584" stroke="0" extrusionOk="0">
                  <a:moveTo>
                    <a:pt x="19633" y="9005"/>
                  </a:moveTo>
                  <a:cubicBezTo>
                    <a:pt x="16236" y="16410"/>
                    <a:pt x="8962" y="21274"/>
                    <a:pt x="821" y="21584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l"/>
              <a:endParaRPr lang="zh-CN" altLang="zh-CN" sz="1800"/>
            </a:p>
          </p:txBody>
        </p:sp>
        <p:sp>
          <p:nvSpPr>
            <p:cNvPr id="7204" name="Arc 36"/>
            <p:cNvSpPr>
              <a:spLocks/>
            </p:cNvSpPr>
            <p:nvPr/>
          </p:nvSpPr>
          <p:spPr bwMode="auto">
            <a:xfrm>
              <a:off x="3447" y="2114"/>
              <a:ext cx="125" cy="146"/>
            </a:xfrm>
            <a:custGeom>
              <a:avLst/>
              <a:gdLst>
                <a:gd name="G0" fmla="+- 18083 0 0"/>
                <a:gd name="G1" fmla="+- 21600 0 0"/>
                <a:gd name="G2" fmla="+- 21600 0 0"/>
                <a:gd name="T0" fmla="*/ 0 w 18083"/>
                <a:gd name="T1" fmla="*/ 9786 h 21600"/>
                <a:gd name="T2" fmla="*/ 17966 w 18083"/>
                <a:gd name="T3" fmla="*/ 0 h 21600"/>
                <a:gd name="T4" fmla="*/ 18083 w 1808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083" h="21600" fill="none" extrusionOk="0">
                  <a:moveTo>
                    <a:pt x="0" y="9786"/>
                  </a:moveTo>
                  <a:cubicBezTo>
                    <a:pt x="3966" y="3715"/>
                    <a:pt x="10714" y="39"/>
                    <a:pt x="17966" y="0"/>
                  </a:cubicBezTo>
                </a:path>
                <a:path w="18083" h="21600" stroke="0" extrusionOk="0">
                  <a:moveTo>
                    <a:pt x="0" y="9786"/>
                  </a:moveTo>
                  <a:cubicBezTo>
                    <a:pt x="3966" y="3715"/>
                    <a:pt x="10714" y="39"/>
                    <a:pt x="17966" y="0"/>
                  </a:cubicBezTo>
                  <a:lnTo>
                    <a:pt x="18083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l"/>
              <a:endParaRPr lang="zh-CN" altLang="zh-CN" sz="1800"/>
            </a:p>
          </p:txBody>
        </p:sp>
        <p:sp>
          <p:nvSpPr>
            <p:cNvPr id="7205" name="Arc 37"/>
            <p:cNvSpPr>
              <a:spLocks/>
            </p:cNvSpPr>
            <p:nvPr/>
          </p:nvSpPr>
          <p:spPr bwMode="auto">
            <a:xfrm>
              <a:off x="3572" y="2114"/>
              <a:ext cx="124" cy="180"/>
            </a:xfrm>
            <a:custGeom>
              <a:avLst/>
              <a:gdLst>
                <a:gd name="G0" fmla="+- 110 0 0"/>
                <a:gd name="G1" fmla="+- 21600 0 0"/>
                <a:gd name="G2" fmla="+- 21600 0 0"/>
                <a:gd name="T0" fmla="*/ 0 w 17048"/>
                <a:gd name="T1" fmla="*/ 0 h 21600"/>
                <a:gd name="T2" fmla="*/ 17048 w 17048"/>
                <a:gd name="T3" fmla="*/ 8197 h 21600"/>
                <a:gd name="T4" fmla="*/ 110 w 1704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048" h="21600" fill="none" extrusionOk="0">
                  <a:moveTo>
                    <a:pt x="0" y="0"/>
                  </a:moveTo>
                  <a:cubicBezTo>
                    <a:pt x="36" y="0"/>
                    <a:pt x="73" y="-1"/>
                    <a:pt x="110" y="0"/>
                  </a:cubicBezTo>
                  <a:cubicBezTo>
                    <a:pt x="6712" y="0"/>
                    <a:pt x="12951" y="3019"/>
                    <a:pt x="17048" y="8196"/>
                  </a:cubicBezTo>
                </a:path>
                <a:path w="17048" h="21600" stroke="0" extrusionOk="0">
                  <a:moveTo>
                    <a:pt x="0" y="0"/>
                  </a:moveTo>
                  <a:cubicBezTo>
                    <a:pt x="36" y="0"/>
                    <a:pt x="73" y="-1"/>
                    <a:pt x="110" y="0"/>
                  </a:cubicBezTo>
                  <a:cubicBezTo>
                    <a:pt x="6712" y="0"/>
                    <a:pt x="12951" y="3019"/>
                    <a:pt x="17048" y="8196"/>
                  </a:cubicBezTo>
                  <a:lnTo>
                    <a:pt x="110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l"/>
              <a:endParaRPr lang="zh-CN" altLang="zh-CN" sz="1800"/>
            </a:p>
          </p:txBody>
        </p:sp>
        <p:sp>
          <p:nvSpPr>
            <p:cNvPr id="7206" name="Arc 38"/>
            <p:cNvSpPr>
              <a:spLocks/>
            </p:cNvSpPr>
            <p:nvPr/>
          </p:nvSpPr>
          <p:spPr bwMode="auto">
            <a:xfrm>
              <a:off x="4529" y="2043"/>
              <a:ext cx="128" cy="257"/>
            </a:xfrm>
            <a:custGeom>
              <a:avLst/>
              <a:gdLst>
                <a:gd name="G0" fmla="+- 17012 0 0"/>
                <a:gd name="G1" fmla="+- 21600 0 0"/>
                <a:gd name="G2" fmla="+- 21600 0 0"/>
                <a:gd name="T0" fmla="*/ 0 w 17457"/>
                <a:gd name="T1" fmla="*/ 8290 h 21600"/>
                <a:gd name="T2" fmla="*/ 17457 w 17457"/>
                <a:gd name="T3" fmla="*/ 5 h 21600"/>
                <a:gd name="T4" fmla="*/ 17012 w 1745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457" h="21600" fill="none" extrusionOk="0">
                  <a:moveTo>
                    <a:pt x="0" y="8290"/>
                  </a:moveTo>
                  <a:cubicBezTo>
                    <a:pt x="4093" y="3057"/>
                    <a:pt x="10368" y="-1"/>
                    <a:pt x="17012" y="0"/>
                  </a:cubicBezTo>
                  <a:cubicBezTo>
                    <a:pt x="17160" y="0"/>
                    <a:pt x="17308" y="1"/>
                    <a:pt x="17457" y="4"/>
                  </a:cubicBezTo>
                </a:path>
                <a:path w="17457" h="21600" stroke="0" extrusionOk="0">
                  <a:moveTo>
                    <a:pt x="0" y="8290"/>
                  </a:moveTo>
                  <a:cubicBezTo>
                    <a:pt x="4093" y="3057"/>
                    <a:pt x="10368" y="-1"/>
                    <a:pt x="17012" y="0"/>
                  </a:cubicBezTo>
                  <a:cubicBezTo>
                    <a:pt x="17160" y="0"/>
                    <a:pt x="17308" y="1"/>
                    <a:pt x="17457" y="4"/>
                  </a:cubicBezTo>
                  <a:lnTo>
                    <a:pt x="17012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l"/>
              <a:endParaRPr lang="zh-CN" altLang="zh-CN" sz="1800"/>
            </a:p>
          </p:txBody>
        </p:sp>
        <p:sp>
          <p:nvSpPr>
            <p:cNvPr id="7207" name="Arc 39"/>
            <p:cNvSpPr>
              <a:spLocks/>
            </p:cNvSpPr>
            <p:nvPr/>
          </p:nvSpPr>
          <p:spPr bwMode="auto">
            <a:xfrm>
              <a:off x="4661" y="2043"/>
              <a:ext cx="183" cy="283"/>
            </a:xfrm>
            <a:custGeom>
              <a:avLst/>
              <a:gdLst>
                <a:gd name="G0" fmla="+- 217 0 0"/>
                <a:gd name="G1" fmla="+- 21600 0 0"/>
                <a:gd name="G2" fmla="+- 21600 0 0"/>
                <a:gd name="T0" fmla="*/ 0 w 16311"/>
                <a:gd name="T1" fmla="*/ 1 h 21600"/>
                <a:gd name="T2" fmla="*/ 16311 w 16311"/>
                <a:gd name="T3" fmla="*/ 7193 h 21600"/>
                <a:gd name="T4" fmla="*/ 217 w 1631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311" h="21600" fill="none" extrusionOk="0">
                  <a:moveTo>
                    <a:pt x="0" y="1"/>
                  </a:moveTo>
                  <a:cubicBezTo>
                    <a:pt x="72" y="0"/>
                    <a:pt x="144" y="-1"/>
                    <a:pt x="217" y="0"/>
                  </a:cubicBezTo>
                  <a:cubicBezTo>
                    <a:pt x="6360" y="0"/>
                    <a:pt x="12213" y="2615"/>
                    <a:pt x="16310" y="7193"/>
                  </a:cubicBezTo>
                </a:path>
                <a:path w="16311" h="21600" stroke="0" extrusionOk="0">
                  <a:moveTo>
                    <a:pt x="0" y="1"/>
                  </a:moveTo>
                  <a:cubicBezTo>
                    <a:pt x="72" y="0"/>
                    <a:pt x="144" y="-1"/>
                    <a:pt x="217" y="0"/>
                  </a:cubicBezTo>
                  <a:cubicBezTo>
                    <a:pt x="6360" y="0"/>
                    <a:pt x="12213" y="2615"/>
                    <a:pt x="16310" y="7193"/>
                  </a:cubicBezTo>
                  <a:lnTo>
                    <a:pt x="217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l"/>
              <a:endParaRPr lang="zh-CN" altLang="zh-CN" sz="1800"/>
            </a:p>
          </p:txBody>
        </p:sp>
        <p:sp>
          <p:nvSpPr>
            <p:cNvPr id="7208" name="Line 40"/>
            <p:cNvSpPr>
              <a:spLocks noChangeShapeType="1"/>
            </p:cNvSpPr>
            <p:nvPr/>
          </p:nvSpPr>
          <p:spPr bwMode="auto">
            <a:xfrm flipH="1">
              <a:off x="4253" y="2132"/>
              <a:ext cx="278" cy="4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9" name="Line 41"/>
            <p:cNvSpPr>
              <a:spLocks noChangeShapeType="1"/>
            </p:cNvSpPr>
            <p:nvPr/>
          </p:nvSpPr>
          <p:spPr bwMode="auto">
            <a:xfrm flipH="1" flipV="1">
              <a:off x="4841" y="2134"/>
              <a:ext cx="538" cy="7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0" name="Line 42"/>
            <p:cNvSpPr>
              <a:spLocks noChangeShapeType="1"/>
            </p:cNvSpPr>
            <p:nvPr/>
          </p:nvSpPr>
          <p:spPr bwMode="auto">
            <a:xfrm flipV="1">
              <a:off x="3463" y="2108"/>
              <a:ext cx="59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1" name="Line 43"/>
            <p:cNvSpPr>
              <a:spLocks noChangeShapeType="1"/>
            </p:cNvSpPr>
            <p:nvPr/>
          </p:nvSpPr>
          <p:spPr bwMode="auto">
            <a:xfrm>
              <a:off x="3831" y="2670"/>
              <a:ext cx="104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2" name="Line 44"/>
            <p:cNvSpPr>
              <a:spLocks noChangeShapeType="1"/>
            </p:cNvSpPr>
            <p:nvPr/>
          </p:nvSpPr>
          <p:spPr bwMode="auto">
            <a:xfrm flipV="1">
              <a:off x="3292" y="2177"/>
              <a:ext cx="154" cy="2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3" name="Line 45"/>
            <p:cNvSpPr>
              <a:spLocks noChangeShapeType="1"/>
            </p:cNvSpPr>
            <p:nvPr/>
          </p:nvSpPr>
          <p:spPr bwMode="auto">
            <a:xfrm>
              <a:off x="3695" y="2184"/>
              <a:ext cx="280" cy="4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4" name="Rectangle 46"/>
            <p:cNvSpPr>
              <a:spLocks noChangeArrowheads="1"/>
            </p:cNvSpPr>
            <p:nvPr/>
          </p:nvSpPr>
          <p:spPr bwMode="auto">
            <a:xfrm>
              <a:off x="4606" y="2305"/>
              <a:ext cx="93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lang="en-US" altLang="zh-CN" sz="1800">
                  <a:solidFill>
                    <a:srgbClr val="000000"/>
                  </a:solidFill>
                </a:rPr>
                <a:t>E</a:t>
              </a:r>
              <a:endParaRPr lang="en-US" altLang="zh-CN" sz="1800"/>
            </a:p>
          </p:txBody>
        </p:sp>
        <p:sp>
          <p:nvSpPr>
            <p:cNvPr id="7215" name="Rectangle 47"/>
            <p:cNvSpPr>
              <a:spLocks noChangeArrowheads="1"/>
            </p:cNvSpPr>
            <p:nvPr/>
          </p:nvSpPr>
          <p:spPr bwMode="auto">
            <a:xfrm>
              <a:off x="4691" y="2356"/>
              <a:ext cx="175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lang="en-US" altLang="zh-CN" sz="1400">
                  <a:solidFill>
                    <a:srgbClr val="000000"/>
                  </a:solidFill>
                </a:rPr>
                <a:t>a3</a:t>
              </a:r>
              <a:endParaRPr lang="en-US" altLang="zh-CN" sz="1400"/>
            </a:p>
          </p:txBody>
        </p:sp>
        <p:sp>
          <p:nvSpPr>
            <p:cNvPr id="7216" name="Rectangle 48"/>
            <p:cNvSpPr>
              <a:spLocks noChangeArrowheads="1"/>
            </p:cNvSpPr>
            <p:nvPr/>
          </p:nvSpPr>
          <p:spPr bwMode="auto">
            <a:xfrm>
              <a:off x="4070" y="1769"/>
              <a:ext cx="232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lang="en-US" altLang="zh-CN" sz="1800">
                  <a:solidFill>
                    <a:srgbClr val="000000"/>
                  </a:solidFill>
                </a:rPr>
                <a:t>E</a:t>
              </a:r>
              <a:endParaRPr lang="en-US" altLang="zh-CN" sz="1800"/>
            </a:p>
          </p:txBody>
        </p:sp>
        <p:sp>
          <p:nvSpPr>
            <p:cNvPr id="7217" name="Rectangle 49"/>
            <p:cNvSpPr>
              <a:spLocks noChangeArrowheads="1"/>
            </p:cNvSpPr>
            <p:nvPr/>
          </p:nvSpPr>
          <p:spPr bwMode="auto">
            <a:xfrm>
              <a:off x="4155" y="1826"/>
              <a:ext cx="140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lang="en-US" altLang="zh-CN" sz="1400">
                  <a:solidFill>
                    <a:srgbClr val="000000"/>
                  </a:solidFill>
                </a:rPr>
                <a:t>a</a:t>
              </a:r>
              <a:endParaRPr lang="en-US" altLang="zh-CN" sz="1400"/>
            </a:p>
          </p:txBody>
        </p:sp>
        <p:sp>
          <p:nvSpPr>
            <p:cNvPr id="7218" name="Rectangle 50"/>
            <p:cNvSpPr>
              <a:spLocks noChangeArrowheads="1"/>
            </p:cNvSpPr>
            <p:nvPr/>
          </p:nvSpPr>
          <p:spPr bwMode="auto">
            <a:xfrm>
              <a:off x="4265" y="2140"/>
              <a:ext cx="92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lang="en-US" altLang="zh-CN" sz="1800">
                  <a:solidFill>
                    <a:srgbClr val="000000"/>
                  </a:solidFill>
                </a:rPr>
                <a:t>E</a:t>
              </a:r>
              <a:endParaRPr lang="en-US" altLang="zh-CN" sz="1800"/>
            </a:p>
          </p:txBody>
        </p:sp>
        <p:sp>
          <p:nvSpPr>
            <p:cNvPr id="7219" name="Rectangle 51"/>
            <p:cNvSpPr>
              <a:spLocks noChangeArrowheads="1"/>
            </p:cNvSpPr>
            <p:nvPr/>
          </p:nvSpPr>
          <p:spPr bwMode="auto">
            <a:xfrm flipH="1">
              <a:off x="4361" y="2204"/>
              <a:ext cx="152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lang="en-US" altLang="zh-CN" sz="1400">
                  <a:solidFill>
                    <a:srgbClr val="000000"/>
                  </a:solidFill>
                </a:rPr>
                <a:t>a'</a:t>
              </a:r>
              <a:endParaRPr lang="en-US" altLang="zh-CN" sz="1400"/>
            </a:p>
          </p:txBody>
        </p:sp>
        <p:sp>
          <p:nvSpPr>
            <p:cNvPr id="7220" name="Line 52"/>
            <p:cNvSpPr>
              <a:spLocks noChangeShapeType="1"/>
            </p:cNvSpPr>
            <p:nvPr/>
          </p:nvSpPr>
          <p:spPr bwMode="auto">
            <a:xfrm flipV="1">
              <a:off x="4156" y="1429"/>
              <a:ext cx="1" cy="3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1" name="Freeform 53"/>
            <p:cNvSpPr>
              <a:spLocks/>
            </p:cNvSpPr>
            <p:nvPr/>
          </p:nvSpPr>
          <p:spPr bwMode="auto">
            <a:xfrm>
              <a:off x="4136" y="1397"/>
              <a:ext cx="41" cy="43"/>
            </a:xfrm>
            <a:custGeom>
              <a:avLst/>
              <a:gdLst>
                <a:gd name="T0" fmla="*/ 100 w 100"/>
                <a:gd name="T1" fmla="*/ 115 h 115"/>
                <a:gd name="T2" fmla="*/ 50 w 100"/>
                <a:gd name="T3" fmla="*/ 98 h 115"/>
                <a:gd name="T4" fmla="*/ 0 w 100"/>
                <a:gd name="T5" fmla="*/ 115 h 115"/>
                <a:gd name="T6" fmla="*/ 50 w 100"/>
                <a:gd name="T7" fmla="*/ 0 h 115"/>
                <a:gd name="T8" fmla="*/ 100 w 100"/>
                <a:gd name="T9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15">
                  <a:moveTo>
                    <a:pt x="100" y="115"/>
                  </a:moveTo>
                  <a:lnTo>
                    <a:pt x="50" y="98"/>
                  </a:lnTo>
                  <a:lnTo>
                    <a:pt x="0" y="115"/>
                  </a:lnTo>
                  <a:lnTo>
                    <a:pt x="50" y="0"/>
                  </a:lnTo>
                  <a:lnTo>
                    <a:pt x="100" y="1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2" name="Line 54"/>
            <p:cNvSpPr>
              <a:spLocks noChangeShapeType="1"/>
            </p:cNvSpPr>
            <p:nvPr/>
          </p:nvSpPr>
          <p:spPr bwMode="auto">
            <a:xfrm>
              <a:off x="4156" y="1920"/>
              <a:ext cx="1" cy="4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3" name="Freeform 55"/>
            <p:cNvSpPr>
              <a:spLocks/>
            </p:cNvSpPr>
            <p:nvPr/>
          </p:nvSpPr>
          <p:spPr bwMode="auto">
            <a:xfrm>
              <a:off x="4136" y="2342"/>
              <a:ext cx="41" cy="44"/>
            </a:xfrm>
            <a:custGeom>
              <a:avLst/>
              <a:gdLst>
                <a:gd name="T0" fmla="*/ 0 w 100"/>
                <a:gd name="T1" fmla="*/ 0 h 116"/>
                <a:gd name="T2" fmla="*/ 50 w 100"/>
                <a:gd name="T3" fmla="*/ 18 h 116"/>
                <a:gd name="T4" fmla="*/ 100 w 100"/>
                <a:gd name="T5" fmla="*/ 0 h 116"/>
                <a:gd name="T6" fmla="*/ 50 w 100"/>
                <a:gd name="T7" fmla="*/ 116 h 116"/>
                <a:gd name="T8" fmla="*/ 0 w 100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16">
                  <a:moveTo>
                    <a:pt x="0" y="0"/>
                  </a:moveTo>
                  <a:lnTo>
                    <a:pt x="50" y="18"/>
                  </a:lnTo>
                  <a:lnTo>
                    <a:pt x="100" y="0"/>
                  </a:lnTo>
                  <a:lnTo>
                    <a:pt x="50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4" name="Line 56"/>
            <p:cNvSpPr>
              <a:spLocks noChangeShapeType="1"/>
            </p:cNvSpPr>
            <p:nvPr/>
          </p:nvSpPr>
          <p:spPr bwMode="auto">
            <a:xfrm>
              <a:off x="3965" y="2140"/>
              <a:ext cx="0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5" name="Freeform 57"/>
            <p:cNvSpPr>
              <a:spLocks/>
            </p:cNvSpPr>
            <p:nvPr/>
          </p:nvSpPr>
          <p:spPr bwMode="auto">
            <a:xfrm>
              <a:off x="3944" y="2108"/>
              <a:ext cx="41" cy="43"/>
            </a:xfrm>
            <a:custGeom>
              <a:avLst/>
              <a:gdLst>
                <a:gd name="T0" fmla="*/ 100 w 100"/>
                <a:gd name="T1" fmla="*/ 111 h 111"/>
                <a:gd name="T2" fmla="*/ 50 w 100"/>
                <a:gd name="T3" fmla="*/ 94 h 111"/>
                <a:gd name="T4" fmla="*/ 0 w 100"/>
                <a:gd name="T5" fmla="*/ 111 h 111"/>
                <a:gd name="T6" fmla="*/ 50 w 100"/>
                <a:gd name="T7" fmla="*/ 0 h 111"/>
                <a:gd name="T8" fmla="*/ 100 w 100"/>
                <a:gd name="T9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11">
                  <a:moveTo>
                    <a:pt x="100" y="111"/>
                  </a:moveTo>
                  <a:lnTo>
                    <a:pt x="50" y="94"/>
                  </a:lnTo>
                  <a:lnTo>
                    <a:pt x="0" y="111"/>
                  </a:lnTo>
                  <a:lnTo>
                    <a:pt x="50" y="0"/>
                  </a:lnTo>
                  <a:lnTo>
                    <a:pt x="100" y="1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6" name="Line 58"/>
            <p:cNvSpPr>
              <a:spLocks noChangeShapeType="1"/>
            </p:cNvSpPr>
            <p:nvPr/>
          </p:nvSpPr>
          <p:spPr bwMode="auto">
            <a:xfrm>
              <a:off x="3964" y="2355"/>
              <a:ext cx="1" cy="2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7" name="Freeform 59"/>
            <p:cNvSpPr>
              <a:spLocks/>
            </p:cNvSpPr>
            <p:nvPr/>
          </p:nvSpPr>
          <p:spPr bwMode="auto">
            <a:xfrm>
              <a:off x="3944" y="2628"/>
              <a:ext cx="41" cy="43"/>
            </a:xfrm>
            <a:custGeom>
              <a:avLst/>
              <a:gdLst>
                <a:gd name="T0" fmla="*/ 0 w 100"/>
                <a:gd name="T1" fmla="*/ 0 h 116"/>
                <a:gd name="T2" fmla="*/ 50 w 100"/>
                <a:gd name="T3" fmla="*/ 18 h 116"/>
                <a:gd name="T4" fmla="*/ 100 w 100"/>
                <a:gd name="T5" fmla="*/ 0 h 116"/>
                <a:gd name="T6" fmla="*/ 50 w 100"/>
                <a:gd name="T7" fmla="*/ 116 h 116"/>
                <a:gd name="T8" fmla="*/ 0 w 100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16">
                  <a:moveTo>
                    <a:pt x="0" y="0"/>
                  </a:moveTo>
                  <a:lnTo>
                    <a:pt x="50" y="18"/>
                  </a:lnTo>
                  <a:lnTo>
                    <a:pt x="100" y="0"/>
                  </a:lnTo>
                  <a:lnTo>
                    <a:pt x="50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8" name="Line 60"/>
            <p:cNvSpPr>
              <a:spLocks noChangeShapeType="1"/>
            </p:cNvSpPr>
            <p:nvPr/>
          </p:nvSpPr>
          <p:spPr bwMode="auto">
            <a:xfrm>
              <a:off x="3572" y="2137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9" name="Freeform 61"/>
            <p:cNvSpPr>
              <a:spLocks/>
            </p:cNvSpPr>
            <p:nvPr/>
          </p:nvSpPr>
          <p:spPr bwMode="auto">
            <a:xfrm>
              <a:off x="3551" y="2106"/>
              <a:ext cx="40" cy="42"/>
            </a:xfrm>
            <a:custGeom>
              <a:avLst/>
              <a:gdLst>
                <a:gd name="T0" fmla="*/ 100 w 100"/>
                <a:gd name="T1" fmla="*/ 111 h 111"/>
                <a:gd name="T2" fmla="*/ 50 w 100"/>
                <a:gd name="T3" fmla="*/ 94 h 111"/>
                <a:gd name="T4" fmla="*/ 0 w 100"/>
                <a:gd name="T5" fmla="*/ 111 h 111"/>
                <a:gd name="T6" fmla="*/ 50 w 100"/>
                <a:gd name="T7" fmla="*/ 0 h 111"/>
                <a:gd name="T8" fmla="*/ 100 w 100"/>
                <a:gd name="T9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11">
                  <a:moveTo>
                    <a:pt x="100" y="111"/>
                  </a:moveTo>
                  <a:lnTo>
                    <a:pt x="50" y="94"/>
                  </a:lnTo>
                  <a:lnTo>
                    <a:pt x="0" y="111"/>
                  </a:lnTo>
                  <a:lnTo>
                    <a:pt x="50" y="0"/>
                  </a:lnTo>
                  <a:lnTo>
                    <a:pt x="100" y="1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0" name="Line 62"/>
            <p:cNvSpPr>
              <a:spLocks noChangeShapeType="1"/>
            </p:cNvSpPr>
            <p:nvPr/>
          </p:nvSpPr>
          <p:spPr bwMode="auto">
            <a:xfrm>
              <a:off x="3572" y="2326"/>
              <a:ext cx="0" cy="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1" name="Freeform 63"/>
            <p:cNvSpPr>
              <a:spLocks/>
            </p:cNvSpPr>
            <p:nvPr/>
          </p:nvSpPr>
          <p:spPr bwMode="auto">
            <a:xfrm>
              <a:off x="3551" y="2342"/>
              <a:ext cx="40" cy="44"/>
            </a:xfrm>
            <a:custGeom>
              <a:avLst/>
              <a:gdLst>
                <a:gd name="T0" fmla="*/ 0 w 100"/>
                <a:gd name="T1" fmla="*/ 0 h 116"/>
                <a:gd name="T2" fmla="*/ 50 w 100"/>
                <a:gd name="T3" fmla="*/ 18 h 116"/>
                <a:gd name="T4" fmla="*/ 100 w 100"/>
                <a:gd name="T5" fmla="*/ 0 h 116"/>
                <a:gd name="T6" fmla="*/ 50 w 100"/>
                <a:gd name="T7" fmla="*/ 116 h 116"/>
                <a:gd name="T8" fmla="*/ 0 w 100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16">
                  <a:moveTo>
                    <a:pt x="0" y="0"/>
                  </a:moveTo>
                  <a:lnTo>
                    <a:pt x="50" y="18"/>
                  </a:lnTo>
                  <a:lnTo>
                    <a:pt x="100" y="0"/>
                  </a:lnTo>
                  <a:lnTo>
                    <a:pt x="50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2" name="Line 64"/>
            <p:cNvSpPr>
              <a:spLocks noChangeShapeType="1"/>
            </p:cNvSpPr>
            <p:nvPr/>
          </p:nvSpPr>
          <p:spPr bwMode="auto">
            <a:xfrm>
              <a:off x="4336" y="2069"/>
              <a:ext cx="1" cy="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3" name="Freeform 65"/>
            <p:cNvSpPr>
              <a:spLocks/>
            </p:cNvSpPr>
            <p:nvPr/>
          </p:nvSpPr>
          <p:spPr bwMode="auto">
            <a:xfrm>
              <a:off x="4316" y="2036"/>
              <a:ext cx="41" cy="43"/>
            </a:xfrm>
            <a:custGeom>
              <a:avLst/>
              <a:gdLst>
                <a:gd name="T0" fmla="*/ 99 w 99"/>
                <a:gd name="T1" fmla="*/ 115 h 115"/>
                <a:gd name="T2" fmla="*/ 49 w 99"/>
                <a:gd name="T3" fmla="*/ 98 h 115"/>
                <a:gd name="T4" fmla="*/ 0 w 99"/>
                <a:gd name="T5" fmla="*/ 115 h 115"/>
                <a:gd name="T6" fmla="*/ 49 w 99"/>
                <a:gd name="T7" fmla="*/ 0 h 115"/>
                <a:gd name="T8" fmla="*/ 99 w 99"/>
                <a:gd name="T9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115">
                  <a:moveTo>
                    <a:pt x="99" y="115"/>
                  </a:moveTo>
                  <a:lnTo>
                    <a:pt x="49" y="98"/>
                  </a:lnTo>
                  <a:lnTo>
                    <a:pt x="0" y="115"/>
                  </a:lnTo>
                  <a:lnTo>
                    <a:pt x="49" y="0"/>
                  </a:lnTo>
                  <a:lnTo>
                    <a:pt x="99" y="1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4" name="Line 66"/>
            <p:cNvSpPr>
              <a:spLocks noChangeShapeType="1"/>
            </p:cNvSpPr>
            <p:nvPr/>
          </p:nvSpPr>
          <p:spPr bwMode="auto">
            <a:xfrm flipH="1">
              <a:off x="4336" y="2299"/>
              <a:ext cx="1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5" name="Freeform 67"/>
            <p:cNvSpPr>
              <a:spLocks/>
            </p:cNvSpPr>
            <p:nvPr/>
          </p:nvSpPr>
          <p:spPr bwMode="auto">
            <a:xfrm>
              <a:off x="4316" y="2342"/>
              <a:ext cx="41" cy="44"/>
            </a:xfrm>
            <a:custGeom>
              <a:avLst/>
              <a:gdLst>
                <a:gd name="T0" fmla="*/ 0 w 99"/>
                <a:gd name="T1" fmla="*/ 0 h 116"/>
                <a:gd name="T2" fmla="*/ 49 w 99"/>
                <a:gd name="T3" fmla="*/ 18 h 116"/>
                <a:gd name="T4" fmla="*/ 99 w 99"/>
                <a:gd name="T5" fmla="*/ 0 h 116"/>
                <a:gd name="T6" fmla="*/ 49 w 99"/>
                <a:gd name="T7" fmla="*/ 116 h 116"/>
                <a:gd name="T8" fmla="*/ 0 w 99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116">
                  <a:moveTo>
                    <a:pt x="0" y="0"/>
                  </a:moveTo>
                  <a:lnTo>
                    <a:pt x="49" y="18"/>
                  </a:lnTo>
                  <a:lnTo>
                    <a:pt x="99" y="0"/>
                  </a:lnTo>
                  <a:lnTo>
                    <a:pt x="49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6" name="Line 68"/>
            <p:cNvSpPr>
              <a:spLocks noChangeShapeType="1"/>
            </p:cNvSpPr>
            <p:nvPr/>
          </p:nvSpPr>
          <p:spPr bwMode="auto">
            <a:xfrm>
              <a:off x="4673" y="2070"/>
              <a:ext cx="0" cy="2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7" name="Freeform 69"/>
            <p:cNvSpPr>
              <a:spLocks/>
            </p:cNvSpPr>
            <p:nvPr/>
          </p:nvSpPr>
          <p:spPr bwMode="auto">
            <a:xfrm>
              <a:off x="4652" y="2039"/>
              <a:ext cx="40" cy="42"/>
            </a:xfrm>
            <a:custGeom>
              <a:avLst/>
              <a:gdLst>
                <a:gd name="T0" fmla="*/ 99 w 99"/>
                <a:gd name="T1" fmla="*/ 116 h 116"/>
                <a:gd name="T2" fmla="*/ 49 w 99"/>
                <a:gd name="T3" fmla="*/ 98 h 116"/>
                <a:gd name="T4" fmla="*/ 0 w 99"/>
                <a:gd name="T5" fmla="*/ 116 h 116"/>
                <a:gd name="T6" fmla="*/ 49 w 99"/>
                <a:gd name="T7" fmla="*/ 0 h 116"/>
                <a:gd name="T8" fmla="*/ 99 w 99"/>
                <a:gd name="T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116">
                  <a:moveTo>
                    <a:pt x="99" y="116"/>
                  </a:moveTo>
                  <a:lnTo>
                    <a:pt x="49" y="98"/>
                  </a:lnTo>
                  <a:lnTo>
                    <a:pt x="0" y="116"/>
                  </a:lnTo>
                  <a:lnTo>
                    <a:pt x="49" y="0"/>
                  </a:lnTo>
                  <a:lnTo>
                    <a:pt x="99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8" name="Line 70"/>
            <p:cNvSpPr>
              <a:spLocks noChangeShapeType="1"/>
            </p:cNvSpPr>
            <p:nvPr/>
          </p:nvSpPr>
          <p:spPr bwMode="auto">
            <a:xfrm flipH="1">
              <a:off x="4673" y="2459"/>
              <a:ext cx="0" cy="18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9" name="Freeform 71"/>
            <p:cNvSpPr>
              <a:spLocks/>
            </p:cNvSpPr>
            <p:nvPr/>
          </p:nvSpPr>
          <p:spPr bwMode="auto">
            <a:xfrm>
              <a:off x="4652" y="2628"/>
              <a:ext cx="40" cy="43"/>
            </a:xfrm>
            <a:custGeom>
              <a:avLst/>
              <a:gdLst>
                <a:gd name="T0" fmla="*/ 0 w 99"/>
                <a:gd name="T1" fmla="*/ 0 h 116"/>
                <a:gd name="T2" fmla="*/ 49 w 99"/>
                <a:gd name="T3" fmla="*/ 18 h 116"/>
                <a:gd name="T4" fmla="*/ 99 w 99"/>
                <a:gd name="T5" fmla="*/ 0 h 116"/>
                <a:gd name="T6" fmla="*/ 49 w 99"/>
                <a:gd name="T7" fmla="*/ 116 h 116"/>
                <a:gd name="T8" fmla="*/ 0 w 99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116">
                  <a:moveTo>
                    <a:pt x="0" y="0"/>
                  </a:moveTo>
                  <a:lnTo>
                    <a:pt x="49" y="18"/>
                  </a:lnTo>
                  <a:lnTo>
                    <a:pt x="99" y="0"/>
                  </a:lnTo>
                  <a:lnTo>
                    <a:pt x="49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40" name="Line 72"/>
            <p:cNvSpPr>
              <a:spLocks noChangeShapeType="1"/>
            </p:cNvSpPr>
            <p:nvPr/>
          </p:nvSpPr>
          <p:spPr bwMode="auto">
            <a:xfrm>
              <a:off x="4305" y="2038"/>
              <a:ext cx="51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41" name="Rectangle 73"/>
            <p:cNvSpPr>
              <a:spLocks noChangeArrowheads="1"/>
            </p:cNvSpPr>
            <p:nvPr/>
          </p:nvSpPr>
          <p:spPr bwMode="auto">
            <a:xfrm>
              <a:off x="4001" y="1197"/>
              <a:ext cx="491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lang="en-US" altLang="zh-CN" sz="1800">
                  <a:solidFill>
                    <a:srgbClr val="000000"/>
                  </a:solidFill>
                </a:rPr>
                <a:t>A   D</a:t>
              </a:r>
              <a:endParaRPr lang="en-US" altLang="zh-CN" sz="1800"/>
            </a:p>
          </p:txBody>
        </p:sp>
        <p:sp>
          <p:nvSpPr>
            <p:cNvPr id="7242" name="Rectangle 74"/>
            <p:cNvSpPr>
              <a:spLocks noChangeArrowheads="1"/>
            </p:cNvSpPr>
            <p:nvPr/>
          </p:nvSpPr>
          <p:spPr bwMode="auto">
            <a:xfrm>
              <a:off x="4131" y="1155"/>
              <a:ext cx="193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lang="en-US" altLang="zh-CN" sz="1800">
                  <a:solidFill>
                    <a:srgbClr val="000000"/>
                  </a:solidFill>
                </a:rPr>
                <a:t>...</a:t>
              </a:r>
              <a:endParaRPr lang="en-US" altLang="zh-CN" sz="1800"/>
            </a:p>
          </p:txBody>
        </p:sp>
        <p:sp>
          <p:nvSpPr>
            <p:cNvPr id="7243" name="Rectangle 75"/>
            <p:cNvSpPr>
              <a:spLocks noChangeArrowheads="1"/>
            </p:cNvSpPr>
            <p:nvPr/>
          </p:nvSpPr>
          <p:spPr bwMode="auto">
            <a:xfrm>
              <a:off x="3334" y="2409"/>
              <a:ext cx="583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lang="en-US" altLang="zh-CN" sz="1800">
                  <a:solidFill>
                    <a:srgbClr val="000000"/>
                  </a:solidFill>
                </a:rPr>
                <a:t>A+D+K</a:t>
              </a:r>
              <a:endParaRPr lang="en-US" altLang="zh-CN" sz="1800"/>
            </a:p>
          </p:txBody>
        </p:sp>
        <p:sp>
          <p:nvSpPr>
            <p:cNvPr id="7244" name="Rectangle 76"/>
            <p:cNvSpPr>
              <a:spLocks noChangeArrowheads="1"/>
            </p:cNvSpPr>
            <p:nvPr/>
          </p:nvSpPr>
          <p:spPr bwMode="auto">
            <a:xfrm>
              <a:off x="3916" y="2746"/>
              <a:ext cx="576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lang="en-US" altLang="zh-CN" sz="1800">
                  <a:solidFill>
                    <a:srgbClr val="000000"/>
                  </a:solidFill>
                </a:rPr>
                <a:t>AK+D</a:t>
              </a:r>
              <a:endParaRPr lang="en-US" altLang="zh-CN" sz="1800"/>
            </a:p>
          </p:txBody>
        </p:sp>
        <p:sp>
          <p:nvSpPr>
            <p:cNvPr id="7245" name="Rectangle 77"/>
            <p:cNvSpPr>
              <a:spLocks noChangeArrowheads="1"/>
            </p:cNvSpPr>
            <p:nvPr/>
          </p:nvSpPr>
          <p:spPr bwMode="auto">
            <a:xfrm>
              <a:off x="4273" y="1854"/>
              <a:ext cx="110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lang="en-US" altLang="zh-CN" sz="1800">
                  <a:solidFill>
                    <a:srgbClr val="000000"/>
                  </a:solidFill>
                </a:rPr>
                <a:t>A</a:t>
              </a:r>
              <a:endParaRPr lang="en-US" altLang="zh-CN" sz="1800"/>
            </a:p>
          </p:txBody>
        </p:sp>
        <p:sp>
          <p:nvSpPr>
            <p:cNvPr id="7246" name="Rectangle 78"/>
            <p:cNvSpPr>
              <a:spLocks noChangeArrowheads="1"/>
            </p:cNvSpPr>
            <p:nvPr/>
          </p:nvSpPr>
          <p:spPr bwMode="auto">
            <a:xfrm>
              <a:off x="4383" y="1812"/>
              <a:ext cx="115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lang="en-US" altLang="zh-CN" sz="1800">
                  <a:solidFill>
                    <a:srgbClr val="000000"/>
                  </a:solidFill>
                </a:rPr>
                <a:t>...</a:t>
              </a:r>
              <a:endParaRPr lang="en-US" altLang="zh-CN" sz="1800"/>
            </a:p>
          </p:txBody>
        </p:sp>
        <p:sp>
          <p:nvSpPr>
            <p:cNvPr id="7247" name="Rectangle 79"/>
            <p:cNvSpPr>
              <a:spLocks noChangeArrowheads="1"/>
            </p:cNvSpPr>
            <p:nvPr/>
          </p:nvSpPr>
          <p:spPr bwMode="auto">
            <a:xfrm>
              <a:off x="4498" y="1854"/>
              <a:ext cx="92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lang="en-US" altLang="zh-CN" sz="1800">
                  <a:solidFill>
                    <a:srgbClr val="000000"/>
                  </a:solidFill>
                </a:rPr>
                <a:t>D</a:t>
              </a:r>
              <a:endParaRPr lang="en-US" altLang="zh-CN" sz="1800"/>
            </a:p>
          </p:txBody>
        </p:sp>
        <p:sp>
          <p:nvSpPr>
            <p:cNvPr id="7248" name="Rectangle 80"/>
            <p:cNvSpPr>
              <a:spLocks noChangeArrowheads="1"/>
            </p:cNvSpPr>
            <p:nvPr/>
          </p:nvSpPr>
          <p:spPr bwMode="auto">
            <a:xfrm>
              <a:off x="4597" y="1812"/>
              <a:ext cx="114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lang="en-US" altLang="zh-CN" sz="1800">
                  <a:solidFill>
                    <a:srgbClr val="000000"/>
                  </a:solidFill>
                </a:rPr>
                <a:t>...</a:t>
              </a:r>
              <a:endParaRPr lang="en-US" altLang="zh-CN" sz="1800"/>
            </a:p>
          </p:txBody>
        </p:sp>
        <p:sp>
          <p:nvSpPr>
            <p:cNvPr id="7249" name="Rectangle 81"/>
            <p:cNvSpPr>
              <a:spLocks noChangeArrowheads="1"/>
            </p:cNvSpPr>
            <p:nvPr/>
          </p:nvSpPr>
          <p:spPr bwMode="auto">
            <a:xfrm>
              <a:off x="4711" y="1854"/>
              <a:ext cx="109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lang="en-US" altLang="zh-CN" sz="1800">
                  <a:solidFill>
                    <a:srgbClr val="000000"/>
                  </a:solidFill>
                </a:rPr>
                <a:t>K</a:t>
              </a:r>
              <a:endParaRPr lang="en-US" altLang="zh-CN" sz="1800"/>
            </a:p>
          </p:txBody>
        </p:sp>
        <p:sp>
          <p:nvSpPr>
            <p:cNvPr id="7250" name="Rectangle 82"/>
            <p:cNvSpPr>
              <a:spLocks noChangeArrowheads="1"/>
            </p:cNvSpPr>
            <p:nvPr/>
          </p:nvSpPr>
          <p:spPr bwMode="auto">
            <a:xfrm>
              <a:off x="5185" y="2966"/>
              <a:ext cx="462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lang="en-US" altLang="zh-CN" sz="1800">
                  <a:solidFill>
                    <a:srgbClr val="000000"/>
                  </a:solidFill>
                </a:rPr>
                <a:t>AD+K</a:t>
              </a:r>
              <a:endParaRPr lang="en-US" altLang="zh-CN" sz="1800"/>
            </a:p>
          </p:txBody>
        </p:sp>
        <p:sp>
          <p:nvSpPr>
            <p:cNvPr id="7251" name="Rectangle 83"/>
            <p:cNvSpPr>
              <a:spLocks noChangeArrowheads="1"/>
            </p:cNvSpPr>
            <p:nvPr/>
          </p:nvSpPr>
          <p:spPr bwMode="auto">
            <a:xfrm>
              <a:off x="3519" y="1933"/>
              <a:ext cx="110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lang="en-US" altLang="zh-CN" sz="1800">
                  <a:solidFill>
                    <a:srgbClr val="000000"/>
                  </a:solidFill>
                </a:rPr>
                <a:t>A</a:t>
              </a:r>
              <a:endParaRPr lang="en-US" altLang="zh-CN" sz="1800"/>
            </a:p>
          </p:txBody>
        </p:sp>
        <p:sp>
          <p:nvSpPr>
            <p:cNvPr id="7252" name="Rectangle 84"/>
            <p:cNvSpPr>
              <a:spLocks noChangeArrowheads="1"/>
            </p:cNvSpPr>
            <p:nvPr/>
          </p:nvSpPr>
          <p:spPr bwMode="auto">
            <a:xfrm>
              <a:off x="3701" y="1893"/>
              <a:ext cx="198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lang="en-US" altLang="zh-CN" sz="1800">
                  <a:solidFill>
                    <a:srgbClr val="000000"/>
                  </a:solidFill>
                </a:rPr>
                <a:t>...</a:t>
              </a:r>
              <a:endParaRPr lang="en-US" altLang="zh-CN" sz="1800"/>
            </a:p>
          </p:txBody>
        </p:sp>
        <p:sp>
          <p:nvSpPr>
            <p:cNvPr id="7253" name="Rectangle 85"/>
            <p:cNvSpPr>
              <a:spLocks noChangeArrowheads="1"/>
            </p:cNvSpPr>
            <p:nvPr/>
          </p:nvSpPr>
          <p:spPr bwMode="auto">
            <a:xfrm>
              <a:off x="3831" y="1933"/>
              <a:ext cx="91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lang="en-US" altLang="zh-CN" sz="1800">
                  <a:solidFill>
                    <a:srgbClr val="000000"/>
                  </a:solidFill>
                </a:rPr>
                <a:t>D</a:t>
              </a:r>
              <a:endParaRPr lang="en-US" altLang="zh-CN" sz="1800"/>
            </a:p>
          </p:txBody>
        </p:sp>
        <p:sp>
          <p:nvSpPr>
            <p:cNvPr id="7254" name="Line 86"/>
            <p:cNvSpPr>
              <a:spLocks noChangeShapeType="1"/>
            </p:cNvSpPr>
            <p:nvPr/>
          </p:nvSpPr>
          <p:spPr bwMode="auto">
            <a:xfrm>
              <a:off x="5160" y="2923"/>
              <a:ext cx="45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256" name="Rectangle 88"/>
          <p:cNvSpPr>
            <a:spLocks noGrp="1" noChangeArrowheads="1"/>
          </p:cNvSpPr>
          <p:nvPr>
            <p:ph type="title"/>
          </p:nvPr>
        </p:nvSpPr>
        <p:spPr>
          <a:xfrm>
            <a:off x="181369" y="38887"/>
            <a:ext cx="2464136" cy="584775"/>
          </a:xfrm>
          <a:noFill/>
          <a:ln/>
        </p:spPr>
        <p:txBody>
          <a:bodyPr/>
          <a:lstStyle/>
          <a:p>
            <a:r>
              <a:rPr lang="zh-CN" altLang="en-US" dirty="0"/>
              <a:t>二</a:t>
            </a:r>
            <a:r>
              <a:rPr lang="en-US" altLang="zh-CN" dirty="0"/>
              <a:t>. </a:t>
            </a:r>
            <a:r>
              <a:rPr lang="zh-CN" altLang="en-US" dirty="0"/>
              <a:t>催化机理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B2912-E2AC-4AAD-80D8-5BCC4CF1FAF7}" type="slidenum">
              <a:rPr lang="en-US" altLang="zh-CN" smtClean="0"/>
              <a:pPr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88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2" name="Rectangle 42"/>
          <p:cNvSpPr>
            <a:spLocks noChangeArrowheads="1"/>
          </p:cNvSpPr>
          <p:nvPr/>
        </p:nvSpPr>
        <p:spPr bwMode="auto">
          <a:xfrm>
            <a:off x="2135189" y="713835"/>
            <a:ext cx="7742237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200000"/>
              </a:lnSpc>
              <a:buFontTx/>
              <a:buBlip>
                <a:blip r:embed="rId2"/>
              </a:buBlip>
            </a:pPr>
            <a:r>
              <a:rPr lang="en-US" altLang="zh-CN" dirty="0"/>
              <a:t>   </a:t>
            </a:r>
            <a:r>
              <a:rPr lang="zh-CN" altLang="en-US" dirty="0"/>
              <a:t>单相</a:t>
            </a:r>
            <a:r>
              <a:rPr lang="en-US" altLang="zh-CN" dirty="0"/>
              <a:t>(</a:t>
            </a:r>
            <a:r>
              <a:rPr lang="zh-CN" altLang="en-US" dirty="0"/>
              <a:t>均相</a:t>
            </a:r>
            <a:r>
              <a:rPr lang="en-US" altLang="zh-CN" dirty="0"/>
              <a:t>)</a:t>
            </a:r>
            <a:r>
              <a:rPr lang="zh-CN" altLang="en-US" dirty="0"/>
              <a:t>催化</a:t>
            </a:r>
            <a:r>
              <a:rPr lang="en-US" altLang="zh-CN" dirty="0"/>
              <a:t>(homogeneous catalysis)</a:t>
            </a:r>
          </a:p>
          <a:p>
            <a:pPr marL="1160463" lvl="4" indent="-246063" algn="just">
              <a:lnSpc>
                <a:spcPct val="200000"/>
              </a:lnSpc>
              <a:buBlip>
                <a:blip r:embed="rId3"/>
              </a:buBlip>
              <a:tabLst>
                <a:tab pos="393700" algn="l"/>
                <a:tab pos="685800" algn="l"/>
                <a:tab pos="4800600" algn="l"/>
                <a:tab pos="5410200" algn="l"/>
              </a:tabLst>
            </a:pPr>
            <a:r>
              <a:rPr lang="zh-CN" altLang="en-US" dirty="0"/>
              <a:t> 催化剂难以从体系中分离出来</a:t>
            </a:r>
            <a:endParaRPr lang="en-US" altLang="zh-CN" dirty="0"/>
          </a:p>
          <a:p>
            <a:pPr algn="just">
              <a:lnSpc>
                <a:spcPct val="200000"/>
              </a:lnSpc>
              <a:buFontTx/>
              <a:buBlip>
                <a:blip r:embed="rId2"/>
              </a:buBlip>
            </a:pPr>
            <a:r>
              <a:rPr lang="en-US" altLang="zh-CN" dirty="0"/>
              <a:t>   </a:t>
            </a:r>
            <a:r>
              <a:rPr lang="zh-CN" altLang="en-US" dirty="0"/>
              <a:t>多相</a:t>
            </a:r>
            <a:r>
              <a:rPr lang="en-US" altLang="zh-CN" dirty="0"/>
              <a:t>(</a:t>
            </a:r>
            <a:r>
              <a:rPr lang="zh-CN" altLang="en-US" dirty="0"/>
              <a:t>非均相</a:t>
            </a:r>
            <a:r>
              <a:rPr lang="en-US" altLang="zh-CN" dirty="0"/>
              <a:t>)</a:t>
            </a:r>
            <a:r>
              <a:rPr lang="zh-CN" altLang="en-US" dirty="0"/>
              <a:t>催化</a:t>
            </a:r>
            <a:r>
              <a:rPr lang="en-US" altLang="zh-CN" dirty="0"/>
              <a:t>(heterogeneous catalysis)</a:t>
            </a:r>
          </a:p>
          <a:p>
            <a:pPr lvl="2" algn="just">
              <a:lnSpc>
                <a:spcPct val="200000"/>
              </a:lnSpc>
              <a:buBlip>
                <a:blip r:embed="rId3"/>
              </a:buBlip>
              <a:tabLst>
                <a:tab pos="393700" algn="l"/>
                <a:tab pos="685800" algn="l"/>
                <a:tab pos="4800600" algn="l"/>
                <a:tab pos="5410200" algn="l"/>
              </a:tabLst>
            </a:pPr>
            <a:r>
              <a:rPr lang="zh-CN" altLang="en-US" dirty="0"/>
              <a:t> 催化活性较差</a:t>
            </a:r>
          </a:p>
          <a:p>
            <a:pPr marL="1160463" lvl="2" indent="-246063" algn="just">
              <a:lnSpc>
                <a:spcPct val="200000"/>
              </a:lnSpc>
              <a:buBlip>
                <a:blip r:embed="rId3"/>
              </a:buBlip>
              <a:tabLst>
                <a:tab pos="393700" algn="l"/>
                <a:tab pos="685800" algn="l"/>
                <a:tab pos="4800600" algn="l"/>
                <a:tab pos="5410200" algn="l"/>
              </a:tabLst>
            </a:pPr>
            <a:r>
              <a:rPr lang="zh-CN" altLang="en-US" dirty="0"/>
              <a:t> 选择性较差</a:t>
            </a:r>
          </a:p>
          <a:p>
            <a:pPr marL="987425" lvl="2" indent="-73025" algn="just">
              <a:lnSpc>
                <a:spcPct val="200000"/>
              </a:lnSpc>
              <a:buBlip>
                <a:blip r:embed="rId3"/>
              </a:buBlip>
              <a:tabLst>
                <a:tab pos="393700" algn="l"/>
                <a:tab pos="685800" algn="l"/>
                <a:tab pos="4800600" algn="l"/>
                <a:tab pos="5410200" algn="l"/>
              </a:tabLst>
            </a:pPr>
            <a:r>
              <a:rPr lang="zh-CN" altLang="en-US" dirty="0"/>
              <a:t>  对反应机理的研究较困难</a:t>
            </a:r>
            <a:r>
              <a:rPr lang="en-US" altLang="zh-CN" dirty="0"/>
              <a:t> </a:t>
            </a:r>
          </a:p>
        </p:txBody>
      </p:sp>
      <p:sp>
        <p:nvSpPr>
          <p:cNvPr id="41003" name="Rectangle 43"/>
          <p:cNvSpPr>
            <a:spLocks noGrp="1" noChangeArrowheads="1"/>
          </p:cNvSpPr>
          <p:nvPr>
            <p:ph type="title"/>
          </p:nvPr>
        </p:nvSpPr>
        <p:spPr>
          <a:xfrm>
            <a:off x="-678" y="77960"/>
            <a:ext cx="2464136" cy="584775"/>
          </a:xfrm>
          <a:noFill/>
          <a:ln/>
        </p:spPr>
        <p:txBody>
          <a:bodyPr/>
          <a:lstStyle/>
          <a:p>
            <a:r>
              <a:rPr lang="zh-CN" altLang="en-US" dirty="0"/>
              <a:t>三</a:t>
            </a:r>
            <a:r>
              <a:rPr lang="en-US" altLang="zh-CN" dirty="0"/>
              <a:t>. </a:t>
            </a:r>
            <a:r>
              <a:rPr lang="zh-CN" altLang="en-US" dirty="0"/>
              <a:t>催化类型</a:t>
            </a:r>
          </a:p>
        </p:txBody>
      </p:sp>
      <p:sp>
        <p:nvSpPr>
          <p:cNvPr id="41005" name="Rectangle 45"/>
          <p:cNvSpPr>
            <a:spLocks noChangeArrowheads="1"/>
          </p:cNvSpPr>
          <p:nvPr/>
        </p:nvSpPr>
        <p:spPr bwMode="auto">
          <a:xfrm>
            <a:off x="1231390" y="5708549"/>
            <a:ext cx="1008519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dirty="0">
                <a:solidFill>
                  <a:schemeClr val="hlink"/>
                </a:solidFill>
              </a:rPr>
              <a:t>酶催化反应</a:t>
            </a:r>
            <a:r>
              <a:rPr lang="en-US" altLang="zh-CN" dirty="0">
                <a:solidFill>
                  <a:schemeClr val="hlink"/>
                </a:solidFill>
              </a:rPr>
              <a:t>(</a:t>
            </a:r>
            <a:r>
              <a:rPr lang="zh-CN" altLang="en-US" dirty="0">
                <a:solidFill>
                  <a:schemeClr val="hlink"/>
                </a:solidFill>
              </a:rPr>
              <a:t>反应物和产物多为液相</a:t>
            </a:r>
            <a:r>
              <a:rPr lang="en-US" altLang="zh-CN" dirty="0">
                <a:solidFill>
                  <a:schemeClr val="hlink"/>
                </a:solidFill>
              </a:rPr>
              <a:t>)</a:t>
            </a:r>
            <a:r>
              <a:rPr lang="zh-CN" altLang="en-US" dirty="0">
                <a:solidFill>
                  <a:schemeClr val="hlink"/>
                </a:solidFill>
              </a:rPr>
              <a:t>可视为介于单相催化和多相催化之间        </a:t>
            </a:r>
          </a:p>
        </p:txBody>
      </p:sp>
      <p:sp>
        <p:nvSpPr>
          <p:cNvPr id="41006" name="AutoShape 46"/>
          <p:cNvSpPr>
            <a:spLocks noChangeArrowheads="1"/>
          </p:cNvSpPr>
          <p:nvPr/>
        </p:nvSpPr>
        <p:spPr bwMode="auto">
          <a:xfrm>
            <a:off x="547178" y="5330521"/>
            <a:ext cx="684212" cy="684212"/>
          </a:xfrm>
          <a:prstGeom prst="star4">
            <a:avLst>
              <a:gd name="adj" fmla="val 12500"/>
            </a:avLst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B2912-E2AC-4AAD-80D8-5BCC4CF1FAF7}" type="slidenum">
              <a:rPr lang="en-US" altLang="zh-CN" smtClean="0"/>
              <a:pPr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611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8556E-4C51-45B9-AAD1-CA5061C1F285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2603612" y="130970"/>
            <a:ext cx="5895975" cy="579437"/>
          </a:xfrm>
        </p:spPr>
        <p:txBody>
          <a:bodyPr/>
          <a:lstStyle/>
          <a:p>
            <a:r>
              <a:rPr lang="zh-CN" altLang="en-US" dirty="0">
                <a:effectLst/>
                <a:ea typeface="楷体_GB2312" pitchFamily="49" charset="-122"/>
              </a:rPr>
              <a:t>二、</a:t>
            </a:r>
            <a:r>
              <a:rPr kumimoji="1" lang="zh-CN" altLang="en-US" dirty="0">
                <a:effectLst/>
                <a:ea typeface="楷体_GB2312" pitchFamily="49" charset="-122"/>
              </a:rPr>
              <a:t>速率方程与质量作用定律程</a:t>
            </a:r>
          </a:p>
        </p:txBody>
      </p:sp>
      <p:sp>
        <p:nvSpPr>
          <p:cNvPr id="239619" name="Rectangle 3"/>
          <p:cNvSpPr>
            <a:spLocks noChangeArrowheads="1"/>
          </p:cNvSpPr>
          <p:nvPr/>
        </p:nvSpPr>
        <p:spPr bwMode="auto">
          <a:xfrm>
            <a:off x="443372" y="873126"/>
            <a:ext cx="11377264" cy="191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sz="3200" dirty="0"/>
              <a:t>速率方程(rate equation)</a:t>
            </a:r>
            <a:r>
              <a:rPr lang="zh-CN" altLang="en-US" sz="3200" dirty="0">
                <a:solidFill>
                  <a:srgbClr val="FF0066"/>
                </a:solidFill>
                <a:latin typeface="楷体_GB2312" pitchFamily="49" charset="-122"/>
              </a:rPr>
              <a:t>：</a:t>
            </a:r>
            <a:r>
              <a:rPr lang="zh-CN" altLang="en-US" sz="3200" dirty="0">
                <a:latin typeface="楷体_GB2312" pitchFamily="49" charset="-122"/>
              </a:rPr>
              <a:t>恒温下反应速率</a:t>
            </a:r>
            <a:r>
              <a:rPr lang="en-US" altLang="zh-CN" sz="3200" i="1" dirty="0">
                <a:latin typeface="楷体_GB2312" pitchFamily="49" charset="-122"/>
              </a:rPr>
              <a:t>v</a:t>
            </a:r>
            <a:r>
              <a:rPr lang="zh-CN" altLang="en-US" sz="3200" dirty="0">
                <a:latin typeface="楷体_GB2312" pitchFamily="49" charset="-122"/>
              </a:rPr>
              <a:t>与各反应组分浓度的函数关系式 </a:t>
            </a:r>
          </a:p>
        </p:txBody>
      </p:sp>
      <p:graphicFrame>
        <p:nvGraphicFramePr>
          <p:cNvPr id="239620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95266"/>
              </p:ext>
            </p:extLst>
          </p:nvPr>
        </p:nvGraphicFramePr>
        <p:xfrm>
          <a:off x="3539716" y="2166014"/>
          <a:ext cx="17907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4" imgW="634680" imgH="228600" progId="Equation.DSMT4">
                  <p:embed/>
                </p:oleObj>
              </mc:Choice>
              <mc:Fallback>
                <p:oleObj name="Equation" r:id="rId4" imgW="634680" imgH="228600" progId="Equation.DSMT4">
                  <p:embed/>
                  <p:pic>
                    <p:nvPicPr>
                      <p:cNvPr id="23962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716" y="2166014"/>
                        <a:ext cx="1790700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622" name="Rectangle 6"/>
          <p:cNvSpPr>
            <a:spLocks noChangeArrowheads="1"/>
          </p:cNvSpPr>
          <p:nvPr/>
        </p:nvSpPr>
        <p:spPr bwMode="auto">
          <a:xfrm>
            <a:off x="803412" y="3203576"/>
            <a:ext cx="65516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800" dirty="0">
                <a:solidFill>
                  <a:schemeClr val="tx2"/>
                </a:solidFill>
                <a:latin typeface="楷体_GB2312" pitchFamily="49" charset="-122"/>
              </a:rPr>
              <a:t>如：</a:t>
            </a:r>
            <a:r>
              <a:rPr kumimoji="1" lang="en-US" altLang="zh-CN" sz="2800" dirty="0" err="1">
                <a:solidFill>
                  <a:schemeClr val="tx2"/>
                </a:solidFill>
              </a:rPr>
              <a:t>aA</a:t>
            </a:r>
            <a:r>
              <a:rPr kumimoji="1" lang="en-US" altLang="zh-CN" sz="2800" dirty="0">
                <a:solidFill>
                  <a:schemeClr val="tx2"/>
                </a:solidFill>
              </a:rPr>
              <a:t> + </a:t>
            </a:r>
            <a:r>
              <a:rPr kumimoji="1" lang="en-US" altLang="zh-CN" sz="2800" dirty="0" err="1">
                <a:solidFill>
                  <a:schemeClr val="tx2"/>
                </a:solidFill>
              </a:rPr>
              <a:t>bB</a:t>
            </a:r>
            <a:r>
              <a:rPr kumimoji="1" lang="en-US" altLang="zh-CN" sz="2800" dirty="0">
                <a:solidFill>
                  <a:schemeClr val="tx2"/>
                </a:solidFill>
              </a:rPr>
              <a:t> = </a:t>
            </a:r>
            <a:r>
              <a:rPr kumimoji="1" lang="en-US" altLang="zh-CN" sz="2800" dirty="0" err="1">
                <a:solidFill>
                  <a:schemeClr val="tx2"/>
                </a:solidFill>
              </a:rPr>
              <a:t>gG</a:t>
            </a:r>
            <a:r>
              <a:rPr kumimoji="1" lang="en-US" altLang="zh-CN" sz="2800" dirty="0">
                <a:solidFill>
                  <a:schemeClr val="tx2"/>
                </a:solidFill>
              </a:rPr>
              <a:t> + </a:t>
            </a:r>
            <a:r>
              <a:rPr kumimoji="1" lang="en-US" altLang="zh-CN" sz="2800" dirty="0" err="1">
                <a:solidFill>
                  <a:schemeClr val="tx2"/>
                </a:solidFill>
              </a:rPr>
              <a:t>dD</a:t>
            </a:r>
            <a:r>
              <a:rPr kumimoji="1" lang="en-US" altLang="zh-CN" sz="2800" dirty="0">
                <a:solidFill>
                  <a:schemeClr val="tx2"/>
                </a:solidFill>
              </a:rPr>
              <a:t> </a:t>
            </a:r>
            <a:r>
              <a:rPr kumimoji="1" lang="zh-CN" altLang="en-US" sz="2800" dirty="0">
                <a:solidFill>
                  <a:schemeClr val="tx2"/>
                </a:solidFill>
                <a:latin typeface="楷体_GB2312" pitchFamily="49" charset="-122"/>
              </a:rPr>
              <a:t>为</a:t>
            </a:r>
            <a:r>
              <a:rPr kumimoji="1" lang="zh-CN" altLang="en-US" sz="2800" dirty="0">
                <a:solidFill>
                  <a:srgbClr val="FF0000"/>
                </a:solidFill>
                <a:latin typeface="楷体_GB2312" pitchFamily="49" charset="-122"/>
              </a:rPr>
              <a:t>基元反应</a:t>
            </a:r>
            <a:r>
              <a:rPr kumimoji="1" lang="zh-CN" altLang="en-US" sz="2800" dirty="0">
                <a:solidFill>
                  <a:schemeClr val="tx2"/>
                </a:solidFill>
                <a:latin typeface="楷体_GB2312" pitchFamily="49" charset="-122"/>
              </a:rPr>
              <a:t>，则</a:t>
            </a:r>
            <a:r>
              <a:rPr kumimoji="1" lang="en-US" altLang="zh-CN" sz="2800" dirty="0">
                <a:solidFill>
                  <a:schemeClr val="tx2"/>
                </a:solidFill>
                <a:latin typeface="楷体_GB2312" pitchFamily="49" charset="-122"/>
              </a:rPr>
              <a:t>:</a:t>
            </a:r>
          </a:p>
        </p:txBody>
      </p:sp>
      <p:graphicFrame>
        <p:nvGraphicFramePr>
          <p:cNvPr id="2396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686671"/>
              </p:ext>
            </p:extLst>
          </p:nvPr>
        </p:nvGraphicFramePr>
        <p:xfrm>
          <a:off x="7608168" y="3023393"/>
          <a:ext cx="3024188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6" imgW="1168200" imgH="279360" progId="Equation.DSMT4">
                  <p:embed/>
                </p:oleObj>
              </mc:Choice>
              <mc:Fallback>
                <p:oleObj name="Equation" r:id="rId6" imgW="1168200" imgH="279360" progId="Equation.DSMT4">
                  <p:embed/>
                  <p:pic>
                    <p:nvPicPr>
                      <p:cNvPr id="23962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8168" y="3023393"/>
                        <a:ext cx="3024188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99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625" name="Rectangle 9"/>
          <p:cNvSpPr>
            <a:spLocks noChangeArrowheads="1"/>
          </p:cNvSpPr>
          <p:nvPr/>
        </p:nvSpPr>
        <p:spPr bwMode="auto">
          <a:xfrm>
            <a:off x="2099556" y="4564533"/>
            <a:ext cx="7488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800" dirty="0">
                <a:solidFill>
                  <a:schemeClr val="bg1"/>
                </a:solidFill>
              </a:rPr>
              <a:t>    </a:t>
            </a:r>
            <a:r>
              <a:rPr kumimoji="1" lang="zh-CN" altLang="en-US" sz="3200" dirty="0">
                <a:solidFill>
                  <a:srgbClr val="FF0066"/>
                </a:solidFill>
              </a:rPr>
              <a:t>基元反应速率方程 </a:t>
            </a:r>
            <a:r>
              <a:rPr kumimoji="1" lang="en-US" altLang="zh-CN" sz="3200" dirty="0">
                <a:solidFill>
                  <a:srgbClr val="FF0066"/>
                </a:solidFill>
              </a:rPr>
              <a:t>——</a:t>
            </a:r>
            <a:r>
              <a:rPr kumimoji="1" lang="zh-CN" altLang="en-US" sz="3200" dirty="0">
                <a:solidFill>
                  <a:srgbClr val="FF0066"/>
                </a:solidFill>
              </a:rPr>
              <a:t>质量作用定律</a:t>
            </a:r>
          </a:p>
        </p:txBody>
      </p:sp>
    </p:spTree>
    <p:extLst>
      <p:ext uri="{BB962C8B-B14F-4D97-AF65-F5344CB8AC3E}">
        <p14:creationId xmlns:p14="http://schemas.microsoft.com/office/powerpoint/2010/main" val="92736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756A8-5794-438F-99FE-48E2F8072C36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41666" name="Rectangle 2"/>
          <p:cNvSpPr>
            <a:spLocks noChangeArrowheads="1"/>
          </p:cNvSpPr>
          <p:nvPr/>
        </p:nvSpPr>
        <p:spPr bwMode="auto">
          <a:xfrm>
            <a:off x="1919288" y="1366838"/>
            <a:ext cx="41132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800" dirty="0">
                <a:solidFill>
                  <a:schemeClr val="tx2"/>
                </a:solidFill>
                <a:latin typeface="楷体_GB2312" pitchFamily="49" charset="-122"/>
              </a:rPr>
              <a:t>而对于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</a:rPr>
              <a:t>非基元反应</a:t>
            </a:r>
            <a:r>
              <a:rPr lang="zh-CN" altLang="en-US" sz="2800" dirty="0">
                <a:solidFill>
                  <a:schemeClr val="tx2"/>
                </a:solidFill>
                <a:latin typeface="楷体_GB2312" pitchFamily="49" charset="-122"/>
              </a:rPr>
              <a:t>，有：</a:t>
            </a:r>
            <a:endParaRPr lang="zh-CN" altLang="en-US" sz="2800" dirty="0">
              <a:latin typeface="Arial" charset="0"/>
            </a:endParaRPr>
          </a:p>
        </p:txBody>
      </p:sp>
      <p:graphicFrame>
        <p:nvGraphicFramePr>
          <p:cNvPr id="241668" name="Object 4"/>
          <p:cNvGraphicFramePr>
            <a:graphicFrameLocks noChangeAspect="1"/>
          </p:cNvGraphicFramePr>
          <p:nvPr/>
        </p:nvGraphicFramePr>
        <p:xfrm>
          <a:off x="5880101" y="1314450"/>
          <a:ext cx="3203575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4" imgW="1320480" imgH="279360" progId="Equation.DSMT4">
                  <p:embed/>
                </p:oleObj>
              </mc:Choice>
              <mc:Fallback>
                <p:oleObj name="Equation" r:id="rId4" imgW="1320480" imgH="279360" progId="Equation.DSMT4">
                  <p:embed/>
                  <p:pic>
                    <p:nvPicPr>
                      <p:cNvPr id="2416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1" y="1314450"/>
                        <a:ext cx="3203575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8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99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67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39900" y="2368551"/>
            <a:ext cx="8750300" cy="684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5000"/>
              </a:lnSpc>
              <a:buFontTx/>
              <a:buNone/>
            </a:pPr>
            <a:r>
              <a:rPr lang="en-US" altLang="zh-CN" sz="2400" dirty="0"/>
              <a:t>  </a:t>
            </a:r>
            <a:r>
              <a:rPr lang="zh-CN" altLang="en-US" sz="2400" b="1" dirty="0"/>
              <a:t>复合反应的速率方程应由实验确定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其形式各不相同。</a:t>
            </a:r>
            <a:endParaRPr lang="en-US" altLang="zh-CN" sz="2400" dirty="0"/>
          </a:p>
        </p:txBody>
      </p:sp>
      <p:sp>
        <p:nvSpPr>
          <p:cNvPr id="241672" name="Rectangle 8"/>
          <p:cNvSpPr>
            <a:spLocks noChangeArrowheads="1"/>
          </p:cNvSpPr>
          <p:nvPr/>
        </p:nvSpPr>
        <p:spPr bwMode="auto">
          <a:xfrm>
            <a:off x="2603501" y="3167063"/>
            <a:ext cx="294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(1)	H</a:t>
            </a:r>
            <a:r>
              <a:rPr lang="en-US" altLang="zh-CN" baseline="-30000" dirty="0"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+I</a:t>
            </a:r>
            <a:r>
              <a:rPr lang="en-US" altLang="zh-CN" baseline="-30000" dirty="0"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2HI</a:t>
            </a:r>
            <a:endParaRPr lang="en-US" altLang="zh-CN" dirty="0">
              <a:latin typeface="Arial" charset="0"/>
              <a:ea typeface="宋体" pitchFamily="2" charset="-122"/>
              <a:sym typeface="Symbol" pitchFamily="18" charset="2"/>
            </a:endParaRPr>
          </a:p>
        </p:txBody>
      </p:sp>
      <p:graphicFrame>
        <p:nvGraphicFramePr>
          <p:cNvPr id="241673" name="Object 9"/>
          <p:cNvGraphicFramePr>
            <a:graphicFrameLocks noChangeAspect="1"/>
          </p:cNvGraphicFramePr>
          <p:nvPr/>
        </p:nvGraphicFramePr>
        <p:xfrm>
          <a:off x="6521450" y="3119439"/>
          <a:ext cx="158750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6" imgW="660240" imgH="241200" progId="Equation.DSMT4">
                  <p:embed/>
                </p:oleObj>
              </mc:Choice>
              <mc:Fallback>
                <p:oleObj name="Equation" r:id="rId6" imgW="660240" imgH="241200" progId="Equation.DSMT4">
                  <p:embed/>
                  <p:pic>
                    <p:nvPicPr>
                      <p:cNvPr id="24167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1450" y="3119439"/>
                        <a:ext cx="1587500" cy="554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675" name="Rectangle 11"/>
          <p:cNvSpPr>
            <a:spLocks noChangeArrowheads="1"/>
          </p:cNvSpPr>
          <p:nvPr/>
        </p:nvSpPr>
        <p:spPr bwMode="auto">
          <a:xfrm>
            <a:off x="2566988" y="4257675"/>
            <a:ext cx="3382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(2)	H</a:t>
            </a:r>
            <a:r>
              <a:rPr lang="en-US" altLang="zh-CN" baseline="-30000" dirty="0"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+Br</a:t>
            </a:r>
            <a:r>
              <a:rPr lang="en-US" altLang="zh-CN" baseline="-30000" dirty="0"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2HBr</a:t>
            </a:r>
            <a:endParaRPr lang="en-US" altLang="zh-CN" dirty="0"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241676" name="Object 12"/>
          <p:cNvGraphicFramePr>
            <a:graphicFrameLocks noChangeAspect="1"/>
          </p:cNvGraphicFramePr>
          <p:nvPr/>
        </p:nvGraphicFramePr>
        <p:xfrm>
          <a:off x="6469064" y="3651250"/>
          <a:ext cx="2058987" cy="167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8" imgW="876240" imgH="723600" progId="Equation.DSMT4">
                  <p:embed/>
                </p:oleObj>
              </mc:Choice>
              <mc:Fallback>
                <p:oleObj name="Equation" r:id="rId8" imgW="876240" imgH="723600" progId="Equation.DSMT4">
                  <p:embed/>
                  <p:pic>
                    <p:nvPicPr>
                      <p:cNvPr id="24167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9064" y="3651250"/>
                        <a:ext cx="2058987" cy="167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678" name="Rectangle 14"/>
          <p:cNvSpPr>
            <a:spLocks noChangeArrowheads="1"/>
          </p:cNvSpPr>
          <p:nvPr/>
        </p:nvSpPr>
        <p:spPr bwMode="auto">
          <a:xfrm>
            <a:off x="2603500" y="5326063"/>
            <a:ext cx="3367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tabLst>
                <a:tab pos="685800" algn="l"/>
                <a:tab pos="2362200" algn="l"/>
                <a:tab pos="4800600" algn="l"/>
                <a:tab pos="5410200" algn="l"/>
              </a:tabLst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(3)       H</a:t>
            </a:r>
            <a:r>
              <a:rPr lang="en-US" altLang="zh-CN" baseline="-30000" dirty="0"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+Cl</a:t>
            </a:r>
            <a:r>
              <a:rPr lang="en-US" altLang="zh-CN" baseline="-30000" dirty="0"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2HCl</a:t>
            </a:r>
            <a:endParaRPr lang="en-US" altLang="zh-CN" dirty="0"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241679" name="Object 15"/>
          <p:cNvGraphicFramePr>
            <a:graphicFrameLocks noChangeAspect="1"/>
          </p:cNvGraphicFramePr>
          <p:nvPr/>
        </p:nvGraphicFramePr>
        <p:xfrm>
          <a:off x="6505576" y="5233989"/>
          <a:ext cx="1928813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10" imgW="850680" imgH="279360" progId="Equation.DSMT4">
                  <p:embed/>
                </p:oleObj>
              </mc:Choice>
              <mc:Fallback>
                <p:oleObj name="Equation" r:id="rId10" imgW="850680" imgH="279360" progId="Equation.DSMT4">
                  <p:embed/>
                  <p:pic>
                    <p:nvPicPr>
                      <p:cNvPr id="24167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5576" y="5233989"/>
                        <a:ext cx="1928813" cy="642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681" name="Rectangle 17"/>
          <p:cNvSpPr>
            <a:spLocks noGrp="1" noChangeArrowheads="1"/>
          </p:cNvSpPr>
          <p:nvPr>
            <p:ph type="title"/>
          </p:nvPr>
        </p:nvSpPr>
        <p:spPr>
          <a:xfrm>
            <a:off x="-678" y="77960"/>
            <a:ext cx="5929828" cy="584775"/>
          </a:xfrm>
          <a:noFill/>
          <a:ln/>
        </p:spPr>
        <p:txBody>
          <a:bodyPr/>
          <a:lstStyle/>
          <a:p>
            <a:r>
              <a:rPr lang="zh-CN" altLang="en-US">
                <a:effectLst/>
              </a:rPr>
              <a:t>二、</a:t>
            </a:r>
            <a:r>
              <a:rPr kumimoji="1" lang="zh-CN" altLang="en-US">
                <a:effectLst/>
              </a:rPr>
              <a:t>速率方程与质量作用定律程</a:t>
            </a:r>
          </a:p>
        </p:txBody>
      </p:sp>
    </p:spTree>
    <p:extLst>
      <p:ext uri="{BB962C8B-B14F-4D97-AF65-F5344CB8AC3E}">
        <p14:creationId xmlns:p14="http://schemas.microsoft.com/office/powerpoint/2010/main" val="42236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1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1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1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FD6B6-74FB-4112-A104-406D3AB4192D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638425" y="185739"/>
            <a:ext cx="5437188" cy="579437"/>
          </a:xfrm>
        </p:spPr>
        <p:txBody>
          <a:bodyPr wrap="square"/>
          <a:lstStyle/>
          <a:p>
            <a:r>
              <a:rPr lang="zh-CN" altLang="en-US">
                <a:effectLst/>
              </a:rPr>
              <a:t>三、反应分子数与反应级数</a:t>
            </a:r>
          </a:p>
        </p:txBody>
      </p:sp>
      <p:sp>
        <p:nvSpPr>
          <p:cNvPr id="161795" name="Rectangle 3"/>
          <p:cNvSpPr>
            <a:spLocks noChangeArrowheads="1"/>
          </p:cNvSpPr>
          <p:nvPr/>
        </p:nvSpPr>
        <p:spPr bwMode="auto">
          <a:xfrm>
            <a:off x="2100264" y="1052514"/>
            <a:ext cx="793432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/>
              <a:t>        </a:t>
            </a:r>
            <a:r>
              <a:rPr lang="zh-CN" altLang="en-US" sz="2800"/>
              <a:t>参加</a:t>
            </a:r>
            <a:r>
              <a:rPr lang="zh-CN" altLang="en-US" sz="2800">
                <a:solidFill>
                  <a:srgbClr val="FF0066"/>
                </a:solidFill>
              </a:rPr>
              <a:t>基元反应</a:t>
            </a:r>
            <a:r>
              <a:rPr lang="zh-CN" altLang="en-US" sz="2800"/>
              <a:t>的分子数目称为</a:t>
            </a:r>
            <a:r>
              <a:rPr lang="zh-CN" altLang="en-US" sz="2800">
                <a:solidFill>
                  <a:srgbClr val="FF0066"/>
                </a:solidFill>
              </a:rPr>
              <a:t>反应分子数</a:t>
            </a:r>
            <a:r>
              <a:rPr lang="zh-CN" altLang="en-US" sz="2800"/>
              <a:t>。</a:t>
            </a:r>
          </a:p>
        </p:txBody>
      </p:sp>
      <p:sp>
        <p:nvSpPr>
          <p:cNvPr id="161798" name="Text Box 6"/>
          <p:cNvSpPr txBox="1">
            <a:spLocks noChangeArrowheads="1"/>
          </p:cNvSpPr>
          <p:nvPr/>
        </p:nvSpPr>
        <p:spPr bwMode="auto">
          <a:xfrm>
            <a:off x="1919288" y="1997076"/>
            <a:ext cx="8229600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1" lang="zh-CN" altLang="en-US" sz="2600"/>
              <a:t>单分子反应： </a:t>
            </a:r>
            <a:r>
              <a:rPr kumimoji="1" lang="en-US" altLang="zh-CN" sz="2600"/>
              <a:t>CH</a:t>
            </a:r>
            <a:r>
              <a:rPr kumimoji="1" lang="en-US" altLang="zh-CN" sz="2600" baseline="-25000"/>
              <a:t>3</a:t>
            </a:r>
            <a:r>
              <a:rPr kumimoji="1" lang="en-US" altLang="zh-CN" sz="2600"/>
              <a:t>COCH</a:t>
            </a:r>
            <a:r>
              <a:rPr kumimoji="1" lang="en-US" altLang="zh-CN" sz="2600" baseline="-25000"/>
              <a:t>3</a:t>
            </a:r>
            <a:r>
              <a:rPr kumimoji="1" lang="en-US" altLang="zh-CN" sz="2600"/>
              <a:t> = C</a:t>
            </a:r>
            <a:r>
              <a:rPr kumimoji="1" lang="en-US" altLang="zh-CN" sz="2600" baseline="-25000"/>
              <a:t>2</a:t>
            </a:r>
            <a:r>
              <a:rPr kumimoji="1" lang="en-US" altLang="zh-CN" sz="2600"/>
              <a:t>H</a:t>
            </a:r>
            <a:r>
              <a:rPr kumimoji="1" lang="en-US" altLang="zh-CN" sz="2600" baseline="-25000"/>
              <a:t>4</a:t>
            </a:r>
            <a:r>
              <a:rPr kumimoji="1" lang="en-US" altLang="zh-CN" sz="2600"/>
              <a:t>+CO+H</a:t>
            </a:r>
            <a:r>
              <a:rPr kumimoji="1" lang="en-US" altLang="zh-CN" sz="2600" baseline="-25000"/>
              <a:t>2 </a:t>
            </a:r>
            <a:endParaRPr kumimoji="1" lang="en-US" altLang="zh-CN" sz="2600" baseline="30000"/>
          </a:p>
        </p:txBody>
      </p:sp>
      <p:sp>
        <p:nvSpPr>
          <p:cNvPr id="161802" name="Text Box 10"/>
          <p:cNvSpPr txBox="1">
            <a:spLocks noChangeArrowheads="1"/>
          </p:cNvSpPr>
          <p:nvPr/>
        </p:nvSpPr>
        <p:spPr bwMode="auto">
          <a:xfrm>
            <a:off x="1990726" y="3392489"/>
            <a:ext cx="8677275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1" lang="zh-CN" altLang="en-US"/>
              <a:t>双分子反应 ： </a:t>
            </a:r>
            <a:r>
              <a:rPr kumimoji="1" lang="en-US" altLang="zh-CN"/>
              <a:t>CH</a:t>
            </a:r>
            <a:r>
              <a:rPr kumimoji="1" lang="en-US" altLang="zh-CN" baseline="-25000"/>
              <a:t>3</a:t>
            </a:r>
            <a:r>
              <a:rPr kumimoji="1" lang="en-US" altLang="zh-CN"/>
              <a:t>COOH  +  C</a:t>
            </a:r>
            <a:r>
              <a:rPr kumimoji="1" lang="en-US" altLang="zh-CN" baseline="-25000"/>
              <a:t>2</a:t>
            </a:r>
            <a:r>
              <a:rPr kumimoji="1" lang="en-US" altLang="zh-CN"/>
              <a:t>H</a:t>
            </a:r>
            <a:r>
              <a:rPr kumimoji="1" lang="en-US" altLang="zh-CN" baseline="-25000"/>
              <a:t>5</a:t>
            </a:r>
            <a:r>
              <a:rPr kumimoji="1" lang="en-US" altLang="zh-CN"/>
              <a:t>OH = CH</a:t>
            </a:r>
            <a:r>
              <a:rPr kumimoji="1" lang="en-US" altLang="zh-CN" baseline="-25000"/>
              <a:t>3</a:t>
            </a:r>
            <a:r>
              <a:rPr kumimoji="1" lang="en-US" altLang="zh-CN"/>
              <a:t>COOC</a:t>
            </a:r>
            <a:r>
              <a:rPr kumimoji="1" lang="en-US" altLang="zh-CN" baseline="-25000"/>
              <a:t>2</a:t>
            </a:r>
            <a:r>
              <a:rPr kumimoji="1" lang="en-US" altLang="zh-CN"/>
              <a:t>H</a:t>
            </a:r>
            <a:r>
              <a:rPr kumimoji="1" lang="en-US" altLang="zh-CN" baseline="-25000"/>
              <a:t>5</a:t>
            </a:r>
            <a:r>
              <a:rPr kumimoji="1" lang="en-US" altLang="zh-CN"/>
              <a:t>+H</a:t>
            </a:r>
            <a:r>
              <a:rPr kumimoji="1" lang="en-US" altLang="zh-CN" baseline="-25000"/>
              <a:t>2</a:t>
            </a:r>
            <a:r>
              <a:rPr kumimoji="1" lang="en-US" altLang="zh-CN"/>
              <a:t>O</a:t>
            </a:r>
          </a:p>
        </p:txBody>
      </p:sp>
      <p:sp>
        <p:nvSpPr>
          <p:cNvPr id="161804" name="Text Box 12"/>
          <p:cNvSpPr txBox="1">
            <a:spLocks noChangeArrowheads="1"/>
          </p:cNvSpPr>
          <p:nvPr/>
        </p:nvSpPr>
        <p:spPr bwMode="auto">
          <a:xfrm>
            <a:off x="2063750" y="4437063"/>
            <a:ext cx="8077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200000"/>
              </a:lnSpc>
              <a:spcBef>
                <a:spcPct val="0"/>
              </a:spcBef>
            </a:pPr>
            <a:r>
              <a:rPr kumimoji="1" lang="zh-CN" altLang="en-US"/>
              <a:t>三分子反应 ： </a:t>
            </a:r>
            <a:r>
              <a:rPr kumimoji="1" lang="en-US" altLang="zh-CN"/>
              <a:t>H</a:t>
            </a:r>
            <a:r>
              <a:rPr kumimoji="1" lang="en-US" altLang="zh-CN" baseline="-25000"/>
              <a:t>2</a:t>
            </a:r>
            <a:r>
              <a:rPr kumimoji="1" lang="en-US" altLang="zh-CN"/>
              <a:t>(g) +  2I(g) =  2HI(g) </a:t>
            </a:r>
            <a:r>
              <a:rPr kumimoji="1" lang="zh-CN" altLang="en-US"/>
              <a:t>；</a:t>
            </a:r>
          </a:p>
          <a:p>
            <a:pPr>
              <a:lnSpc>
                <a:spcPct val="200000"/>
              </a:lnSpc>
              <a:spcBef>
                <a:spcPct val="0"/>
              </a:spcBef>
            </a:pPr>
            <a:r>
              <a:rPr kumimoji="1" lang="zh-CN" altLang="en-US"/>
              <a:t>                </a:t>
            </a:r>
            <a:r>
              <a:rPr kumimoji="1" lang="en-US" altLang="zh-CN"/>
              <a:t>2NO</a:t>
            </a:r>
            <a:r>
              <a:rPr kumimoji="1" lang="en-US" altLang="zh-CN" baseline="-25000"/>
              <a:t> </a:t>
            </a:r>
            <a:r>
              <a:rPr kumimoji="1" lang="en-US" altLang="zh-CN"/>
              <a:t>(g)  +  O</a:t>
            </a:r>
            <a:r>
              <a:rPr kumimoji="1" lang="en-US" altLang="zh-CN" baseline="-25000"/>
              <a:t>2</a:t>
            </a:r>
            <a:r>
              <a:rPr kumimoji="1" lang="en-US" altLang="zh-CN"/>
              <a:t> (g)  = 2NO</a:t>
            </a:r>
            <a:r>
              <a:rPr kumimoji="1" lang="en-US" altLang="zh-CN" baseline="-25000"/>
              <a:t>2</a:t>
            </a:r>
            <a:r>
              <a:rPr kumimoji="1" lang="en-US" altLang="zh-CN"/>
              <a:t> (g)</a:t>
            </a:r>
            <a:r>
              <a:rPr kumimoji="1" lang="zh-CN" altLang="en-US"/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165681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6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0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56E14-13C6-411C-8B2A-2F47ABDE1177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9336" y="54622"/>
            <a:ext cx="2139950" cy="641350"/>
          </a:xfrm>
        </p:spPr>
        <p:txBody>
          <a:bodyPr/>
          <a:lstStyle/>
          <a:p>
            <a:r>
              <a:rPr lang="zh-CN" altLang="en-US" sz="3600" dirty="0">
                <a:latin typeface="Times New Roman" pitchFamily="18" charset="0"/>
              </a:rPr>
              <a:t>反应级数</a:t>
            </a:r>
            <a:r>
              <a:rPr lang="zh-CN" altLang="en-US" sz="3600" dirty="0"/>
              <a:t> </a:t>
            </a:r>
          </a:p>
        </p:txBody>
      </p:sp>
      <p:sp>
        <p:nvSpPr>
          <p:cNvPr id="244739" name="Rectangle 3"/>
          <p:cNvSpPr>
            <a:spLocks noChangeArrowheads="1"/>
          </p:cNvSpPr>
          <p:nvPr/>
        </p:nvSpPr>
        <p:spPr bwMode="auto">
          <a:xfrm>
            <a:off x="1955800" y="2825107"/>
            <a:ext cx="65517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tabLst>
                <a:tab pos="304800" algn="l"/>
                <a:tab pos="685800" algn="l"/>
                <a:tab pos="4800600" algn="l"/>
                <a:tab pos="5410200" algn="l"/>
              </a:tabLst>
            </a:pPr>
            <a:r>
              <a:rPr lang="zh-CN" altLang="en-US">
                <a:ea typeface="宋体" pitchFamily="2" charset="-122"/>
                <a:cs typeface="Times New Roman" pitchFamily="18" charset="0"/>
              </a:rPr>
              <a:t>其反应速率方程具有反应物浓度幂乘积的形式</a:t>
            </a:r>
            <a:r>
              <a:rPr lang="en-US" altLang="zh-CN">
                <a:ea typeface="宋体" pitchFamily="2" charset="-122"/>
                <a:cs typeface="Times New Roman" pitchFamily="18" charset="0"/>
              </a:rPr>
              <a:t>: </a:t>
            </a:r>
            <a:endParaRPr lang="en-US" altLang="zh-CN">
              <a:latin typeface="Arial" charset="0"/>
              <a:ea typeface="宋体" pitchFamily="2" charset="-122"/>
            </a:endParaRPr>
          </a:p>
        </p:txBody>
      </p:sp>
      <p:sp>
        <p:nvSpPr>
          <p:cNvPr id="244740" name="Rectangle 4"/>
          <p:cNvSpPr>
            <a:spLocks noChangeArrowheads="1"/>
          </p:cNvSpPr>
          <p:nvPr/>
        </p:nvSpPr>
        <p:spPr bwMode="auto">
          <a:xfrm>
            <a:off x="1919288" y="4392614"/>
            <a:ext cx="8424862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  <a:tabLst>
                <a:tab pos="304800" algn="l"/>
                <a:tab pos="685800" algn="l"/>
                <a:tab pos="4800600" algn="l"/>
                <a:tab pos="5410200" algn="l"/>
              </a:tabLst>
            </a:pPr>
            <a:r>
              <a:rPr lang="en-US" altLang="zh-CN" i="1" dirty="0">
                <a:ea typeface="宋体" pitchFamily="2" charset="-122"/>
                <a:sym typeface="Symbol" pitchFamily="18" charset="2"/>
              </a:rPr>
              <a:t></a:t>
            </a:r>
            <a:r>
              <a:rPr lang="zh-CN" altLang="en-US" dirty="0">
                <a:ea typeface="宋体" pitchFamily="2" charset="-122"/>
              </a:rPr>
              <a:t>、</a:t>
            </a:r>
            <a:r>
              <a:rPr lang="zh-CN" altLang="en-US" i="1" dirty="0">
                <a:ea typeface="宋体" pitchFamily="2" charset="-122"/>
                <a:sym typeface="Symbol" pitchFamily="18" charset="2"/>
              </a:rPr>
              <a:t></a:t>
            </a:r>
            <a:r>
              <a:rPr lang="zh-CN" altLang="en-US" i="1" dirty="0">
                <a:ea typeface="宋体" pitchFamily="2" charset="-122"/>
              </a:rPr>
              <a:t>、</a:t>
            </a:r>
            <a:r>
              <a:rPr lang="zh-CN" altLang="en-US" i="1" dirty="0"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dirty="0">
                <a:ea typeface="宋体" pitchFamily="2" charset="-122"/>
              </a:rPr>
              <a:t>……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: </a:t>
            </a:r>
            <a:r>
              <a:rPr lang="zh-CN" altLang="en-US" dirty="0">
                <a:ea typeface="宋体" pitchFamily="2" charset="-122"/>
                <a:sym typeface="Symbol" pitchFamily="18" charset="2"/>
              </a:rPr>
              <a:t>实验测得的各反应物的级数。</a:t>
            </a:r>
            <a:endParaRPr lang="zh-CN" altLang="en-US" i="1" dirty="0">
              <a:ea typeface="宋体" pitchFamily="2" charset="-122"/>
              <a:sym typeface="Symbol" pitchFamily="18" charset="2"/>
            </a:endParaRPr>
          </a:p>
        </p:txBody>
      </p:sp>
      <p:sp>
        <p:nvSpPr>
          <p:cNvPr id="244741" name="Rectangle 5"/>
          <p:cNvSpPr>
            <a:spLocks noChangeArrowheads="1"/>
          </p:cNvSpPr>
          <p:nvPr/>
        </p:nvSpPr>
        <p:spPr bwMode="auto">
          <a:xfrm>
            <a:off x="1882776" y="5311775"/>
            <a:ext cx="7800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3200" dirty="0">
                <a:ea typeface="宋体" pitchFamily="2" charset="-122"/>
                <a:sym typeface="Symbol" pitchFamily="18" charset="2"/>
              </a:rPr>
              <a:t>反应的总级数</a:t>
            </a:r>
            <a:r>
              <a:rPr lang="en-US" altLang="zh-CN" sz="3200" dirty="0">
                <a:latin typeface="宋体" pitchFamily="2" charset="-122"/>
                <a:ea typeface="宋体" pitchFamily="2" charset="-122"/>
                <a:sym typeface="Symbol" pitchFamily="18" charset="2"/>
              </a:rPr>
              <a:t>:</a:t>
            </a:r>
            <a:r>
              <a:rPr lang="en-US" altLang="zh-CN" sz="3200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3200" dirty="0">
                <a:solidFill>
                  <a:srgbClr val="FF3300"/>
                </a:solidFill>
                <a:ea typeface="宋体" pitchFamily="2" charset="-122"/>
                <a:sym typeface="Symbol" pitchFamily="18" charset="2"/>
              </a:rPr>
              <a:t>n=</a:t>
            </a:r>
            <a:r>
              <a:rPr lang="en-US" altLang="zh-CN" sz="3200" i="1" dirty="0">
                <a:solidFill>
                  <a:srgbClr val="FF3300"/>
                </a:solidFill>
                <a:ea typeface="宋体" pitchFamily="2" charset="-122"/>
                <a:sym typeface="Symbol" pitchFamily="18" charset="2"/>
              </a:rPr>
              <a:t></a:t>
            </a:r>
            <a:r>
              <a:rPr lang="en-US" altLang="zh-CN" sz="3200" i="1" dirty="0">
                <a:solidFill>
                  <a:srgbClr val="FF3300"/>
                </a:solidFill>
                <a:ea typeface="宋体" pitchFamily="2" charset="-122"/>
              </a:rPr>
              <a:t>+</a:t>
            </a:r>
            <a:r>
              <a:rPr lang="en-US" altLang="zh-CN" sz="3200" i="1" dirty="0">
                <a:solidFill>
                  <a:srgbClr val="FF3300"/>
                </a:solidFill>
                <a:ea typeface="宋体" pitchFamily="2" charset="-122"/>
                <a:sym typeface="Symbol" pitchFamily="18" charset="2"/>
              </a:rPr>
              <a:t></a:t>
            </a:r>
            <a:r>
              <a:rPr lang="en-US" altLang="zh-CN" sz="3200" i="1" dirty="0">
                <a:solidFill>
                  <a:srgbClr val="FF3300"/>
                </a:solidFill>
                <a:ea typeface="宋体" pitchFamily="2" charset="-122"/>
              </a:rPr>
              <a:t>+</a:t>
            </a:r>
            <a:r>
              <a:rPr lang="en-US" altLang="zh-CN" sz="3200" i="1" dirty="0">
                <a:solidFill>
                  <a:srgbClr val="FF3300"/>
                </a:solidFill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sz="3200" dirty="0">
                <a:solidFill>
                  <a:srgbClr val="FF3300"/>
                </a:solidFill>
                <a:ea typeface="宋体" pitchFamily="2" charset="-122"/>
              </a:rPr>
              <a:t>+……</a:t>
            </a:r>
          </a:p>
        </p:txBody>
      </p:sp>
      <p:sp>
        <p:nvSpPr>
          <p:cNvPr id="244742" name="Text Box 6"/>
          <p:cNvSpPr txBox="1">
            <a:spLocks noChangeArrowheads="1"/>
          </p:cNvSpPr>
          <p:nvPr/>
        </p:nvSpPr>
        <p:spPr bwMode="auto">
          <a:xfrm>
            <a:off x="1882776" y="1160464"/>
            <a:ext cx="8101013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/>
              <a:t>所有反应物的级数之和</a:t>
            </a:r>
            <a:r>
              <a:rPr lang="en-US" altLang="zh-CN" sz="2800"/>
              <a:t>, </a:t>
            </a:r>
            <a:r>
              <a:rPr lang="zh-CN" altLang="en-US" sz="2800"/>
              <a:t>称为该反应的</a:t>
            </a:r>
            <a:r>
              <a:rPr lang="zh-CN" altLang="en-US" sz="2800">
                <a:solidFill>
                  <a:srgbClr val="FF3300"/>
                </a:solidFill>
              </a:rPr>
              <a:t>总级数。</a:t>
            </a:r>
          </a:p>
        </p:txBody>
      </p:sp>
      <p:sp>
        <p:nvSpPr>
          <p:cNvPr id="244743" name="Rectangle 7"/>
          <p:cNvSpPr>
            <a:spLocks noChangeArrowheads="1"/>
          </p:cNvSpPr>
          <p:nvPr/>
        </p:nvSpPr>
        <p:spPr bwMode="auto">
          <a:xfrm>
            <a:off x="4435476" y="2120901"/>
            <a:ext cx="3392487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 dirty="0" err="1">
                <a:ea typeface="宋体" pitchFamily="2" charset="-122"/>
              </a:rPr>
              <a:t>a</a:t>
            </a:r>
            <a:r>
              <a:rPr lang="en-US" altLang="zh-CN" dirty="0" err="1">
                <a:ea typeface="宋体" pitchFamily="2" charset="-122"/>
              </a:rPr>
              <a:t>A+</a:t>
            </a:r>
            <a:r>
              <a:rPr lang="en-US" altLang="zh-CN" i="1" dirty="0" err="1">
                <a:ea typeface="宋体" pitchFamily="2" charset="-122"/>
              </a:rPr>
              <a:t>d</a:t>
            </a:r>
            <a:r>
              <a:rPr lang="en-US" altLang="zh-CN" dirty="0" err="1">
                <a:ea typeface="宋体" pitchFamily="2" charset="-122"/>
              </a:rPr>
              <a:t>D</a:t>
            </a:r>
            <a:r>
              <a:rPr lang="en-US" altLang="zh-CN" dirty="0">
                <a:ea typeface="宋体" pitchFamily="2" charset="-122"/>
              </a:rPr>
              <a:t> +</a:t>
            </a:r>
            <a:r>
              <a:rPr lang="en-US" altLang="zh-CN" i="1" dirty="0" err="1">
                <a:ea typeface="宋体" pitchFamily="2" charset="-122"/>
              </a:rPr>
              <a:t>e</a:t>
            </a:r>
            <a:r>
              <a:rPr lang="en-US" altLang="zh-CN" dirty="0" err="1">
                <a:ea typeface="宋体" pitchFamily="2" charset="-122"/>
              </a:rPr>
              <a:t>E</a:t>
            </a:r>
            <a:r>
              <a:rPr lang="en-US" altLang="zh-CN" dirty="0">
                <a:ea typeface="宋体" pitchFamily="2" charset="-122"/>
              </a:rPr>
              <a:t> +……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G</a:t>
            </a:r>
            <a:endParaRPr lang="en-US" altLang="en-US" dirty="0">
              <a:ea typeface="宋体" pitchFamily="2" charset="-122"/>
              <a:sym typeface="Symbol" pitchFamily="18" charset="2"/>
            </a:endParaRPr>
          </a:p>
        </p:txBody>
      </p:sp>
      <p:graphicFrame>
        <p:nvGraphicFramePr>
          <p:cNvPr id="244744" name="Object 8"/>
          <p:cNvGraphicFramePr>
            <a:graphicFrameLocks noGrp="1" noChangeAspect="1"/>
          </p:cNvGraphicFramePr>
          <p:nvPr>
            <p:ph sz="half" idx="2"/>
            <p:extLst/>
          </p:nvPr>
        </p:nvGraphicFramePr>
        <p:xfrm>
          <a:off x="4835861" y="3501008"/>
          <a:ext cx="3208337" cy="662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4" imgW="1168200" imgH="241200" progId="Equation.DSMT4">
                  <p:embed/>
                </p:oleObj>
              </mc:Choice>
              <mc:Fallback>
                <p:oleObj name="Equation" r:id="rId4" imgW="1168200" imgH="241200" progId="Equation.DSMT4">
                  <p:embed/>
                  <p:pic>
                    <p:nvPicPr>
                      <p:cNvPr id="244744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5861" y="3501008"/>
                        <a:ext cx="3208337" cy="6626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883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25625" y="942429"/>
            <a:ext cx="7856638" cy="769441"/>
          </a:xfrm>
          <a:noFill/>
          <a:ln/>
        </p:spPr>
        <p:txBody>
          <a:bodyPr wrap="none"/>
          <a:lstStyle/>
          <a:p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四、  简单级数反应的速率方程</a:t>
            </a:r>
          </a:p>
        </p:txBody>
      </p:sp>
      <p:sp>
        <p:nvSpPr>
          <p:cNvPr id="176131" name="Rectangle 3"/>
          <p:cNvSpPr>
            <a:spLocks noChangeArrowheads="1"/>
          </p:cNvSpPr>
          <p:nvPr/>
        </p:nvSpPr>
        <p:spPr bwMode="auto">
          <a:xfrm>
            <a:off x="3598571" y="2418270"/>
            <a:ext cx="248978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3200">
                <a:solidFill>
                  <a:srgbClr val="FF0066"/>
                </a:solidFill>
                <a:latin typeface="楷体_GB2312" pitchFamily="49" charset="-122"/>
              </a:rPr>
              <a:t>1</a:t>
            </a:r>
            <a:r>
              <a:rPr lang="zh-CN" altLang="en-US" sz="3200">
                <a:solidFill>
                  <a:srgbClr val="FF0066"/>
                </a:solidFill>
                <a:latin typeface="楷体_GB2312" pitchFamily="49" charset="-122"/>
              </a:rPr>
              <a:t>、一级反应</a:t>
            </a:r>
          </a:p>
        </p:txBody>
      </p:sp>
      <p:sp>
        <p:nvSpPr>
          <p:cNvPr id="176132" name="Rectangle 4"/>
          <p:cNvSpPr>
            <a:spLocks noChangeArrowheads="1"/>
          </p:cNvSpPr>
          <p:nvPr/>
        </p:nvSpPr>
        <p:spPr bwMode="auto">
          <a:xfrm>
            <a:off x="3605213" y="3500439"/>
            <a:ext cx="26336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3200" dirty="0">
                <a:solidFill>
                  <a:schemeClr val="accent2"/>
                </a:solidFill>
                <a:latin typeface="楷体_GB2312" pitchFamily="49" charset="-122"/>
              </a:rPr>
              <a:t>2</a:t>
            </a:r>
            <a:r>
              <a:rPr lang="zh-CN" altLang="en-US" sz="3200" dirty="0">
                <a:solidFill>
                  <a:schemeClr val="accent2"/>
                </a:solidFill>
                <a:latin typeface="楷体_GB2312" pitchFamily="49" charset="-122"/>
              </a:rPr>
              <a:t>、 二级反应</a:t>
            </a:r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3641726" y="4510089"/>
            <a:ext cx="26336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3200">
                <a:solidFill>
                  <a:schemeClr val="accent2"/>
                </a:solidFill>
                <a:latin typeface="楷体_GB2312" pitchFamily="49" charset="-122"/>
              </a:rPr>
              <a:t>3</a:t>
            </a:r>
            <a:r>
              <a:rPr lang="zh-CN" altLang="en-US" sz="3200">
                <a:solidFill>
                  <a:schemeClr val="accent2"/>
                </a:solidFill>
                <a:latin typeface="楷体_GB2312" pitchFamily="49" charset="-122"/>
              </a:rPr>
              <a:t>、 零级反应</a:t>
            </a:r>
          </a:p>
        </p:txBody>
      </p:sp>
    </p:spTree>
    <p:extLst>
      <p:ext uri="{BB962C8B-B14F-4D97-AF65-F5344CB8AC3E}">
        <p14:creationId xmlns:p14="http://schemas.microsoft.com/office/powerpoint/2010/main" val="91978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8BD43-6C78-4D00-BF86-B0FEDF6D4E2D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357"/>
            <a:ext cx="2441575" cy="579438"/>
          </a:xfrm>
        </p:spPr>
        <p:txBody>
          <a:bodyPr/>
          <a:lstStyle/>
          <a:p>
            <a:r>
              <a:rPr lang="zh-CN" altLang="en-US" dirty="0"/>
              <a:t>一</a:t>
            </a:r>
            <a:r>
              <a:rPr lang="en-US" altLang="zh-CN" dirty="0"/>
              <a:t>. </a:t>
            </a:r>
            <a:r>
              <a:rPr lang="zh-CN" altLang="en-US" dirty="0"/>
              <a:t>一级反应</a:t>
            </a:r>
            <a:endParaRPr lang="zh-CN" altLang="en-US" dirty="0">
              <a:latin typeface="宋体" pitchFamily="2" charset="-122"/>
            </a:endParaRPr>
          </a:p>
        </p:txBody>
      </p:sp>
      <p:sp>
        <p:nvSpPr>
          <p:cNvPr id="177155" name="Rectangle 3"/>
          <p:cNvSpPr>
            <a:spLocks noChangeArrowheads="1"/>
          </p:cNvSpPr>
          <p:nvPr/>
        </p:nvSpPr>
        <p:spPr bwMode="auto">
          <a:xfrm>
            <a:off x="1777669" y="950734"/>
            <a:ext cx="84963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altLang="zh-CN" dirty="0">
                <a:latin typeface="Arial" charset="0"/>
                <a:ea typeface="宋体" pitchFamily="2" charset="-122"/>
              </a:rPr>
              <a:t>       </a:t>
            </a:r>
            <a:r>
              <a:rPr lang="zh-CN" altLang="en-US" dirty="0">
                <a:latin typeface="Arial" charset="0"/>
                <a:ea typeface="宋体" pitchFamily="2" charset="-122"/>
              </a:rPr>
              <a:t>反应速率只与物质浓度的一次方成正比的反应称为</a:t>
            </a:r>
            <a:r>
              <a:rPr lang="zh-CN" altLang="en-US" dirty="0">
                <a:solidFill>
                  <a:srgbClr val="FF0066"/>
                </a:solidFill>
                <a:latin typeface="Arial" charset="0"/>
                <a:ea typeface="宋体" pitchFamily="2" charset="-122"/>
              </a:rPr>
              <a:t>一级反应</a:t>
            </a:r>
            <a:r>
              <a:rPr lang="en-US" altLang="zh-CN" dirty="0">
                <a:solidFill>
                  <a:srgbClr val="FF0066"/>
                </a:solidFill>
                <a:ea typeface="宋体" pitchFamily="2" charset="-122"/>
              </a:rPr>
              <a:t>(first order reaction)</a:t>
            </a:r>
            <a:r>
              <a:rPr lang="en-US" altLang="zh-CN" dirty="0">
                <a:latin typeface="Arial" charset="0"/>
                <a:ea typeface="宋体" pitchFamily="2" charset="-122"/>
              </a:rPr>
              <a:t> </a:t>
            </a:r>
            <a:r>
              <a:rPr lang="zh-CN" altLang="en-US" dirty="0">
                <a:latin typeface="Arial" charset="0"/>
                <a:ea typeface="宋体" pitchFamily="2" charset="-122"/>
              </a:rPr>
              <a:t>。对一级反应</a:t>
            </a:r>
          </a:p>
        </p:txBody>
      </p:sp>
      <p:grpSp>
        <p:nvGrpSpPr>
          <p:cNvPr id="177156" name="Group 4"/>
          <p:cNvGrpSpPr>
            <a:grpSpLocks/>
          </p:cNvGrpSpPr>
          <p:nvPr/>
        </p:nvGrpSpPr>
        <p:grpSpPr bwMode="auto">
          <a:xfrm>
            <a:off x="4237038" y="2395538"/>
            <a:ext cx="2559050" cy="457200"/>
            <a:chOff x="1709" y="1052"/>
            <a:chExt cx="1612" cy="288"/>
          </a:xfrm>
        </p:grpSpPr>
        <p:sp>
          <p:nvSpPr>
            <p:cNvPr id="177157" name="Rectangle 5"/>
            <p:cNvSpPr>
              <a:spLocks noChangeArrowheads="1"/>
            </p:cNvSpPr>
            <p:nvPr/>
          </p:nvSpPr>
          <p:spPr bwMode="auto">
            <a:xfrm>
              <a:off x="1709" y="1052"/>
              <a:ext cx="8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>
                  <a:ea typeface="宋体" pitchFamily="2" charset="-122"/>
                  <a:cs typeface="Times New Roman" pitchFamily="18" charset="0"/>
                </a:rPr>
                <a:t>	A</a:t>
              </a:r>
              <a:endParaRPr lang="en-US" altLang="zh-CN">
                <a:ea typeface="宋体" pitchFamily="2" charset="-122"/>
              </a:endParaRPr>
            </a:p>
          </p:txBody>
        </p:sp>
        <p:pic>
          <p:nvPicPr>
            <p:cNvPr id="177158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" y="1139"/>
              <a:ext cx="681" cy="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7159" name="Rectangle 7"/>
            <p:cNvSpPr>
              <a:spLocks noChangeArrowheads="1"/>
            </p:cNvSpPr>
            <p:nvPr/>
          </p:nvSpPr>
          <p:spPr bwMode="auto">
            <a:xfrm>
              <a:off x="3056" y="1052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tabLst>
                  <a:tab pos="304800" algn="l"/>
                  <a:tab pos="685800" algn="l"/>
                  <a:tab pos="4800600" algn="l"/>
                  <a:tab pos="5410200" algn="l"/>
                </a:tabLst>
              </a:pPr>
              <a:r>
                <a:rPr lang="en-US" altLang="zh-CN">
                  <a:ea typeface="宋体" pitchFamily="2" charset="-122"/>
                  <a:cs typeface="Times New Roman" pitchFamily="18" charset="0"/>
                </a:rPr>
                <a:t>G</a:t>
              </a:r>
              <a:endParaRPr lang="en-US" altLang="zh-CN">
                <a:latin typeface="Arial" charset="0"/>
                <a:ea typeface="宋体" pitchFamily="2" charset="-122"/>
              </a:endParaRPr>
            </a:p>
          </p:txBody>
        </p:sp>
      </p:grpSp>
      <p:grpSp>
        <p:nvGrpSpPr>
          <p:cNvPr id="177160" name="Group 8"/>
          <p:cNvGrpSpPr>
            <a:grpSpLocks/>
          </p:cNvGrpSpPr>
          <p:nvPr/>
        </p:nvGrpSpPr>
        <p:grpSpPr bwMode="auto">
          <a:xfrm>
            <a:off x="1847851" y="3816350"/>
            <a:ext cx="5381625" cy="788988"/>
            <a:chOff x="204" y="1911"/>
            <a:chExt cx="3390" cy="497"/>
          </a:xfrm>
        </p:grpSpPr>
        <p:sp>
          <p:nvSpPr>
            <p:cNvPr id="177161" name="Rectangle 9"/>
            <p:cNvSpPr>
              <a:spLocks noChangeArrowheads="1"/>
            </p:cNvSpPr>
            <p:nvPr/>
          </p:nvSpPr>
          <p:spPr bwMode="auto">
            <a:xfrm>
              <a:off x="204" y="2015"/>
              <a:ext cx="15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tabLst>
                  <a:tab pos="304800" algn="l"/>
                  <a:tab pos="685800" algn="l"/>
                  <a:tab pos="4800600" algn="l"/>
                  <a:tab pos="5410200" algn="l"/>
                </a:tabLst>
              </a:pPr>
              <a:r>
                <a:rPr lang="zh-CN" altLang="en-US" dirty="0">
                  <a:ea typeface="宋体" pitchFamily="2" charset="-122"/>
                </a:rPr>
                <a:t>微分速率方程为</a:t>
              </a:r>
              <a:r>
                <a:rPr lang="en-US" altLang="zh-CN" dirty="0">
                  <a:ea typeface="宋体" pitchFamily="2" charset="-122"/>
                </a:rPr>
                <a:t>: </a:t>
              </a:r>
            </a:p>
          </p:txBody>
        </p:sp>
        <p:graphicFrame>
          <p:nvGraphicFramePr>
            <p:cNvPr id="177162" name="Object 10"/>
            <p:cNvGraphicFramePr>
              <a:graphicFrameLocks noChangeAspect="1"/>
            </p:cNvGraphicFramePr>
            <p:nvPr/>
          </p:nvGraphicFramePr>
          <p:xfrm>
            <a:off x="2159" y="1911"/>
            <a:ext cx="1435" cy="4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4" name="Equation" r:id="rId4" imgW="1130040" imgH="393480" progId="Equation.DSMT4">
                    <p:embed/>
                  </p:oleObj>
                </mc:Choice>
                <mc:Fallback>
                  <p:oleObj name="Equation" r:id="rId4" imgW="1130040" imgH="393480" progId="Equation.DSMT4">
                    <p:embed/>
                    <p:pic>
                      <p:nvPicPr>
                        <p:cNvPr id="177162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9" y="1911"/>
                          <a:ext cx="1435" cy="4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7163" name="Group 11"/>
          <p:cNvGrpSpPr>
            <a:grpSpLocks/>
          </p:cNvGrpSpPr>
          <p:nvPr/>
        </p:nvGrpSpPr>
        <p:grpSpPr bwMode="auto">
          <a:xfrm>
            <a:off x="4348164" y="2790828"/>
            <a:ext cx="2403475" cy="463551"/>
            <a:chOff x="1779" y="1278"/>
            <a:chExt cx="1514" cy="292"/>
          </a:xfrm>
        </p:grpSpPr>
        <p:sp>
          <p:nvSpPr>
            <p:cNvPr id="177164" name="Text Box 12"/>
            <p:cNvSpPr txBox="1">
              <a:spLocks noChangeArrowheads="1"/>
            </p:cNvSpPr>
            <p:nvPr/>
          </p:nvSpPr>
          <p:spPr bwMode="auto">
            <a:xfrm>
              <a:off x="1779" y="1279"/>
              <a:ext cx="47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i="1" dirty="0">
                  <a:ea typeface="宋体" pitchFamily="2" charset="-122"/>
                </a:rPr>
                <a:t>t </a:t>
              </a:r>
              <a:r>
                <a:rPr lang="en-US" altLang="zh-CN" dirty="0">
                  <a:ea typeface="宋体" pitchFamily="2" charset="-122"/>
                </a:rPr>
                <a:t>= 0</a:t>
              </a:r>
            </a:p>
          </p:txBody>
        </p:sp>
        <p:sp>
          <p:nvSpPr>
            <p:cNvPr id="177165" name="Text Box 13"/>
            <p:cNvSpPr txBox="1">
              <a:spLocks noChangeArrowheads="1"/>
            </p:cNvSpPr>
            <p:nvPr/>
          </p:nvSpPr>
          <p:spPr bwMode="auto">
            <a:xfrm>
              <a:off x="2264" y="1278"/>
              <a:ext cx="10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i="1">
                  <a:ea typeface="宋体" pitchFamily="2" charset="-122"/>
                </a:rPr>
                <a:t>c</a:t>
              </a:r>
              <a:r>
                <a:rPr lang="en-US" altLang="zh-CN" baseline="-25000">
                  <a:ea typeface="宋体" pitchFamily="2" charset="-122"/>
                </a:rPr>
                <a:t>A,0              </a:t>
              </a:r>
              <a:r>
                <a:rPr lang="en-US" altLang="zh-CN">
                  <a:ea typeface="宋体" pitchFamily="2" charset="-122"/>
                </a:rPr>
                <a:t>  0</a:t>
              </a:r>
            </a:p>
          </p:txBody>
        </p:sp>
      </p:grpSp>
      <p:grpSp>
        <p:nvGrpSpPr>
          <p:cNvPr id="177166" name="Group 14"/>
          <p:cNvGrpSpPr>
            <a:grpSpLocks/>
          </p:cNvGrpSpPr>
          <p:nvPr/>
        </p:nvGrpSpPr>
        <p:grpSpPr bwMode="auto">
          <a:xfrm>
            <a:off x="4367214" y="3232154"/>
            <a:ext cx="2497137" cy="461963"/>
            <a:chOff x="1791" y="1550"/>
            <a:chExt cx="1573" cy="291"/>
          </a:xfrm>
        </p:grpSpPr>
        <p:sp>
          <p:nvSpPr>
            <p:cNvPr id="177167" name="Text Box 15"/>
            <p:cNvSpPr txBox="1">
              <a:spLocks noChangeArrowheads="1"/>
            </p:cNvSpPr>
            <p:nvPr/>
          </p:nvSpPr>
          <p:spPr bwMode="auto">
            <a:xfrm>
              <a:off x="1791" y="1550"/>
              <a:ext cx="43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i="1">
                  <a:ea typeface="宋体" pitchFamily="2" charset="-122"/>
                </a:rPr>
                <a:t>t </a:t>
              </a:r>
              <a:r>
                <a:rPr lang="en-US" altLang="zh-CN">
                  <a:ea typeface="宋体" pitchFamily="2" charset="-122"/>
                </a:rPr>
                <a:t>= </a:t>
              </a:r>
              <a:r>
                <a:rPr lang="en-US" altLang="zh-CN" i="1">
                  <a:ea typeface="宋体" pitchFamily="2" charset="-122"/>
                </a:rPr>
                <a:t>t</a:t>
              </a:r>
            </a:p>
          </p:txBody>
        </p:sp>
        <p:sp>
          <p:nvSpPr>
            <p:cNvPr id="177168" name="Text Box 16"/>
            <p:cNvSpPr txBox="1">
              <a:spLocks noChangeArrowheads="1"/>
            </p:cNvSpPr>
            <p:nvPr/>
          </p:nvSpPr>
          <p:spPr bwMode="auto">
            <a:xfrm>
              <a:off x="2200" y="1550"/>
              <a:ext cx="11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i="1" dirty="0" err="1">
                  <a:ea typeface="宋体" pitchFamily="2" charset="-122"/>
                </a:rPr>
                <a:t>c</a:t>
              </a:r>
              <a:r>
                <a:rPr lang="en-US" altLang="zh-CN" baseline="-25000" dirty="0" err="1">
                  <a:ea typeface="宋体" pitchFamily="2" charset="-122"/>
                </a:rPr>
                <a:t>A</a:t>
              </a:r>
              <a:r>
                <a:rPr lang="en-US" altLang="zh-CN" dirty="0">
                  <a:ea typeface="宋体" pitchFamily="2" charset="-122"/>
                </a:rPr>
                <a:t>=</a:t>
              </a:r>
              <a:r>
                <a:rPr lang="en-US" altLang="zh-CN" i="1" dirty="0">
                  <a:ea typeface="宋体" pitchFamily="2" charset="-122"/>
                </a:rPr>
                <a:t>c</a:t>
              </a:r>
              <a:r>
                <a:rPr lang="en-US" altLang="zh-CN" baseline="-25000" dirty="0">
                  <a:ea typeface="宋体" pitchFamily="2" charset="-122"/>
                </a:rPr>
                <a:t>A,0</a:t>
              </a:r>
              <a:r>
                <a:rPr lang="en-US" altLang="zh-CN" dirty="0">
                  <a:ea typeface="宋体" pitchFamily="2" charset="-122"/>
                </a:rPr>
                <a:t>-</a:t>
              </a:r>
              <a:r>
                <a:rPr lang="en-US" altLang="zh-CN" i="1" dirty="0">
                  <a:ea typeface="宋体" pitchFamily="2" charset="-122"/>
                </a:rPr>
                <a:t>x</a:t>
              </a:r>
              <a:r>
                <a:rPr lang="en-US" altLang="zh-CN" dirty="0">
                  <a:ea typeface="宋体" pitchFamily="2" charset="-122"/>
                </a:rPr>
                <a:t>   </a:t>
              </a:r>
              <a:r>
                <a:rPr lang="en-US" altLang="zh-CN" i="1" dirty="0" err="1">
                  <a:ea typeface="宋体" pitchFamily="2" charset="-122"/>
                </a:rPr>
                <a:t>c</a:t>
              </a:r>
              <a:r>
                <a:rPr lang="en-US" altLang="zh-CN" baseline="-25000" dirty="0" err="1">
                  <a:ea typeface="宋体" pitchFamily="2" charset="-122"/>
                </a:rPr>
                <a:t>G</a:t>
              </a:r>
              <a:endParaRPr lang="en-US" altLang="zh-CN" baseline="-25000" dirty="0">
                <a:ea typeface="宋体" pitchFamily="2" charset="-122"/>
              </a:endParaRPr>
            </a:p>
          </p:txBody>
        </p:sp>
      </p:grpSp>
      <p:sp>
        <p:nvSpPr>
          <p:cNvPr id="177169" name="Rectangle 17"/>
          <p:cNvSpPr>
            <a:spLocks noChangeArrowheads="1"/>
          </p:cNvSpPr>
          <p:nvPr/>
        </p:nvSpPr>
        <p:spPr bwMode="auto">
          <a:xfrm>
            <a:off x="1524001" y="2977926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77170" name="Group 18"/>
          <p:cNvGrpSpPr>
            <a:grpSpLocks/>
          </p:cNvGrpSpPr>
          <p:nvPr/>
        </p:nvGrpSpPr>
        <p:grpSpPr bwMode="auto">
          <a:xfrm>
            <a:off x="1847850" y="4762500"/>
            <a:ext cx="5456238" cy="788988"/>
            <a:chOff x="204" y="2475"/>
            <a:chExt cx="3437" cy="497"/>
          </a:xfrm>
        </p:grpSpPr>
        <p:sp>
          <p:nvSpPr>
            <p:cNvPr id="177171" name="Rectangle 19"/>
            <p:cNvSpPr>
              <a:spLocks noChangeArrowheads="1"/>
            </p:cNvSpPr>
            <p:nvPr/>
          </p:nvSpPr>
          <p:spPr bwMode="auto">
            <a:xfrm>
              <a:off x="204" y="2579"/>
              <a:ext cx="17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tabLst>
                  <a:tab pos="304800" algn="l"/>
                  <a:tab pos="685800" algn="l"/>
                  <a:tab pos="4800600" algn="l"/>
                  <a:tab pos="5410200" algn="l"/>
                </a:tabLst>
              </a:pPr>
              <a:r>
                <a:rPr lang="zh-CN" altLang="en-US">
                  <a:latin typeface="Arial" charset="0"/>
                  <a:ea typeface="宋体" pitchFamily="2" charset="-122"/>
                </a:rPr>
                <a:t>将上式移项并积分</a:t>
              </a:r>
              <a:r>
                <a:rPr lang="en-US" altLang="zh-CN">
                  <a:latin typeface="Arial" charset="0"/>
                  <a:ea typeface="宋体" pitchFamily="2" charset="-122"/>
                </a:rPr>
                <a:t>: </a:t>
              </a:r>
            </a:p>
          </p:txBody>
        </p:sp>
        <p:graphicFrame>
          <p:nvGraphicFramePr>
            <p:cNvPr id="177172" name="Object 20"/>
            <p:cNvGraphicFramePr>
              <a:graphicFrameLocks noChangeAspect="1"/>
            </p:cNvGraphicFramePr>
            <p:nvPr/>
          </p:nvGraphicFramePr>
          <p:xfrm>
            <a:off x="2147" y="2475"/>
            <a:ext cx="1494" cy="4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5" name="公式" r:id="rId6" imgW="1180800" imgH="393480" progId="Equation.3">
                    <p:embed/>
                  </p:oleObj>
                </mc:Choice>
                <mc:Fallback>
                  <p:oleObj name="公式" r:id="rId6" imgW="1180800" imgH="393480" progId="Equation.3">
                    <p:embed/>
                    <p:pic>
                      <p:nvPicPr>
                        <p:cNvPr id="177172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7" y="2475"/>
                          <a:ext cx="1494" cy="4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7173" name="Rectangle 21"/>
          <p:cNvSpPr>
            <a:spLocks noChangeArrowheads="1"/>
          </p:cNvSpPr>
          <p:nvPr/>
        </p:nvSpPr>
        <p:spPr bwMode="auto">
          <a:xfrm>
            <a:off x="1524001" y="2968401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77174" name="Group 22"/>
          <p:cNvGrpSpPr>
            <a:grpSpLocks/>
          </p:cNvGrpSpPr>
          <p:nvPr/>
        </p:nvGrpSpPr>
        <p:grpSpPr bwMode="auto">
          <a:xfrm>
            <a:off x="1847850" y="5602289"/>
            <a:ext cx="3708400" cy="922337"/>
            <a:chOff x="204" y="2995"/>
            <a:chExt cx="2300" cy="560"/>
          </a:xfrm>
        </p:grpSpPr>
        <p:sp>
          <p:nvSpPr>
            <p:cNvPr id="177175" name="Rectangle 23"/>
            <p:cNvSpPr>
              <a:spLocks noChangeArrowheads="1"/>
            </p:cNvSpPr>
            <p:nvPr/>
          </p:nvSpPr>
          <p:spPr bwMode="auto">
            <a:xfrm>
              <a:off x="204" y="3134"/>
              <a:ext cx="998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latin typeface="Arial" charset="0"/>
                  <a:ea typeface="宋体" pitchFamily="2" charset="-122"/>
                </a:rPr>
                <a:t>积分后得</a:t>
              </a:r>
              <a:r>
                <a:rPr lang="en-US" altLang="zh-CN">
                  <a:latin typeface="Arial" charset="0"/>
                  <a:ea typeface="宋体" pitchFamily="2" charset="-122"/>
                </a:rPr>
                <a:t>: </a:t>
              </a:r>
            </a:p>
          </p:txBody>
        </p:sp>
        <p:graphicFrame>
          <p:nvGraphicFramePr>
            <p:cNvPr id="177176" name="Object 24"/>
            <p:cNvGraphicFramePr>
              <a:graphicFrameLocks noChangeAspect="1"/>
            </p:cNvGraphicFramePr>
            <p:nvPr/>
          </p:nvGraphicFramePr>
          <p:xfrm>
            <a:off x="1454" y="2995"/>
            <a:ext cx="1050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6" name="公式" r:id="rId8" imgW="774360" imgH="444240" progId="Equation.3">
                    <p:embed/>
                  </p:oleObj>
                </mc:Choice>
                <mc:Fallback>
                  <p:oleObj name="公式" r:id="rId8" imgW="774360" imgH="444240" progId="Equation.3">
                    <p:embed/>
                    <p:pic>
                      <p:nvPicPr>
                        <p:cNvPr id="177176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4" y="2995"/>
                          <a:ext cx="1050" cy="5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7177" name="Group 25"/>
          <p:cNvGrpSpPr>
            <a:grpSpLocks/>
          </p:cNvGrpSpPr>
          <p:nvPr/>
        </p:nvGrpSpPr>
        <p:grpSpPr bwMode="auto">
          <a:xfrm>
            <a:off x="5888039" y="5781681"/>
            <a:ext cx="3832225" cy="461963"/>
            <a:chOff x="2749" y="3131"/>
            <a:chExt cx="2414" cy="291"/>
          </a:xfrm>
        </p:grpSpPr>
        <p:sp>
          <p:nvSpPr>
            <p:cNvPr id="177178" name="Rectangle 26"/>
            <p:cNvSpPr>
              <a:spLocks noChangeArrowheads="1"/>
            </p:cNvSpPr>
            <p:nvPr/>
          </p:nvSpPr>
          <p:spPr bwMode="auto">
            <a:xfrm>
              <a:off x="3302" y="3131"/>
              <a:ext cx="18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>
                  <a:ea typeface="宋体" pitchFamily="2" charset="-122"/>
                </a:rPr>
                <a:t>2.303lg(C</a:t>
              </a:r>
              <a:r>
                <a:rPr lang="en-US" altLang="zh-CN" baseline="-25000">
                  <a:ea typeface="宋体" pitchFamily="2" charset="-122"/>
                </a:rPr>
                <a:t>A,0</a:t>
              </a:r>
              <a:r>
                <a:rPr lang="en-US" altLang="zh-CN">
                  <a:ea typeface="宋体" pitchFamily="2" charset="-122"/>
                </a:rPr>
                <a:t>/C</a:t>
              </a:r>
              <a:r>
                <a:rPr lang="en-US" altLang="zh-CN" baseline="-25000">
                  <a:ea typeface="宋体" pitchFamily="2" charset="-122"/>
                </a:rPr>
                <a:t>A</a:t>
              </a:r>
              <a:r>
                <a:rPr lang="en-US" altLang="zh-CN">
                  <a:ea typeface="宋体" pitchFamily="2" charset="-122"/>
                </a:rPr>
                <a:t>)=k</a:t>
              </a:r>
              <a:r>
                <a:rPr lang="en-US" altLang="zh-CN" baseline="-25000">
                  <a:ea typeface="宋体" pitchFamily="2" charset="-122"/>
                </a:rPr>
                <a:t>A</a:t>
              </a:r>
              <a:r>
                <a:rPr lang="en-US" altLang="zh-CN">
                  <a:ea typeface="宋体" pitchFamily="2" charset="-122"/>
                </a:rPr>
                <a:t>t</a:t>
              </a:r>
              <a:r>
                <a:rPr lang="en-US" altLang="zh-CN">
                  <a:latin typeface="Arial" charset="0"/>
                  <a:ea typeface="宋体" pitchFamily="2" charset="-122"/>
                  <a:sym typeface="Symbol" pitchFamily="18" charset="2"/>
                </a:rPr>
                <a:t> </a:t>
              </a:r>
            </a:p>
          </p:txBody>
        </p:sp>
        <p:sp>
          <p:nvSpPr>
            <p:cNvPr id="177179" name="Text Box 27"/>
            <p:cNvSpPr txBox="1">
              <a:spLocks noChangeArrowheads="1"/>
            </p:cNvSpPr>
            <p:nvPr/>
          </p:nvSpPr>
          <p:spPr bwMode="auto">
            <a:xfrm>
              <a:off x="2749" y="3131"/>
              <a:ext cx="31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latin typeface="Arial" charset="0"/>
                  <a:ea typeface="宋体" pitchFamily="2" charset="-122"/>
                </a:rPr>
                <a:t>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441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6.1">
  <a:themeElements>
    <a:clrScheme name="6.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6.1">
      <a:majorFont>
        <a:latin typeface="Arial"/>
        <a:ea typeface="华文新魏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6.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6.3">
  <a:themeElements>
    <a:clrScheme name="6.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6.3">
      <a:majorFont>
        <a:latin typeface="Arial"/>
        <a:ea typeface="华文新魏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.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2314</TotalTime>
  <Words>3121</Words>
  <Application>Microsoft Office PowerPoint</Application>
  <PresentationFormat>自定义</PresentationFormat>
  <Paragraphs>415</Paragraphs>
  <Slides>39</Slides>
  <Notes>14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39</vt:i4>
      </vt:variant>
    </vt:vector>
  </HeadingPairs>
  <TitlesOfParts>
    <vt:vector size="45" baseType="lpstr">
      <vt:lpstr>6.1</vt:lpstr>
      <vt:lpstr>6.3</vt:lpstr>
      <vt:lpstr>Equation</vt:lpstr>
      <vt:lpstr>公式</vt:lpstr>
      <vt:lpstr>STATISTICAGraph</vt:lpstr>
      <vt:lpstr>Equation.DSMT4</vt:lpstr>
      <vt:lpstr>第七章  化学动力学</vt:lpstr>
      <vt:lpstr>第三节 浓度对化学反应速率的影响</vt:lpstr>
      <vt:lpstr>一、基元反应与复合反应</vt:lpstr>
      <vt:lpstr>二、速率方程与质量作用定律程</vt:lpstr>
      <vt:lpstr>二、速率方程与质量作用定律程</vt:lpstr>
      <vt:lpstr>三、反应分子数与反应级数</vt:lpstr>
      <vt:lpstr>反应级数 </vt:lpstr>
      <vt:lpstr>四、  简单级数反应的速率方程</vt:lpstr>
      <vt:lpstr>一. 一级反应</vt:lpstr>
      <vt:lpstr>一. 一级反应</vt:lpstr>
      <vt:lpstr>一. 一级反应</vt:lpstr>
      <vt:lpstr>一. 一级反应</vt:lpstr>
      <vt:lpstr>PowerPoint 演示文稿</vt:lpstr>
      <vt:lpstr>PowerPoint 演示文稿</vt:lpstr>
      <vt:lpstr>PowerPoint 演示文稿</vt:lpstr>
      <vt:lpstr>PowerPoint 演示文稿</vt:lpstr>
      <vt:lpstr>简单级数反应的速率方程</vt:lpstr>
      <vt:lpstr>二. 简单二级反应</vt:lpstr>
      <vt:lpstr>二. 简单二级反应</vt:lpstr>
      <vt:lpstr>二. 二级反应</vt:lpstr>
      <vt:lpstr>二. 简单二级反应——特征</vt:lpstr>
      <vt:lpstr>二. 二级反应</vt:lpstr>
      <vt:lpstr>二. 二级反应</vt:lpstr>
      <vt:lpstr>PowerPoint 演示文稿</vt:lpstr>
      <vt:lpstr>PowerPoint 演示文稿</vt:lpstr>
      <vt:lpstr>第四节  温度对反应速率的影响 </vt:lpstr>
      <vt:lpstr>一. 阿仑尼乌斯经验公式</vt:lpstr>
      <vt:lpstr>PowerPoint 演示文稿</vt:lpstr>
      <vt:lpstr>一. 阿仑尼乌斯经验公式</vt:lpstr>
      <vt:lpstr>一. 阿仑尼乌斯经验公式</vt:lpstr>
      <vt:lpstr>PowerPoint 演示文稿</vt:lpstr>
      <vt:lpstr>PowerPoint 演示文稿</vt:lpstr>
      <vt:lpstr>PowerPoint 演示文稿</vt:lpstr>
      <vt:lpstr>第五节  催化反应 </vt:lpstr>
      <vt:lpstr> 催化作用的基本概念 </vt:lpstr>
      <vt:lpstr>催化剂基本特征</vt:lpstr>
      <vt:lpstr>二. 催化机理</vt:lpstr>
      <vt:lpstr>二. 催化机理</vt:lpstr>
      <vt:lpstr>三. 催化类型</vt:lpstr>
    </vt:vector>
  </TitlesOfParts>
  <Company>pharm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  化学动力学</dc:title>
  <dc:creator>LinBing</dc:creator>
  <cp:lastModifiedBy>XiTongTianDi</cp:lastModifiedBy>
  <cp:revision>487</cp:revision>
  <dcterms:created xsi:type="dcterms:W3CDTF">2007-04-14T07:34:02Z</dcterms:created>
  <dcterms:modified xsi:type="dcterms:W3CDTF">2017-11-30T07:26:43Z</dcterms:modified>
</cp:coreProperties>
</file>