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73"/>
  </p:notesMasterIdLst>
  <p:handoutMasterIdLst>
    <p:handoutMasterId r:id="rId74"/>
  </p:handoutMasterIdLst>
  <p:sldIdLst>
    <p:sldId id="256" r:id="rId2"/>
    <p:sldId id="317" r:id="rId3"/>
    <p:sldId id="302" r:id="rId4"/>
    <p:sldId id="303" r:id="rId5"/>
    <p:sldId id="305" r:id="rId6"/>
    <p:sldId id="307" r:id="rId7"/>
    <p:sldId id="308" r:id="rId8"/>
    <p:sldId id="309" r:id="rId9"/>
    <p:sldId id="310" r:id="rId10"/>
    <p:sldId id="311" r:id="rId11"/>
    <p:sldId id="312" r:id="rId12"/>
    <p:sldId id="313" r:id="rId13"/>
    <p:sldId id="314" r:id="rId14"/>
    <p:sldId id="315" r:id="rId15"/>
    <p:sldId id="316" r:id="rId16"/>
    <p:sldId id="318" r:id="rId17"/>
    <p:sldId id="335" r:id="rId18"/>
    <p:sldId id="336" r:id="rId19"/>
    <p:sldId id="338" r:id="rId20"/>
    <p:sldId id="324" r:id="rId21"/>
    <p:sldId id="325" r:id="rId22"/>
    <p:sldId id="326" r:id="rId23"/>
    <p:sldId id="327" r:id="rId24"/>
    <p:sldId id="341" r:id="rId25"/>
    <p:sldId id="342" r:id="rId26"/>
    <p:sldId id="343" r:id="rId27"/>
    <p:sldId id="344" r:id="rId28"/>
    <p:sldId id="345" r:id="rId29"/>
    <p:sldId id="346" r:id="rId30"/>
    <p:sldId id="347" r:id="rId31"/>
    <p:sldId id="349" r:id="rId32"/>
    <p:sldId id="361" r:id="rId33"/>
    <p:sldId id="363" r:id="rId34"/>
    <p:sldId id="364" r:id="rId35"/>
    <p:sldId id="365" r:id="rId36"/>
    <p:sldId id="366" r:id="rId37"/>
    <p:sldId id="367" r:id="rId38"/>
    <p:sldId id="373" r:id="rId39"/>
    <p:sldId id="375" r:id="rId40"/>
    <p:sldId id="376" r:id="rId41"/>
    <p:sldId id="257" r:id="rId42"/>
    <p:sldId id="281" r:id="rId43"/>
    <p:sldId id="260" r:id="rId44"/>
    <p:sldId id="296" r:id="rId45"/>
    <p:sldId id="261" r:id="rId46"/>
    <p:sldId id="290" r:id="rId47"/>
    <p:sldId id="258" r:id="rId48"/>
    <p:sldId id="262" r:id="rId49"/>
    <p:sldId id="287" r:id="rId50"/>
    <p:sldId id="288" r:id="rId51"/>
    <p:sldId id="263" r:id="rId52"/>
    <p:sldId id="293" r:id="rId53"/>
    <p:sldId id="282" r:id="rId54"/>
    <p:sldId id="264" r:id="rId55"/>
    <p:sldId id="283" r:id="rId56"/>
    <p:sldId id="266" r:id="rId57"/>
    <p:sldId id="284" r:id="rId58"/>
    <p:sldId id="269" r:id="rId59"/>
    <p:sldId id="291" r:id="rId60"/>
    <p:sldId id="289" r:id="rId61"/>
    <p:sldId id="271" r:id="rId62"/>
    <p:sldId id="297" r:id="rId63"/>
    <p:sldId id="295" r:id="rId64"/>
    <p:sldId id="275" r:id="rId65"/>
    <p:sldId id="276" r:id="rId66"/>
    <p:sldId id="277" r:id="rId67"/>
    <p:sldId id="278" r:id="rId68"/>
    <p:sldId id="279" r:id="rId69"/>
    <p:sldId id="298" r:id="rId70"/>
    <p:sldId id="299" r:id="rId71"/>
    <p:sldId id="292" r:id="rId72"/>
  </p:sldIdLst>
  <p:sldSz cx="12192000" cy="6858000"/>
  <p:notesSz cx="7099300" cy="10234613"/>
  <p:defaultTextStyle>
    <a:defPPr>
      <a:defRPr lang="zh-CN"/>
    </a:defPPr>
    <a:lvl1pPr algn="l" rtl="0" fontAlgn="base">
      <a:spcBef>
        <a:spcPct val="0"/>
      </a:spcBef>
      <a:spcAft>
        <a:spcPct val="0"/>
      </a:spcAft>
      <a:defRPr b="1"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b="1"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b="1"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b="1"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b="1" kern="1200">
        <a:solidFill>
          <a:schemeClr val="tx1"/>
        </a:solidFill>
        <a:latin typeface="Verdana" pitchFamily="34" charset="0"/>
        <a:ea typeface="宋体" pitchFamily="2" charset="-122"/>
        <a:cs typeface="+mn-cs"/>
      </a:defRPr>
    </a:lvl5pPr>
    <a:lvl6pPr marL="2286000" algn="l" defTabSz="914400" rtl="0" eaLnBrk="1" latinLnBrk="0" hangingPunct="1">
      <a:defRPr b="1" kern="1200">
        <a:solidFill>
          <a:schemeClr val="tx1"/>
        </a:solidFill>
        <a:latin typeface="Verdana" pitchFamily="34" charset="0"/>
        <a:ea typeface="宋体" pitchFamily="2" charset="-122"/>
        <a:cs typeface="+mn-cs"/>
      </a:defRPr>
    </a:lvl6pPr>
    <a:lvl7pPr marL="2743200" algn="l" defTabSz="914400" rtl="0" eaLnBrk="1" latinLnBrk="0" hangingPunct="1">
      <a:defRPr b="1" kern="1200">
        <a:solidFill>
          <a:schemeClr val="tx1"/>
        </a:solidFill>
        <a:latin typeface="Verdana" pitchFamily="34" charset="0"/>
        <a:ea typeface="宋体" pitchFamily="2" charset="-122"/>
        <a:cs typeface="+mn-cs"/>
      </a:defRPr>
    </a:lvl7pPr>
    <a:lvl8pPr marL="3200400" algn="l" defTabSz="914400" rtl="0" eaLnBrk="1" latinLnBrk="0" hangingPunct="1">
      <a:defRPr b="1" kern="1200">
        <a:solidFill>
          <a:schemeClr val="tx1"/>
        </a:solidFill>
        <a:latin typeface="Verdana" pitchFamily="34" charset="0"/>
        <a:ea typeface="宋体" pitchFamily="2" charset="-122"/>
        <a:cs typeface="+mn-cs"/>
      </a:defRPr>
    </a:lvl8pPr>
    <a:lvl9pPr marL="3657600" algn="l" defTabSz="914400" rtl="0" eaLnBrk="1" latinLnBrk="0" hangingPunct="1">
      <a:defRPr b="1"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00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850" autoAdjust="0"/>
  </p:normalViewPr>
  <p:slideViewPr>
    <p:cSldViewPr>
      <p:cViewPr varScale="1">
        <p:scale>
          <a:sx n="67" d="100"/>
          <a:sy n="67" d="100"/>
        </p:scale>
        <p:origin x="424" y="32"/>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1284"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7.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smtClean="0">
                <a:latin typeface="Arial" charset="0"/>
              </a:defRPr>
            </a:lvl1pPr>
          </a:lstStyle>
          <a:p>
            <a:pPr>
              <a:defRPr/>
            </a:pPr>
            <a:endParaRPr lang="en-US" altLang="zh-CN"/>
          </a:p>
        </p:txBody>
      </p:sp>
      <p:sp>
        <p:nvSpPr>
          <p:cNvPr id="77827"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smtClean="0">
                <a:latin typeface="Arial" charset="0"/>
              </a:defRPr>
            </a:lvl1pPr>
          </a:lstStyle>
          <a:p>
            <a:pPr>
              <a:defRPr/>
            </a:pPr>
            <a:endParaRPr lang="en-US" altLang="zh-CN"/>
          </a:p>
        </p:txBody>
      </p:sp>
      <p:sp>
        <p:nvSpPr>
          <p:cNvPr id="77828"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smtClean="0">
                <a:latin typeface="Arial" charset="0"/>
              </a:defRPr>
            </a:lvl1pPr>
          </a:lstStyle>
          <a:p>
            <a:pPr>
              <a:defRPr/>
            </a:pPr>
            <a:endParaRPr lang="en-US" altLang="zh-CN"/>
          </a:p>
        </p:txBody>
      </p:sp>
      <p:sp>
        <p:nvSpPr>
          <p:cNvPr id="77829"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smtClean="0">
                <a:latin typeface="Arial" charset="0"/>
              </a:defRPr>
            </a:lvl1pPr>
          </a:lstStyle>
          <a:p>
            <a:pPr>
              <a:defRPr/>
            </a:pPr>
            <a:fld id="{01B42331-7597-42BC-9974-293FF53840EF}" type="slidenum">
              <a:rPr lang="en-US" altLang="zh-CN"/>
              <a:pPr>
                <a:defRPr/>
              </a:pPr>
              <a:t>‹#›</a:t>
            </a:fld>
            <a:endParaRPr lang="en-US" altLang="zh-CN"/>
          </a:p>
        </p:txBody>
      </p:sp>
    </p:spTree>
    <p:extLst>
      <p:ext uri="{BB962C8B-B14F-4D97-AF65-F5344CB8AC3E}">
        <p14:creationId xmlns:p14="http://schemas.microsoft.com/office/powerpoint/2010/main" val="3733023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smtClean="0">
                <a:latin typeface="Arial" charset="0"/>
              </a:defRPr>
            </a:lvl1pPr>
          </a:lstStyle>
          <a:p>
            <a:pPr>
              <a:defRPr/>
            </a:pPr>
            <a:endParaRPr lang="en-US" altLang="zh-CN"/>
          </a:p>
        </p:txBody>
      </p:sp>
      <p:sp>
        <p:nvSpPr>
          <p:cNvPr id="4099"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smtClean="0">
                <a:latin typeface="Arial" charset="0"/>
              </a:defRPr>
            </a:lvl1pPr>
          </a:lstStyle>
          <a:p>
            <a:pPr>
              <a:defRPr/>
            </a:pPr>
            <a:endParaRPr lang="en-US" altLang="zh-CN"/>
          </a:p>
        </p:txBody>
      </p:sp>
      <p:sp>
        <p:nvSpPr>
          <p:cNvPr id="3686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smtClean="0">
                <a:latin typeface="Arial"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smtClean="0">
                <a:latin typeface="Arial" charset="0"/>
              </a:defRPr>
            </a:lvl1pPr>
          </a:lstStyle>
          <a:p>
            <a:pPr>
              <a:defRPr/>
            </a:pPr>
            <a:fld id="{0EA05DF1-6D1F-40F8-8B34-C558F3140F4D}" type="slidenum">
              <a:rPr lang="en-US" altLang="zh-CN"/>
              <a:pPr>
                <a:defRPr/>
              </a:pPr>
              <a:t>‹#›</a:t>
            </a:fld>
            <a:endParaRPr lang="en-US" altLang="zh-CN"/>
          </a:p>
        </p:txBody>
      </p:sp>
    </p:spTree>
    <p:extLst>
      <p:ext uri="{BB962C8B-B14F-4D97-AF65-F5344CB8AC3E}">
        <p14:creationId xmlns:p14="http://schemas.microsoft.com/office/powerpoint/2010/main" val="4229178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B7F2150D-A182-460D-A413-2AF923AE0D39}" type="slidenum">
              <a:rPr lang="en-US" altLang="zh-CN" b="0">
                <a:latin typeface="Arial" charset="0"/>
              </a:rPr>
              <a:pPr eaLnBrk="1" hangingPunct="1"/>
              <a:t>1</a:t>
            </a:fld>
            <a:endParaRPr lang="en-US" altLang="zh-CN" b="0">
              <a:latin typeface="Arial" charset="0"/>
            </a:endParaRPr>
          </a:p>
        </p:txBody>
      </p:sp>
      <p:sp>
        <p:nvSpPr>
          <p:cNvPr id="37891" name="Rectangle 2"/>
          <p:cNvSpPr>
            <a:spLocks noGrp="1" noRot="1" noChangeAspect="1" noChangeArrowheads="1" noTextEdit="1"/>
          </p:cNvSpPr>
          <p:nvPr>
            <p:ph type="sldImg"/>
          </p:nvPr>
        </p:nvSpPr>
        <p:spPr>
          <a:xfrm>
            <a:off x="139700" y="768350"/>
            <a:ext cx="6819900" cy="3836988"/>
          </a:xfrm>
          <a:ln/>
        </p:spPr>
      </p:sp>
      <p:sp>
        <p:nvSpPr>
          <p:cNvPr id="37892" name="Rectangle 3"/>
          <p:cNvSpPr>
            <a:spLocks noGrp="1" noChangeArrowheads="1"/>
          </p:cNvSpPr>
          <p:nvPr>
            <p:ph type="body" idx="1"/>
          </p:nvPr>
        </p:nvSpPr>
        <p:spPr>
          <a:noFill/>
        </p:spPr>
        <p:txBody>
          <a:bodyPr/>
          <a:lstStyle/>
          <a:p>
            <a:pPr eaLnBrk="1" hangingPunct="1">
              <a:lnSpc>
                <a:spcPct val="150000"/>
              </a:lnSpc>
            </a:pPr>
            <a:endParaRPr lang="en-US" altLang="zh-CN" sz="14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1" dirty="0" err="1">
                <a:ea typeface="楷体_GB2312" pitchFamily="49" charset="-122"/>
              </a:rPr>
              <a:t>D（r</a:t>
            </a:r>
            <a:r>
              <a:rPr lang="en-US" altLang="zh-CN" sz="1200" b="1" dirty="0">
                <a:ea typeface="楷体_GB2312" pitchFamily="49" charset="-122"/>
              </a:rPr>
              <a:t>）</a:t>
            </a:r>
            <a:r>
              <a:rPr lang="zh-CN" altLang="en-US" sz="1200" b="1" dirty="0">
                <a:ea typeface="楷体_GB2312" pitchFamily="49" charset="-122"/>
              </a:rPr>
              <a:t>称为电子云的径向分布函数</a:t>
            </a:r>
            <a:r>
              <a:rPr lang="en-US" altLang="zh-CN" sz="1200" b="1" dirty="0">
                <a:ea typeface="楷体_GB2312" pitchFamily="49" charset="-122"/>
              </a:rPr>
              <a:t>，</a:t>
            </a:r>
            <a:r>
              <a:rPr lang="en-US" altLang="zh-CN" sz="1200" b="1" dirty="0" err="1">
                <a:solidFill>
                  <a:srgbClr val="990033"/>
                </a:solidFill>
                <a:ea typeface="楷体_GB2312" pitchFamily="49" charset="-122"/>
              </a:rPr>
              <a:t>D（r</a:t>
            </a:r>
            <a:r>
              <a:rPr lang="en-US" altLang="zh-CN" sz="1200" b="1" dirty="0">
                <a:solidFill>
                  <a:srgbClr val="990033"/>
                </a:solidFill>
                <a:ea typeface="楷体_GB2312" pitchFamily="49" charset="-122"/>
              </a:rPr>
              <a:t>）</a:t>
            </a:r>
            <a:r>
              <a:rPr lang="zh-CN" altLang="en-US" sz="1200" b="1" dirty="0">
                <a:solidFill>
                  <a:srgbClr val="990033"/>
                </a:solidFill>
                <a:ea typeface="楷体_GB2312" pitchFamily="49" charset="-122"/>
              </a:rPr>
              <a:t>值的大小代表电子在半径为</a:t>
            </a:r>
            <a:r>
              <a:rPr lang="en-US" altLang="zh-CN" sz="1200" b="1" i="1" dirty="0">
                <a:solidFill>
                  <a:srgbClr val="990033"/>
                </a:solidFill>
                <a:ea typeface="楷体_GB2312" pitchFamily="49" charset="-122"/>
              </a:rPr>
              <a:t>r</a:t>
            </a:r>
            <a:r>
              <a:rPr lang="zh-CN" altLang="en-US" sz="1200" b="1" dirty="0">
                <a:solidFill>
                  <a:srgbClr val="990033"/>
                </a:solidFill>
                <a:ea typeface="楷体_GB2312" pitchFamily="49" charset="-122"/>
              </a:rPr>
              <a:t>的微球壳</a:t>
            </a:r>
            <a:r>
              <a:rPr lang="en-US" altLang="zh-CN" sz="1200" b="1" dirty="0">
                <a:solidFill>
                  <a:srgbClr val="990033"/>
                </a:solidFill>
                <a:ea typeface="楷体_GB2312" pitchFamily="49" charset="-122"/>
              </a:rPr>
              <a:t>(</a:t>
            </a:r>
            <a:r>
              <a:rPr lang="zh-CN" altLang="en-US" sz="1200" b="1" dirty="0">
                <a:solidFill>
                  <a:srgbClr val="990033"/>
                </a:solidFill>
                <a:ea typeface="楷体_GB2312" pitchFamily="49" charset="-122"/>
              </a:rPr>
              <a:t>单位厚度）中出现几率的大小。</a:t>
            </a:r>
            <a:endParaRPr lang="zh-CN" altLang="en-US" sz="1200" b="1" dirty="0">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0EA05DF1-6D1F-40F8-8B34-C558F3140F4D}" type="slidenum">
              <a:rPr lang="en-US" altLang="zh-CN" smtClean="0"/>
              <a:pPr>
                <a:defRPr/>
              </a:pPr>
              <a:t>39</a:t>
            </a:fld>
            <a:endParaRPr lang="en-US" altLang="zh-CN"/>
          </a:p>
        </p:txBody>
      </p:sp>
    </p:spTree>
    <p:extLst>
      <p:ext uri="{BB962C8B-B14F-4D97-AF65-F5344CB8AC3E}">
        <p14:creationId xmlns:p14="http://schemas.microsoft.com/office/powerpoint/2010/main" val="3872145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pPr marL="812800" indent="-812800" eaLnBrk="1" hangingPunct="1">
              <a:lnSpc>
                <a:spcPct val="80000"/>
              </a:lnSpc>
              <a:buFont typeface="Times New Roman" pitchFamily="18" charset="0"/>
              <a:buChar char="‏"/>
            </a:pPr>
            <a:r>
              <a:rPr lang="zh-CN" altLang="de-DE" sz="1200" dirty="0">
                <a:latin typeface="Times New Roman" pitchFamily="18" charset="0"/>
              </a:rPr>
              <a:t>从径向分布函数图可以看出：</a:t>
            </a:r>
            <a:endParaRPr lang="zh-CN" altLang="en-US" sz="1200" dirty="0">
              <a:latin typeface="Times New Roman" pitchFamily="18" charset="0"/>
            </a:endParaRPr>
          </a:p>
          <a:p>
            <a:pPr marL="812800" indent="-812800" eaLnBrk="1" hangingPunct="1">
              <a:lnSpc>
                <a:spcPct val="80000"/>
              </a:lnSpc>
            </a:pPr>
            <a:r>
              <a:rPr lang="zh-CN" altLang="en-US" sz="1200" dirty="0">
                <a:latin typeface="Times New Roman" pitchFamily="18" charset="0"/>
              </a:rPr>
              <a:t>在基态氢原子中电子概率的极大值在</a:t>
            </a:r>
            <a:r>
              <a:rPr lang="en-US" altLang="zh-CN" sz="1200" i="1" dirty="0">
                <a:latin typeface="Times New Roman" pitchFamily="18" charset="0"/>
              </a:rPr>
              <a:t>r</a:t>
            </a:r>
            <a:r>
              <a:rPr lang="zh-CN" altLang="en-US" sz="1200" dirty="0">
                <a:latin typeface="Times New Roman" pitchFamily="18" charset="0"/>
              </a:rPr>
              <a:t>＝</a:t>
            </a:r>
            <a:r>
              <a:rPr lang="en-US" altLang="zh-CN" sz="1200" i="1" dirty="0">
                <a:latin typeface="Times New Roman" pitchFamily="18" charset="0"/>
              </a:rPr>
              <a:t>a</a:t>
            </a:r>
            <a:r>
              <a:rPr lang="en-US" altLang="zh-CN" sz="1200" baseline="-25000" dirty="0">
                <a:latin typeface="Times New Roman" pitchFamily="18" charset="0"/>
              </a:rPr>
              <a:t>0</a:t>
            </a:r>
            <a:r>
              <a:rPr lang="zh-CN" altLang="en-US" sz="1200" dirty="0">
                <a:latin typeface="Times New Roman" pitchFamily="18" charset="0"/>
              </a:rPr>
              <a:t>（</a:t>
            </a:r>
            <a:r>
              <a:rPr lang="en-US" altLang="zh-CN" sz="1200" dirty="0">
                <a:latin typeface="Times New Roman" pitchFamily="18" charset="0"/>
              </a:rPr>
              <a:t>52.9pm</a:t>
            </a:r>
            <a:r>
              <a:rPr lang="zh-CN" altLang="en-US" sz="1200" dirty="0">
                <a:latin typeface="Times New Roman" pitchFamily="18" charset="0"/>
              </a:rPr>
              <a:t>）处，</a:t>
            </a:r>
            <a:r>
              <a:rPr lang="en-US" altLang="zh-CN" sz="1200" i="1" dirty="0">
                <a:latin typeface="Times New Roman" pitchFamily="18" charset="0"/>
              </a:rPr>
              <a:t>a</a:t>
            </a:r>
            <a:r>
              <a:rPr lang="en-US" altLang="zh-CN" sz="1200" baseline="-25000" dirty="0">
                <a:latin typeface="Times New Roman" pitchFamily="18" charset="0"/>
              </a:rPr>
              <a:t>0</a:t>
            </a:r>
            <a:r>
              <a:rPr lang="zh-CN" altLang="en-US" sz="1200" dirty="0">
                <a:latin typeface="Times New Roman" pitchFamily="18" charset="0"/>
              </a:rPr>
              <a:t>称为玻尔半径。</a:t>
            </a:r>
          </a:p>
          <a:p>
            <a:pPr marL="812800" indent="-812800" eaLnBrk="1" hangingPunct="1">
              <a:lnSpc>
                <a:spcPct val="80000"/>
              </a:lnSpc>
            </a:pPr>
            <a:r>
              <a:rPr lang="zh-CN" altLang="en-US" sz="1200" dirty="0">
                <a:latin typeface="Times New Roman" pitchFamily="18" charset="0"/>
              </a:rPr>
              <a:t>核附近概率密度虽大，但</a:t>
            </a:r>
            <a:r>
              <a:rPr lang="en-US" altLang="zh-CN" sz="1200" i="1" dirty="0">
                <a:latin typeface="Times New Roman" pitchFamily="18" charset="0"/>
              </a:rPr>
              <a:t>r</a:t>
            </a:r>
            <a:r>
              <a:rPr lang="zh-CN" altLang="en-US" sz="1200" dirty="0">
                <a:latin typeface="Times New Roman" pitchFamily="18" charset="0"/>
              </a:rPr>
              <a:t>极小，体积几乎为零，概率也小得为零。</a:t>
            </a:r>
          </a:p>
          <a:p>
            <a:pPr marL="812800" indent="-812800" eaLnBrk="1" hangingPunct="1">
              <a:lnSpc>
                <a:spcPct val="80000"/>
              </a:lnSpc>
            </a:pPr>
            <a:r>
              <a:rPr lang="zh-CN" altLang="en-US" sz="1200" dirty="0">
                <a:latin typeface="Times New Roman" pitchFamily="18" charset="0"/>
              </a:rPr>
              <a:t>径向分布函数图有</a:t>
            </a:r>
            <a:r>
              <a:rPr lang="en-US" altLang="zh-CN" sz="1200" dirty="0">
                <a:latin typeface="Times New Roman" pitchFamily="18" charset="0"/>
              </a:rPr>
              <a:t>(</a:t>
            </a:r>
            <a:r>
              <a:rPr lang="en-US" altLang="zh-CN" sz="1200" i="1" dirty="0">
                <a:latin typeface="Times New Roman" pitchFamily="18" charset="0"/>
              </a:rPr>
              <a:t>n- l</a:t>
            </a:r>
            <a:r>
              <a:rPr lang="en-US" altLang="zh-CN" sz="1200" dirty="0">
                <a:latin typeface="Times New Roman" pitchFamily="18" charset="0"/>
              </a:rPr>
              <a:t>)</a:t>
            </a:r>
            <a:r>
              <a:rPr lang="zh-CN" altLang="en-US" sz="1200" dirty="0">
                <a:latin typeface="Times New Roman" pitchFamily="18" charset="0"/>
              </a:rPr>
              <a:t>个峰。</a:t>
            </a:r>
            <a:r>
              <a:rPr lang="en-US" altLang="zh-CN" sz="1200" i="1" dirty="0">
                <a:latin typeface="Times New Roman" pitchFamily="18" charset="0"/>
              </a:rPr>
              <a:t>n</a:t>
            </a:r>
            <a:r>
              <a:rPr lang="zh-CN" altLang="en-US" sz="1200" dirty="0">
                <a:latin typeface="Times New Roman" pitchFamily="18" charset="0"/>
              </a:rPr>
              <a:t>一定时，</a:t>
            </a:r>
            <a:r>
              <a:rPr lang="en-US" altLang="zh-CN" sz="1200" i="1" dirty="0">
                <a:latin typeface="Times New Roman" pitchFamily="18" charset="0"/>
              </a:rPr>
              <a:t>l </a:t>
            </a:r>
            <a:r>
              <a:rPr lang="zh-CN" altLang="en-US" sz="1200" dirty="0">
                <a:latin typeface="Times New Roman" pitchFamily="18" charset="0"/>
              </a:rPr>
              <a:t>越小，峰越多，电子在核附近出现的可能性越大。例如，</a:t>
            </a:r>
            <a:r>
              <a:rPr lang="en-US" altLang="zh-CN" sz="1200" dirty="0">
                <a:latin typeface="Times New Roman" pitchFamily="18" charset="0"/>
              </a:rPr>
              <a:t>4s</a:t>
            </a:r>
            <a:r>
              <a:rPr lang="zh-CN" altLang="en-US" sz="1200" dirty="0">
                <a:latin typeface="Times New Roman" pitchFamily="18" charset="0"/>
              </a:rPr>
              <a:t>的第一个峰甚至钻到比</a:t>
            </a:r>
            <a:r>
              <a:rPr lang="en-US" altLang="zh-CN" sz="1200" dirty="0">
                <a:latin typeface="Times New Roman" pitchFamily="18" charset="0"/>
              </a:rPr>
              <a:t>3d</a:t>
            </a:r>
            <a:r>
              <a:rPr lang="zh-CN" altLang="en-US" sz="1200" dirty="0">
                <a:latin typeface="Times New Roman" pitchFamily="18" charset="0"/>
              </a:rPr>
              <a:t>的主峰离核更近的距离之内去了。外层电子也可以在内层出现，这也反映了电子的波动性。</a:t>
            </a:r>
          </a:p>
          <a:p>
            <a:endParaRPr lang="zh-CN" altLang="en-US" dirty="0"/>
          </a:p>
        </p:txBody>
      </p:sp>
      <p:sp>
        <p:nvSpPr>
          <p:cNvPr id="4" name="灯片编号占位符 3"/>
          <p:cNvSpPr>
            <a:spLocks noGrp="1"/>
          </p:cNvSpPr>
          <p:nvPr>
            <p:ph type="sldNum" sz="quarter" idx="10"/>
          </p:nvPr>
        </p:nvSpPr>
        <p:spPr/>
        <p:txBody>
          <a:bodyPr/>
          <a:lstStyle/>
          <a:p>
            <a:pPr>
              <a:defRPr/>
            </a:pPr>
            <a:fld id="{0EA05DF1-6D1F-40F8-8B34-C558F3140F4D}" type="slidenum">
              <a:rPr lang="en-US" altLang="zh-CN" smtClean="0"/>
              <a:pPr>
                <a:defRPr/>
              </a:pPr>
              <a:t>40</a:t>
            </a:fld>
            <a:endParaRPr lang="en-US" altLang="zh-CN"/>
          </a:p>
        </p:txBody>
      </p:sp>
    </p:spTree>
    <p:extLst>
      <p:ext uri="{BB962C8B-B14F-4D97-AF65-F5344CB8AC3E}">
        <p14:creationId xmlns:p14="http://schemas.microsoft.com/office/powerpoint/2010/main" val="504838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B8A6F01B-4EA5-4DED-83D6-611EC80BBBD0}" type="slidenum">
              <a:rPr lang="en-US" altLang="zh-CN" b="0">
                <a:latin typeface="Arial" charset="0"/>
              </a:rPr>
              <a:pPr eaLnBrk="1" hangingPunct="1"/>
              <a:t>41</a:t>
            </a:fld>
            <a:endParaRPr lang="en-US" altLang="zh-CN" b="0">
              <a:latin typeface="Arial" charset="0"/>
            </a:endParaRPr>
          </a:p>
        </p:txBody>
      </p:sp>
      <p:sp>
        <p:nvSpPr>
          <p:cNvPr id="38915" name="Rectangle 2"/>
          <p:cNvSpPr>
            <a:spLocks noGrp="1" noRot="1" noChangeAspect="1" noChangeArrowheads="1" noTextEdit="1"/>
          </p:cNvSpPr>
          <p:nvPr>
            <p:ph type="sldImg"/>
          </p:nvPr>
        </p:nvSpPr>
        <p:spPr>
          <a:xfrm>
            <a:off x="139700" y="768350"/>
            <a:ext cx="6819900" cy="3836988"/>
          </a:xfrm>
          <a:ln/>
        </p:spPr>
      </p:sp>
      <p:sp>
        <p:nvSpPr>
          <p:cNvPr id="38916" name="Rectangle 3"/>
          <p:cNvSpPr>
            <a:spLocks noGrp="1" noChangeArrowheads="1"/>
          </p:cNvSpPr>
          <p:nvPr>
            <p:ph type="body" idx="1"/>
          </p:nvPr>
        </p:nvSpPr>
        <p:spPr>
          <a:xfrm>
            <a:off x="946150" y="4860925"/>
            <a:ext cx="5207000" cy="4605338"/>
          </a:xfrm>
          <a:noFill/>
        </p:spPr>
        <p:txBody>
          <a:bodyPr/>
          <a:lstStyle/>
          <a:p>
            <a:pPr eaLnBrk="1" hangingPunct="1"/>
            <a:r>
              <a:rPr lang="zh-CN" altLang="en-US"/>
              <a:t>第三节，这一节共有三个部分：读</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0F9DF435-BFFF-4F38-9CE0-E17E05C4B86B}" type="slidenum">
              <a:rPr lang="en-US" altLang="zh-CN" b="0">
                <a:latin typeface="Arial" charset="0"/>
              </a:rPr>
              <a:pPr eaLnBrk="1" hangingPunct="1"/>
              <a:t>42</a:t>
            </a:fld>
            <a:endParaRPr lang="en-US" altLang="zh-CN" b="0">
              <a:latin typeface="Arial" charset="0"/>
            </a:endParaRPr>
          </a:p>
        </p:txBody>
      </p:sp>
      <p:sp>
        <p:nvSpPr>
          <p:cNvPr id="39939" name="Rectangle 2"/>
          <p:cNvSpPr>
            <a:spLocks noGrp="1" noRot="1" noChangeAspect="1" noChangeArrowheads="1" noTextEdit="1"/>
          </p:cNvSpPr>
          <p:nvPr>
            <p:ph type="sldImg"/>
          </p:nvPr>
        </p:nvSpPr>
        <p:spPr>
          <a:xfrm>
            <a:off x="139700" y="768350"/>
            <a:ext cx="6819900" cy="3836988"/>
          </a:xfrm>
          <a:ln/>
        </p:spPr>
      </p:sp>
      <p:sp>
        <p:nvSpPr>
          <p:cNvPr id="39940" name="Rectangle 3"/>
          <p:cNvSpPr>
            <a:spLocks noGrp="1" noChangeArrowheads="1"/>
          </p:cNvSpPr>
          <p:nvPr>
            <p:ph type="body" idx="1"/>
          </p:nvPr>
        </p:nvSpPr>
        <p:spPr>
          <a:noFill/>
        </p:spPr>
        <p:txBody>
          <a:bodyPr/>
          <a:lstStyle/>
          <a:p>
            <a:pPr eaLnBrk="1" hangingPunct="1"/>
            <a:r>
              <a:rPr lang="zh-CN" altLang="en-US"/>
              <a:t>我们首先来认识一下在多电子原子中存在的两种现象，读：</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713178CE-5177-48C0-B438-EA0909F872B6}" type="slidenum">
              <a:rPr lang="en-US" altLang="zh-CN" b="0">
                <a:latin typeface="Arial" charset="0"/>
              </a:rPr>
              <a:pPr eaLnBrk="1" hangingPunct="1"/>
              <a:t>43</a:t>
            </a:fld>
            <a:endParaRPr lang="en-US" altLang="zh-CN" b="0">
              <a:latin typeface="Arial" charset="0"/>
            </a:endParaRPr>
          </a:p>
        </p:txBody>
      </p:sp>
      <p:sp>
        <p:nvSpPr>
          <p:cNvPr id="40963" name="Rectangle 2"/>
          <p:cNvSpPr>
            <a:spLocks noGrp="1" noRot="1" noChangeAspect="1" noChangeArrowheads="1" noTextEdit="1"/>
          </p:cNvSpPr>
          <p:nvPr>
            <p:ph type="sldImg"/>
          </p:nvPr>
        </p:nvSpPr>
        <p:spPr>
          <a:xfrm>
            <a:off x="139700" y="768350"/>
            <a:ext cx="6819900" cy="3836988"/>
          </a:xfrm>
          <a:ln/>
        </p:spPr>
      </p:sp>
      <p:sp>
        <p:nvSpPr>
          <p:cNvPr id="40964" name="Rectangle 3"/>
          <p:cNvSpPr>
            <a:spLocks noGrp="1" noChangeArrowheads="1"/>
          </p:cNvSpPr>
          <p:nvPr>
            <p:ph type="body" idx="1"/>
          </p:nvPr>
        </p:nvSpPr>
        <p:spPr>
          <a:xfrm>
            <a:off x="946150" y="4860925"/>
            <a:ext cx="5207000" cy="4605338"/>
          </a:xfrm>
          <a:noFill/>
        </p:spPr>
        <p:txBody>
          <a:bodyPr/>
          <a:lstStyle/>
          <a:p>
            <a:pPr eaLnBrk="1" hangingPunct="1">
              <a:lnSpc>
                <a:spcPct val="150000"/>
              </a:lnSpc>
            </a:pPr>
            <a:r>
              <a:rPr kumimoji="1" lang="zh-CN" altLang="en-US" sz="1600" b="1" dirty="0"/>
              <a:t>屏蔽效应</a:t>
            </a:r>
            <a:r>
              <a:rPr kumimoji="1" lang="en-US" altLang="zh-CN" sz="1600" b="1" dirty="0"/>
              <a:t>(Shielding effect)</a:t>
            </a:r>
            <a:r>
              <a:rPr kumimoji="1" lang="zh-CN" altLang="en-US" sz="1600" b="1" dirty="0"/>
              <a:t>，</a:t>
            </a:r>
            <a:r>
              <a:rPr kumimoji="1" lang="zh-CN" altLang="en-US" sz="1600" dirty="0"/>
              <a:t>我们知道对于单电子而言，电子只是收到原子核的吸引，但是对于多电子而言，情况就有所不同，在多电子原子中，每一个电子不仅收到原子核的吸引，还受到同性电荷的排斥作用，就这个</a:t>
            </a:r>
            <a:r>
              <a:rPr kumimoji="1" lang="en-US" altLang="zh-CN" sz="1600" dirty="0"/>
              <a:t>He</a:t>
            </a:r>
            <a:r>
              <a:rPr kumimoji="1" lang="zh-CN" altLang="en-US" sz="1600" dirty="0"/>
              <a:t>原子而言，电子不仅收到原子核的吸引，而且收到另外一个电子的排斥。我们把这种现象称为屏蔽效应。由于电子高速运动，我们无法准确测定电子之间的排斥力，为了方便，我们将电子对指定电子的排斥作用简单地看成抵消了一部分核电荷。其中，读</a:t>
            </a:r>
            <a:r>
              <a:rPr kumimoji="1" lang="en-US" altLang="zh-CN" b="1" i="1" dirty="0"/>
              <a:t>σ</a:t>
            </a:r>
            <a:r>
              <a:rPr kumimoji="1" lang="zh-CN" altLang="en-US" dirty="0"/>
              <a:t>为屏蔽常数， </a:t>
            </a:r>
            <a:r>
              <a:rPr kumimoji="1" lang="en-US" altLang="zh-CN" i="1" dirty="0"/>
              <a:t>Z* ——</a:t>
            </a:r>
            <a:r>
              <a:rPr kumimoji="1" lang="zh-CN" altLang="en-US" dirty="0"/>
              <a:t>有效核电荷数</a:t>
            </a:r>
            <a:endParaRPr kumimoji="1" lang="zh-CN" altLang="en-US" sz="1600" dirty="0"/>
          </a:p>
          <a:p>
            <a:pPr eaLnBrk="1" hangingPunct="1"/>
            <a:endParaRPr kumimoji="1" lang="en-US" altLang="zh-CN" sz="16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EA75579B-B71E-4E44-8C67-24FC3EFBDD17}" type="slidenum">
              <a:rPr lang="en-US" altLang="zh-CN" b="0">
                <a:latin typeface="Arial" charset="0"/>
              </a:rPr>
              <a:pPr eaLnBrk="1" hangingPunct="1"/>
              <a:t>44</a:t>
            </a:fld>
            <a:endParaRPr lang="en-US" altLang="zh-CN" b="0">
              <a:latin typeface="Arial" charset="0"/>
            </a:endParaRPr>
          </a:p>
        </p:txBody>
      </p:sp>
      <p:sp>
        <p:nvSpPr>
          <p:cNvPr id="41987" name="Rectangle 2"/>
          <p:cNvSpPr>
            <a:spLocks noGrp="1" noRot="1" noChangeAspect="1" noChangeArrowheads="1" noTextEdit="1"/>
          </p:cNvSpPr>
          <p:nvPr>
            <p:ph type="sldImg"/>
          </p:nvPr>
        </p:nvSpPr>
        <p:spPr>
          <a:xfrm>
            <a:off x="139700" y="768350"/>
            <a:ext cx="6819900" cy="3836988"/>
          </a:xfrm>
          <a:ln/>
        </p:spPr>
      </p:sp>
      <p:sp>
        <p:nvSpPr>
          <p:cNvPr id="41988" name="Rectangle 3"/>
          <p:cNvSpPr>
            <a:spLocks noGrp="1" noChangeArrowheads="1"/>
          </p:cNvSpPr>
          <p:nvPr>
            <p:ph type="body" idx="1"/>
          </p:nvPr>
        </p:nvSpPr>
        <p:spPr>
          <a:noFill/>
        </p:spPr>
        <p:txBody>
          <a:bodyPr/>
          <a:lstStyle/>
          <a:p>
            <a:pPr eaLnBrk="1" hangingPunct="1"/>
            <a:r>
              <a:rPr kumimoji="1" lang="zh-CN" altLang="en-US" sz="1600" dirty="0">
                <a:solidFill>
                  <a:srgbClr val="0000FF"/>
                </a:solidFill>
              </a:rPr>
              <a:t>通常认为在距核较近区域出现的几率较大的电子和较多地避免其他电子的屏蔽作用</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869DA581-0D47-4979-98C3-BA525CF386E8}" type="slidenum">
              <a:rPr lang="en-US" altLang="zh-CN" b="0">
                <a:latin typeface="Arial" charset="0"/>
              </a:rPr>
              <a:pPr eaLnBrk="1" hangingPunct="1"/>
              <a:t>45</a:t>
            </a:fld>
            <a:endParaRPr lang="en-US" altLang="zh-CN" b="0">
              <a:latin typeface="Arial" charset="0"/>
            </a:endParaRPr>
          </a:p>
        </p:txBody>
      </p:sp>
      <p:sp>
        <p:nvSpPr>
          <p:cNvPr id="43011" name="Rectangle 2"/>
          <p:cNvSpPr>
            <a:spLocks noGrp="1" noRot="1" noChangeAspect="1" noChangeArrowheads="1" noTextEdit="1"/>
          </p:cNvSpPr>
          <p:nvPr>
            <p:ph type="sldImg"/>
          </p:nvPr>
        </p:nvSpPr>
        <p:spPr>
          <a:xfrm>
            <a:off x="139700" y="768350"/>
            <a:ext cx="6819900" cy="3836988"/>
          </a:xfrm>
          <a:ln/>
        </p:spPr>
      </p:sp>
      <p:sp>
        <p:nvSpPr>
          <p:cNvPr id="43012" name="Rectangle 3"/>
          <p:cNvSpPr>
            <a:spLocks noGrp="1" noChangeArrowheads="1"/>
          </p:cNvSpPr>
          <p:nvPr>
            <p:ph type="body" idx="1"/>
          </p:nvPr>
        </p:nvSpPr>
        <p:spPr>
          <a:xfrm>
            <a:off x="946150" y="4860925"/>
            <a:ext cx="5207000" cy="4605338"/>
          </a:xfrm>
          <a:noFill/>
        </p:spPr>
        <p:txBody>
          <a:bodyPr/>
          <a:lstStyle/>
          <a:p>
            <a:pPr eaLnBrk="1" hangingPunct="1">
              <a:lnSpc>
                <a:spcPct val="130000"/>
              </a:lnSpc>
            </a:pPr>
            <a:r>
              <a:rPr kumimoji="1" lang="zh-CN" altLang="en-US" sz="1600" b="1">
                <a:solidFill>
                  <a:srgbClr val="0000FF"/>
                </a:solidFill>
              </a:rPr>
              <a:t>钻穿效应</a:t>
            </a:r>
            <a:r>
              <a:rPr kumimoji="1" lang="en-US" altLang="zh-CN" sz="1600" b="1">
                <a:solidFill>
                  <a:srgbClr val="0000FF"/>
                </a:solidFill>
              </a:rPr>
              <a:t>(penetration effect)</a:t>
            </a:r>
            <a:r>
              <a:rPr kumimoji="1" lang="zh-CN" altLang="en-US" sz="1600" b="1">
                <a:solidFill>
                  <a:srgbClr val="0000FF"/>
                </a:solidFill>
              </a:rPr>
              <a:t>也是描述多电子原子中，电子分布的一种实际存在的现象</a:t>
            </a:r>
          </a:p>
          <a:p>
            <a:pPr eaLnBrk="1" hangingPunct="1">
              <a:lnSpc>
                <a:spcPct val="130000"/>
              </a:lnSpc>
            </a:pPr>
            <a:r>
              <a:rPr kumimoji="1" lang="zh-CN" altLang="en-US" sz="1600" b="1"/>
              <a:t>在多电子原子中，每个电子都被其他电子所屏蔽，同时也对其他电子起着屏蔽作用，二者作用的大小决定于电子在空间的概率分布。</a:t>
            </a:r>
            <a:r>
              <a:rPr kumimoji="1" lang="en-US" altLang="zh-CN" sz="1600" b="1" i="1"/>
              <a:t>n</a:t>
            </a:r>
            <a:r>
              <a:rPr kumimoji="1" lang="zh-CN" altLang="en-US" sz="1600" b="1"/>
              <a:t>相同</a:t>
            </a:r>
            <a:r>
              <a:rPr kumimoji="1" lang="en-US" altLang="zh-CN" sz="1600" b="1" i="1"/>
              <a:t>l</a:t>
            </a:r>
            <a:r>
              <a:rPr kumimoji="1" lang="zh-CN" altLang="en-US" sz="1600" b="1"/>
              <a:t>不同时，由径向分布函数可知，</a:t>
            </a:r>
            <a:r>
              <a:rPr kumimoji="1" lang="en-US" altLang="zh-CN" sz="1600" b="1" i="1"/>
              <a:t>l</a:t>
            </a:r>
            <a:r>
              <a:rPr kumimoji="1" lang="zh-CN" altLang="en-US" sz="1600" b="1"/>
              <a:t>愈小，</a:t>
            </a:r>
            <a:r>
              <a:rPr kumimoji="1" lang="en-US" altLang="zh-CN" sz="1600" b="1"/>
              <a:t>D</a:t>
            </a:r>
            <a:r>
              <a:rPr kumimoji="1" lang="zh-CN" altLang="en-US" sz="1600" b="1"/>
              <a:t>（</a:t>
            </a:r>
            <a:r>
              <a:rPr kumimoji="1" lang="en-US" altLang="zh-CN" sz="1600" b="1" i="1"/>
              <a:t>r</a:t>
            </a:r>
            <a:r>
              <a:rPr kumimoji="1" lang="zh-CN" altLang="en-US" sz="1600" b="1"/>
              <a:t>）的峰越多，电子在核附近出现的可能性越大，受到的屏蔽作用也越小。</a:t>
            </a:r>
            <a:r>
              <a:rPr kumimoji="1" lang="zh-CN" altLang="en-US" sz="1600"/>
              <a:t> </a:t>
            </a:r>
          </a:p>
          <a:p>
            <a:pPr eaLnBrk="1" hangingPunct="1">
              <a:lnSpc>
                <a:spcPct val="130000"/>
              </a:lnSpc>
            </a:pPr>
            <a:r>
              <a:rPr kumimoji="1" lang="zh-CN" altLang="en-US" sz="1600"/>
              <a:t>这是</a:t>
            </a:r>
            <a:r>
              <a:rPr kumimoji="1" lang="en-US" altLang="zh-CN" sz="1600"/>
              <a:t>4s,4d</a:t>
            </a:r>
            <a:r>
              <a:rPr kumimoji="1" lang="zh-CN" altLang="en-US" sz="1600"/>
              <a:t>轨道的径向分布图，从这个图，我们可以知道，</a:t>
            </a:r>
            <a:r>
              <a:rPr kumimoji="1" lang="en-US" altLang="zh-CN" sz="1600"/>
              <a:t>4s</a:t>
            </a:r>
            <a:r>
              <a:rPr kumimoji="1" lang="zh-CN" altLang="en-US" sz="1600"/>
              <a:t>轨道电子有相当大的概率出现在核的附近可较大程度地避免其他电子对其屏蔽，受到较大的有效电荷作用，因而能量低于</a:t>
            </a:r>
            <a:r>
              <a:rPr kumimoji="1" lang="en-US" altLang="zh-CN" sz="1600"/>
              <a:t>4d</a:t>
            </a:r>
            <a:r>
              <a:rPr kumimoji="1" lang="zh-CN" altLang="en-US" sz="1600"/>
              <a:t>轨道。 </a:t>
            </a:r>
          </a:p>
          <a:p>
            <a:pPr eaLnBrk="1" hangingPunct="1">
              <a:lnSpc>
                <a:spcPct val="130000"/>
              </a:lnSpc>
            </a:pPr>
            <a:r>
              <a:rPr kumimoji="1" lang="zh-CN" altLang="en-US" sz="1600"/>
              <a:t>认识了这两种现象，下面，我们再来认识一下多电子轨道的能级</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A2B0F683-4DC6-42BF-A675-B72E7CF1F0C0}" type="slidenum">
              <a:rPr lang="en-US" altLang="zh-CN" b="0">
                <a:latin typeface="Arial" charset="0"/>
              </a:rPr>
              <a:pPr eaLnBrk="1" hangingPunct="1"/>
              <a:t>46</a:t>
            </a:fld>
            <a:endParaRPr lang="en-US" altLang="zh-CN" b="0">
              <a:latin typeface="Arial" charset="0"/>
            </a:endParaRPr>
          </a:p>
        </p:txBody>
      </p:sp>
      <p:sp>
        <p:nvSpPr>
          <p:cNvPr id="44035" name="Rectangle 2"/>
          <p:cNvSpPr>
            <a:spLocks noGrp="1" noRot="1" noChangeAspect="1" noChangeArrowheads="1" noTextEdit="1"/>
          </p:cNvSpPr>
          <p:nvPr>
            <p:ph type="sldImg"/>
          </p:nvPr>
        </p:nvSpPr>
        <p:spPr>
          <a:xfrm>
            <a:off x="139700" y="768350"/>
            <a:ext cx="6819900" cy="3836988"/>
          </a:xfrm>
          <a:ln/>
        </p:spPr>
      </p:sp>
      <p:sp>
        <p:nvSpPr>
          <p:cNvPr id="44036" name="Rectangle 3"/>
          <p:cNvSpPr>
            <a:spLocks noGrp="1" noChangeArrowheads="1"/>
          </p:cNvSpPr>
          <p:nvPr>
            <p:ph type="body" idx="1"/>
          </p:nvPr>
        </p:nvSpPr>
        <p:spPr>
          <a:noFill/>
        </p:spPr>
        <p:txBody>
          <a:bodyPr/>
          <a:lstStyle/>
          <a:p>
            <a:pPr eaLnBrk="1" hangingPunct="1"/>
            <a:r>
              <a:rPr lang="zh-CN" altLang="en-US"/>
              <a:t>多电子原子的能级有两种划分方法，一种是</a:t>
            </a:r>
            <a:r>
              <a:rPr lang="en-US" altLang="zh-CN"/>
              <a:t>1939</a:t>
            </a:r>
            <a:r>
              <a:rPr lang="zh-CN" altLang="en-US"/>
              <a:t>年，美国化学家</a:t>
            </a:r>
            <a:r>
              <a:rPr lang="en-US" altLang="zh-CN"/>
              <a:t>Pauling</a:t>
            </a:r>
            <a:r>
              <a:rPr lang="zh-CN" altLang="en-US"/>
              <a:t>提出来的能级轨道图，一种是</a:t>
            </a:r>
            <a:r>
              <a:rPr lang="en-US" altLang="zh-CN"/>
              <a:t>1962</a:t>
            </a:r>
            <a:r>
              <a:rPr lang="zh-CN" altLang="en-US"/>
              <a:t>年，</a:t>
            </a:r>
            <a:r>
              <a:rPr lang="en-US" altLang="zh-CN"/>
              <a:t>Cotton</a:t>
            </a:r>
            <a:r>
              <a:rPr lang="zh-CN" altLang="en-US"/>
              <a:t>通过光谱实验数据的理论计算得到的能级图。后一种自学。</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CF2EF9D3-193C-49DD-A9F6-EE373431D6B7}" type="slidenum">
              <a:rPr lang="en-US" altLang="zh-CN" b="0">
                <a:latin typeface="Arial" charset="0"/>
              </a:rPr>
              <a:pPr eaLnBrk="1" hangingPunct="1"/>
              <a:t>47</a:t>
            </a:fld>
            <a:endParaRPr lang="en-US" altLang="zh-CN" b="0">
              <a:latin typeface="Arial" charset="0"/>
            </a:endParaRPr>
          </a:p>
        </p:txBody>
      </p:sp>
      <p:sp>
        <p:nvSpPr>
          <p:cNvPr id="45059" name="Rectangle 2"/>
          <p:cNvSpPr>
            <a:spLocks noGrp="1" noRot="1" noChangeAspect="1" noChangeArrowheads="1" noTextEdit="1"/>
          </p:cNvSpPr>
          <p:nvPr>
            <p:ph type="sldImg"/>
          </p:nvPr>
        </p:nvSpPr>
        <p:spPr>
          <a:xfrm>
            <a:off x="139700" y="768350"/>
            <a:ext cx="6819900" cy="3836988"/>
          </a:xfrm>
          <a:ln/>
        </p:spPr>
      </p:sp>
      <p:sp>
        <p:nvSpPr>
          <p:cNvPr id="45060" name="Rectangle 3"/>
          <p:cNvSpPr>
            <a:spLocks noGrp="1" noChangeArrowheads="1"/>
          </p:cNvSpPr>
          <p:nvPr>
            <p:ph type="body" idx="1"/>
          </p:nvPr>
        </p:nvSpPr>
        <p:spPr>
          <a:xfrm>
            <a:off x="946150" y="4860925"/>
            <a:ext cx="5207000" cy="4605338"/>
          </a:xfrm>
          <a:noFill/>
        </p:spPr>
        <p:txBody>
          <a:bodyPr/>
          <a:lstStyle/>
          <a:p>
            <a:pPr eaLnBrk="1" hangingPunct="1"/>
            <a:r>
              <a:rPr lang="en-US" altLang="zh-CN"/>
              <a:t>1939</a:t>
            </a:r>
            <a:r>
              <a:rPr lang="zh-CN" altLang="en-US"/>
              <a:t>年美国化学家</a:t>
            </a:r>
            <a:r>
              <a:rPr lang="en-US" altLang="zh-CN"/>
              <a:t>L.Pauling</a:t>
            </a:r>
            <a:r>
              <a:rPr lang="zh-CN" altLang="en-US"/>
              <a:t>从大量光谱实验数据中总结出了多电子原子轨道中能量的近似顺序，并提出了轨道的近似能级图。这是轨道能级示意图。</a:t>
            </a:r>
          </a:p>
          <a:p>
            <a:pPr eaLnBrk="1" hangingPunct="1"/>
            <a:r>
              <a:rPr lang="zh-CN" altLang="en-US"/>
              <a:t> </a:t>
            </a:r>
            <a:r>
              <a:rPr lang="en-US" altLang="zh-CN"/>
              <a:t>Pauling</a:t>
            </a:r>
            <a:r>
              <a:rPr lang="zh-CN" altLang="en-US"/>
              <a:t>近似能级图是按原子轨道能量高低的顺序排列的，图中用小圆圈代表原子轨道，方框中的几个轨道能量相近，称为一个能级组。这样的能级组共有七个，它与周期表中七个周期有着对应关系。不同能级组之间的能量差较大，同一能级组内各能级之间的能量差别较小。 </a:t>
            </a:r>
          </a:p>
          <a:p>
            <a:pPr eaLnBrk="1" hangingPunct="1"/>
            <a:endParaRPr lang="zh-CN" altLang="en-US"/>
          </a:p>
          <a:p>
            <a:pPr eaLnBrk="1" hangingPunct="1"/>
            <a:r>
              <a:rPr lang="zh-CN" altLang="en-US"/>
              <a:t>这为后来基态原子的核外电子排布研究做了很好的铺垫</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A62442AD-4ED7-41F5-A692-DA02AA983479}" type="slidenum">
              <a:rPr lang="en-US" altLang="zh-CN" b="0">
                <a:latin typeface="Arial" charset="0"/>
              </a:rPr>
              <a:pPr eaLnBrk="1" hangingPunct="1"/>
              <a:t>48</a:t>
            </a:fld>
            <a:endParaRPr lang="en-US" altLang="zh-CN" b="0">
              <a:latin typeface="Arial" charset="0"/>
            </a:endParaRPr>
          </a:p>
        </p:txBody>
      </p:sp>
      <p:sp>
        <p:nvSpPr>
          <p:cNvPr id="46083" name="Rectangle 2"/>
          <p:cNvSpPr>
            <a:spLocks noGrp="1" noRot="1" noChangeAspect="1" noChangeArrowheads="1" noTextEdit="1"/>
          </p:cNvSpPr>
          <p:nvPr>
            <p:ph type="sldImg"/>
          </p:nvPr>
        </p:nvSpPr>
        <p:spPr>
          <a:xfrm>
            <a:off x="139700" y="768350"/>
            <a:ext cx="6819900" cy="3836988"/>
          </a:xfrm>
          <a:ln/>
        </p:spPr>
      </p:sp>
      <p:sp>
        <p:nvSpPr>
          <p:cNvPr id="46084" name="Rectangle 3"/>
          <p:cNvSpPr>
            <a:spLocks noGrp="1" noChangeArrowheads="1"/>
          </p:cNvSpPr>
          <p:nvPr>
            <p:ph type="body" idx="1"/>
          </p:nvPr>
        </p:nvSpPr>
        <p:spPr>
          <a:xfrm>
            <a:off x="946150" y="4860925"/>
            <a:ext cx="5207000" cy="4605338"/>
          </a:xfrm>
          <a:noFill/>
        </p:spPr>
        <p:txBody>
          <a:bodyPr/>
          <a:lstStyle/>
          <a:p>
            <a:pPr eaLnBrk="1" hangingPunct="1"/>
            <a:r>
              <a:rPr lang="zh-CN" altLang="en-US"/>
              <a:t>人们根据光谱实验数据以及对元素性质周期系的分析，归纳出多电子原子中的电子在核外的排布应遵从以下三条原则 </a:t>
            </a:r>
          </a:p>
          <a:p>
            <a:pPr eaLnBrk="1" hangingPunct="1"/>
            <a:endParaRPr lang="zh-CN" altLang="en-US"/>
          </a:p>
          <a:p>
            <a:pPr eaLnBrk="1" hangingPunct="1"/>
            <a:r>
              <a:rPr lang="zh-CN" altLang="en-US"/>
              <a:t>读</a:t>
            </a:r>
          </a:p>
          <a:p>
            <a:pPr eaLnBrk="1" hangingPunct="1"/>
            <a:endParaRPr lang="zh-CN" altLang="en-US"/>
          </a:p>
          <a:p>
            <a:pPr eaLnBrk="1" hangingPunct="1"/>
            <a:r>
              <a:rPr lang="zh-CN" altLang="en-US"/>
              <a:t>这句话怎么去理解？</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400" b="1" dirty="0">
                <a:solidFill>
                  <a:srgbClr val="990033"/>
                </a:solidFill>
                <a:latin typeface="宋体" charset="-122"/>
              </a:rPr>
              <a:t>光谱</a:t>
            </a:r>
            <a:r>
              <a:rPr lang="en-US" altLang="zh-CN" sz="1400" b="1" dirty="0">
                <a:solidFill>
                  <a:srgbClr val="990033"/>
                </a:solidFill>
                <a:latin typeface="宋体" charset="-122"/>
              </a:rPr>
              <a:t>: </a:t>
            </a:r>
            <a:r>
              <a:rPr lang="zh-CN" altLang="en-US" sz="1200" b="1" dirty="0"/>
              <a:t>复色光经过色散系统（如棱镜、光栅）分光后，被色散开的单色光按波长（或频率）大小而依次排列的图案</a:t>
            </a:r>
            <a:r>
              <a:rPr lang="zh-CN" altLang="en-US" sz="1200" dirty="0"/>
              <a:t> 。</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chemeClr val="tx1"/>
                </a:solidFill>
              </a:rPr>
              <a:t>包含有从红光到紫光各种色光的光谱叫做连续光谱</a:t>
            </a:r>
            <a:r>
              <a:rPr lang="zh-CN" altLang="en-US" sz="1100" dirty="0">
                <a:solidFill>
                  <a:schemeClr val="tx1"/>
                </a:solidFill>
              </a:rPr>
              <a:t> </a:t>
            </a:r>
            <a:endParaRPr lang="zh-CN" altLang="en-US" sz="1400" b="1" dirty="0">
              <a:solidFill>
                <a:srgbClr val="990033"/>
              </a:solidFill>
              <a:latin typeface="宋体"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0EA05DF1-6D1F-40F8-8B34-C558F3140F4D}" type="slidenum">
              <a:rPr lang="en-US" altLang="zh-CN" smtClean="0"/>
              <a:pPr>
                <a:defRPr/>
              </a:pPr>
              <a:t>5</a:t>
            </a:fld>
            <a:endParaRPr lang="en-US" altLang="zh-CN"/>
          </a:p>
        </p:txBody>
      </p:sp>
    </p:spTree>
    <p:extLst>
      <p:ext uri="{BB962C8B-B14F-4D97-AF65-F5344CB8AC3E}">
        <p14:creationId xmlns:p14="http://schemas.microsoft.com/office/powerpoint/2010/main" val="128714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975E5CEC-BBD1-415B-9396-2951301AB107}" type="slidenum">
              <a:rPr lang="en-US" altLang="zh-CN" b="0">
                <a:latin typeface="Arial" charset="0"/>
              </a:rPr>
              <a:pPr eaLnBrk="1" hangingPunct="1"/>
              <a:t>49</a:t>
            </a:fld>
            <a:endParaRPr lang="en-US" altLang="zh-CN" b="0">
              <a:latin typeface="Arial" charset="0"/>
            </a:endParaRPr>
          </a:p>
        </p:txBody>
      </p:sp>
      <p:sp>
        <p:nvSpPr>
          <p:cNvPr id="48131" name="Rectangle 2"/>
          <p:cNvSpPr>
            <a:spLocks noGrp="1" noRot="1" noChangeAspect="1" noChangeArrowheads="1" noTextEdit="1"/>
          </p:cNvSpPr>
          <p:nvPr>
            <p:ph type="sldImg"/>
          </p:nvPr>
        </p:nvSpPr>
        <p:spPr>
          <a:xfrm>
            <a:off x="139700" y="768350"/>
            <a:ext cx="6819900" cy="3836988"/>
          </a:xfrm>
          <a:ln/>
        </p:spPr>
      </p:sp>
      <p:sp>
        <p:nvSpPr>
          <p:cNvPr id="48132" name="Rectangle 3"/>
          <p:cNvSpPr>
            <a:spLocks noGrp="1" noChangeArrowheads="1"/>
          </p:cNvSpPr>
          <p:nvPr>
            <p:ph type="body" idx="1"/>
          </p:nvPr>
        </p:nvSpPr>
        <p:spPr>
          <a:noFill/>
        </p:spPr>
        <p:txBody>
          <a:bodyPr/>
          <a:lstStyle/>
          <a:p>
            <a:pPr eaLnBrk="1" hangingPunct="1"/>
            <a:r>
              <a:rPr lang="en-US" altLang="zh-CN"/>
              <a:t>1925</a:t>
            </a:r>
            <a:r>
              <a:rPr lang="zh-CN" altLang="en-US"/>
              <a:t>年，瑞士物理学家</a:t>
            </a:r>
            <a:r>
              <a:rPr kumimoji="1" lang="en-US" altLang="zh-CN" b="1">
                <a:solidFill>
                  <a:schemeClr val="tx2"/>
                </a:solidFill>
              </a:rPr>
              <a:t>Pauli</a:t>
            </a:r>
            <a:r>
              <a:rPr kumimoji="1" lang="zh-CN" altLang="en-US" b="1">
                <a:solidFill>
                  <a:schemeClr val="tx2"/>
                </a:solidFill>
              </a:rPr>
              <a:t>指出：读</a:t>
            </a:r>
          </a:p>
          <a:p>
            <a:pPr eaLnBrk="1" hangingPunct="1"/>
            <a:endParaRPr kumimoji="1" lang="zh-CN" altLang="en-US" b="1">
              <a:solidFill>
                <a:schemeClr val="tx2"/>
              </a:solidFill>
            </a:endParaRPr>
          </a:p>
          <a:p>
            <a:pPr eaLnBrk="1" hangingPunct="1"/>
            <a:r>
              <a:rPr kumimoji="1" lang="zh-CN" altLang="en-US" b="1">
                <a:solidFill>
                  <a:schemeClr val="tx2"/>
                </a:solidFill>
              </a:rPr>
              <a:t>例如：</a:t>
            </a:r>
          </a:p>
          <a:p>
            <a:pPr eaLnBrk="1" hangingPunct="1"/>
            <a:endParaRPr kumimoji="1" lang="zh-CN" altLang="en-US" b="1">
              <a:solidFill>
                <a:schemeClr val="tx2"/>
              </a:solidFill>
            </a:endParaRPr>
          </a:p>
          <a:p>
            <a:pPr eaLnBrk="1" hangingPunct="1"/>
            <a:endParaRPr kumimoji="1" lang="zh-CN" altLang="en-US" b="1">
              <a:solidFill>
                <a:schemeClr val="tx2"/>
              </a:solidFill>
            </a:endParaRPr>
          </a:p>
          <a:p>
            <a:pPr eaLnBrk="1" hangingPunct="1"/>
            <a:r>
              <a:rPr kumimoji="1" lang="zh-CN" altLang="en-US" b="1">
                <a:solidFill>
                  <a:schemeClr val="tx2"/>
                </a:solidFill>
              </a:rPr>
              <a:t>在这里，我们看到了，</a:t>
            </a:r>
            <a:r>
              <a:rPr kumimoji="1" lang="en-US" altLang="zh-CN" b="1">
                <a:solidFill>
                  <a:schemeClr val="tx2"/>
                </a:solidFill>
              </a:rPr>
              <a:t>N</a:t>
            </a:r>
            <a:r>
              <a:rPr kumimoji="1" lang="zh-CN" altLang="en-US" b="1">
                <a:solidFill>
                  <a:schemeClr val="tx2"/>
                </a:solidFill>
              </a:rPr>
              <a:t>原子核外电子分布的规律，我们也看见了，在</a:t>
            </a:r>
            <a:r>
              <a:rPr kumimoji="1" lang="en-US" altLang="zh-CN" b="1">
                <a:solidFill>
                  <a:schemeClr val="tx2"/>
                </a:solidFill>
              </a:rPr>
              <a:t>2P</a:t>
            </a:r>
            <a:r>
              <a:rPr kumimoji="1" lang="zh-CN" altLang="en-US" b="1">
                <a:solidFill>
                  <a:schemeClr val="tx2"/>
                </a:solidFill>
              </a:rPr>
              <a:t>中，三个电子分别占据这不同的轨道，这是为什么？这就是有名的</a:t>
            </a:r>
            <a:r>
              <a:rPr kumimoji="1" lang="en-US" altLang="zh-CN" b="1">
                <a:solidFill>
                  <a:schemeClr val="tx2"/>
                </a:solidFill>
              </a:rPr>
              <a:t>Hund</a:t>
            </a:r>
            <a:r>
              <a:rPr kumimoji="1" lang="zh-CN" altLang="en-US" b="1">
                <a:solidFill>
                  <a:schemeClr val="tx2"/>
                </a:solidFill>
              </a:rPr>
              <a:t>规则。</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0FBF541D-EE6E-4E0D-919A-E25E39E7B184}" type="slidenum">
              <a:rPr lang="en-US" altLang="zh-CN" b="0">
                <a:latin typeface="Arial" charset="0"/>
              </a:rPr>
              <a:pPr eaLnBrk="1" hangingPunct="1"/>
              <a:t>50</a:t>
            </a:fld>
            <a:endParaRPr lang="en-US" altLang="zh-CN" b="0">
              <a:latin typeface="Arial" charset="0"/>
            </a:endParaRPr>
          </a:p>
        </p:txBody>
      </p:sp>
      <p:sp>
        <p:nvSpPr>
          <p:cNvPr id="49155" name="Rectangle 2"/>
          <p:cNvSpPr>
            <a:spLocks noGrp="1" noRot="1" noChangeAspect="1" noChangeArrowheads="1" noTextEdit="1"/>
          </p:cNvSpPr>
          <p:nvPr>
            <p:ph type="sldImg"/>
          </p:nvPr>
        </p:nvSpPr>
        <p:spPr>
          <a:xfrm>
            <a:off x="139700" y="768350"/>
            <a:ext cx="6819900" cy="3836988"/>
          </a:xfrm>
          <a:ln/>
        </p:spPr>
      </p:sp>
      <p:sp>
        <p:nvSpPr>
          <p:cNvPr id="49156" name="Rectangle 3"/>
          <p:cNvSpPr>
            <a:spLocks noGrp="1" noChangeArrowheads="1"/>
          </p:cNvSpPr>
          <p:nvPr>
            <p:ph type="body" idx="1"/>
          </p:nvPr>
        </p:nvSpPr>
        <p:spPr>
          <a:noFill/>
        </p:spPr>
        <p:txBody>
          <a:bodyPr/>
          <a:lstStyle/>
          <a:p>
            <a:pPr eaLnBrk="1" hangingPunct="1"/>
            <a:r>
              <a:rPr lang="en-US" altLang="zh-CN"/>
              <a:t>1925</a:t>
            </a:r>
            <a:r>
              <a:rPr lang="zh-CN" altLang="en-US"/>
              <a:t>年德国物理学家</a:t>
            </a:r>
            <a:r>
              <a:rPr lang="en-US" altLang="zh-CN"/>
              <a:t>F.Hund</a:t>
            </a:r>
            <a:r>
              <a:rPr lang="zh-CN" altLang="en-US"/>
              <a:t>从大量光谱实验数据总结出一条规律：电子在能级相同的原子轨道（称为等价轨道或简并轨道）上分布时，总是尽可能以自旋平行的方式分占不同的轨道，使体系的能量最低，称为</a:t>
            </a:r>
            <a:r>
              <a:rPr lang="en-US" altLang="zh-CN"/>
              <a:t>Hund</a:t>
            </a:r>
            <a:r>
              <a:rPr lang="zh-CN" altLang="en-US"/>
              <a:t>规则。 在进一步研究中，</a:t>
            </a:r>
            <a:r>
              <a:rPr lang="en-US" altLang="zh-CN"/>
              <a:t>Hund</a:t>
            </a:r>
            <a:r>
              <a:rPr lang="zh-CN" altLang="en-US"/>
              <a:t>对自己所提出的规则进行了补充。</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99D28366-0DBD-4F54-AB1D-9E8096C28F9B}" type="slidenum">
              <a:rPr lang="en-US" altLang="zh-CN" b="0">
                <a:latin typeface="Arial" charset="0"/>
              </a:rPr>
              <a:pPr eaLnBrk="1" hangingPunct="1"/>
              <a:t>51</a:t>
            </a:fld>
            <a:endParaRPr lang="en-US" altLang="zh-CN" b="0">
              <a:latin typeface="Arial" charset="0"/>
            </a:endParaRPr>
          </a:p>
        </p:txBody>
      </p:sp>
      <p:sp>
        <p:nvSpPr>
          <p:cNvPr id="50179" name="Rectangle 2"/>
          <p:cNvSpPr>
            <a:spLocks noGrp="1" noRot="1" noChangeAspect="1" noChangeArrowheads="1" noTextEdit="1"/>
          </p:cNvSpPr>
          <p:nvPr>
            <p:ph type="sldImg"/>
          </p:nvPr>
        </p:nvSpPr>
        <p:spPr>
          <a:xfrm>
            <a:off x="139700" y="768350"/>
            <a:ext cx="6819900" cy="3836988"/>
          </a:xfrm>
          <a:ln/>
        </p:spPr>
      </p:sp>
      <p:sp>
        <p:nvSpPr>
          <p:cNvPr id="50180" name="Rectangle 3"/>
          <p:cNvSpPr>
            <a:spLocks noGrp="1" noChangeArrowheads="1"/>
          </p:cNvSpPr>
          <p:nvPr>
            <p:ph type="body" idx="1"/>
          </p:nvPr>
        </p:nvSpPr>
        <p:spPr>
          <a:xfrm>
            <a:off x="946150" y="4860925"/>
            <a:ext cx="5207000" cy="4605338"/>
          </a:xfrm>
          <a:noFill/>
        </p:spPr>
        <p:txBody>
          <a:bodyPr/>
          <a:lstStyle/>
          <a:p>
            <a:pPr eaLnBrk="1" hangingPunct="1"/>
            <a:r>
              <a:rPr lang="zh-CN" altLang="en-US"/>
              <a:t>这就是半满全满规则。</a:t>
            </a:r>
          </a:p>
          <a:p>
            <a:pPr eaLnBrk="1" hangingPunct="1"/>
            <a:endParaRPr lang="zh-CN" altLang="en-US"/>
          </a:p>
          <a:p>
            <a:pPr eaLnBrk="1" hangingPunct="1"/>
            <a:r>
              <a:rPr lang="zh-CN" altLang="en-US"/>
              <a:t>我们知道，</a:t>
            </a:r>
            <a:r>
              <a:rPr lang="en-US" altLang="zh-CN"/>
              <a:t>1S</a:t>
            </a:r>
            <a:r>
              <a:rPr lang="en-US" altLang="zh-CN" baseline="30000"/>
              <a:t>2</a:t>
            </a:r>
            <a:r>
              <a:rPr lang="en-US" altLang="zh-CN"/>
              <a:t>2S</a:t>
            </a:r>
            <a:r>
              <a:rPr lang="en-US" altLang="zh-CN" baseline="30000"/>
              <a:t>2</a:t>
            </a:r>
            <a:r>
              <a:rPr lang="en-US" altLang="zh-CN"/>
              <a:t>2P</a:t>
            </a:r>
            <a:r>
              <a:rPr lang="en-US" altLang="zh-CN" baseline="30000"/>
              <a:t>6</a:t>
            </a:r>
            <a:r>
              <a:rPr lang="en-US" altLang="zh-CN"/>
              <a:t>3S</a:t>
            </a:r>
            <a:r>
              <a:rPr lang="en-US" altLang="zh-CN" baseline="30000"/>
              <a:t>2</a:t>
            </a:r>
            <a:r>
              <a:rPr lang="en-US" altLang="zh-CN"/>
              <a:t>3P</a:t>
            </a:r>
            <a:r>
              <a:rPr lang="en-US" altLang="zh-CN" baseline="30000"/>
              <a:t>6</a:t>
            </a:r>
            <a:r>
              <a:rPr lang="zh-CN" altLang="en-US"/>
              <a:t>和</a:t>
            </a:r>
            <a:r>
              <a:rPr lang="en-US" altLang="zh-CN"/>
              <a:t>Ar</a:t>
            </a:r>
            <a:r>
              <a:rPr lang="zh-CN" altLang="en-US"/>
              <a:t>原子核外电子排布一样，因而为了方便，</a:t>
            </a:r>
            <a:r>
              <a:rPr lang="en-US" altLang="zh-CN"/>
              <a:t>Cr</a:t>
            </a:r>
            <a:r>
              <a:rPr lang="zh-CN" altLang="en-US"/>
              <a:t>的核外电子排布也可以写作：</a:t>
            </a:r>
          </a:p>
          <a:p>
            <a:pPr eaLnBrk="1" hangingPunct="1"/>
            <a:endParaRPr lang="zh-CN" altLang="en-US"/>
          </a:p>
          <a:p>
            <a:pPr eaLnBrk="1" hangingPunct="1"/>
            <a:r>
              <a:rPr lang="zh-CN" altLang="en-US"/>
              <a:t>这里的</a:t>
            </a:r>
            <a:r>
              <a:rPr lang="en-US" altLang="zh-CN"/>
              <a:t>[Ar]</a:t>
            </a:r>
            <a:r>
              <a:rPr lang="zh-CN" altLang="en-US"/>
              <a:t>称为原子芯</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594394F6-D7CB-42D8-A83B-3826E1C0A321}" type="slidenum">
              <a:rPr lang="en-US" altLang="zh-CN" b="0">
                <a:latin typeface="Arial" charset="0"/>
              </a:rPr>
              <a:pPr eaLnBrk="1" hangingPunct="1"/>
              <a:t>52</a:t>
            </a:fld>
            <a:endParaRPr lang="en-US" altLang="zh-CN" b="0">
              <a:latin typeface="Arial" charset="0"/>
            </a:endParaRPr>
          </a:p>
        </p:txBody>
      </p:sp>
      <p:sp>
        <p:nvSpPr>
          <p:cNvPr id="51203" name="Rectangle 2"/>
          <p:cNvSpPr>
            <a:spLocks noGrp="1" noRot="1" noChangeAspect="1" noChangeArrowheads="1" noTextEdit="1"/>
          </p:cNvSpPr>
          <p:nvPr>
            <p:ph type="sldImg"/>
          </p:nvPr>
        </p:nvSpPr>
        <p:spPr>
          <a:xfrm>
            <a:off x="139700" y="768350"/>
            <a:ext cx="6819900" cy="3836988"/>
          </a:xfrm>
          <a:ln/>
        </p:spPr>
      </p:sp>
      <p:sp>
        <p:nvSpPr>
          <p:cNvPr id="5120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E77C65A8-E4D2-4AEC-B9C8-9E9BF8DA34DC}" type="slidenum">
              <a:rPr lang="en-US" altLang="zh-CN" b="0">
                <a:latin typeface="Arial" charset="0"/>
              </a:rPr>
              <a:pPr eaLnBrk="1" hangingPunct="1"/>
              <a:t>53</a:t>
            </a:fld>
            <a:endParaRPr lang="en-US" altLang="zh-CN" b="0">
              <a:latin typeface="Arial" charset="0"/>
            </a:endParaRPr>
          </a:p>
        </p:txBody>
      </p:sp>
      <p:sp>
        <p:nvSpPr>
          <p:cNvPr id="52227" name="Rectangle 2"/>
          <p:cNvSpPr>
            <a:spLocks noGrp="1" noRot="1" noChangeAspect="1" noChangeArrowheads="1" noTextEdit="1"/>
          </p:cNvSpPr>
          <p:nvPr>
            <p:ph type="sldImg"/>
          </p:nvPr>
        </p:nvSpPr>
        <p:spPr>
          <a:xfrm>
            <a:off x="139700" y="768350"/>
            <a:ext cx="6819900" cy="3836988"/>
          </a:xfrm>
          <a:ln/>
        </p:spPr>
      </p:sp>
      <p:sp>
        <p:nvSpPr>
          <p:cNvPr id="52228" name="Rectangle 3"/>
          <p:cNvSpPr>
            <a:spLocks noGrp="1" noChangeArrowheads="1"/>
          </p:cNvSpPr>
          <p:nvPr>
            <p:ph type="body" idx="1"/>
          </p:nvPr>
        </p:nvSpPr>
        <p:spPr>
          <a:noFill/>
        </p:spPr>
        <p:txBody>
          <a:bodyPr/>
          <a:lstStyle/>
          <a:p>
            <a:pPr eaLnBrk="1" hangingPunct="1"/>
            <a:r>
              <a:rPr lang="zh-CN" altLang="en-US"/>
              <a:t>刚才我们已经学习了多电子核外电子排布，那么，现在我们接着学习元素周期表和元素性质的周期性。</a:t>
            </a:r>
          </a:p>
          <a:p>
            <a:pPr eaLnBrk="1" hangingPunct="1"/>
            <a:r>
              <a:rPr lang="zh-CN" altLang="en-US"/>
              <a:t>希望大家不要死记硬背，应该理解记忆。</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B7983477-FBF0-4353-83B6-601B02EEE86A}" type="slidenum">
              <a:rPr lang="en-US" altLang="zh-CN" b="0">
                <a:latin typeface="Arial" charset="0"/>
              </a:rPr>
              <a:pPr eaLnBrk="1" hangingPunct="1"/>
              <a:t>54</a:t>
            </a:fld>
            <a:endParaRPr lang="en-US" altLang="zh-CN" b="0">
              <a:latin typeface="Arial" charset="0"/>
            </a:endParaRPr>
          </a:p>
        </p:txBody>
      </p:sp>
      <p:sp>
        <p:nvSpPr>
          <p:cNvPr id="53251" name="Rectangle 2"/>
          <p:cNvSpPr>
            <a:spLocks noGrp="1" noRot="1" noChangeAspect="1" noChangeArrowheads="1" noTextEdit="1"/>
          </p:cNvSpPr>
          <p:nvPr>
            <p:ph type="sldImg"/>
          </p:nvPr>
        </p:nvSpPr>
        <p:spPr>
          <a:xfrm>
            <a:off x="139700" y="768350"/>
            <a:ext cx="6819900" cy="3836988"/>
          </a:xfrm>
          <a:ln/>
        </p:spPr>
      </p:sp>
      <p:sp>
        <p:nvSpPr>
          <p:cNvPr id="53252" name="Rectangle 3"/>
          <p:cNvSpPr>
            <a:spLocks noGrp="1" noChangeArrowheads="1"/>
          </p:cNvSpPr>
          <p:nvPr>
            <p:ph type="body" idx="1"/>
          </p:nvPr>
        </p:nvSpPr>
        <p:spPr>
          <a:xfrm>
            <a:off x="946150" y="4860925"/>
            <a:ext cx="5207000" cy="4605338"/>
          </a:xfrm>
          <a:noFill/>
        </p:spPr>
        <p:txBody>
          <a:bodyPr/>
          <a:lstStyle/>
          <a:p>
            <a:pPr eaLnBrk="1" hangingPunct="1"/>
            <a:r>
              <a:rPr lang="zh-CN" altLang="en-US"/>
              <a:t>元素周期表是</a:t>
            </a:r>
            <a:r>
              <a:rPr lang="en-US" altLang="zh-CN" b="1">
                <a:solidFill>
                  <a:srgbClr val="0000FF"/>
                </a:solidFill>
              </a:rPr>
              <a:t>1869</a:t>
            </a:r>
            <a:r>
              <a:rPr lang="zh-CN" altLang="en-US" b="1">
                <a:solidFill>
                  <a:srgbClr val="0000FF"/>
                </a:solidFill>
              </a:rPr>
              <a:t>年，门捷列夫发现的。</a:t>
            </a:r>
            <a:r>
              <a:rPr lang="zh-CN" altLang="en-US" b="1"/>
              <a:t>元素周期表中的纵行称为族。长周期表中共有</a:t>
            </a:r>
            <a:r>
              <a:rPr lang="en-US" altLang="zh-CN" b="1"/>
              <a:t>18</a:t>
            </a:r>
            <a:r>
              <a:rPr lang="zh-CN" altLang="en-US" b="1"/>
              <a:t>个纵行，划分为</a:t>
            </a:r>
            <a:r>
              <a:rPr lang="en-US" altLang="zh-CN" b="1"/>
              <a:t>16</a:t>
            </a:r>
            <a:r>
              <a:rPr lang="zh-CN" altLang="en-US" b="1"/>
              <a:t>个族。除了由第</a:t>
            </a:r>
            <a:r>
              <a:rPr lang="en-US" altLang="zh-CN" b="1"/>
              <a:t>8</a:t>
            </a:r>
            <a:r>
              <a:rPr lang="zh-CN" altLang="en-US" b="1"/>
              <a:t>～</a:t>
            </a:r>
            <a:r>
              <a:rPr lang="en-US" altLang="zh-CN" b="1"/>
              <a:t>10</a:t>
            </a:r>
            <a:r>
              <a:rPr lang="zh-CN" altLang="en-US" b="1"/>
              <a:t>三个纵行组成的一个族外，每一个纵行为一个族。</a:t>
            </a:r>
            <a:r>
              <a:rPr lang="zh-CN" altLang="en-US"/>
              <a:t> </a:t>
            </a:r>
          </a:p>
          <a:p>
            <a:pPr eaLnBrk="1" hangingPunct="1"/>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EB9FF301-BECB-4E3E-AFB0-2912E528B6AA}" type="slidenum">
              <a:rPr lang="en-US" altLang="zh-CN" b="0">
                <a:latin typeface="Arial" charset="0"/>
              </a:rPr>
              <a:pPr eaLnBrk="1" hangingPunct="1"/>
              <a:t>55</a:t>
            </a:fld>
            <a:endParaRPr lang="en-US" altLang="zh-CN" b="0">
              <a:latin typeface="Arial" charset="0"/>
            </a:endParaRPr>
          </a:p>
        </p:txBody>
      </p:sp>
      <p:sp>
        <p:nvSpPr>
          <p:cNvPr id="54275" name="Rectangle 2"/>
          <p:cNvSpPr>
            <a:spLocks noGrp="1" noRot="1" noChangeAspect="1" noChangeArrowheads="1" noTextEdit="1"/>
          </p:cNvSpPr>
          <p:nvPr>
            <p:ph type="sldImg"/>
          </p:nvPr>
        </p:nvSpPr>
        <p:spPr>
          <a:xfrm>
            <a:off x="139700" y="768350"/>
            <a:ext cx="6819900" cy="3836988"/>
          </a:xfrm>
          <a:ln/>
        </p:spPr>
      </p:sp>
      <p:sp>
        <p:nvSpPr>
          <p:cNvPr id="54276" name="Rectangle 3"/>
          <p:cNvSpPr>
            <a:spLocks noGrp="1" noChangeArrowheads="1"/>
          </p:cNvSpPr>
          <p:nvPr>
            <p:ph type="body" idx="1"/>
          </p:nvPr>
        </p:nvSpPr>
        <p:spPr>
          <a:noFill/>
        </p:spPr>
        <p:txBody>
          <a:bodyPr/>
          <a:lstStyle/>
          <a:p>
            <a:pPr eaLnBrk="1" hangingPunct="1"/>
            <a:r>
              <a:rPr lang="zh-CN" altLang="en-US"/>
              <a:t>这是各周期元素的数目与相应能级组和原子轨道的关系。</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C09249A0-63F9-429E-A3CB-A65203C33682}" type="slidenum">
              <a:rPr lang="en-US" altLang="zh-CN" b="0">
                <a:latin typeface="Arial" charset="0"/>
              </a:rPr>
              <a:pPr eaLnBrk="1" hangingPunct="1"/>
              <a:t>56</a:t>
            </a:fld>
            <a:endParaRPr lang="en-US" altLang="zh-CN" b="0">
              <a:latin typeface="Arial" charset="0"/>
            </a:endParaRPr>
          </a:p>
        </p:txBody>
      </p:sp>
      <p:sp>
        <p:nvSpPr>
          <p:cNvPr id="55299" name="Rectangle 2"/>
          <p:cNvSpPr>
            <a:spLocks noGrp="1" noRot="1" noChangeAspect="1" noChangeArrowheads="1" noTextEdit="1"/>
          </p:cNvSpPr>
          <p:nvPr>
            <p:ph type="sldImg"/>
          </p:nvPr>
        </p:nvSpPr>
        <p:spPr>
          <a:xfrm>
            <a:off x="139700" y="768350"/>
            <a:ext cx="6819900" cy="3836988"/>
          </a:xfrm>
          <a:ln/>
        </p:spPr>
      </p:sp>
      <p:sp>
        <p:nvSpPr>
          <p:cNvPr id="55300" name="Rectangle 3"/>
          <p:cNvSpPr>
            <a:spLocks noGrp="1" noChangeArrowheads="1"/>
          </p:cNvSpPr>
          <p:nvPr>
            <p:ph type="body" idx="1"/>
          </p:nvPr>
        </p:nvSpPr>
        <p:spPr>
          <a:xfrm>
            <a:off x="946150" y="4860925"/>
            <a:ext cx="5207000" cy="4605338"/>
          </a:xfrm>
          <a:noFill/>
        </p:spPr>
        <p:txBody>
          <a:bodyPr/>
          <a:lstStyle/>
          <a:p>
            <a:pPr eaLnBrk="1" hangingPunct="1"/>
            <a:r>
              <a:rPr lang="zh-CN" altLang="en-US"/>
              <a:t>但是对于</a:t>
            </a:r>
            <a:r>
              <a:rPr lang="zh-CN" altLang="en-US" b="1">
                <a:solidFill>
                  <a:srgbClr val="FF3300"/>
                </a:solidFill>
              </a:rPr>
              <a:t>副族元素的族数而言，却不是这样。</a:t>
            </a:r>
          </a:p>
          <a:p>
            <a:pPr eaLnBrk="1" hangingPunct="1"/>
            <a:endParaRPr lang="zh-CN" altLang="en-US" b="1">
              <a:solidFill>
                <a:srgbClr val="FF3300"/>
              </a:solidFill>
            </a:endParaRPr>
          </a:p>
          <a:p>
            <a:pPr eaLnBrk="1" hangingPunct="1"/>
            <a:r>
              <a:rPr lang="zh-CN" altLang="en-US" b="1"/>
              <a:t>副族元素和第</a:t>
            </a:r>
            <a:r>
              <a:rPr lang="en-US" altLang="zh-CN" b="1"/>
              <a:t>Ⅷ</a:t>
            </a:r>
            <a:r>
              <a:rPr lang="zh-CN" altLang="en-US" b="1"/>
              <a:t>族元素最外层电子较少，除</a:t>
            </a:r>
            <a:r>
              <a:rPr lang="en-US" altLang="zh-CN" b="1"/>
              <a:t>Pd</a:t>
            </a:r>
            <a:r>
              <a:rPr lang="zh-CN" altLang="en-US" b="1"/>
              <a:t>外只有</a:t>
            </a:r>
            <a:r>
              <a:rPr lang="en-US" altLang="zh-CN" b="1"/>
              <a:t>1</a:t>
            </a:r>
            <a:r>
              <a:rPr lang="zh-CN" altLang="en-US" b="1"/>
              <a:t>～</a:t>
            </a:r>
            <a:r>
              <a:rPr lang="en-US" altLang="zh-CN" b="1"/>
              <a:t>2</a:t>
            </a:r>
            <a:r>
              <a:rPr lang="zh-CN" altLang="en-US" b="1"/>
              <a:t>个电子，它们的（</a:t>
            </a:r>
            <a:r>
              <a:rPr lang="en-US" altLang="zh-CN" b="1" i="1"/>
              <a:t>n</a:t>
            </a:r>
            <a:r>
              <a:rPr lang="zh-CN" altLang="en-US" b="1" i="1"/>
              <a:t>－</a:t>
            </a:r>
            <a:r>
              <a:rPr lang="en-US" altLang="zh-CN" b="1"/>
              <a:t>1</a:t>
            </a:r>
            <a:r>
              <a:rPr lang="zh-CN" altLang="en-US" b="1"/>
              <a:t>）</a:t>
            </a:r>
            <a:r>
              <a:rPr lang="en-US" altLang="zh-CN" b="1"/>
              <a:t>d</a:t>
            </a:r>
            <a:r>
              <a:rPr lang="zh-CN" altLang="en-US" b="1"/>
              <a:t>轨道或（</a:t>
            </a:r>
            <a:r>
              <a:rPr lang="en-US" altLang="zh-CN" b="1" i="1"/>
              <a:t>n</a:t>
            </a:r>
            <a:r>
              <a:rPr lang="zh-CN" altLang="en-US" b="1" i="1"/>
              <a:t>－</a:t>
            </a:r>
            <a:r>
              <a:rPr lang="en-US" altLang="zh-CN" b="1"/>
              <a:t>2</a:t>
            </a:r>
            <a:r>
              <a:rPr lang="zh-CN" altLang="en-US" b="1"/>
              <a:t>）</a:t>
            </a:r>
            <a:r>
              <a:rPr lang="en-US" altLang="zh-CN" b="1"/>
              <a:t>f</a:t>
            </a:r>
            <a:r>
              <a:rPr lang="zh-CN" altLang="en-US" b="1"/>
              <a:t>轨道未充满或刚充满，故在化合物中常表现多种不同的氧化态。它们的性质与主族元素有较大的差别，称为过渡元素。</a:t>
            </a:r>
            <a:r>
              <a:rPr lang="zh-CN" altLang="en-US"/>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5E71066D-A4FD-4D1F-8EAA-B4944948671F}" type="slidenum">
              <a:rPr lang="en-US" altLang="zh-CN" b="0">
                <a:latin typeface="Arial" charset="0"/>
              </a:rPr>
              <a:pPr eaLnBrk="1" hangingPunct="1"/>
              <a:t>57</a:t>
            </a:fld>
            <a:endParaRPr lang="en-US" altLang="zh-CN" b="0">
              <a:latin typeface="Arial" charset="0"/>
            </a:endParaRPr>
          </a:p>
        </p:txBody>
      </p:sp>
      <p:sp>
        <p:nvSpPr>
          <p:cNvPr id="56323" name="Rectangle 2"/>
          <p:cNvSpPr>
            <a:spLocks noGrp="1" noRot="1" noChangeAspect="1" noChangeArrowheads="1" noTextEdit="1"/>
          </p:cNvSpPr>
          <p:nvPr>
            <p:ph type="sldImg"/>
          </p:nvPr>
        </p:nvSpPr>
        <p:spPr>
          <a:xfrm>
            <a:off x="139700" y="768350"/>
            <a:ext cx="6819900" cy="3836988"/>
          </a:xfrm>
          <a:ln/>
        </p:spPr>
      </p:sp>
      <p:sp>
        <p:nvSpPr>
          <p:cNvPr id="56324" name="Rectangle 3"/>
          <p:cNvSpPr>
            <a:spLocks noGrp="1" noChangeArrowheads="1"/>
          </p:cNvSpPr>
          <p:nvPr>
            <p:ph type="body" idx="1"/>
          </p:nvPr>
        </p:nvSpPr>
        <p:spPr>
          <a:noFill/>
        </p:spPr>
        <p:txBody>
          <a:bodyPr/>
          <a:lstStyle/>
          <a:p>
            <a:pPr eaLnBrk="1" hangingPunct="1"/>
            <a:r>
              <a:rPr lang="zh-CN" altLang="en-US"/>
              <a:t>通过刚才的学习，我们很容易就可以将元素周期表划分为几个区。</a:t>
            </a:r>
          </a:p>
          <a:p>
            <a:pPr eaLnBrk="1" hangingPunct="1"/>
            <a:endParaRPr lang="zh-CN" altLang="en-US"/>
          </a:p>
          <a:p>
            <a:pPr eaLnBrk="1" hangingPunct="1"/>
            <a:r>
              <a:rPr lang="zh-CN" altLang="en-US"/>
              <a:t>我们知道，对于元素周期表来说，每一周期的原子核外电子排布都周期性的进行变化，这也暗示这写原子的物理性质和化学性质也是周期的变化，对于核外电子排布类似的原子而言，也应该有着比较类似的性质。实验结果是肯定的。我们把这些称为元素的周期性</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EF9AB461-0D3A-4CFE-8D5D-B9C04E17312B}" type="slidenum">
              <a:rPr lang="en-US" altLang="zh-CN" b="0">
                <a:latin typeface="Arial" charset="0"/>
              </a:rPr>
              <a:pPr eaLnBrk="1" hangingPunct="1"/>
              <a:t>58</a:t>
            </a:fld>
            <a:endParaRPr lang="en-US" altLang="zh-CN" b="0">
              <a:latin typeface="Arial" charset="0"/>
            </a:endParaRPr>
          </a:p>
        </p:txBody>
      </p:sp>
      <p:sp>
        <p:nvSpPr>
          <p:cNvPr id="57347" name="Rectangle 2"/>
          <p:cNvSpPr>
            <a:spLocks noGrp="1" noRot="1" noChangeAspect="1" noChangeArrowheads="1" noTextEdit="1"/>
          </p:cNvSpPr>
          <p:nvPr>
            <p:ph type="sldImg"/>
          </p:nvPr>
        </p:nvSpPr>
        <p:spPr>
          <a:xfrm>
            <a:off x="139700" y="768350"/>
            <a:ext cx="6819900" cy="3836988"/>
          </a:xfrm>
          <a:ln/>
        </p:spPr>
      </p:sp>
      <p:sp>
        <p:nvSpPr>
          <p:cNvPr id="57348" name="Rectangle 3"/>
          <p:cNvSpPr>
            <a:spLocks noGrp="1" noChangeArrowheads="1"/>
          </p:cNvSpPr>
          <p:nvPr>
            <p:ph type="body" idx="1"/>
          </p:nvPr>
        </p:nvSpPr>
        <p:spPr>
          <a:xfrm>
            <a:off x="946150" y="4860925"/>
            <a:ext cx="5207000" cy="4605338"/>
          </a:xfrm>
          <a:noFill/>
        </p:spPr>
        <p:txBody>
          <a:bodyPr/>
          <a:lstStyle/>
          <a:p>
            <a:pPr eaLnBrk="1" hangingPunct="1"/>
            <a:r>
              <a:rPr lang="zh-CN" altLang="en-US"/>
              <a:t>元素周期性也可以称为</a:t>
            </a:r>
            <a:r>
              <a:rPr lang="zh-CN" altLang="en-US" b="1">
                <a:solidFill>
                  <a:srgbClr val="0000FF"/>
                </a:solidFill>
              </a:rPr>
              <a:t>元素周期律，这些规律性主要表现这几个方面。</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EA05DF1-6D1F-40F8-8B34-C558F3140F4D}" type="slidenum">
              <a:rPr lang="en-US" altLang="zh-CN" smtClean="0"/>
              <a:pPr>
                <a:defRPr/>
              </a:pPr>
              <a:t>7</a:t>
            </a:fld>
            <a:endParaRPr lang="en-US" altLang="zh-CN"/>
          </a:p>
        </p:txBody>
      </p:sp>
    </p:spTree>
    <p:extLst>
      <p:ext uri="{BB962C8B-B14F-4D97-AF65-F5344CB8AC3E}">
        <p14:creationId xmlns:p14="http://schemas.microsoft.com/office/powerpoint/2010/main" val="23047110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E42DC951-A739-4F77-80CA-5A15CE6ED949}" type="slidenum">
              <a:rPr lang="en-US" altLang="zh-CN" b="0">
                <a:latin typeface="Arial" charset="0"/>
              </a:rPr>
              <a:pPr eaLnBrk="1" hangingPunct="1"/>
              <a:t>59</a:t>
            </a:fld>
            <a:endParaRPr lang="en-US" altLang="zh-CN" b="0">
              <a:latin typeface="Arial" charset="0"/>
            </a:endParaRPr>
          </a:p>
        </p:txBody>
      </p:sp>
      <p:sp>
        <p:nvSpPr>
          <p:cNvPr id="58371" name="Rectangle 2"/>
          <p:cNvSpPr>
            <a:spLocks noGrp="1" noRot="1" noChangeAspect="1" noChangeArrowheads="1" noTextEdit="1"/>
          </p:cNvSpPr>
          <p:nvPr>
            <p:ph type="sldImg"/>
          </p:nvPr>
        </p:nvSpPr>
        <p:spPr>
          <a:xfrm>
            <a:off x="139700" y="768350"/>
            <a:ext cx="6819900" cy="3836988"/>
          </a:xfrm>
          <a:ln/>
        </p:spPr>
      </p:sp>
      <p:sp>
        <p:nvSpPr>
          <p:cNvPr id="58372" name="Rectangle 3"/>
          <p:cNvSpPr>
            <a:spLocks noGrp="1" noChangeArrowheads="1"/>
          </p:cNvSpPr>
          <p:nvPr>
            <p:ph type="body" idx="1"/>
          </p:nvPr>
        </p:nvSpPr>
        <p:spPr>
          <a:noFill/>
        </p:spPr>
        <p:txBody>
          <a:bodyPr/>
          <a:lstStyle/>
          <a:p>
            <a:pPr eaLnBrk="1" hangingPunct="1"/>
            <a:r>
              <a:rPr lang="zh-CN" altLang="en-US" dirty="0"/>
              <a:t>是指相邻同种原子的核间距离的一半。根据测定数据的来源不同，原子半径一般可分为共价半径、金属半径和范德华半径。 </a:t>
            </a:r>
          </a:p>
          <a:p>
            <a:pPr eaLnBrk="1" hangingPunct="1"/>
            <a:endParaRPr lang="zh-CN" altLang="en-US" dirty="0"/>
          </a:p>
          <a:p>
            <a:pPr eaLnBrk="1" hangingPunct="1"/>
            <a:r>
              <a:rPr lang="zh-CN" altLang="en-US" dirty="0"/>
              <a:t>同种元素的两个原子以共价单键连接时，其核间距离的一半称为该原子的共价半径（</a:t>
            </a:r>
            <a:r>
              <a:rPr lang="en-US" altLang="zh-CN" dirty="0"/>
              <a:t>covalent radius</a:t>
            </a:r>
            <a:r>
              <a:rPr lang="zh-CN" altLang="en-US" dirty="0"/>
              <a:t>）。</a:t>
            </a:r>
          </a:p>
          <a:p>
            <a:pPr eaLnBrk="1" hangingPunct="1"/>
            <a:r>
              <a:rPr lang="zh-CN" altLang="en-US" dirty="0"/>
              <a:t>金属单质晶体中，两相邻金属原子的核间距离的一半称为该原子的金属半径（</a:t>
            </a:r>
            <a:r>
              <a:rPr lang="en-US" altLang="zh-CN" dirty="0"/>
              <a:t>metallic radius</a:t>
            </a:r>
            <a:r>
              <a:rPr lang="zh-CN" altLang="en-US" dirty="0"/>
              <a:t>）。</a:t>
            </a:r>
          </a:p>
          <a:p>
            <a:pPr eaLnBrk="1" hangingPunct="1"/>
            <a:r>
              <a:rPr lang="zh-CN" altLang="en-US" dirty="0"/>
              <a:t>单原子单质分子晶体中的两个原子只靠范德华力</a:t>
            </a:r>
            <a:r>
              <a:rPr lang="en-US" altLang="zh-CN" dirty="0"/>
              <a:t>(</a:t>
            </a:r>
            <a:r>
              <a:rPr lang="zh-CN" altLang="en-US" dirty="0"/>
              <a:t>分子间作用力</a:t>
            </a:r>
            <a:r>
              <a:rPr lang="en-US" altLang="zh-CN" dirty="0"/>
              <a:t>)</a:t>
            </a:r>
            <a:r>
              <a:rPr lang="zh-CN" altLang="en-US" dirty="0"/>
              <a:t>互相吸引，它们核间距的一半称为范德华半径（</a:t>
            </a:r>
            <a:r>
              <a:rPr lang="en-US" altLang="zh-CN" dirty="0"/>
              <a:t>van der Waals radius</a:t>
            </a:r>
            <a:r>
              <a:rPr lang="zh-CN" altLang="en-US" dirty="0"/>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99E19D6B-7D5A-4DD9-93B6-9EA310E4F303}" type="slidenum">
              <a:rPr lang="en-US" altLang="zh-CN" b="0">
                <a:latin typeface="Arial" charset="0"/>
              </a:rPr>
              <a:pPr eaLnBrk="1" hangingPunct="1"/>
              <a:t>60</a:t>
            </a:fld>
            <a:endParaRPr lang="en-US" altLang="zh-CN" b="0">
              <a:latin typeface="Arial" charset="0"/>
            </a:endParaRPr>
          </a:p>
        </p:txBody>
      </p:sp>
      <p:sp>
        <p:nvSpPr>
          <p:cNvPr id="59395" name="Rectangle 2"/>
          <p:cNvSpPr>
            <a:spLocks noGrp="1" noRot="1" noChangeAspect="1" noChangeArrowheads="1" noTextEdit="1"/>
          </p:cNvSpPr>
          <p:nvPr>
            <p:ph type="sldImg"/>
          </p:nvPr>
        </p:nvSpPr>
        <p:spPr>
          <a:xfrm>
            <a:off x="139700" y="768350"/>
            <a:ext cx="6819900" cy="3836988"/>
          </a:xfrm>
          <a:ln/>
        </p:spPr>
      </p:sp>
      <p:sp>
        <p:nvSpPr>
          <p:cNvPr id="59396" name="Rectangle 3"/>
          <p:cNvSpPr>
            <a:spLocks noGrp="1" noChangeArrowheads="1"/>
          </p:cNvSpPr>
          <p:nvPr>
            <p:ph type="body" idx="1"/>
          </p:nvPr>
        </p:nvSpPr>
        <p:spPr>
          <a:noFill/>
        </p:spPr>
        <p:txBody>
          <a:bodyPr/>
          <a:lstStyle/>
          <a:p>
            <a:pPr eaLnBrk="1" hangingPunct="1"/>
            <a:r>
              <a:rPr lang="en-US" altLang="zh-CN"/>
              <a:t>……</a:t>
            </a:r>
            <a:r>
              <a:rPr lang="zh-CN" altLang="en-US"/>
              <a:t>其中，第八主族是特殊情况，</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5F9BCC9F-10D8-4A46-84CB-076F4407A56C}" type="slidenum">
              <a:rPr lang="en-US" altLang="zh-CN" b="0">
                <a:latin typeface="Arial" charset="0"/>
              </a:rPr>
              <a:pPr eaLnBrk="1" hangingPunct="1"/>
              <a:t>61</a:t>
            </a:fld>
            <a:endParaRPr lang="en-US" altLang="zh-CN" b="0">
              <a:latin typeface="Arial" charset="0"/>
            </a:endParaRPr>
          </a:p>
        </p:txBody>
      </p:sp>
      <p:sp>
        <p:nvSpPr>
          <p:cNvPr id="60419" name="Rectangle 2"/>
          <p:cNvSpPr>
            <a:spLocks noGrp="1" noRot="1" noChangeAspect="1" noChangeArrowheads="1" noTextEdit="1"/>
          </p:cNvSpPr>
          <p:nvPr>
            <p:ph type="sldImg"/>
          </p:nvPr>
        </p:nvSpPr>
        <p:spPr>
          <a:xfrm>
            <a:off x="139700" y="768350"/>
            <a:ext cx="6819900" cy="3836988"/>
          </a:xfrm>
          <a:ln/>
        </p:spPr>
      </p:sp>
      <p:sp>
        <p:nvSpPr>
          <p:cNvPr id="60420" name="Rectangle 3"/>
          <p:cNvSpPr>
            <a:spLocks noGrp="1" noChangeArrowheads="1"/>
          </p:cNvSpPr>
          <p:nvPr>
            <p:ph type="body" idx="1"/>
          </p:nvPr>
        </p:nvSpPr>
        <p:spPr>
          <a:xfrm>
            <a:off x="946150" y="4860925"/>
            <a:ext cx="5207000" cy="4605338"/>
          </a:xfrm>
          <a:noFill/>
        </p:spPr>
        <p:txBody>
          <a:bodyPr/>
          <a:lstStyle/>
          <a:p>
            <a:pPr eaLnBrk="1" hangingPunct="1"/>
            <a:r>
              <a:rPr lang="zh-CN" altLang="en-US"/>
              <a:t>对于过度元素而言，同一副族元素从上到下原子半径总的趋势也增大，但幅度较小。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A1A7F32F-883D-402F-BCF9-D6EF0C728A90}" type="slidenum">
              <a:rPr lang="en-US" altLang="zh-CN" b="0">
                <a:latin typeface="Arial" charset="0"/>
              </a:rPr>
              <a:pPr eaLnBrk="1" hangingPunct="1"/>
              <a:t>62</a:t>
            </a:fld>
            <a:endParaRPr lang="en-US" altLang="zh-CN" b="0">
              <a:latin typeface="Arial" charset="0"/>
            </a:endParaRPr>
          </a:p>
        </p:txBody>
      </p:sp>
      <p:sp>
        <p:nvSpPr>
          <p:cNvPr id="61443" name="Rectangle 2"/>
          <p:cNvSpPr>
            <a:spLocks noGrp="1" noRot="1" noChangeAspect="1" noChangeArrowheads="1" noTextEdit="1"/>
          </p:cNvSpPr>
          <p:nvPr>
            <p:ph type="sldImg"/>
          </p:nvPr>
        </p:nvSpPr>
        <p:spPr>
          <a:xfrm>
            <a:off x="139700" y="768350"/>
            <a:ext cx="6819900" cy="3836988"/>
          </a:xfrm>
          <a:ln/>
        </p:spPr>
      </p:sp>
      <p:sp>
        <p:nvSpPr>
          <p:cNvPr id="61444"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A1F62875-9598-4F73-920A-B3753A9D880F}" type="slidenum">
              <a:rPr lang="en-US" altLang="zh-CN" b="0">
                <a:latin typeface="Arial" charset="0"/>
              </a:rPr>
              <a:pPr eaLnBrk="1" hangingPunct="1"/>
              <a:t>63</a:t>
            </a:fld>
            <a:endParaRPr lang="en-US" altLang="zh-CN" b="0">
              <a:latin typeface="Arial" charset="0"/>
            </a:endParaRPr>
          </a:p>
        </p:txBody>
      </p:sp>
      <p:sp>
        <p:nvSpPr>
          <p:cNvPr id="62467" name="Rectangle 2"/>
          <p:cNvSpPr>
            <a:spLocks noGrp="1" noRot="1" noChangeAspect="1" noChangeArrowheads="1" noTextEdit="1"/>
          </p:cNvSpPr>
          <p:nvPr>
            <p:ph type="sldImg"/>
          </p:nvPr>
        </p:nvSpPr>
        <p:spPr>
          <a:xfrm>
            <a:off x="139700" y="768350"/>
            <a:ext cx="6819900" cy="3836988"/>
          </a:xfrm>
          <a:ln/>
        </p:spPr>
      </p:sp>
      <p:sp>
        <p:nvSpPr>
          <p:cNvPr id="62468" name="Rectangle 3"/>
          <p:cNvSpPr>
            <a:spLocks noGrp="1" noChangeArrowheads="1"/>
          </p:cNvSpPr>
          <p:nvPr>
            <p:ph type="body" idx="1"/>
          </p:nvPr>
        </p:nvSpPr>
        <p:spPr>
          <a:noFill/>
        </p:spPr>
        <p:txBody>
          <a:bodyPr/>
          <a:lstStyle/>
          <a:p>
            <a:pPr eaLnBrk="1" hangingPunct="1"/>
            <a:r>
              <a:rPr lang="zh-CN" altLang="en-US"/>
              <a:t>对于同一周期：</a:t>
            </a:r>
          </a:p>
          <a:p>
            <a:pPr eaLnBrk="1" hangingPunct="1"/>
            <a:endParaRPr lang="zh-CN" altLang="en-US"/>
          </a:p>
          <a:p>
            <a:pPr eaLnBrk="1" hangingPunct="1"/>
            <a:endParaRPr lang="zh-CN" altLang="en-US"/>
          </a:p>
          <a:p>
            <a:pPr eaLnBrk="1" hangingPunct="1"/>
            <a:endParaRPr lang="zh-CN" altLang="en-US"/>
          </a:p>
          <a:p>
            <a:pPr eaLnBrk="1" hangingPunct="1"/>
            <a:r>
              <a:rPr lang="zh-CN" altLang="en-US"/>
              <a:t>但是，其中也有特殊的情况：如。。。。。。</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EFCC59D8-13BD-404A-A512-CEFF38395864}" type="slidenum">
              <a:rPr lang="en-US" altLang="zh-CN" b="0">
                <a:latin typeface="Arial" charset="0"/>
              </a:rPr>
              <a:pPr eaLnBrk="1" hangingPunct="1"/>
              <a:t>64</a:t>
            </a:fld>
            <a:endParaRPr lang="en-US" altLang="zh-CN" b="0">
              <a:latin typeface="Arial" charset="0"/>
            </a:endParaRPr>
          </a:p>
        </p:txBody>
      </p:sp>
      <p:sp>
        <p:nvSpPr>
          <p:cNvPr id="63491" name="Rectangle 2"/>
          <p:cNvSpPr>
            <a:spLocks noGrp="1" noRot="1" noChangeAspect="1" noChangeArrowheads="1" noTextEdit="1"/>
          </p:cNvSpPr>
          <p:nvPr>
            <p:ph type="sldImg"/>
          </p:nvPr>
        </p:nvSpPr>
        <p:spPr>
          <a:xfrm>
            <a:off x="139700" y="768350"/>
            <a:ext cx="6819900" cy="3836988"/>
          </a:xfrm>
          <a:ln/>
        </p:spPr>
      </p:sp>
      <p:sp>
        <p:nvSpPr>
          <p:cNvPr id="63492" name="Rectangle 3"/>
          <p:cNvSpPr>
            <a:spLocks noGrp="1" noChangeArrowheads="1"/>
          </p:cNvSpPr>
          <p:nvPr>
            <p:ph type="body" idx="1"/>
          </p:nvPr>
        </p:nvSpPr>
        <p:spPr>
          <a:xfrm>
            <a:off x="946150" y="4860925"/>
            <a:ext cx="5207000" cy="4605338"/>
          </a:xfrm>
          <a:noFill/>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6125721D-2C43-4578-B429-6A55C86EC612}" type="slidenum">
              <a:rPr lang="en-US" altLang="zh-CN" b="0">
                <a:latin typeface="Arial" charset="0"/>
              </a:rPr>
              <a:pPr eaLnBrk="1" hangingPunct="1"/>
              <a:t>65</a:t>
            </a:fld>
            <a:endParaRPr lang="en-US" altLang="zh-CN" b="0">
              <a:latin typeface="Arial" charset="0"/>
            </a:endParaRPr>
          </a:p>
        </p:txBody>
      </p:sp>
      <p:sp>
        <p:nvSpPr>
          <p:cNvPr id="64515" name="Rectangle 2"/>
          <p:cNvSpPr>
            <a:spLocks noGrp="1" noRot="1" noChangeAspect="1" noChangeArrowheads="1" noTextEdit="1"/>
          </p:cNvSpPr>
          <p:nvPr>
            <p:ph type="sldImg"/>
          </p:nvPr>
        </p:nvSpPr>
        <p:spPr>
          <a:xfrm>
            <a:off x="139700" y="768350"/>
            <a:ext cx="6819900" cy="3836988"/>
          </a:xfrm>
          <a:ln/>
        </p:spPr>
      </p:sp>
      <p:sp>
        <p:nvSpPr>
          <p:cNvPr id="64516" name="Rectangle 3"/>
          <p:cNvSpPr>
            <a:spLocks noGrp="1" noChangeArrowheads="1"/>
          </p:cNvSpPr>
          <p:nvPr>
            <p:ph type="body" idx="1"/>
          </p:nvPr>
        </p:nvSpPr>
        <p:spPr>
          <a:xfrm>
            <a:off x="946150" y="4860925"/>
            <a:ext cx="5207000" cy="4605338"/>
          </a:xfrm>
          <a:noFill/>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7080999E-A2EE-41B8-92D6-4673DD395B2F}" type="slidenum">
              <a:rPr lang="en-US" altLang="zh-CN" b="0">
                <a:latin typeface="Arial" charset="0"/>
              </a:rPr>
              <a:pPr eaLnBrk="1" hangingPunct="1"/>
              <a:t>66</a:t>
            </a:fld>
            <a:endParaRPr lang="en-US" altLang="zh-CN" b="0">
              <a:latin typeface="Arial" charset="0"/>
            </a:endParaRPr>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xfrm>
            <a:off x="946150" y="4860925"/>
            <a:ext cx="5207000" cy="4605338"/>
          </a:xfrm>
          <a:noFill/>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7366F9A4-487B-406D-BA95-653AEE5DF4EB}" type="slidenum">
              <a:rPr lang="en-US" altLang="zh-CN" b="0">
                <a:latin typeface="Arial" charset="0"/>
              </a:rPr>
              <a:pPr eaLnBrk="1" hangingPunct="1"/>
              <a:t>67</a:t>
            </a:fld>
            <a:endParaRPr lang="en-US" altLang="zh-CN" b="0">
              <a:latin typeface="Arial" charset="0"/>
            </a:endParaRPr>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xfrm>
            <a:off x="946150" y="4860925"/>
            <a:ext cx="5207000" cy="4605338"/>
          </a:xfrm>
          <a:noFill/>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D647BC90-3302-4ECF-8DFA-4866B3B2DCE9}" type="slidenum">
              <a:rPr lang="en-US" altLang="zh-CN" b="0">
                <a:latin typeface="Arial" charset="0"/>
              </a:rPr>
              <a:pPr eaLnBrk="1" hangingPunct="1"/>
              <a:t>68</a:t>
            </a:fld>
            <a:endParaRPr lang="en-US" altLang="zh-CN" b="0">
              <a:latin typeface="Arial" charset="0"/>
            </a:endParaRPr>
          </a:p>
        </p:txBody>
      </p:sp>
      <p:sp>
        <p:nvSpPr>
          <p:cNvPr id="67587" name="Rectangle 2"/>
          <p:cNvSpPr>
            <a:spLocks noGrp="1" noRot="1" noChangeAspect="1" noChangeArrowheads="1" noTextEdit="1"/>
          </p:cNvSpPr>
          <p:nvPr>
            <p:ph type="sldImg"/>
          </p:nvPr>
        </p:nvSpPr>
        <p:spPr>
          <a:xfrm>
            <a:off x="139700" y="768350"/>
            <a:ext cx="6819900" cy="3836988"/>
          </a:xfrm>
          <a:ln/>
        </p:spPr>
      </p:sp>
      <p:sp>
        <p:nvSpPr>
          <p:cNvPr id="67588" name="Rectangle 3"/>
          <p:cNvSpPr>
            <a:spLocks noGrp="1" noChangeArrowheads="1"/>
          </p:cNvSpPr>
          <p:nvPr>
            <p:ph type="body" idx="1"/>
          </p:nvPr>
        </p:nvSpPr>
        <p:spPr>
          <a:xfrm>
            <a:off x="946150" y="4860925"/>
            <a:ext cx="5207000" cy="4605338"/>
          </a:xfrm>
          <a:noFill/>
        </p:spPr>
        <p:txBody>
          <a:bodyPr/>
          <a:lstStyle/>
          <a:p>
            <a:pPr eaLnBrk="1" hangingPunct="1"/>
            <a:r>
              <a:rPr lang="zh-CN" altLang="en-US"/>
              <a:t>从元素的电离能和电子亲和能可以比较元素原子得失电子的能力，但它们表示的都是一定状况下孤立的气态原子的性质，而且在化合物中的一些元素原子，既不是完全失去电子，也不是完全得到电子，如</a:t>
            </a:r>
            <a:r>
              <a:rPr lang="en-US" altLang="zh-CN"/>
              <a:t>NH3</a:t>
            </a:r>
            <a:r>
              <a:rPr lang="zh-CN" altLang="en-US"/>
              <a:t>中的</a:t>
            </a:r>
            <a:r>
              <a:rPr lang="en-US" altLang="zh-CN"/>
              <a:t>N</a:t>
            </a:r>
            <a:r>
              <a:rPr lang="zh-CN" altLang="en-US"/>
              <a:t>和</a:t>
            </a:r>
            <a:r>
              <a:rPr lang="en-US" altLang="zh-CN"/>
              <a:t>H</a:t>
            </a:r>
            <a:r>
              <a:rPr lang="zh-CN" altLang="en-US"/>
              <a:t>。因此不能仅仅从电离能来衡量元素的金属性或从电子亲和能来衡量元素的非金属性，需要把两者结合起来考虑。 </a:t>
            </a:r>
            <a:r>
              <a:rPr lang="en-US" altLang="zh-CN"/>
              <a:t>Pauling</a:t>
            </a:r>
            <a:r>
              <a:rPr lang="zh-CN" altLang="en-US"/>
              <a:t>在</a:t>
            </a:r>
            <a:r>
              <a:rPr lang="en-US" altLang="zh-CN"/>
              <a:t>1932</a:t>
            </a:r>
            <a:r>
              <a:rPr lang="zh-CN" altLang="en-US"/>
              <a:t>年将电离能、电子亲和能综合考虑引入了电负性的概念。 </a:t>
            </a:r>
          </a:p>
          <a:p>
            <a:pPr eaLnBrk="1" hangingPunct="1"/>
            <a:endParaRPr lang="zh-CN" altLang="en-US"/>
          </a:p>
          <a:p>
            <a:pPr eaLnBrk="1" hangingPunct="1"/>
            <a:r>
              <a:rPr lang="zh-CN" altLang="en-US"/>
              <a:t>电负性能综合反映出元素原子得失电子能力的大小，其数值可视作衡量原子金属性和非金属性强弱的标度。</a:t>
            </a:r>
          </a:p>
          <a:p>
            <a:pPr eaLnBrk="1" hangingPunct="1"/>
            <a:r>
              <a:rPr lang="zh-CN" altLang="en-US"/>
              <a:t>用两句话可以表示：</a:t>
            </a:r>
          </a:p>
          <a:p>
            <a:pPr eaLnBrk="1" hangingPunct="1"/>
            <a:r>
              <a:rPr lang="zh-CN" altLang="en-US"/>
              <a:t>元素的电负性越大，表示元素原子在分子中吸引成键电子的能力越强，即生成阴离子的倾向越大，非金属性越强。反之，电负性越小，元素原子越倾向于失去电子生成阳离子，金属性越强。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latin typeface="宋体" charset="-122"/>
                <a:ea typeface="楷体_GB2312" pitchFamily="49" charset="-122"/>
              </a:rPr>
              <a:t>四个量子数队</a:t>
            </a:r>
            <a:r>
              <a:rPr lang="en-US" altLang="zh-CN" sz="1200" b="1" i="1" dirty="0">
                <a:ea typeface="楷体_GB2312" pitchFamily="49" charset="-122"/>
              </a:rPr>
              <a:t>n</a:t>
            </a:r>
            <a:r>
              <a:rPr lang="zh-CN" altLang="en-US" sz="1200" b="1" dirty="0">
                <a:ea typeface="楷体_GB2312" pitchFamily="49" charset="-122"/>
              </a:rPr>
              <a:t>、</a:t>
            </a:r>
            <a:r>
              <a:rPr lang="en-US" altLang="zh-CN" sz="1200" b="1" i="1" dirty="0">
                <a:ea typeface="楷体_GB2312" pitchFamily="49" charset="-122"/>
              </a:rPr>
              <a:t>l</a:t>
            </a:r>
            <a:r>
              <a:rPr lang="zh-CN" altLang="en-US" sz="1200" b="1" dirty="0">
                <a:ea typeface="楷体_GB2312" pitchFamily="49" charset="-122"/>
              </a:rPr>
              <a:t>、</a:t>
            </a:r>
            <a:r>
              <a:rPr lang="en-US" altLang="zh-CN" sz="1200" b="1" i="1" dirty="0">
                <a:ea typeface="楷体_GB2312" pitchFamily="49" charset="-122"/>
              </a:rPr>
              <a:t>m</a:t>
            </a:r>
            <a:r>
              <a:rPr lang="zh-CN" altLang="en-US" sz="1200" b="1" dirty="0">
                <a:ea typeface="楷体_GB2312" pitchFamily="49" charset="-122"/>
              </a:rPr>
              <a:t>、</a:t>
            </a:r>
            <a:r>
              <a:rPr lang="en-US" altLang="zh-CN" sz="1200" b="1" i="1" dirty="0">
                <a:ea typeface="楷体_GB2312" pitchFamily="49" charset="-122"/>
              </a:rPr>
              <a:t>s</a:t>
            </a:r>
            <a:r>
              <a:rPr lang="zh-CN" altLang="en-US" sz="1200" b="1" dirty="0">
                <a:latin typeface="宋体" charset="-122"/>
                <a:ea typeface="楷体_GB2312" pitchFamily="49" charset="-122"/>
              </a:rPr>
              <a:t>组合一定后，该电子的运动状态就完全确定了。也就是说原子中每个电子的运动状态可以用</a:t>
            </a:r>
            <a:r>
              <a:rPr lang="en-US" altLang="zh-CN" sz="1200" b="1" i="1" dirty="0">
                <a:ea typeface="楷体_GB2312" pitchFamily="49" charset="-122"/>
              </a:rPr>
              <a:t>n</a:t>
            </a:r>
            <a:r>
              <a:rPr lang="zh-CN" altLang="en-US" sz="1200" b="1" dirty="0">
                <a:ea typeface="楷体_GB2312" pitchFamily="49" charset="-122"/>
              </a:rPr>
              <a:t>，</a:t>
            </a:r>
            <a:r>
              <a:rPr lang="en-US" altLang="zh-CN" sz="1200" b="1" i="1" dirty="0">
                <a:ea typeface="楷体_GB2312" pitchFamily="49" charset="-122"/>
              </a:rPr>
              <a:t>l</a:t>
            </a:r>
            <a:r>
              <a:rPr lang="zh-CN" altLang="en-US" sz="1200" b="1" dirty="0">
                <a:ea typeface="楷体_GB2312" pitchFamily="49" charset="-122"/>
              </a:rPr>
              <a:t>，</a:t>
            </a:r>
            <a:r>
              <a:rPr lang="en-US" altLang="zh-CN" sz="1200" b="1" i="1" dirty="0">
                <a:ea typeface="楷体_GB2312" pitchFamily="49" charset="-122"/>
              </a:rPr>
              <a:t>m</a:t>
            </a:r>
            <a:r>
              <a:rPr lang="zh-CN" altLang="en-US" sz="1200" b="1" dirty="0">
                <a:ea typeface="楷体_GB2312" pitchFamily="49" charset="-122"/>
              </a:rPr>
              <a:t>，</a:t>
            </a:r>
            <a:r>
              <a:rPr lang="en-US" altLang="zh-CN" sz="1200" b="1" i="1" dirty="0">
                <a:ea typeface="楷体_GB2312" pitchFamily="49" charset="-122"/>
              </a:rPr>
              <a:t>s</a:t>
            </a:r>
            <a:r>
              <a:rPr lang="zh-CN" altLang="en-US" sz="1200" b="1" dirty="0">
                <a:latin typeface="宋体" charset="-122"/>
                <a:ea typeface="楷体_GB2312" pitchFamily="49" charset="-122"/>
              </a:rPr>
              <a:t>四个量子数来描述。（注意：光谱符号与四个量子数的对应关系以及四个量子数的合理组合）</a:t>
            </a:r>
          </a:p>
          <a:p>
            <a:endParaRPr lang="zh-CN" altLang="en-US" dirty="0"/>
          </a:p>
        </p:txBody>
      </p:sp>
      <p:sp>
        <p:nvSpPr>
          <p:cNvPr id="4" name="灯片编号占位符 3"/>
          <p:cNvSpPr>
            <a:spLocks noGrp="1"/>
          </p:cNvSpPr>
          <p:nvPr>
            <p:ph type="sldNum" sz="quarter" idx="10"/>
          </p:nvPr>
        </p:nvSpPr>
        <p:spPr/>
        <p:txBody>
          <a:bodyPr/>
          <a:lstStyle/>
          <a:p>
            <a:pPr>
              <a:defRPr/>
            </a:pPr>
            <a:fld id="{0EA05DF1-6D1F-40F8-8B34-C558F3140F4D}" type="slidenum">
              <a:rPr lang="en-US" altLang="zh-CN" smtClean="0"/>
              <a:pPr>
                <a:defRPr/>
              </a:pPr>
              <a:t>28</a:t>
            </a:fld>
            <a:endParaRPr lang="en-US" altLang="zh-CN"/>
          </a:p>
        </p:txBody>
      </p:sp>
    </p:spTree>
    <p:extLst>
      <p:ext uri="{BB962C8B-B14F-4D97-AF65-F5344CB8AC3E}">
        <p14:creationId xmlns:p14="http://schemas.microsoft.com/office/powerpoint/2010/main" val="1678212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800701FE-BFF2-4580-9C1A-E41DDFC85C6C}" type="slidenum">
              <a:rPr lang="en-US" altLang="zh-CN" b="0">
                <a:latin typeface="Arial" charset="0"/>
              </a:rPr>
              <a:pPr eaLnBrk="1" hangingPunct="1"/>
              <a:t>69</a:t>
            </a:fld>
            <a:endParaRPr lang="en-US" altLang="zh-CN" b="0">
              <a:latin typeface="Arial" charset="0"/>
            </a:endParaRPr>
          </a:p>
        </p:txBody>
      </p:sp>
      <p:sp>
        <p:nvSpPr>
          <p:cNvPr id="68611" name="Rectangle 2"/>
          <p:cNvSpPr>
            <a:spLocks noGrp="1" noRot="1" noChangeAspect="1" noChangeArrowheads="1" noTextEdit="1"/>
          </p:cNvSpPr>
          <p:nvPr>
            <p:ph type="sldImg"/>
          </p:nvPr>
        </p:nvSpPr>
        <p:spPr>
          <a:xfrm>
            <a:off x="139700" y="768350"/>
            <a:ext cx="6819900" cy="3836988"/>
          </a:xfrm>
          <a:ln/>
        </p:spPr>
      </p:sp>
      <p:sp>
        <p:nvSpPr>
          <p:cNvPr id="6861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BB444DC8-832A-4B6F-B6C8-23CD9FF147BA}" type="slidenum">
              <a:rPr lang="en-US" altLang="zh-CN" b="0">
                <a:latin typeface="Arial" charset="0"/>
              </a:rPr>
              <a:pPr eaLnBrk="1" hangingPunct="1"/>
              <a:t>70</a:t>
            </a:fld>
            <a:endParaRPr lang="en-US" altLang="zh-CN" b="0">
              <a:latin typeface="Arial" charset="0"/>
            </a:endParaRPr>
          </a:p>
        </p:txBody>
      </p:sp>
      <p:sp>
        <p:nvSpPr>
          <p:cNvPr id="69635" name="Rectangle 2"/>
          <p:cNvSpPr>
            <a:spLocks noGrp="1" noRot="1" noChangeAspect="1" noChangeArrowheads="1" noTextEdit="1"/>
          </p:cNvSpPr>
          <p:nvPr>
            <p:ph type="sldImg"/>
          </p:nvPr>
        </p:nvSpPr>
        <p:spPr>
          <a:xfrm>
            <a:off x="139700" y="768350"/>
            <a:ext cx="6819900" cy="3836988"/>
          </a:xfrm>
          <a:ln/>
        </p:spPr>
      </p:sp>
      <p:sp>
        <p:nvSpPr>
          <p:cNvPr id="69636" name="Rectangle 3"/>
          <p:cNvSpPr>
            <a:spLocks noGrp="1" noChangeArrowheads="1"/>
          </p:cNvSpPr>
          <p:nvPr>
            <p:ph type="body" idx="1"/>
          </p:nvPr>
        </p:nvSpPr>
        <p:spPr>
          <a:noFill/>
        </p:spPr>
        <p:txBody>
          <a:bodyPr/>
          <a:lstStyle/>
          <a:p>
            <a:pPr eaLnBrk="1" hangingPunct="1"/>
            <a:r>
              <a:rPr lang="zh-CN" altLang="en-US"/>
              <a:t>这只是大致规律，还有特殊情况，如半满和全满原子</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Verdana" pitchFamily="34" charset="0"/>
                <a:ea typeface="宋体" pitchFamily="2" charset="-122"/>
              </a:defRPr>
            </a:lvl1pPr>
            <a:lvl2pPr marL="742950" indent="-285750" defTabSz="990600" eaLnBrk="0" hangingPunct="0">
              <a:defRPr b="1">
                <a:solidFill>
                  <a:schemeClr val="tx1"/>
                </a:solidFill>
                <a:latin typeface="Verdana" pitchFamily="34" charset="0"/>
                <a:ea typeface="宋体" pitchFamily="2" charset="-122"/>
              </a:defRPr>
            </a:lvl2pPr>
            <a:lvl3pPr marL="1143000" indent="-228600" defTabSz="990600" eaLnBrk="0" hangingPunct="0">
              <a:defRPr b="1">
                <a:solidFill>
                  <a:schemeClr val="tx1"/>
                </a:solidFill>
                <a:latin typeface="Verdana" pitchFamily="34" charset="0"/>
                <a:ea typeface="宋体" pitchFamily="2" charset="-122"/>
              </a:defRPr>
            </a:lvl3pPr>
            <a:lvl4pPr marL="1600200" indent="-228600" defTabSz="990600" eaLnBrk="0" hangingPunct="0">
              <a:defRPr b="1">
                <a:solidFill>
                  <a:schemeClr val="tx1"/>
                </a:solidFill>
                <a:latin typeface="Verdana" pitchFamily="34" charset="0"/>
                <a:ea typeface="宋体" pitchFamily="2" charset="-122"/>
              </a:defRPr>
            </a:lvl4pPr>
            <a:lvl5pPr marL="2057400" indent="-228600" defTabSz="990600" eaLnBrk="0" hangingPunct="0">
              <a:defRPr b="1">
                <a:solidFill>
                  <a:schemeClr val="tx1"/>
                </a:solidFill>
                <a:latin typeface="Verdana" pitchFamily="34" charset="0"/>
                <a:ea typeface="宋体" pitchFamily="2" charset="-122"/>
              </a:defRPr>
            </a:lvl5pPr>
            <a:lvl6pPr marL="2514600" indent="-228600" defTabSz="990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defTabSz="990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defTabSz="990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defTabSz="990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D0963FFB-E988-4202-9B56-4EB09CE17C32}" type="slidenum">
              <a:rPr lang="en-US" altLang="zh-CN" b="0">
                <a:latin typeface="Arial" charset="0"/>
              </a:rPr>
              <a:pPr eaLnBrk="1" hangingPunct="1"/>
              <a:t>71</a:t>
            </a:fld>
            <a:endParaRPr lang="en-US" altLang="zh-CN" b="0">
              <a:latin typeface="Arial" charset="0"/>
            </a:endParaRPr>
          </a:p>
        </p:txBody>
      </p:sp>
      <p:sp>
        <p:nvSpPr>
          <p:cNvPr id="70659" name="Rectangle 2"/>
          <p:cNvSpPr>
            <a:spLocks noGrp="1" noRot="1" noChangeAspect="1" noChangeArrowheads="1" noTextEdit="1"/>
          </p:cNvSpPr>
          <p:nvPr>
            <p:ph type="sldImg"/>
          </p:nvPr>
        </p:nvSpPr>
        <p:spPr>
          <a:xfrm>
            <a:off x="139700" y="768350"/>
            <a:ext cx="6819900" cy="3836988"/>
          </a:xfrm>
          <a:ln/>
        </p:spPr>
      </p:sp>
      <p:sp>
        <p:nvSpPr>
          <p:cNvPr id="7066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EA05DF1-6D1F-40F8-8B34-C558F3140F4D}" type="slidenum">
              <a:rPr lang="en-US" altLang="zh-CN" smtClean="0"/>
              <a:pPr>
                <a:defRPr/>
              </a:pPr>
              <a:t>30</a:t>
            </a:fld>
            <a:endParaRPr lang="en-US" altLang="zh-CN"/>
          </a:p>
        </p:txBody>
      </p:sp>
    </p:spTree>
    <p:extLst>
      <p:ext uri="{BB962C8B-B14F-4D97-AF65-F5344CB8AC3E}">
        <p14:creationId xmlns:p14="http://schemas.microsoft.com/office/powerpoint/2010/main" val="2948895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latin typeface="Times New Roman" pitchFamily="18" charset="0"/>
                <a:ea typeface="楷体_GB2312" pitchFamily="49" charset="-122"/>
                <a:cs typeface="Times New Roman" pitchFamily="18" charset="0"/>
              </a:rPr>
              <a:t>注意“轨道”已不是传统意义上的“轨道”</a:t>
            </a:r>
            <a:r>
              <a:rPr lang="zh-CN" altLang="en-US" sz="1200" b="1" dirty="0">
                <a:solidFill>
                  <a:srgbClr val="0033CC"/>
                </a:solidFill>
                <a:latin typeface="Times New Roman" pitchFamily="18" charset="0"/>
                <a:ea typeface="楷体_GB2312" pitchFamily="49" charset="-122"/>
                <a:cs typeface="Times New Roman" pitchFamily="18" charset="0"/>
              </a:rPr>
              <a:t>。 </a:t>
            </a:r>
            <a:r>
              <a:rPr lang="en-US" altLang="zh-CN" sz="1200" b="1" i="1" dirty="0">
                <a:solidFill>
                  <a:srgbClr val="0033CC"/>
                </a:solidFill>
                <a:latin typeface="Times New Roman" pitchFamily="18" charset="0"/>
                <a:ea typeface="楷体_GB2312" pitchFamily="49" charset="-122"/>
                <a:cs typeface="Times New Roman" pitchFamily="18" charset="0"/>
              </a:rPr>
              <a:t>ψ</a:t>
            </a:r>
            <a:r>
              <a:rPr lang="en-US" altLang="zh-CN" sz="1200" b="1" baseline="30000" dirty="0">
                <a:solidFill>
                  <a:srgbClr val="0033CC"/>
                </a:solidFill>
                <a:latin typeface="Times New Roman" pitchFamily="18" charset="0"/>
                <a:ea typeface="楷体_GB2312" pitchFamily="49" charset="-122"/>
                <a:cs typeface="Times New Roman" pitchFamily="18" charset="0"/>
              </a:rPr>
              <a:t>2</a:t>
            </a:r>
            <a:r>
              <a:rPr lang="zh-CN" altLang="en-US" sz="1200" b="1" dirty="0">
                <a:solidFill>
                  <a:srgbClr val="0033CC"/>
                </a:solidFill>
                <a:latin typeface="Times New Roman" pitchFamily="18" charset="0"/>
                <a:ea typeface="楷体_GB2312" pitchFamily="49" charset="-122"/>
                <a:cs typeface="Times New Roman" pitchFamily="18" charset="0"/>
              </a:rPr>
              <a:t>代表电子在空间某处单位体积内出现的概率大小</a:t>
            </a:r>
            <a:r>
              <a:rPr lang="zh-CN" altLang="en-US" sz="1200" b="1" dirty="0">
                <a:solidFill>
                  <a:schemeClr val="accent2"/>
                </a:solidFill>
                <a:latin typeface="Times New Roman" pitchFamily="18" charset="0"/>
                <a:ea typeface="楷体_GB2312" pitchFamily="49" charset="-122"/>
                <a:cs typeface="Times New Roman" pitchFamily="18" charset="0"/>
              </a:rPr>
              <a:t>(</a:t>
            </a:r>
            <a:r>
              <a:rPr lang="zh-CN" altLang="en-US" sz="1200" b="1" dirty="0">
                <a:solidFill>
                  <a:srgbClr val="CC3300"/>
                </a:solidFill>
                <a:latin typeface="Times New Roman" pitchFamily="18" charset="0"/>
                <a:ea typeface="楷体_GB2312" pitchFamily="49" charset="-122"/>
                <a:cs typeface="Times New Roman" pitchFamily="18" charset="0"/>
              </a:rPr>
              <a:t>概率密度</a:t>
            </a:r>
            <a:r>
              <a:rPr lang="zh-CN" altLang="en-US" sz="1200" b="1" dirty="0">
                <a:solidFill>
                  <a:schemeClr val="accent2"/>
                </a:solidFill>
                <a:latin typeface="Times New Roman" pitchFamily="18" charset="0"/>
                <a:ea typeface="楷体_GB2312" pitchFamily="49" charset="-122"/>
                <a:cs typeface="Times New Roman" pitchFamily="18" charset="0"/>
              </a:rPr>
              <a:t>)。</a:t>
            </a:r>
          </a:p>
          <a:p>
            <a:endParaRPr lang="zh-CN" altLang="en-US" dirty="0"/>
          </a:p>
        </p:txBody>
      </p:sp>
      <p:sp>
        <p:nvSpPr>
          <p:cNvPr id="4" name="灯片编号占位符 3"/>
          <p:cNvSpPr>
            <a:spLocks noGrp="1"/>
          </p:cNvSpPr>
          <p:nvPr>
            <p:ph type="sldNum" sz="quarter" idx="10"/>
          </p:nvPr>
        </p:nvSpPr>
        <p:spPr/>
        <p:txBody>
          <a:bodyPr/>
          <a:lstStyle/>
          <a:p>
            <a:pPr>
              <a:defRPr/>
            </a:pPr>
            <a:fld id="{0EA05DF1-6D1F-40F8-8B34-C558F3140F4D}" type="slidenum">
              <a:rPr lang="en-US" altLang="zh-CN" smtClean="0"/>
              <a:pPr>
                <a:defRPr/>
              </a:pPr>
              <a:t>31</a:t>
            </a:fld>
            <a:endParaRPr lang="en-US" altLang="zh-CN"/>
          </a:p>
        </p:txBody>
      </p:sp>
    </p:spTree>
    <p:extLst>
      <p:ext uri="{BB962C8B-B14F-4D97-AF65-F5344CB8AC3E}">
        <p14:creationId xmlns:p14="http://schemas.microsoft.com/office/powerpoint/2010/main" val="1997563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EA05DF1-6D1F-40F8-8B34-C558F3140F4D}" type="slidenum">
              <a:rPr lang="en-US" altLang="zh-CN" smtClean="0"/>
              <a:pPr>
                <a:defRPr/>
              </a:pPr>
              <a:t>33</a:t>
            </a:fld>
            <a:endParaRPr lang="en-US" altLang="zh-CN"/>
          </a:p>
        </p:txBody>
      </p:sp>
    </p:spTree>
    <p:extLst>
      <p:ext uri="{BB962C8B-B14F-4D97-AF65-F5344CB8AC3E}">
        <p14:creationId xmlns:p14="http://schemas.microsoft.com/office/powerpoint/2010/main" val="307589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itchFamily="18" charset="0"/>
              </a:rPr>
              <a:t>电子云图形相应比较瘦且没有符号的区别。</a:t>
            </a:r>
            <a:r>
              <a:rPr lang="zh-CN" altLang="en-US" sz="1200" b="1" dirty="0">
                <a:solidFill>
                  <a:srgbClr val="990033"/>
                </a:solidFill>
                <a:latin typeface="宋体" charset="-122"/>
                <a:ea typeface="楷体_GB2312" pitchFamily="49" charset="-122"/>
              </a:rPr>
              <a:t>比原子轨道角度图形略瘦，且无</a:t>
            </a:r>
            <a:r>
              <a:rPr lang="zh-CN" altLang="en-US" sz="1200" b="1" dirty="0">
                <a:solidFill>
                  <a:srgbClr val="990033"/>
                </a:solidFill>
                <a:ea typeface="楷体_GB2312" pitchFamily="49" charset="-122"/>
              </a:rPr>
              <a:t> +</a:t>
            </a:r>
            <a:r>
              <a:rPr lang="zh-CN" altLang="en-US" sz="1200" b="1" dirty="0">
                <a:solidFill>
                  <a:srgbClr val="990033"/>
                </a:solidFill>
                <a:latin typeface="宋体" charset="-122"/>
                <a:ea typeface="楷体_GB2312" pitchFamily="49" charset="-122"/>
              </a:rPr>
              <a:t>、</a:t>
            </a:r>
            <a:r>
              <a:rPr lang="zh-CN" altLang="en-US" sz="1200" b="1" dirty="0">
                <a:solidFill>
                  <a:srgbClr val="990033"/>
                </a:solidFill>
                <a:ea typeface="楷体_GB2312" pitchFamily="49" charset="-122"/>
              </a:rPr>
              <a:t>–</a:t>
            </a:r>
            <a:r>
              <a:rPr lang="zh-CN" altLang="en-US" sz="1200" b="1" dirty="0">
                <a:solidFill>
                  <a:srgbClr val="990033"/>
                </a:solidFill>
                <a:latin typeface="宋体" charset="-122"/>
                <a:ea typeface="楷体_GB2312" pitchFamily="49" charset="-122"/>
              </a:rPr>
              <a:t>号。</a:t>
            </a:r>
          </a:p>
          <a:p>
            <a:endParaRPr lang="zh-CN" altLang="en-US" dirty="0"/>
          </a:p>
        </p:txBody>
      </p:sp>
      <p:sp>
        <p:nvSpPr>
          <p:cNvPr id="4" name="灯片编号占位符 3"/>
          <p:cNvSpPr>
            <a:spLocks noGrp="1"/>
          </p:cNvSpPr>
          <p:nvPr>
            <p:ph type="sldNum" sz="quarter" idx="10"/>
          </p:nvPr>
        </p:nvSpPr>
        <p:spPr/>
        <p:txBody>
          <a:bodyPr/>
          <a:lstStyle/>
          <a:p>
            <a:pPr>
              <a:defRPr/>
            </a:pPr>
            <a:fld id="{0EA05DF1-6D1F-40F8-8B34-C558F3140F4D}" type="slidenum">
              <a:rPr lang="en-US" altLang="zh-CN" smtClean="0"/>
              <a:pPr>
                <a:defRPr/>
              </a:pPr>
              <a:t>36</a:t>
            </a:fld>
            <a:endParaRPr lang="en-US" altLang="zh-CN"/>
          </a:p>
        </p:txBody>
      </p:sp>
    </p:spTree>
    <p:extLst>
      <p:ext uri="{BB962C8B-B14F-4D97-AF65-F5344CB8AC3E}">
        <p14:creationId xmlns:p14="http://schemas.microsoft.com/office/powerpoint/2010/main" val="4244442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r>
              <a:rPr lang="zh-CN" altLang="en-US" sz="1200" dirty="0">
                <a:latin typeface="Times New Roman" pitchFamily="18" charset="0"/>
              </a:rPr>
              <a:t>在原子核处概率密度将达最大值，岂不是电子最可能出现在原子核上？注意概率密度和概率有区别</a:t>
            </a:r>
            <a:endParaRPr lang="zh-CN" altLang="en-US" dirty="0"/>
          </a:p>
        </p:txBody>
      </p:sp>
      <p:sp>
        <p:nvSpPr>
          <p:cNvPr id="4" name="灯片编号占位符 3"/>
          <p:cNvSpPr>
            <a:spLocks noGrp="1"/>
          </p:cNvSpPr>
          <p:nvPr>
            <p:ph type="sldNum" sz="quarter" idx="10"/>
          </p:nvPr>
        </p:nvSpPr>
        <p:spPr/>
        <p:txBody>
          <a:bodyPr/>
          <a:lstStyle/>
          <a:p>
            <a:pPr>
              <a:defRPr/>
            </a:pPr>
            <a:fld id="{0EA05DF1-6D1F-40F8-8B34-C558F3140F4D}" type="slidenum">
              <a:rPr lang="en-US" altLang="zh-CN" smtClean="0"/>
              <a:pPr>
                <a:defRPr/>
              </a:pPr>
              <a:t>38</a:t>
            </a:fld>
            <a:endParaRPr lang="en-US" altLang="zh-CN"/>
          </a:p>
        </p:txBody>
      </p:sp>
    </p:spTree>
    <p:extLst>
      <p:ext uri="{BB962C8B-B14F-4D97-AF65-F5344CB8AC3E}">
        <p14:creationId xmlns:p14="http://schemas.microsoft.com/office/powerpoint/2010/main" val="367653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4296833" y="304800"/>
            <a:ext cx="15879233"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AutoShape 4"/>
            <p:cNvSpPr>
              <a:spLocks noChangeArrowheads="1"/>
            </p:cNvSpPr>
            <p:nvPr/>
          </p:nvSpPr>
          <p:spPr bwMode="auto">
            <a:xfrm>
              <a:off x="-1584" y="864"/>
              <a:ext cx="2304" cy="2304"/>
            </a:xfrm>
            <a:custGeom>
              <a:avLst/>
              <a:gdLst>
                <a:gd name="T0" fmla="*/ 1587 w 64000"/>
                <a:gd name="T1" fmla="*/ -1067 h 64000"/>
                <a:gd name="T2" fmla="*/ 2304 w 64000"/>
                <a:gd name="T3" fmla="*/ 0 h 64000"/>
                <a:gd name="T4" fmla="*/ 1587 w 64000"/>
                <a:gd name="T5" fmla="*/ 1067 h 64000"/>
                <a:gd name="T6" fmla="*/ 1587 w 64000"/>
                <a:gd name="T7" fmla="*/ 1067 h 64000"/>
                <a:gd name="T8" fmla="*/ 1587 w 64000"/>
                <a:gd name="T9" fmla="*/ 1067 h 64000"/>
                <a:gd name="T10" fmla="*/ 1587 w 64000"/>
                <a:gd name="T11" fmla="*/ 1067 h 64000"/>
                <a:gd name="T12" fmla="*/ 1587 w 64000"/>
                <a:gd name="T13" fmla="*/ -1067 h 64000"/>
                <a:gd name="T14" fmla="*/ 1587 w 64000"/>
                <a:gd name="T15" fmla="*/ -1067 h 64000"/>
                <a:gd name="T16" fmla="*/ 1587 w 64000"/>
                <a:gd name="T17" fmla="*/ -1067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44083 w 64000"/>
                <a:gd name="T28" fmla="*/ -29639 h 64000"/>
                <a:gd name="T29" fmla="*/ 44083 w 64000"/>
                <a:gd name="T30" fmla="*/ 29639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 name="AutoShape 5"/>
            <p:cNvSpPr>
              <a:spLocks noChangeArrowheads="1"/>
            </p:cNvSpPr>
            <p:nvPr/>
          </p:nvSpPr>
          <p:spPr bwMode="auto">
            <a:xfrm>
              <a:off x="-2030" y="192"/>
              <a:ext cx="2544" cy="2544"/>
            </a:xfrm>
            <a:custGeom>
              <a:avLst/>
              <a:gdLst>
                <a:gd name="T0" fmla="*/ 2027 w 64000"/>
                <a:gd name="T1" fmla="*/ -1024 h 64000"/>
                <a:gd name="T2" fmla="*/ 2544 w 64000"/>
                <a:gd name="T3" fmla="*/ 0 h 64000"/>
                <a:gd name="T4" fmla="*/ 2027 w 64000"/>
                <a:gd name="T5" fmla="*/ 1024 h 64000"/>
                <a:gd name="T6" fmla="*/ 2027 w 64000"/>
                <a:gd name="T7" fmla="*/ 1024 h 64000"/>
                <a:gd name="T8" fmla="*/ 2027 w 64000"/>
                <a:gd name="T9" fmla="*/ 1024 h 64000"/>
                <a:gd name="T10" fmla="*/ 2027 w 64000"/>
                <a:gd name="T11" fmla="*/ 1024 h 64000"/>
                <a:gd name="T12" fmla="*/ 2027 w 64000"/>
                <a:gd name="T13" fmla="*/ -1024 h 64000"/>
                <a:gd name="T14" fmla="*/ 2027 w 64000"/>
                <a:gd name="T15" fmla="*/ -1024 h 64000"/>
                <a:gd name="T16" fmla="*/ 2027 w 64000"/>
                <a:gd name="T17" fmla="*/ -1024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994 w 64000"/>
                <a:gd name="T28" fmla="*/ -25761 h 64000"/>
                <a:gd name="T29" fmla="*/ 50994 w 64000"/>
                <a:gd name="T30" fmla="*/ 25761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64518" name="Rectangle 6"/>
          <p:cNvSpPr>
            <a:spLocks noGrp="1" noChangeArrowheads="1"/>
          </p:cNvSpPr>
          <p:nvPr>
            <p:ph type="ctrTitle"/>
          </p:nvPr>
        </p:nvSpPr>
        <p:spPr>
          <a:xfrm>
            <a:off x="1924051" y="985839"/>
            <a:ext cx="9652000" cy="1444625"/>
          </a:xfrm>
        </p:spPr>
        <p:txBody>
          <a:bodyPr/>
          <a:lstStyle>
            <a:lvl1pPr>
              <a:defRPr sz="4000"/>
            </a:lvl1pPr>
          </a:lstStyle>
          <a:p>
            <a:pPr lvl="0"/>
            <a:r>
              <a:rPr lang="zh-CN" altLang="en-US" noProof="0"/>
              <a:t>单击此处编辑母版标题样式</a:t>
            </a:r>
          </a:p>
        </p:txBody>
      </p:sp>
      <p:sp>
        <p:nvSpPr>
          <p:cNvPr id="64519" name="Rectangle 7"/>
          <p:cNvSpPr>
            <a:spLocks noGrp="1" noChangeArrowheads="1"/>
          </p:cNvSpPr>
          <p:nvPr>
            <p:ph type="subTitle" idx="1"/>
          </p:nvPr>
        </p:nvSpPr>
        <p:spPr>
          <a:xfrm>
            <a:off x="1924051" y="3427413"/>
            <a:ext cx="9652000" cy="1752600"/>
          </a:xfrm>
        </p:spPr>
        <p:txBody>
          <a:bodyPr/>
          <a:lstStyle>
            <a:lvl1pPr marL="0" indent="0">
              <a:buFont typeface="Wingdings" pitchFamily="2" charset="2"/>
              <a:buNone/>
              <a:defRPr/>
            </a:lvl1pPr>
          </a:lstStyle>
          <a:p>
            <a:pPr lvl="0"/>
            <a:r>
              <a:rPr lang="zh-CN" altLang="en-US" noProof="0"/>
              <a:t>单击此处编辑母版副标题样式</a:t>
            </a:r>
          </a:p>
        </p:txBody>
      </p:sp>
      <p:sp>
        <p:nvSpPr>
          <p:cNvPr id="8" name="Rectangle 8"/>
          <p:cNvSpPr>
            <a:spLocks noGrp="1" noChangeArrowheads="1"/>
          </p:cNvSpPr>
          <p:nvPr>
            <p:ph type="dt" sz="half" idx="10"/>
          </p:nvPr>
        </p:nvSpPr>
        <p:spPr>
          <a:xfrm>
            <a:off x="538593" y="6415604"/>
            <a:ext cx="2844800" cy="457200"/>
          </a:xfrm>
        </p:spPr>
        <p:txBody>
          <a:bodyPr/>
          <a:lstStyle>
            <a:lvl1pPr>
              <a:defRPr smtClean="0"/>
            </a:lvl1pPr>
          </a:lstStyle>
          <a:p>
            <a:pPr>
              <a:defRPr/>
            </a:pPr>
            <a:fld id="{9D1B1059-18F1-4B09-9139-8DE2930C2A4B}" type="datetime10">
              <a:rPr lang="zh-CN" altLang="en-US"/>
              <a:pPr>
                <a:defRPr/>
              </a:pPr>
              <a:t>21:32</a:t>
            </a:fld>
            <a:endParaRPr lang="en-US" altLang="zh-CN"/>
          </a:p>
        </p:txBody>
      </p:sp>
      <p:sp>
        <p:nvSpPr>
          <p:cNvPr id="9" name="Rectangle 9"/>
          <p:cNvSpPr>
            <a:spLocks noGrp="1" noChangeArrowheads="1"/>
          </p:cNvSpPr>
          <p:nvPr>
            <p:ph type="ftr" sz="quarter" idx="11"/>
          </p:nvPr>
        </p:nvSpPr>
        <p:spPr>
          <a:xfrm>
            <a:off x="4153334" y="6426820"/>
            <a:ext cx="3860800" cy="457200"/>
          </a:xfrm>
        </p:spPr>
        <p:txBody>
          <a:bodyPr/>
          <a:lstStyle>
            <a:lvl1pPr>
              <a:defRPr smtClean="0"/>
            </a:lvl1pPr>
          </a:lstStyle>
          <a:p>
            <a:pPr>
              <a:defRPr/>
            </a:pPr>
            <a:endParaRPr lang="en-US" altLang="zh-CN" dirty="0"/>
          </a:p>
        </p:txBody>
      </p:sp>
      <p:sp>
        <p:nvSpPr>
          <p:cNvPr id="10" name="Rectangle 10"/>
          <p:cNvSpPr>
            <a:spLocks noGrp="1" noChangeArrowheads="1"/>
          </p:cNvSpPr>
          <p:nvPr>
            <p:ph type="sldNum" sz="quarter" idx="12"/>
          </p:nvPr>
        </p:nvSpPr>
        <p:spPr>
          <a:xfrm>
            <a:off x="8718491" y="6415604"/>
            <a:ext cx="2844800" cy="457200"/>
          </a:xfrm>
        </p:spPr>
        <p:txBody>
          <a:bodyPr/>
          <a:lstStyle>
            <a:lvl1pPr>
              <a:defRPr sz="1600" b="1" smtClean="0">
                <a:solidFill>
                  <a:srgbClr val="FFFF00"/>
                </a:solidFill>
              </a:defRPr>
            </a:lvl1pPr>
          </a:lstStyle>
          <a:p>
            <a:pPr>
              <a:defRPr/>
            </a:pPr>
            <a:fld id="{D2354C0B-18AD-4ABE-8B1A-906F3E07B8C9}" type="slidenum">
              <a:rPr lang="en-US" altLang="zh-CN" smtClean="0"/>
              <a:pPr>
                <a:defRPr/>
              </a:pPr>
              <a:t>‹#›</a:t>
            </a:fld>
            <a:endParaRPr lang="en-US" altLang="zh-CN"/>
          </a:p>
        </p:txBody>
      </p:sp>
    </p:spTree>
    <p:extLst>
      <p:ext uri="{BB962C8B-B14F-4D97-AF65-F5344CB8AC3E}">
        <p14:creationId xmlns:p14="http://schemas.microsoft.com/office/powerpoint/2010/main" val="3224794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half" idx="10"/>
          </p:nvPr>
        </p:nvSpPr>
        <p:spPr>
          <a:ln/>
        </p:spPr>
        <p:txBody>
          <a:bodyPr/>
          <a:lstStyle>
            <a:lvl1pPr>
              <a:defRPr/>
            </a:lvl1pPr>
          </a:lstStyle>
          <a:p>
            <a:pPr>
              <a:defRPr/>
            </a:pPr>
            <a:fld id="{066036AE-91A3-49A8-8B6B-5A481037BE20}" type="datetime10">
              <a:rPr lang="zh-CN" altLang="en-US"/>
              <a:pPr>
                <a:defRPr/>
              </a:pPr>
              <a:t>21:32</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AE60C980-6D64-406D-8D72-A804BC1347CF}" type="slidenum">
              <a:rPr lang="en-US" altLang="zh-CN"/>
              <a:pPr>
                <a:defRPr/>
              </a:pPr>
              <a:t>‹#›</a:t>
            </a:fld>
            <a:endParaRPr lang="en-US" altLang="zh-CN"/>
          </a:p>
        </p:txBody>
      </p:sp>
    </p:spTree>
    <p:extLst>
      <p:ext uri="{BB962C8B-B14F-4D97-AF65-F5344CB8AC3E}">
        <p14:creationId xmlns:p14="http://schemas.microsoft.com/office/powerpoint/2010/main" val="212770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1884" y="301625"/>
            <a:ext cx="2436283" cy="56403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826684" y="301625"/>
            <a:ext cx="7112000" cy="56403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half" idx="10"/>
          </p:nvPr>
        </p:nvSpPr>
        <p:spPr>
          <a:ln/>
        </p:spPr>
        <p:txBody>
          <a:bodyPr/>
          <a:lstStyle>
            <a:lvl1pPr>
              <a:defRPr/>
            </a:lvl1pPr>
          </a:lstStyle>
          <a:p>
            <a:pPr>
              <a:defRPr/>
            </a:pPr>
            <a:fld id="{F405238F-571B-49FC-9297-AAA74541FFC3}" type="datetime10">
              <a:rPr lang="zh-CN" altLang="en-US"/>
              <a:pPr>
                <a:defRPr/>
              </a:pPr>
              <a:t>21:32</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E130B1DE-EE18-4F80-A4B4-DE9EB1C3E057}" type="slidenum">
              <a:rPr lang="en-US" altLang="zh-CN"/>
              <a:pPr>
                <a:defRPr/>
              </a:pPr>
              <a:t>‹#›</a:t>
            </a:fld>
            <a:endParaRPr lang="en-US" altLang="zh-CN"/>
          </a:p>
        </p:txBody>
      </p:sp>
    </p:spTree>
    <p:extLst>
      <p:ext uri="{BB962C8B-B14F-4D97-AF65-F5344CB8AC3E}">
        <p14:creationId xmlns:p14="http://schemas.microsoft.com/office/powerpoint/2010/main" val="1770167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826684" y="301625"/>
            <a:ext cx="9751483" cy="1143000"/>
          </a:xfrm>
        </p:spPr>
        <p:txBody>
          <a:bodyPr/>
          <a:lstStyle/>
          <a:p>
            <a:r>
              <a:rPr lang="zh-CN" altLang="en-US"/>
              <a:t>单击此处编辑母版标题样式</a:t>
            </a:r>
          </a:p>
        </p:txBody>
      </p:sp>
      <p:sp>
        <p:nvSpPr>
          <p:cNvPr id="3" name="内容占位符 2"/>
          <p:cNvSpPr>
            <a:spLocks noGrp="1"/>
          </p:cNvSpPr>
          <p:nvPr>
            <p:ph sz="half" idx="1"/>
          </p:nvPr>
        </p:nvSpPr>
        <p:spPr>
          <a:xfrm>
            <a:off x="1826684" y="1827213"/>
            <a:ext cx="4773083"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802967" y="1827213"/>
            <a:ext cx="47752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02967" y="3960813"/>
            <a:ext cx="47752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8"/>
          <p:cNvSpPr>
            <a:spLocks noGrp="1" noChangeArrowheads="1"/>
          </p:cNvSpPr>
          <p:nvPr>
            <p:ph type="dt" sz="half" idx="10"/>
          </p:nvPr>
        </p:nvSpPr>
        <p:spPr>
          <a:ln/>
        </p:spPr>
        <p:txBody>
          <a:bodyPr/>
          <a:lstStyle>
            <a:lvl1pPr>
              <a:defRPr/>
            </a:lvl1pPr>
          </a:lstStyle>
          <a:p>
            <a:pPr>
              <a:defRPr/>
            </a:pPr>
            <a:fld id="{02C36B6B-FA53-4579-9B6F-9460DC866C5F}" type="datetime10">
              <a:rPr lang="zh-CN" altLang="en-US"/>
              <a:pPr>
                <a:defRPr/>
              </a:pPr>
              <a:t>21:32</a:t>
            </a:fld>
            <a:endParaRPr lang="en-US" altLang="zh-CN"/>
          </a:p>
        </p:txBody>
      </p:sp>
      <p:sp>
        <p:nvSpPr>
          <p:cNvPr id="7"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0"/>
          <p:cNvSpPr>
            <a:spLocks noGrp="1" noChangeArrowheads="1"/>
          </p:cNvSpPr>
          <p:nvPr>
            <p:ph type="sldNum" sz="quarter" idx="12"/>
          </p:nvPr>
        </p:nvSpPr>
        <p:spPr>
          <a:ln/>
        </p:spPr>
        <p:txBody>
          <a:bodyPr/>
          <a:lstStyle>
            <a:lvl1pPr>
              <a:defRPr/>
            </a:lvl1pPr>
          </a:lstStyle>
          <a:p>
            <a:pPr>
              <a:defRPr/>
            </a:pPr>
            <a:fld id="{CDB4B745-9FD0-43C3-AA77-87FF7B32A8C9}" type="slidenum">
              <a:rPr lang="en-US" altLang="zh-CN"/>
              <a:pPr>
                <a:defRPr/>
              </a:pPr>
              <a:t>‹#›</a:t>
            </a:fld>
            <a:endParaRPr lang="en-US" altLang="zh-CN"/>
          </a:p>
        </p:txBody>
      </p:sp>
    </p:spTree>
    <p:extLst>
      <p:ext uri="{BB962C8B-B14F-4D97-AF65-F5344CB8AC3E}">
        <p14:creationId xmlns:p14="http://schemas.microsoft.com/office/powerpoint/2010/main" val="4214403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775885" y="44451"/>
            <a:ext cx="10223500" cy="93662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12875"/>
            <a:ext cx="109728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09600" y="3751264"/>
            <a:ext cx="109728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3131385-B2C5-46CB-B89D-08901BDD0106}" type="slidenum">
              <a:rPr lang="en-US" altLang="zh-CN"/>
              <a:pPr>
                <a:defRPr/>
              </a:pPr>
              <a:t>‹#›</a:t>
            </a:fld>
            <a:endParaRPr lang="en-US" altLang="zh-CN"/>
          </a:p>
        </p:txBody>
      </p:sp>
    </p:spTree>
    <p:extLst>
      <p:ext uri="{BB962C8B-B14F-4D97-AF65-F5344CB8AC3E}">
        <p14:creationId xmlns:p14="http://schemas.microsoft.com/office/powerpoint/2010/main" val="1255380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75885" y="44451"/>
            <a:ext cx="10223500" cy="93662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1287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12876"/>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980F32A-45FB-497A-B4B2-5384C3AA058B}" type="slidenum">
              <a:rPr lang="en-US" altLang="zh-CN"/>
              <a:pPr>
                <a:defRPr/>
              </a:pPr>
              <a:t>‹#›</a:t>
            </a:fld>
            <a:endParaRPr lang="en-US" altLang="zh-CN"/>
          </a:p>
        </p:txBody>
      </p:sp>
    </p:spTree>
    <p:extLst>
      <p:ext uri="{BB962C8B-B14F-4D97-AF65-F5344CB8AC3E}">
        <p14:creationId xmlns:p14="http://schemas.microsoft.com/office/powerpoint/2010/main" val="3845235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half" idx="10"/>
          </p:nvPr>
        </p:nvSpPr>
        <p:spPr>
          <a:ln/>
        </p:spPr>
        <p:txBody>
          <a:bodyPr/>
          <a:lstStyle>
            <a:lvl1pPr>
              <a:defRPr/>
            </a:lvl1pPr>
          </a:lstStyle>
          <a:p>
            <a:pPr>
              <a:defRPr/>
            </a:pPr>
            <a:fld id="{1BA69091-5FA4-4648-8224-DB2D1CE791F5}" type="datetime10">
              <a:rPr lang="zh-CN" altLang="en-US"/>
              <a:pPr>
                <a:defRPr/>
              </a:pPr>
              <a:t>21:32</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FA7CCE5E-0390-4E8A-91E0-076DC84A5C75}" type="slidenum">
              <a:rPr lang="en-US" altLang="zh-CN"/>
              <a:pPr>
                <a:defRPr/>
              </a:pPr>
              <a:t>‹#›</a:t>
            </a:fld>
            <a:endParaRPr lang="en-US" altLang="zh-CN"/>
          </a:p>
        </p:txBody>
      </p:sp>
    </p:spTree>
    <p:extLst>
      <p:ext uri="{BB962C8B-B14F-4D97-AF65-F5344CB8AC3E}">
        <p14:creationId xmlns:p14="http://schemas.microsoft.com/office/powerpoint/2010/main" val="235834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dt" sz="half" idx="10"/>
          </p:nvPr>
        </p:nvSpPr>
        <p:spPr>
          <a:ln/>
        </p:spPr>
        <p:txBody>
          <a:bodyPr/>
          <a:lstStyle>
            <a:lvl1pPr>
              <a:defRPr/>
            </a:lvl1pPr>
          </a:lstStyle>
          <a:p>
            <a:pPr>
              <a:defRPr/>
            </a:pPr>
            <a:fld id="{266E6A1B-1948-4EDA-B677-50B248A83A65}" type="datetime10">
              <a:rPr lang="zh-CN" altLang="en-US"/>
              <a:pPr>
                <a:defRPr/>
              </a:pPr>
              <a:t>21:32</a:t>
            </a:fld>
            <a:endParaRPr lang="en-US" altLang="zh-CN"/>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
          <p:cNvSpPr>
            <a:spLocks noGrp="1" noChangeArrowheads="1"/>
          </p:cNvSpPr>
          <p:nvPr>
            <p:ph type="sldNum" sz="quarter" idx="12"/>
          </p:nvPr>
        </p:nvSpPr>
        <p:spPr>
          <a:ln/>
        </p:spPr>
        <p:txBody>
          <a:bodyPr/>
          <a:lstStyle>
            <a:lvl1pPr>
              <a:defRPr/>
            </a:lvl1pPr>
          </a:lstStyle>
          <a:p>
            <a:pPr>
              <a:defRPr/>
            </a:pPr>
            <a:fld id="{D57802E2-72E6-4D8E-AC9C-BE66BE1BC326}" type="slidenum">
              <a:rPr lang="en-US" altLang="zh-CN"/>
              <a:pPr>
                <a:defRPr/>
              </a:pPr>
              <a:t>‹#›</a:t>
            </a:fld>
            <a:endParaRPr lang="en-US" altLang="zh-CN"/>
          </a:p>
        </p:txBody>
      </p:sp>
    </p:spTree>
    <p:extLst>
      <p:ext uri="{BB962C8B-B14F-4D97-AF65-F5344CB8AC3E}">
        <p14:creationId xmlns:p14="http://schemas.microsoft.com/office/powerpoint/2010/main" val="1413527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826684" y="1827213"/>
            <a:ext cx="4773083"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02967" y="1827213"/>
            <a:ext cx="477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dt" sz="half" idx="10"/>
          </p:nvPr>
        </p:nvSpPr>
        <p:spPr>
          <a:ln/>
        </p:spPr>
        <p:txBody>
          <a:bodyPr/>
          <a:lstStyle>
            <a:lvl1pPr>
              <a:defRPr/>
            </a:lvl1pPr>
          </a:lstStyle>
          <a:p>
            <a:pPr>
              <a:defRPr/>
            </a:pPr>
            <a:fld id="{2E1C15FA-60BF-4ED5-835D-7CE157104AE6}" type="datetime10">
              <a:rPr lang="zh-CN" altLang="en-US"/>
              <a:pPr>
                <a:defRPr/>
              </a:pPr>
              <a:t>21:32</a:t>
            </a:fld>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D8D47679-43BC-47A9-A214-C8A951403FB7}" type="slidenum">
              <a:rPr lang="en-US" altLang="zh-CN"/>
              <a:pPr>
                <a:defRPr/>
              </a:pPr>
              <a:t>‹#›</a:t>
            </a:fld>
            <a:endParaRPr lang="en-US" altLang="zh-CN"/>
          </a:p>
        </p:txBody>
      </p:sp>
    </p:spTree>
    <p:extLst>
      <p:ext uri="{BB962C8B-B14F-4D97-AF65-F5344CB8AC3E}">
        <p14:creationId xmlns:p14="http://schemas.microsoft.com/office/powerpoint/2010/main" val="336872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10"/>
          </p:nvPr>
        </p:nvSpPr>
        <p:spPr>
          <a:ln/>
        </p:spPr>
        <p:txBody>
          <a:bodyPr/>
          <a:lstStyle>
            <a:lvl1pPr>
              <a:defRPr/>
            </a:lvl1pPr>
          </a:lstStyle>
          <a:p>
            <a:pPr>
              <a:defRPr/>
            </a:pPr>
            <a:fld id="{CD04492C-635C-4C20-ADF2-0B013214FEEF}" type="datetime10">
              <a:rPr lang="zh-CN" altLang="en-US"/>
              <a:pPr>
                <a:defRPr/>
              </a:pPr>
              <a:t>21:32</a:t>
            </a:fld>
            <a:endParaRPr lang="en-US" altLang="zh-CN"/>
          </a:p>
        </p:txBody>
      </p:sp>
      <p:sp>
        <p:nvSpPr>
          <p:cNvPr id="8"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0"/>
          <p:cNvSpPr>
            <a:spLocks noGrp="1" noChangeArrowheads="1"/>
          </p:cNvSpPr>
          <p:nvPr>
            <p:ph type="sldNum" sz="quarter" idx="12"/>
          </p:nvPr>
        </p:nvSpPr>
        <p:spPr>
          <a:ln/>
        </p:spPr>
        <p:txBody>
          <a:bodyPr/>
          <a:lstStyle>
            <a:lvl1pPr>
              <a:defRPr/>
            </a:lvl1pPr>
          </a:lstStyle>
          <a:p>
            <a:pPr>
              <a:defRPr/>
            </a:pPr>
            <a:fld id="{AF78D988-168E-442B-9602-A3958FFA9379}" type="slidenum">
              <a:rPr lang="en-US" altLang="zh-CN"/>
              <a:pPr>
                <a:defRPr/>
              </a:pPr>
              <a:t>‹#›</a:t>
            </a:fld>
            <a:endParaRPr lang="en-US" altLang="zh-CN"/>
          </a:p>
        </p:txBody>
      </p:sp>
    </p:spTree>
    <p:extLst>
      <p:ext uri="{BB962C8B-B14F-4D97-AF65-F5344CB8AC3E}">
        <p14:creationId xmlns:p14="http://schemas.microsoft.com/office/powerpoint/2010/main" val="158301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dt" sz="half" idx="10"/>
          </p:nvPr>
        </p:nvSpPr>
        <p:spPr>
          <a:ln/>
        </p:spPr>
        <p:txBody>
          <a:bodyPr/>
          <a:lstStyle>
            <a:lvl1pPr>
              <a:defRPr/>
            </a:lvl1pPr>
          </a:lstStyle>
          <a:p>
            <a:pPr>
              <a:defRPr/>
            </a:pPr>
            <a:fld id="{B934E810-8AD4-484A-A190-1BA169211DFC}" type="datetime10">
              <a:rPr lang="zh-CN" altLang="en-US"/>
              <a:pPr>
                <a:defRPr/>
              </a:pPr>
              <a:t>21:32</a:t>
            </a:fld>
            <a:endParaRPr lang="en-US" altLang="zh-CN"/>
          </a:p>
        </p:txBody>
      </p:sp>
      <p:sp>
        <p:nvSpPr>
          <p:cNvPr id="4"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
          <p:cNvSpPr>
            <a:spLocks noGrp="1" noChangeArrowheads="1"/>
          </p:cNvSpPr>
          <p:nvPr>
            <p:ph type="sldNum" sz="quarter" idx="12"/>
          </p:nvPr>
        </p:nvSpPr>
        <p:spPr>
          <a:ln/>
        </p:spPr>
        <p:txBody>
          <a:bodyPr/>
          <a:lstStyle>
            <a:lvl1pPr>
              <a:defRPr/>
            </a:lvl1pPr>
          </a:lstStyle>
          <a:p>
            <a:pPr>
              <a:defRPr/>
            </a:pPr>
            <a:fld id="{D4FFED37-B049-41FC-84B4-14D547DD4B17}" type="slidenum">
              <a:rPr lang="en-US" altLang="zh-CN"/>
              <a:pPr>
                <a:defRPr/>
              </a:pPr>
              <a:t>‹#›</a:t>
            </a:fld>
            <a:endParaRPr lang="en-US" altLang="zh-CN"/>
          </a:p>
        </p:txBody>
      </p:sp>
    </p:spTree>
    <p:extLst>
      <p:ext uri="{BB962C8B-B14F-4D97-AF65-F5344CB8AC3E}">
        <p14:creationId xmlns:p14="http://schemas.microsoft.com/office/powerpoint/2010/main" val="1220270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716A8015-77B8-4460-B64B-99C379EDA9A8}" type="datetime10">
              <a:rPr lang="zh-CN" altLang="en-US"/>
              <a:pPr>
                <a:defRPr/>
              </a:pPr>
              <a:t>21:32</a:t>
            </a:fld>
            <a:endParaRPr lang="en-US" altLang="zh-CN"/>
          </a:p>
        </p:txBody>
      </p:sp>
      <p:sp>
        <p:nvSpPr>
          <p:cNvPr id="3"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0"/>
          <p:cNvSpPr>
            <a:spLocks noGrp="1" noChangeArrowheads="1"/>
          </p:cNvSpPr>
          <p:nvPr>
            <p:ph type="sldNum" sz="quarter" idx="12"/>
          </p:nvPr>
        </p:nvSpPr>
        <p:spPr>
          <a:ln/>
        </p:spPr>
        <p:txBody>
          <a:bodyPr/>
          <a:lstStyle>
            <a:lvl1pPr>
              <a:defRPr/>
            </a:lvl1pPr>
          </a:lstStyle>
          <a:p>
            <a:pPr>
              <a:defRPr/>
            </a:pPr>
            <a:fld id="{7C4264CE-C060-4FD1-885A-720E84708AE0}" type="slidenum">
              <a:rPr lang="en-US" altLang="zh-CN"/>
              <a:pPr>
                <a:defRPr/>
              </a:pPr>
              <a:t>‹#›</a:t>
            </a:fld>
            <a:endParaRPr lang="en-US" altLang="zh-CN"/>
          </a:p>
        </p:txBody>
      </p:sp>
    </p:spTree>
    <p:extLst>
      <p:ext uri="{BB962C8B-B14F-4D97-AF65-F5344CB8AC3E}">
        <p14:creationId xmlns:p14="http://schemas.microsoft.com/office/powerpoint/2010/main" val="3135440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fld id="{956E9CC4-1E0D-45E1-AAEC-019E21DFB321}" type="datetime10">
              <a:rPr lang="zh-CN" altLang="en-US"/>
              <a:pPr>
                <a:defRPr/>
              </a:pPr>
              <a:t>21:32</a:t>
            </a:fld>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3CE27954-ED0C-47A6-A3FA-B01300812B82}" type="slidenum">
              <a:rPr lang="en-US" altLang="zh-CN"/>
              <a:pPr>
                <a:defRPr/>
              </a:pPr>
              <a:t>‹#›</a:t>
            </a:fld>
            <a:endParaRPr lang="en-US" altLang="zh-CN"/>
          </a:p>
        </p:txBody>
      </p:sp>
    </p:spTree>
    <p:extLst>
      <p:ext uri="{BB962C8B-B14F-4D97-AF65-F5344CB8AC3E}">
        <p14:creationId xmlns:p14="http://schemas.microsoft.com/office/powerpoint/2010/main" val="340424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dt" sz="half" idx="10"/>
          </p:nvPr>
        </p:nvSpPr>
        <p:spPr>
          <a:ln/>
        </p:spPr>
        <p:txBody>
          <a:bodyPr/>
          <a:lstStyle>
            <a:lvl1pPr>
              <a:defRPr/>
            </a:lvl1pPr>
          </a:lstStyle>
          <a:p>
            <a:pPr>
              <a:defRPr/>
            </a:pPr>
            <a:fld id="{EE194D19-4068-444E-9A6F-AD192321877A}" type="datetime10">
              <a:rPr lang="zh-CN" altLang="en-US"/>
              <a:pPr>
                <a:defRPr/>
              </a:pPr>
              <a:t>21:32</a:t>
            </a:fld>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71B44FE5-4D28-4A5B-9E9A-2DAA4EE99358}" type="slidenum">
              <a:rPr lang="en-US" altLang="zh-CN"/>
              <a:pPr>
                <a:defRPr/>
              </a:pPr>
              <a:t>‹#›</a:t>
            </a:fld>
            <a:endParaRPr lang="en-US" altLang="zh-CN"/>
          </a:p>
        </p:txBody>
      </p:sp>
    </p:spTree>
    <p:extLst>
      <p:ext uri="{BB962C8B-B14F-4D97-AF65-F5344CB8AC3E}">
        <p14:creationId xmlns:p14="http://schemas.microsoft.com/office/powerpoint/2010/main" val="2587718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D4AE7E85-D541-4B8E-87F3-CEFF45E32718}"/>
              </a:ext>
            </a:extLst>
          </p:cNvPr>
          <p:cNvSpPr/>
          <p:nvPr userDrawn="1"/>
        </p:nvSpPr>
        <p:spPr>
          <a:xfrm>
            <a:off x="18483" y="6436575"/>
            <a:ext cx="12173517" cy="428604"/>
          </a:xfrm>
          <a:prstGeom prst="rect">
            <a:avLst/>
          </a:prstGeom>
          <a:solidFill>
            <a:srgbClr val="00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800" baseline="0" dirty="0">
                <a:latin typeface="楷体" pitchFamily="49" charset="-122"/>
                <a:ea typeface="楷体" pitchFamily="49" charset="-122"/>
                <a:cs typeface="Verdana" pitchFamily="34" charset="0"/>
              </a:rPr>
              <a:t>南方醫科大學药学院</a:t>
            </a:r>
            <a:endParaRPr lang="zh-CN" altLang="en-US" sz="1800" dirty="0">
              <a:latin typeface="Times New Roman" pitchFamily="18" charset="0"/>
              <a:cs typeface="Times New Roman" pitchFamily="18" charset="0"/>
            </a:endParaRPr>
          </a:p>
        </p:txBody>
      </p:sp>
      <p:pic>
        <p:nvPicPr>
          <p:cNvPr id="8" name="图片 7">
            <a:extLst>
              <a:ext uri="{FF2B5EF4-FFF2-40B4-BE49-F238E27FC236}">
                <a16:creationId xmlns:a16="http://schemas.microsoft.com/office/drawing/2014/main" id="{5C114367-2B76-4AD7-A1A6-6EC540662C84}"/>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8483" y="6444296"/>
            <a:ext cx="505092" cy="379419"/>
          </a:xfrm>
          <a:prstGeom prst="rect">
            <a:avLst/>
          </a:prstGeom>
        </p:spPr>
      </p:pic>
      <p:pic>
        <p:nvPicPr>
          <p:cNvPr id="9" name="图片 8">
            <a:extLst>
              <a:ext uri="{FF2B5EF4-FFF2-40B4-BE49-F238E27FC236}">
                <a16:creationId xmlns:a16="http://schemas.microsoft.com/office/drawing/2014/main" id="{9A544EA4-C447-42E6-82E8-443BAD70B1D1}"/>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1784632" y="6444295"/>
            <a:ext cx="407368" cy="395536"/>
          </a:xfrm>
          <a:prstGeom prst="rect">
            <a:avLst/>
          </a:prstGeom>
        </p:spPr>
      </p:pic>
      <p:sp>
        <p:nvSpPr>
          <p:cNvPr id="1026" name="Rectangle 6"/>
          <p:cNvSpPr>
            <a:spLocks noGrp="1" noChangeArrowheads="1"/>
          </p:cNvSpPr>
          <p:nvPr>
            <p:ph type="title"/>
          </p:nvPr>
        </p:nvSpPr>
        <p:spPr bwMode="auto">
          <a:xfrm>
            <a:off x="1133475" y="347129"/>
            <a:ext cx="9751483" cy="849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780323" y="1916832"/>
            <a:ext cx="1063135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3496" name="Rectangle 8"/>
          <p:cNvSpPr>
            <a:spLocks noGrp="1" noChangeArrowheads="1"/>
          </p:cNvSpPr>
          <p:nvPr>
            <p:ph type="dt" sz="half" idx="2"/>
          </p:nvPr>
        </p:nvSpPr>
        <p:spPr bwMode="auto">
          <a:xfrm>
            <a:off x="523575" y="6473884"/>
            <a:ext cx="2844800" cy="37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smtClean="0"/>
            </a:lvl1pPr>
          </a:lstStyle>
          <a:p>
            <a:pPr>
              <a:defRPr/>
            </a:pPr>
            <a:fld id="{31E8E724-84D2-429A-8AB6-376A396B4106}" type="datetime10">
              <a:rPr lang="zh-CN" altLang="en-US"/>
              <a:pPr>
                <a:defRPr/>
              </a:pPr>
              <a:t>21:32</a:t>
            </a:fld>
            <a:endParaRPr lang="en-US" altLang="zh-CN"/>
          </a:p>
        </p:txBody>
      </p:sp>
      <p:sp>
        <p:nvSpPr>
          <p:cNvPr id="63497" name="Rectangle 9"/>
          <p:cNvSpPr>
            <a:spLocks noGrp="1" noChangeArrowheads="1"/>
          </p:cNvSpPr>
          <p:nvPr>
            <p:ph type="ftr" sz="quarter" idx="3"/>
          </p:nvPr>
        </p:nvSpPr>
        <p:spPr bwMode="auto">
          <a:xfrm>
            <a:off x="4078817" y="64008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b="0" smtClean="0"/>
            </a:lvl1pPr>
          </a:lstStyle>
          <a:p>
            <a:pPr>
              <a:defRPr/>
            </a:pPr>
            <a:endParaRPr lang="en-US" altLang="zh-CN"/>
          </a:p>
        </p:txBody>
      </p:sp>
      <p:sp>
        <p:nvSpPr>
          <p:cNvPr id="63498" name="Rectangle 10"/>
          <p:cNvSpPr>
            <a:spLocks noGrp="1" noChangeArrowheads="1"/>
          </p:cNvSpPr>
          <p:nvPr>
            <p:ph type="sldNum" sz="quarter" idx="4"/>
          </p:nvPr>
        </p:nvSpPr>
        <p:spPr bwMode="auto">
          <a:xfrm>
            <a:off x="8939832" y="6436924"/>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600" b="1" smtClean="0">
                <a:solidFill>
                  <a:srgbClr val="FFFF00"/>
                </a:solidFill>
              </a:defRPr>
            </a:lvl1pPr>
          </a:lstStyle>
          <a:p>
            <a:pPr>
              <a:defRPr/>
            </a:pPr>
            <a:fld id="{F909BB6D-E381-46EB-87D5-916264B1121B}"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1"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2" r:id="rId13"/>
    <p:sldLayoutId id="2147483683" r:id="rId14"/>
  </p:sldLayoutIdLst>
  <p:hf hdr="0" ftr="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宋体" pitchFamily="2" charset="-122"/>
        </a:defRPr>
      </a:lvl2pPr>
      <a:lvl3pPr algn="l" rtl="0" eaLnBrk="0" fontAlgn="base" hangingPunct="0">
        <a:spcBef>
          <a:spcPct val="0"/>
        </a:spcBef>
        <a:spcAft>
          <a:spcPct val="0"/>
        </a:spcAft>
        <a:defRPr sz="3600">
          <a:solidFill>
            <a:schemeClr val="tx2"/>
          </a:solidFill>
          <a:latin typeface="Arial" charset="0"/>
          <a:ea typeface="宋体" pitchFamily="2" charset="-122"/>
        </a:defRPr>
      </a:lvl3pPr>
      <a:lvl4pPr algn="l" rtl="0" eaLnBrk="0" fontAlgn="base" hangingPunct="0">
        <a:spcBef>
          <a:spcPct val="0"/>
        </a:spcBef>
        <a:spcAft>
          <a:spcPct val="0"/>
        </a:spcAft>
        <a:defRPr sz="3600">
          <a:solidFill>
            <a:schemeClr val="tx2"/>
          </a:solidFill>
          <a:latin typeface="Arial" charset="0"/>
          <a:ea typeface="宋体" pitchFamily="2" charset="-122"/>
        </a:defRPr>
      </a:lvl4pPr>
      <a:lvl5pPr algn="l" rtl="0" eaLnBrk="0" fontAlgn="base" hangingPunct="0">
        <a:spcBef>
          <a:spcPct val="0"/>
        </a:spcBef>
        <a:spcAft>
          <a:spcPct val="0"/>
        </a:spcAft>
        <a:defRPr sz="3600">
          <a:solidFill>
            <a:schemeClr val="tx2"/>
          </a:solidFill>
          <a:latin typeface="Arial" charset="0"/>
          <a:ea typeface="宋体" pitchFamily="2" charset="-122"/>
        </a:defRPr>
      </a:lvl5pPr>
      <a:lvl6pPr marL="457200" algn="l" rtl="0" fontAlgn="base">
        <a:spcBef>
          <a:spcPct val="0"/>
        </a:spcBef>
        <a:spcAft>
          <a:spcPct val="0"/>
        </a:spcAft>
        <a:defRPr sz="3600">
          <a:solidFill>
            <a:schemeClr val="tx2"/>
          </a:solidFill>
          <a:latin typeface="Arial" charset="0"/>
          <a:ea typeface="宋体" pitchFamily="2" charset="-122"/>
        </a:defRPr>
      </a:lvl6pPr>
      <a:lvl7pPr marL="914400" algn="l" rtl="0" fontAlgn="base">
        <a:spcBef>
          <a:spcPct val="0"/>
        </a:spcBef>
        <a:spcAft>
          <a:spcPct val="0"/>
        </a:spcAft>
        <a:defRPr sz="3600">
          <a:solidFill>
            <a:schemeClr val="tx2"/>
          </a:solidFill>
          <a:latin typeface="Arial" charset="0"/>
          <a:ea typeface="宋体" pitchFamily="2" charset="-122"/>
        </a:defRPr>
      </a:lvl7pPr>
      <a:lvl8pPr marL="1371600" algn="l" rtl="0" fontAlgn="base">
        <a:spcBef>
          <a:spcPct val="0"/>
        </a:spcBef>
        <a:spcAft>
          <a:spcPct val="0"/>
        </a:spcAft>
        <a:defRPr sz="3600">
          <a:solidFill>
            <a:schemeClr val="tx2"/>
          </a:solidFill>
          <a:latin typeface="Arial" charset="0"/>
          <a:ea typeface="宋体" pitchFamily="2" charset="-122"/>
        </a:defRPr>
      </a:lvl8pPr>
      <a:lvl9pPr marL="1828800" algn="l" rtl="0" fontAlgn="base">
        <a:spcBef>
          <a:spcPct val="0"/>
        </a:spcBef>
        <a:spcAft>
          <a:spcPct val="0"/>
        </a:spcAft>
        <a:defRPr sz="36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
        <a:defRPr sz="29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ea typeface="+mn-ea"/>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6.bin"/><Relationship Id="rId4" Type="http://schemas.openxmlformats.org/officeDocument/2006/relationships/image" Target="../media/image1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1.jpeg"/><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4.wmf"/><Relationship Id="rId5" Type="http://schemas.openxmlformats.org/officeDocument/2006/relationships/oleObject" Target="../embeddings/oleObject10.bin"/><Relationship Id="rId4" Type="http://schemas.openxmlformats.org/officeDocument/2006/relationships/image" Target="../media/image33.wmf"/></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notesSlide" Target="../notesSlides/notesSlide9.xml"/><Relationship Id="rId7" Type="http://schemas.openxmlformats.org/officeDocument/2006/relationships/oleObject" Target="../embeddings/oleObject13.bin"/><Relationship Id="rId2" Type="http://schemas.openxmlformats.org/officeDocument/2006/relationships/slideLayout" Target="../slideLayouts/slideLayout14.xml"/><Relationship Id="rId1" Type="http://schemas.openxmlformats.org/officeDocument/2006/relationships/vmlDrawing" Target="../drawings/vmlDrawing9.vml"/><Relationship Id="rId6" Type="http://schemas.openxmlformats.org/officeDocument/2006/relationships/image" Target="../media/image43.wmf"/><Relationship Id="rId5" Type="http://schemas.openxmlformats.org/officeDocument/2006/relationships/oleObject" Target="../embeddings/oleObject12.bin"/><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slide" Target="slide70.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4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4.xml"/><Relationship Id="rId7" Type="http://schemas.openxmlformats.org/officeDocument/2006/relationships/image" Target="../media/image49.emf"/><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oleObject" Target="../embeddings/oleObject15.bin"/><Relationship Id="rId5" Type="http://schemas.openxmlformats.org/officeDocument/2006/relationships/image" Target="../media/image48.emf"/><Relationship Id="rId4" Type="http://schemas.openxmlformats.org/officeDocument/2006/relationships/oleObject" Target="../embeddings/oleObject14.bin"/><Relationship Id="rId9" Type="http://schemas.openxmlformats.org/officeDocument/2006/relationships/image" Target="../media/image50.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51.emf"/><Relationship Id="rId4" Type="http://schemas.openxmlformats.org/officeDocument/2006/relationships/oleObject" Target="../embeddings/oleObject17.bin"/></Relationships>
</file>

<file path=ppt/slides/_rels/slide45.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12.vml"/><Relationship Id="rId5" Type="http://schemas.openxmlformats.org/officeDocument/2006/relationships/image" Target="../media/image53.png"/><Relationship Id="rId4" Type="http://schemas.openxmlformats.org/officeDocument/2006/relationships/oleObject" Target="../embeddings/oleObject18.bin"/></Relationships>
</file>

<file path=ppt/slides/_rels/slide48.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image" Target="../media/image8.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55.png"/><Relationship Id="rId4" Type="http://schemas.openxmlformats.org/officeDocument/2006/relationships/oleObject" Target="../embeddings/oleObject19.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22.xml"/><Relationship Id="rId7" Type="http://schemas.openxmlformats.org/officeDocument/2006/relationships/image" Target="../media/image57.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21.bin"/><Relationship Id="rId11" Type="http://schemas.openxmlformats.org/officeDocument/2006/relationships/image" Target="../media/image59.wmf"/><Relationship Id="rId5" Type="http://schemas.openxmlformats.org/officeDocument/2006/relationships/image" Target="../media/image56.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58.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61.emf"/><Relationship Id="rId4" Type="http://schemas.openxmlformats.org/officeDocument/2006/relationships/oleObject" Target="../embeddings/oleObject24.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62.emf"/><Relationship Id="rId4" Type="http://schemas.openxmlformats.org/officeDocument/2006/relationships/oleObject" Target="../embeddings/oleObject25.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65.gif"/><Relationship Id="rId4" Type="http://schemas.openxmlformats.org/officeDocument/2006/relationships/image" Target="../media/image64.gi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ideo" Target="file:///F:\&#40858;&#28814;&#33459;\powerpoint\&#31532;10&#31456;\&#21407;&#23376;&#33853;&#20837;&#26680;&#20869;.avi" TargetMode="External"/></Relationships>
</file>

<file path=ppt/slides/_rels/slide60.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67.png"/><Relationship Id="rId4" Type="http://schemas.openxmlformats.org/officeDocument/2006/relationships/oleObject" Target="../embeddings/oleObject26.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68.wmf"/><Relationship Id="rId5" Type="http://schemas.openxmlformats.org/officeDocument/2006/relationships/oleObject" Target="../embeddings/oleObject27.bin"/><Relationship Id="rId4" Type="http://schemas.openxmlformats.org/officeDocument/2006/relationships/image" Target="../media/image69.jpeg"/></Relationships>
</file>

<file path=ppt/slides/_rels/slide64.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71.wmf"/><Relationship Id="rId4" Type="http://schemas.openxmlformats.org/officeDocument/2006/relationships/oleObject" Target="../embeddings/oleObject28.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72.emf"/><Relationship Id="rId4" Type="http://schemas.openxmlformats.org/officeDocument/2006/relationships/oleObject" Target="../embeddings/oleObject29.bin"/></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73.wmf"/><Relationship Id="rId4" Type="http://schemas.openxmlformats.org/officeDocument/2006/relationships/oleObject" Target="../embeddings/oleObject30.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file:///D:\cai&#21152;&#24037;\&#26412;&#31185;&#37197;&#22871;&#20809;&#30424;\&#22522;&#30784;&#21270;&#23398;\&#22522;&#30784;&#21270;&#23398;&#20809;&#30424;%5b1%5d\&#22522;&#30784;&#21270;&#23398;&#20809;&#30424;\txdh\td9\09-Bohr.AVI" TargetMode="External"/><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8"/>
          <p:cNvSpPr>
            <a:spLocks noGrp="1" noChangeArrowheads="1"/>
          </p:cNvSpPr>
          <p:nvPr>
            <p:ph type="dt" sz="quarter" idx="10"/>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F90BA2BF-7D8C-442D-A257-5396DC398C87}" type="datetime10">
              <a:rPr lang="zh-CN" altLang="en-US" b="0"/>
              <a:pPr eaLnBrk="1" hangingPunct="1"/>
              <a:t>21:32</a:t>
            </a:fld>
            <a:endParaRPr lang="en-US" altLang="zh-CN" b="0"/>
          </a:p>
        </p:txBody>
      </p:sp>
      <p:sp>
        <p:nvSpPr>
          <p:cNvPr id="3075" name="Rectangle 10"/>
          <p:cNvSpPr>
            <a:spLocks noGrp="1" noChangeArrowheads="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03CC5F37-7C6A-4FCC-A3C5-EA5409B7072F}" type="slidenum">
              <a:rPr lang="en-US" altLang="zh-CN">
                <a:solidFill>
                  <a:srgbClr val="FFFF00"/>
                </a:solidFill>
              </a:rPr>
              <a:pPr eaLnBrk="1" hangingPunct="1"/>
              <a:t>1</a:t>
            </a:fld>
            <a:endParaRPr lang="en-US" altLang="zh-CN" dirty="0">
              <a:solidFill>
                <a:srgbClr val="FFFF00"/>
              </a:solidFill>
            </a:endParaRPr>
          </a:p>
        </p:txBody>
      </p:sp>
      <p:sp>
        <p:nvSpPr>
          <p:cNvPr id="3076" name="Rectangle 2"/>
          <p:cNvSpPr>
            <a:spLocks noGrp="1" noChangeArrowheads="1"/>
          </p:cNvSpPr>
          <p:nvPr>
            <p:ph type="ctrTitle"/>
          </p:nvPr>
        </p:nvSpPr>
        <p:spPr>
          <a:xfrm>
            <a:off x="2927350" y="1484314"/>
            <a:ext cx="7239000" cy="657225"/>
          </a:xfrm>
        </p:spPr>
        <p:txBody>
          <a:bodyPr/>
          <a:lstStyle/>
          <a:p>
            <a:pPr eaLnBrk="1" hangingPunct="1"/>
            <a:r>
              <a:rPr lang="zh-CN" altLang="en-US" sz="3600" b="1" dirty="0"/>
              <a:t>第十章 原子结构和元素周期</a:t>
            </a:r>
          </a:p>
        </p:txBody>
      </p:sp>
      <p:sp>
        <p:nvSpPr>
          <p:cNvPr id="2" name="副标题 1"/>
          <p:cNvSpPr>
            <a:spLocks noGrp="1"/>
          </p:cNvSpPr>
          <p:nvPr>
            <p:ph type="subTitle" idx="1"/>
          </p:nvPr>
        </p:nvSpPr>
        <p:spPr>
          <a:xfrm>
            <a:off x="2967038" y="4221088"/>
            <a:ext cx="7239000" cy="958925"/>
          </a:xfrm>
        </p:spPr>
        <p:txBody>
          <a:bodyPr/>
          <a:lstStyle/>
          <a:p>
            <a:pPr algn="ctr"/>
            <a:r>
              <a:rPr lang="zh-CN" altLang="en-US" dirty="0"/>
              <a:t>授课老师：周中振 副教授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16E300A4-5584-4413-80DC-FE7895BB666A}" type="slidenum">
              <a:rPr lang="zh-CN" altLang="en-US"/>
              <a:pPr/>
              <a:t>10</a:t>
            </a:fld>
            <a:endParaRPr lang="en-US" altLang="zh-CN"/>
          </a:p>
        </p:txBody>
      </p:sp>
      <p:sp>
        <p:nvSpPr>
          <p:cNvPr id="80899" name="Rectangle 3"/>
          <p:cNvSpPr>
            <a:spLocks noGrp="1" noChangeArrowheads="1"/>
          </p:cNvSpPr>
          <p:nvPr>
            <p:ph type="title" idx="4294967295"/>
          </p:nvPr>
        </p:nvSpPr>
        <p:spPr>
          <a:xfrm>
            <a:off x="263352" y="257524"/>
            <a:ext cx="4724400" cy="457200"/>
          </a:xfrm>
        </p:spPr>
        <p:txBody>
          <a:bodyPr/>
          <a:lstStyle/>
          <a:p>
            <a:r>
              <a:rPr lang="zh-CN" altLang="en-US" sz="3200" b="1" dirty="0">
                <a:solidFill>
                  <a:srgbClr val="990033"/>
                </a:solidFill>
              </a:rPr>
              <a:t>玻尔理论成功之处与缺陷</a:t>
            </a:r>
            <a:endParaRPr lang="zh-CN" altLang="en-US" dirty="0">
              <a:solidFill>
                <a:srgbClr val="990033"/>
              </a:solidFill>
            </a:endParaRPr>
          </a:p>
        </p:txBody>
      </p:sp>
      <p:sp>
        <p:nvSpPr>
          <p:cNvPr id="80900" name="Rectangle 4"/>
          <p:cNvSpPr>
            <a:spLocks noChangeArrowheads="1"/>
          </p:cNvSpPr>
          <p:nvPr/>
        </p:nvSpPr>
        <p:spPr bwMode="auto">
          <a:xfrm>
            <a:off x="695400" y="1049339"/>
            <a:ext cx="108012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800" dirty="0">
                <a:solidFill>
                  <a:srgbClr val="0033CC"/>
                </a:solidFill>
                <a:ea typeface="楷体_GB2312" pitchFamily="49" charset="-122"/>
              </a:rPr>
              <a:t>成功之处：</a:t>
            </a:r>
            <a:r>
              <a:rPr lang="zh-CN" altLang="en-US" sz="2800" dirty="0">
                <a:ea typeface="楷体_GB2312" pitchFamily="49" charset="-122"/>
              </a:rPr>
              <a:t>解释了原子稳定存在事实、氢原子线状光谱现象；提出了</a:t>
            </a:r>
            <a:r>
              <a:rPr lang="zh-CN" altLang="en-US" sz="2800" dirty="0">
                <a:solidFill>
                  <a:srgbClr val="0033CC"/>
                </a:solidFill>
                <a:ea typeface="楷体_GB2312" pitchFamily="49" charset="-122"/>
              </a:rPr>
              <a:t>原子轨道能级概念</a:t>
            </a:r>
            <a:r>
              <a:rPr lang="zh-CN" altLang="en-US" sz="2800" dirty="0">
                <a:ea typeface="楷体_GB2312" pitchFamily="49" charset="-122"/>
              </a:rPr>
              <a:t>；提出了核外电子运动具有量子化特点的观点。</a:t>
            </a:r>
          </a:p>
        </p:txBody>
      </p:sp>
      <p:sp>
        <p:nvSpPr>
          <p:cNvPr id="80901" name="Rectangle 5"/>
          <p:cNvSpPr>
            <a:spLocks noChangeArrowheads="1"/>
          </p:cNvSpPr>
          <p:nvPr/>
        </p:nvSpPr>
        <p:spPr bwMode="auto">
          <a:xfrm>
            <a:off x="695400" y="4738689"/>
            <a:ext cx="1065718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50000"/>
              </a:lnSpc>
              <a:spcBef>
                <a:spcPct val="30000"/>
              </a:spcBef>
            </a:pPr>
            <a:r>
              <a:rPr lang="zh-CN" altLang="en-US" sz="2800" dirty="0">
                <a:solidFill>
                  <a:srgbClr val="0033CC"/>
                </a:solidFill>
                <a:latin typeface="楷体_GB2312" pitchFamily="49" charset="-122"/>
                <a:ea typeface="楷体_GB2312" pitchFamily="49" charset="-122"/>
              </a:rPr>
              <a:t>原因：</a:t>
            </a:r>
            <a:r>
              <a:rPr lang="zh-CN" altLang="en-US" sz="2800" dirty="0">
                <a:latin typeface="楷体_GB2312" pitchFamily="49" charset="-122"/>
                <a:ea typeface="楷体_GB2312" pitchFamily="49" charset="-122"/>
              </a:rPr>
              <a:t>微观粒子运动不同于宏观物体运动，经典力学理论不适用于描述微观粒子运动规律。</a:t>
            </a:r>
          </a:p>
        </p:txBody>
      </p:sp>
      <p:sp>
        <p:nvSpPr>
          <p:cNvPr id="80902" name="Rectangle 6"/>
          <p:cNvSpPr>
            <a:spLocks noChangeArrowheads="1"/>
          </p:cNvSpPr>
          <p:nvPr/>
        </p:nvSpPr>
        <p:spPr bwMode="auto">
          <a:xfrm>
            <a:off x="695400" y="3141664"/>
            <a:ext cx="108012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800" dirty="0">
                <a:solidFill>
                  <a:srgbClr val="0033CC"/>
                </a:solidFill>
                <a:ea typeface="楷体_GB2312" pitchFamily="49" charset="-122"/>
              </a:rPr>
              <a:t>缺陷：</a:t>
            </a:r>
            <a:r>
              <a:rPr lang="zh-CN" altLang="en-US" sz="2800" dirty="0">
                <a:ea typeface="楷体_GB2312" pitchFamily="49" charset="-122"/>
              </a:rPr>
              <a:t>不能解释氢原子的精密谱线；不能解释多电子原子的光谱。</a:t>
            </a:r>
          </a:p>
        </p:txBody>
      </p:sp>
    </p:spTree>
    <p:extLst>
      <p:ext uri="{BB962C8B-B14F-4D97-AF65-F5344CB8AC3E}">
        <p14:creationId xmlns:p14="http://schemas.microsoft.com/office/powerpoint/2010/main" val="419516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902"/>
                                        </p:tgtEl>
                                        <p:attrNameLst>
                                          <p:attrName>style.visibility</p:attrName>
                                        </p:attrNameLst>
                                      </p:cBhvr>
                                      <p:to>
                                        <p:strVal val="visible"/>
                                      </p:to>
                                    </p:set>
                                    <p:anim calcmode="lin" valueType="num">
                                      <p:cBhvr additive="base">
                                        <p:cTn id="7" dur="500" fill="hold"/>
                                        <p:tgtEl>
                                          <p:spTgt spid="80902"/>
                                        </p:tgtEl>
                                        <p:attrNameLst>
                                          <p:attrName>ppt_x</p:attrName>
                                        </p:attrNameLst>
                                      </p:cBhvr>
                                      <p:tavLst>
                                        <p:tav tm="0">
                                          <p:val>
                                            <p:strVal val="0-#ppt_w/2"/>
                                          </p:val>
                                        </p:tav>
                                        <p:tav tm="100000">
                                          <p:val>
                                            <p:strVal val="#ppt_x"/>
                                          </p:val>
                                        </p:tav>
                                      </p:tavLst>
                                    </p:anim>
                                    <p:anim calcmode="lin" valueType="num">
                                      <p:cBhvr additive="base">
                                        <p:cTn id="8" dur="500" fill="hold"/>
                                        <p:tgtEl>
                                          <p:spTgt spid="809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0901"/>
                                        </p:tgtEl>
                                        <p:attrNameLst>
                                          <p:attrName>style.visibility</p:attrName>
                                        </p:attrNameLst>
                                      </p:cBhvr>
                                      <p:to>
                                        <p:strVal val="visible"/>
                                      </p:to>
                                    </p:set>
                                    <p:anim calcmode="lin" valueType="num">
                                      <p:cBhvr additive="base">
                                        <p:cTn id="13" dur="500" fill="hold"/>
                                        <p:tgtEl>
                                          <p:spTgt spid="80901"/>
                                        </p:tgtEl>
                                        <p:attrNameLst>
                                          <p:attrName>ppt_x</p:attrName>
                                        </p:attrNameLst>
                                      </p:cBhvr>
                                      <p:tavLst>
                                        <p:tav tm="0">
                                          <p:val>
                                            <p:strVal val="#ppt_x"/>
                                          </p:val>
                                        </p:tav>
                                        <p:tav tm="100000">
                                          <p:val>
                                            <p:strVal val="#ppt_x"/>
                                          </p:val>
                                        </p:tav>
                                      </p:tavLst>
                                    </p:anim>
                                    <p:anim calcmode="lin" valueType="num">
                                      <p:cBhvr additive="base">
                                        <p:cTn id="14" dur="500" fill="hold"/>
                                        <p:tgtEl>
                                          <p:spTgt spid="809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1" grpId="0"/>
      <p:bldP spid="8090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46B39530-3BEA-4F9F-B272-A5F57D9A6E60}" type="slidenum">
              <a:rPr lang="zh-CN" altLang="en-US"/>
              <a:pPr/>
              <a:t>11</a:t>
            </a:fld>
            <a:endParaRPr lang="en-US" altLang="zh-CN"/>
          </a:p>
        </p:txBody>
      </p:sp>
      <p:sp>
        <p:nvSpPr>
          <p:cNvPr id="133122" name="Rectangle 2"/>
          <p:cNvSpPr>
            <a:spLocks noChangeArrowheads="1"/>
          </p:cNvSpPr>
          <p:nvPr/>
        </p:nvSpPr>
        <p:spPr bwMode="auto">
          <a:xfrm>
            <a:off x="1912755" y="311439"/>
            <a:ext cx="78485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4000" dirty="0">
                <a:latin typeface="宋体" charset="-122"/>
              </a:rPr>
              <a:t>第二节 微观粒子的波粒二象性</a:t>
            </a:r>
            <a:r>
              <a:rPr lang="zh-CN" altLang="en-US" sz="4000" dirty="0"/>
              <a:t> </a:t>
            </a:r>
          </a:p>
        </p:txBody>
      </p:sp>
      <p:sp>
        <p:nvSpPr>
          <p:cNvPr id="133123" name="Rectangle 3"/>
          <p:cNvSpPr>
            <a:spLocks noChangeArrowheads="1"/>
          </p:cNvSpPr>
          <p:nvPr/>
        </p:nvSpPr>
        <p:spPr bwMode="auto">
          <a:xfrm>
            <a:off x="407368" y="1341438"/>
            <a:ext cx="11233248" cy="2545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200000"/>
              </a:lnSpc>
            </a:pPr>
            <a:r>
              <a:rPr lang="zh-CN" altLang="en-US" sz="2800" dirty="0">
                <a:ea typeface="楷体_GB2312" pitchFamily="49" charset="-122"/>
              </a:rPr>
              <a:t>一、微观粒子的波粒二象性        </a:t>
            </a:r>
            <a:endParaRPr lang="en-US" altLang="zh-CN" sz="2800" dirty="0">
              <a:ea typeface="楷体_GB2312" pitchFamily="49" charset="-122"/>
            </a:endParaRPr>
          </a:p>
          <a:p>
            <a:pPr algn="just">
              <a:lnSpc>
                <a:spcPct val="200000"/>
              </a:lnSpc>
            </a:pPr>
            <a:r>
              <a:rPr lang="en-US" altLang="zh-CN" sz="2800" dirty="0">
                <a:ea typeface="楷体_GB2312" pitchFamily="49" charset="-122"/>
              </a:rPr>
              <a:t>    </a:t>
            </a:r>
            <a:r>
              <a:rPr lang="zh-CN" altLang="en-US" sz="2800" dirty="0">
                <a:ea typeface="楷体_GB2312" pitchFamily="49" charset="-122"/>
              </a:rPr>
              <a:t>德布罗意假说：不仅光有波粒二象性，而且一切运动的微观粒子，包括电子、质子和中子都有波粒二重属性：</a:t>
            </a:r>
          </a:p>
        </p:txBody>
      </p:sp>
      <p:sp>
        <p:nvSpPr>
          <p:cNvPr id="133124" name="Rectangle 4"/>
          <p:cNvSpPr>
            <a:spLocks noChangeArrowheads="1"/>
          </p:cNvSpPr>
          <p:nvPr/>
        </p:nvSpPr>
        <p:spPr bwMode="auto">
          <a:xfrm>
            <a:off x="5848350" y="32432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3126" name="Rectangle 6"/>
          <p:cNvSpPr>
            <a:spLocks noChangeArrowheads="1"/>
          </p:cNvSpPr>
          <p:nvPr/>
        </p:nvSpPr>
        <p:spPr bwMode="auto">
          <a:xfrm>
            <a:off x="6023992" y="4482270"/>
            <a:ext cx="350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solidFill>
                  <a:srgbClr val="0033CC"/>
                </a:solidFill>
                <a:latin typeface="宋体" charset="-122"/>
              </a:rPr>
              <a:t>德布罗意关系式</a:t>
            </a:r>
            <a:r>
              <a:rPr lang="zh-CN" altLang="en-US" sz="3200" dirty="0">
                <a:solidFill>
                  <a:srgbClr val="0033CC"/>
                </a:solidFill>
              </a:rPr>
              <a:t> </a:t>
            </a:r>
          </a:p>
        </p:txBody>
      </p:sp>
      <p:graphicFrame>
        <p:nvGraphicFramePr>
          <p:cNvPr id="133129" name="Object 9"/>
          <p:cNvGraphicFramePr>
            <a:graphicFrameLocks noChangeAspect="1"/>
          </p:cNvGraphicFramePr>
          <p:nvPr>
            <p:extLst>
              <p:ext uri="{D42A27DB-BD31-4B8C-83A1-F6EECF244321}">
                <p14:modId xmlns:p14="http://schemas.microsoft.com/office/powerpoint/2010/main" val="1563273656"/>
              </p:ext>
            </p:extLst>
          </p:nvPr>
        </p:nvGraphicFramePr>
        <p:xfrm>
          <a:off x="2655430" y="4132738"/>
          <a:ext cx="2704678" cy="1242128"/>
        </p:xfrm>
        <a:graphic>
          <a:graphicData uri="http://schemas.openxmlformats.org/presentationml/2006/ole">
            <mc:AlternateContent xmlns:mc="http://schemas.openxmlformats.org/markup-compatibility/2006">
              <mc:Choice xmlns:v="urn:schemas-microsoft-com:vml" Requires="v">
                <p:oleObj spid="_x0000_s37096" name="Equation" r:id="rId3" imgW="825480" imgH="431640" progId="Equation.3">
                  <p:embed/>
                </p:oleObj>
              </mc:Choice>
              <mc:Fallback>
                <p:oleObj name="Equation" r:id="rId3" imgW="8254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5430" y="4132738"/>
                        <a:ext cx="2704678" cy="1242128"/>
                      </a:xfrm>
                      <a:prstGeom prst="rect">
                        <a:avLst/>
                      </a:prstGeom>
                      <a:noFill/>
                      <a:ln>
                        <a:noFill/>
                      </a:ln>
                      <a:effectLst/>
                      <a:extLst/>
                    </p:spPr>
                  </p:pic>
                </p:oleObj>
              </mc:Fallback>
            </mc:AlternateContent>
          </a:graphicData>
        </a:graphic>
      </p:graphicFrame>
      <p:sp>
        <p:nvSpPr>
          <p:cNvPr id="2" name="TextBox 1"/>
          <p:cNvSpPr txBox="1"/>
          <p:nvPr/>
        </p:nvSpPr>
        <p:spPr>
          <a:xfrm>
            <a:off x="3827476" y="5658730"/>
            <a:ext cx="3065263" cy="523220"/>
          </a:xfrm>
          <a:prstGeom prst="rect">
            <a:avLst/>
          </a:prstGeom>
          <a:noFill/>
        </p:spPr>
        <p:txBody>
          <a:bodyPr wrap="none" rtlCol="0">
            <a:spAutoFit/>
          </a:bodyPr>
          <a:lstStyle/>
          <a:p>
            <a:r>
              <a:rPr lang="en-US" altLang="zh-CN" sz="2800" dirty="0">
                <a:latin typeface="Times New Roman" pitchFamily="18" charset="0"/>
                <a:cs typeface="Times New Roman" pitchFamily="18" charset="0"/>
              </a:rPr>
              <a:t>h </a:t>
            </a:r>
            <a:r>
              <a:rPr lang="zh-CN" altLang="en-US" sz="2800" dirty="0">
                <a:latin typeface="Times New Roman" pitchFamily="18" charset="0"/>
                <a:cs typeface="Times New Roman" pitchFamily="18" charset="0"/>
              </a:rPr>
              <a:t>为</a:t>
            </a:r>
            <a:r>
              <a:rPr lang="en-US" altLang="zh-CN" sz="2800" dirty="0">
                <a:latin typeface="Times New Roman" pitchFamily="18" charset="0"/>
                <a:cs typeface="Times New Roman" pitchFamily="18" charset="0"/>
              </a:rPr>
              <a:t>Planck </a:t>
            </a:r>
            <a:r>
              <a:rPr lang="zh-CN" altLang="en-US" sz="2800" dirty="0">
                <a:latin typeface="Times New Roman" pitchFamily="18" charset="0"/>
                <a:cs typeface="Times New Roman" pitchFamily="18" charset="0"/>
              </a:rPr>
              <a:t>常量。</a:t>
            </a:r>
          </a:p>
        </p:txBody>
      </p:sp>
    </p:spTree>
    <p:extLst>
      <p:ext uri="{BB962C8B-B14F-4D97-AF65-F5344CB8AC3E}">
        <p14:creationId xmlns:p14="http://schemas.microsoft.com/office/powerpoint/2010/main" val="1854381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58EB2282-C7B9-4F43-8E06-9B020CBC4CE7}" type="slidenum">
              <a:rPr lang="zh-CN" altLang="en-US"/>
              <a:pPr/>
              <a:t>12</a:t>
            </a:fld>
            <a:endParaRPr lang="en-US" altLang="zh-CN"/>
          </a:p>
        </p:txBody>
      </p:sp>
      <p:sp>
        <p:nvSpPr>
          <p:cNvPr id="152578" name="Text Box 2"/>
          <p:cNvSpPr txBox="1">
            <a:spLocks noChangeArrowheads="1"/>
          </p:cNvSpPr>
          <p:nvPr/>
        </p:nvSpPr>
        <p:spPr bwMode="auto">
          <a:xfrm>
            <a:off x="479376" y="1169782"/>
            <a:ext cx="1130525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ct val="50000"/>
              </a:spcBef>
            </a:pPr>
            <a:r>
              <a:rPr lang="zh-CN" altLang="en-US" sz="2800" dirty="0">
                <a:latin typeface="Times New Roman" pitchFamily="18" charset="0"/>
                <a:ea typeface="+mn-ea"/>
                <a:cs typeface="Times New Roman" pitchFamily="18" charset="0"/>
              </a:rPr>
              <a:t>   </a:t>
            </a:r>
            <a:r>
              <a:rPr lang="en-US" altLang="zh-CN" sz="2800" dirty="0">
                <a:latin typeface="Times New Roman" pitchFamily="18" charset="0"/>
                <a:ea typeface="+mn-ea"/>
                <a:cs typeface="Times New Roman" pitchFamily="18" charset="0"/>
              </a:rPr>
              <a:t>1927</a:t>
            </a:r>
            <a:r>
              <a:rPr lang="zh-CN" altLang="en-US" sz="2800" dirty="0">
                <a:latin typeface="Times New Roman" pitchFamily="18" charset="0"/>
                <a:ea typeface="+mn-ea"/>
                <a:cs typeface="Times New Roman" pitchFamily="18" charset="0"/>
              </a:rPr>
              <a:t>年美国物理学家戴维逊</a:t>
            </a:r>
            <a:r>
              <a:rPr lang="en-US" altLang="zh-CN" sz="2800" dirty="0">
                <a:latin typeface="Times New Roman" pitchFamily="18" charset="0"/>
                <a:ea typeface="+mn-ea"/>
                <a:cs typeface="Times New Roman" pitchFamily="18" charset="0"/>
              </a:rPr>
              <a:t>(Davisson)</a:t>
            </a:r>
            <a:r>
              <a:rPr lang="zh-CN" altLang="en-US" sz="2800" dirty="0">
                <a:latin typeface="Times New Roman" pitchFamily="18" charset="0"/>
                <a:ea typeface="+mn-ea"/>
                <a:cs typeface="Times New Roman" pitchFamily="18" charset="0"/>
              </a:rPr>
              <a:t>和革末</a:t>
            </a:r>
            <a:r>
              <a:rPr lang="en-US" altLang="zh-CN" sz="2800" dirty="0">
                <a:latin typeface="Times New Roman" pitchFamily="18" charset="0"/>
                <a:ea typeface="+mn-ea"/>
                <a:cs typeface="Times New Roman" pitchFamily="18" charset="0"/>
              </a:rPr>
              <a:t>(</a:t>
            </a:r>
            <a:r>
              <a:rPr lang="en-US" altLang="zh-CN" sz="2800" dirty="0" err="1">
                <a:latin typeface="Times New Roman" pitchFamily="18" charset="0"/>
                <a:ea typeface="+mn-ea"/>
                <a:cs typeface="Times New Roman" pitchFamily="18" charset="0"/>
              </a:rPr>
              <a:t>Germer</a:t>
            </a:r>
            <a:r>
              <a:rPr lang="en-US" altLang="zh-CN" sz="2800" dirty="0">
                <a:latin typeface="Times New Roman" pitchFamily="18" charset="0"/>
                <a:ea typeface="+mn-ea"/>
                <a:cs typeface="Times New Roman" pitchFamily="18" charset="0"/>
              </a:rPr>
              <a:t>)</a:t>
            </a:r>
            <a:r>
              <a:rPr lang="zh-CN" altLang="en-US" sz="2800" dirty="0">
                <a:latin typeface="Times New Roman" pitchFamily="18" charset="0"/>
                <a:ea typeface="+mn-ea"/>
                <a:cs typeface="Times New Roman" pitchFamily="18" charset="0"/>
              </a:rPr>
              <a:t>用电子束代替</a:t>
            </a:r>
            <a:r>
              <a:rPr lang="en-US" altLang="zh-CN" sz="2800" i="1" dirty="0">
                <a:latin typeface="Times New Roman" pitchFamily="18" charset="0"/>
                <a:ea typeface="+mn-ea"/>
                <a:cs typeface="Times New Roman" pitchFamily="18" charset="0"/>
              </a:rPr>
              <a:t>x</a:t>
            </a:r>
            <a:r>
              <a:rPr lang="zh-CN" altLang="en-US" sz="2800" dirty="0">
                <a:latin typeface="Times New Roman" pitchFamily="18" charset="0"/>
                <a:ea typeface="+mn-ea"/>
                <a:cs typeface="Times New Roman" pitchFamily="18" charset="0"/>
              </a:rPr>
              <a:t>射线在晶体光栅</a:t>
            </a:r>
            <a:r>
              <a:rPr lang="en-US" altLang="zh-CN" sz="2800" dirty="0">
                <a:latin typeface="Times New Roman" pitchFamily="18" charset="0"/>
                <a:ea typeface="+mn-ea"/>
                <a:cs typeface="Times New Roman" pitchFamily="18" charset="0"/>
              </a:rPr>
              <a:t>(</a:t>
            </a:r>
            <a:r>
              <a:rPr lang="zh-CN" altLang="en-US" sz="2800" dirty="0">
                <a:latin typeface="Times New Roman" pitchFamily="18" charset="0"/>
                <a:ea typeface="+mn-ea"/>
                <a:cs typeface="Times New Roman" pitchFamily="18" charset="0"/>
              </a:rPr>
              <a:t>薄层镍</a:t>
            </a:r>
            <a:r>
              <a:rPr lang="en-US" altLang="zh-CN" sz="2800" dirty="0">
                <a:latin typeface="Times New Roman" pitchFamily="18" charset="0"/>
                <a:ea typeface="+mn-ea"/>
                <a:cs typeface="Times New Roman" pitchFamily="18" charset="0"/>
              </a:rPr>
              <a:t>)</a:t>
            </a:r>
            <a:r>
              <a:rPr lang="zh-CN" altLang="en-US" sz="2800" dirty="0">
                <a:latin typeface="Times New Roman" pitchFamily="18" charset="0"/>
                <a:ea typeface="+mn-ea"/>
                <a:cs typeface="Times New Roman" pitchFamily="18" charset="0"/>
              </a:rPr>
              <a:t>上进行</a:t>
            </a:r>
            <a:r>
              <a:rPr lang="zh-CN" altLang="en-US" sz="2800" dirty="0">
                <a:solidFill>
                  <a:srgbClr val="3333FF"/>
                </a:solidFill>
                <a:latin typeface="Times New Roman" pitchFamily="18" charset="0"/>
                <a:ea typeface="+mn-ea"/>
                <a:cs typeface="Times New Roman" pitchFamily="18" charset="0"/>
              </a:rPr>
              <a:t>电子衍射实验</a:t>
            </a:r>
            <a:r>
              <a:rPr lang="zh-CN" altLang="en-US" sz="2800" dirty="0">
                <a:latin typeface="Times New Roman" pitchFamily="18" charset="0"/>
                <a:ea typeface="+mn-ea"/>
                <a:cs typeface="Times New Roman" pitchFamily="18" charset="0"/>
              </a:rPr>
              <a:t>，得到了与</a:t>
            </a:r>
            <a:r>
              <a:rPr lang="en-US" altLang="zh-CN" sz="2800" i="1" dirty="0">
                <a:latin typeface="Times New Roman" pitchFamily="18" charset="0"/>
                <a:ea typeface="+mn-ea"/>
                <a:cs typeface="Times New Roman" pitchFamily="18" charset="0"/>
              </a:rPr>
              <a:t>x</a:t>
            </a:r>
            <a:r>
              <a:rPr lang="zh-CN" altLang="en-US" sz="2800" dirty="0">
                <a:latin typeface="Times New Roman" pitchFamily="18" charset="0"/>
                <a:ea typeface="+mn-ea"/>
                <a:cs typeface="Times New Roman" pitchFamily="18" charset="0"/>
              </a:rPr>
              <a:t>射线相似的衍射图。</a:t>
            </a:r>
          </a:p>
        </p:txBody>
      </p:sp>
      <p:sp>
        <p:nvSpPr>
          <p:cNvPr id="152579" name="Text Box 3"/>
          <p:cNvSpPr txBox="1">
            <a:spLocks noChangeArrowheads="1"/>
          </p:cNvSpPr>
          <p:nvPr/>
        </p:nvSpPr>
        <p:spPr bwMode="auto">
          <a:xfrm>
            <a:off x="1703512" y="180975"/>
            <a:ext cx="7391400" cy="641350"/>
          </a:xfrm>
          <a:prstGeom prst="rect">
            <a:avLst/>
          </a:prstGeom>
          <a:noFill/>
          <a:ln/>
          <a:extLst/>
        </p:spPr>
        <p:style>
          <a:lnRef idx="0">
            <a:schemeClr val="accent1"/>
          </a:lnRef>
          <a:fillRef idx="3">
            <a:schemeClr val="accent1"/>
          </a:fillRef>
          <a:effectRef idx="3">
            <a:schemeClr val="accent1"/>
          </a:effectRef>
          <a:fontRef idx="minor">
            <a:schemeClr val="lt1"/>
          </a:fontRef>
        </p:style>
        <p:txBody>
          <a:bodyPr>
            <a:spAutoFit/>
          </a:bodyPr>
          <a:lstStyle/>
          <a:p>
            <a:pPr>
              <a:spcBef>
                <a:spcPct val="50000"/>
              </a:spcBef>
            </a:pPr>
            <a:r>
              <a:rPr lang="zh-CN" altLang="en-US" sz="3600" dirty="0">
                <a:solidFill>
                  <a:schemeClr val="tx1"/>
                </a:solidFill>
                <a:latin typeface="楷体_GB2312" pitchFamily="49" charset="-122"/>
              </a:rPr>
              <a:t>德布罗意的假设三年后被实验证实</a:t>
            </a:r>
            <a:endParaRPr lang="zh-CN" altLang="en-US" sz="3600" dirty="0">
              <a:solidFill>
                <a:schemeClr val="tx1"/>
              </a:solidFill>
            </a:endParaRPr>
          </a:p>
        </p:txBody>
      </p:sp>
      <p:pic>
        <p:nvPicPr>
          <p:cNvPr id="152580" name="Picture 4" descr="电子衍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1199456" y="3201107"/>
            <a:ext cx="9369271" cy="2800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641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afterEffect">
                                  <p:stCondLst>
                                    <p:cond delay="0"/>
                                  </p:stCondLst>
                                  <p:childTnLst>
                                    <p:set>
                                      <p:cBhvr>
                                        <p:cTn id="6" dur="1" fill="hold">
                                          <p:stCondLst>
                                            <p:cond delay="0"/>
                                          </p:stCondLst>
                                        </p:cTn>
                                        <p:tgtEl>
                                          <p:spTgt spid="152580"/>
                                        </p:tgtEl>
                                        <p:attrNameLst>
                                          <p:attrName>style.visibility</p:attrName>
                                        </p:attrNameLst>
                                      </p:cBhvr>
                                      <p:to>
                                        <p:strVal val="visible"/>
                                      </p:to>
                                    </p:set>
                                    <p:anim calcmode="lin" valueType="num">
                                      <p:cBhvr>
                                        <p:cTn id="7" dur="500" fill="hold"/>
                                        <p:tgtEl>
                                          <p:spTgt spid="152580"/>
                                        </p:tgtEl>
                                        <p:attrNameLst>
                                          <p:attrName>ppt_w</p:attrName>
                                        </p:attrNameLst>
                                      </p:cBhvr>
                                      <p:tavLst>
                                        <p:tav tm="0">
                                          <p:val>
                                            <p:fltVal val="0"/>
                                          </p:val>
                                        </p:tav>
                                        <p:tav tm="100000">
                                          <p:val>
                                            <p:strVal val="#ppt_w"/>
                                          </p:val>
                                        </p:tav>
                                      </p:tavLst>
                                    </p:anim>
                                    <p:anim calcmode="lin" valueType="num">
                                      <p:cBhvr>
                                        <p:cTn id="8" dur="500" fill="hold"/>
                                        <p:tgtEl>
                                          <p:spTgt spid="15258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5947B8CA-7BF3-45FF-BAD3-4900838DEFA0}" type="slidenum">
              <a:rPr lang="zh-CN" altLang="en-US"/>
              <a:pPr/>
              <a:t>13</a:t>
            </a:fld>
            <a:endParaRPr lang="en-US" altLang="zh-CN"/>
          </a:p>
        </p:txBody>
      </p:sp>
      <p:sp>
        <p:nvSpPr>
          <p:cNvPr id="82949" name="Rectangle 5"/>
          <p:cNvSpPr>
            <a:spLocks noChangeArrowheads="1"/>
          </p:cNvSpPr>
          <p:nvPr/>
        </p:nvSpPr>
        <p:spPr bwMode="auto">
          <a:xfrm>
            <a:off x="335360" y="3471863"/>
            <a:ext cx="1144927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dirty="0">
                <a:latin typeface="楷体_GB2312" pitchFamily="49" charset="-122"/>
                <a:ea typeface="楷体_GB2312" pitchFamily="49" charset="-122"/>
              </a:rPr>
              <a:t>   电子衍射现象不是电子间相互影响的结果，而是许多相互独立的在完全相同情况下的</a:t>
            </a:r>
            <a:r>
              <a:rPr lang="zh-CN" altLang="en-US" sz="2400" dirty="0">
                <a:solidFill>
                  <a:srgbClr val="990033"/>
                </a:solidFill>
                <a:latin typeface="楷体_GB2312" pitchFamily="49" charset="-122"/>
                <a:ea typeface="楷体_GB2312" pitchFamily="49" charset="-122"/>
              </a:rPr>
              <a:t>电子运动的统计结果</a:t>
            </a:r>
            <a:r>
              <a:rPr lang="zh-CN" altLang="en-US" sz="2400" dirty="0">
                <a:latin typeface="楷体_GB2312" pitchFamily="49" charset="-122"/>
                <a:ea typeface="楷体_GB2312" pitchFamily="49" charset="-122"/>
              </a:rPr>
              <a:t>，或者说是</a:t>
            </a:r>
            <a:r>
              <a:rPr lang="zh-CN" altLang="en-US" sz="2400" dirty="0">
                <a:solidFill>
                  <a:srgbClr val="3333FF"/>
                </a:solidFill>
                <a:latin typeface="楷体_GB2312" pitchFamily="49" charset="-122"/>
                <a:ea typeface="楷体_GB2312" pitchFamily="49" charset="-122"/>
              </a:rPr>
              <a:t>一个电子在多次相同实验中的统计结果</a:t>
            </a:r>
            <a:r>
              <a:rPr lang="zh-CN" altLang="en-US" sz="2400" dirty="0">
                <a:latin typeface="楷体_GB2312" pitchFamily="49" charset="-122"/>
                <a:ea typeface="楷体_GB2312" pitchFamily="49" charset="-122"/>
              </a:rPr>
              <a:t>。波的衍射强度大的地方就是电子出现机会（</a:t>
            </a:r>
            <a:r>
              <a:rPr lang="zh-CN" altLang="en-US" sz="2400" dirty="0">
                <a:latin typeface="黑体" pitchFamily="2" charset="-122"/>
                <a:ea typeface="黑体" pitchFamily="2" charset="-122"/>
              </a:rPr>
              <a:t>概</a:t>
            </a:r>
            <a:r>
              <a:rPr lang="zh-CN" altLang="en-US" sz="2400" dirty="0">
                <a:latin typeface="楷体_GB2312" pitchFamily="49" charset="-122"/>
                <a:ea typeface="黑体" pitchFamily="2" charset="-122"/>
              </a:rPr>
              <a:t>率</a:t>
            </a:r>
            <a:r>
              <a:rPr lang="zh-CN" altLang="en-US" sz="2400" dirty="0">
                <a:latin typeface="楷体_GB2312" pitchFamily="49" charset="-122"/>
                <a:ea typeface="楷体_GB2312" pitchFamily="49" charset="-122"/>
              </a:rPr>
              <a:t>）大的地方；波的衍射强度小的地方，就是电子出现机会小的地方。电子及其它微观粒子的运动，服从统计规律。因此，物质波又叫</a:t>
            </a:r>
            <a:r>
              <a:rPr lang="zh-CN" altLang="en-US" sz="2400" dirty="0">
                <a:solidFill>
                  <a:srgbClr val="3333FF"/>
                </a:solidFill>
                <a:latin typeface="黑体" pitchFamily="2" charset="-122"/>
                <a:ea typeface="黑体" pitchFamily="2" charset="-122"/>
              </a:rPr>
              <a:t>概</a:t>
            </a:r>
            <a:r>
              <a:rPr lang="zh-CN" altLang="en-US" sz="2400" dirty="0">
                <a:solidFill>
                  <a:srgbClr val="3333FF"/>
                </a:solidFill>
                <a:latin typeface="楷体_GB2312" pitchFamily="49" charset="-122"/>
                <a:ea typeface="黑体" pitchFamily="2" charset="-122"/>
              </a:rPr>
              <a:t>率波</a:t>
            </a:r>
            <a:r>
              <a:rPr lang="zh-CN" altLang="en-US" sz="2400" dirty="0">
                <a:latin typeface="楷体_GB2312" pitchFamily="49" charset="-122"/>
                <a:ea typeface="楷体_GB2312" pitchFamily="49" charset="-122"/>
              </a:rPr>
              <a:t>。</a:t>
            </a:r>
          </a:p>
        </p:txBody>
      </p:sp>
      <p:sp>
        <p:nvSpPr>
          <p:cNvPr id="82977" name="Rectangle 33"/>
          <p:cNvSpPr>
            <a:spLocks noChangeArrowheads="1"/>
          </p:cNvSpPr>
          <p:nvPr/>
        </p:nvSpPr>
        <p:spPr bwMode="auto">
          <a:xfrm>
            <a:off x="4267200" y="2895600"/>
            <a:ext cx="22765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宋体" charset="-122"/>
              </a:rPr>
              <a:t>电子衍射图形成过程</a:t>
            </a:r>
          </a:p>
        </p:txBody>
      </p:sp>
      <p:sp>
        <p:nvSpPr>
          <p:cNvPr id="82981" name="Rectangle 37"/>
          <p:cNvSpPr>
            <a:spLocks noChangeArrowheads="1"/>
          </p:cNvSpPr>
          <p:nvPr/>
        </p:nvSpPr>
        <p:spPr bwMode="auto">
          <a:xfrm>
            <a:off x="335360" y="43859"/>
            <a:ext cx="56118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Blip>
                <a:blip r:embed="rId2"/>
              </a:buBlip>
            </a:pPr>
            <a:r>
              <a:rPr lang="zh-CN" altLang="en-US" sz="2800" dirty="0">
                <a:latin typeface="宋体" charset="-122"/>
              </a:rPr>
              <a:t> 电子衍射图产生的原因分析</a:t>
            </a:r>
            <a:r>
              <a:rPr lang="zh-CN" altLang="en-US" sz="2800" dirty="0"/>
              <a:t> </a:t>
            </a:r>
          </a:p>
        </p:txBody>
      </p:sp>
      <p:pic>
        <p:nvPicPr>
          <p:cNvPr id="83022" name="Picture 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6211" y="500975"/>
            <a:ext cx="7777162" cy="298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038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FD10F2B5-ED04-4396-8A5C-DAD82969F6F0}" type="slidenum">
              <a:rPr lang="zh-CN" altLang="en-US"/>
              <a:pPr/>
              <a:t>14</a:t>
            </a:fld>
            <a:endParaRPr lang="en-US" altLang="zh-CN"/>
          </a:p>
        </p:txBody>
      </p:sp>
      <p:sp>
        <p:nvSpPr>
          <p:cNvPr id="153602" name="Text Box 2"/>
          <p:cNvSpPr txBox="1">
            <a:spLocks noChangeArrowheads="1"/>
          </p:cNvSpPr>
          <p:nvPr/>
        </p:nvSpPr>
        <p:spPr bwMode="auto">
          <a:xfrm>
            <a:off x="263352" y="188640"/>
            <a:ext cx="11233248" cy="830997"/>
          </a:xfrm>
          <a:prstGeom prst="rect">
            <a:avLst/>
          </a:prstGeom>
          <a:noFill/>
          <a:ln>
            <a:noFill/>
          </a:ln>
          <a:effectLst/>
          <a:extLst/>
        </p:spPr>
        <p:txBody>
          <a:bodyPr wrap="square">
            <a:spAutoFit/>
          </a:bodyPr>
          <a:lstStyle/>
          <a:p>
            <a:pPr algn="just">
              <a:lnSpc>
                <a:spcPct val="150000"/>
              </a:lnSpc>
              <a:spcBef>
                <a:spcPct val="50000"/>
              </a:spcBef>
            </a:pPr>
            <a:r>
              <a:rPr lang="zh-CN" altLang="en-US" sz="3200" dirty="0">
                <a:solidFill>
                  <a:schemeClr val="bg2"/>
                </a:solidFill>
                <a:latin typeface="黑体" pitchFamily="2" charset="-122"/>
                <a:ea typeface="黑体" pitchFamily="2" charset="-122"/>
              </a:rPr>
              <a:t>二、测不准原理</a:t>
            </a:r>
            <a:r>
              <a:rPr lang="zh-CN" altLang="en-US" sz="3200" dirty="0">
                <a:solidFill>
                  <a:schemeClr val="bg2"/>
                </a:solidFill>
                <a:ea typeface="黑体" pitchFamily="2" charset="-122"/>
              </a:rPr>
              <a:t>（不确定原理）</a:t>
            </a:r>
            <a:r>
              <a:rPr lang="en-US" altLang="zh-CN" sz="3200" dirty="0">
                <a:solidFill>
                  <a:schemeClr val="bg2"/>
                </a:solidFill>
                <a:ea typeface="黑体" pitchFamily="2" charset="-122"/>
              </a:rPr>
              <a:t>_</a:t>
            </a:r>
            <a:r>
              <a:rPr lang="zh-CN" altLang="en-US" sz="3200" dirty="0">
                <a:solidFill>
                  <a:schemeClr val="bg2"/>
                </a:solidFill>
                <a:ea typeface="黑体" pitchFamily="2" charset="-122"/>
              </a:rPr>
              <a:t>核外电子运动的统计性</a:t>
            </a:r>
            <a:endParaRPr lang="en-US" altLang="zh-CN" sz="3200" dirty="0">
              <a:solidFill>
                <a:schemeClr val="bg2"/>
              </a:solidFill>
            </a:endParaRPr>
          </a:p>
        </p:txBody>
      </p:sp>
      <p:sp>
        <p:nvSpPr>
          <p:cNvPr id="153603" name="Text Box 3"/>
          <p:cNvSpPr txBox="1">
            <a:spLocks noChangeArrowheads="1"/>
          </p:cNvSpPr>
          <p:nvPr/>
        </p:nvSpPr>
        <p:spPr bwMode="auto">
          <a:xfrm>
            <a:off x="551384" y="1767525"/>
            <a:ext cx="1123324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en-US" altLang="zh-CN" sz="2800" dirty="0">
                <a:latin typeface="Times New Roman" pitchFamily="18" charset="0"/>
                <a:ea typeface="楷体_GB2312" pitchFamily="49" charset="-122"/>
                <a:cs typeface="Times New Roman" pitchFamily="18" charset="0"/>
              </a:rPr>
              <a:t>     1927</a:t>
            </a:r>
            <a:r>
              <a:rPr lang="zh-CN" altLang="en-US" sz="2800" dirty="0">
                <a:latin typeface="Times New Roman" pitchFamily="18" charset="0"/>
                <a:ea typeface="楷体_GB2312" pitchFamily="49" charset="-122"/>
                <a:cs typeface="Times New Roman" pitchFamily="18" charset="0"/>
              </a:rPr>
              <a:t>年</a:t>
            </a:r>
            <a:r>
              <a:rPr lang="en-US" altLang="zh-CN" sz="2800" dirty="0">
                <a:latin typeface="Times New Roman" pitchFamily="18" charset="0"/>
                <a:ea typeface="楷体_GB2312" pitchFamily="49" charset="-122"/>
                <a:cs typeface="Times New Roman" pitchFamily="18" charset="0"/>
              </a:rPr>
              <a:t>,</a:t>
            </a:r>
            <a:r>
              <a:rPr lang="zh-CN" altLang="en-US" sz="2800" dirty="0">
                <a:latin typeface="Times New Roman" pitchFamily="18" charset="0"/>
                <a:ea typeface="楷体_GB2312" pitchFamily="49" charset="-122"/>
                <a:cs typeface="Times New Roman" pitchFamily="18" charset="0"/>
              </a:rPr>
              <a:t>德国物理学家海森堡（</a:t>
            </a:r>
            <a:r>
              <a:rPr lang="en-US" altLang="zh-CN" sz="2800" dirty="0">
                <a:latin typeface="Times New Roman" pitchFamily="18" charset="0"/>
                <a:ea typeface="楷体_GB2312" pitchFamily="49" charset="-122"/>
                <a:cs typeface="Times New Roman" pitchFamily="18" charset="0"/>
              </a:rPr>
              <a:t>Heisenberg</a:t>
            </a:r>
            <a:r>
              <a:rPr lang="zh-CN" altLang="en-US" sz="2800" dirty="0">
                <a:latin typeface="Times New Roman" pitchFamily="18" charset="0"/>
                <a:ea typeface="楷体_GB2312" pitchFamily="49" charset="-122"/>
                <a:cs typeface="Times New Roman" pitchFamily="18" charset="0"/>
              </a:rPr>
              <a:t>）提出，微观粒子无法同时准确测定它的位置和动量。它的位置测得越准</a:t>
            </a:r>
            <a:r>
              <a:rPr lang="en-US" altLang="zh-CN" sz="2800" dirty="0">
                <a:latin typeface="Times New Roman" pitchFamily="18" charset="0"/>
                <a:ea typeface="楷体_GB2312" pitchFamily="49" charset="-122"/>
                <a:cs typeface="Times New Roman" pitchFamily="18" charset="0"/>
              </a:rPr>
              <a:t>,</a:t>
            </a:r>
            <a:r>
              <a:rPr lang="zh-CN" altLang="en-US" sz="2800" dirty="0">
                <a:latin typeface="Times New Roman" pitchFamily="18" charset="0"/>
                <a:ea typeface="楷体_GB2312" pitchFamily="49" charset="-122"/>
                <a:cs typeface="Times New Roman" pitchFamily="18" charset="0"/>
              </a:rPr>
              <a:t>，其动量就测得约不准，反之亦然。 </a:t>
            </a:r>
          </a:p>
        </p:txBody>
      </p:sp>
      <p:grpSp>
        <p:nvGrpSpPr>
          <p:cNvPr id="153604" name="Group 4"/>
          <p:cNvGrpSpPr>
            <a:grpSpLocks/>
          </p:cNvGrpSpPr>
          <p:nvPr/>
        </p:nvGrpSpPr>
        <p:grpSpPr bwMode="auto">
          <a:xfrm>
            <a:off x="2603501" y="3931072"/>
            <a:ext cx="4906963" cy="1154113"/>
            <a:chOff x="175" y="2261"/>
            <a:chExt cx="3091" cy="727"/>
          </a:xfrm>
        </p:grpSpPr>
        <p:sp>
          <p:nvSpPr>
            <p:cNvPr id="153605" name="Text Box 5"/>
            <p:cNvSpPr txBox="1">
              <a:spLocks noChangeArrowheads="1"/>
            </p:cNvSpPr>
            <p:nvPr/>
          </p:nvSpPr>
          <p:spPr bwMode="auto">
            <a:xfrm>
              <a:off x="175" y="2449"/>
              <a:ext cx="206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dirty="0">
                  <a:latin typeface="黑体" pitchFamily="2" charset="-122"/>
                  <a:ea typeface="黑体" pitchFamily="2" charset="-122"/>
                </a:rPr>
                <a:t>关系式为： </a:t>
              </a:r>
            </a:p>
          </p:txBody>
        </p:sp>
        <p:graphicFrame>
          <p:nvGraphicFramePr>
            <p:cNvPr id="153606" name="Object 6"/>
            <p:cNvGraphicFramePr>
              <a:graphicFrameLocks noChangeAspect="1"/>
            </p:cNvGraphicFramePr>
            <p:nvPr>
              <p:extLst>
                <p:ext uri="{D42A27DB-BD31-4B8C-83A1-F6EECF244321}">
                  <p14:modId xmlns:p14="http://schemas.microsoft.com/office/powerpoint/2010/main" val="1143658985"/>
                </p:ext>
              </p:extLst>
            </p:nvPr>
          </p:nvGraphicFramePr>
          <p:xfrm>
            <a:off x="1921" y="2261"/>
            <a:ext cx="1345" cy="727"/>
          </p:xfrm>
          <a:graphic>
            <a:graphicData uri="http://schemas.openxmlformats.org/presentationml/2006/ole">
              <mc:AlternateContent xmlns:mc="http://schemas.openxmlformats.org/markup-compatibility/2006">
                <mc:Choice xmlns:v="urn:schemas-microsoft-com:vml" Requires="v">
                  <p:oleObj spid="_x0000_s38120" name="Equation" r:id="rId3" imgW="749160" imgH="406080" progId="Equation.3">
                    <p:embed/>
                  </p:oleObj>
                </mc:Choice>
                <mc:Fallback>
                  <p:oleObj name="Equation" r:id="rId3" imgW="74916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1" y="2261"/>
                          <a:ext cx="1345" cy="727"/>
                        </a:xfrm>
                        <a:prstGeom prst="rect">
                          <a:avLst/>
                        </a:prstGeom>
                        <a:noFill/>
                        <a:extLst/>
                      </p:spPr>
                    </p:pic>
                  </p:oleObj>
                </mc:Fallback>
              </mc:AlternateContent>
            </a:graphicData>
          </a:graphic>
        </p:graphicFrame>
      </p:grpSp>
      <p:sp>
        <p:nvSpPr>
          <p:cNvPr id="153607" name="Text Box 7"/>
          <p:cNvSpPr txBox="1">
            <a:spLocks noChangeArrowheads="1"/>
          </p:cNvSpPr>
          <p:nvPr/>
        </p:nvSpPr>
        <p:spPr bwMode="auto">
          <a:xfrm>
            <a:off x="670720" y="5238223"/>
            <a:ext cx="1152128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en-US" altLang="zh-CN" sz="2800" dirty="0" err="1">
                <a:latin typeface="Times New Roman" pitchFamily="18" charset="0"/>
                <a:ea typeface="楷体_GB2312" pitchFamily="49" charset="-122"/>
                <a:cs typeface="Times New Roman" pitchFamily="18" charset="0"/>
              </a:rPr>
              <a:t>Δ</a:t>
            </a:r>
            <a:r>
              <a:rPr lang="en-US" altLang="zh-CN" sz="2800" i="1" dirty="0" err="1">
                <a:latin typeface="Times New Roman" pitchFamily="18" charset="0"/>
                <a:ea typeface="楷体_GB2312" pitchFamily="49" charset="-122"/>
                <a:cs typeface="Times New Roman" pitchFamily="18" charset="0"/>
              </a:rPr>
              <a:t>x</a:t>
            </a:r>
            <a:r>
              <a:rPr lang="en-US" altLang="zh-CN" sz="2800" i="1" dirty="0">
                <a:latin typeface="Times New Roman" pitchFamily="18" charset="0"/>
                <a:ea typeface="楷体_GB2312" pitchFamily="49" charset="-122"/>
                <a:cs typeface="Times New Roman" pitchFamily="18" charset="0"/>
              </a:rPr>
              <a:t> </a:t>
            </a:r>
            <a:r>
              <a:rPr lang="zh-CN" altLang="en-US" sz="2800" dirty="0">
                <a:latin typeface="Times New Roman" pitchFamily="18" charset="0"/>
                <a:ea typeface="楷体_GB2312" pitchFamily="49" charset="-122"/>
                <a:cs typeface="Times New Roman" pitchFamily="18" charset="0"/>
              </a:rPr>
              <a:t>为</a:t>
            </a:r>
            <a:r>
              <a:rPr lang="en-US" altLang="zh-CN" sz="2800" i="1" dirty="0">
                <a:latin typeface="Times New Roman" pitchFamily="18" charset="0"/>
                <a:ea typeface="楷体_GB2312" pitchFamily="49" charset="-122"/>
                <a:cs typeface="Times New Roman" pitchFamily="18" charset="0"/>
              </a:rPr>
              <a:t>x</a:t>
            </a:r>
            <a:r>
              <a:rPr lang="zh-CN" altLang="en-US" sz="2800" dirty="0">
                <a:latin typeface="Times New Roman" pitchFamily="18" charset="0"/>
                <a:ea typeface="楷体_GB2312" pitchFamily="49" charset="-122"/>
                <a:cs typeface="Times New Roman" pitchFamily="18" charset="0"/>
              </a:rPr>
              <a:t>方向坐标的测不准准量</a:t>
            </a:r>
            <a:r>
              <a:rPr lang="en-US" altLang="zh-CN" sz="2800" dirty="0">
                <a:latin typeface="Times New Roman" pitchFamily="18" charset="0"/>
                <a:ea typeface="楷体_GB2312" pitchFamily="49" charset="-122"/>
                <a:cs typeface="Times New Roman" pitchFamily="18" charset="0"/>
              </a:rPr>
              <a:t>(</a:t>
            </a:r>
            <a:r>
              <a:rPr lang="zh-CN" altLang="en-US" sz="2800" dirty="0">
                <a:latin typeface="Times New Roman" pitchFamily="18" charset="0"/>
                <a:ea typeface="楷体_GB2312" pitchFamily="49" charset="-122"/>
                <a:cs typeface="Times New Roman" pitchFamily="18" charset="0"/>
              </a:rPr>
              <a:t>误差</a:t>
            </a:r>
            <a:r>
              <a:rPr lang="en-US" altLang="zh-CN" sz="2800" dirty="0">
                <a:latin typeface="Times New Roman" pitchFamily="18" charset="0"/>
                <a:ea typeface="楷体_GB2312" pitchFamily="49" charset="-122"/>
                <a:cs typeface="Times New Roman" pitchFamily="18" charset="0"/>
              </a:rPr>
              <a:t>); </a:t>
            </a:r>
            <a:r>
              <a:rPr lang="en-US" altLang="zh-CN" sz="2800" dirty="0" err="1">
                <a:latin typeface="Times New Roman" pitchFamily="18" charset="0"/>
                <a:ea typeface="楷体_GB2312" pitchFamily="49" charset="-122"/>
                <a:cs typeface="Times New Roman" pitchFamily="18" charset="0"/>
              </a:rPr>
              <a:t>Δ</a:t>
            </a:r>
            <a:r>
              <a:rPr lang="en-US" altLang="zh-CN" sz="2800" i="1" dirty="0" err="1">
                <a:latin typeface="Times New Roman" pitchFamily="18" charset="0"/>
                <a:ea typeface="楷体_GB2312" pitchFamily="49" charset="-122"/>
                <a:cs typeface="Times New Roman" pitchFamily="18" charset="0"/>
              </a:rPr>
              <a:t>p</a:t>
            </a:r>
            <a:r>
              <a:rPr lang="zh-CN" altLang="en-US" sz="2800" dirty="0">
                <a:latin typeface="Times New Roman" pitchFamily="18" charset="0"/>
                <a:ea typeface="楷体_GB2312" pitchFamily="49" charset="-122"/>
                <a:cs typeface="Times New Roman" pitchFamily="18" charset="0"/>
              </a:rPr>
              <a:t>为</a:t>
            </a:r>
            <a:r>
              <a:rPr lang="en-US" altLang="zh-CN" sz="2800" i="1" dirty="0">
                <a:latin typeface="Times New Roman" pitchFamily="18" charset="0"/>
                <a:ea typeface="楷体_GB2312" pitchFamily="49" charset="-122"/>
                <a:cs typeface="Times New Roman" pitchFamily="18" charset="0"/>
              </a:rPr>
              <a:t>x</a:t>
            </a:r>
            <a:r>
              <a:rPr lang="zh-CN" altLang="en-US" sz="2800" dirty="0">
                <a:latin typeface="Times New Roman" pitchFamily="18" charset="0"/>
                <a:ea typeface="楷体_GB2312" pitchFamily="49" charset="-122"/>
                <a:cs typeface="Times New Roman" pitchFamily="18" charset="0"/>
              </a:rPr>
              <a:t>方向的动量测不准量。</a:t>
            </a:r>
          </a:p>
        </p:txBody>
      </p:sp>
    </p:spTree>
    <p:extLst>
      <p:ext uri="{BB962C8B-B14F-4D97-AF65-F5344CB8AC3E}">
        <p14:creationId xmlns:p14="http://schemas.microsoft.com/office/powerpoint/2010/main" val="2265065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53603"/>
                                        </p:tgtEl>
                                        <p:attrNameLst>
                                          <p:attrName>style.visibility</p:attrName>
                                        </p:attrNameLst>
                                      </p:cBhvr>
                                      <p:to>
                                        <p:strVal val="visible"/>
                                      </p:to>
                                    </p:set>
                                    <p:animEffect transition="in" filter="checkerboard(across)">
                                      <p:cBhvr>
                                        <p:cTn id="7" dur="500"/>
                                        <p:tgtEl>
                                          <p:spTgt spid="153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53604"/>
                                        </p:tgtEl>
                                        <p:attrNameLst>
                                          <p:attrName>style.visibility</p:attrName>
                                        </p:attrNameLst>
                                      </p:cBhvr>
                                      <p:to>
                                        <p:strVal val="visible"/>
                                      </p:to>
                                    </p:set>
                                    <p:animEffect transition="in" filter="checkerboard(across)">
                                      <p:cBhvr>
                                        <p:cTn id="12" dur="500"/>
                                        <p:tgtEl>
                                          <p:spTgt spid="153604"/>
                                        </p:tgtEl>
                                      </p:cBhvr>
                                    </p:animEffect>
                                  </p:childTnLst>
                                </p:cTn>
                              </p:par>
                            </p:childTnLst>
                          </p:cTn>
                        </p:par>
                        <p:par>
                          <p:cTn id="13" fill="hold" nodeType="afterGroup">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153607"/>
                                        </p:tgtEl>
                                        <p:attrNameLst>
                                          <p:attrName>style.visibility</p:attrName>
                                        </p:attrNameLst>
                                      </p:cBhvr>
                                      <p:to>
                                        <p:strVal val="visible"/>
                                      </p:to>
                                    </p:set>
                                    <p:animEffect transition="in" filter="checkerboard(across)">
                                      <p:cBhvr>
                                        <p:cTn id="16" dur="500"/>
                                        <p:tgtEl>
                                          <p:spTgt spid="153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autoUpdateAnimBg="0"/>
      <p:bldP spid="15360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62B24D3F-D6EF-4E63-ACFB-2E9B9F428081}" type="slidenum">
              <a:rPr lang="zh-CN" altLang="en-US"/>
              <a:pPr/>
              <a:t>15</a:t>
            </a:fld>
            <a:endParaRPr lang="en-US" altLang="zh-CN"/>
          </a:p>
        </p:txBody>
      </p:sp>
      <p:sp>
        <p:nvSpPr>
          <p:cNvPr id="13321" name="Rectangle 9"/>
          <p:cNvSpPr>
            <a:spLocks noChangeArrowheads="1"/>
          </p:cNvSpPr>
          <p:nvPr/>
        </p:nvSpPr>
        <p:spPr bwMode="auto">
          <a:xfrm>
            <a:off x="767408" y="4868864"/>
            <a:ext cx="1072919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800" dirty="0">
                <a:latin typeface="宋体" charset="-122"/>
                <a:ea typeface="楷体_GB2312" pitchFamily="49" charset="-122"/>
              </a:rPr>
              <a:t>无法确定单个电子在核外的运动轨迹，即</a:t>
            </a:r>
            <a:r>
              <a:rPr lang="zh-CN" altLang="en-US" sz="2800" dirty="0">
                <a:solidFill>
                  <a:srgbClr val="990033"/>
                </a:solidFill>
                <a:latin typeface="宋体" charset="-122"/>
                <a:ea typeface="楷体_GB2312" pitchFamily="49" charset="-122"/>
              </a:rPr>
              <a:t>电子不可能绕核做传统意义上的固定轨道运动。</a:t>
            </a:r>
            <a:r>
              <a:rPr lang="zh-CN" altLang="en-US" sz="2800" dirty="0">
                <a:ea typeface="楷体_GB2312" pitchFamily="49" charset="-122"/>
              </a:rPr>
              <a:t> </a:t>
            </a:r>
          </a:p>
        </p:txBody>
      </p:sp>
      <p:sp>
        <p:nvSpPr>
          <p:cNvPr id="13318" name="Rectangle 6"/>
          <p:cNvSpPr>
            <a:spLocks noChangeArrowheads="1"/>
          </p:cNvSpPr>
          <p:nvPr/>
        </p:nvSpPr>
        <p:spPr bwMode="auto">
          <a:xfrm>
            <a:off x="911424" y="476250"/>
            <a:ext cx="10225135" cy="1471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20000"/>
              </a:spcBef>
            </a:pPr>
            <a:r>
              <a:rPr lang="zh-CN" altLang="en-US" sz="2800" dirty="0"/>
              <a:t>根据海森堡不确定关系得出电子速度的不准量 </a:t>
            </a:r>
          </a:p>
          <a:p>
            <a:pPr>
              <a:lnSpc>
                <a:spcPct val="150000"/>
              </a:lnSpc>
              <a:spcBef>
                <a:spcPct val="20000"/>
              </a:spcBef>
            </a:pPr>
            <a:r>
              <a:rPr lang="zh-CN" altLang="en-US" sz="2800" dirty="0"/>
              <a:t> 假设 </a:t>
            </a:r>
            <a:r>
              <a:rPr lang="en-US" altLang="zh-CN" sz="2800" dirty="0"/>
              <a:t>⊿x = 10</a:t>
            </a:r>
            <a:r>
              <a:rPr lang="en-US" altLang="zh-CN" sz="2800" baseline="30000" dirty="0"/>
              <a:t>-11 </a:t>
            </a:r>
            <a:r>
              <a:rPr lang="en-US" altLang="zh-CN" sz="2800" dirty="0"/>
              <a:t>m</a:t>
            </a:r>
          </a:p>
        </p:txBody>
      </p:sp>
      <p:graphicFrame>
        <p:nvGraphicFramePr>
          <p:cNvPr id="13319" name="Object 7"/>
          <p:cNvGraphicFramePr>
            <a:graphicFrameLocks noChangeAspect="1"/>
          </p:cNvGraphicFramePr>
          <p:nvPr>
            <p:extLst>
              <p:ext uri="{D42A27DB-BD31-4B8C-83A1-F6EECF244321}">
                <p14:modId xmlns:p14="http://schemas.microsoft.com/office/powerpoint/2010/main" val="3772619127"/>
              </p:ext>
            </p:extLst>
          </p:nvPr>
        </p:nvGraphicFramePr>
        <p:xfrm>
          <a:off x="1271464" y="2275198"/>
          <a:ext cx="8482012" cy="1292225"/>
        </p:xfrm>
        <a:graphic>
          <a:graphicData uri="http://schemas.openxmlformats.org/presentationml/2006/ole">
            <mc:AlternateContent xmlns:mc="http://schemas.openxmlformats.org/markup-compatibility/2006">
              <mc:Choice xmlns:v="urn:schemas-microsoft-com:vml" Requires="v">
                <p:oleObj spid="_x0000_s39374" name="Equation" r:id="rId3" imgW="2768400" imgH="419040" progId="Equation.3">
                  <p:embed/>
                </p:oleObj>
              </mc:Choice>
              <mc:Fallback>
                <p:oleObj name="Equation" r:id="rId3" imgW="276840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464" y="2275198"/>
                        <a:ext cx="8482012" cy="1292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4" name="Object 12"/>
          <p:cNvGraphicFramePr>
            <a:graphicFrameLocks noChangeAspect="1"/>
          </p:cNvGraphicFramePr>
          <p:nvPr>
            <p:extLst>
              <p:ext uri="{D42A27DB-BD31-4B8C-83A1-F6EECF244321}">
                <p14:modId xmlns:p14="http://schemas.microsoft.com/office/powerpoint/2010/main" val="3372813113"/>
              </p:ext>
            </p:extLst>
          </p:nvPr>
        </p:nvGraphicFramePr>
        <p:xfrm>
          <a:off x="5015880" y="3789041"/>
          <a:ext cx="2266950" cy="636587"/>
        </p:xfrm>
        <a:graphic>
          <a:graphicData uri="http://schemas.openxmlformats.org/presentationml/2006/ole">
            <mc:AlternateContent xmlns:mc="http://schemas.openxmlformats.org/markup-compatibility/2006">
              <mc:Choice xmlns:v="urn:schemas-microsoft-com:vml" Requires="v">
                <p:oleObj spid="_x0000_s39375" name="Equation" r:id="rId5" imgW="723600" imgH="203040" progId="Equation.3">
                  <p:embed/>
                </p:oleObj>
              </mc:Choice>
              <mc:Fallback>
                <p:oleObj name="Equation" r:id="rId5" imgW="72360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5880" y="3789041"/>
                        <a:ext cx="2266950" cy="63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35716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21"/>
                                        </p:tgtEl>
                                        <p:attrNameLst>
                                          <p:attrName>style.visibility</p:attrName>
                                        </p:attrNameLst>
                                      </p:cBhvr>
                                      <p:to>
                                        <p:strVal val="visible"/>
                                      </p:to>
                                    </p:set>
                                    <p:anim calcmode="lin" valueType="num">
                                      <p:cBhvr additive="base">
                                        <p:cTn id="7" dur="500" fill="hold"/>
                                        <p:tgtEl>
                                          <p:spTgt spid="13321"/>
                                        </p:tgtEl>
                                        <p:attrNameLst>
                                          <p:attrName>ppt_x</p:attrName>
                                        </p:attrNameLst>
                                      </p:cBhvr>
                                      <p:tavLst>
                                        <p:tav tm="0">
                                          <p:val>
                                            <p:strVal val="#ppt_x"/>
                                          </p:val>
                                        </p:tav>
                                        <p:tav tm="100000">
                                          <p:val>
                                            <p:strVal val="#ppt_x"/>
                                          </p:val>
                                        </p:tav>
                                      </p:tavLst>
                                    </p:anim>
                                    <p:anim calcmode="lin" valueType="num">
                                      <p:cBhvr additive="base">
                                        <p:cTn id="8" dur="500" fill="hold"/>
                                        <p:tgtEl>
                                          <p:spTgt spid="133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tx1"/>
                </a:solidFill>
              </a:rPr>
              <a:t>第三节 </a:t>
            </a:r>
            <a:r>
              <a:rPr lang="zh-CN" altLang="en-US" b="1" dirty="0">
                <a:solidFill>
                  <a:schemeClr val="tx1"/>
                </a:solidFill>
                <a:latin typeface="宋体" charset="-122"/>
              </a:rPr>
              <a:t>核外电子运动状态的描述</a:t>
            </a:r>
            <a:endParaRPr lang="zh-CN" altLang="en-US" b="1" dirty="0">
              <a:solidFill>
                <a:schemeClr val="tx1"/>
              </a:solidFill>
            </a:endParaRPr>
          </a:p>
        </p:txBody>
      </p:sp>
      <p:sp>
        <p:nvSpPr>
          <p:cNvPr id="3" name="内容占位符 2"/>
          <p:cNvSpPr>
            <a:spLocks noGrp="1"/>
          </p:cNvSpPr>
          <p:nvPr>
            <p:ph idx="1"/>
          </p:nvPr>
        </p:nvSpPr>
        <p:spPr>
          <a:xfrm>
            <a:off x="1487488" y="1988840"/>
            <a:ext cx="9217024" cy="4114800"/>
          </a:xfrm>
        </p:spPr>
        <p:txBody>
          <a:bodyPr/>
          <a:lstStyle/>
          <a:p>
            <a:pPr>
              <a:lnSpc>
                <a:spcPct val="200000"/>
              </a:lnSpc>
            </a:pPr>
            <a:r>
              <a:rPr lang="zh-CN" altLang="en-US" sz="3200" b="1" dirty="0"/>
              <a:t>一、波函数与原子轨道</a:t>
            </a:r>
            <a:endParaRPr lang="en-US" altLang="zh-CN" sz="3200" b="1" dirty="0"/>
          </a:p>
          <a:p>
            <a:pPr>
              <a:lnSpc>
                <a:spcPct val="200000"/>
              </a:lnSpc>
            </a:pPr>
            <a:r>
              <a:rPr lang="zh-CN" altLang="en-US" sz="3200" b="1" dirty="0"/>
              <a:t>二、量子数及物理意义</a:t>
            </a:r>
            <a:endParaRPr lang="en-US" altLang="zh-CN" sz="3200" b="1" dirty="0"/>
          </a:p>
          <a:p>
            <a:pPr>
              <a:lnSpc>
                <a:spcPct val="200000"/>
              </a:lnSpc>
            </a:pPr>
            <a:r>
              <a:rPr lang="zh-CN" altLang="en-US" sz="3200" b="1" dirty="0"/>
              <a:t>三、原子轨道和电子云的角度分布和径向分布</a:t>
            </a:r>
          </a:p>
        </p:txBody>
      </p:sp>
      <p:sp>
        <p:nvSpPr>
          <p:cNvPr id="4" name="日期占位符 3"/>
          <p:cNvSpPr>
            <a:spLocks noGrp="1"/>
          </p:cNvSpPr>
          <p:nvPr>
            <p:ph type="dt" sz="half" idx="10"/>
          </p:nvPr>
        </p:nvSpPr>
        <p:spPr/>
        <p:txBody>
          <a:bodyPr/>
          <a:lstStyle/>
          <a:p>
            <a:pPr>
              <a:defRPr/>
            </a:pPr>
            <a:fld id="{1BA69091-5FA4-4648-8224-DB2D1CE791F5}" type="datetime10">
              <a:rPr lang="zh-CN" altLang="en-US" smtClean="0"/>
              <a:pPr>
                <a:defRPr/>
              </a:pPr>
              <a:t>21:32</a:t>
            </a:fld>
            <a:endParaRPr lang="en-US" altLang="zh-CN"/>
          </a:p>
        </p:txBody>
      </p:sp>
      <p:sp>
        <p:nvSpPr>
          <p:cNvPr id="5" name="灯片编号占位符 4"/>
          <p:cNvSpPr>
            <a:spLocks noGrp="1"/>
          </p:cNvSpPr>
          <p:nvPr>
            <p:ph type="sldNum" sz="quarter" idx="12"/>
          </p:nvPr>
        </p:nvSpPr>
        <p:spPr/>
        <p:txBody>
          <a:bodyPr/>
          <a:lstStyle/>
          <a:p>
            <a:pPr>
              <a:defRPr/>
            </a:pPr>
            <a:fld id="{FA7CCE5E-0390-4E8A-91E0-076DC84A5C75}" type="slidenum">
              <a:rPr lang="en-US" altLang="zh-CN" smtClean="0"/>
              <a:pPr>
                <a:defRPr/>
              </a:pPr>
              <a:t>16</a:t>
            </a:fld>
            <a:endParaRPr lang="en-US" altLang="zh-CN"/>
          </a:p>
        </p:txBody>
      </p:sp>
    </p:spTree>
    <p:extLst>
      <p:ext uri="{BB962C8B-B14F-4D97-AF65-F5344CB8AC3E}">
        <p14:creationId xmlns:p14="http://schemas.microsoft.com/office/powerpoint/2010/main" val="740130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787B249D-9A1F-4AA0-8EF4-E9082AEBA696}" type="slidenum">
              <a:rPr lang="zh-CN" altLang="en-US"/>
              <a:pPr/>
              <a:t>17</a:t>
            </a:fld>
            <a:endParaRPr lang="en-US" altLang="zh-CN"/>
          </a:p>
        </p:txBody>
      </p:sp>
      <p:sp>
        <p:nvSpPr>
          <p:cNvPr id="14338" name="Rectangle 2"/>
          <p:cNvSpPr>
            <a:spLocks noGrp="1" noChangeArrowheads="1"/>
          </p:cNvSpPr>
          <p:nvPr>
            <p:ph type="title"/>
          </p:nvPr>
        </p:nvSpPr>
        <p:spPr>
          <a:xfrm>
            <a:off x="1514510" y="0"/>
            <a:ext cx="6996113" cy="791418"/>
          </a:xfrm>
        </p:spPr>
        <p:txBody>
          <a:bodyPr/>
          <a:lstStyle/>
          <a:p>
            <a:r>
              <a:rPr lang="zh-CN" altLang="en-US" b="1" dirty="0">
                <a:solidFill>
                  <a:schemeClr val="tx1"/>
                </a:solidFill>
              </a:rPr>
              <a:t>一、波函数和原子轨道</a:t>
            </a:r>
          </a:p>
        </p:txBody>
      </p:sp>
      <p:graphicFrame>
        <p:nvGraphicFramePr>
          <p:cNvPr id="14340" name="Object 4"/>
          <p:cNvGraphicFramePr>
            <a:graphicFrameLocks noChangeAspect="1"/>
          </p:cNvGraphicFramePr>
          <p:nvPr>
            <p:extLst>
              <p:ext uri="{D42A27DB-BD31-4B8C-83A1-F6EECF244321}">
                <p14:modId xmlns:p14="http://schemas.microsoft.com/office/powerpoint/2010/main" val="1472266374"/>
              </p:ext>
            </p:extLst>
          </p:nvPr>
        </p:nvGraphicFramePr>
        <p:xfrm>
          <a:off x="1288829" y="2830532"/>
          <a:ext cx="6416675" cy="1111250"/>
        </p:xfrm>
        <a:graphic>
          <a:graphicData uri="http://schemas.openxmlformats.org/presentationml/2006/ole">
            <mc:AlternateContent xmlns:mc="http://schemas.openxmlformats.org/markup-compatibility/2006">
              <mc:Choice xmlns:v="urn:schemas-microsoft-com:vml" Requires="v">
                <p:oleObj spid="_x0000_s46245" name="Equation" r:id="rId3" imgW="2577960" imgH="444240" progId="Equation.3">
                  <p:embed/>
                </p:oleObj>
              </mc:Choice>
              <mc:Fallback>
                <p:oleObj name="Equation" r:id="rId3" imgW="257796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8829" y="2830532"/>
                        <a:ext cx="6416675" cy="111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5" name="Rectangle 19"/>
          <p:cNvSpPr>
            <a:spLocks noChangeArrowheads="1"/>
          </p:cNvSpPr>
          <p:nvPr/>
        </p:nvSpPr>
        <p:spPr bwMode="auto">
          <a:xfrm>
            <a:off x="5310188" y="26336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130050" name="Text Box 2"/>
          <p:cNvSpPr txBox="1">
            <a:spLocks noChangeArrowheads="1"/>
          </p:cNvSpPr>
          <p:nvPr/>
        </p:nvSpPr>
        <p:spPr bwMode="auto">
          <a:xfrm>
            <a:off x="551384" y="4220130"/>
            <a:ext cx="10729191" cy="1880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05000"/>
              </a:lnSpc>
              <a:spcBef>
                <a:spcPct val="50000"/>
              </a:spcBef>
            </a:pPr>
            <a:r>
              <a:rPr lang="en-US" altLang="zh-CN" sz="2800" b="0" i="1" dirty="0">
                <a:latin typeface="Times New Roman" pitchFamily="18" charset="0"/>
                <a:ea typeface="黑体" pitchFamily="2" charset="-122"/>
                <a:cs typeface="Times New Roman" pitchFamily="18" charset="0"/>
              </a:rPr>
              <a:t>m </a:t>
            </a:r>
            <a:r>
              <a:rPr lang="zh-CN" altLang="en-US" sz="2800" b="0" dirty="0">
                <a:latin typeface="Times New Roman" pitchFamily="18" charset="0"/>
                <a:ea typeface="黑体" pitchFamily="2" charset="-122"/>
                <a:cs typeface="Times New Roman" pitchFamily="18" charset="0"/>
              </a:rPr>
              <a:t>是电子的质量；</a:t>
            </a:r>
            <a:r>
              <a:rPr lang="en-US" altLang="zh-CN" sz="2800" b="0" i="1" dirty="0">
                <a:latin typeface="Times New Roman" pitchFamily="18" charset="0"/>
                <a:ea typeface="黑体" pitchFamily="2" charset="-122"/>
                <a:cs typeface="Times New Roman" pitchFamily="18" charset="0"/>
              </a:rPr>
              <a:t>x</a:t>
            </a:r>
            <a:r>
              <a:rPr lang="zh-CN" altLang="en-US" sz="2800" b="0" dirty="0">
                <a:latin typeface="Times New Roman" pitchFamily="18" charset="0"/>
                <a:ea typeface="黑体" pitchFamily="2" charset="-122"/>
                <a:cs typeface="Times New Roman" pitchFamily="18" charset="0"/>
              </a:rPr>
              <a:t>，</a:t>
            </a:r>
            <a:r>
              <a:rPr lang="en-US" altLang="zh-CN" sz="2800" b="0" i="1" dirty="0">
                <a:latin typeface="Times New Roman" pitchFamily="18" charset="0"/>
                <a:ea typeface="黑体" pitchFamily="2" charset="-122"/>
                <a:cs typeface="Times New Roman" pitchFamily="18" charset="0"/>
              </a:rPr>
              <a:t>y</a:t>
            </a:r>
            <a:r>
              <a:rPr lang="zh-CN" altLang="en-US" sz="2800" b="0" dirty="0">
                <a:latin typeface="Times New Roman" pitchFamily="18" charset="0"/>
                <a:ea typeface="黑体" pitchFamily="2" charset="-122"/>
                <a:cs typeface="Times New Roman" pitchFamily="18" charset="0"/>
              </a:rPr>
              <a:t>，</a:t>
            </a:r>
            <a:r>
              <a:rPr lang="en-US" altLang="zh-CN" sz="2800" b="0" i="1" dirty="0">
                <a:latin typeface="Times New Roman" pitchFamily="18" charset="0"/>
                <a:ea typeface="黑体" pitchFamily="2" charset="-122"/>
                <a:cs typeface="Times New Roman" pitchFamily="18" charset="0"/>
              </a:rPr>
              <a:t>z </a:t>
            </a:r>
            <a:r>
              <a:rPr lang="zh-CN" altLang="en-US" sz="2800" b="0" dirty="0">
                <a:latin typeface="Times New Roman" pitchFamily="18" charset="0"/>
                <a:ea typeface="黑体" pitchFamily="2" charset="-122"/>
                <a:cs typeface="Times New Roman" pitchFamily="18" charset="0"/>
              </a:rPr>
              <a:t>是电子在空间的坐标</a:t>
            </a:r>
            <a:r>
              <a:rPr lang="en-US" altLang="zh-CN" sz="2800" b="0" dirty="0">
                <a:latin typeface="Times New Roman" pitchFamily="18" charset="0"/>
                <a:ea typeface="黑体" pitchFamily="2" charset="-122"/>
                <a:cs typeface="Times New Roman" pitchFamily="18" charset="0"/>
              </a:rPr>
              <a:t>;</a:t>
            </a:r>
          </a:p>
          <a:p>
            <a:pPr algn="just">
              <a:lnSpc>
                <a:spcPct val="105000"/>
              </a:lnSpc>
              <a:spcBef>
                <a:spcPct val="50000"/>
              </a:spcBef>
            </a:pPr>
            <a:r>
              <a:rPr lang="en-US" altLang="zh-CN" sz="2800" b="0" i="1" dirty="0">
                <a:latin typeface="Times New Roman" pitchFamily="18" charset="0"/>
                <a:ea typeface="黑体" pitchFamily="2" charset="-122"/>
                <a:cs typeface="Times New Roman" pitchFamily="18" charset="0"/>
              </a:rPr>
              <a:t>E </a:t>
            </a:r>
            <a:r>
              <a:rPr lang="zh-CN" altLang="en-US" sz="2800" b="0" dirty="0">
                <a:latin typeface="Times New Roman" pitchFamily="18" charset="0"/>
                <a:ea typeface="黑体" pitchFamily="2" charset="-122"/>
                <a:cs typeface="Times New Roman" pitchFamily="18" charset="0"/>
              </a:rPr>
              <a:t>是电子的总能量</a:t>
            </a:r>
            <a:r>
              <a:rPr lang="en-US" altLang="zh-CN" sz="2800" b="0" dirty="0">
                <a:latin typeface="Times New Roman" pitchFamily="18" charset="0"/>
                <a:ea typeface="黑体" pitchFamily="2" charset="-122"/>
                <a:cs typeface="Times New Roman" pitchFamily="18" charset="0"/>
              </a:rPr>
              <a:t>; </a:t>
            </a:r>
            <a:r>
              <a:rPr lang="en-US" altLang="zh-CN" sz="2800" b="0" i="1" dirty="0">
                <a:latin typeface="Times New Roman" pitchFamily="18" charset="0"/>
                <a:ea typeface="黑体" pitchFamily="2" charset="-122"/>
                <a:cs typeface="Times New Roman" pitchFamily="18" charset="0"/>
              </a:rPr>
              <a:t>V</a:t>
            </a:r>
            <a:r>
              <a:rPr lang="zh-CN" altLang="en-US" sz="2800" b="0" dirty="0">
                <a:latin typeface="Times New Roman" pitchFamily="18" charset="0"/>
                <a:ea typeface="黑体" pitchFamily="2" charset="-122"/>
                <a:cs typeface="Times New Roman" pitchFamily="18" charset="0"/>
              </a:rPr>
              <a:t>是体系的势能</a:t>
            </a:r>
            <a:r>
              <a:rPr lang="en-US" altLang="zh-CN" sz="2800" b="0" dirty="0">
                <a:latin typeface="Times New Roman" pitchFamily="18" charset="0"/>
                <a:ea typeface="黑体" pitchFamily="2" charset="-122"/>
                <a:cs typeface="Times New Roman" pitchFamily="18" charset="0"/>
              </a:rPr>
              <a:t>, </a:t>
            </a:r>
            <a:r>
              <a:rPr lang="en-US" altLang="zh-CN" sz="2800" b="0" i="1" dirty="0">
                <a:latin typeface="Times New Roman" pitchFamily="18" charset="0"/>
                <a:ea typeface="黑体" pitchFamily="2" charset="-122"/>
                <a:cs typeface="Times New Roman" pitchFamily="18" charset="0"/>
              </a:rPr>
              <a:t>h</a:t>
            </a:r>
            <a:r>
              <a:rPr lang="zh-CN" altLang="en-US" sz="2800" b="0" dirty="0">
                <a:latin typeface="Times New Roman" pitchFamily="18" charset="0"/>
                <a:ea typeface="黑体" pitchFamily="2" charset="-122"/>
                <a:cs typeface="Times New Roman" pitchFamily="18" charset="0"/>
              </a:rPr>
              <a:t>为普朗克常数。</a:t>
            </a:r>
          </a:p>
          <a:p>
            <a:pPr algn="just">
              <a:lnSpc>
                <a:spcPct val="105000"/>
              </a:lnSpc>
              <a:spcBef>
                <a:spcPct val="50000"/>
              </a:spcBef>
            </a:pPr>
            <a:r>
              <a:rPr lang="en-US" altLang="zh-CN" sz="2800" b="0" i="1" dirty="0">
                <a:latin typeface="Times New Roman" pitchFamily="18" charset="0"/>
                <a:ea typeface="黑体" pitchFamily="2" charset="-122"/>
                <a:cs typeface="Times New Roman" pitchFamily="18" charset="0"/>
              </a:rPr>
              <a:t>Ψ</a:t>
            </a:r>
            <a:r>
              <a:rPr lang="en-US" altLang="zh-CN" sz="2800" b="0" dirty="0">
                <a:latin typeface="Times New Roman" pitchFamily="18" charset="0"/>
                <a:ea typeface="黑体" pitchFamily="2" charset="-122"/>
                <a:cs typeface="Times New Roman" pitchFamily="18" charset="0"/>
              </a:rPr>
              <a:t> </a:t>
            </a:r>
            <a:r>
              <a:rPr lang="zh-CN" altLang="en-US" sz="2800" b="0" dirty="0">
                <a:latin typeface="Times New Roman" pitchFamily="18" charset="0"/>
                <a:ea typeface="黑体" pitchFamily="2" charset="-122"/>
                <a:cs typeface="Times New Roman" pitchFamily="18" charset="0"/>
              </a:rPr>
              <a:t>是薛定谔方程的解，</a:t>
            </a:r>
            <a:r>
              <a:rPr kumimoji="1" lang="zh-CN" altLang="en-US" sz="2800" b="0" dirty="0">
                <a:latin typeface="Times New Roman" pitchFamily="18" charset="0"/>
                <a:ea typeface="黑体" pitchFamily="2" charset="-122"/>
              </a:rPr>
              <a:t>一个空间坐标的函数式。</a:t>
            </a:r>
            <a:r>
              <a:rPr lang="zh-CN" altLang="en-US" sz="2800" b="0" dirty="0">
                <a:latin typeface="Times New Roman" pitchFamily="18" charset="0"/>
                <a:ea typeface="黑体" pitchFamily="2" charset="-122"/>
                <a:cs typeface="Times New Roman" pitchFamily="18" charset="0"/>
              </a:rPr>
              <a:t>。 </a:t>
            </a:r>
          </a:p>
        </p:txBody>
      </p:sp>
      <p:pic>
        <p:nvPicPr>
          <p:cNvPr id="15" name="Picture 6" descr="92薛定谔"/>
          <p:cNvPicPr>
            <a:picLocks noChangeAspect="1" noChangeArrowheads="1"/>
          </p:cNvPicPr>
          <p:nvPr/>
        </p:nvPicPr>
        <p:blipFill>
          <a:blip r:embed="rId5">
            <a:lum bright="-24000"/>
            <a:extLst>
              <a:ext uri="{28A0092B-C50C-407E-A947-70E740481C1C}">
                <a14:useLocalDpi xmlns:a14="http://schemas.microsoft.com/office/drawing/2010/main" val="0"/>
              </a:ext>
            </a:extLst>
          </a:blip>
          <a:srcRect/>
          <a:stretch>
            <a:fillRect/>
          </a:stretch>
        </p:blipFill>
        <p:spPr bwMode="auto">
          <a:xfrm>
            <a:off x="8906644" y="83939"/>
            <a:ext cx="3008905" cy="4355962"/>
          </a:xfrm>
          <a:prstGeom prst="rect">
            <a:avLst/>
          </a:prstGeom>
          <a:solidFill>
            <a:srgbClr val="00FF00"/>
          </a:solidFill>
          <a:ln w="9525">
            <a:solidFill>
              <a:srgbClr val="008080"/>
            </a:solidFill>
            <a:miter lim="800000"/>
            <a:headEnd/>
            <a:tailEnd/>
          </a:ln>
        </p:spPr>
      </p:pic>
      <p:sp>
        <p:nvSpPr>
          <p:cNvPr id="3" name="矩形 2"/>
          <p:cNvSpPr/>
          <p:nvPr/>
        </p:nvSpPr>
        <p:spPr>
          <a:xfrm>
            <a:off x="551384" y="1340769"/>
            <a:ext cx="7891566" cy="1200329"/>
          </a:xfrm>
          <a:prstGeom prst="rect">
            <a:avLst/>
          </a:prstGeom>
        </p:spPr>
        <p:txBody>
          <a:bodyPr wrap="square">
            <a:spAutoFit/>
          </a:bodyPr>
          <a:lstStyle/>
          <a:p>
            <a:pPr>
              <a:lnSpc>
                <a:spcPct val="150000"/>
              </a:lnSpc>
            </a:pPr>
            <a:r>
              <a:rPr kumimoji="1" lang="en-US" altLang="zh-CN" sz="2400" b="0" dirty="0">
                <a:latin typeface="Times New Roman" pitchFamily="18" charset="0"/>
                <a:ea typeface="黑体" pitchFamily="2" charset="-122"/>
              </a:rPr>
              <a:t>Schrödinger E</a:t>
            </a:r>
            <a:r>
              <a:rPr kumimoji="1" lang="zh-CN" altLang="en-US" sz="2400" b="0" dirty="0">
                <a:latin typeface="Times New Roman" pitchFamily="18" charset="0"/>
                <a:ea typeface="黑体" pitchFamily="2" charset="-122"/>
              </a:rPr>
              <a:t>，奥地利物理学家，</a:t>
            </a:r>
            <a:r>
              <a:rPr kumimoji="1" lang="zh-CN" altLang="en-US" sz="2400" b="0" dirty="0">
                <a:latin typeface="黑体" pitchFamily="2" charset="-122"/>
                <a:ea typeface="黑体" pitchFamily="2" charset="-122"/>
              </a:rPr>
              <a:t>于</a:t>
            </a:r>
            <a:r>
              <a:rPr kumimoji="1" lang="en-US" altLang="zh-CN" sz="2400" b="0" dirty="0">
                <a:latin typeface="黑体" pitchFamily="2" charset="-122"/>
                <a:ea typeface="黑体" pitchFamily="2" charset="-122"/>
              </a:rPr>
              <a:t>1926</a:t>
            </a:r>
            <a:r>
              <a:rPr kumimoji="1" lang="zh-CN" altLang="en-US" sz="2400" b="0" dirty="0">
                <a:latin typeface="黑体" pitchFamily="2" charset="-122"/>
                <a:ea typeface="黑体" pitchFamily="2" charset="-122"/>
              </a:rPr>
              <a:t>年提出了微观粒子运动的波动方程，即薛定鄂方程</a:t>
            </a:r>
            <a:endParaRPr lang="zh-CN" altLang="en-US" sz="2400" b="0" dirty="0"/>
          </a:p>
        </p:txBody>
      </p:sp>
    </p:spTree>
    <p:extLst>
      <p:ext uri="{BB962C8B-B14F-4D97-AF65-F5344CB8AC3E}">
        <p14:creationId xmlns:p14="http://schemas.microsoft.com/office/powerpoint/2010/main" val="3951895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58DDAD27-D349-4D27-BDF9-56F188CBD5BF}" type="slidenum">
              <a:rPr lang="zh-CN" altLang="en-US"/>
              <a:pPr/>
              <a:t>18</a:t>
            </a:fld>
            <a:endParaRPr lang="en-US" altLang="zh-CN" dirty="0"/>
          </a:p>
        </p:txBody>
      </p:sp>
      <p:sp>
        <p:nvSpPr>
          <p:cNvPr id="84995" name="Rectangle 3"/>
          <p:cNvSpPr>
            <a:spLocks noChangeArrowheads="1"/>
          </p:cNvSpPr>
          <p:nvPr/>
        </p:nvSpPr>
        <p:spPr bwMode="auto">
          <a:xfrm>
            <a:off x="767408" y="1042989"/>
            <a:ext cx="103691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400" dirty="0">
                <a:latin typeface="Times New Roman" pitchFamily="18" charset="0"/>
                <a:ea typeface="楷体_GB2312" pitchFamily="49" charset="-122"/>
                <a:cs typeface="Times New Roman" pitchFamily="18" charset="0"/>
              </a:rPr>
              <a:t>1. </a:t>
            </a:r>
            <a:r>
              <a:rPr lang="zh-CN" altLang="en-US" sz="2400" dirty="0">
                <a:latin typeface="Times New Roman" pitchFamily="18" charset="0"/>
                <a:ea typeface="楷体_GB2312" pitchFamily="49" charset="-122"/>
                <a:cs typeface="Times New Roman" pitchFamily="18" charset="0"/>
              </a:rPr>
              <a:t>解薛定谔方程，可得到一系列波函数</a:t>
            </a:r>
            <a:r>
              <a:rPr lang="en-US" altLang="zh-CN" sz="2400" i="1" dirty="0" err="1">
                <a:latin typeface="Times New Roman" pitchFamily="18" charset="0"/>
                <a:ea typeface="楷体_GB2312" pitchFamily="49" charset="-122"/>
                <a:cs typeface="Times New Roman" pitchFamily="18" charset="0"/>
              </a:rPr>
              <a:t>ψ</a:t>
            </a:r>
            <a:r>
              <a:rPr lang="en-US" altLang="zh-CN" sz="2400" dirty="0" err="1">
                <a:latin typeface="Times New Roman" pitchFamily="18" charset="0"/>
                <a:ea typeface="楷体_GB2312" pitchFamily="49" charset="-122"/>
                <a:cs typeface="Times New Roman" pitchFamily="18" charset="0"/>
              </a:rPr>
              <a:t>（x</a:t>
            </a:r>
            <a:r>
              <a:rPr lang="en-US" altLang="zh-CN" sz="2400" dirty="0">
                <a:latin typeface="Times New Roman" pitchFamily="18" charset="0"/>
                <a:ea typeface="楷体_GB2312" pitchFamily="49" charset="-122"/>
                <a:cs typeface="Times New Roman" pitchFamily="18" charset="0"/>
              </a:rPr>
              <a:t>,  y,  z）</a:t>
            </a:r>
            <a:r>
              <a:rPr lang="zh-CN" altLang="en-US" sz="2400" dirty="0">
                <a:latin typeface="Times New Roman" pitchFamily="18" charset="0"/>
                <a:ea typeface="楷体_GB2312" pitchFamily="49" charset="-122"/>
                <a:cs typeface="Times New Roman" pitchFamily="18" charset="0"/>
              </a:rPr>
              <a:t>和其对应的能量</a:t>
            </a:r>
            <a:r>
              <a:rPr lang="en-US" altLang="zh-CN" sz="2400" i="1" dirty="0">
                <a:latin typeface="Times New Roman" pitchFamily="18" charset="0"/>
                <a:ea typeface="楷体_GB2312" pitchFamily="49" charset="-122"/>
                <a:cs typeface="Times New Roman" pitchFamily="18" charset="0"/>
              </a:rPr>
              <a:t>E</a:t>
            </a:r>
            <a:r>
              <a:rPr lang="zh-CN" altLang="en-US" sz="2400" dirty="0">
                <a:latin typeface="Times New Roman" pitchFamily="18" charset="0"/>
                <a:ea typeface="楷体_GB2312" pitchFamily="49" charset="-122"/>
                <a:cs typeface="Times New Roman" pitchFamily="18" charset="0"/>
              </a:rPr>
              <a:t>值。</a:t>
            </a:r>
          </a:p>
        </p:txBody>
      </p:sp>
      <p:sp>
        <p:nvSpPr>
          <p:cNvPr id="84998" name="Rectangle 6"/>
          <p:cNvSpPr>
            <a:spLocks noChangeArrowheads="1"/>
          </p:cNvSpPr>
          <p:nvPr/>
        </p:nvSpPr>
        <p:spPr bwMode="auto">
          <a:xfrm>
            <a:off x="767408" y="4433018"/>
            <a:ext cx="103691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400" dirty="0">
                <a:latin typeface="Times New Roman" pitchFamily="18" charset="0"/>
                <a:ea typeface="楷体_GB2312" pitchFamily="49" charset="-122"/>
                <a:cs typeface="Times New Roman" pitchFamily="18" charset="0"/>
              </a:rPr>
              <a:t>3. </a:t>
            </a:r>
            <a:r>
              <a:rPr lang="zh-CN" altLang="en-US" sz="2400" dirty="0">
                <a:latin typeface="Times New Roman" pitchFamily="18" charset="0"/>
                <a:ea typeface="楷体_GB2312" pitchFamily="49" charset="-122"/>
                <a:cs typeface="Times New Roman" pitchFamily="18" charset="0"/>
              </a:rPr>
              <a:t>波函数的空间图象称为</a:t>
            </a:r>
            <a:r>
              <a:rPr lang="zh-CN" altLang="en-US" sz="2400" dirty="0">
                <a:solidFill>
                  <a:srgbClr val="990033"/>
                </a:solidFill>
                <a:latin typeface="Times New Roman" pitchFamily="18" charset="0"/>
                <a:ea typeface="楷体_GB2312" pitchFamily="49" charset="-122"/>
                <a:cs typeface="Times New Roman" pitchFamily="18" charset="0"/>
              </a:rPr>
              <a:t>原子轨道</a:t>
            </a:r>
            <a:r>
              <a:rPr lang="zh-CN" altLang="en-US" sz="2400" dirty="0">
                <a:latin typeface="Times New Roman" pitchFamily="18" charset="0"/>
                <a:ea typeface="楷体_GB2312" pitchFamily="49" charset="-122"/>
                <a:cs typeface="Times New Roman" pitchFamily="18" charset="0"/>
              </a:rPr>
              <a:t>，可粗略地认为是电子可能出现的区域。</a:t>
            </a:r>
          </a:p>
        </p:txBody>
      </p:sp>
      <p:sp>
        <p:nvSpPr>
          <p:cNvPr id="84999" name="Rectangle 7"/>
          <p:cNvSpPr>
            <a:spLocks noChangeArrowheads="1"/>
          </p:cNvSpPr>
          <p:nvPr/>
        </p:nvSpPr>
        <p:spPr bwMode="auto">
          <a:xfrm>
            <a:off x="695400" y="2492897"/>
            <a:ext cx="993710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400" dirty="0">
                <a:latin typeface="Times New Roman" pitchFamily="18" charset="0"/>
                <a:ea typeface="楷体_GB2312" pitchFamily="49" charset="-122"/>
                <a:cs typeface="Times New Roman" pitchFamily="18" charset="0"/>
              </a:rPr>
              <a:t>2. </a:t>
            </a:r>
            <a:r>
              <a:rPr lang="zh-CN" altLang="en-US" sz="2400" dirty="0">
                <a:latin typeface="Times New Roman" pitchFamily="18" charset="0"/>
                <a:ea typeface="楷体_GB2312" pitchFamily="49" charset="-122"/>
                <a:cs typeface="Times New Roman" pitchFamily="18" charset="0"/>
              </a:rPr>
              <a:t>每一个特定的波函数</a:t>
            </a:r>
            <a:r>
              <a:rPr lang="en-US" altLang="zh-CN" sz="2400" i="1" dirty="0">
                <a:latin typeface="Times New Roman" pitchFamily="18" charset="0"/>
                <a:ea typeface="楷体_GB2312" pitchFamily="49" charset="-122"/>
                <a:cs typeface="Times New Roman" pitchFamily="18" charset="0"/>
              </a:rPr>
              <a:t>ψ</a:t>
            </a:r>
            <a:r>
              <a:rPr lang="zh-CN" altLang="en-US" sz="2400" dirty="0">
                <a:latin typeface="Times New Roman" pitchFamily="18" charset="0"/>
                <a:ea typeface="楷体_GB2312" pitchFamily="49" charset="-122"/>
                <a:cs typeface="Times New Roman" pitchFamily="18" charset="0"/>
              </a:rPr>
              <a:t>对应于原子中电子的一种运动状态，</a:t>
            </a:r>
            <a:r>
              <a:rPr lang="zh-CN" altLang="en-US" sz="2400" dirty="0">
                <a:solidFill>
                  <a:srgbClr val="990033"/>
                </a:solidFill>
                <a:latin typeface="Times New Roman" pitchFamily="18" charset="0"/>
                <a:ea typeface="楷体_GB2312" pitchFamily="49" charset="-122"/>
                <a:cs typeface="Times New Roman" pitchFamily="18" charset="0"/>
              </a:rPr>
              <a:t>波函数</a:t>
            </a:r>
            <a:r>
              <a:rPr lang="zh-CN" altLang="en-US" sz="2400" dirty="0">
                <a:latin typeface="Times New Roman" pitchFamily="18" charset="0"/>
                <a:ea typeface="楷体_GB2312" pitchFamily="49" charset="-122"/>
                <a:cs typeface="Times New Roman" pitchFamily="18" charset="0"/>
              </a:rPr>
              <a:t>是描述核外电子运动状态的数学函数。</a:t>
            </a:r>
          </a:p>
        </p:txBody>
      </p:sp>
      <p:sp>
        <p:nvSpPr>
          <p:cNvPr id="85000" name="Text Box 8"/>
          <p:cNvSpPr txBox="1">
            <a:spLocks noChangeArrowheads="1"/>
          </p:cNvSpPr>
          <p:nvPr/>
        </p:nvSpPr>
        <p:spPr bwMode="auto">
          <a:xfrm>
            <a:off x="263352" y="84667"/>
            <a:ext cx="3962400" cy="6413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dirty="0">
                <a:solidFill>
                  <a:srgbClr val="0033CC"/>
                </a:solidFill>
                <a:latin typeface="楷体_GB2312" pitchFamily="49" charset="-122"/>
                <a:ea typeface="楷体_GB2312" pitchFamily="49" charset="-122"/>
              </a:rPr>
              <a:t>薛定谔方程的意义</a:t>
            </a:r>
          </a:p>
        </p:txBody>
      </p:sp>
    </p:spTree>
    <p:extLst>
      <p:ext uri="{BB962C8B-B14F-4D97-AF65-F5344CB8AC3E}">
        <p14:creationId xmlns:p14="http://schemas.microsoft.com/office/powerpoint/2010/main" val="2570172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9"/>
                                        </p:tgtEl>
                                        <p:attrNameLst>
                                          <p:attrName>style.visibility</p:attrName>
                                        </p:attrNameLst>
                                      </p:cBhvr>
                                      <p:to>
                                        <p:strVal val="visible"/>
                                      </p:to>
                                    </p:set>
                                    <p:anim calcmode="lin" valueType="num">
                                      <p:cBhvr additive="base">
                                        <p:cTn id="7" dur="500" fill="hold"/>
                                        <p:tgtEl>
                                          <p:spTgt spid="84999"/>
                                        </p:tgtEl>
                                        <p:attrNameLst>
                                          <p:attrName>ppt_x</p:attrName>
                                        </p:attrNameLst>
                                      </p:cBhvr>
                                      <p:tavLst>
                                        <p:tav tm="0">
                                          <p:val>
                                            <p:strVal val="0-#ppt_w/2"/>
                                          </p:val>
                                        </p:tav>
                                        <p:tav tm="100000">
                                          <p:val>
                                            <p:strVal val="#ppt_x"/>
                                          </p:val>
                                        </p:tav>
                                      </p:tavLst>
                                    </p:anim>
                                    <p:anim calcmode="lin" valueType="num">
                                      <p:cBhvr additive="base">
                                        <p:cTn id="8" dur="500" fill="hold"/>
                                        <p:tgtEl>
                                          <p:spTgt spid="849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998"/>
                                        </p:tgtEl>
                                        <p:attrNameLst>
                                          <p:attrName>style.visibility</p:attrName>
                                        </p:attrNameLst>
                                      </p:cBhvr>
                                      <p:to>
                                        <p:strVal val="visible"/>
                                      </p:to>
                                    </p:set>
                                    <p:anim calcmode="lin" valueType="num">
                                      <p:cBhvr additive="base">
                                        <p:cTn id="13" dur="500" fill="hold"/>
                                        <p:tgtEl>
                                          <p:spTgt spid="84998"/>
                                        </p:tgtEl>
                                        <p:attrNameLst>
                                          <p:attrName>ppt_x</p:attrName>
                                        </p:attrNameLst>
                                      </p:cBhvr>
                                      <p:tavLst>
                                        <p:tav tm="0">
                                          <p:val>
                                            <p:strVal val="0-#ppt_w/2"/>
                                          </p:val>
                                        </p:tav>
                                        <p:tav tm="100000">
                                          <p:val>
                                            <p:strVal val="#ppt_x"/>
                                          </p:val>
                                        </p:tav>
                                      </p:tavLst>
                                    </p:anim>
                                    <p:anim calcmode="lin" valueType="num">
                                      <p:cBhvr additive="base">
                                        <p:cTn id="14" dur="500" fill="hold"/>
                                        <p:tgtEl>
                                          <p:spTgt spid="849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8" grpId="0"/>
      <p:bldP spid="8499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99F13282-6C71-4B2F-B546-74657BA3CEE3}" type="slidenum">
              <a:rPr lang="zh-CN" altLang="en-US"/>
              <a:pPr/>
              <a:t>19</a:t>
            </a:fld>
            <a:endParaRPr lang="en-US" altLang="zh-CN"/>
          </a:p>
        </p:txBody>
      </p:sp>
      <p:sp>
        <p:nvSpPr>
          <p:cNvPr id="111620" name="Rectangle 4"/>
          <p:cNvSpPr>
            <a:spLocks noChangeArrowheads="1"/>
          </p:cNvSpPr>
          <p:nvPr/>
        </p:nvSpPr>
        <p:spPr bwMode="auto">
          <a:xfrm>
            <a:off x="551384" y="1340768"/>
            <a:ext cx="10657184" cy="3409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200000"/>
              </a:lnSpc>
            </a:pPr>
            <a:r>
              <a:rPr lang="zh-CN" altLang="en-US" sz="2800" dirty="0">
                <a:latin typeface="Times New Roman" pitchFamily="18" charset="0"/>
                <a:ea typeface="楷体_GB2312" pitchFamily="49" charset="-122"/>
                <a:cs typeface="Times New Roman" pitchFamily="18" charset="0"/>
              </a:rPr>
              <a:t>        为得到薛定谔方程合理的解，必须引入四个取值一定的参数</a:t>
            </a:r>
            <a:r>
              <a:rPr lang="en-US" altLang="zh-CN" sz="2800" i="1" dirty="0" err="1">
                <a:latin typeface="Times New Roman" pitchFamily="18" charset="0"/>
                <a:ea typeface="楷体_GB2312" pitchFamily="49" charset="-122"/>
                <a:cs typeface="Times New Roman" pitchFamily="18" charset="0"/>
              </a:rPr>
              <a:t>n</a:t>
            </a:r>
            <a:r>
              <a:rPr lang="en-US" altLang="zh-CN" sz="2800" dirty="0" err="1">
                <a:latin typeface="Times New Roman" pitchFamily="18" charset="0"/>
                <a:ea typeface="楷体_GB2312" pitchFamily="49" charset="-122"/>
                <a:cs typeface="Times New Roman" pitchFamily="18" charset="0"/>
              </a:rPr>
              <a:t>、l、m</a:t>
            </a:r>
            <a:r>
              <a:rPr lang="en-US" altLang="zh-CN" sz="2800" dirty="0" err="1">
                <a:latin typeface="Times New Roman" pitchFamily="18" charset="0"/>
                <a:cs typeface="Times New Roman" pitchFamily="18" charset="0"/>
              </a:rPr>
              <a:t>、</a:t>
            </a:r>
            <a:r>
              <a:rPr lang="en-US" altLang="zh-CN" sz="2800" i="1" dirty="0" err="1">
                <a:latin typeface="Times New Roman" pitchFamily="18" charset="0"/>
                <a:ea typeface="楷体_GB2312" pitchFamily="49" charset="-122"/>
                <a:cs typeface="Times New Roman" pitchFamily="18" charset="0"/>
              </a:rPr>
              <a:t>s</a:t>
            </a:r>
            <a:r>
              <a:rPr lang="en-US" altLang="zh-CN" sz="2800" dirty="0">
                <a:latin typeface="Times New Roman" pitchFamily="18" charset="0"/>
                <a:ea typeface="楷体_GB2312" pitchFamily="49" charset="-122"/>
                <a:cs typeface="Times New Roman" pitchFamily="18" charset="0"/>
              </a:rPr>
              <a:t>，</a:t>
            </a:r>
            <a:r>
              <a:rPr lang="zh-CN" altLang="en-US" sz="2800" dirty="0">
                <a:latin typeface="Times New Roman" pitchFamily="18" charset="0"/>
                <a:ea typeface="楷体_GB2312" pitchFamily="49" charset="-122"/>
                <a:cs typeface="Times New Roman" pitchFamily="18" charset="0"/>
              </a:rPr>
              <a:t>量子力学将这些特定的参数称为</a:t>
            </a:r>
            <a:r>
              <a:rPr lang="zh-CN" altLang="en-US" sz="2800" dirty="0">
                <a:solidFill>
                  <a:srgbClr val="990033"/>
                </a:solidFill>
                <a:latin typeface="Times New Roman" pitchFamily="18" charset="0"/>
                <a:ea typeface="楷体_GB2312" pitchFamily="49" charset="-122"/>
                <a:cs typeface="Times New Roman" pitchFamily="18" charset="0"/>
              </a:rPr>
              <a:t>量子数，</a:t>
            </a:r>
            <a:r>
              <a:rPr lang="zh-CN" altLang="en-US" sz="2800" dirty="0">
                <a:latin typeface="Times New Roman" pitchFamily="18" charset="0"/>
                <a:ea typeface="楷体_GB2312" pitchFamily="49" charset="-122"/>
                <a:cs typeface="Times New Roman" pitchFamily="18" charset="0"/>
              </a:rPr>
              <a:t>这四个量子数的取值和组合方式一定，波函数才能一定。 </a:t>
            </a:r>
            <a:r>
              <a:rPr lang="en-US" altLang="zh-CN" sz="2800" i="1" dirty="0" err="1">
                <a:latin typeface="Times New Roman" pitchFamily="18" charset="0"/>
                <a:ea typeface="楷体_GB2312" pitchFamily="49" charset="-122"/>
                <a:cs typeface="Times New Roman" pitchFamily="18" charset="0"/>
              </a:rPr>
              <a:t>n</a:t>
            </a:r>
            <a:r>
              <a:rPr lang="en-US" altLang="zh-CN" sz="2800" dirty="0" err="1">
                <a:latin typeface="Times New Roman" pitchFamily="18" charset="0"/>
                <a:ea typeface="楷体_GB2312" pitchFamily="49" charset="-122"/>
                <a:cs typeface="Times New Roman" pitchFamily="18" charset="0"/>
              </a:rPr>
              <a:t>、l、m</a:t>
            </a:r>
            <a:r>
              <a:rPr lang="en-US" altLang="zh-CN" sz="2800" dirty="0" err="1">
                <a:latin typeface="Times New Roman" pitchFamily="18" charset="0"/>
                <a:cs typeface="Times New Roman" pitchFamily="18" charset="0"/>
              </a:rPr>
              <a:t>、</a:t>
            </a:r>
            <a:r>
              <a:rPr lang="en-US" altLang="zh-CN" sz="2800" i="1" dirty="0" err="1">
                <a:latin typeface="Times New Roman" pitchFamily="18" charset="0"/>
                <a:ea typeface="楷体_GB2312" pitchFamily="49" charset="-122"/>
                <a:cs typeface="Times New Roman" pitchFamily="18" charset="0"/>
              </a:rPr>
              <a:t>s</a:t>
            </a:r>
            <a:r>
              <a:rPr lang="zh-CN" altLang="en-US" sz="2800" dirty="0">
                <a:latin typeface="Times New Roman" pitchFamily="18" charset="0"/>
                <a:ea typeface="楷体_GB2312" pitchFamily="49" charset="-122"/>
                <a:cs typeface="Times New Roman" pitchFamily="18" charset="0"/>
              </a:rPr>
              <a:t> 是薛定谔方程有合理解的必要条件。</a:t>
            </a:r>
          </a:p>
        </p:txBody>
      </p:sp>
      <p:sp>
        <p:nvSpPr>
          <p:cNvPr id="111621" name="Rectangle 5"/>
          <p:cNvSpPr>
            <a:spLocks noChangeArrowheads="1"/>
          </p:cNvSpPr>
          <p:nvPr/>
        </p:nvSpPr>
        <p:spPr bwMode="auto">
          <a:xfrm>
            <a:off x="33042" y="28135"/>
            <a:ext cx="9144000" cy="83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600" dirty="0">
                <a:latin typeface="宋体" charset="-122"/>
              </a:rPr>
              <a:t>二、量子数及其物理意义   </a:t>
            </a:r>
          </a:p>
        </p:txBody>
      </p:sp>
    </p:spTree>
    <p:extLst>
      <p:ext uri="{BB962C8B-B14F-4D97-AF65-F5344CB8AC3E}">
        <p14:creationId xmlns:p14="http://schemas.microsoft.com/office/powerpoint/2010/main" val="180610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70821" y="289319"/>
            <a:ext cx="7313612" cy="531813"/>
          </a:xfrm>
        </p:spPr>
        <p:txBody>
          <a:bodyPr/>
          <a:lstStyle/>
          <a:p>
            <a:r>
              <a:rPr lang="zh-CN" altLang="en-US" b="1" dirty="0">
                <a:solidFill>
                  <a:schemeClr val="tx1"/>
                </a:solidFill>
                <a:latin typeface="Times New Roman" pitchFamily="18" charset="0"/>
                <a:cs typeface="Times New Roman" pitchFamily="18" charset="0"/>
              </a:rPr>
              <a:t>第一节 氢原子光谱和</a:t>
            </a:r>
            <a:r>
              <a:rPr lang="en-US" altLang="zh-CN" b="1" dirty="0">
                <a:solidFill>
                  <a:schemeClr val="tx1"/>
                </a:solidFill>
                <a:latin typeface="Times New Roman" pitchFamily="18" charset="0"/>
                <a:cs typeface="Times New Roman" pitchFamily="18" charset="0"/>
              </a:rPr>
              <a:t>Bohr</a:t>
            </a:r>
            <a:r>
              <a:rPr lang="zh-CN" altLang="en-US" b="1" dirty="0">
                <a:solidFill>
                  <a:schemeClr val="tx1"/>
                </a:solidFill>
                <a:latin typeface="Times New Roman" pitchFamily="18" charset="0"/>
                <a:cs typeface="Times New Roman" pitchFamily="18" charset="0"/>
              </a:rPr>
              <a:t>理论</a:t>
            </a:r>
          </a:p>
        </p:txBody>
      </p:sp>
      <p:sp>
        <p:nvSpPr>
          <p:cNvPr id="4" name="日期占位符 3"/>
          <p:cNvSpPr>
            <a:spLocks noGrp="1"/>
          </p:cNvSpPr>
          <p:nvPr>
            <p:ph type="dt" sz="half" idx="10"/>
          </p:nvPr>
        </p:nvSpPr>
        <p:spPr/>
        <p:txBody>
          <a:bodyPr/>
          <a:lstStyle/>
          <a:p>
            <a:pPr>
              <a:defRPr/>
            </a:pPr>
            <a:fld id="{1BA69091-5FA4-4648-8224-DB2D1CE791F5}" type="datetime10">
              <a:rPr lang="zh-CN" altLang="en-US" smtClean="0"/>
              <a:pPr>
                <a:defRPr/>
              </a:pPr>
              <a:t>21:32</a:t>
            </a:fld>
            <a:endParaRPr lang="en-US" altLang="zh-CN"/>
          </a:p>
        </p:txBody>
      </p:sp>
      <p:sp>
        <p:nvSpPr>
          <p:cNvPr id="5" name="灯片编号占位符 4"/>
          <p:cNvSpPr>
            <a:spLocks noGrp="1"/>
          </p:cNvSpPr>
          <p:nvPr>
            <p:ph type="sldNum" sz="quarter" idx="12"/>
          </p:nvPr>
        </p:nvSpPr>
        <p:spPr/>
        <p:txBody>
          <a:bodyPr/>
          <a:lstStyle/>
          <a:p>
            <a:pPr>
              <a:defRPr/>
            </a:pPr>
            <a:fld id="{FA7CCE5E-0390-4E8A-91E0-076DC84A5C75}" type="slidenum">
              <a:rPr lang="en-US" altLang="zh-CN" smtClean="0"/>
              <a:pPr>
                <a:defRPr/>
              </a:pPr>
              <a:t>2</a:t>
            </a:fld>
            <a:endParaRPr lang="en-US" altLang="zh-CN"/>
          </a:p>
        </p:txBody>
      </p:sp>
      <p:sp>
        <p:nvSpPr>
          <p:cNvPr id="6" name="Rectangle 5"/>
          <p:cNvSpPr>
            <a:spLocks noChangeArrowheads="1"/>
          </p:cNvSpPr>
          <p:nvPr/>
        </p:nvSpPr>
        <p:spPr bwMode="auto">
          <a:xfrm>
            <a:off x="263352" y="1046073"/>
            <a:ext cx="84978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latin typeface="宋体" charset="-122"/>
              </a:rPr>
              <a:t>一、</a:t>
            </a:r>
            <a:r>
              <a:rPr lang="zh-CN" altLang="en-US" sz="2400" dirty="0"/>
              <a:t>原子的概念及其组成：</a:t>
            </a:r>
            <a:r>
              <a:rPr lang="zh-CN" altLang="en-US" sz="2400" dirty="0">
                <a:ea typeface="楷体_GB2312" pitchFamily="49" charset="-122"/>
              </a:rPr>
              <a:t>微观粒子的特征</a:t>
            </a:r>
            <a:endParaRPr lang="zh-CN" altLang="en-US" sz="2400" dirty="0">
              <a:latin typeface="宋体" charset="-122"/>
            </a:endParaRPr>
          </a:p>
        </p:txBody>
      </p:sp>
      <p:sp>
        <p:nvSpPr>
          <p:cNvPr id="7" name="Rectangle 10"/>
          <p:cNvSpPr>
            <a:spLocks noChangeArrowheads="1"/>
          </p:cNvSpPr>
          <p:nvPr/>
        </p:nvSpPr>
        <p:spPr bwMode="auto">
          <a:xfrm>
            <a:off x="523575" y="1786373"/>
            <a:ext cx="92890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50000"/>
              </a:lnSpc>
              <a:buFont typeface="Wingdings" pitchFamily="2" charset="2"/>
              <a:buChar char="Ø"/>
            </a:pPr>
            <a:r>
              <a:rPr lang="zh-CN" altLang="en-US" sz="2400" b="0" dirty="0">
                <a:latin typeface="Times New Roman" pitchFamily="18" charset="0"/>
                <a:ea typeface="楷体_GB2312" pitchFamily="49" charset="-122"/>
                <a:cs typeface="Times New Roman" pitchFamily="18" charset="0"/>
              </a:rPr>
              <a:t>1801年，英国学者</a:t>
            </a:r>
            <a:r>
              <a:rPr lang="zh-CN" altLang="en-US" sz="2400" dirty="0">
                <a:latin typeface="Times New Roman" pitchFamily="18" charset="0"/>
                <a:ea typeface="楷体_GB2312" pitchFamily="49" charset="-122"/>
                <a:cs typeface="Times New Roman" pitchFamily="18" charset="0"/>
              </a:rPr>
              <a:t>道尔顿</a:t>
            </a:r>
            <a:r>
              <a:rPr lang="zh-CN" altLang="en-US" sz="2400" b="0" dirty="0">
                <a:latin typeface="Times New Roman" pitchFamily="18" charset="0"/>
                <a:ea typeface="楷体_GB2312" pitchFamily="49" charset="-122"/>
                <a:cs typeface="Times New Roman" pitchFamily="18" charset="0"/>
              </a:rPr>
              <a:t>，提出原子学说，认为</a:t>
            </a:r>
            <a:r>
              <a:rPr lang="zh-CN" altLang="en-US" sz="2400" b="0" dirty="0">
                <a:latin typeface="Times New Roman" pitchFamily="18" charset="0"/>
                <a:cs typeface="Times New Roman" pitchFamily="18" charset="0"/>
              </a:rPr>
              <a:t>原子不可再分。</a:t>
            </a:r>
          </a:p>
        </p:txBody>
      </p:sp>
      <p:grpSp>
        <p:nvGrpSpPr>
          <p:cNvPr id="8" name="组合 7"/>
          <p:cNvGrpSpPr/>
          <p:nvPr/>
        </p:nvGrpSpPr>
        <p:grpSpPr>
          <a:xfrm>
            <a:off x="523575" y="2768818"/>
            <a:ext cx="10611807" cy="3066305"/>
            <a:chOff x="-1000425" y="2768817"/>
            <a:chExt cx="10611807" cy="3066305"/>
          </a:xfrm>
        </p:grpSpPr>
        <p:sp>
          <p:nvSpPr>
            <p:cNvPr id="9" name="Rectangle 12"/>
            <p:cNvSpPr>
              <a:spLocks noChangeArrowheads="1"/>
            </p:cNvSpPr>
            <p:nvPr/>
          </p:nvSpPr>
          <p:spPr bwMode="auto">
            <a:xfrm>
              <a:off x="-1000425" y="3653656"/>
              <a:ext cx="6552728" cy="145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lnSpc>
                  <a:spcPct val="200000"/>
                </a:lnSpc>
                <a:spcBef>
                  <a:spcPct val="20000"/>
                </a:spcBef>
                <a:buFont typeface="Wingdings" pitchFamily="2" charset="2"/>
                <a:buChar char="Ø"/>
              </a:pPr>
              <a:r>
                <a:rPr lang="zh-CN" altLang="en-US" sz="2400" b="0" dirty="0">
                  <a:latin typeface="Times New Roman" pitchFamily="18" charset="0"/>
                  <a:ea typeface="楷体_GB2312" pitchFamily="49" charset="-122"/>
                  <a:cs typeface="Times New Roman" pitchFamily="18" charset="0"/>
                </a:rPr>
                <a:t>1897年，英国学者汤姆森，发现了带负电荷的电子</a:t>
              </a:r>
              <a:r>
                <a:rPr lang="en-US" altLang="zh-CN" sz="2400" b="0" dirty="0">
                  <a:latin typeface="Times New Roman" pitchFamily="18" charset="0"/>
                  <a:ea typeface="楷体_GB2312" pitchFamily="49" charset="-122"/>
                  <a:cs typeface="Times New Roman" pitchFamily="18" charset="0"/>
                </a:rPr>
                <a:t>，</a:t>
              </a:r>
              <a:r>
                <a:rPr lang="zh-CN" altLang="en-US" sz="2400" b="0" dirty="0">
                  <a:latin typeface="Times New Roman" pitchFamily="18" charset="0"/>
                  <a:ea typeface="楷体_GB2312" pitchFamily="49" charset="-122"/>
                  <a:cs typeface="Times New Roman" pitchFamily="18" charset="0"/>
                </a:rPr>
                <a:t>打破了“原子不可再分”的概念。</a:t>
              </a:r>
            </a:p>
          </p:txBody>
        </p:sp>
        <p:pic>
          <p:nvPicPr>
            <p:cNvPr id="10" name="Picture 14" descr="JJThomsonPhoto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2768817"/>
              <a:ext cx="4031270" cy="306630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97778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9" descr="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152" y="573174"/>
            <a:ext cx="4689540" cy="4656025"/>
          </a:xfrm>
          <a:prstGeom prst="rect">
            <a:avLst/>
          </a:prstGeom>
          <a:noFill/>
          <a:extLst>
            <a:ext uri="{909E8E84-426E-40DD-AFC4-6F175D3DCCD1}">
              <a14:hiddenFill xmlns:a14="http://schemas.microsoft.com/office/drawing/2010/main">
                <a:solidFill>
                  <a:srgbClr val="FFFFFF"/>
                </a:solidFill>
              </a14:hiddenFill>
            </a:ext>
          </a:extLst>
        </p:spPr>
      </p:pic>
      <p:sp>
        <p:nvSpPr>
          <p:cNvPr id="31749" name="Text Box 5"/>
          <p:cNvSpPr txBox="1">
            <a:spLocks noChangeArrowheads="1"/>
          </p:cNvSpPr>
          <p:nvPr/>
        </p:nvSpPr>
        <p:spPr bwMode="auto">
          <a:xfrm>
            <a:off x="0" y="145066"/>
            <a:ext cx="83820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85000"/>
              </a:lnSpc>
              <a:spcBef>
                <a:spcPct val="50000"/>
              </a:spcBef>
            </a:pPr>
            <a:r>
              <a:rPr kumimoji="1" lang="en-US" altLang="zh-CN" sz="3200" dirty="0">
                <a:latin typeface="Times New Roman" pitchFamily="18" charset="0"/>
                <a:ea typeface="黑体" pitchFamily="2" charset="-122"/>
              </a:rPr>
              <a:t>1. </a:t>
            </a:r>
            <a:r>
              <a:rPr kumimoji="1" lang="zh-CN" altLang="en-US" sz="3200" dirty="0">
                <a:latin typeface="Times New Roman" pitchFamily="18" charset="0"/>
                <a:ea typeface="黑体" pitchFamily="2" charset="-122"/>
              </a:rPr>
              <a:t>主量子数</a:t>
            </a:r>
            <a:r>
              <a:rPr kumimoji="1" lang="zh-CN" altLang="en-US" sz="3200" i="1" dirty="0">
                <a:latin typeface="Times New Roman" pitchFamily="18" charset="0"/>
                <a:ea typeface="黑体" pitchFamily="2" charset="-122"/>
              </a:rPr>
              <a:t> </a:t>
            </a:r>
            <a:r>
              <a:rPr kumimoji="1" lang="en-US" altLang="zh-CN" sz="3200" dirty="0">
                <a:latin typeface="Times New Roman" pitchFamily="18" charset="0"/>
                <a:ea typeface="黑体" pitchFamily="2" charset="-122"/>
              </a:rPr>
              <a:t>(principal quantum number) —  </a:t>
            </a:r>
            <a:r>
              <a:rPr kumimoji="1" lang="en-US" altLang="zh-CN" sz="3200" i="1" dirty="0">
                <a:latin typeface="Times New Roman" pitchFamily="18" charset="0"/>
                <a:ea typeface="黑体" pitchFamily="2" charset="-122"/>
              </a:rPr>
              <a:t>n</a:t>
            </a:r>
          </a:p>
        </p:txBody>
      </p:sp>
      <p:sp>
        <p:nvSpPr>
          <p:cNvPr id="31750" name="Text Box 6"/>
          <p:cNvSpPr txBox="1">
            <a:spLocks noChangeArrowheads="1"/>
          </p:cNvSpPr>
          <p:nvPr/>
        </p:nvSpPr>
        <p:spPr bwMode="auto">
          <a:xfrm>
            <a:off x="626268" y="1152948"/>
            <a:ext cx="71294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400" dirty="0">
                <a:latin typeface="Times New Roman" pitchFamily="18" charset="0"/>
                <a:ea typeface="黑体" pitchFamily="2" charset="-122"/>
              </a:rPr>
              <a:t>  </a:t>
            </a:r>
            <a:r>
              <a:rPr kumimoji="1" lang="en-US" altLang="zh-CN" sz="2400" i="1" dirty="0">
                <a:latin typeface="Times New Roman" pitchFamily="18" charset="0"/>
                <a:ea typeface="黑体" pitchFamily="2" charset="-122"/>
              </a:rPr>
              <a:t>n </a:t>
            </a:r>
            <a:r>
              <a:rPr kumimoji="1" lang="en-US" altLang="zh-CN" sz="2400" dirty="0">
                <a:latin typeface="Times New Roman" pitchFamily="18" charset="0"/>
                <a:ea typeface="黑体" pitchFamily="2" charset="-122"/>
              </a:rPr>
              <a:t>= 1,  2,  3…      </a:t>
            </a:r>
            <a:r>
              <a:rPr kumimoji="1" lang="zh-CN" altLang="en-US" sz="2400" dirty="0">
                <a:latin typeface="Times New Roman" pitchFamily="18" charset="0"/>
                <a:ea typeface="黑体" pitchFamily="2" charset="-122"/>
              </a:rPr>
              <a:t>非零的任意正整数</a:t>
            </a:r>
          </a:p>
        </p:txBody>
      </p:sp>
      <p:sp>
        <p:nvSpPr>
          <p:cNvPr id="31751" name="Text Box 7"/>
          <p:cNvSpPr txBox="1">
            <a:spLocks noChangeArrowheads="1"/>
          </p:cNvSpPr>
          <p:nvPr/>
        </p:nvSpPr>
        <p:spPr bwMode="auto">
          <a:xfrm>
            <a:off x="626268" y="2372984"/>
            <a:ext cx="806450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50000"/>
              </a:spcBef>
            </a:pPr>
            <a:r>
              <a:rPr kumimoji="1" lang="en-US" altLang="zh-CN" sz="2400" b="0" i="1" dirty="0">
                <a:solidFill>
                  <a:srgbClr val="FF3300"/>
                </a:solidFill>
                <a:latin typeface="Times New Roman" pitchFamily="18" charset="0"/>
                <a:ea typeface="黑体" pitchFamily="2" charset="-122"/>
              </a:rPr>
              <a:t>n </a:t>
            </a:r>
            <a:r>
              <a:rPr kumimoji="1" lang="zh-CN" altLang="en-US" sz="2400" b="0" dirty="0">
                <a:latin typeface="Times New Roman" pitchFamily="18" charset="0"/>
                <a:ea typeface="黑体" pitchFamily="2" charset="-122"/>
              </a:rPr>
              <a:t>又称为</a:t>
            </a:r>
            <a:r>
              <a:rPr kumimoji="1" lang="zh-CN" altLang="en-US" sz="2400" b="0" dirty="0">
                <a:solidFill>
                  <a:srgbClr val="008000"/>
                </a:solidFill>
                <a:latin typeface="Times New Roman" pitchFamily="18" charset="0"/>
                <a:ea typeface="黑体" pitchFamily="2" charset="-122"/>
              </a:rPr>
              <a:t>电子层数（</a:t>
            </a:r>
            <a:r>
              <a:rPr kumimoji="1" lang="en-US" altLang="zh-CN" sz="2400" b="0" dirty="0">
                <a:solidFill>
                  <a:srgbClr val="008000"/>
                </a:solidFill>
                <a:latin typeface="Times New Roman" pitchFamily="18" charset="0"/>
                <a:ea typeface="黑体" pitchFamily="2" charset="-122"/>
              </a:rPr>
              <a:t>electron shell number</a:t>
            </a:r>
            <a:r>
              <a:rPr kumimoji="1" lang="zh-CN" altLang="en-US" sz="2400" b="0" dirty="0">
                <a:solidFill>
                  <a:srgbClr val="008000"/>
                </a:solidFill>
                <a:latin typeface="Times New Roman" pitchFamily="18" charset="0"/>
                <a:ea typeface="黑体" pitchFamily="2" charset="-122"/>
              </a:rPr>
              <a:t>）</a:t>
            </a:r>
          </a:p>
          <a:p>
            <a:pPr eaLnBrk="1" hangingPunct="1">
              <a:lnSpc>
                <a:spcPct val="120000"/>
              </a:lnSpc>
            </a:pPr>
            <a:r>
              <a:rPr kumimoji="1" lang="zh-CN" altLang="en-US" sz="2400" b="0" dirty="0">
                <a:latin typeface="Times New Roman" pitchFamily="18" charset="0"/>
                <a:ea typeface="黑体" pitchFamily="2" charset="-122"/>
              </a:rPr>
              <a:t>光谱学上：</a:t>
            </a:r>
            <a:r>
              <a:rPr kumimoji="1" lang="en-US" altLang="zh-CN" sz="2400" b="0" dirty="0">
                <a:latin typeface="Times New Roman" pitchFamily="18" charset="0"/>
                <a:ea typeface="黑体" pitchFamily="2" charset="-122"/>
              </a:rPr>
              <a:t>K</a:t>
            </a:r>
            <a:r>
              <a:rPr kumimoji="1" lang="zh-CN" altLang="en-US" sz="2400" b="0" dirty="0">
                <a:latin typeface="Times New Roman" pitchFamily="18" charset="0"/>
                <a:ea typeface="黑体" pitchFamily="2" charset="-122"/>
              </a:rPr>
              <a:t>、</a:t>
            </a:r>
            <a:r>
              <a:rPr kumimoji="1" lang="en-US" altLang="zh-CN" sz="2400" b="0" dirty="0">
                <a:latin typeface="Times New Roman" pitchFamily="18" charset="0"/>
                <a:ea typeface="黑体" pitchFamily="2" charset="-122"/>
              </a:rPr>
              <a:t>L</a:t>
            </a:r>
            <a:r>
              <a:rPr kumimoji="1" lang="zh-CN" altLang="en-US" sz="2400" b="0" dirty="0">
                <a:latin typeface="Times New Roman" pitchFamily="18" charset="0"/>
                <a:ea typeface="黑体" pitchFamily="2" charset="-122"/>
              </a:rPr>
              <a:t>、 </a:t>
            </a:r>
            <a:r>
              <a:rPr kumimoji="1" lang="en-US" altLang="zh-CN" sz="2400" b="0" dirty="0">
                <a:latin typeface="Times New Roman" pitchFamily="18" charset="0"/>
                <a:ea typeface="黑体" pitchFamily="2" charset="-122"/>
              </a:rPr>
              <a:t>M</a:t>
            </a:r>
            <a:r>
              <a:rPr kumimoji="1" lang="zh-CN" altLang="en-US" sz="2400" b="0" dirty="0">
                <a:latin typeface="Times New Roman" pitchFamily="18" charset="0"/>
                <a:ea typeface="黑体" pitchFamily="2" charset="-122"/>
              </a:rPr>
              <a:t>、</a:t>
            </a:r>
            <a:r>
              <a:rPr kumimoji="1" lang="en-US" altLang="zh-CN" sz="2400" b="0" dirty="0">
                <a:latin typeface="Times New Roman" pitchFamily="18" charset="0"/>
                <a:ea typeface="黑体" pitchFamily="2" charset="-122"/>
              </a:rPr>
              <a:t>N</a:t>
            </a:r>
            <a:r>
              <a:rPr kumimoji="1" lang="zh-CN" altLang="en-US" sz="2400" b="0" dirty="0">
                <a:latin typeface="Times New Roman" pitchFamily="18" charset="0"/>
                <a:ea typeface="黑体" pitchFamily="2" charset="-122"/>
              </a:rPr>
              <a:t>、</a:t>
            </a:r>
            <a:r>
              <a:rPr kumimoji="1" lang="en-US" altLang="zh-CN" sz="2400" b="0" dirty="0">
                <a:latin typeface="Times New Roman" pitchFamily="18" charset="0"/>
                <a:ea typeface="黑体" pitchFamily="2" charset="-122"/>
              </a:rPr>
              <a:t>O</a:t>
            </a:r>
            <a:r>
              <a:rPr kumimoji="1" lang="zh-CN" altLang="en-US" sz="2400" b="0" dirty="0">
                <a:latin typeface="Times New Roman" pitchFamily="18" charset="0"/>
                <a:ea typeface="黑体" pitchFamily="2" charset="-122"/>
              </a:rPr>
              <a:t>、</a:t>
            </a:r>
            <a:r>
              <a:rPr kumimoji="1" lang="en-US" altLang="zh-CN" sz="2400" b="0" dirty="0">
                <a:latin typeface="Times New Roman" pitchFamily="18" charset="0"/>
                <a:ea typeface="黑体" pitchFamily="2" charset="-122"/>
              </a:rPr>
              <a:t>P</a:t>
            </a:r>
            <a:r>
              <a:rPr kumimoji="1" lang="zh-CN" altLang="en-US" sz="2400" b="0" dirty="0">
                <a:latin typeface="Times New Roman" pitchFamily="18" charset="0"/>
                <a:ea typeface="黑体" pitchFamily="2" charset="-122"/>
              </a:rPr>
              <a:t>、</a:t>
            </a:r>
            <a:r>
              <a:rPr kumimoji="1" lang="en-US" altLang="zh-CN" sz="2400" b="0" dirty="0">
                <a:latin typeface="Times New Roman" pitchFamily="18" charset="0"/>
                <a:ea typeface="黑体" pitchFamily="2" charset="-122"/>
              </a:rPr>
              <a:t>Q…    </a:t>
            </a:r>
          </a:p>
        </p:txBody>
      </p:sp>
      <p:sp>
        <p:nvSpPr>
          <p:cNvPr id="31752" name="Rectangle 8"/>
          <p:cNvSpPr>
            <a:spLocks noChangeArrowheads="1"/>
          </p:cNvSpPr>
          <p:nvPr/>
        </p:nvSpPr>
        <p:spPr bwMode="auto">
          <a:xfrm>
            <a:off x="626268" y="3848474"/>
            <a:ext cx="6676828" cy="523220"/>
          </a:xfrm>
          <a:prstGeom prst="rect">
            <a:avLst/>
          </a:prstGeom>
          <a:noFill/>
          <a:ln w="9525">
            <a:noFill/>
            <a:miter lim="800000"/>
            <a:headEnd/>
            <a:tailEnd/>
          </a:ln>
          <a:effectLst/>
        </p:spPr>
        <p:txBody>
          <a:bodyPr wrap="none">
            <a:spAutoFit/>
          </a:bodyPr>
          <a:lstStyle/>
          <a:p>
            <a:pPr>
              <a:defRPr/>
            </a:pPr>
            <a:r>
              <a:rPr kumimoji="1" lang="zh-CN" altLang="en-US" sz="2800" b="0" dirty="0">
                <a:ea typeface="黑体" pitchFamily="2" charset="-122"/>
              </a:rPr>
              <a:t>物理意义：决定电子能量和离核平均距离</a:t>
            </a:r>
          </a:p>
        </p:txBody>
      </p:sp>
      <p:sp>
        <p:nvSpPr>
          <p:cNvPr id="31753" name="Text Box 9"/>
          <p:cNvSpPr txBox="1">
            <a:spLocks noChangeArrowheads="1"/>
          </p:cNvSpPr>
          <p:nvPr/>
        </p:nvSpPr>
        <p:spPr bwMode="auto">
          <a:xfrm>
            <a:off x="767408" y="4717527"/>
            <a:ext cx="10513167" cy="1569660"/>
          </a:xfrm>
          <a:prstGeom prst="rect">
            <a:avLst/>
          </a:prstGeom>
          <a:noFill/>
          <a:ln w="9525">
            <a:noFill/>
            <a:miter lim="800000"/>
            <a:headEnd/>
            <a:tailEnd/>
          </a:ln>
          <a:effectLst/>
        </p:spPr>
        <p:txBody>
          <a:bodyPr wrap="square">
            <a:spAutoFit/>
          </a:bodyPr>
          <a:lstStyle/>
          <a:p>
            <a:pPr>
              <a:lnSpc>
                <a:spcPct val="200000"/>
              </a:lnSpc>
              <a:spcBef>
                <a:spcPct val="10000"/>
              </a:spcBef>
              <a:defRPr/>
            </a:pPr>
            <a:r>
              <a:rPr kumimoji="1" lang="en-US" altLang="zh-CN" sz="2400" b="0" dirty="0">
                <a:latin typeface="Times New Roman" pitchFamily="18" charset="0"/>
                <a:ea typeface="黑体" pitchFamily="2" charset="-122"/>
              </a:rPr>
              <a:t>        n </a:t>
            </a:r>
            <a:r>
              <a:rPr kumimoji="1" lang="zh-CN" altLang="en-US" sz="2400" b="0" dirty="0">
                <a:latin typeface="Times New Roman" pitchFamily="18" charset="0"/>
                <a:ea typeface="黑体" pitchFamily="2" charset="-122"/>
              </a:rPr>
              <a:t>它决定电子在核外空间出现概率最大的区域离核的远近，并且是决定电子能量高低的主要因素。</a:t>
            </a:r>
          </a:p>
        </p:txBody>
      </p:sp>
    </p:spTree>
    <p:extLst>
      <p:ext uri="{BB962C8B-B14F-4D97-AF65-F5344CB8AC3E}">
        <p14:creationId xmlns:p14="http://schemas.microsoft.com/office/powerpoint/2010/main" val="26764784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wipe(left)">
                                      <p:cBhvr>
                                        <p:cTn id="7" dur="500"/>
                                        <p:tgtEl>
                                          <p:spTgt spid="317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50"/>
                                        </p:tgtEl>
                                        <p:attrNameLst>
                                          <p:attrName>style.visibility</p:attrName>
                                        </p:attrNameLst>
                                      </p:cBhvr>
                                      <p:to>
                                        <p:strVal val="visible"/>
                                      </p:to>
                                    </p:set>
                                    <p:animEffect transition="in" filter="wipe(left)">
                                      <p:cBhvr>
                                        <p:cTn id="12" dur="500"/>
                                        <p:tgtEl>
                                          <p:spTgt spid="317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51"/>
                                        </p:tgtEl>
                                        <p:attrNameLst>
                                          <p:attrName>style.visibility</p:attrName>
                                        </p:attrNameLst>
                                      </p:cBhvr>
                                      <p:to>
                                        <p:strVal val="visible"/>
                                      </p:to>
                                    </p:set>
                                    <p:animEffect transition="in" filter="wipe(left)">
                                      <p:cBhvr>
                                        <p:cTn id="17" dur="500"/>
                                        <p:tgtEl>
                                          <p:spTgt spid="317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753"/>
                                        </p:tgtEl>
                                        <p:attrNameLst>
                                          <p:attrName>style.visibility</p:attrName>
                                        </p:attrNameLst>
                                      </p:cBhvr>
                                      <p:to>
                                        <p:strVal val="visible"/>
                                      </p:to>
                                    </p:set>
                                    <p:animEffect transition="in" filter="wipe(left)">
                                      <p:cBhvr>
                                        <p:cTn id="22" dur="500"/>
                                        <p:tgtEl>
                                          <p:spTgt spid="31753"/>
                                        </p:tgtEl>
                                      </p:cBhvr>
                                    </p:animEffect>
                                  </p:childTnLst>
                                </p:cTn>
                              </p:par>
                            </p:childTnLst>
                          </p:cTn>
                        </p:par>
                        <p:par>
                          <p:cTn id="23" fill="hold">
                            <p:stCondLst>
                              <p:cond delay="500"/>
                            </p:stCondLst>
                            <p:childTnLst>
                              <p:par>
                                <p:cTn id="24" presetID="23" presetClass="entr" presetSubtype="16"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utoUpdateAnimBg="0"/>
      <p:bldP spid="31750" grpId="0" autoUpdateAnimBg="0"/>
      <p:bldP spid="31751" grpId="0" autoUpdateAnimBg="0"/>
      <p:bldP spid="3175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Text Box 4"/>
          <p:cNvSpPr txBox="1">
            <a:spLocks noChangeArrowheads="1"/>
          </p:cNvSpPr>
          <p:nvPr/>
        </p:nvSpPr>
        <p:spPr bwMode="auto">
          <a:xfrm>
            <a:off x="801317" y="548680"/>
            <a:ext cx="10513167" cy="1907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200000"/>
              </a:lnSpc>
            </a:pPr>
            <a:r>
              <a:rPr kumimoji="1" lang="en-US" altLang="zh-CN" sz="3200" dirty="0">
                <a:solidFill>
                  <a:srgbClr val="0000FF"/>
                </a:solidFill>
                <a:latin typeface="Times New Roman" pitchFamily="18" charset="0"/>
                <a:ea typeface="黑体" pitchFamily="2" charset="-122"/>
              </a:rPr>
              <a:t>① </a:t>
            </a:r>
            <a:r>
              <a:rPr kumimoji="1" lang="en-US" altLang="zh-CN" sz="3200" i="1" dirty="0">
                <a:solidFill>
                  <a:srgbClr val="FF0000"/>
                </a:solidFill>
                <a:latin typeface="Times New Roman" pitchFamily="18" charset="0"/>
                <a:ea typeface="黑体" pitchFamily="2" charset="-122"/>
              </a:rPr>
              <a:t>n </a:t>
            </a:r>
            <a:r>
              <a:rPr kumimoji="1" lang="zh-CN" altLang="en-US" sz="3200" dirty="0">
                <a:latin typeface="Times New Roman" pitchFamily="18" charset="0"/>
                <a:ea typeface="黑体" pitchFamily="2" charset="-122"/>
              </a:rPr>
              <a:t>越小</a:t>
            </a:r>
            <a:r>
              <a:rPr kumimoji="1" lang="en-US" altLang="zh-CN" sz="3200" dirty="0">
                <a:latin typeface="Times New Roman" pitchFamily="18" charset="0"/>
                <a:ea typeface="黑体" pitchFamily="2" charset="-122"/>
              </a:rPr>
              <a:t>,  </a:t>
            </a:r>
            <a:r>
              <a:rPr kumimoji="1" lang="zh-CN" altLang="en-US" sz="3200" dirty="0">
                <a:latin typeface="Times New Roman" pitchFamily="18" charset="0"/>
                <a:ea typeface="黑体" pitchFamily="2" charset="-122"/>
              </a:rPr>
              <a:t>电子出现概率最大的区域离核越近</a:t>
            </a:r>
            <a:r>
              <a:rPr kumimoji="1" lang="en-US" altLang="zh-CN" sz="3200" dirty="0">
                <a:latin typeface="Times New Roman" pitchFamily="18" charset="0"/>
                <a:ea typeface="黑体" pitchFamily="2" charset="-122"/>
              </a:rPr>
              <a:t>,</a:t>
            </a:r>
            <a:r>
              <a:rPr kumimoji="1" lang="zh-CN" altLang="en-US" sz="3200" dirty="0">
                <a:latin typeface="Times New Roman" pitchFamily="18" charset="0"/>
                <a:ea typeface="黑体" pitchFamily="2" charset="-122"/>
              </a:rPr>
              <a:t>能量越低。</a:t>
            </a:r>
          </a:p>
          <a:p>
            <a:pPr algn="just" eaLnBrk="1" hangingPunct="1">
              <a:lnSpc>
                <a:spcPct val="200000"/>
              </a:lnSpc>
            </a:pPr>
            <a:r>
              <a:rPr kumimoji="1" lang="zh-CN" altLang="en-US" sz="3200" dirty="0">
                <a:solidFill>
                  <a:srgbClr val="0000FF"/>
                </a:solidFill>
                <a:latin typeface="Times New Roman" pitchFamily="18" charset="0"/>
                <a:ea typeface="黑体" pitchFamily="2" charset="-122"/>
              </a:rPr>
              <a:t>② </a:t>
            </a:r>
            <a:r>
              <a:rPr kumimoji="1" lang="en-US" altLang="zh-CN" sz="3200" i="1" dirty="0">
                <a:solidFill>
                  <a:srgbClr val="FF0000"/>
                </a:solidFill>
                <a:latin typeface="Times New Roman" pitchFamily="18" charset="0"/>
                <a:ea typeface="黑体" pitchFamily="2" charset="-122"/>
              </a:rPr>
              <a:t>n </a:t>
            </a:r>
            <a:r>
              <a:rPr kumimoji="1" lang="zh-CN" altLang="en-US" sz="3200" dirty="0">
                <a:latin typeface="Times New Roman" pitchFamily="18" charset="0"/>
                <a:ea typeface="黑体" pitchFamily="2" charset="-122"/>
              </a:rPr>
              <a:t>越大，电子出现概率最大的区域离核越远</a:t>
            </a:r>
            <a:r>
              <a:rPr kumimoji="1" lang="en-US" altLang="zh-CN" sz="3200" dirty="0">
                <a:latin typeface="Times New Roman" pitchFamily="18" charset="0"/>
                <a:ea typeface="黑体" pitchFamily="2" charset="-122"/>
              </a:rPr>
              <a:t>,</a:t>
            </a:r>
            <a:r>
              <a:rPr kumimoji="1" lang="zh-CN" altLang="en-US" sz="3200" dirty="0">
                <a:latin typeface="Times New Roman" pitchFamily="18" charset="0"/>
                <a:ea typeface="黑体" pitchFamily="2" charset="-122"/>
              </a:rPr>
              <a:t>能量越高。</a:t>
            </a:r>
          </a:p>
        </p:txBody>
      </p:sp>
      <p:sp>
        <p:nvSpPr>
          <p:cNvPr id="32773" name="Text Box 5"/>
          <p:cNvSpPr txBox="1">
            <a:spLocks noChangeArrowheads="1"/>
          </p:cNvSpPr>
          <p:nvPr/>
        </p:nvSpPr>
        <p:spPr bwMode="auto">
          <a:xfrm>
            <a:off x="838895" y="3223254"/>
            <a:ext cx="8713093" cy="683264"/>
          </a:xfrm>
          <a:prstGeom prst="rect">
            <a:avLst/>
          </a:prstGeom>
          <a:noFill/>
          <a:ln w="9525">
            <a:noFill/>
            <a:miter lim="800000"/>
            <a:headEnd/>
            <a:tailEnd/>
          </a:ln>
          <a:effectLst/>
        </p:spPr>
        <p:txBody>
          <a:bodyPr wrap="square">
            <a:spAutoFit/>
          </a:bodyPr>
          <a:lstStyle/>
          <a:p>
            <a:pPr>
              <a:lnSpc>
                <a:spcPct val="120000"/>
              </a:lnSpc>
              <a:spcBef>
                <a:spcPct val="10000"/>
              </a:spcBef>
              <a:defRPr/>
            </a:pPr>
            <a:r>
              <a:rPr kumimoji="1" lang="zh-CN" altLang="en-US" sz="3200" dirty="0">
                <a:effectLst>
                  <a:outerShdw blurRad="38100" dist="38100" dir="2700000" algn="tl">
                    <a:srgbClr val="C0C0C0"/>
                  </a:outerShdw>
                </a:effectLst>
                <a:latin typeface="Times New Roman" pitchFamily="18" charset="0"/>
                <a:ea typeface="黑体" pitchFamily="2" charset="-122"/>
              </a:rPr>
              <a:t>对氢原子来说电子的能量完全由主量子数</a:t>
            </a:r>
            <a:r>
              <a:rPr kumimoji="1" lang="en-US" altLang="zh-CN" sz="3200" dirty="0">
                <a:effectLst>
                  <a:outerShdw blurRad="38100" dist="38100" dir="2700000" algn="tl">
                    <a:srgbClr val="C0C0C0"/>
                  </a:outerShdw>
                </a:effectLst>
                <a:latin typeface="Times New Roman" pitchFamily="18" charset="0"/>
                <a:ea typeface="黑体" pitchFamily="2" charset="-122"/>
              </a:rPr>
              <a:t>n </a:t>
            </a:r>
            <a:r>
              <a:rPr kumimoji="1" lang="zh-CN" altLang="en-US" sz="3200" dirty="0">
                <a:effectLst>
                  <a:outerShdw blurRad="38100" dist="38100" dir="2700000" algn="tl">
                    <a:srgbClr val="C0C0C0"/>
                  </a:outerShdw>
                </a:effectLst>
                <a:latin typeface="Times New Roman" pitchFamily="18" charset="0"/>
                <a:ea typeface="黑体" pitchFamily="2" charset="-122"/>
              </a:rPr>
              <a:t>决定</a:t>
            </a:r>
          </a:p>
        </p:txBody>
      </p:sp>
      <p:grpSp>
        <p:nvGrpSpPr>
          <p:cNvPr id="2" name="Group 9"/>
          <p:cNvGrpSpPr>
            <a:grpSpLocks/>
          </p:cNvGrpSpPr>
          <p:nvPr/>
        </p:nvGrpSpPr>
        <p:grpSpPr bwMode="auto">
          <a:xfrm>
            <a:off x="2782888" y="4365625"/>
            <a:ext cx="6769100" cy="1512888"/>
            <a:chOff x="793" y="2568"/>
            <a:chExt cx="4264" cy="953"/>
          </a:xfrm>
        </p:grpSpPr>
        <p:sp>
          <p:nvSpPr>
            <p:cNvPr id="30725" name="Rectangle 7"/>
            <p:cNvSpPr>
              <a:spLocks noChangeArrowheads="1"/>
            </p:cNvSpPr>
            <p:nvPr/>
          </p:nvSpPr>
          <p:spPr bwMode="auto">
            <a:xfrm>
              <a:off x="793" y="2568"/>
              <a:ext cx="4264" cy="953"/>
            </a:xfrm>
            <a:prstGeom prst="rect">
              <a:avLst/>
            </a:prstGeom>
            <a:gradFill rotWithShape="1">
              <a:gsLst>
                <a:gs pos="0">
                  <a:srgbClr val="007676"/>
                </a:gs>
                <a:gs pos="50000">
                  <a:srgbClr val="00FFFF"/>
                </a:gs>
                <a:gs pos="100000">
                  <a:srgbClr val="007676"/>
                </a:gs>
              </a:gsLst>
              <a:lin ang="5400000" scaled="1"/>
            </a:gradFill>
            <a:ln w="9525">
              <a:solidFill>
                <a:srgbClr val="008080"/>
              </a:solidFill>
              <a:miter lim="800000"/>
              <a:headEnd/>
              <a:tailEnd/>
            </a:ln>
          </p:spPr>
          <p:txBody>
            <a:bodyPr wrap="none" anchor="ctr"/>
            <a:lstStyle/>
            <a:p>
              <a:endParaRPr lang="zh-CN" altLang="en-US"/>
            </a:p>
          </p:txBody>
        </p:sp>
        <p:graphicFrame>
          <p:nvGraphicFramePr>
            <p:cNvPr id="30726" name="Object 8"/>
            <p:cNvGraphicFramePr>
              <a:graphicFrameLocks noChangeAspect="1"/>
            </p:cNvGraphicFramePr>
            <p:nvPr/>
          </p:nvGraphicFramePr>
          <p:xfrm>
            <a:off x="1392" y="2716"/>
            <a:ext cx="2928" cy="759"/>
          </p:xfrm>
          <a:graphic>
            <a:graphicData uri="http://schemas.openxmlformats.org/presentationml/2006/ole">
              <mc:AlternateContent xmlns:mc="http://schemas.openxmlformats.org/markup-compatibility/2006">
                <mc:Choice xmlns:v="urn:schemas-microsoft-com:vml" Requires="v">
                  <p:oleObj spid="_x0000_s44210" name="Equation" r:id="rId3" imgW="1619373" imgH="409463" progId="Equation.3">
                    <p:embed/>
                  </p:oleObj>
                </mc:Choice>
                <mc:Fallback>
                  <p:oleObj name="Equation" r:id="rId3" imgW="1619373" imgH="40946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2" y="2716"/>
                          <a:ext cx="2928" cy="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4515421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animEffect transition="in" filter="wipe(left)">
                                      <p:cBhvr>
                                        <p:cTn id="7" dur="500"/>
                                        <p:tgtEl>
                                          <p:spTgt spid="327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772">
                                            <p:txEl>
                                              <p:pRg st="1" end="1"/>
                                            </p:txEl>
                                          </p:spTgt>
                                        </p:tgtEl>
                                        <p:attrNameLst>
                                          <p:attrName>style.visibility</p:attrName>
                                        </p:attrNameLst>
                                      </p:cBhvr>
                                      <p:to>
                                        <p:strVal val="visible"/>
                                      </p:to>
                                    </p:set>
                                    <p:animEffect transition="in" filter="wipe(left)">
                                      <p:cBhvr>
                                        <p:cTn id="12" dur="500"/>
                                        <p:tgtEl>
                                          <p:spTgt spid="327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73"/>
                                        </p:tgtEl>
                                        <p:attrNameLst>
                                          <p:attrName>style.visibility</p:attrName>
                                        </p:attrNameLst>
                                      </p:cBhvr>
                                      <p:to>
                                        <p:strVal val="visible"/>
                                      </p:to>
                                    </p:set>
                                    <p:animEffect transition="in" filter="wipe(left)">
                                      <p:cBhvr>
                                        <p:cTn id="17" dur="500"/>
                                        <p:tgtEl>
                                          <p:spTgt spid="327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autoUpdateAnimBg="0"/>
      <p:bldP spid="3277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 Box 4"/>
          <p:cNvSpPr txBox="1">
            <a:spLocks noChangeArrowheads="1"/>
          </p:cNvSpPr>
          <p:nvPr/>
        </p:nvSpPr>
        <p:spPr bwMode="auto">
          <a:xfrm>
            <a:off x="263352" y="212044"/>
            <a:ext cx="8294688" cy="1173398"/>
          </a:xfrm>
          <a:prstGeom prst="rect">
            <a:avLst/>
          </a:prstGeom>
          <a:noFill/>
          <a:ln w="9525">
            <a:noFill/>
            <a:miter lim="800000"/>
            <a:headEnd/>
            <a:tailEnd/>
          </a:ln>
          <a:effectLst/>
        </p:spPr>
        <p:txBody>
          <a:bodyPr>
            <a:spAutoFit/>
          </a:bodyPr>
          <a:lstStyle/>
          <a:p>
            <a:pPr>
              <a:lnSpc>
                <a:spcPct val="75000"/>
              </a:lnSpc>
              <a:spcBef>
                <a:spcPct val="50000"/>
              </a:spcBef>
              <a:defRPr/>
            </a:pPr>
            <a:r>
              <a:rPr kumimoji="1" lang="en-US" altLang="zh-CN" sz="3200" dirty="0">
                <a:latin typeface="Times New Roman" pitchFamily="18" charset="0"/>
                <a:ea typeface="黑体" pitchFamily="2" charset="-122"/>
              </a:rPr>
              <a:t>2. </a:t>
            </a:r>
            <a:r>
              <a:rPr kumimoji="1" lang="zh-CN" altLang="en-US" sz="3200" dirty="0">
                <a:latin typeface="Times New Roman" pitchFamily="18" charset="0"/>
                <a:ea typeface="黑体" pitchFamily="2" charset="-122"/>
              </a:rPr>
              <a:t>轨道角动量量子数</a:t>
            </a:r>
            <a:r>
              <a:rPr kumimoji="1" lang="en-US" altLang="zh-CN" sz="3200" dirty="0">
                <a:latin typeface="Times New Roman" pitchFamily="18" charset="0"/>
                <a:ea typeface="黑体" pitchFamily="2" charset="-122"/>
              </a:rPr>
              <a:t>— </a:t>
            </a:r>
            <a:r>
              <a:rPr kumimoji="1" lang="en-US" altLang="zh-CN" sz="4000" dirty="0">
                <a:latin typeface="Times New Roman" pitchFamily="18" charset="0"/>
                <a:ea typeface="黑体" pitchFamily="2" charset="-122"/>
              </a:rPr>
              <a:t> </a:t>
            </a:r>
            <a:r>
              <a:rPr kumimoji="1" lang="en-US" altLang="zh-CN" sz="4000" i="1" dirty="0">
                <a:latin typeface="Times New Roman" pitchFamily="18" charset="0"/>
                <a:ea typeface="黑体" pitchFamily="2" charset="-122"/>
              </a:rPr>
              <a:t>l </a:t>
            </a:r>
            <a:endParaRPr kumimoji="1" lang="en-US" altLang="zh-CN" sz="4000" dirty="0">
              <a:latin typeface="Times New Roman" pitchFamily="18" charset="0"/>
              <a:ea typeface="黑体" pitchFamily="2" charset="-122"/>
            </a:endParaRPr>
          </a:p>
          <a:p>
            <a:pPr>
              <a:lnSpc>
                <a:spcPct val="75000"/>
              </a:lnSpc>
              <a:spcBef>
                <a:spcPct val="50000"/>
              </a:spcBef>
              <a:defRPr/>
            </a:pPr>
            <a:r>
              <a:rPr kumimoji="1" lang="en-US" altLang="zh-CN" sz="3200" dirty="0">
                <a:latin typeface="Times New Roman" pitchFamily="18" charset="0"/>
                <a:ea typeface="黑体" pitchFamily="2" charset="-122"/>
              </a:rPr>
              <a:t>(orbital angular momentum quantum number) </a:t>
            </a:r>
          </a:p>
        </p:txBody>
      </p:sp>
      <p:sp>
        <p:nvSpPr>
          <p:cNvPr id="33797" name="Text Box 5"/>
          <p:cNvSpPr txBox="1">
            <a:spLocks noChangeArrowheads="1"/>
          </p:cNvSpPr>
          <p:nvPr/>
        </p:nvSpPr>
        <p:spPr bwMode="auto">
          <a:xfrm>
            <a:off x="695400" y="1628776"/>
            <a:ext cx="10801200" cy="1384995"/>
          </a:xfrm>
          <a:prstGeom prst="rect">
            <a:avLst/>
          </a:prstGeom>
          <a:noFill/>
          <a:ln w="9525">
            <a:noFill/>
            <a:miter lim="800000"/>
            <a:headEnd/>
            <a:tailEnd/>
          </a:ln>
          <a:effectLst/>
        </p:spPr>
        <p:txBody>
          <a:bodyPr wrap="square">
            <a:spAutoFit/>
          </a:bodyPr>
          <a:lstStyle/>
          <a:p>
            <a:pPr>
              <a:lnSpc>
                <a:spcPct val="150000"/>
              </a:lnSpc>
              <a:spcBef>
                <a:spcPct val="50000"/>
              </a:spcBef>
              <a:defRPr/>
            </a:pPr>
            <a:r>
              <a:rPr kumimoji="1" lang="en-US" altLang="zh-CN" sz="2800" b="0" dirty="0">
                <a:latin typeface="Times New Roman" pitchFamily="18" charset="0"/>
                <a:ea typeface="黑体" pitchFamily="2" charset="-122"/>
              </a:rPr>
              <a:t>         </a:t>
            </a:r>
            <a:r>
              <a:rPr kumimoji="1" lang="zh-CN" altLang="en-US" sz="2800" b="0" dirty="0">
                <a:latin typeface="Times New Roman" pitchFamily="18" charset="0"/>
                <a:ea typeface="黑体" pitchFamily="2" charset="-122"/>
              </a:rPr>
              <a:t>又称</a:t>
            </a:r>
            <a:r>
              <a:rPr kumimoji="1" lang="zh-CN" altLang="en-US" sz="2800" b="0" dirty="0">
                <a:solidFill>
                  <a:srgbClr val="008000"/>
                </a:solidFill>
                <a:latin typeface="Times New Roman" pitchFamily="18" charset="0"/>
                <a:ea typeface="黑体" pitchFamily="2" charset="-122"/>
              </a:rPr>
              <a:t>副量子数</a:t>
            </a:r>
            <a:r>
              <a:rPr kumimoji="1" lang="zh-CN" altLang="en-US" sz="2800" b="0" dirty="0">
                <a:latin typeface="Times New Roman" pitchFamily="18" charset="0"/>
                <a:ea typeface="黑体" pitchFamily="2" charset="-122"/>
              </a:rPr>
              <a:t>， 简称</a:t>
            </a:r>
            <a:r>
              <a:rPr kumimoji="1" lang="zh-CN" altLang="en-US" sz="2800" b="0" dirty="0">
                <a:solidFill>
                  <a:srgbClr val="008000"/>
                </a:solidFill>
                <a:latin typeface="Times New Roman" pitchFamily="18" charset="0"/>
                <a:ea typeface="黑体" pitchFamily="2" charset="-122"/>
              </a:rPr>
              <a:t>角量子数</a:t>
            </a:r>
            <a:r>
              <a:rPr kumimoji="1" lang="zh-CN" altLang="en-US" sz="2800" b="0" dirty="0">
                <a:latin typeface="Times New Roman" pitchFamily="18" charset="0"/>
                <a:ea typeface="黑体" pitchFamily="2" charset="-122"/>
              </a:rPr>
              <a:t>。它的取值受 </a:t>
            </a:r>
            <a:r>
              <a:rPr kumimoji="1" lang="en-US" altLang="zh-CN" sz="2800" b="0" i="1" dirty="0">
                <a:solidFill>
                  <a:srgbClr val="FF0000"/>
                </a:solidFill>
                <a:latin typeface="Times New Roman" pitchFamily="18" charset="0"/>
                <a:ea typeface="黑体" pitchFamily="2" charset="-122"/>
              </a:rPr>
              <a:t>n </a:t>
            </a:r>
            <a:r>
              <a:rPr kumimoji="1" lang="zh-CN" altLang="en-US" sz="2800" b="0" dirty="0">
                <a:latin typeface="Times New Roman" pitchFamily="18" charset="0"/>
                <a:ea typeface="黑体" pitchFamily="2" charset="-122"/>
              </a:rPr>
              <a:t>的限制，它只能取小于</a:t>
            </a:r>
            <a:r>
              <a:rPr kumimoji="1" lang="en-US" altLang="zh-CN" sz="2800" b="0" i="1" dirty="0">
                <a:latin typeface="Times New Roman" pitchFamily="18" charset="0"/>
                <a:ea typeface="黑体" pitchFamily="2" charset="-122"/>
              </a:rPr>
              <a:t>n</a:t>
            </a:r>
            <a:r>
              <a:rPr kumimoji="1" lang="zh-CN" altLang="en-US" sz="2800" b="0" dirty="0">
                <a:latin typeface="Times New Roman" pitchFamily="18" charset="0"/>
                <a:ea typeface="黑体" pitchFamily="2" charset="-122"/>
              </a:rPr>
              <a:t>的正整数并包括零，</a:t>
            </a:r>
          </a:p>
        </p:txBody>
      </p:sp>
      <p:sp>
        <p:nvSpPr>
          <p:cNvPr id="33798" name="Text Box 6"/>
          <p:cNvSpPr txBox="1">
            <a:spLocks noChangeArrowheads="1"/>
          </p:cNvSpPr>
          <p:nvPr/>
        </p:nvSpPr>
        <p:spPr bwMode="auto">
          <a:xfrm>
            <a:off x="1271464" y="3383075"/>
            <a:ext cx="7543800" cy="579437"/>
          </a:xfrm>
          <a:prstGeom prst="rect">
            <a:avLst/>
          </a:prstGeom>
          <a:noFill/>
          <a:ln w="9525">
            <a:noFill/>
            <a:miter lim="800000"/>
            <a:headEnd/>
            <a:tailEnd/>
          </a:ln>
          <a:effectLst/>
        </p:spPr>
        <p:txBody>
          <a:bodyPr>
            <a:spAutoFit/>
          </a:bodyPr>
          <a:lstStyle/>
          <a:p>
            <a:pPr>
              <a:defRPr/>
            </a:pPr>
            <a:r>
              <a:rPr kumimoji="1" lang="en-US" altLang="zh-CN" sz="3200" b="0" i="1" dirty="0">
                <a:solidFill>
                  <a:srgbClr val="FF9933"/>
                </a:solidFill>
                <a:effectLst>
                  <a:outerShdw blurRad="38100" dist="38100" dir="2700000" algn="tl">
                    <a:srgbClr val="C0C0C0"/>
                  </a:outerShdw>
                </a:effectLst>
                <a:latin typeface="Times New Roman" pitchFamily="18" charset="0"/>
                <a:ea typeface="黑体" pitchFamily="2" charset="-122"/>
              </a:rPr>
              <a:t>  </a:t>
            </a:r>
            <a:r>
              <a:rPr kumimoji="1" lang="en-US" altLang="zh-CN" sz="3200" b="0" i="1" dirty="0">
                <a:solidFill>
                  <a:srgbClr val="FF3300"/>
                </a:solidFill>
                <a:latin typeface="Times New Roman" pitchFamily="18" charset="0"/>
                <a:ea typeface="黑体" pitchFamily="2" charset="-122"/>
              </a:rPr>
              <a:t>l</a:t>
            </a:r>
            <a:r>
              <a:rPr kumimoji="1" lang="en-US" altLang="zh-CN" sz="3200" b="0" dirty="0">
                <a:solidFill>
                  <a:srgbClr val="FF3300"/>
                </a:solidFill>
                <a:latin typeface="Times New Roman" pitchFamily="18" charset="0"/>
                <a:ea typeface="黑体" pitchFamily="2" charset="-122"/>
              </a:rPr>
              <a:t> = 0, 1, 2, 3 …  (</a:t>
            </a:r>
            <a:r>
              <a:rPr kumimoji="1" lang="en-US" altLang="zh-CN" sz="3200" b="0" i="1" dirty="0">
                <a:solidFill>
                  <a:srgbClr val="FF3300"/>
                </a:solidFill>
                <a:latin typeface="Times New Roman" pitchFamily="18" charset="0"/>
                <a:ea typeface="黑体" pitchFamily="2" charset="-122"/>
              </a:rPr>
              <a:t>n</a:t>
            </a:r>
            <a:r>
              <a:rPr kumimoji="1" lang="zh-CN" altLang="en-US" sz="3200" b="0" dirty="0">
                <a:solidFill>
                  <a:srgbClr val="FF3300"/>
                </a:solidFill>
                <a:latin typeface="Times New Roman" pitchFamily="18" charset="0"/>
                <a:ea typeface="黑体" pitchFamily="2" charset="-122"/>
              </a:rPr>
              <a:t>－</a:t>
            </a:r>
            <a:r>
              <a:rPr kumimoji="1" lang="en-US" altLang="zh-CN" sz="3200" b="0" dirty="0">
                <a:solidFill>
                  <a:srgbClr val="FF3300"/>
                </a:solidFill>
                <a:latin typeface="Times New Roman" pitchFamily="18" charset="0"/>
                <a:ea typeface="黑体" pitchFamily="2" charset="-122"/>
              </a:rPr>
              <a:t>1)</a:t>
            </a:r>
            <a:r>
              <a:rPr kumimoji="1" lang="en-US" altLang="zh-CN" sz="3200" b="0" dirty="0">
                <a:latin typeface="Times New Roman" pitchFamily="18" charset="0"/>
                <a:ea typeface="黑体" pitchFamily="2" charset="-122"/>
              </a:rPr>
              <a:t> </a:t>
            </a:r>
            <a:r>
              <a:rPr kumimoji="1" lang="en-US" altLang="zh-CN" sz="3200" b="0" dirty="0">
                <a:effectLst>
                  <a:outerShdw blurRad="38100" dist="38100" dir="2700000" algn="tl">
                    <a:srgbClr val="C0C0C0"/>
                  </a:outerShdw>
                </a:effectLst>
                <a:latin typeface="Times New Roman" pitchFamily="18" charset="0"/>
                <a:ea typeface="黑体" pitchFamily="2" charset="-122"/>
              </a:rPr>
              <a:t> </a:t>
            </a:r>
            <a:r>
              <a:rPr kumimoji="1" lang="zh-CN" altLang="en-US" sz="3200" b="0" dirty="0">
                <a:effectLst>
                  <a:outerShdw blurRad="38100" dist="38100" dir="2700000" algn="tl">
                    <a:srgbClr val="C0C0C0"/>
                  </a:outerShdw>
                </a:effectLst>
                <a:latin typeface="Times New Roman" pitchFamily="18" charset="0"/>
                <a:ea typeface="黑体" pitchFamily="2" charset="-122"/>
              </a:rPr>
              <a:t>， 共</a:t>
            </a:r>
            <a:r>
              <a:rPr kumimoji="1" lang="en-US" altLang="zh-CN" sz="3200" b="0" i="1" dirty="0">
                <a:solidFill>
                  <a:srgbClr val="FF0000"/>
                </a:solidFill>
                <a:effectLst>
                  <a:outerShdw blurRad="38100" dist="38100" dir="2700000" algn="tl">
                    <a:srgbClr val="C0C0C0"/>
                  </a:outerShdw>
                </a:effectLst>
                <a:latin typeface="Times New Roman" pitchFamily="18" charset="0"/>
                <a:ea typeface="黑体" pitchFamily="2" charset="-122"/>
              </a:rPr>
              <a:t>n</a:t>
            </a:r>
            <a:r>
              <a:rPr kumimoji="1" lang="zh-CN" altLang="en-US" sz="3200" b="0" dirty="0">
                <a:effectLst>
                  <a:outerShdw blurRad="38100" dist="38100" dir="2700000" algn="tl">
                    <a:srgbClr val="C0C0C0"/>
                  </a:outerShdw>
                </a:effectLst>
                <a:latin typeface="Times New Roman" pitchFamily="18" charset="0"/>
                <a:ea typeface="黑体" pitchFamily="2" charset="-122"/>
              </a:rPr>
              <a:t>个数值。</a:t>
            </a:r>
          </a:p>
        </p:txBody>
      </p:sp>
      <p:sp>
        <p:nvSpPr>
          <p:cNvPr id="33799" name="Text Box 7"/>
          <p:cNvSpPr txBox="1">
            <a:spLocks noChangeArrowheads="1"/>
          </p:cNvSpPr>
          <p:nvPr/>
        </p:nvSpPr>
        <p:spPr bwMode="auto">
          <a:xfrm>
            <a:off x="695400" y="4198172"/>
            <a:ext cx="9001000" cy="2062103"/>
          </a:xfrm>
          <a:prstGeom prst="rect">
            <a:avLst/>
          </a:prstGeom>
          <a:noFill/>
          <a:ln w="9525">
            <a:noFill/>
            <a:miter lim="800000"/>
            <a:headEnd/>
            <a:tailEnd/>
          </a:ln>
          <a:effectLst/>
        </p:spPr>
        <p:txBody>
          <a:bodyPr wrap="square">
            <a:spAutoFit/>
          </a:bodyPr>
          <a:lstStyle/>
          <a:p>
            <a:pPr>
              <a:lnSpc>
                <a:spcPct val="200000"/>
              </a:lnSpc>
              <a:defRPr/>
            </a:pPr>
            <a:r>
              <a:rPr kumimoji="1" lang="zh-CN" altLang="en-US" sz="3200" b="0" dirty="0">
                <a:latin typeface="Times New Roman" pitchFamily="18" charset="0"/>
                <a:ea typeface="黑体" pitchFamily="2" charset="-122"/>
              </a:rPr>
              <a:t>角量子数：     </a:t>
            </a:r>
            <a:r>
              <a:rPr kumimoji="1" lang="en-US" altLang="zh-CN" sz="3200" b="0" i="1" dirty="0">
                <a:solidFill>
                  <a:srgbClr val="FF0000"/>
                </a:solidFill>
                <a:latin typeface="Times New Roman" pitchFamily="18" charset="0"/>
                <a:ea typeface="黑体" pitchFamily="2" charset="-122"/>
              </a:rPr>
              <a:t>l</a:t>
            </a:r>
            <a:r>
              <a:rPr kumimoji="1" lang="en-US" altLang="zh-CN" sz="3200" b="0" dirty="0">
                <a:solidFill>
                  <a:srgbClr val="FF0000"/>
                </a:solidFill>
                <a:latin typeface="Times New Roman" pitchFamily="18" charset="0"/>
                <a:ea typeface="黑体" pitchFamily="2" charset="-122"/>
              </a:rPr>
              <a:t> =0,      </a:t>
            </a:r>
            <a:r>
              <a:rPr kumimoji="1" lang="en-US" altLang="zh-CN" sz="3200" b="0" i="1" dirty="0">
                <a:solidFill>
                  <a:srgbClr val="FF0000"/>
                </a:solidFill>
                <a:latin typeface="Times New Roman" pitchFamily="18" charset="0"/>
                <a:ea typeface="黑体" pitchFamily="2" charset="-122"/>
              </a:rPr>
              <a:t>l</a:t>
            </a:r>
            <a:r>
              <a:rPr kumimoji="1" lang="en-US" altLang="zh-CN" sz="3200" b="0" dirty="0">
                <a:solidFill>
                  <a:srgbClr val="FF0000"/>
                </a:solidFill>
                <a:latin typeface="Times New Roman" pitchFamily="18" charset="0"/>
                <a:ea typeface="黑体" pitchFamily="2" charset="-122"/>
              </a:rPr>
              <a:t> = 1,     </a:t>
            </a:r>
            <a:r>
              <a:rPr kumimoji="1" lang="en-US" altLang="zh-CN" sz="3200" b="0" i="1" dirty="0">
                <a:solidFill>
                  <a:srgbClr val="FF0000"/>
                </a:solidFill>
                <a:latin typeface="Times New Roman" pitchFamily="18" charset="0"/>
                <a:ea typeface="黑体" pitchFamily="2" charset="-122"/>
              </a:rPr>
              <a:t>l</a:t>
            </a:r>
            <a:r>
              <a:rPr kumimoji="1" lang="en-US" altLang="zh-CN" sz="3200" b="0" dirty="0">
                <a:solidFill>
                  <a:srgbClr val="FF0000"/>
                </a:solidFill>
                <a:latin typeface="Times New Roman" pitchFamily="18" charset="0"/>
                <a:ea typeface="黑体" pitchFamily="2" charset="-122"/>
              </a:rPr>
              <a:t> = 2,      </a:t>
            </a:r>
            <a:r>
              <a:rPr kumimoji="1" lang="en-US" altLang="zh-CN" sz="3200" b="0" i="1" dirty="0">
                <a:solidFill>
                  <a:srgbClr val="FF0000"/>
                </a:solidFill>
                <a:latin typeface="Times New Roman" pitchFamily="18" charset="0"/>
                <a:ea typeface="黑体" pitchFamily="2" charset="-122"/>
              </a:rPr>
              <a:t>l</a:t>
            </a:r>
            <a:r>
              <a:rPr kumimoji="1" lang="en-US" altLang="zh-CN" sz="3200" b="0" dirty="0">
                <a:solidFill>
                  <a:srgbClr val="FF0000"/>
                </a:solidFill>
                <a:latin typeface="Times New Roman" pitchFamily="18" charset="0"/>
                <a:ea typeface="黑体" pitchFamily="2" charset="-122"/>
              </a:rPr>
              <a:t> = 3</a:t>
            </a:r>
          </a:p>
          <a:p>
            <a:pPr>
              <a:lnSpc>
                <a:spcPct val="200000"/>
              </a:lnSpc>
              <a:defRPr/>
            </a:pPr>
            <a:r>
              <a:rPr kumimoji="1" lang="zh-CN" altLang="en-US" sz="3200" b="0" dirty="0">
                <a:latin typeface="Times New Roman" pitchFamily="18" charset="0"/>
                <a:ea typeface="黑体" pitchFamily="2" charset="-122"/>
              </a:rPr>
              <a:t>光谱学符号：  </a:t>
            </a:r>
            <a:r>
              <a:rPr kumimoji="1" lang="zh-CN" altLang="en-US" sz="3200" b="0" i="1" dirty="0">
                <a:latin typeface="Times New Roman" pitchFamily="18" charset="0"/>
                <a:ea typeface="黑体" pitchFamily="2" charset="-122"/>
              </a:rPr>
              <a:t> </a:t>
            </a:r>
            <a:r>
              <a:rPr kumimoji="1" lang="en-US" altLang="zh-CN" sz="3200" b="0" dirty="0">
                <a:solidFill>
                  <a:srgbClr val="008000"/>
                </a:solidFill>
                <a:latin typeface="Times New Roman" pitchFamily="18" charset="0"/>
                <a:ea typeface="黑体" pitchFamily="2" charset="-122"/>
              </a:rPr>
              <a:t>s,            p,         d,            f</a:t>
            </a:r>
          </a:p>
        </p:txBody>
      </p:sp>
    </p:spTree>
    <p:extLst>
      <p:ext uri="{BB962C8B-B14F-4D97-AF65-F5344CB8AC3E}">
        <p14:creationId xmlns:p14="http://schemas.microsoft.com/office/powerpoint/2010/main" val="3928993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wipe(left)">
                                      <p:cBhvr>
                                        <p:cTn id="7" dur="500"/>
                                        <p:tgtEl>
                                          <p:spTgt spid="33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7"/>
                                        </p:tgtEl>
                                        <p:attrNameLst>
                                          <p:attrName>style.visibility</p:attrName>
                                        </p:attrNameLst>
                                      </p:cBhvr>
                                      <p:to>
                                        <p:strVal val="visible"/>
                                      </p:to>
                                    </p:set>
                                    <p:animEffect transition="in" filter="wipe(left)">
                                      <p:cBhvr>
                                        <p:cTn id="12" dur="500"/>
                                        <p:tgtEl>
                                          <p:spTgt spid="337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798"/>
                                        </p:tgtEl>
                                        <p:attrNameLst>
                                          <p:attrName>style.visibility</p:attrName>
                                        </p:attrNameLst>
                                      </p:cBhvr>
                                      <p:to>
                                        <p:strVal val="visible"/>
                                      </p:to>
                                    </p:set>
                                    <p:animEffect transition="in" filter="wipe(left)">
                                      <p:cBhvr>
                                        <p:cTn id="17" dur="500"/>
                                        <p:tgtEl>
                                          <p:spTgt spid="337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799">
                                            <p:txEl>
                                              <p:pRg st="0" end="0"/>
                                            </p:txEl>
                                          </p:spTgt>
                                        </p:tgtEl>
                                        <p:attrNameLst>
                                          <p:attrName>style.visibility</p:attrName>
                                        </p:attrNameLst>
                                      </p:cBhvr>
                                      <p:to>
                                        <p:strVal val="visible"/>
                                      </p:to>
                                    </p:set>
                                    <p:animEffect transition="in" filter="wipe(left)">
                                      <p:cBhvr>
                                        <p:cTn id="22" dur="500"/>
                                        <p:tgtEl>
                                          <p:spTgt spid="3379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799">
                                            <p:txEl>
                                              <p:pRg st="1" end="1"/>
                                            </p:txEl>
                                          </p:spTgt>
                                        </p:tgtEl>
                                        <p:attrNameLst>
                                          <p:attrName>style.visibility</p:attrName>
                                        </p:attrNameLst>
                                      </p:cBhvr>
                                      <p:to>
                                        <p:strVal val="visible"/>
                                      </p:to>
                                    </p:set>
                                    <p:animEffect transition="in" filter="wipe(left)">
                                      <p:cBhvr>
                                        <p:cTn id="27" dur="500"/>
                                        <p:tgtEl>
                                          <p:spTgt spid="337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utoUpdateAnimBg="0"/>
      <p:bldP spid="33797" grpId="0" autoUpdateAnimBg="0"/>
      <p:bldP spid="33798" grpId="0" autoUpdateAnimBg="0"/>
      <p:bldP spid="3379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 Box 4"/>
          <p:cNvSpPr txBox="1">
            <a:spLocks noChangeArrowheads="1"/>
          </p:cNvSpPr>
          <p:nvPr/>
        </p:nvSpPr>
        <p:spPr bwMode="auto">
          <a:xfrm>
            <a:off x="335360" y="1"/>
            <a:ext cx="10945216" cy="1384995"/>
          </a:xfrm>
          <a:prstGeom prst="rect">
            <a:avLst/>
          </a:prstGeom>
          <a:noFill/>
          <a:ln w="9525">
            <a:noFill/>
            <a:miter lim="800000"/>
            <a:headEnd/>
            <a:tailEnd/>
          </a:ln>
          <a:effectLst/>
        </p:spPr>
        <p:txBody>
          <a:bodyPr wrap="square">
            <a:spAutoFit/>
          </a:bodyPr>
          <a:lstStyle/>
          <a:p>
            <a:pPr>
              <a:lnSpc>
                <a:spcPct val="150000"/>
              </a:lnSpc>
              <a:defRPr/>
            </a:pPr>
            <a:r>
              <a:rPr kumimoji="1" lang="en-US" altLang="zh-CN" sz="2800" dirty="0">
                <a:latin typeface="Times New Roman" pitchFamily="18" charset="0"/>
                <a:ea typeface="黑体" pitchFamily="2" charset="-122"/>
              </a:rPr>
              <a:t>         </a:t>
            </a:r>
            <a:r>
              <a:rPr kumimoji="1" lang="zh-CN" altLang="en-US" sz="2800" dirty="0">
                <a:latin typeface="Times New Roman" pitchFamily="18" charset="0"/>
                <a:ea typeface="黑体" pitchFamily="2" charset="-122"/>
              </a:rPr>
              <a:t>轨道角动量量子数决定</a:t>
            </a:r>
            <a:r>
              <a:rPr kumimoji="1" lang="zh-CN" altLang="en-US" sz="2800" dirty="0">
                <a:solidFill>
                  <a:srgbClr val="008000"/>
                </a:solidFill>
                <a:latin typeface="Times New Roman" pitchFamily="18" charset="0"/>
                <a:ea typeface="黑体" pitchFamily="2" charset="-122"/>
              </a:rPr>
              <a:t>原子轨道的形状</a:t>
            </a:r>
            <a:r>
              <a:rPr kumimoji="1" lang="zh-CN" altLang="en-US" sz="2800" dirty="0">
                <a:latin typeface="Times New Roman" pitchFamily="18" charset="0"/>
                <a:ea typeface="黑体" pitchFamily="2" charset="-122"/>
              </a:rPr>
              <a:t>，并且是多电子原子中决定电子能量高低的</a:t>
            </a:r>
            <a:r>
              <a:rPr kumimoji="1" lang="zh-CN" altLang="en-US" sz="2800" dirty="0">
                <a:solidFill>
                  <a:srgbClr val="008000"/>
                </a:solidFill>
                <a:latin typeface="Times New Roman" pitchFamily="18" charset="0"/>
                <a:ea typeface="黑体" pitchFamily="2" charset="-122"/>
              </a:rPr>
              <a:t>次要因素</a:t>
            </a:r>
            <a:r>
              <a:rPr kumimoji="1" lang="zh-CN" altLang="en-US" sz="2800" dirty="0">
                <a:latin typeface="Times New Roman" pitchFamily="18" charset="0"/>
                <a:ea typeface="黑体" pitchFamily="2" charset="-122"/>
              </a:rPr>
              <a:t>。 </a:t>
            </a:r>
          </a:p>
        </p:txBody>
      </p:sp>
      <p:sp>
        <p:nvSpPr>
          <p:cNvPr id="34822" name="Text Box 6"/>
          <p:cNvSpPr txBox="1">
            <a:spLocks noChangeArrowheads="1"/>
          </p:cNvSpPr>
          <p:nvPr/>
        </p:nvSpPr>
        <p:spPr bwMode="auto">
          <a:xfrm>
            <a:off x="911424" y="1283985"/>
            <a:ext cx="7488237" cy="2031325"/>
          </a:xfrm>
          <a:prstGeom prst="rect">
            <a:avLst/>
          </a:prstGeom>
          <a:noFill/>
          <a:ln w="9525">
            <a:noFill/>
            <a:miter lim="800000"/>
            <a:headEnd/>
            <a:tailEnd/>
          </a:ln>
          <a:effectLst/>
        </p:spPr>
        <p:txBody>
          <a:bodyPr>
            <a:spAutoFit/>
          </a:bodyPr>
          <a:lstStyle/>
          <a:p>
            <a:pPr>
              <a:lnSpc>
                <a:spcPct val="150000"/>
              </a:lnSpc>
              <a:defRPr/>
            </a:pPr>
            <a:r>
              <a:rPr kumimoji="1" lang="zh-CN" altLang="en-US" sz="2800" dirty="0">
                <a:solidFill>
                  <a:srgbClr val="0000FF"/>
                </a:solidFill>
                <a:latin typeface="Times New Roman" pitchFamily="18" charset="0"/>
                <a:ea typeface="黑体" pitchFamily="2" charset="-122"/>
              </a:rPr>
              <a:t>原子轨道形状：</a:t>
            </a:r>
          </a:p>
          <a:p>
            <a:pPr>
              <a:lnSpc>
                <a:spcPct val="150000"/>
              </a:lnSpc>
              <a:defRPr/>
            </a:pPr>
            <a:r>
              <a:rPr kumimoji="1" lang="zh-CN" altLang="en-US" sz="2800" dirty="0">
                <a:latin typeface="Times New Roman" pitchFamily="18" charset="0"/>
                <a:ea typeface="黑体" pitchFamily="2" charset="-122"/>
              </a:rPr>
              <a:t>         </a:t>
            </a:r>
            <a:r>
              <a:rPr kumimoji="1" lang="en-US" altLang="zh-CN" sz="2800" i="1" dirty="0">
                <a:latin typeface="Times New Roman" pitchFamily="18" charset="0"/>
                <a:ea typeface="黑体" pitchFamily="2" charset="-122"/>
              </a:rPr>
              <a:t>l</a:t>
            </a:r>
            <a:r>
              <a:rPr kumimoji="1" lang="en-US" altLang="zh-CN" sz="2800" dirty="0">
                <a:latin typeface="Times New Roman" pitchFamily="18" charset="0"/>
                <a:ea typeface="黑体" pitchFamily="2" charset="-122"/>
              </a:rPr>
              <a:t>=0</a:t>
            </a:r>
            <a:r>
              <a:rPr kumimoji="1" lang="zh-CN" altLang="en-US" sz="2800" dirty="0">
                <a:latin typeface="Times New Roman" pitchFamily="18" charset="0"/>
                <a:ea typeface="黑体" pitchFamily="2" charset="-122"/>
              </a:rPr>
              <a:t>（</a:t>
            </a:r>
            <a:r>
              <a:rPr kumimoji="1" lang="en-US" altLang="zh-CN" sz="2800" dirty="0">
                <a:latin typeface="Times New Roman" pitchFamily="18" charset="0"/>
                <a:ea typeface="黑体" pitchFamily="2" charset="-122"/>
              </a:rPr>
              <a:t>s</a:t>
            </a:r>
            <a:r>
              <a:rPr kumimoji="1" lang="zh-CN" altLang="en-US" sz="2800" dirty="0">
                <a:latin typeface="Times New Roman" pitchFamily="18" charset="0"/>
                <a:ea typeface="黑体" pitchFamily="2" charset="-122"/>
              </a:rPr>
              <a:t>），原子轨道呈球形分布；</a:t>
            </a:r>
          </a:p>
          <a:p>
            <a:pPr>
              <a:lnSpc>
                <a:spcPct val="150000"/>
              </a:lnSpc>
              <a:defRPr/>
            </a:pPr>
            <a:r>
              <a:rPr kumimoji="1" lang="zh-CN" altLang="en-US" sz="2800" i="1" dirty="0">
                <a:latin typeface="Times New Roman" pitchFamily="18" charset="0"/>
                <a:ea typeface="黑体" pitchFamily="2" charset="-122"/>
              </a:rPr>
              <a:t>         </a:t>
            </a:r>
            <a:r>
              <a:rPr kumimoji="1" lang="en-US" altLang="zh-CN" sz="2800" i="1" dirty="0">
                <a:latin typeface="Times New Roman" pitchFamily="18" charset="0"/>
                <a:ea typeface="黑体" pitchFamily="2" charset="-122"/>
              </a:rPr>
              <a:t>l</a:t>
            </a:r>
            <a:r>
              <a:rPr kumimoji="1" lang="en-US" altLang="zh-CN" sz="2800" dirty="0">
                <a:latin typeface="Times New Roman" pitchFamily="18" charset="0"/>
                <a:ea typeface="黑体" pitchFamily="2" charset="-122"/>
              </a:rPr>
              <a:t>=1</a:t>
            </a:r>
            <a:r>
              <a:rPr kumimoji="1" lang="zh-CN" altLang="en-US" sz="2800" dirty="0">
                <a:latin typeface="Times New Roman" pitchFamily="18" charset="0"/>
                <a:ea typeface="黑体" pitchFamily="2" charset="-122"/>
              </a:rPr>
              <a:t>（</a:t>
            </a:r>
            <a:r>
              <a:rPr kumimoji="1" lang="en-US" altLang="zh-CN" sz="2800" dirty="0">
                <a:latin typeface="Times New Roman" pitchFamily="18" charset="0"/>
                <a:ea typeface="黑体" pitchFamily="2" charset="-122"/>
              </a:rPr>
              <a:t>p</a:t>
            </a:r>
            <a:r>
              <a:rPr kumimoji="1" lang="zh-CN" altLang="en-US" sz="2800" dirty="0">
                <a:latin typeface="Times New Roman" pitchFamily="18" charset="0"/>
                <a:ea typeface="黑体" pitchFamily="2" charset="-122"/>
              </a:rPr>
              <a:t>），原子轨道呈双球形分布</a:t>
            </a:r>
          </a:p>
        </p:txBody>
      </p:sp>
      <p:sp>
        <p:nvSpPr>
          <p:cNvPr id="34823" name="Text Box 7"/>
          <p:cNvSpPr txBox="1">
            <a:spLocks noChangeArrowheads="1"/>
          </p:cNvSpPr>
          <p:nvPr/>
        </p:nvSpPr>
        <p:spPr bwMode="auto">
          <a:xfrm>
            <a:off x="2996804" y="3367577"/>
            <a:ext cx="615553"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2800" dirty="0">
                <a:latin typeface="Times New Roman" pitchFamily="18" charset="0"/>
                <a:ea typeface="黑体" pitchFamily="2" charset="-122"/>
              </a:rPr>
              <a:t>…</a:t>
            </a:r>
          </a:p>
        </p:txBody>
      </p:sp>
      <p:pic>
        <p:nvPicPr>
          <p:cNvPr id="6" name="Picture 55" descr="50"/>
          <p:cNvPicPr>
            <a:picLocks noChangeAspect="1" noChangeArrowheads="1"/>
          </p:cNvPicPr>
          <p:nvPr/>
        </p:nvPicPr>
        <p:blipFill rotWithShape="1">
          <a:blip r:embed="rId2">
            <a:extLst>
              <a:ext uri="{28A0092B-C50C-407E-A947-70E740481C1C}">
                <a14:useLocalDpi xmlns:a14="http://schemas.microsoft.com/office/drawing/2010/main" val="0"/>
              </a:ext>
            </a:extLst>
          </a:blip>
          <a:srcRect l="-251" t="1450" r="74221" b="-1450"/>
          <a:stretch/>
        </p:blipFill>
        <p:spPr bwMode="auto">
          <a:xfrm>
            <a:off x="8131410" y="966188"/>
            <a:ext cx="1436290" cy="11172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5" descr="50"/>
          <p:cNvPicPr>
            <a:picLocks noChangeAspect="1" noChangeArrowheads="1"/>
          </p:cNvPicPr>
          <p:nvPr/>
        </p:nvPicPr>
        <p:blipFill rotWithShape="1">
          <a:blip r:embed="rId2">
            <a:extLst>
              <a:ext uri="{28A0092B-C50C-407E-A947-70E740481C1C}">
                <a14:useLocalDpi xmlns:a14="http://schemas.microsoft.com/office/drawing/2010/main" val="0"/>
              </a:ext>
            </a:extLst>
          </a:blip>
          <a:srcRect l="73970" t="-4643" b="4643"/>
          <a:stretch/>
        </p:blipFill>
        <p:spPr bwMode="auto">
          <a:xfrm>
            <a:off x="10126473" y="897467"/>
            <a:ext cx="1436290" cy="111729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p:cNvSpPr>
            <a:spLocks noChangeArrowheads="1"/>
          </p:cNvSpPr>
          <p:nvPr/>
        </p:nvSpPr>
        <p:spPr bwMode="auto">
          <a:xfrm>
            <a:off x="551384" y="5891812"/>
            <a:ext cx="86407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latin typeface="宋体" charset="-122"/>
              </a:rPr>
              <a:t>物理意义：</a:t>
            </a:r>
            <a:r>
              <a:rPr lang="en-US" altLang="zh-CN" sz="2800" i="1" dirty="0">
                <a:solidFill>
                  <a:srgbClr val="FF0000"/>
                </a:solidFill>
                <a:ea typeface="楷体_GB2312" pitchFamily="49" charset="-122"/>
              </a:rPr>
              <a:t>l</a:t>
            </a:r>
            <a:r>
              <a:rPr lang="zh-CN" altLang="en-US" sz="2800" dirty="0">
                <a:solidFill>
                  <a:srgbClr val="FF0000"/>
                </a:solidFill>
                <a:latin typeface="宋体" charset="-122"/>
                <a:ea typeface="楷体_GB2312" pitchFamily="49" charset="-122"/>
              </a:rPr>
              <a:t>值决定轨道或电子云的形状</a:t>
            </a:r>
            <a:r>
              <a:rPr lang="zh-CN" altLang="en-US" sz="2800" dirty="0">
                <a:latin typeface="宋体" charset="-122"/>
                <a:ea typeface="楷体_GB2312" pitchFamily="49" charset="-122"/>
              </a:rPr>
              <a:t>；</a:t>
            </a:r>
          </a:p>
        </p:txBody>
      </p:sp>
      <p:graphicFrame>
        <p:nvGraphicFramePr>
          <p:cNvPr id="11" name="Group 4"/>
          <p:cNvGraphicFramePr>
            <a:graphicFrameLocks noGrp="1"/>
          </p:cNvGraphicFramePr>
          <p:nvPr>
            <p:extLst>
              <p:ext uri="{D42A27DB-BD31-4B8C-83A1-F6EECF244321}">
                <p14:modId xmlns:p14="http://schemas.microsoft.com/office/powerpoint/2010/main" val="4279758291"/>
              </p:ext>
            </p:extLst>
          </p:nvPr>
        </p:nvGraphicFramePr>
        <p:xfrm>
          <a:off x="1731268" y="4227195"/>
          <a:ext cx="8153400" cy="1554480"/>
        </p:xfrm>
        <a:graphic>
          <a:graphicData uri="http://schemas.openxmlformats.org/drawingml/2006/table">
            <a:tbl>
              <a:tblPr/>
              <a:tblGrid>
                <a:gridCol w="9906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7620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tblGrid>
              <a:tr h="449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itchFamily="18" charset="0"/>
                          <a:ea typeface="宋体" charset="-122"/>
                        </a:rPr>
                        <a:t>n</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4</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47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itchFamily="18" charset="0"/>
                          <a:ea typeface="宋体" charset="-122"/>
                        </a:rPr>
                        <a:t>l</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itchFamily="18" charset="0"/>
                          <a:ea typeface="宋体" charset="-122"/>
                        </a:rPr>
                        <a:t>符号</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1s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2s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2p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itchFamily="18" charset="0"/>
                          <a:ea typeface="宋体" charset="-122"/>
                        </a:rPr>
                        <a:t>3s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3p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3d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4s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4p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4d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itchFamily="18" charset="0"/>
                          <a:ea typeface="宋体" charset="-122"/>
                        </a:rPr>
                        <a:t>4f</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 name="Rectangle 52"/>
          <p:cNvSpPr>
            <a:spLocks noChangeArrowheads="1"/>
          </p:cNvSpPr>
          <p:nvPr/>
        </p:nvSpPr>
        <p:spPr bwMode="auto">
          <a:xfrm>
            <a:off x="695400" y="3593838"/>
            <a:ext cx="67810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2800" dirty="0">
                <a:latin typeface="黑体" pitchFamily="2" charset="-122"/>
                <a:ea typeface="黑体" pitchFamily="2" charset="-122"/>
              </a:rPr>
              <a:t>可取的数值：</a:t>
            </a:r>
            <a:r>
              <a:rPr lang="en-US" altLang="zh-CN" sz="2800" dirty="0">
                <a:ea typeface="楷体_GB2312" pitchFamily="49" charset="-122"/>
              </a:rPr>
              <a:t>0 ~ </a:t>
            </a:r>
            <a:r>
              <a:rPr lang="en-US" altLang="zh-CN" sz="2800" i="1" dirty="0">
                <a:ea typeface="楷体_GB2312" pitchFamily="49" charset="-122"/>
              </a:rPr>
              <a:t>n-</a:t>
            </a:r>
            <a:r>
              <a:rPr lang="en-US" altLang="zh-CN" sz="2800" dirty="0">
                <a:ea typeface="楷体_GB2312" pitchFamily="49" charset="-122"/>
              </a:rPr>
              <a:t>1</a:t>
            </a:r>
            <a:r>
              <a:rPr lang="zh-CN" altLang="en-US" sz="2800" dirty="0">
                <a:ea typeface="楷体_GB2312" pitchFamily="49" charset="-122"/>
              </a:rPr>
              <a:t>的整数 </a:t>
            </a:r>
            <a:r>
              <a:rPr lang="en-US" altLang="zh-CN" sz="2800" dirty="0">
                <a:ea typeface="楷体_GB2312" pitchFamily="49" charset="-122"/>
              </a:rPr>
              <a:t>(</a:t>
            </a:r>
            <a:r>
              <a:rPr lang="en-US" altLang="zh-CN" sz="2800" i="1" dirty="0">
                <a:ea typeface="楷体_GB2312" pitchFamily="49" charset="-122"/>
              </a:rPr>
              <a:t>n</a:t>
            </a:r>
            <a:r>
              <a:rPr lang="zh-CN" altLang="en-US" sz="2800" dirty="0">
                <a:ea typeface="楷体_GB2312" pitchFamily="49" charset="-122"/>
              </a:rPr>
              <a:t>个取值</a:t>
            </a:r>
            <a:r>
              <a:rPr lang="en-US" altLang="zh-CN" sz="2800" dirty="0">
                <a:ea typeface="楷体_GB2312" pitchFamily="49" charset="-122"/>
              </a:rPr>
              <a:t>)</a:t>
            </a:r>
          </a:p>
        </p:txBody>
      </p:sp>
    </p:spTree>
    <p:extLst>
      <p:ext uri="{BB962C8B-B14F-4D97-AF65-F5344CB8AC3E}">
        <p14:creationId xmlns:p14="http://schemas.microsoft.com/office/powerpoint/2010/main" val="199215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par>
                                <p:cTn id="11" presetID="16" presetClass="entr" presetSubtype="21"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arn(inVertical)">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a:xfrm>
            <a:off x="9612809" y="6400800"/>
            <a:ext cx="2133600" cy="457200"/>
          </a:xfrm>
        </p:spPr>
        <p:txBody>
          <a:bodyPr/>
          <a:lstStyle/>
          <a:p>
            <a:fld id="{8F0C7F62-E5CC-4C7E-AE3D-1583E49972B0}" type="slidenum">
              <a:rPr lang="zh-CN" altLang="en-US"/>
              <a:pPr/>
              <a:t>24</a:t>
            </a:fld>
            <a:endParaRPr lang="en-US" altLang="zh-CN" dirty="0"/>
          </a:p>
        </p:txBody>
      </p:sp>
      <p:sp>
        <p:nvSpPr>
          <p:cNvPr id="122882" name="Rectangle 2"/>
          <p:cNvSpPr>
            <a:spLocks noGrp="1" noChangeArrowheads="1"/>
          </p:cNvSpPr>
          <p:nvPr>
            <p:ph type="title"/>
          </p:nvPr>
        </p:nvSpPr>
        <p:spPr>
          <a:xfrm>
            <a:off x="191344" y="267279"/>
            <a:ext cx="3200400" cy="609600"/>
          </a:xfrm>
        </p:spPr>
        <p:txBody>
          <a:bodyPr/>
          <a:lstStyle/>
          <a:p>
            <a:pPr algn="l"/>
            <a:r>
              <a:rPr lang="en-US" altLang="zh-CN" sz="3200" b="1" dirty="0">
                <a:solidFill>
                  <a:schemeClr val="tx1"/>
                </a:solidFill>
              </a:rPr>
              <a:t>3</a:t>
            </a:r>
            <a:r>
              <a:rPr lang="zh-CN" altLang="en-US" sz="3200" b="1" dirty="0">
                <a:solidFill>
                  <a:schemeClr val="tx1"/>
                </a:solidFill>
              </a:rPr>
              <a:t>、</a:t>
            </a:r>
            <a:r>
              <a:rPr lang="zh-CN" altLang="en-US" sz="3200" b="1" dirty="0">
                <a:solidFill>
                  <a:schemeClr val="tx1"/>
                </a:solidFill>
                <a:latin typeface="宋体" charset="-122"/>
              </a:rPr>
              <a:t>磁量子数</a:t>
            </a:r>
            <a:r>
              <a:rPr lang="en-US" altLang="zh-CN" sz="3200" b="1" i="1" dirty="0">
                <a:solidFill>
                  <a:schemeClr val="tx1"/>
                </a:solidFill>
              </a:rPr>
              <a:t>m</a:t>
            </a:r>
            <a:r>
              <a:rPr lang="en-US" altLang="zh-CN" sz="3200" b="1" dirty="0">
                <a:solidFill>
                  <a:schemeClr val="tx1"/>
                </a:solidFill>
                <a:latin typeface="宋体" charset="-122"/>
              </a:rPr>
              <a:t> </a:t>
            </a:r>
          </a:p>
        </p:txBody>
      </p:sp>
      <p:sp>
        <p:nvSpPr>
          <p:cNvPr id="122883" name="Rectangle 3"/>
          <p:cNvSpPr>
            <a:spLocks noChangeArrowheads="1"/>
          </p:cNvSpPr>
          <p:nvPr/>
        </p:nvSpPr>
        <p:spPr bwMode="auto">
          <a:xfrm>
            <a:off x="695400" y="1012826"/>
            <a:ext cx="9591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30000"/>
              </a:spcBef>
            </a:pPr>
            <a:r>
              <a:rPr lang="zh-CN" altLang="en-US" sz="2400" dirty="0">
                <a:latin typeface="宋体" charset="-122"/>
              </a:rPr>
              <a:t>可取的数值：</a:t>
            </a:r>
            <a:r>
              <a:rPr lang="en-US" altLang="zh-CN" sz="2400" dirty="0">
                <a:ea typeface="楷体_GB2312" pitchFamily="49" charset="-122"/>
              </a:rPr>
              <a:t>0</a:t>
            </a:r>
            <a:r>
              <a:rPr lang="zh-CN" altLang="en-US" sz="2400" dirty="0">
                <a:ea typeface="楷体_GB2312" pitchFamily="49" charset="-122"/>
              </a:rPr>
              <a:t>、</a:t>
            </a:r>
            <a:r>
              <a:rPr lang="en-US" altLang="zh-CN" sz="2400" dirty="0">
                <a:ea typeface="楷体_GB2312" pitchFamily="49" charset="-122"/>
              </a:rPr>
              <a:t>±1</a:t>
            </a:r>
            <a:r>
              <a:rPr lang="zh-CN" altLang="en-US" sz="2400" dirty="0">
                <a:ea typeface="楷体_GB2312" pitchFamily="49" charset="-122"/>
              </a:rPr>
              <a:t>、</a:t>
            </a:r>
            <a:r>
              <a:rPr lang="en-US" altLang="zh-CN" sz="2400" dirty="0">
                <a:ea typeface="楷体_GB2312" pitchFamily="49" charset="-122"/>
              </a:rPr>
              <a:t>±2…±</a:t>
            </a:r>
            <a:r>
              <a:rPr lang="en-US" altLang="zh-CN" sz="2400" i="1" dirty="0">
                <a:ea typeface="楷体_GB2312" pitchFamily="49" charset="-122"/>
              </a:rPr>
              <a:t>l</a:t>
            </a:r>
            <a:r>
              <a:rPr lang="zh-CN" altLang="en-US" sz="2400" dirty="0">
                <a:latin typeface="宋体" charset="-122"/>
                <a:ea typeface="楷体_GB2312" pitchFamily="49" charset="-122"/>
              </a:rPr>
              <a:t>等整数，磁量子数有</a:t>
            </a:r>
            <a:r>
              <a:rPr lang="en-US" altLang="zh-CN" sz="2400" dirty="0">
                <a:ea typeface="楷体_GB2312" pitchFamily="49" charset="-122"/>
              </a:rPr>
              <a:t>(2</a:t>
            </a:r>
            <a:r>
              <a:rPr lang="en-US" altLang="zh-CN" sz="2400" i="1" dirty="0">
                <a:ea typeface="楷体_GB2312" pitchFamily="49" charset="-122"/>
              </a:rPr>
              <a:t>l</a:t>
            </a:r>
            <a:r>
              <a:rPr lang="zh-CN" altLang="en-US" sz="2400" dirty="0">
                <a:ea typeface="楷体_GB2312" pitchFamily="49" charset="-122"/>
              </a:rPr>
              <a:t>＋</a:t>
            </a:r>
            <a:r>
              <a:rPr lang="en-US" altLang="zh-CN" sz="2400" dirty="0">
                <a:ea typeface="楷体_GB2312" pitchFamily="49" charset="-122"/>
              </a:rPr>
              <a:t>1)</a:t>
            </a:r>
            <a:r>
              <a:rPr lang="zh-CN" altLang="en-US" sz="2400" dirty="0">
                <a:latin typeface="宋体" charset="-122"/>
                <a:ea typeface="楷体_GB2312" pitchFamily="49" charset="-122"/>
              </a:rPr>
              <a:t>个取值，意味着该形状的轨道有</a:t>
            </a:r>
            <a:r>
              <a:rPr lang="zh-CN" altLang="en-US" sz="2400" dirty="0">
                <a:ea typeface="楷体_GB2312" pitchFamily="49" charset="-122"/>
              </a:rPr>
              <a:t>（</a:t>
            </a:r>
            <a:r>
              <a:rPr lang="en-US" altLang="zh-CN" sz="2400" dirty="0">
                <a:ea typeface="楷体_GB2312" pitchFamily="49" charset="-122"/>
              </a:rPr>
              <a:t>2</a:t>
            </a:r>
            <a:r>
              <a:rPr lang="en-US" altLang="zh-CN" sz="2400" i="1" dirty="0">
                <a:ea typeface="楷体_GB2312" pitchFamily="49" charset="-122"/>
              </a:rPr>
              <a:t>l</a:t>
            </a:r>
            <a:r>
              <a:rPr lang="zh-CN" altLang="en-US" sz="2400" dirty="0">
                <a:ea typeface="楷体_GB2312" pitchFamily="49" charset="-122"/>
              </a:rPr>
              <a:t>＋</a:t>
            </a:r>
            <a:r>
              <a:rPr lang="en-US" altLang="zh-CN" sz="2400" dirty="0">
                <a:ea typeface="楷体_GB2312" pitchFamily="49" charset="-122"/>
              </a:rPr>
              <a:t>1</a:t>
            </a:r>
            <a:r>
              <a:rPr lang="zh-CN" altLang="en-US" sz="2400" dirty="0">
                <a:ea typeface="楷体_GB2312" pitchFamily="49" charset="-122"/>
              </a:rPr>
              <a:t>）</a:t>
            </a:r>
            <a:r>
              <a:rPr lang="zh-CN" altLang="en-US" sz="2400" dirty="0">
                <a:latin typeface="宋体" charset="-122"/>
                <a:ea typeface="楷体_GB2312" pitchFamily="49" charset="-122"/>
              </a:rPr>
              <a:t>个。</a:t>
            </a:r>
          </a:p>
        </p:txBody>
      </p:sp>
      <p:sp>
        <p:nvSpPr>
          <p:cNvPr id="122884" name="Rectangle 4"/>
          <p:cNvSpPr>
            <a:spLocks noChangeArrowheads="1"/>
          </p:cNvSpPr>
          <p:nvPr/>
        </p:nvSpPr>
        <p:spPr bwMode="auto">
          <a:xfrm>
            <a:off x="4905375" y="2595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122885" name="Picture 5" descr="5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680" y="3140968"/>
            <a:ext cx="4658712" cy="3259832"/>
          </a:xfrm>
          <a:prstGeom prst="rect">
            <a:avLst/>
          </a:prstGeom>
          <a:noFill/>
          <a:extLst>
            <a:ext uri="{909E8E84-426E-40DD-AFC4-6F175D3DCCD1}">
              <a14:hiddenFill xmlns:a14="http://schemas.microsoft.com/office/drawing/2010/main">
                <a:solidFill>
                  <a:srgbClr val="FFFFFF"/>
                </a:solidFill>
              </a14:hiddenFill>
            </a:ext>
          </a:extLst>
        </p:spPr>
      </p:pic>
      <p:sp>
        <p:nvSpPr>
          <p:cNvPr id="122886" name="Rectangle 6"/>
          <p:cNvSpPr>
            <a:spLocks noChangeArrowheads="1"/>
          </p:cNvSpPr>
          <p:nvPr/>
        </p:nvSpPr>
        <p:spPr bwMode="auto">
          <a:xfrm>
            <a:off x="4900613" y="25146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122887" name="Picture 7" descr="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2778" y="1873269"/>
            <a:ext cx="5162440" cy="3948987"/>
          </a:xfrm>
          <a:prstGeom prst="rect">
            <a:avLst/>
          </a:prstGeom>
          <a:noFill/>
          <a:extLst>
            <a:ext uri="{909E8E84-426E-40DD-AFC4-6F175D3DCCD1}">
              <a14:hiddenFill xmlns:a14="http://schemas.microsoft.com/office/drawing/2010/main">
                <a:solidFill>
                  <a:srgbClr val="FFFFFF"/>
                </a:solidFill>
              </a14:hiddenFill>
            </a:ext>
          </a:extLst>
        </p:spPr>
      </p:pic>
      <p:sp>
        <p:nvSpPr>
          <p:cNvPr id="122888" name="Rectangle 8"/>
          <p:cNvSpPr>
            <a:spLocks noChangeArrowheads="1"/>
          </p:cNvSpPr>
          <p:nvPr/>
        </p:nvSpPr>
        <p:spPr bwMode="auto">
          <a:xfrm>
            <a:off x="3863752" y="6094255"/>
            <a:ext cx="49688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b="1" i="1" dirty="0"/>
              <a:t>s</a:t>
            </a:r>
            <a:r>
              <a:rPr lang="zh-CN" altLang="en-US" b="1" dirty="0">
                <a:latin typeface="宋体" charset="-122"/>
              </a:rPr>
              <a:t>、</a:t>
            </a:r>
            <a:r>
              <a:rPr lang="en-US" altLang="zh-CN" b="1" i="1" dirty="0"/>
              <a:t>p</a:t>
            </a:r>
            <a:r>
              <a:rPr lang="zh-CN" altLang="en-US" b="1" dirty="0">
                <a:latin typeface="宋体" charset="-122"/>
              </a:rPr>
              <a:t>、</a:t>
            </a:r>
            <a:r>
              <a:rPr lang="en-US" altLang="zh-CN" b="1" i="1" dirty="0"/>
              <a:t>d</a:t>
            </a:r>
            <a:r>
              <a:rPr lang="zh-CN" altLang="en-US" b="1" dirty="0">
                <a:latin typeface="宋体" charset="-122"/>
              </a:rPr>
              <a:t>电子云在空间的分布 </a:t>
            </a:r>
            <a:endParaRPr lang="en-US" altLang="zh-CN" b="1" dirty="0"/>
          </a:p>
        </p:txBody>
      </p:sp>
      <p:sp>
        <p:nvSpPr>
          <p:cNvPr id="122889" name="Rectangle 9"/>
          <p:cNvSpPr>
            <a:spLocks noChangeArrowheads="1"/>
          </p:cNvSpPr>
          <p:nvPr/>
        </p:nvSpPr>
        <p:spPr bwMode="auto">
          <a:xfrm>
            <a:off x="434580" y="2639195"/>
            <a:ext cx="7848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t>物理意义：</a:t>
            </a:r>
            <a:r>
              <a:rPr lang="zh-CN" altLang="en-US" sz="2400" dirty="0">
                <a:ea typeface="楷体_GB2312" pitchFamily="49" charset="-122"/>
              </a:rPr>
              <a:t>决定原子轨道在空间的取向。</a:t>
            </a:r>
          </a:p>
        </p:txBody>
      </p:sp>
      <p:sp>
        <p:nvSpPr>
          <p:cNvPr id="122891" name="Rectangle 11"/>
          <p:cNvSpPr>
            <a:spLocks noChangeArrowheads="1"/>
          </p:cNvSpPr>
          <p:nvPr/>
        </p:nvSpPr>
        <p:spPr bwMode="auto">
          <a:xfrm>
            <a:off x="7364692" y="5822256"/>
            <a:ext cx="16049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dirty="0">
                <a:solidFill>
                  <a:srgbClr val="3333FF"/>
                </a:solidFill>
                <a:latin typeface="黑体" pitchFamily="2" charset="-122"/>
                <a:ea typeface="黑体" pitchFamily="2" charset="-122"/>
              </a:rPr>
              <a:t>四叶花瓣形 </a:t>
            </a:r>
          </a:p>
        </p:txBody>
      </p:sp>
    </p:spTree>
    <p:extLst>
      <p:ext uri="{BB962C8B-B14F-4D97-AF65-F5344CB8AC3E}">
        <p14:creationId xmlns:p14="http://schemas.microsoft.com/office/powerpoint/2010/main" val="609676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9"/>
                                        </p:tgtEl>
                                        <p:attrNameLst>
                                          <p:attrName>style.visibility</p:attrName>
                                        </p:attrNameLst>
                                      </p:cBhvr>
                                      <p:to>
                                        <p:strVal val="visible"/>
                                      </p:to>
                                    </p:set>
                                    <p:anim calcmode="lin" valueType="num">
                                      <p:cBhvr additive="base">
                                        <p:cTn id="7" dur="500" fill="hold"/>
                                        <p:tgtEl>
                                          <p:spTgt spid="122889"/>
                                        </p:tgtEl>
                                        <p:attrNameLst>
                                          <p:attrName>ppt_x</p:attrName>
                                        </p:attrNameLst>
                                      </p:cBhvr>
                                      <p:tavLst>
                                        <p:tav tm="0">
                                          <p:val>
                                            <p:strVal val="0-#ppt_w/2"/>
                                          </p:val>
                                        </p:tav>
                                        <p:tav tm="100000">
                                          <p:val>
                                            <p:strVal val="#ppt_x"/>
                                          </p:val>
                                        </p:tav>
                                      </p:tavLst>
                                    </p:anim>
                                    <p:anim calcmode="lin" valueType="num">
                                      <p:cBhvr additive="base">
                                        <p:cTn id="8" dur="500" fill="hold"/>
                                        <p:tgtEl>
                                          <p:spTgt spid="1228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288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8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8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8" grpId="0"/>
      <p:bldP spid="122889" grpId="0"/>
      <p:bldP spid="12289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灯片编号占位符 3"/>
          <p:cNvSpPr>
            <a:spLocks noGrp="1"/>
          </p:cNvSpPr>
          <p:nvPr>
            <p:ph type="sldNum" sz="quarter" idx="12"/>
          </p:nvPr>
        </p:nvSpPr>
        <p:spPr/>
        <p:txBody>
          <a:bodyPr/>
          <a:lstStyle/>
          <a:p>
            <a:fld id="{2147DA35-C204-40F3-AA4B-563A15B9F384}" type="slidenum">
              <a:rPr lang="zh-CN" altLang="en-US"/>
              <a:pPr/>
              <a:t>25</a:t>
            </a:fld>
            <a:endParaRPr lang="en-US" altLang="zh-CN"/>
          </a:p>
        </p:txBody>
      </p:sp>
      <p:sp>
        <p:nvSpPr>
          <p:cNvPr id="107522" name="Rectangle 2"/>
          <p:cNvSpPr>
            <a:spLocks noGrp="1" noChangeArrowheads="1"/>
          </p:cNvSpPr>
          <p:nvPr>
            <p:ph type="title" idx="4294967295"/>
          </p:nvPr>
        </p:nvSpPr>
        <p:spPr>
          <a:xfrm>
            <a:off x="26858" y="116632"/>
            <a:ext cx="7772400" cy="573360"/>
          </a:xfrm>
        </p:spPr>
        <p:txBody>
          <a:bodyPr/>
          <a:lstStyle/>
          <a:p>
            <a:r>
              <a:rPr lang="zh-CN" altLang="en-US" sz="3200" b="1" dirty="0"/>
              <a:t>量子数与对应原子轨道的关系</a:t>
            </a:r>
          </a:p>
        </p:txBody>
      </p:sp>
      <p:graphicFrame>
        <p:nvGraphicFramePr>
          <p:cNvPr id="107703" name="Group 183"/>
          <p:cNvGraphicFramePr>
            <a:graphicFrameLocks noGrp="1"/>
          </p:cNvGraphicFramePr>
          <p:nvPr>
            <p:extLst>
              <p:ext uri="{D42A27DB-BD31-4B8C-83A1-F6EECF244321}">
                <p14:modId xmlns:p14="http://schemas.microsoft.com/office/powerpoint/2010/main" val="133010042"/>
              </p:ext>
            </p:extLst>
          </p:nvPr>
        </p:nvGraphicFramePr>
        <p:xfrm>
          <a:off x="1271464" y="1100455"/>
          <a:ext cx="8534400" cy="4657090"/>
        </p:xfrm>
        <a:graphic>
          <a:graphicData uri="http://schemas.openxmlformats.org/drawingml/2006/table">
            <a:tbl>
              <a:tblPr/>
              <a:tblGrid>
                <a:gridCol w="7048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82638">
                  <a:extLst>
                    <a:ext uri="{9D8B030D-6E8A-4147-A177-3AD203B41FA5}">
                      <a16:colId xmlns:a16="http://schemas.microsoft.com/office/drawing/2014/main" val="20002"/>
                    </a:ext>
                  </a:extLst>
                </a:gridCol>
                <a:gridCol w="1330325">
                  <a:extLst>
                    <a:ext uri="{9D8B030D-6E8A-4147-A177-3AD203B41FA5}">
                      <a16:colId xmlns:a16="http://schemas.microsoft.com/office/drawing/2014/main" val="20003"/>
                    </a:ext>
                  </a:extLst>
                </a:gridCol>
                <a:gridCol w="973137">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gridCol w="1905000">
                  <a:extLst>
                    <a:ext uri="{9D8B030D-6E8A-4147-A177-3AD203B41FA5}">
                      <a16:colId xmlns:a16="http://schemas.microsoft.com/office/drawing/2014/main" val="20008"/>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dirty="0">
                          <a:ln>
                            <a:noFill/>
                          </a:ln>
                          <a:solidFill>
                            <a:schemeClr val="tx1"/>
                          </a:solidFill>
                          <a:effectLst/>
                          <a:latin typeface="Times New Roman" pitchFamily="18" charset="0"/>
                          <a:ea typeface="宋体" charset="-122"/>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dirty="0">
                          <a:ln>
                            <a:noFill/>
                          </a:ln>
                          <a:solidFill>
                            <a:schemeClr val="tx1"/>
                          </a:solidFill>
                          <a:effectLst/>
                          <a:latin typeface="Times New Roman" pitchFamily="18"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chemeClr val="tx1"/>
                          </a:solidFill>
                          <a:effectLst/>
                          <a:latin typeface="Times New Roman" pitchFamily="18"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dirty="0">
                          <a:ln>
                            <a:noFill/>
                          </a:ln>
                          <a:solidFill>
                            <a:schemeClr val="tx1"/>
                          </a:solidFill>
                          <a:effectLst/>
                          <a:latin typeface="Times New Roman" pitchFamily="18" charset="0"/>
                          <a:ea typeface="宋体" charset="-122"/>
                        </a:rPr>
                        <a:t>轨道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8">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3200" b="1" i="0" u="none" strike="noStrike" cap="none" normalizeH="0" baseline="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chemeClr val="tx1"/>
                          </a:solidFill>
                          <a:effectLst/>
                          <a:latin typeface="Times New Roman" pitchFamily="18" charset="0"/>
                          <a:ea typeface="宋体" charset="-122"/>
                        </a:rPr>
                        <a:t>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chemeClr val="tx1"/>
                          </a:solidFill>
                          <a:effectLst/>
                          <a:latin typeface="Times New Roman" pitchFamily="18"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chemeClr val="tx1"/>
                          </a:solidFill>
                          <a:effectLst/>
                          <a:latin typeface="Times New Roman" pitchFamily="18"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轨道</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dirty="0">
                          <a:ln>
                            <a:noFill/>
                          </a:ln>
                          <a:solidFill>
                            <a:schemeClr val="tx1"/>
                          </a:solidFill>
                          <a:effectLst/>
                          <a:latin typeface="Times New Roman" pitchFamily="18" charset="0"/>
                          <a:ea typeface="宋体" charset="-122"/>
                        </a:rPr>
                        <a:t>ψ</a:t>
                      </a:r>
                      <a:r>
                        <a:rPr kumimoji="1" lang="en-US" altLang="zh-CN" sz="3200" b="1" i="0" u="none" strike="noStrike" cap="none" normalizeH="0" baseline="-25000" dirty="0">
                          <a:ln>
                            <a:noFill/>
                          </a:ln>
                          <a:solidFill>
                            <a:schemeClr val="tx1"/>
                          </a:solidFill>
                          <a:effectLst/>
                          <a:latin typeface="Times New Roman" pitchFamily="18" charset="0"/>
                          <a:ea typeface="宋体" charset="-122"/>
                        </a:rPr>
                        <a:t>1s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chemeClr val="tx1"/>
                          </a:solidFill>
                          <a:effectLst/>
                          <a:latin typeface="Times New Roman" pitchFamily="18" charset="0"/>
                          <a:ea typeface="宋体" charset="-122"/>
                        </a:rPr>
                        <a:t>ψ</a:t>
                      </a:r>
                      <a:r>
                        <a:rPr kumimoji="1" lang="en-US" altLang="zh-CN" sz="3200" b="1" i="0" u="none" strike="noStrike" cap="none" normalizeH="0" baseline="-25000">
                          <a:ln>
                            <a:noFill/>
                          </a:ln>
                          <a:solidFill>
                            <a:schemeClr val="tx1"/>
                          </a:solidFill>
                          <a:effectLst/>
                          <a:latin typeface="Times New Roman" pitchFamily="18" charset="0"/>
                          <a:ea typeface="宋体" charset="-122"/>
                        </a:rPr>
                        <a:t>3p</a:t>
                      </a:r>
                      <a:r>
                        <a:rPr kumimoji="1" lang="en-US" altLang="zh-CN" sz="3200" b="1" i="0" u="none" strike="noStrike" cap="none" normalizeH="0" baseline="-35000">
                          <a:ln>
                            <a:noFill/>
                          </a:ln>
                          <a:solidFill>
                            <a:schemeClr val="tx1"/>
                          </a:solidFill>
                          <a:effectLst/>
                          <a:latin typeface="Times New Roman" pitchFamily="18" charset="0"/>
                          <a:ea typeface="宋体" charset="-122"/>
                        </a:rPr>
                        <a:t>x</a:t>
                      </a:r>
                      <a:endParaRPr kumimoji="1" lang="zh-CN" altLang="en-US" sz="3200" b="1" i="0" u="none" strike="noStrike" cap="none" normalizeH="0" baseline="-3500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chemeClr val="tx1"/>
                          </a:solidFill>
                          <a:effectLst/>
                          <a:latin typeface="Times New Roman" pitchFamily="18" charset="0"/>
                          <a:ea typeface="宋体" charset="-122"/>
                        </a:rPr>
                        <a:t>ψ</a:t>
                      </a:r>
                      <a:r>
                        <a:rPr kumimoji="1" lang="en-US" altLang="zh-CN" sz="3200" b="1" i="0" u="none" strike="noStrike" cap="none" normalizeH="0" baseline="-25000">
                          <a:ln>
                            <a:noFill/>
                          </a:ln>
                          <a:solidFill>
                            <a:schemeClr val="tx1"/>
                          </a:solidFill>
                          <a:effectLst/>
                          <a:latin typeface="Times New Roman" pitchFamily="18" charset="0"/>
                          <a:ea typeface="宋体" charset="-122"/>
                        </a:rPr>
                        <a:t>2s</a:t>
                      </a:r>
                      <a:endParaRPr kumimoji="1" lang="zh-CN" altLang="en-US" sz="3200" b="1" i="0" u="none" strike="noStrike" cap="none" normalizeH="0" baseline="-2500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chemeClr val="tx1"/>
                          </a:solidFill>
                          <a:effectLst/>
                          <a:latin typeface="Times New Roman" pitchFamily="18" charset="0"/>
                          <a:ea typeface="宋体" charset="-122"/>
                        </a:rPr>
                        <a:t>ψ</a:t>
                      </a:r>
                      <a:r>
                        <a:rPr kumimoji="1" lang="en-US" altLang="zh-CN" sz="3200" b="1" i="0" u="none" strike="noStrike" cap="none" normalizeH="0" baseline="-25000">
                          <a:ln>
                            <a:noFill/>
                          </a:ln>
                          <a:solidFill>
                            <a:schemeClr val="tx1"/>
                          </a:solidFill>
                          <a:effectLst/>
                          <a:latin typeface="Times New Roman" pitchFamily="18" charset="0"/>
                          <a:ea typeface="宋体" charset="-122"/>
                        </a:rPr>
                        <a:t>3p</a:t>
                      </a:r>
                      <a:r>
                        <a:rPr kumimoji="1" lang="en-US" altLang="zh-CN" sz="3200" b="1" i="0" u="none" strike="noStrike" cap="none" normalizeH="0" baseline="-35000">
                          <a:ln>
                            <a:noFill/>
                          </a:ln>
                          <a:solidFill>
                            <a:schemeClr val="tx1"/>
                          </a:solidFill>
                          <a:effectLst/>
                          <a:latin typeface="Times New Roman" pitchFamily="18" charset="0"/>
                          <a:ea typeface="宋体" charset="-122"/>
                        </a:rPr>
                        <a:t>y</a:t>
                      </a:r>
                      <a:endParaRPr kumimoji="1" lang="zh-CN" altLang="en-US" sz="3200" b="1" i="0" u="none" strike="noStrike" cap="none" normalizeH="0" baseline="-3500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3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chemeClr val="tx1"/>
                          </a:solidFill>
                          <a:effectLst/>
                          <a:latin typeface="Times New Roman" pitchFamily="18" charset="0"/>
                          <a:ea typeface="宋体" charset="-122"/>
                        </a:rPr>
                        <a:t>ψ</a:t>
                      </a:r>
                      <a:r>
                        <a:rPr kumimoji="1" lang="en-US" altLang="zh-CN" sz="3200" b="1" i="0" u="none" strike="noStrike" cap="none" normalizeH="0" baseline="-25000">
                          <a:ln>
                            <a:noFill/>
                          </a:ln>
                          <a:solidFill>
                            <a:schemeClr val="tx1"/>
                          </a:solidFill>
                          <a:effectLst/>
                          <a:latin typeface="Times New Roman" pitchFamily="18" charset="0"/>
                          <a:ea typeface="宋体" charset="-122"/>
                        </a:rPr>
                        <a:t>2p</a:t>
                      </a:r>
                      <a:r>
                        <a:rPr kumimoji="1" lang="en-US" altLang="zh-CN" sz="3200" b="1" i="0" u="none" strike="noStrike" cap="none" normalizeH="0" baseline="-35000">
                          <a:ln>
                            <a:noFill/>
                          </a:ln>
                          <a:solidFill>
                            <a:schemeClr val="tx1"/>
                          </a:solidFill>
                          <a:effectLst/>
                          <a:latin typeface="Times New Roman" pitchFamily="18" charset="0"/>
                          <a:ea typeface="宋体" charset="-122"/>
                        </a:rPr>
                        <a:t>z</a:t>
                      </a:r>
                      <a:endParaRPr kumimoji="1" lang="zh-CN" altLang="en-US" sz="3200" b="1" i="0" u="none" strike="noStrike" cap="none" normalizeH="0" baseline="-3500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chemeClr val="tx1"/>
                          </a:solidFill>
                          <a:effectLst/>
                          <a:latin typeface="Times New Roman" pitchFamily="18" charset="0"/>
                          <a:ea typeface="宋体" charset="-122"/>
                        </a:rPr>
                        <a:t>ψ</a:t>
                      </a:r>
                      <a:r>
                        <a:rPr kumimoji="1" lang="en-US" altLang="zh-CN" sz="3200" b="1" i="0" u="none" strike="noStrike" cap="none" normalizeH="0" baseline="-25000">
                          <a:ln>
                            <a:noFill/>
                          </a:ln>
                          <a:solidFill>
                            <a:schemeClr val="tx1"/>
                          </a:solidFill>
                          <a:effectLst/>
                          <a:latin typeface="Times New Roman" pitchFamily="18" charset="0"/>
                          <a:ea typeface="宋体" charset="-122"/>
                        </a:rPr>
                        <a:t>3dz</a:t>
                      </a:r>
                      <a:r>
                        <a:rPr kumimoji="1" lang="en-US" altLang="zh-CN" sz="2000" b="1" i="0" u="none" strike="noStrike" cap="none" normalizeH="0" baseline="-25000">
                          <a:ln>
                            <a:noFill/>
                          </a:ln>
                          <a:solidFill>
                            <a:schemeClr val="tx1"/>
                          </a:solidFill>
                          <a:effectLst/>
                          <a:latin typeface="Times New Roman" pitchFamily="18" charset="0"/>
                          <a:ea typeface="宋体" charset="-122"/>
                        </a:rPr>
                        <a:t>2</a:t>
                      </a:r>
                      <a:endParaRPr kumimoji="1" lang="zh-CN" altLang="en-US" sz="2000" b="1" i="0" u="none" strike="noStrike" cap="none" normalizeH="0" baseline="-2500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chemeClr val="tx1"/>
                          </a:solidFill>
                          <a:effectLst/>
                          <a:latin typeface="Times New Roman" pitchFamily="18" charset="0"/>
                          <a:ea typeface="宋体" charset="-122"/>
                        </a:rPr>
                        <a:t>ψ</a:t>
                      </a:r>
                      <a:r>
                        <a:rPr kumimoji="1" lang="en-US" altLang="zh-CN" sz="3200" b="1" i="0" u="none" strike="noStrike" cap="none" normalizeH="0" baseline="-25000">
                          <a:ln>
                            <a:noFill/>
                          </a:ln>
                          <a:solidFill>
                            <a:schemeClr val="tx1"/>
                          </a:solidFill>
                          <a:effectLst/>
                          <a:latin typeface="Times New Roman" pitchFamily="18" charset="0"/>
                          <a:ea typeface="宋体" charset="-122"/>
                        </a:rPr>
                        <a:t>2p</a:t>
                      </a:r>
                      <a:r>
                        <a:rPr kumimoji="1" lang="en-US" altLang="zh-CN" sz="3200" b="1" i="0" u="none" strike="noStrike" cap="none" normalizeH="0" baseline="-35000">
                          <a:ln>
                            <a:noFill/>
                          </a:ln>
                          <a:solidFill>
                            <a:schemeClr val="tx1"/>
                          </a:solidFill>
                          <a:effectLst/>
                          <a:latin typeface="Times New Roman" pitchFamily="18" charset="0"/>
                          <a:ea typeface="宋体" charset="-122"/>
                        </a:rPr>
                        <a:t>x</a:t>
                      </a:r>
                      <a:endParaRPr kumimoji="1" lang="zh-CN" altLang="en-US" sz="3200" b="1" i="0" u="none" strike="noStrike" cap="none" normalizeH="0" baseline="-3500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chemeClr val="tx1"/>
                          </a:solidFill>
                          <a:effectLst/>
                          <a:latin typeface="Times New Roman" pitchFamily="18" charset="0"/>
                          <a:ea typeface="宋体" charset="-122"/>
                        </a:rPr>
                        <a:t>ψ</a:t>
                      </a:r>
                      <a:r>
                        <a:rPr kumimoji="1" lang="en-US" altLang="zh-CN" sz="3200" b="1" i="0" u="none" strike="noStrike" cap="none" normalizeH="0" baseline="-25000">
                          <a:ln>
                            <a:noFill/>
                          </a:ln>
                          <a:solidFill>
                            <a:schemeClr val="tx1"/>
                          </a:solidFill>
                          <a:effectLst/>
                          <a:latin typeface="Times New Roman" pitchFamily="18" charset="0"/>
                          <a:ea typeface="宋体" charset="-122"/>
                        </a:rPr>
                        <a:t>3dxz</a:t>
                      </a:r>
                      <a:endParaRPr kumimoji="1" lang="zh-CN" altLang="en-US" sz="3200" b="1" i="0" u="none" strike="noStrike" cap="none" normalizeH="0" baseline="-2500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chemeClr val="tx1"/>
                          </a:solidFill>
                          <a:effectLst/>
                          <a:latin typeface="Times New Roman" pitchFamily="18" charset="0"/>
                          <a:ea typeface="宋体" charset="-122"/>
                        </a:rPr>
                        <a:t>ψ</a:t>
                      </a:r>
                      <a:r>
                        <a:rPr kumimoji="1" lang="en-US" altLang="zh-CN" sz="3200" b="1" i="0" u="none" strike="noStrike" cap="none" normalizeH="0" baseline="-25000">
                          <a:ln>
                            <a:noFill/>
                          </a:ln>
                          <a:solidFill>
                            <a:schemeClr val="tx1"/>
                          </a:solidFill>
                          <a:effectLst/>
                          <a:latin typeface="Times New Roman" pitchFamily="18" charset="0"/>
                          <a:ea typeface="宋体" charset="-122"/>
                        </a:rPr>
                        <a:t>2p</a:t>
                      </a:r>
                      <a:r>
                        <a:rPr kumimoji="1" lang="en-US" altLang="zh-CN" sz="3200" b="1" i="0" u="none" strike="noStrike" cap="none" normalizeH="0" baseline="-35000">
                          <a:ln>
                            <a:noFill/>
                          </a:ln>
                          <a:solidFill>
                            <a:schemeClr val="tx1"/>
                          </a:solidFill>
                          <a:effectLst/>
                          <a:latin typeface="Times New Roman" pitchFamily="18" charset="0"/>
                          <a:ea typeface="宋体" charset="-122"/>
                        </a:rPr>
                        <a:t>y</a:t>
                      </a:r>
                      <a:endParaRPr kumimoji="1" lang="zh-CN" altLang="en-US" sz="3200" b="1" i="0" u="none" strike="noStrike" cap="none" normalizeH="0" baseline="-3500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chemeClr val="tx1"/>
                          </a:solidFill>
                          <a:effectLst/>
                          <a:latin typeface="Times New Roman" pitchFamily="18" charset="0"/>
                          <a:ea typeface="宋体" charset="-122"/>
                        </a:rPr>
                        <a:t>ψ</a:t>
                      </a:r>
                      <a:r>
                        <a:rPr kumimoji="1" lang="en-US" altLang="zh-CN" sz="3200" b="1" i="0" u="none" strike="noStrike" cap="none" normalizeH="0" baseline="-25000">
                          <a:ln>
                            <a:noFill/>
                          </a:ln>
                          <a:solidFill>
                            <a:schemeClr val="tx1"/>
                          </a:solidFill>
                          <a:effectLst/>
                          <a:latin typeface="Times New Roman" pitchFamily="18" charset="0"/>
                          <a:ea typeface="宋体" charset="-122"/>
                        </a:rPr>
                        <a:t>3dyz</a:t>
                      </a:r>
                      <a:endParaRPr kumimoji="1" lang="zh-CN" altLang="en-US" sz="3200" b="1" i="0" u="none" strike="noStrike" cap="none" normalizeH="0" baseline="-2500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6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chemeClr val="tx1"/>
                          </a:solidFill>
                          <a:effectLst/>
                          <a:latin typeface="Times New Roman" pitchFamily="18" charset="0"/>
                          <a:ea typeface="宋体" charset="-122"/>
                        </a:rPr>
                        <a:t>ψ</a:t>
                      </a:r>
                      <a:r>
                        <a:rPr kumimoji="1" lang="en-US" altLang="zh-CN" sz="3200" b="1" i="0" u="none" strike="noStrike" cap="none" normalizeH="0" baseline="-25000">
                          <a:ln>
                            <a:noFill/>
                          </a:ln>
                          <a:solidFill>
                            <a:schemeClr val="tx1"/>
                          </a:solidFill>
                          <a:effectLst/>
                          <a:latin typeface="Times New Roman" pitchFamily="18" charset="0"/>
                          <a:ea typeface="宋体" charset="-122"/>
                        </a:rPr>
                        <a:t>3s</a:t>
                      </a:r>
                      <a:endParaRPr kumimoji="1" lang="zh-CN" altLang="en-US" sz="3200" b="1" i="0" u="none" strike="noStrike" cap="none" normalizeH="0" baseline="-2500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chemeClr val="tx1"/>
                          </a:solidFill>
                          <a:effectLst/>
                          <a:latin typeface="Times New Roman" pitchFamily="18" charset="0"/>
                          <a:ea typeface="宋体" charset="-122"/>
                        </a:rPr>
                        <a:t>ψ</a:t>
                      </a:r>
                      <a:r>
                        <a:rPr kumimoji="1" lang="en-US" altLang="zh-CN" sz="3200" b="1" i="0" u="none" strike="noStrike" cap="none" normalizeH="0" baseline="-25000">
                          <a:ln>
                            <a:noFill/>
                          </a:ln>
                          <a:solidFill>
                            <a:schemeClr val="tx1"/>
                          </a:solidFill>
                          <a:effectLst/>
                          <a:latin typeface="Times New Roman" pitchFamily="18" charset="0"/>
                          <a:ea typeface="宋体" charset="-122"/>
                        </a:rPr>
                        <a:t>3dx</a:t>
                      </a:r>
                      <a:r>
                        <a:rPr kumimoji="1" lang="en-US" altLang="zh-CN" sz="2000" b="1" i="0" u="none" strike="noStrike" cap="none" normalizeH="0" baseline="-25000">
                          <a:ln>
                            <a:noFill/>
                          </a:ln>
                          <a:solidFill>
                            <a:schemeClr val="tx1"/>
                          </a:solidFill>
                          <a:effectLst/>
                          <a:latin typeface="Times New Roman" pitchFamily="18" charset="0"/>
                          <a:ea typeface="宋体" charset="-122"/>
                        </a:rPr>
                        <a:t>2</a:t>
                      </a:r>
                      <a:r>
                        <a:rPr kumimoji="1" lang="en-US" altLang="zh-CN" sz="3200" b="1" i="0" u="none" strike="noStrike" cap="none" normalizeH="0" baseline="-25000">
                          <a:ln>
                            <a:noFill/>
                          </a:ln>
                          <a:solidFill>
                            <a:schemeClr val="tx1"/>
                          </a:solidFill>
                          <a:effectLst/>
                          <a:latin typeface="Times New Roman" pitchFamily="18" charset="0"/>
                          <a:ea typeface="宋体" charset="-122"/>
                        </a:rPr>
                        <a:t>-y</a:t>
                      </a:r>
                      <a:r>
                        <a:rPr kumimoji="1" lang="en-US" altLang="zh-CN" sz="2000" b="1" i="0" u="none" strike="noStrike" cap="none" normalizeH="0" baseline="-25000">
                          <a:ln>
                            <a:noFill/>
                          </a:ln>
                          <a:solidFill>
                            <a:schemeClr val="tx1"/>
                          </a:solidFill>
                          <a:effectLst/>
                          <a:latin typeface="Times New Roman" pitchFamily="18" charset="0"/>
                          <a:ea typeface="宋体" charset="-122"/>
                        </a:rPr>
                        <a:t>2</a:t>
                      </a:r>
                      <a:endParaRPr kumimoji="1" lang="zh-CN" altLang="en-US" sz="2000" b="1" i="0" u="none" strike="noStrike" cap="none" normalizeH="0" baseline="-2500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a:ln>
                            <a:noFill/>
                          </a:ln>
                          <a:solidFill>
                            <a:schemeClr val="tx1"/>
                          </a:solidFill>
                          <a:effectLst/>
                          <a:latin typeface="Times New Roman" pitchFamily="18" charset="0"/>
                          <a:ea typeface="宋体" charset="-122"/>
                        </a:rPr>
                        <a:t>ψ</a:t>
                      </a:r>
                      <a:r>
                        <a:rPr kumimoji="1" lang="en-US" altLang="zh-CN" sz="3200" b="1" i="0" u="none" strike="noStrike" cap="none" normalizeH="0" baseline="-25000">
                          <a:ln>
                            <a:noFill/>
                          </a:ln>
                          <a:solidFill>
                            <a:schemeClr val="tx1"/>
                          </a:solidFill>
                          <a:effectLst/>
                          <a:latin typeface="Times New Roman" pitchFamily="18" charset="0"/>
                          <a:ea typeface="宋体" charset="-122"/>
                        </a:rPr>
                        <a:t>3p</a:t>
                      </a:r>
                      <a:r>
                        <a:rPr kumimoji="1" lang="en-US" altLang="zh-CN" sz="3200" b="1" i="0" u="none" strike="noStrike" cap="none" normalizeH="0" baseline="-35000">
                          <a:ln>
                            <a:noFill/>
                          </a:ln>
                          <a:solidFill>
                            <a:schemeClr val="tx1"/>
                          </a:solidFill>
                          <a:effectLst/>
                          <a:latin typeface="Times New Roman" pitchFamily="18" charset="0"/>
                          <a:ea typeface="宋体" charset="-122"/>
                        </a:rPr>
                        <a:t>z</a:t>
                      </a:r>
                      <a:endParaRPr kumimoji="1" lang="zh-CN" altLang="en-US" sz="3200" b="1" i="0" u="none" strike="noStrike" cap="none" normalizeH="0" baseline="-3500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3200" b="1" i="0" u="none" strike="noStrike" cap="none" normalizeH="0" baseline="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3200" b="1" i="1" u="none" strike="noStrike" cap="none" normalizeH="0" baseline="0" dirty="0">
                          <a:ln>
                            <a:noFill/>
                          </a:ln>
                          <a:solidFill>
                            <a:schemeClr val="tx1"/>
                          </a:solidFill>
                          <a:effectLst/>
                          <a:latin typeface="Times New Roman" pitchFamily="18" charset="0"/>
                          <a:ea typeface="宋体" charset="-122"/>
                        </a:rPr>
                        <a:t>ψ</a:t>
                      </a:r>
                      <a:r>
                        <a:rPr kumimoji="1" lang="en-US" altLang="zh-CN" sz="3200" b="1" i="0" u="none" strike="noStrike" cap="none" normalizeH="0" baseline="-25000" dirty="0">
                          <a:ln>
                            <a:noFill/>
                          </a:ln>
                          <a:solidFill>
                            <a:schemeClr val="tx1"/>
                          </a:solidFill>
                          <a:effectLst/>
                          <a:latin typeface="Times New Roman" pitchFamily="18" charset="0"/>
                          <a:ea typeface="宋体" charset="-122"/>
                        </a:rPr>
                        <a:t>3dxy</a:t>
                      </a:r>
                      <a:endParaRPr kumimoji="1" lang="zh-CN" altLang="en-US" sz="3200" b="1" i="0" u="none" strike="noStrike" cap="none" normalizeH="0" baseline="-25000" dirty="0">
                        <a:ln>
                          <a:noFill/>
                        </a:ln>
                        <a:solidFill>
                          <a:schemeClr val="tx1"/>
                        </a:solidFill>
                        <a:effectLst/>
                        <a:latin typeface="Times New Roman"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0954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3"/>
          <p:cNvSpPr>
            <a:spLocks noGrp="1"/>
          </p:cNvSpPr>
          <p:nvPr>
            <p:ph type="sldNum" sz="quarter" idx="12"/>
          </p:nvPr>
        </p:nvSpPr>
        <p:spPr/>
        <p:txBody>
          <a:bodyPr/>
          <a:lstStyle/>
          <a:p>
            <a:fld id="{65925B8C-55C9-4C9C-B155-A92C76BC3FA3}" type="slidenum">
              <a:rPr lang="zh-CN" altLang="en-US"/>
              <a:pPr/>
              <a:t>26</a:t>
            </a:fld>
            <a:endParaRPr lang="en-US" altLang="zh-CN"/>
          </a:p>
        </p:txBody>
      </p:sp>
      <p:graphicFrame>
        <p:nvGraphicFramePr>
          <p:cNvPr id="123906" name="Group 2"/>
          <p:cNvGraphicFramePr>
            <a:graphicFrameLocks noGrp="1"/>
          </p:cNvGraphicFramePr>
          <p:nvPr>
            <p:extLst>
              <p:ext uri="{D42A27DB-BD31-4B8C-83A1-F6EECF244321}">
                <p14:modId xmlns:p14="http://schemas.microsoft.com/office/powerpoint/2010/main" val="3771301265"/>
              </p:ext>
            </p:extLst>
          </p:nvPr>
        </p:nvGraphicFramePr>
        <p:xfrm>
          <a:off x="1703512" y="1340768"/>
          <a:ext cx="8570912" cy="4654106"/>
        </p:xfrm>
        <a:graphic>
          <a:graphicData uri="http://schemas.openxmlformats.org/drawingml/2006/table">
            <a:tbl>
              <a:tblPr/>
              <a:tblGrid>
                <a:gridCol w="866056">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825472">
                  <a:extLst>
                    <a:ext uri="{9D8B030D-6E8A-4147-A177-3AD203B41FA5}">
                      <a16:colId xmlns:a16="http://schemas.microsoft.com/office/drawing/2014/main" val="20002"/>
                    </a:ext>
                  </a:extLst>
                </a:gridCol>
                <a:gridCol w="3855048">
                  <a:extLst>
                    <a:ext uri="{9D8B030D-6E8A-4147-A177-3AD203B41FA5}">
                      <a16:colId xmlns:a16="http://schemas.microsoft.com/office/drawing/2014/main" val="20003"/>
                    </a:ext>
                  </a:extLst>
                </a:gridCol>
                <a:gridCol w="1224136">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tblGrid>
              <a:tr h="914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宋体" charset="-122"/>
                        </a:rPr>
                        <a:t>主量子数</a:t>
                      </a:r>
                      <a:endParaRPr kumimoji="1" lang="en-US" altLang="zh-CN" sz="2400" b="1" i="0" u="none" strike="noStrike" cap="none" normalizeH="0" baseline="0" dirty="0">
                        <a:ln>
                          <a:noFill/>
                        </a:ln>
                        <a:solidFill>
                          <a:schemeClr val="tx1"/>
                        </a:solidFill>
                        <a:effectLst/>
                        <a:latin typeface="Times New Roman" pitchFamily="18" charset="0"/>
                        <a:ea typeface="宋体" charset="-12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宋体" charset="-122"/>
                        </a:rPr>
                        <a:t>（</a:t>
                      </a:r>
                      <a:r>
                        <a:rPr kumimoji="1" lang="en-US" altLang="zh-CN" sz="2400" b="1" i="0" u="none" strike="noStrike" cap="none" normalizeH="0" baseline="0" dirty="0">
                          <a:ln>
                            <a:noFill/>
                          </a:ln>
                          <a:solidFill>
                            <a:schemeClr val="tx1"/>
                          </a:solidFill>
                          <a:effectLst/>
                          <a:latin typeface="Times New Roman" pitchFamily="18" charset="0"/>
                          <a:ea typeface="宋体" charset="-122"/>
                        </a:rPr>
                        <a:t>n</a:t>
                      </a:r>
                      <a:r>
                        <a:rPr kumimoji="1" lang="zh-CN" altLang="en-US" sz="2400" b="1" i="0" u="none" strike="noStrike" cap="none" normalizeH="0" baseline="0" dirty="0">
                          <a:ln>
                            <a:noFill/>
                          </a:ln>
                          <a:solidFill>
                            <a:schemeClr val="tx1"/>
                          </a:solidFill>
                          <a:effectLst/>
                          <a:latin typeface="Times New Roman" pitchFamily="18" charset="0"/>
                          <a:ea typeface="宋体"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1" lang="zh-CN" altLang="en-US" sz="2400" b="1" i="0" u="none" strike="noStrike" cap="none" normalizeH="0" baseline="0" dirty="0">
                          <a:ln>
                            <a:noFill/>
                          </a:ln>
                          <a:solidFill>
                            <a:schemeClr val="tx1"/>
                          </a:solidFill>
                          <a:effectLst/>
                          <a:latin typeface="Times New Roman" pitchFamily="18" charset="0"/>
                          <a:ea typeface="宋体" charset="-122"/>
                        </a:rPr>
                        <a:t>角量子数（</a:t>
                      </a:r>
                      <a:r>
                        <a:rPr kumimoji="1" lang="en-US" altLang="zh-CN" sz="2400" b="1" i="1" u="none" strike="noStrike" cap="none" normalizeH="0" baseline="0" dirty="0">
                          <a:ln>
                            <a:noFill/>
                          </a:ln>
                          <a:solidFill>
                            <a:schemeClr val="tx1"/>
                          </a:solidFill>
                          <a:effectLst/>
                          <a:latin typeface="Times New Roman" pitchFamily="18" charset="0"/>
                          <a:ea typeface="宋体" charset="-122"/>
                        </a:rPr>
                        <a:t>l</a:t>
                      </a:r>
                      <a:r>
                        <a:rPr kumimoji="1" lang="zh-CN" altLang="en-US" sz="2400" b="1" i="0" u="none" strike="noStrike" cap="none" normalizeH="0" baseline="0" dirty="0">
                          <a:ln>
                            <a:noFill/>
                          </a:ln>
                          <a:solidFill>
                            <a:schemeClr val="tx1"/>
                          </a:solidFill>
                          <a:effectLst/>
                          <a:latin typeface="Times New Roman" pitchFamily="18" charset="0"/>
                          <a:ea typeface="宋体"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宋体" charset="-122"/>
                        </a:rPr>
                        <a:t>亚层符号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imes New Roman" pitchFamily="18" charset="0"/>
                          <a:ea typeface="宋体" charset="-122"/>
                        </a:rPr>
                        <a:t>磁量子数</a:t>
                      </a:r>
                      <a:r>
                        <a:rPr kumimoji="1" lang="en-US" altLang="zh-CN" sz="2400" b="1" i="0" u="none" strike="noStrike" cap="none" normalizeH="0" baseline="0" dirty="0">
                          <a:ln>
                            <a:noFill/>
                          </a:ln>
                          <a:solidFill>
                            <a:schemeClr val="tx1"/>
                          </a:solidFill>
                          <a:effectLst/>
                          <a:latin typeface="Times New Roman" pitchFamily="18" charset="0"/>
                          <a:ea typeface="宋体" charset="-122"/>
                        </a:rPr>
                        <a:t>(m)</a:t>
                      </a:r>
                      <a:endParaRPr kumimoji="1" lang="zh-CN" altLang="en-US" sz="2400" b="1" i="0" u="none" strike="noStrike" cap="none" normalizeH="0" baseline="0" dirty="0">
                        <a:ln>
                          <a:noFill/>
                        </a:ln>
                        <a:solidFill>
                          <a:schemeClr val="tx1"/>
                        </a:solidFill>
                        <a:effectLst/>
                        <a:latin typeface="Times New Roman" pitchFamily="18"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charset="-122"/>
                        </a:rPr>
                        <a:t>轨道空间取向数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charset="-122"/>
                        </a:rPr>
                        <a:t>每层中轨道数</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1" u="none" strike="noStrike" cap="none" normalizeH="0" baseline="0">
                          <a:ln>
                            <a:noFill/>
                          </a:ln>
                          <a:solidFill>
                            <a:srgbClr val="A50021"/>
                          </a:solidFill>
                          <a:effectLst/>
                          <a:latin typeface="黑体" pitchFamily="2" charset="-122"/>
                          <a:ea typeface="黑体" pitchFamily="2" charset="-122"/>
                        </a:rPr>
                        <a:t>n</a:t>
                      </a:r>
                      <a:r>
                        <a:rPr kumimoji="1" lang="en-US" altLang="zh-CN" sz="2400" b="1" i="0" u="none" strike="noStrike" cap="none" normalizeH="0" baseline="30000">
                          <a:ln>
                            <a:noFill/>
                          </a:ln>
                          <a:solidFill>
                            <a:srgbClr val="A50021"/>
                          </a:solidFill>
                          <a:effectLst/>
                          <a:latin typeface="黑体" pitchFamily="2" charset="-122"/>
                          <a:ea typeface="黑体" pitchFamily="2" charset="-122"/>
                        </a:rPr>
                        <a:t>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95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1s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itchFamily="18" charset="0"/>
                          <a:ea typeface="宋体"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2s</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2p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-1</a:t>
                      </a:r>
                      <a:r>
                        <a:rPr kumimoji="1" lang="zh-CN" altLang="en-US" sz="2400" b="1" i="0" u="none" strike="noStrike" cap="none" normalizeH="0" baseline="0">
                          <a:ln>
                            <a:noFill/>
                          </a:ln>
                          <a:solidFill>
                            <a:schemeClr val="tx1"/>
                          </a:solidFill>
                          <a:effectLst/>
                          <a:latin typeface="Times New Roman" pitchFamily="18" charset="0"/>
                          <a:ea typeface="宋体" charset="-122"/>
                        </a:rPr>
                        <a:t>、</a:t>
                      </a:r>
                      <a:r>
                        <a:rPr kumimoji="1" lang="en-US" altLang="zh-CN" sz="2400" b="1" i="0" u="none" strike="noStrike" cap="none" normalizeH="0" baseline="0">
                          <a:ln>
                            <a:noFill/>
                          </a:ln>
                          <a:solidFill>
                            <a:schemeClr val="tx1"/>
                          </a:solidFill>
                          <a:effectLst/>
                          <a:latin typeface="Times New Roman" pitchFamily="18" charset="0"/>
                          <a:ea typeface="宋体" charset="-122"/>
                        </a:rPr>
                        <a:t>0</a:t>
                      </a:r>
                      <a:r>
                        <a:rPr kumimoji="1" lang="zh-CN" altLang="en-US" sz="2400" b="1" i="0" u="none" strike="noStrike" cap="none" normalizeH="0" baseline="0">
                          <a:ln>
                            <a:noFill/>
                          </a:ln>
                          <a:solidFill>
                            <a:schemeClr val="tx1"/>
                          </a:solidFill>
                          <a:effectLst/>
                          <a:latin typeface="Times New Roman" pitchFamily="18" charset="0"/>
                          <a:ea typeface="宋体" charset="-122"/>
                        </a:rPr>
                        <a:t>、</a:t>
                      </a:r>
                      <a:r>
                        <a:rPr kumimoji="1" lang="en-US" altLang="zh-CN" sz="2400" b="1" i="0" u="none" strike="noStrike" cap="none" normalizeH="0" baseline="0">
                          <a:ln>
                            <a:noFill/>
                          </a:ln>
                          <a:solidFill>
                            <a:schemeClr val="tx1"/>
                          </a:solidFill>
                          <a:effectLst/>
                          <a:latin typeface="Times New Roman" pitchFamily="18" charset="0"/>
                          <a:ea typeface="宋体"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chemeClr val="tx1"/>
                          </a:solidFill>
                          <a:effectLst/>
                          <a:latin typeface="Times New Roman" pitchFamily="18" charset="0"/>
                          <a:ea typeface="宋体" charset="-122"/>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3s</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3p</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3d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-1</a:t>
                      </a:r>
                      <a:r>
                        <a:rPr kumimoji="1" lang="zh-CN" altLang="en-US" sz="2400" b="1" i="0" u="none" strike="noStrike" cap="none" normalizeH="0" baseline="0">
                          <a:ln>
                            <a:noFill/>
                          </a:ln>
                          <a:solidFill>
                            <a:schemeClr val="tx1"/>
                          </a:solidFill>
                          <a:effectLst/>
                          <a:latin typeface="Times New Roman" pitchFamily="18" charset="0"/>
                          <a:ea typeface="宋体" charset="-122"/>
                        </a:rPr>
                        <a:t>、</a:t>
                      </a:r>
                      <a:r>
                        <a:rPr kumimoji="1" lang="en-US" altLang="zh-CN" sz="2400" b="1" i="0" u="none" strike="noStrike" cap="none" normalizeH="0" baseline="0">
                          <a:ln>
                            <a:noFill/>
                          </a:ln>
                          <a:solidFill>
                            <a:schemeClr val="tx1"/>
                          </a:solidFill>
                          <a:effectLst/>
                          <a:latin typeface="Times New Roman" pitchFamily="18" charset="0"/>
                          <a:ea typeface="宋体" charset="-122"/>
                        </a:rPr>
                        <a:t>0</a:t>
                      </a:r>
                      <a:r>
                        <a:rPr kumimoji="1" lang="zh-CN" altLang="en-US" sz="2400" b="1" i="0" u="none" strike="noStrike" cap="none" normalizeH="0" baseline="0">
                          <a:ln>
                            <a:noFill/>
                          </a:ln>
                          <a:solidFill>
                            <a:schemeClr val="tx1"/>
                          </a:solidFill>
                          <a:effectLst/>
                          <a:latin typeface="Times New Roman" pitchFamily="18" charset="0"/>
                          <a:ea typeface="宋体" charset="-122"/>
                        </a:rPr>
                        <a:t>、</a:t>
                      </a:r>
                      <a:r>
                        <a:rPr kumimoji="1" lang="en-US" altLang="zh-CN" sz="2400" b="1" i="0" u="none" strike="noStrike" cap="none" normalizeH="0" baseline="0">
                          <a:ln>
                            <a:noFill/>
                          </a:ln>
                          <a:solidFill>
                            <a:schemeClr val="tx1"/>
                          </a:solidFill>
                          <a:effectLst/>
                          <a:latin typeface="Times New Roman" pitchFamily="18" charset="0"/>
                          <a:ea typeface="宋体"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-2</a:t>
                      </a:r>
                      <a:r>
                        <a:rPr kumimoji="1" lang="zh-CN" altLang="en-US" sz="2400" b="1" i="0" u="none" strike="noStrike" cap="none" normalizeH="0" baseline="0">
                          <a:ln>
                            <a:noFill/>
                          </a:ln>
                          <a:solidFill>
                            <a:schemeClr val="tx1"/>
                          </a:solidFill>
                          <a:effectLst/>
                          <a:latin typeface="Times New Roman" pitchFamily="18" charset="0"/>
                          <a:ea typeface="宋体" charset="-122"/>
                        </a:rPr>
                        <a:t>、</a:t>
                      </a:r>
                      <a:r>
                        <a:rPr kumimoji="1" lang="en-US" altLang="zh-CN" sz="2400" b="1" i="0" u="none" strike="noStrike" cap="none" normalizeH="0" baseline="0">
                          <a:ln>
                            <a:noFill/>
                          </a:ln>
                          <a:solidFill>
                            <a:schemeClr val="tx1"/>
                          </a:solidFill>
                          <a:effectLst/>
                          <a:latin typeface="Times New Roman" pitchFamily="18" charset="0"/>
                          <a:ea typeface="宋体" charset="-122"/>
                        </a:rPr>
                        <a:t>-1</a:t>
                      </a:r>
                      <a:r>
                        <a:rPr kumimoji="1" lang="zh-CN" altLang="en-US" sz="2400" b="1" i="0" u="none" strike="noStrike" cap="none" normalizeH="0" baseline="0">
                          <a:ln>
                            <a:noFill/>
                          </a:ln>
                          <a:solidFill>
                            <a:schemeClr val="tx1"/>
                          </a:solidFill>
                          <a:effectLst/>
                          <a:latin typeface="Times New Roman" pitchFamily="18" charset="0"/>
                          <a:ea typeface="宋体" charset="-122"/>
                        </a:rPr>
                        <a:t>、</a:t>
                      </a:r>
                      <a:r>
                        <a:rPr kumimoji="1" lang="en-US" altLang="zh-CN" sz="2400" b="1" i="0" u="none" strike="noStrike" cap="none" normalizeH="0" baseline="0">
                          <a:ln>
                            <a:noFill/>
                          </a:ln>
                          <a:solidFill>
                            <a:schemeClr val="tx1"/>
                          </a:solidFill>
                          <a:effectLst/>
                          <a:latin typeface="Times New Roman" pitchFamily="18" charset="0"/>
                          <a:ea typeface="宋体" charset="-122"/>
                        </a:rPr>
                        <a:t>0</a:t>
                      </a:r>
                      <a:r>
                        <a:rPr kumimoji="1" lang="zh-CN" altLang="en-US" sz="2400" b="1" i="0" u="none" strike="noStrike" cap="none" normalizeH="0" baseline="0">
                          <a:ln>
                            <a:noFill/>
                          </a:ln>
                          <a:solidFill>
                            <a:schemeClr val="tx1"/>
                          </a:solidFill>
                          <a:effectLst/>
                          <a:latin typeface="Times New Roman" pitchFamily="18" charset="0"/>
                          <a:ea typeface="宋体" charset="-122"/>
                        </a:rPr>
                        <a:t>、</a:t>
                      </a:r>
                      <a:r>
                        <a:rPr kumimoji="1" lang="en-US" altLang="zh-CN" sz="2400" b="1" i="0" u="none" strike="noStrike" cap="none" normalizeH="0" baseline="0">
                          <a:ln>
                            <a:noFill/>
                          </a:ln>
                          <a:solidFill>
                            <a:schemeClr val="tx1"/>
                          </a:solidFill>
                          <a:effectLst/>
                          <a:latin typeface="Times New Roman" pitchFamily="18" charset="0"/>
                          <a:ea typeface="宋体" charset="-122"/>
                        </a:rPr>
                        <a:t>+1</a:t>
                      </a:r>
                      <a:r>
                        <a:rPr kumimoji="1" lang="zh-CN" altLang="en-US" sz="2400" b="1" i="0" u="none" strike="noStrike" cap="none" normalizeH="0" baseline="0">
                          <a:ln>
                            <a:noFill/>
                          </a:ln>
                          <a:solidFill>
                            <a:schemeClr val="tx1"/>
                          </a:solidFill>
                          <a:effectLst/>
                          <a:latin typeface="Times New Roman" pitchFamily="18" charset="0"/>
                          <a:ea typeface="宋体" charset="-122"/>
                        </a:rPr>
                        <a:t>、</a:t>
                      </a:r>
                      <a:r>
                        <a:rPr kumimoji="1" lang="en-US" altLang="zh-CN" sz="2400" b="1" i="0" u="none" strike="noStrike" cap="none" normalizeH="0" baseline="0">
                          <a:ln>
                            <a:noFill/>
                          </a:ln>
                          <a:solidFill>
                            <a:schemeClr val="tx1"/>
                          </a:solidFill>
                          <a:effectLst/>
                          <a:latin typeface="Times New Roman" pitchFamily="18" charset="0"/>
                          <a:ea typeface="宋体"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3</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charset="-122"/>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宋体" charset="-122"/>
                        </a:rPr>
                        <a:t>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23944" name="Rectangle 40"/>
          <p:cNvSpPr>
            <a:spLocks noGrp="1" noChangeArrowheads="1"/>
          </p:cNvSpPr>
          <p:nvPr>
            <p:ph type="title" idx="4294967295"/>
          </p:nvPr>
        </p:nvSpPr>
        <p:spPr>
          <a:xfrm>
            <a:off x="2133600" y="533400"/>
            <a:ext cx="7772400" cy="609600"/>
          </a:xfrm>
        </p:spPr>
        <p:txBody>
          <a:bodyPr/>
          <a:lstStyle/>
          <a:p>
            <a:r>
              <a:rPr lang="zh-CN" altLang="en-US" b="1"/>
              <a:t>每层中原子轨道数</a:t>
            </a:r>
            <a:endParaRPr lang="zh-CN" altLang="en-US"/>
          </a:p>
        </p:txBody>
      </p:sp>
    </p:spTree>
    <p:extLst>
      <p:ext uri="{BB962C8B-B14F-4D97-AF65-F5344CB8AC3E}">
        <p14:creationId xmlns:p14="http://schemas.microsoft.com/office/powerpoint/2010/main" val="3340772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2B78226A-C4AA-4E80-82F0-89802DD51BDF}" type="slidenum">
              <a:rPr lang="zh-CN" altLang="en-US"/>
              <a:pPr/>
              <a:t>27</a:t>
            </a:fld>
            <a:endParaRPr lang="en-US" altLang="zh-CN"/>
          </a:p>
        </p:txBody>
      </p:sp>
      <p:sp>
        <p:nvSpPr>
          <p:cNvPr id="124930" name="Rectangle 2"/>
          <p:cNvSpPr>
            <a:spLocks noGrp="1" noChangeArrowheads="1"/>
          </p:cNvSpPr>
          <p:nvPr>
            <p:ph type="title"/>
          </p:nvPr>
        </p:nvSpPr>
        <p:spPr>
          <a:xfrm>
            <a:off x="191344" y="300644"/>
            <a:ext cx="4343400" cy="609600"/>
          </a:xfrm>
        </p:spPr>
        <p:txBody>
          <a:bodyPr/>
          <a:lstStyle/>
          <a:p>
            <a:pPr algn="l"/>
            <a:r>
              <a:rPr lang="zh-CN" altLang="en-US" sz="3200" b="1" dirty="0">
                <a:solidFill>
                  <a:schemeClr val="tx1"/>
                </a:solidFill>
              </a:rPr>
              <a:t>　</a:t>
            </a:r>
            <a:r>
              <a:rPr lang="en-US" altLang="zh-CN" sz="3200" b="1" dirty="0">
                <a:solidFill>
                  <a:schemeClr val="tx1"/>
                </a:solidFill>
              </a:rPr>
              <a:t>4</a:t>
            </a:r>
            <a:r>
              <a:rPr lang="zh-CN" altLang="en-US" sz="3200" b="1" dirty="0">
                <a:solidFill>
                  <a:schemeClr val="tx1"/>
                </a:solidFill>
              </a:rPr>
              <a:t>、</a:t>
            </a:r>
            <a:r>
              <a:rPr lang="zh-CN" altLang="en-US" sz="3200" b="1" dirty="0">
                <a:solidFill>
                  <a:schemeClr val="tx1"/>
                </a:solidFill>
                <a:latin typeface="宋体" charset="-122"/>
              </a:rPr>
              <a:t>自旋量子数</a:t>
            </a:r>
            <a:r>
              <a:rPr lang="en-US" altLang="zh-CN" sz="3200" b="1" i="1" dirty="0">
                <a:solidFill>
                  <a:schemeClr val="tx1"/>
                </a:solidFill>
              </a:rPr>
              <a:t>s</a:t>
            </a:r>
            <a:endParaRPr lang="en-US" altLang="zh-CN" sz="3200" b="1" dirty="0">
              <a:solidFill>
                <a:schemeClr val="tx1"/>
              </a:solidFill>
            </a:endParaRPr>
          </a:p>
        </p:txBody>
      </p:sp>
      <p:sp>
        <p:nvSpPr>
          <p:cNvPr id="124931" name="Rectangle 3"/>
          <p:cNvSpPr>
            <a:spLocks noChangeArrowheads="1"/>
          </p:cNvSpPr>
          <p:nvPr/>
        </p:nvSpPr>
        <p:spPr bwMode="auto">
          <a:xfrm>
            <a:off x="695401" y="1817604"/>
            <a:ext cx="6696696" cy="2222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spcBef>
                <a:spcPct val="20000"/>
              </a:spcBef>
            </a:pPr>
            <a:r>
              <a:rPr lang="zh-CN" altLang="en-US" sz="2800" dirty="0">
                <a:latin typeface="宋体" charset="-122"/>
              </a:rPr>
              <a:t>可取的数值：</a:t>
            </a:r>
            <a:r>
              <a:rPr lang="en-US" altLang="zh-CN" sz="2800" dirty="0">
                <a:ea typeface="楷体_GB2312" pitchFamily="49" charset="-122"/>
              </a:rPr>
              <a:t>+1/2</a:t>
            </a:r>
            <a:r>
              <a:rPr lang="zh-CN" altLang="en-US" sz="2800" dirty="0">
                <a:ea typeface="楷体_GB2312" pitchFamily="49" charset="-122"/>
              </a:rPr>
              <a:t>、</a:t>
            </a:r>
            <a:r>
              <a:rPr lang="en-US" altLang="zh-CN" sz="2800" dirty="0">
                <a:ea typeface="楷体_GB2312" pitchFamily="49" charset="-122"/>
              </a:rPr>
              <a:t>-1/2</a:t>
            </a:r>
            <a:r>
              <a:rPr lang="zh-CN" altLang="en-US" sz="2800" dirty="0">
                <a:ea typeface="楷体_GB2312" pitchFamily="49" charset="-122"/>
              </a:rPr>
              <a:t>。</a:t>
            </a:r>
          </a:p>
          <a:p>
            <a:pPr marL="342900" indent="-342900">
              <a:lnSpc>
                <a:spcPct val="150000"/>
              </a:lnSpc>
              <a:spcBef>
                <a:spcPct val="20000"/>
              </a:spcBef>
            </a:pPr>
            <a:r>
              <a:rPr lang="zh-CN" altLang="en-US" sz="2800" dirty="0">
                <a:latin typeface="宋体" charset="-122"/>
                <a:ea typeface="楷体_GB2312" pitchFamily="49" charset="-122"/>
              </a:rPr>
              <a:t>常用</a:t>
            </a:r>
            <a:r>
              <a:rPr lang="zh-CN" altLang="en-US" sz="2800" dirty="0">
                <a:ea typeface="楷体_GB2312" pitchFamily="49" charset="-122"/>
              </a:rPr>
              <a:t>↑、↓</a:t>
            </a:r>
            <a:r>
              <a:rPr lang="zh-CN" altLang="en-US" sz="2800" dirty="0">
                <a:latin typeface="宋体" charset="-122"/>
                <a:ea typeface="楷体_GB2312" pitchFamily="49" charset="-122"/>
              </a:rPr>
              <a:t>符号</a:t>
            </a:r>
          </a:p>
          <a:p>
            <a:pPr marL="342900" indent="-342900">
              <a:lnSpc>
                <a:spcPct val="150000"/>
              </a:lnSpc>
              <a:spcBef>
                <a:spcPct val="20000"/>
              </a:spcBef>
            </a:pPr>
            <a:r>
              <a:rPr lang="zh-CN" altLang="en-US" sz="2800" dirty="0">
                <a:latin typeface="宋体" charset="-122"/>
                <a:ea typeface="楷体_GB2312" pitchFamily="49" charset="-122"/>
              </a:rPr>
              <a:t>表示电子自旋的两种取向。</a:t>
            </a:r>
          </a:p>
        </p:txBody>
      </p:sp>
      <p:sp>
        <p:nvSpPr>
          <p:cNvPr id="124933" name="Rectangle 5"/>
          <p:cNvSpPr>
            <a:spLocks noChangeArrowheads="1"/>
          </p:cNvSpPr>
          <p:nvPr/>
        </p:nvSpPr>
        <p:spPr bwMode="auto">
          <a:xfrm>
            <a:off x="2063552" y="5089099"/>
            <a:ext cx="5616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t>物理意义：</a:t>
            </a:r>
            <a:r>
              <a:rPr lang="zh-CN" altLang="en-US" sz="3200" dirty="0">
                <a:ea typeface="楷体_GB2312" pitchFamily="49" charset="-122"/>
              </a:rPr>
              <a:t>电子自旋方向。</a:t>
            </a:r>
          </a:p>
        </p:txBody>
      </p:sp>
      <p:pic>
        <p:nvPicPr>
          <p:cNvPr id="124934" name="Picture 6" descr="自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1486" y="478766"/>
            <a:ext cx="3353146" cy="4900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723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4933"/>
                                        </p:tgtEl>
                                        <p:attrNameLst>
                                          <p:attrName>style.visibility</p:attrName>
                                        </p:attrNameLst>
                                      </p:cBhvr>
                                      <p:to>
                                        <p:strVal val="visible"/>
                                      </p:to>
                                    </p:set>
                                    <p:anim calcmode="lin" valueType="num">
                                      <p:cBhvr additive="base">
                                        <p:cTn id="7" dur="500" fill="hold"/>
                                        <p:tgtEl>
                                          <p:spTgt spid="124933"/>
                                        </p:tgtEl>
                                        <p:attrNameLst>
                                          <p:attrName>ppt_x</p:attrName>
                                        </p:attrNameLst>
                                      </p:cBhvr>
                                      <p:tavLst>
                                        <p:tav tm="0">
                                          <p:val>
                                            <p:strVal val="#ppt_x"/>
                                          </p:val>
                                        </p:tav>
                                        <p:tav tm="100000">
                                          <p:val>
                                            <p:strVal val="#ppt_x"/>
                                          </p:val>
                                        </p:tav>
                                      </p:tavLst>
                                    </p:anim>
                                    <p:anim calcmode="lin" valueType="num">
                                      <p:cBhvr additive="base">
                                        <p:cTn id="8" dur="500" fill="hold"/>
                                        <p:tgtEl>
                                          <p:spTgt spid="1249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604A0AAE-387A-42C8-8414-E6076A86BA7C}" type="slidenum">
              <a:rPr lang="zh-CN" altLang="en-US"/>
              <a:pPr/>
              <a:t>28</a:t>
            </a:fld>
            <a:endParaRPr lang="en-US" altLang="zh-CN"/>
          </a:p>
        </p:txBody>
      </p:sp>
      <p:sp>
        <p:nvSpPr>
          <p:cNvPr id="142338" name="Text Box 2"/>
          <p:cNvSpPr txBox="1">
            <a:spLocks noChangeArrowheads="1"/>
          </p:cNvSpPr>
          <p:nvPr/>
        </p:nvSpPr>
        <p:spPr bwMode="auto">
          <a:xfrm>
            <a:off x="551384" y="5676919"/>
            <a:ext cx="7239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200000"/>
              </a:lnSpc>
              <a:spcBef>
                <a:spcPct val="50000"/>
              </a:spcBef>
              <a:buFont typeface="Wingdings" pitchFamily="2" charset="2"/>
              <a:buChar char="Ø"/>
            </a:pPr>
            <a:r>
              <a:rPr lang="en-US" altLang="zh-CN" sz="2800" i="1" dirty="0">
                <a:latin typeface="黑体" pitchFamily="2" charset="-122"/>
                <a:ea typeface="黑体" pitchFamily="2" charset="-122"/>
              </a:rPr>
              <a:t>s</a:t>
            </a:r>
            <a:r>
              <a:rPr lang="en-US" altLang="zh-CN" sz="2800" baseline="-25000" dirty="0">
                <a:latin typeface="黑体" pitchFamily="2" charset="-122"/>
                <a:ea typeface="黑体" pitchFamily="2" charset="-122"/>
              </a:rPr>
              <a:t> </a:t>
            </a:r>
            <a:r>
              <a:rPr lang="zh-CN" altLang="en-US" sz="2800" dirty="0">
                <a:latin typeface="黑体" pitchFamily="2" charset="-122"/>
                <a:ea typeface="黑体" pitchFamily="2" charset="-122"/>
              </a:rPr>
              <a:t>决定电子的自旋方向。</a:t>
            </a:r>
          </a:p>
        </p:txBody>
      </p:sp>
      <p:sp>
        <p:nvSpPr>
          <p:cNvPr id="142339" name="Text Box 3"/>
          <p:cNvSpPr txBox="1">
            <a:spLocks noChangeArrowheads="1"/>
          </p:cNvSpPr>
          <p:nvPr/>
        </p:nvSpPr>
        <p:spPr bwMode="auto">
          <a:xfrm>
            <a:off x="551384" y="965046"/>
            <a:ext cx="1094521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200000"/>
              </a:lnSpc>
              <a:spcBef>
                <a:spcPct val="50000"/>
              </a:spcBef>
              <a:buFont typeface="Wingdings" pitchFamily="2" charset="2"/>
              <a:buChar char="Ø"/>
            </a:pPr>
            <a:r>
              <a:rPr lang="en-US" altLang="zh-CN" sz="2800" i="1" dirty="0">
                <a:latin typeface="黑体" pitchFamily="2" charset="-122"/>
                <a:ea typeface="黑体" pitchFamily="2" charset="-122"/>
              </a:rPr>
              <a:t>n </a:t>
            </a:r>
            <a:r>
              <a:rPr lang="zh-CN" altLang="en-US" sz="2800" dirty="0">
                <a:latin typeface="黑体" pitchFamily="2" charset="-122"/>
                <a:ea typeface="黑体" pitchFamily="2" charset="-122"/>
              </a:rPr>
              <a:t>决定了电子离核的远近</a:t>
            </a:r>
            <a:r>
              <a:rPr lang="en-US" altLang="zh-CN" sz="2800" dirty="0">
                <a:latin typeface="黑体" pitchFamily="2" charset="-122"/>
                <a:ea typeface="黑体" pitchFamily="2" charset="-122"/>
              </a:rPr>
              <a:t>(</a:t>
            </a:r>
            <a:r>
              <a:rPr lang="zh-CN" altLang="en-US" sz="2800" dirty="0">
                <a:latin typeface="黑体" pitchFamily="2" charset="-122"/>
                <a:ea typeface="黑体" pitchFamily="2" charset="-122"/>
              </a:rPr>
              <a:t>或电子层数</a:t>
            </a:r>
            <a:r>
              <a:rPr lang="en-US" altLang="zh-CN" sz="2800" dirty="0">
                <a:latin typeface="黑体" pitchFamily="2" charset="-122"/>
                <a:ea typeface="黑体" pitchFamily="2" charset="-122"/>
              </a:rPr>
              <a:t>)</a:t>
            </a:r>
            <a:r>
              <a:rPr lang="zh-CN" altLang="en-US" sz="2800" dirty="0">
                <a:latin typeface="黑体" pitchFamily="2" charset="-122"/>
                <a:ea typeface="黑体" pitchFamily="2" charset="-122"/>
              </a:rPr>
              <a:t>，也是决定原子轨道能量高低的主要因素。</a:t>
            </a:r>
          </a:p>
        </p:txBody>
      </p:sp>
      <p:sp>
        <p:nvSpPr>
          <p:cNvPr id="142340" name="Text Box 4"/>
          <p:cNvSpPr txBox="1">
            <a:spLocks noChangeArrowheads="1"/>
          </p:cNvSpPr>
          <p:nvPr/>
        </p:nvSpPr>
        <p:spPr bwMode="auto">
          <a:xfrm>
            <a:off x="551384" y="2636912"/>
            <a:ext cx="1058517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200000"/>
              </a:lnSpc>
              <a:spcBef>
                <a:spcPct val="50000"/>
              </a:spcBef>
              <a:buFont typeface="Wingdings" pitchFamily="2" charset="2"/>
              <a:buChar char="Ø"/>
            </a:pPr>
            <a:r>
              <a:rPr lang="en-US" altLang="zh-CN" sz="2800" i="1" dirty="0">
                <a:latin typeface="黑体" pitchFamily="2" charset="-122"/>
                <a:ea typeface="黑体" pitchFamily="2" charset="-122"/>
              </a:rPr>
              <a:t>l </a:t>
            </a:r>
            <a:r>
              <a:rPr lang="zh-CN" altLang="en-US" sz="2800" dirty="0">
                <a:latin typeface="黑体" pitchFamily="2" charset="-122"/>
                <a:ea typeface="黑体" pitchFamily="2" charset="-122"/>
              </a:rPr>
              <a:t>决定原子轨道形状、种类和亚层数</a:t>
            </a:r>
            <a:r>
              <a:rPr lang="en-US" altLang="zh-CN" sz="2800" dirty="0">
                <a:latin typeface="黑体" pitchFamily="2" charset="-122"/>
                <a:ea typeface="黑体" pitchFamily="2" charset="-122"/>
              </a:rPr>
              <a:t>,</a:t>
            </a:r>
            <a:r>
              <a:rPr lang="zh-CN" altLang="en-US" sz="2800" dirty="0">
                <a:latin typeface="黑体" pitchFamily="2" charset="-122"/>
                <a:ea typeface="黑体" pitchFamily="2" charset="-122"/>
              </a:rPr>
              <a:t>同时也是影响电子能量的一个因素。</a:t>
            </a:r>
          </a:p>
        </p:txBody>
      </p:sp>
      <p:sp>
        <p:nvSpPr>
          <p:cNvPr id="142341" name="Text Box 5"/>
          <p:cNvSpPr txBox="1">
            <a:spLocks noChangeArrowheads="1"/>
          </p:cNvSpPr>
          <p:nvPr/>
        </p:nvSpPr>
        <p:spPr bwMode="auto">
          <a:xfrm>
            <a:off x="551384" y="4149080"/>
            <a:ext cx="1058517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200000"/>
              </a:lnSpc>
              <a:spcBef>
                <a:spcPct val="50000"/>
              </a:spcBef>
              <a:buFont typeface="Wingdings" pitchFamily="2" charset="2"/>
              <a:buChar char="Ø"/>
            </a:pPr>
            <a:r>
              <a:rPr lang="en-US" altLang="zh-CN" sz="2800" i="1" dirty="0">
                <a:latin typeface="黑体" pitchFamily="2" charset="-122"/>
                <a:ea typeface="黑体" pitchFamily="2" charset="-122"/>
              </a:rPr>
              <a:t>m </a:t>
            </a:r>
            <a:r>
              <a:rPr lang="zh-CN" altLang="en-US" sz="2800" dirty="0">
                <a:latin typeface="黑体" pitchFamily="2" charset="-122"/>
                <a:ea typeface="黑体" pitchFamily="2" charset="-122"/>
              </a:rPr>
              <a:t>决定原子轨道的空间伸展方向，每一个伸展方向代表一个原子轨道。</a:t>
            </a:r>
          </a:p>
        </p:txBody>
      </p:sp>
      <p:sp>
        <p:nvSpPr>
          <p:cNvPr id="142342" name="Text Box 6"/>
          <p:cNvSpPr txBox="1">
            <a:spLocks noChangeArrowheads="1"/>
          </p:cNvSpPr>
          <p:nvPr/>
        </p:nvSpPr>
        <p:spPr bwMode="auto">
          <a:xfrm>
            <a:off x="191344" y="112520"/>
            <a:ext cx="5029200" cy="641350"/>
          </a:xfrm>
          <a:prstGeom prst="rect">
            <a:avLst/>
          </a:prstGeom>
          <a:solidFill>
            <a:srgbClr val="CC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600" dirty="0">
                <a:solidFill>
                  <a:srgbClr val="FFFF00"/>
                </a:solidFill>
                <a:effectLst>
                  <a:outerShdw blurRad="38100" dist="38100" dir="2700000" algn="tl">
                    <a:srgbClr val="000000"/>
                  </a:outerShdw>
                </a:effectLst>
                <a:ea typeface="黑体" pitchFamily="2" charset="-122"/>
              </a:rPr>
              <a:t>四个量子数的物理意义</a:t>
            </a:r>
          </a:p>
        </p:txBody>
      </p:sp>
    </p:spTree>
    <p:extLst>
      <p:ext uri="{BB962C8B-B14F-4D97-AF65-F5344CB8AC3E}">
        <p14:creationId xmlns:p14="http://schemas.microsoft.com/office/powerpoint/2010/main" val="1960285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checkerboard(across)">
                                      <p:cBhvr>
                                        <p:cTn id="7" dur="500"/>
                                        <p:tgtEl>
                                          <p:spTgt spid="142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2341"/>
                                        </p:tgtEl>
                                        <p:attrNameLst>
                                          <p:attrName>style.visibility</p:attrName>
                                        </p:attrNameLst>
                                      </p:cBhvr>
                                      <p:to>
                                        <p:strVal val="visible"/>
                                      </p:to>
                                    </p:set>
                                    <p:animEffect transition="in" filter="checkerboard(across)">
                                      <p:cBhvr>
                                        <p:cTn id="12" dur="500"/>
                                        <p:tgtEl>
                                          <p:spTgt spid="1423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42338"/>
                                        </p:tgtEl>
                                        <p:attrNameLst>
                                          <p:attrName>style.visibility</p:attrName>
                                        </p:attrNameLst>
                                      </p:cBhvr>
                                      <p:to>
                                        <p:strVal val="visible"/>
                                      </p:to>
                                    </p:set>
                                    <p:animEffect transition="in" filter="box(out)">
                                      <p:cBhvr>
                                        <p:cTn id="17" dur="500"/>
                                        <p:tgtEl>
                                          <p:spTgt spid="142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utoUpdateAnimBg="0"/>
      <p:bldP spid="142340" grpId="0" autoUpdateAnimBg="0"/>
      <p:bldP spid="142341"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AACD1262-8BDE-4C44-9046-F4769C8AC745}" type="slidenum">
              <a:rPr lang="zh-CN" altLang="en-US"/>
              <a:pPr/>
              <a:t>29</a:t>
            </a:fld>
            <a:endParaRPr lang="en-US" altLang="zh-CN"/>
          </a:p>
        </p:txBody>
      </p:sp>
      <p:sp>
        <p:nvSpPr>
          <p:cNvPr id="147463" name="Rectangle 7"/>
          <p:cNvSpPr>
            <a:spLocks noChangeArrowheads="1"/>
          </p:cNvSpPr>
          <p:nvPr/>
        </p:nvSpPr>
        <p:spPr bwMode="auto">
          <a:xfrm>
            <a:off x="407368" y="116632"/>
            <a:ext cx="9865096" cy="604867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812800" indent="-812800">
              <a:lnSpc>
                <a:spcPct val="150000"/>
              </a:lnSpc>
              <a:spcBef>
                <a:spcPct val="20000"/>
              </a:spcBef>
            </a:pPr>
            <a:r>
              <a:rPr lang="zh-CN" altLang="en-US" sz="2800" dirty="0">
                <a:latin typeface="Times New Roman" pitchFamily="18" charset="0"/>
                <a:ea typeface="+mn-ea"/>
                <a:cs typeface="Times New Roman" pitchFamily="18" charset="0"/>
              </a:rPr>
              <a:t>例题</a:t>
            </a:r>
            <a:r>
              <a:rPr lang="en-US" altLang="zh-CN" sz="2800" dirty="0">
                <a:latin typeface="Times New Roman" pitchFamily="18" charset="0"/>
                <a:ea typeface="+mn-ea"/>
                <a:cs typeface="Times New Roman" pitchFamily="18" charset="0"/>
              </a:rPr>
              <a:t>1</a:t>
            </a:r>
            <a:r>
              <a:rPr lang="zh-CN" altLang="en-US" sz="2800" dirty="0">
                <a:latin typeface="Times New Roman" pitchFamily="18" charset="0"/>
                <a:ea typeface="+mn-ea"/>
                <a:cs typeface="Times New Roman" pitchFamily="18" charset="0"/>
              </a:rPr>
              <a:t>：</a:t>
            </a:r>
          </a:p>
          <a:p>
            <a:pPr marL="812800" indent="-812800">
              <a:lnSpc>
                <a:spcPct val="150000"/>
              </a:lnSpc>
              <a:spcBef>
                <a:spcPct val="20000"/>
              </a:spcBef>
            </a:pPr>
            <a:r>
              <a:rPr lang="zh-CN" altLang="en-US" sz="2800" dirty="0">
                <a:latin typeface="Times New Roman" pitchFamily="18" charset="0"/>
                <a:ea typeface="+mn-ea"/>
                <a:cs typeface="Times New Roman" pitchFamily="18" charset="0"/>
              </a:rPr>
              <a:t>        </a:t>
            </a:r>
            <a:r>
              <a:rPr lang="en-US" altLang="zh-CN" sz="2800" i="1" dirty="0">
                <a:latin typeface="Times New Roman" pitchFamily="18" charset="0"/>
                <a:ea typeface="+mn-ea"/>
                <a:cs typeface="Times New Roman" pitchFamily="18" charset="0"/>
              </a:rPr>
              <a:t>n</a:t>
            </a:r>
            <a:r>
              <a:rPr lang="en-US" altLang="zh-CN" sz="2800" dirty="0">
                <a:latin typeface="Times New Roman" pitchFamily="18" charset="0"/>
                <a:ea typeface="+mn-ea"/>
                <a:cs typeface="Times New Roman" pitchFamily="18" charset="0"/>
              </a:rPr>
              <a:t> = 3</a:t>
            </a:r>
            <a:r>
              <a:rPr lang="zh-CN" altLang="en-US" sz="2800" dirty="0">
                <a:latin typeface="Times New Roman" pitchFamily="18" charset="0"/>
                <a:ea typeface="+mn-ea"/>
                <a:cs typeface="Times New Roman" pitchFamily="18" charset="0"/>
              </a:rPr>
              <a:t>的原子轨道可有哪些轨道角动量量子 和磁量子数？该电子层有多少原子轨道？</a:t>
            </a:r>
          </a:p>
          <a:p>
            <a:pPr marL="812800" indent="-812800">
              <a:lnSpc>
                <a:spcPct val="150000"/>
              </a:lnSpc>
              <a:spcBef>
                <a:spcPct val="20000"/>
              </a:spcBef>
            </a:pPr>
            <a:r>
              <a:rPr lang="zh-CN" altLang="en-US" sz="2800" dirty="0">
                <a:latin typeface="Times New Roman" pitchFamily="18" charset="0"/>
                <a:ea typeface="+mn-ea"/>
                <a:cs typeface="Times New Roman" pitchFamily="18" charset="0"/>
              </a:rPr>
              <a:t>解：        当 </a:t>
            </a:r>
            <a:r>
              <a:rPr lang="en-US" altLang="zh-CN" sz="2800" i="1" dirty="0">
                <a:latin typeface="Times New Roman" pitchFamily="18" charset="0"/>
                <a:ea typeface="+mn-ea"/>
                <a:cs typeface="Times New Roman" pitchFamily="18" charset="0"/>
              </a:rPr>
              <a:t>n</a:t>
            </a:r>
            <a:r>
              <a:rPr lang="en-US" altLang="zh-CN" sz="2800" dirty="0">
                <a:latin typeface="Times New Roman" pitchFamily="18" charset="0"/>
                <a:ea typeface="+mn-ea"/>
                <a:cs typeface="Times New Roman" pitchFamily="18" charset="0"/>
              </a:rPr>
              <a:t> = 3</a:t>
            </a:r>
            <a:r>
              <a:rPr lang="zh-CN" altLang="en-US" sz="2800" dirty="0">
                <a:latin typeface="Times New Roman" pitchFamily="18" charset="0"/>
                <a:ea typeface="+mn-ea"/>
                <a:cs typeface="Times New Roman" pitchFamily="18" charset="0"/>
              </a:rPr>
              <a:t>，</a:t>
            </a:r>
            <a:r>
              <a:rPr lang="en-US" altLang="zh-CN" sz="2800" i="1" dirty="0">
                <a:latin typeface="Times New Roman" pitchFamily="18" charset="0"/>
                <a:ea typeface="+mn-ea"/>
                <a:cs typeface="Times New Roman" pitchFamily="18" charset="0"/>
              </a:rPr>
              <a:t>l</a:t>
            </a:r>
            <a:r>
              <a:rPr lang="en-US" altLang="zh-CN" sz="2800" dirty="0">
                <a:latin typeface="Times New Roman" pitchFamily="18" charset="0"/>
                <a:ea typeface="+mn-ea"/>
                <a:cs typeface="Times New Roman" pitchFamily="18" charset="0"/>
              </a:rPr>
              <a:t> = 0</a:t>
            </a:r>
            <a:r>
              <a:rPr lang="zh-CN" altLang="en-US" sz="2800" dirty="0">
                <a:latin typeface="Times New Roman" pitchFamily="18" charset="0"/>
                <a:ea typeface="+mn-ea"/>
                <a:cs typeface="Times New Roman" pitchFamily="18" charset="0"/>
              </a:rPr>
              <a:t>，</a:t>
            </a:r>
            <a:r>
              <a:rPr lang="en-US" altLang="zh-CN" sz="2800" dirty="0">
                <a:latin typeface="Times New Roman" pitchFamily="18" charset="0"/>
                <a:ea typeface="+mn-ea"/>
                <a:cs typeface="Times New Roman" pitchFamily="18" charset="0"/>
              </a:rPr>
              <a:t>1</a:t>
            </a:r>
            <a:r>
              <a:rPr lang="zh-CN" altLang="en-US" sz="2800" dirty="0">
                <a:latin typeface="Times New Roman" pitchFamily="18" charset="0"/>
                <a:ea typeface="+mn-ea"/>
                <a:cs typeface="Times New Roman" pitchFamily="18" charset="0"/>
              </a:rPr>
              <a:t>，</a:t>
            </a:r>
            <a:r>
              <a:rPr lang="en-US" altLang="zh-CN" sz="2800" dirty="0">
                <a:latin typeface="Times New Roman" pitchFamily="18" charset="0"/>
                <a:ea typeface="+mn-ea"/>
                <a:cs typeface="Times New Roman" pitchFamily="18" charset="0"/>
              </a:rPr>
              <a:t>2</a:t>
            </a:r>
            <a:r>
              <a:rPr lang="zh-CN" altLang="en-US" sz="2800" dirty="0">
                <a:latin typeface="Times New Roman" pitchFamily="18" charset="0"/>
                <a:ea typeface="+mn-ea"/>
                <a:cs typeface="Times New Roman" pitchFamily="18" charset="0"/>
              </a:rPr>
              <a:t>；</a:t>
            </a:r>
          </a:p>
          <a:p>
            <a:pPr marL="812800" indent="-812800">
              <a:lnSpc>
                <a:spcPct val="150000"/>
              </a:lnSpc>
              <a:spcBef>
                <a:spcPct val="20000"/>
              </a:spcBef>
            </a:pPr>
            <a:r>
              <a:rPr lang="zh-CN" altLang="en-US" sz="2800" dirty="0">
                <a:latin typeface="Times New Roman" pitchFamily="18" charset="0"/>
                <a:ea typeface="+mn-ea"/>
                <a:cs typeface="Times New Roman" pitchFamily="18" charset="0"/>
              </a:rPr>
              <a:t>                当 </a:t>
            </a:r>
            <a:r>
              <a:rPr lang="en-US" altLang="zh-CN" sz="2800" i="1" dirty="0">
                <a:latin typeface="Times New Roman" pitchFamily="18" charset="0"/>
                <a:ea typeface="+mn-ea"/>
                <a:cs typeface="Times New Roman" pitchFamily="18" charset="0"/>
              </a:rPr>
              <a:t>l</a:t>
            </a:r>
            <a:r>
              <a:rPr lang="en-US" altLang="zh-CN" sz="2800" dirty="0">
                <a:latin typeface="Times New Roman" pitchFamily="18" charset="0"/>
                <a:ea typeface="+mn-ea"/>
                <a:cs typeface="Times New Roman" pitchFamily="18" charset="0"/>
              </a:rPr>
              <a:t> = 0</a:t>
            </a:r>
            <a:r>
              <a:rPr lang="zh-CN" altLang="en-US" sz="2800" dirty="0">
                <a:latin typeface="Times New Roman" pitchFamily="18" charset="0"/>
                <a:ea typeface="+mn-ea"/>
                <a:cs typeface="Times New Roman" pitchFamily="18" charset="0"/>
              </a:rPr>
              <a:t>，</a:t>
            </a:r>
            <a:r>
              <a:rPr lang="en-US" altLang="zh-CN" sz="2800" i="1" dirty="0">
                <a:latin typeface="Times New Roman" pitchFamily="18" charset="0"/>
                <a:ea typeface="+mn-ea"/>
                <a:cs typeface="Times New Roman" pitchFamily="18" charset="0"/>
              </a:rPr>
              <a:t>m</a:t>
            </a:r>
            <a:r>
              <a:rPr lang="en-US" altLang="zh-CN" sz="2800" dirty="0">
                <a:latin typeface="Times New Roman" pitchFamily="18" charset="0"/>
                <a:ea typeface="+mn-ea"/>
                <a:cs typeface="Times New Roman" pitchFamily="18" charset="0"/>
              </a:rPr>
              <a:t> = 0</a:t>
            </a:r>
            <a:r>
              <a:rPr lang="zh-CN" altLang="en-US" sz="2800" dirty="0">
                <a:latin typeface="Times New Roman" pitchFamily="18" charset="0"/>
                <a:ea typeface="+mn-ea"/>
                <a:cs typeface="Times New Roman" pitchFamily="18" charset="0"/>
              </a:rPr>
              <a:t>；</a:t>
            </a:r>
          </a:p>
          <a:p>
            <a:pPr marL="812800" indent="-812800">
              <a:lnSpc>
                <a:spcPct val="150000"/>
              </a:lnSpc>
              <a:spcBef>
                <a:spcPct val="20000"/>
              </a:spcBef>
            </a:pPr>
            <a:r>
              <a:rPr lang="zh-CN" altLang="en-US" sz="2800" dirty="0">
                <a:latin typeface="Times New Roman" pitchFamily="18" charset="0"/>
                <a:ea typeface="+mn-ea"/>
                <a:cs typeface="Times New Roman" pitchFamily="18" charset="0"/>
              </a:rPr>
              <a:t>                当 </a:t>
            </a:r>
            <a:r>
              <a:rPr lang="en-US" altLang="zh-CN" sz="2800" i="1" dirty="0">
                <a:latin typeface="Times New Roman" pitchFamily="18" charset="0"/>
                <a:ea typeface="+mn-ea"/>
                <a:cs typeface="Times New Roman" pitchFamily="18" charset="0"/>
              </a:rPr>
              <a:t>l</a:t>
            </a:r>
            <a:r>
              <a:rPr lang="en-US" altLang="zh-CN" sz="2800" dirty="0">
                <a:latin typeface="Times New Roman" pitchFamily="18" charset="0"/>
                <a:ea typeface="+mn-ea"/>
                <a:cs typeface="Times New Roman" pitchFamily="18" charset="0"/>
              </a:rPr>
              <a:t> = 1</a:t>
            </a:r>
            <a:r>
              <a:rPr lang="zh-CN" altLang="en-US" sz="2800" dirty="0">
                <a:latin typeface="Times New Roman" pitchFamily="18" charset="0"/>
                <a:ea typeface="+mn-ea"/>
                <a:cs typeface="Times New Roman" pitchFamily="18" charset="0"/>
              </a:rPr>
              <a:t>，</a:t>
            </a:r>
            <a:r>
              <a:rPr lang="en-US" altLang="zh-CN" sz="2800" i="1" dirty="0">
                <a:latin typeface="Times New Roman" pitchFamily="18" charset="0"/>
                <a:ea typeface="+mn-ea"/>
                <a:cs typeface="Times New Roman" pitchFamily="18" charset="0"/>
              </a:rPr>
              <a:t>m</a:t>
            </a:r>
            <a:r>
              <a:rPr lang="en-US" altLang="zh-CN" sz="2800" dirty="0">
                <a:latin typeface="Times New Roman" pitchFamily="18" charset="0"/>
                <a:ea typeface="+mn-ea"/>
                <a:cs typeface="Times New Roman" pitchFamily="18" charset="0"/>
              </a:rPr>
              <a:t> = -1</a:t>
            </a:r>
            <a:r>
              <a:rPr lang="zh-CN" altLang="en-US" sz="2800" dirty="0">
                <a:latin typeface="Times New Roman" pitchFamily="18" charset="0"/>
                <a:ea typeface="+mn-ea"/>
                <a:cs typeface="Times New Roman" pitchFamily="18" charset="0"/>
              </a:rPr>
              <a:t>，</a:t>
            </a:r>
            <a:r>
              <a:rPr lang="en-US" altLang="zh-CN" sz="2800" dirty="0">
                <a:latin typeface="Times New Roman" pitchFamily="18" charset="0"/>
                <a:ea typeface="+mn-ea"/>
                <a:cs typeface="Times New Roman" pitchFamily="18" charset="0"/>
              </a:rPr>
              <a:t>0</a:t>
            </a:r>
            <a:r>
              <a:rPr lang="zh-CN" altLang="en-US" sz="2800" dirty="0">
                <a:latin typeface="Times New Roman" pitchFamily="18" charset="0"/>
                <a:ea typeface="+mn-ea"/>
                <a:cs typeface="Times New Roman" pitchFamily="18" charset="0"/>
              </a:rPr>
              <a:t>，</a:t>
            </a:r>
            <a:r>
              <a:rPr lang="en-US" altLang="zh-CN" sz="2800" dirty="0">
                <a:latin typeface="Times New Roman" pitchFamily="18" charset="0"/>
                <a:ea typeface="+mn-ea"/>
                <a:cs typeface="Times New Roman" pitchFamily="18" charset="0"/>
              </a:rPr>
              <a:t>+1</a:t>
            </a:r>
            <a:r>
              <a:rPr lang="zh-CN" altLang="en-US" sz="2800" dirty="0">
                <a:latin typeface="Times New Roman" pitchFamily="18" charset="0"/>
                <a:ea typeface="+mn-ea"/>
                <a:cs typeface="Times New Roman" pitchFamily="18" charset="0"/>
              </a:rPr>
              <a:t>；</a:t>
            </a:r>
          </a:p>
          <a:p>
            <a:pPr marL="812800" indent="-812800">
              <a:lnSpc>
                <a:spcPct val="150000"/>
              </a:lnSpc>
              <a:spcBef>
                <a:spcPct val="20000"/>
              </a:spcBef>
            </a:pPr>
            <a:r>
              <a:rPr lang="zh-CN" altLang="en-US" sz="2800" dirty="0">
                <a:latin typeface="Times New Roman" pitchFamily="18" charset="0"/>
                <a:ea typeface="+mn-ea"/>
                <a:cs typeface="Times New Roman" pitchFamily="18" charset="0"/>
              </a:rPr>
              <a:t>                当 </a:t>
            </a:r>
            <a:r>
              <a:rPr lang="en-US" altLang="zh-CN" sz="2800" i="1" dirty="0">
                <a:latin typeface="Times New Roman" pitchFamily="18" charset="0"/>
                <a:ea typeface="+mn-ea"/>
                <a:cs typeface="Times New Roman" pitchFamily="18" charset="0"/>
              </a:rPr>
              <a:t>l</a:t>
            </a:r>
            <a:r>
              <a:rPr lang="en-US" altLang="zh-CN" sz="2800" dirty="0">
                <a:latin typeface="Times New Roman" pitchFamily="18" charset="0"/>
                <a:ea typeface="+mn-ea"/>
                <a:cs typeface="Times New Roman" pitchFamily="18" charset="0"/>
              </a:rPr>
              <a:t> = 2</a:t>
            </a:r>
            <a:r>
              <a:rPr lang="zh-CN" altLang="en-US" sz="2800" dirty="0">
                <a:latin typeface="Times New Roman" pitchFamily="18" charset="0"/>
                <a:ea typeface="+mn-ea"/>
                <a:cs typeface="Times New Roman" pitchFamily="18" charset="0"/>
              </a:rPr>
              <a:t>，</a:t>
            </a:r>
            <a:r>
              <a:rPr lang="en-US" altLang="zh-CN" sz="2800" i="1" dirty="0">
                <a:latin typeface="Times New Roman" pitchFamily="18" charset="0"/>
                <a:ea typeface="+mn-ea"/>
                <a:cs typeface="Times New Roman" pitchFamily="18" charset="0"/>
              </a:rPr>
              <a:t>l</a:t>
            </a:r>
            <a:r>
              <a:rPr lang="en-US" altLang="zh-CN" sz="2800" dirty="0">
                <a:latin typeface="Times New Roman" pitchFamily="18" charset="0"/>
                <a:ea typeface="+mn-ea"/>
                <a:cs typeface="Times New Roman" pitchFamily="18" charset="0"/>
              </a:rPr>
              <a:t> = -2</a:t>
            </a:r>
            <a:r>
              <a:rPr lang="zh-CN" altLang="en-US" sz="2800" dirty="0">
                <a:latin typeface="Times New Roman" pitchFamily="18" charset="0"/>
                <a:ea typeface="+mn-ea"/>
                <a:cs typeface="Times New Roman" pitchFamily="18" charset="0"/>
              </a:rPr>
              <a:t>，</a:t>
            </a:r>
            <a:r>
              <a:rPr lang="en-US" altLang="zh-CN" sz="2800" dirty="0">
                <a:latin typeface="Times New Roman" pitchFamily="18" charset="0"/>
                <a:ea typeface="+mn-ea"/>
                <a:cs typeface="Times New Roman" pitchFamily="18" charset="0"/>
              </a:rPr>
              <a:t>-1</a:t>
            </a:r>
            <a:r>
              <a:rPr lang="zh-CN" altLang="en-US" sz="2800" dirty="0">
                <a:latin typeface="Times New Roman" pitchFamily="18" charset="0"/>
                <a:ea typeface="+mn-ea"/>
                <a:cs typeface="Times New Roman" pitchFamily="18" charset="0"/>
              </a:rPr>
              <a:t>，</a:t>
            </a:r>
            <a:r>
              <a:rPr lang="en-US" altLang="zh-CN" sz="2800" dirty="0">
                <a:latin typeface="Times New Roman" pitchFamily="18" charset="0"/>
                <a:ea typeface="+mn-ea"/>
                <a:cs typeface="Times New Roman" pitchFamily="18" charset="0"/>
              </a:rPr>
              <a:t>0</a:t>
            </a:r>
            <a:r>
              <a:rPr lang="zh-CN" altLang="en-US" sz="2800" dirty="0">
                <a:latin typeface="Times New Roman" pitchFamily="18" charset="0"/>
                <a:ea typeface="+mn-ea"/>
                <a:cs typeface="Times New Roman" pitchFamily="18" charset="0"/>
              </a:rPr>
              <a:t>，</a:t>
            </a:r>
            <a:r>
              <a:rPr lang="en-US" altLang="zh-CN" sz="2800" dirty="0">
                <a:latin typeface="Times New Roman" pitchFamily="18" charset="0"/>
                <a:ea typeface="+mn-ea"/>
                <a:cs typeface="Times New Roman" pitchFamily="18" charset="0"/>
              </a:rPr>
              <a:t>+1</a:t>
            </a:r>
            <a:r>
              <a:rPr lang="zh-CN" altLang="en-US" sz="2800" dirty="0">
                <a:latin typeface="Times New Roman" pitchFamily="18" charset="0"/>
                <a:ea typeface="+mn-ea"/>
                <a:cs typeface="Times New Roman" pitchFamily="18" charset="0"/>
              </a:rPr>
              <a:t>，</a:t>
            </a:r>
            <a:r>
              <a:rPr lang="en-US" altLang="zh-CN" sz="2800" dirty="0">
                <a:latin typeface="Times New Roman" pitchFamily="18" charset="0"/>
                <a:ea typeface="+mn-ea"/>
                <a:cs typeface="Times New Roman" pitchFamily="18" charset="0"/>
              </a:rPr>
              <a:t>+2</a:t>
            </a:r>
            <a:r>
              <a:rPr lang="zh-CN" altLang="en-US" sz="2800" dirty="0">
                <a:latin typeface="Times New Roman" pitchFamily="18" charset="0"/>
                <a:ea typeface="+mn-ea"/>
                <a:cs typeface="Times New Roman" pitchFamily="18" charset="0"/>
              </a:rPr>
              <a:t>；</a:t>
            </a:r>
          </a:p>
          <a:p>
            <a:pPr marL="812800" indent="-812800">
              <a:lnSpc>
                <a:spcPct val="150000"/>
              </a:lnSpc>
              <a:spcBef>
                <a:spcPct val="20000"/>
              </a:spcBef>
            </a:pPr>
            <a:r>
              <a:rPr lang="zh-CN" altLang="en-US" sz="2800" dirty="0">
                <a:latin typeface="Times New Roman" pitchFamily="18" charset="0"/>
                <a:ea typeface="+mn-ea"/>
                <a:cs typeface="Times New Roman" pitchFamily="18" charset="0"/>
              </a:rPr>
              <a:t>                共有</a:t>
            </a:r>
            <a:r>
              <a:rPr lang="en-US" altLang="zh-CN" sz="2800" dirty="0">
                <a:latin typeface="Times New Roman" pitchFamily="18" charset="0"/>
                <a:ea typeface="+mn-ea"/>
                <a:cs typeface="Times New Roman" pitchFamily="18" charset="0"/>
              </a:rPr>
              <a:t>9</a:t>
            </a:r>
            <a:r>
              <a:rPr lang="zh-CN" altLang="en-US" sz="2800" dirty="0">
                <a:latin typeface="Times New Roman" pitchFamily="18" charset="0"/>
                <a:ea typeface="+mn-ea"/>
                <a:cs typeface="Times New Roman" pitchFamily="18" charset="0"/>
              </a:rPr>
              <a:t>个原子轨道。</a:t>
            </a:r>
          </a:p>
          <a:p>
            <a:pPr marL="812800" indent="-812800">
              <a:lnSpc>
                <a:spcPct val="150000"/>
              </a:lnSpc>
              <a:spcBef>
                <a:spcPct val="20000"/>
              </a:spcBef>
            </a:pPr>
            <a:r>
              <a:rPr lang="zh-CN" altLang="en-US" sz="2800" dirty="0">
                <a:latin typeface="Times New Roman" pitchFamily="18" charset="0"/>
                <a:ea typeface="+mn-ea"/>
                <a:cs typeface="Times New Roman" pitchFamily="18" charset="0"/>
              </a:rPr>
              <a:t>           </a:t>
            </a:r>
          </a:p>
        </p:txBody>
      </p:sp>
    </p:spTree>
    <p:extLst>
      <p:ext uri="{BB962C8B-B14F-4D97-AF65-F5344CB8AC3E}">
        <p14:creationId xmlns:p14="http://schemas.microsoft.com/office/powerpoint/2010/main" val="3227086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746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46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746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46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4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E5C990DB-144F-4E32-98E0-2545F2EC581B}" type="slidenum">
              <a:rPr lang="zh-CN" altLang="en-US"/>
              <a:pPr/>
              <a:t>3</a:t>
            </a:fld>
            <a:endParaRPr lang="en-US" altLang="zh-CN"/>
          </a:p>
        </p:txBody>
      </p:sp>
      <p:grpSp>
        <p:nvGrpSpPr>
          <p:cNvPr id="3" name="组合 2"/>
          <p:cNvGrpSpPr/>
          <p:nvPr/>
        </p:nvGrpSpPr>
        <p:grpSpPr>
          <a:xfrm>
            <a:off x="1011085" y="3140968"/>
            <a:ext cx="10169830" cy="2900025"/>
            <a:chOff x="-1188641" y="3118638"/>
            <a:chExt cx="10169830" cy="2900025"/>
          </a:xfrm>
        </p:grpSpPr>
        <p:sp>
          <p:nvSpPr>
            <p:cNvPr id="74783" name="Rectangle 1055"/>
            <p:cNvSpPr>
              <a:spLocks noChangeArrowheads="1"/>
            </p:cNvSpPr>
            <p:nvPr/>
          </p:nvSpPr>
          <p:spPr bwMode="auto">
            <a:xfrm>
              <a:off x="-1188641" y="3825113"/>
              <a:ext cx="5415861" cy="219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200000"/>
                </a:lnSpc>
                <a:spcBef>
                  <a:spcPct val="20000"/>
                </a:spcBef>
                <a:buClr>
                  <a:srgbClr val="FF0000"/>
                </a:buClr>
                <a:buFont typeface="Wingdings" pitchFamily="2" charset="2"/>
                <a:buChar char="Ø"/>
              </a:pPr>
              <a:r>
                <a:rPr lang="en-US" altLang="zh-CN" sz="2400" dirty="0">
                  <a:latin typeface="Times New Roman" pitchFamily="18" charset="0"/>
                  <a:ea typeface="楷体_GB2312" pitchFamily="49" charset="-122"/>
                  <a:cs typeface="Times New Roman" pitchFamily="18" charset="0"/>
                </a:rPr>
                <a:t>1911</a:t>
              </a:r>
              <a:r>
                <a:rPr lang="zh-CN" altLang="en-US" sz="2400" dirty="0">
                  <a:latin typeface="Times New Roman" pitchFamily="18" charset="0"/>
                  <a:ea typeface="楷体_GB2312" pitchFamily="49" charset="-122"/>
                  <a:cs typeface="Times New Roman" pitchFamily="18" charset="0"/>
                </a:rPr>
                <a:t>年 英国人 卢瑟福（</a:t>
              </a:r>
              <a:r>
                <a:rPr lang="en-US" altLang="zh-CN" sz="2400" dirty="0">
                  <a:latin typeface="Times New Roman" pitchFamily="18" charset="0"/>
                  <a:ea typeface="楷体_GB2312" pitchFamily="49" charset="-122"/>
                  <a:cs typeface="Times New Roman" pitchFamily="18" charset="0"/>
                </a:rPr>
                <a:t>Rutherford</a:t>
              </a:r>
              <a:r>
                <a:rPr lang="zh-CN" altLang="en-US" sz="2400" dirty="0">
                  <a:latin typeface="Times New Roman" pitchFamily="18" charset="0"/>
                  <a:ea typeface="楷体_GB2312" pitchFamily="49" charset="-122"/>
                  <a:cs typeface="Times New Roman" pitchFamily="18" charset="0"/>
                </a:rPr>
                <a:t>） 进行，提出了原子的“行星模型”</a:t>
              </a:r>
            </a:p>
          </p:txBody>
        </p:sp>
        <p:pic>
          <p:nvPicPr>
            <p:cNvPr id="74784" name="Picture 105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9264" t="1" b="41798"/>
            <a:stretch/>
          </p:blipFill>
          <p:spPr bwMode="auto">
            <a:xfrm>
              <a:off x="4788024" y="3118638"/>
              <a:ext cx="4193165" cy="29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矩形 1"/>
          <p:cNvSpPr/>
          <p:nvPr/>
        </p:nvSpPr>
        <p:spPr>
          <a:xfrm>
            <a:off x="4158789" y="324119"/>
            <a:ext cx="3831498" cy="830997"/>
          </a:xfrm>
          <a:prstGeom prst="rect">
            <a:avLst/>
          </a:prstGeom>
        </p:spPr>
        <p:txBody>
          <a:bodyPr wrap="none">
            <a:spAutoFit/>
          </a:bodyPr>
          <a:lstStyle/>
          <a:p>
            <a:pPr>
              <a:lnSpc>
                <a:spcPct val="150000"/>
              </a:lnSpc>
            </a:pPr>
            <a:r>
              <a:rPr lang="en-US" altLang="zh-CN" sz="3200" dirty="0">
                <a:latin typeface="Times New Roman" pitchFamily="18" charset="0"/>
                <a:ea typeface="楷体_GB2312" pitchFamily="49" charset="-122"/>
                <a:cs typeface="Times New Roman" pitchFamily="18" charset="0"/>
              </a:rPr>
              <a:t>Rutherford</a:t>
            </a:r>
            <a:r>
              <a:rPr lang="zh-CN" altLang="en-US" sz="3200" dirty="0">
                <a:latin typeface="Times New Roman" pitchFamily="18" charset="0"/>
                <a:ea typeface="楷体_GB2312" pitchFamily="49" charset="-122"/>
                <a:cs typeface="Times New Roman" pitchFamily="18" charset="0"/>
              </a:rPr>
              <a:t>原子模型</a:t>
            </a:r>
            <a:endParaRPr lang="zh-CN" altLang="en-US" sz="3200" dirty="0">
              <a:latin typeface="Times New Roman" pitchFamily="18" charset="0"/>
              <a:cs typeface="Times New Roman" pitchFamily="18" charset="0"/>
            </a:endParaRPr>
          </a:p>
        </p:txBody>
      </p:sp>
      <p:pic>
        <p:nvPicPr>
          <p:cNvPr id="7" name="Picture 4" descr="09-01"/>
          <p:cNvPicPr>
            <a:picLocks noChangeAspect="1" noChangeArrowheads="1"/>
          </p:cNvPicPr>
          <p:nvPr/>
        </p:nvPicPr>
        <p:blipFill>
          <a:blip r:embed="rId3">
            <a:lum bright="-12000"/>
            <a:extLst>
              <a:ext uri="{28A0092B-C50C-407E-A947-70E740481C1C}">
                <a14:useLocalDpi xmlns:a14="http://schemas.microsoft.com/office/drawing/2010/main" val="0"/>
              </a:ext>
            </a:extLst>
          </a:blip>
          <a:srcRect/>
          <a:stretch>
            <a:fillRect/>
          </a:stretch>
        </p:blipFill>
        <p:spPr>
          <a:xfrm>
            <a:off x="1832268" y="1061629"/>
            <a:ext cx="8244860" cy="229038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5920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FE18FD20-4321-446C-9867-30A036D71D20}" type="slidenum">
              <a:rPr lang="zh-CN" altLang="en-US"/>
              <a:pPr/>
              <a:t>30</a:t>
            </a:fld>
            <a:endParaRPr lang="en-US" altLang="zh-CN"/>
          </a:p>
        </p:txBody>
      </p:sp>
      <p:sp>
        <p:nvSpPr>
          <p:cNvPr id="154626" name="Rectangle 2"/>
          <p:cNvSpPr>
            <a:spLocks noChangeArrowheads="1"/>
          </p:cNvSpPr>
          <p:nvPr/>
        </p:nvSpPr>
        <p:spPr bwMode="auto">
          <a:xfrm>
            <a:off x="839416" y="404664"/>
            <a:ext cx="9289032" cy="54451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812800" indent="-812800">
              <a:lnSpc>
                <a:spcPct val="150000"/>
              </a:lnSpc>
              <a:spcBef>
                <a:spcPct val="20000"/>
              </a:spcBef>
            </a:pPr>
            <a:r>
              <a:rPr lang="zh-CN" altLang="en-US" sz="2800" dirty="0">
                <a:latin typeface="Times New Roman" pitchFamily="18" charset="0"/>
                <a:ea typeface="+mn-ea"/>
                <a:cs typeface="Times New Roman" pitchFamily="18" charset="0"/>
              </a:rPr>
              <a:t>例题</a:t>
            </a:r>
            <a:r>
              <a:rPr lang="en-US" altLang="zh-CN" sz="2800" dirty="0">
                <a:latin typeface="Times New Roman" pitchFamily="18" charset="0"/>
                <a:ea typeface="+mn-ea"/>
                <a:cs typeface="Times New Roman" pitchFamily="18" charset="0"/>
              </a:rPr>
              <a:t>2</a:t>
            </a:r>
            <a:r>
              <a:rPr lang="zh-CN" altLang="en-US" sz="2800" dirty="0">
                <a:latin typeface="Times New Roman" pitchFamily="18" charset="0"/>
                <a:ea typeface="+mn-ea"/>
                <a:cs typeface="Times New Roman" pitchFamily="18" charset="0"/>
              </a:rPr>
              <a:t>：</a:t>
            </a:r>
          </a:p>
          <a:p>
            <a:pPr marL="812800" indent="-812800">
              <a:lnSpc>
                <a:spcPct val="150000"/>
              </a:lnSpc>
              <a:spcBef>
                <a:spcPct val="20000"/>
              </a:spcBef>
            </a:pPr>
            <a:r>
              <a:rPr lang="en-US" altLang="zh-CN" sz="2800" dirty="0">
                <a:latin typeface="Times New Roman" pitchFamily="18" charset="0"/>
                <a:ea typeface="+mn-ea"/>
                <a:cs typeface="Times New Roman" pitchFamily="18" charset="0"/>
              </a:rPr>
              <a:t> Na</a:t>
            </a:r>
            <a:r>
              <a:rPr lang="zh-CN" altLang="en-US" sz="2800" dirty="0">
                <a:latin typeface="Times New Roman" pitchFamily="18" charset="0"/>
                <a:ea typeface="+mn-ea"/>
                <a:cs typeface="Times New Roman" pitchFamily="18" charset="0"/>
              </a:rPr>
              <a:t>原子的最外层电子处于</a:t>
            </a:r>
            <a:r>
              <a:rPr lang="en-US" altLang="zh-CN" sz="2800" dirty="0">
                <a:latin typeface="Times New Roman" pitchFamily="18" charset="0"/>
                <a:ea typeface="+mn-ea"/>
                <a:cs typeface="Times New Roman" pitchFamily="18" charset="0"/>
              </a:rPr>
              <a:t>3s</a:t>
            </a:r>
            <a:r>
              <a:rPr lang="zh-CN" altLang="en-US" sz="2800" dirty="0">
                <a:latin typeface="Times New Roman" pitchFamily="18" charset="0"/>
                <a:ea typeface="+mn-ea"/>
                <a:cs typeface="Times New Roman" pitchFamily="18" charset="0"/>
              </a:rPr>
              <a:t>亚层，试用</a:t>
            </a:r>
            <a:r>
              <a:rPr lang="en-US" altLang="zh-CN" sz="2800" i="1" dirty="0">
                <a:latin typeface="Times New Roman" pitchFamily="18" charset="0"/>
                <a:ea typeface="+mn-ea"/>
                <a:cs typeface="Times New Roman" pitchFamily="18" charset="0"/>
              </a:rPr>
              <a:t>n</a:t>
            </a:r>
            <a:r>
              <a:rPr lang="zh-CN" altLang="en-US" sz="2800" i="1" dirty="0">
                <a:latin typeface="Times New Roman" pitchFamily="18" charset="0"/>
                <a:ea typeface="+mn-ea"/>
                <a:cs typeface="Times New Roman" pitchFamily="18" charset="0"/>
              </a:rPr>
              <a:t>、</a:t>
            </a:r>
            <a:r>
              <a:rPr lang="en-US" altLang="zh-CN" sz="2800" i="1" dirty="0">
                <a:latin typeface="Times New Roman" pitchFamily="18" charset="0"/>
                <a:ea typeface="+mn-ea"/>
                <a:cs typeface="Times New Roman" pitchFamily="18" charset="0"/>
              </a:rPr>
              <a:t>l</a:t>
            </a:r>
            <a:r>
              <a:rPr lang="zh-CN" altLang="en-US" sz="2800" i="1" dirty="0">
                <a:latin typeface="Times New Roman" pitchFamily="18" charset="0"/>
                <a:ea typeface="+mn-ea"/>
                <a:cs typeface="Times New Roman" pitchFamily="18" charset="0"/>
              </a:rPr>
              <a:t>、 </a:t>
            </a:r>
            <a:r>
              <a:rPr lang="en-US" altLang="zh-CN" sz="2800" i="1" dirty="0">
                <a:latin typeface="Times New Roman" pitchFamily="18" charset="0"/>
                <a:ea typeface="+mn-ea"/>
                <a:cs typeface="Times New Roman" pitchFamily="18" charset="0"/>
              </a:rPr>
              <a:t>m </a:t>
            </a:r>
            <a:r>
              <a:rPr lang="zh-CN" altLang="en-US" sz="2800" i="1" dirty="0">
                <a:latin typeface="Times New Roman" pitchFamily="18" charset="0"/>
                <a:ea typeface="+mn-ea"/>
                <a:cs typeface="Times New Roman" pitchFamily="18" charset="0"/>
              </a:rPr>
              <a:t>、 </a:t>
            </a:r>
          </a:p>
          <a:p>
            <a:pPr marL="812800" indent="-812800">
              <a:lnSpc>
                <a:spcPct val="150000"/>
              </a:lnSpc>
              <a:spcBef>
                <a:spcPct val="20000"/>
              </a:spcBef>
            </a:pPr>
            <a:r>
              <a:rPr lang="en-US" altLang="zh-CN" sz="2800" i="1" dirty="0" err="1">
                <a:latin typeface="Times New Roman" pitchFamily="18" charset="0"/>
                <a:ea typeface="+mn-ea"/>
                <a:cs typeface="Times New Roman" pitchFamily="18" charset="0"/>
              </a:rPr>
              <a:t>m</a:t>
            </a:r>
            <a:r>
              <a:rPr lang="en-US" altLang="zh-CN" sz="2800" i="1" baseline="-25000" dirty="0" err="1">
                <a:latin typeface="Times New Roman" pitchFamily="18" charset="0"/>
                <a:ea typeface="+mn-ea"/>
                <a:cs typeface="Times New Roman" pitchFamily="18" charset="0"/>
              </a:rPr>
              <a:t>s</a:t>
            </a:r>
            <a:r>
              <a:rPr lang="en-US" altLang="zh-CN" sz="2800" i="1" dirty="0">
                <a:latin typeface="Times New Roman" pitchFamily="18" charset="0"/>
                <a:ea typeface="+mn-ea"/>
                <a:cs typeface="Times New Roman" pitchFamily="18" charset="0"/>
              </a:rPr>
              <a:t> </a:t>
            </a:r>
            <a:r>
              <a:rPr lang="zh-CN" altLang="en-US" sz="2800" dirty="0">
                <a:latin typeface="Times New Roman" pitchFamily="18" charset="0"/>
                <a:ea typeface="+mn-ea"/>
                <a:cs typeface="Times New Roman" pitchFamily="18" charset="0"/>
              </a:rPr>
              <a:t>量子数来描述它的运动状态。</a:t>
            </a:r>
          </a:p>
          <a:p>
            <a:pPr marL="812800" indent="-812800">
              <a:lnSpc>
                <a:spcPct val="150000"/>
              </a:lnSpc>
              <a:spcBef>
                <a:spcPct val="20000"/>
              </a:spcBef>
            </a:pPr>
            <a:endParaRPr lang="zh-CN" altLang="en-US" sz="2800" dirty="0">
              <a:latin typeface="Times New Roman" pitchFamily="18" charset="0"/>
              <a:ea typeface="+mn-ea"/>
              <a:cs typeface="Times New Roman" pitchFamily="18" charset="0"/>
            </a:endParaRPr>
          </a:p>
          <a:p>
            <a:pPr marL="812800" indent="-812800">
              <a:lnSpc>
                <a:spcPct val="150000"/>
              </a:lnSpc>
              <a:spcBef>
                <a:spcPct val="20000"/>
              </a:spcBef>
            </a:pPr>
            <a:r>
              <a:rPr lang="zh-CN" altLang="en-US" sz="2800" dirty="0">
                <a:latin typeface="Times New Roman" pitchFamily="18" charset="0"/>
                <a:ea typeface="+mn-ea"/>
                <a:cs typeface="Times New Roman" pitchFamily="18" charset="0"/>
              </a:rPr>
              <a:t>解：</a:t>
            </a:r>
            <a:r>
              <a:rPr lang="en-US" altLang="zh-CN" sz="2800" dirty="0">
                <a:latin typeface="Times New Roman" pitchFamily="18" charset="0"/>
                <a:ea typeface="+mn-ea"/>
                <a:cs typeface="Times New Roman" pitchFamily="18" charset="0"/>
              </a:rPr>
              <a:t>3s</a:t>
            </a:r>
            <a:r>
              <a:rPr lang="zh-CN" altLang="en-US" sz="2800" dirty="0">
                <a:latin typeface="Times New Roman" pitchFamily="18" charset="0"/>
                <a:ea typeface="+mn-ea"/>
                <a:cs typeface="Times New Roman" pitchFamily="18" charset="0"/>
              </a:rPr>
              <a:t>亚层的</a:t>
            </a:r>
            <a:r>
              <a:rPr lang="en-US" altLang="zh-CN" sz="2800" i="1" dirty="0">
                <a:latin typeface="Times New Roman" pitchFamily="18" charset="0"/>
                <a:ea typeface="+mn-ea"/>
                <a:cs typeface="Times New Roman" pitchFamily="18" charset="0"/>
              </a:rPr>
              <a:t>n</a:t>
            </a:r>
            <a:r>
              <a:rPr lang="en-US" altLang="zh-CN" sz="2800" dirty="0">
                <a:latin typeface="Times New Roman" pitchFamily="18" charset="0"/>
                <a:ea typeface="+mn-ea"/>
                <a:cs typeface="Times New Roman" pitchFamily="18" charset="0"/>
              </a:rPr>
              <a:t> = 3</a:t>
            </a:r>
            <a:r>
              <a:rPr lang="zh-CN" altLang="en-US" sz="2800" i="1" dirty="0">
                <a:latin typeface="Times New Roman" pitchFamily="18" charset="0"/>
                <a:ea typeface="+mn-ea"/>
                <a:cs typeface="Times New Roman" pitchFamily="18" charset="0"/>
              </a:rPr>
              <a:t>、</a:t>
            </a:r>
            <a:r>
              <a:rPr lang="en-US" altLang="zh-CN" sz="2800" i="1" dirty="0">
                <a:latin typeface="Times New Roman" pitchFamily="18" charset="0"/>
                <a:ea typeface="+mn-ea"/>
                <a:cs typeface="Times New Roman" pitchFamily="18" charset="0"/>
              </a:rPr>
              <a:t>l </a:t>
            </a:r>
            <a:r>
              <a:rPr lang="en-US" altLang="zh-CN" sz="2800" dirty="0">
                <a:latin typeface="Times New Roman" pitchFamily="18" charset="0"/>
                <a:ea typeface="+mn-ea"/>
                <a:cs typeface="Times New Roman" pitchFamily="18" charset="0"/>
              </a:rPr>
              <a:t>= 0</a:t>
            </a:r>
            <a:r>
              <a:rPr lang="zh-CN" altLang="en-US" sz="2800" i="1" dirty="0">
                <a:latin typeface="Times New Roman" pitchFamily="18" charset="0"/>
                <a:ea typeface="+mn-ea"/>
                <a:cs typeface="Times New Roman" pitchFamily="18" charset="0"/>
              </a:rPr>
              <a:t>、</a:t>
            </a:r>
            <a:r>
              <a:rPr lang="en-US" altLang="zh-CN" sz="2800" i="1" dirty="0">
                <a:latin typeface="Times New Roman" pitchFamily="18" charset="0"/>
                <a:ea typeface="+mn-ea"/>
                <a:cs typeface="Times New Roman" pitchFamily="18" charset="0"/>
              </a:rPr>
              <a:t>m</a:t>
            </a:r>
            <a:r>
              <a:rPr lang="en-US" altLang="zh-CN" sz="2800" dirty="0">
                <a:latin typeface="Times New Roman" pitchFamily="18" charset="0"/>
                <a:ea typeface="+mn-ea"/>
                <a:cs typeface="Times New Roman" pitchFamily="18" charset="0"/>
              </a:rPr>
              <a:t> = 0</a:t>
            </a:r>
            <a:r>
              <a:rPr lang="zh-CN" altLang="en-US" sz="2800" dirty="0">
                <a:latin typeface="Times New Roman" pitchFamily="18" charset="0"/>
                <a:ea typeface="+mn-ea"/>
                <a:cs typeface="Times New Roman" pitchFamily="18" charset="0"/>
              </a:rPr>
              <a:t>，电子的运动状态可表示为</a:t>
            </a:r>
            <a:r>
              <a:rPr lang="en-US" altLang="zh-CN" sz="2800" dirty="0">
                <a:latin typeface="Times New Roman" pitchFamily="18" charset="0"/>
                <a:ea typeface="+mn-ea"/>
                <a:cs typeface="Times New Roman" pitchFamily="18" charset="0"/>
              </a:rPr>
              <a:t>3</a:t>
            </a:r>
            <a:r>
              <a:rPr lang="zh-CN" altLang="en-US" sz="2800" dirty="0">
                <a:latin typeface="Times New Roman" pitchFamily="18" charset="0"/>
                <a:ea typeface="+mn-ea"/>
                <a:cs typeface="Times New Roman" pitchFamily="18" charset="0"/>
              </a:rPr>
              <a:t>，</a:t>
            </a:r>
            <a:r>
              <a:rPr lang="en-US" altLang="zh-CN" sz="2800" dirty="0">
                <a:latin typeface="Times New Roman" pitchFamily="18" charset="0"/>
                <a:ea typeface="+mn-ea"/>
                <a:cs typeface="Times New Roman" pitchFamily="18" charset="0"/>
              </a:rPr>
              <a:t>0</a:t>
            </a:r>
            <a:r>
              <a:rPr lang="zh-CN" altLang="en-US" sz="2800" dirty="0">
                <a:latin typeface="Times New Roman" pitchFamily="18" charset="0"/>
                <a:ea typeface="+mn-ea"/>
                <a:cs typeface="Times New Roman" pitchFamily="18" charset="0"/>
              </a:rPr>
              <a:t>，</a:t>
            </a:r>
            <a:r>
              <a:rPr lang="en-US" altLang="zh-CN" sz="2800" dirty="0">
                <a:latin typeface="Times New Roman" pitchFamily="18" charset="0"/>
                <a:ea typeface="+mn-ea"/>
                <a:cs typeface="Times New Roman" pitchFamily="18" charset="0"/>
              </a:rPr>
              <a:t>0</a:t>
            </a:r>
            <a:r>
              <a:rPr lang="zh-CN" altLang="en-US" sz="2800" dirty="0">
                <a:latin typeface="Times New Roman" pitchFamily="18" charset="0"/>
                <a:ea typeface="+mn-ea"/>
                <a:cs typeface="Times New Roman" pitchFamily="18" charset="0"/>
              </a:rPr>
              <a:t>，</a:t>
            </a:r>
            <a:r>
              <a:rPr lang="en-US" altLang="zh-CN" sz="2800" dirty="0">
                <a:latin typeface="Times New Roman" pitchFamily="18" charset="0"/>
                <a:ea typeface="+mn-ea"/>
                <a:cs typeface="Times New Roman" pitchFamily="18" charset="0"/>
              </a:rPr>
              <a:t>+</a:t>
            </a:r>
            <a:r>
              <a:rPr lang="en-US" altLang="zh-CN" sz="2800" baseline="30000" dirty="0">
                <a:latin typeface="Times New Roman" pitchFamily="18" charset="0"/>
                <a:ea typeface="+mn-ea"/>
                <a:cs typeface="Times New Roman" pitchFamily="18" charset="0"/>
              </a:rPr>
              <a:t>1</a:t>
            </a:r>
            <a:r>
              <a:rPr lang="en-US" altLang="zh-CN" sz="2800" dirty="0">
                <a:latin typeface="Times New Roman" pitchFamily="18" charset="0"/>
                <a:ea typeface="+mn-ea"/>
                <a:cs typeface="Times New Roman" pitchFamily="18" charset="0"/>
              </a:rPr>
              <a:t>/</a:t>
            </a:r>
            <a:r>
              <a:rPr lang="en-US" altLang="zh-CN" sz="2800" baseline="-25000" dirty="0">
                <a:latin typeface="Times New Roman" pitchFamily="18" charset="0"/>
                <a:ea typeface="+mn-ea"/>
                <a:cs typeface="Times New Roman" pitchFamily="18" charset="0"/>
              </a:rPr>
              <a:t>2</a:t>
            </a:r>
            <a:r>
              <a:rPr lang="zh-CN" altLang="en-US" sz="2800" dirty="0">
                <a:latin typeface="Times New Roman" pitchFamily="18" charset="0"/>
                <a:ea typeface="+mn-ea"/>
                <a:cs typeface="Times New Roman" pitchFamily="18" charset="0"/>
              </a:rPr>
              <a:t>（或</a:t>
            </a:r>
            <a:r>
              <a:rPr lang="en-US" altLang="zh-CN" sz="2800" dirty="0">
                <a:latin typeface="Times New Roman" pitchFamily="18" charset="0"/>
                <a:ea typeface="+mn-ea"/>
                <a:cs typeface="Times New Roman" pitchFamily="18" charset="0"/>
              </a:rPr>
              <a:t>- </a:t>
            </a:r>
            <a:r>
              <a:rPr lang="en-US" altLang="zh-CN" sz="2800" baseline="30000" dirty="0">
                <a:latin typeface="Times New Roman" pitchFamily="18" charset="0"/>
                <a:ea typeface="+mn-ea"/>
                <a:cs typeface="Times New Roman" pitchFamily="18" charset="0"/>
              </a:rPr>
              <a:t>1</a:t>
            </a:r>
            <a:r>
              <a:rPr lang="en-US" altLang="zh-CN" sz="2800" dirty="0">
                <a:latin typeface="Times New Roman" pitchFamily="18" charset="0"/>
                <a:ea typeface="+mn-ea"/>
                <a:cs typeface="Times New Roman" pitchFamily="18" charset="0"/>
              </a:rPr>
              <a:t>/</a:t>
            </a:r>
            <a:r>
              <a:rPr lang="en-US" altLang="zh-CN" sz="2800" baseline="-25000" dirty="0">
                <a:latin typeface="Times New Roman" pitchFamily="18" charset="0"/>
                <a:ea typeface="+mn-ea"/>
                <a:cs typeface="Times New Roman" pitchFamily="18" charset="0"/>
              </a:rPr>
              <a:t>2</a:t>
            </a:r>
            <a:r>
              <a:rPr lang="en-US" altLang="zh-CN" sz="2800" dirty="0">
                <a:latin typeface="Times New Roman" pitchFamily="18" charset="0"/>
                <a:ea typeface="+mn-ea"/>
                <a:cs typeface="Times New Roman" pitchFamily="18" charset="0"/>
              </a:rPr>
              <a:t> </a:t>
            </a:r>
            <a:r>
              <a:rPr lang="zh-CN" altLang="en-US" sz="2800" dirty="0">
                <a:latin typeface="Times New Roman" pitchFamily="18" charset="0"/>
                <a:ea typeface="+mn-ea"/>
                <a:cs typeface="Times New Roman" pitchFamily="18" charset="0"/>
              </a:rPr>
              <a:t>）。        </a:t>
            </a:r>
          </a:p>
        </p:txBody>
      </p:sp>
    </p:spTree>
    <p:extLst>
      <p:ext uri="{BB962C8B-B14F-4D97-AF65-F5344CB8AC3E}">
        <p14:creationId xmlns:p14="http://schemas.microsoft.com/office/powerpoint/2010/main" val="38962973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46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12"/>
          </p:nvPr>
        </p:nvSpPr>
        <p:spPr>
          <a:xfrm>
            <a:off x="8534400" y="6417415"/>
            <a:ext cx="2133600" cy="457200"/>
          </a:xfrm>
        </p:spPr>
        <p:txBody>
          <a:bodyPr/>
          <a:lstStyle/>
          <a:p>
            <a:fld id="{8BAB1E40-1841-4FB0-9819-6DFCE615F4B5}" type="slidenum">
              <a:rPr lang="zh-CN" altLang="en-US"/>
              <a:pPr/>
              <a:t>31</a:t>
            </a:fld>
            <a:endParaRPr lang="en-US" altLang="zh-CN" dirty="0"/>
          </a:p>
        </p:txBody>
      </p:sp>
      <p:sp>
        <p:nvSpPr>
          <p:cNvPr id="24578" name="Rectangle 2"/>
          <p:cNvSpPr>
            <a:spLocks noGrp="1" noChangeArrowheads="1"/>
          </p:cNvSpPr>
          <p:nvPr>
            <p:ph type="title"/>
          </p:nvPr>
        </p:nvSpPr>
        <p:spPr>
          <a:xfrm>
            <a:off x="52821" y="-55120"/>
            <a:ext cx="8439150" cy="933450"/>
          </a:xfrm>
        </p:spPr>
        <p:txBody>
          <a:bodyPr/>
          <a:lstStyle/>
          <a:p>
            <a:pPr algn="l"/>
            <a:r>
              <a:rPr lang="zh-CN" altLang="en-US" sz="3200" b="1" dirty="0">
                <a:solidFill>
                  <a:schemeClr val="tx1"/>
                </a:solidFill>
                <a:latin typeface="宋体" charset="-122"/>
              </a:rPr>
              <a:t>三、原子轨道和电子云的角度分布和径向分布</a:t>
            </a:r>
          </a:p>
        </p:txBody>
      </p:sp>
      <p:sp>
        <p:nvSpPr>
          <p:cNvPr id="24582" name="Rectangle 6"/>
          <p:cNvSpPr>
            <a:spLocks noChangeArrowheads="1"/>
          </p:cNvSpPr>
          <p:nvPr/>
        </p:nvSpPr>
        <p:spPr bwMode="auto">
          <a:xfrm>
            <a:off x="264343" y="1216884"/>
            <a:ext cx="40991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dirty="0">
                <a:latin typeface="宋体" charset="-122"/>
              </a:rPr>
              <a:t>1</a:t>
            </a:r>
            <a:r>
              <a:rPr lang="zh-CN" altLang="en-US" sz="3200" dirty="0">
                <a:latin typeface="宋体" charset="-122"/>
              </a:rPr>
              <a:t>、概率密度与电子云</a:t>
            </a:r>
          </a:p>
        </p:txBody>
      </p:sp>
      <p:grpSp>
        <p:nvGrpSpPr>
          <p:cNvPr id="2" name="组合 1"/>
          <p:cNvGrpSpPr/>
          <p:nvPr/>
        </p:nvGrpSpPr>
        <p:grpSpPr>
          <a:xfrm>
            <a:off x="407368" y="1845610"/>
            <a:ext cx="10930778" cy="1944216"/>
            <a:chOff x="-910989" y="3724755"/>
            <a:chExt cx="10930778" cy="1944216"/>
          </a:xfrm>
        </p:grpSpPr>
        <mc:AlternateContent xmlns:mc="http://schemas.openxmlformats.org/markup-compatibility/2006" xmlns:a14="http://schemas.microsoft.com/office/drawing/2010/main">
          <mc:Choice Requires="a14">
            <p:sp>
              <p:nvSpPr>
                <p:cNvPr id="24589" name="Rectangle 13"/>
                <p:cNvSpPr>
                  <a:spLocks noChangeArrowheads="1"/>
                </p:cNvSpPr>
                <p:nvPr/>
              </p:nvSpPr>
              <p:spPr bwMode="auto">
                <a:xfrm>
                  <a:off x="-910989" y="3887591"/>
                  <a:ext cx="8712968" cy="146347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200000"/>
                    </a:lnSpc>
                  </a:pPr>
                  <a:r>
                    <a:rPr lang="zh-CN" altLang="en-US" sz="2400" dirty="0">
                      <a:solidFill>
                        <a:srgbClr val="FF0000"/>
                      </a:solidFill>
                    </a:rPr>
                    <a:t>概率密度</a:t>
                  </a:r>
                  <a14:m>
                    <m:oMath xmlns:m="http://schemas.openxmlformats.org/officeDocument/2006/math">
                      <m:sSup>
                        <m:sSupPr>
                          <m:ctrlPr>
                            <a:rPr lang="en-US" altLang="zh-CN" sz="2400" i="1">
                              <a:solidFill>
                                <a:srgbClr val="FF0000"/>
                              </a:solidFill>
                              <a:latin typeface="Cambria Math" panose="02040503050406030204" pitchFamily="18" charset="0"/>
                            </a:rPr>
                          </m:ctrlPr>
                        </m:sSupPr>
                        <m:e>
                          <m:d>
                            <m:dPr>
                              <m:begChr m:val="|"/>
                              <m:endChr m:val="|"/>
                              <m:ctrlPr>
                                <a:rPr lang="en-US" altLang="zh-CN" sz="2400" i="1">
                                  <a:solidFill>
                                    <a:srgbClr val="FF0000"/>
                                  </a:solidFill>
                                  <a:latin typeface="Cambria Math" panose="02040503050406030204" pitchFamily="18" charset="0"/>
                                </a:rPr>
                              </m:ctrlPr>
                            </m:dPr>
                            <m:e>
                              <m:r>
                                <a:rPr lang="zh-CN" altLang="en-US" sz="2400" i="1">
                                  <a:solidFill>
                                    <a:srgbClr val="FF0000"/>
                                  </a:solidFill>
                                  <a:latin typeface="Cambria Math"/>
                                </a:rPr>
                                <m:t>𝝍</m:t>
                              </m:r>
                            </m:e>
                          </m:d>
                        </m:e>
                        <m:sup>
                          <m:r>
                            <a:rPr lang="en-US" altLang="zh-CN" sz="2400" i="1">
                              <a:solidFill>
                                <a:srgbClr val="FF0000"/>
                              </a:solidFill>
                              <a:latin typeface="Cambria Math"/>
                            </a:rPr>
                            <m:t>𝟐</m:t>
                          </m:r>
                        </m:sup>
                      </m:sSup>
                    </m:oMath>
                  </a14:m>
                  <a:r>
                    <a:rPr lang="zh-CN" altLang="en-US" sz="2400" dirty="0"/>
                    <a:t>：一点周围单位体积内电子出现的概率；</a:t>
                  </a:r>
                  <a:endParaRPr lang="en-US" altLang="zh-CN" sz="2400" dirty="0"/>
                </a:p>
                <a:p>
                  <a:pPr>
                    <a:lnSpc>
                      <a:spcPct val="200000"/>
                    </a:lnSpc>
                  </a:pPr>
                  <a:r>
                    <a:rPr lang="zh-CN" altLang="en-US" sz="2400" dirty="0">
                      <a:solidFill>
                        <a:srgbClr val="FF0000"/>
                      </a:solidFill>
                    </a:rPr>
                    <a:t>电子云</a:t>
                  </a:r>
                  <a:r>
                    <a:rPr lang="zh-CN" altLang="en-US" sz="2400" dirty="0"/>
                    <a:t>：是用统计的方法对电子出现的概率密度的形象化表示；</a:t>
                  </a:r>
                </a:p>
              </p:txBody>
            </p:sp>
          </mc:Choice>
          <mc:Fallback xmlns="">
            <p:sp>
              <p:nvSpPr>
                <p:cNvPr id="24589" name="Rectangle 13"/>
                <p:cNvSpPr>
                  <a:spLocks noRot="1" noChangeAspect="1" noMove="1" noResize="1" noEditPoints="1" noAdjustHandles="1" noChangeArrowheads="1" noChangeShapeType="1" noTextEdit="1"/>
                </p:cNvSpPr>
                <p:nvPr/>
              </p:nvSpPr>
              <p:spPr bwMode="auto">
                <a:xfrm>
                  <a:off x="-910989" y="3887591"/>
                  <a:ext cx="8712968" cy="1463478"/>
                </a:xfrm>
                <a:prstGeom prst="rect">
                  <a:avLst/>
                </a:prstGeom>
                <a:blipFill>
                  <a:blip r:embed="rId3"/>
                  <a:stretch>
                    <a:fillRect l="-1120" r="-1610" b="-746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17" name="Picture 4"/>
            <p:cNvPicPr>
              <a:picLocks noChangeAspect="1" noChangeArrowheads="1"/>
            </p:cNvPicPr>
            <p:nvPr/>
          </p:nvPicPr>
          <p:blipFill>
            <a:blip r:embed="rId4" cstate="print">
              <a:lum bright="-4000" contrast="-22000"/>
              <a:extLst>
                <a:ext uri="{28A0092B-C50C-407E-A947-70E740481C1C}">
                  <a14:useLocalDpi xmlns:a14="http://schemas.microsoft.com/office/drawing/2010/main" val="0"/>
                </a:ext>
              </a:extLst>
            </a:blip>
            <a:srcRect/>
            <a:stretch>
              <a:fillRect/>
            </a:stretch>
          </p:blipFill>
          <p:spPr bwMode="auto">
            <a:xfrm>
              <a:off x="7945995" y="3724755"/>
              <a:ext cx="2073794" cy="1944216"/>
            </a:xfrm>
            <a:prstGeom prst="rect">
              <a:avLst/>
            </a:prstGeom>
            <a:solidFill>
              <a:srgbClr val="00FFFF"/>
            </a:solidFill>
            <a:ln w="28575">
              <a:solidFill>
                <a:srgbClr val="008080"/>
              </a:solidFill>
              <a:miter lim="800000"/>
              <a:headEnd/>
              <a:tailEnd/>
            </a:ln>
          </p:spPr>
        </p:pic>
      </p:grpSp>
      <p:grpSp>
        <p:nvGrpSpPr>
          <p:cNvPr id="5" name="组合 4"/>
          <p:cNvGrpSpPr/>
          <p:nvPr/>
        </p:nvGrpSpPr>
        <p:grpSpPr>
          <a:xfrm>
            <a:off x="865686" y="3678711"/>
            <a:ext cx="8166278" cy="2446904"/>
            <a:chOff x="544393" y="4301892"/>
            <a:chExt cx="8166278" cy="2446904"/>
          </a:xfrm>
        </p:grpSpPr>
        <p:grpSp>
          <p:nvGrpSpPr>
            <p:cNvPr id="4" name="组合 3"/>
            <p:cNvGrpSpPr/>
            <p:nvPr/>
          </p:nvGrpSpPr>
          <p:grpSpPr>
            <a:xfrm>
              <a:off x="544393" y="4301892"/>
              <a:ext cx="8166278" cy="2446904"/>
              <a:chOff x="582033" y="4379562"/>
              <a:chExt cx="8166278" cy="2446904"/>
            </a:xfrm>
          </p:grpSpPr>
          <p:sp>
            <p:nvSpPr>
              <p:cNvPr id="3" name="矩形 2"/>
              <p:cNvSpPr/>
              <p:nvPr/>
            </p:nvSpPr>
            <p:spPr>
              <a:xfrm>
                <a:off x="582033" y="4379562"/>
                <a:ext cx="8166278" cy="630942"/>
              </a:xfrm>
              <a:prstGeom prst="rect">
                <a:avLst/>
              </a:prstGeom>
            </p:spPr>
            <p:txBody>
              <a:bodyPr wrap="square">
                <a:spAutoFit/>
              </a:bodyPr>
              <a:lstStyle/>
              <a:p>
                <a:pPr>
                  <a:lnSpc>
                    <a:spcPct val="125000"/>
                  </a:lnSpc>
                  <a:spcBef>
                    <a:spcPct val="50000"/>
                  </a:spcBef>
                </a:pPr>
                <a:r>
                  <a:rPr lang="zh-CN" altLang="en-US" sz="2800" dirty="0">
                    <a:latin typeface="宋体" charset="-122"/>
                  </a:rPr>
                  <a:t>空间坐标</a:t>
                </a:r>
                <a:r>
                  <a:rPr lang="en-US" altLang="zh-CN" sz="2800" i="1" dirty="0">
                    <a:latin typeface="楷体_GB2312" pitchFamily="49" charset="-122"/>
                    <a:ea typeface="楷体_GB2312" pitchFamily="49" charset="-122"/>
                  </a:rPr>
                  <a:t>ψ</a:t>
                </a:r>
                <a:r>
                  <a:rPr lang="en-US" altLang="zh-CN" sz="2800" dirty="0">
                    <a:latin typeface="宋体" charset="-122"/>
                  </a:rPr>
                  <a:t>(</a:t>
                </a:r>
                <a:r>
                  <a:rPr lang="en-US" altLang="zh-CN" sz="2800" i="1" dirty="0" err="1">
                    <a:latin typeface="宋体" charset="-122"/>
                  </a:rPr>
                  <a:t>x</a:t>
                </a:r>
                <a:r>
                  <a:rPr lang="en-US" altLang="zh-CN" sz="2800" dirty="0" err="1">
                    <a:latin typeface="宋体" charset="-122"/>
                  </a:rPr>
                  <a:t>,</a:t>
                </a:r>
                <a:r>
                  <a:rPr lang="en-US" altLang="zh-CN" sz="2800" i="1" dirty="0" err="1">
                    <a:latin typeface="宋体" charset="-122"/>
                  </a:rPr>
                  <a:t>y</a:t>
                </a:r>
                <a:r>
                  <a:rPr lang="en-US" altLang="zh-CN" sz="2800" dirty="0" err="1">
                    <a:latin typeface="宋体" charset="-122"/>
                  </a:rPr>
                  <a:t>,</a:t>
                </a:r>
                <a:r>
                  <a:rPr lang="en-US" altLang="zh-CN" sz="2800" i="1" dirty="0" err="1">
                    <a:latin typeface="宋体" charset="-122"/>
                  </a:rPr>
                  <a:t>z</a:t>
                </a:r>
                <a:r>
                  <a:rPr lang="en-US" altLang="zh-CN" sz="2800" dirty="0">
                    <a:latin typeface="宋体" charset="-122"/>
                  </a:rPr>
                  <a:t>)</a:t>
                </a:r>
                <a:r>
                  <a:rPr lang="zh-CN" altLang="en-US" sz="2800" dirty="0">
                    <a:latin typeface="宋体" charset="-122"/>
                  </a:rPr>
                  <a:t>和球坐标</a:t>
                </a:r>
                <a:r>
                  <a:rPr lang="en-US" altLang="zh-CN" sz="2800" i="1" dirty="0">
                    <a:latin typeface="楷体_GB2312" pitchFamily="49" charset="-122"/>
                    <a:ea typeface="楷体_GB2312" pitchFamily="49" charset="-122"/>
                  </a:rPr>
                  <a:t>ψ</a:t>
                </a:r>
                <a:r>
                  <a:rPr lang="en-US" altLang="zh-CN" sz="2800" dirty="0">
                    <a:latin typeface="宋体" charset="-122"/>
                  </a:rPr>
                  <a:t>(</a:t>
                </a:r>
                <a:r>
                  <a:rPr lang="en-US" altLang="zh-CN" sz="2800" i="1" dirty="0" err="1">
                    <a:latin typeface="宋体" charset="-122"/>
                  </a:rPr>
                  <a:t>r</a:t>
                </a:r>
                <a:r>
                  <a:rPr lang="en-US" altLang="zh-CN" sz="2800" dirty="0" err="1">
                    <a:latin typeface="宋体" charset="-122"/>
                  </a:rPr>
                  <a:t>,</a:t>
                </a:r>
                <a:r>
                  <a:rPr lang="en-US" altLang="zh-CN" sz="2800" i="1" dirty="0" err="1">
                    <a:latin typeface="宋体" charset="-122"/>
                  </a:rPr>
                  <a:t>θ</a:t>
                </a:r>
                <a:r>
                  <a:rPr lang="en-US" altLang="zh-CN" sz="2800" dirty="0" err="1">
                    <a:latin typeface="宋体" charset="-122"/>
                  </a:rPr>
                  <a:t>,</a:t>
                </a:r>
                <a:r>
                  <a:rPr lang="en-US" altLang="zh-CN" sz="2800" i="1" dirty="0" err="1">
                    <a:latin typeface="宋体" charset="-122"/>
                  </a:rPr>
                  <a:t>φ</a:t>
                </a:r>
                <a:r>
                  <a:rPr lang="en-US" altLang="zh-CN" sz="2800" dirty="0">
                    <a:latin typeface="宋体" charset="-122"/>
                  </a:rPr>
                  <a:t>)</a:t>
                </a:r>
                <a:r>
                  <a:rPr lang="zh-CN" altLang="en-US" sz="2800" dirty="0">
                    <a:latin typeface="宋体" charset="-122"/>
                  </a:rPr>
                  <a:t>的转换</a:t>
                </a:r>
              </a:p>
            </p:txBody>
          </p:sp>
          <p:pic>
            <p:nvPicPr>
              <p:cNvPr id="13" name="Picture 6" descr="09-05"/>
              <p:cNvPicPr>
                <a:picLocks noChangeAspect="1" noChangeArrowheads="1"/>
              </p:cNvPicPr>
              <p:nvPr/>
            </p:nvPicPr>
            <p:blipFill>
              <a:blip r:embed="rId5" cstate="print">
                <a:extLst>
                  <a:ext uri="{28A0092B-C50C-407E-A947-70E740481C1C}">
                    <a14:useLocalDpi xmlns:a14="http://schemas.microsoft.com/office/drawing/2010/main" val="0"/>
                  </a:ext>
                </a:extLst>
              </a:blip>
              <a:srcRect r="52542"/>
              <a:stretch>
                <a:fillRect/>
              </a:stretch>
            </p:blipFill>
            <p:spPr bwMode="auto">
              <a:xfrm>
                <a:off x="6316403" y="5137764"/>
                <a:ext cx="1676602" cy="1485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5" descr="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583" y="5121619"/>
                <a:ext cx="1958453" cy="1704847"/>
              </a:xfrm>
              <a:prstGeom prst="rect">
                <a:avLst/>
              </a:prstGeom>
              <a:noFill/>
              <a:extLst>
                <a:ext uri="{909E8E84-426E-40DD-AFC4-6F175D3DCCD1}">
                  <a14:hiddenFill xmlns:a14="http://schemas.microsoft.com/office/drawing/2010/main">
                    <a:solidFill>
                      <a:srgbClr val="FFFFFF"/>
                    </a:solidFill>
                  </a14:hiddenFill>
                </a:ext>
              </a:extLst>
            </p:spPr>
          </p:pic>
        </p:grpSp>
        <p:pic>
          <p:nvPicPr>
            <p:cNvPr id="48326" name="Picture 198"/>
            <p:cNvPicPr>
              <a:picLocks noChangeAspect="1" noChangeArrowheads="1"/>
            </p:cNvPicPr>
            <p:nvPr/>
          </p:nvPicPr>
          <p:blipFill rotWithShape="1">
            <a:blip r:embed="rId7">
              <a:extLst>
                <a:ext uri="{28A0092B-C50C-407E-A947-70E740481C1C}">
                  <a14:useLocalDpi xmlns:a14="http://schemas.microsoft.com/office/drawing/2010/main" val="0"/>
                </a:ext>
              </a:extLst>
            </a:blip>
            <a:srcRect b="28869"/>
            <a:stretch/>
          </p:blipFill>
          <p:spPr bwMode="auto">
            <a:xfrm>
              <a:off x="3051784" y="4932834"/>
              <a:ext cx="1798637" cy="1699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7136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866" y="97104"/>
            <a:ext cx="7812360" cy="890337"/>
          </a:xfrm>
        </p:spPr>
        <p:txBody>
          <a:bodyPr/>
          <a:lstStyle/>
          <a:p>
            <a:r>
              <a:rPr lang="en-US" altLang="zh-CN" b="1" dirty="0">
                <a:solidFill>
                  <a:schemeClr val="tx1"/>
                </a:solidFill>
              </a:rPr>
              <a:t>2</a:t>
            </a:r>
            <a:r>
              <a:rPr lang="zh-CN" altLang="en-US" b="1" dirty="0">
                <a:solidFill>
                  <a:schemeClr val="tx1"/>
                </a:solidFill>
              </a:rPr>
              <a:t>、原子轨道的径向分布与角度分布</a:t>
            </a:r>
          </a:p>
        </p:txBody>
      </p:sp>
      <p:sp>
        <p:nvSpPr>
          <p:cNvPr id="5" name="灯片编号占位符 4"/>
          <p:cNvSpPr>
            <a:spLocks noGrp="1"/>
          </p:cNvSpPr>
          <p:nvPr>
            <p:ph type="sldNum" sz="quarter" idx="12"/>
          </p:nvPr>
        </p:nvSpPr>
        <p:spPr/>
        <p:txBody>
          <a:bodyPr/>
          <a:lstStyle/>
          <a:p>
            <a:pPr>
              <a:defRPr/>
            </a:pPr>
            <a:fld id="{FA7CCE5E-0390-4E8A-91E0-076DC84A5C75}" type="slidenum">
              <a:rPr lang="en-US" altLang="zh-CN" smtClean="0"/>
              <a:pPr>
                <a:defRPr/>
              </a:pPr>
              <a:t>32</a:t>
            </a:fld>
            <a:endParaRPr lang="en-US" altLang="zh-CN"/>
          </a:p>
        </p:txBody>
      </p:sp>
      <p:grpSp>
        <p:nvGrpSpPr>
          <p:cNvPr id="6" name="Group 18"/>
          <p:cNvGrpSpPr>
            <a:grpSpLocks/>
          </p:cNvGrpSpPr>
          <p:nvPr/>
        </p:nvGrpSpPr>
        <p:grpSpPr bwMode="auto">
          <a:xfrm>
            <a:off x="1919536" y="1805937"/>
            <a:ext cx="7092950" cy="1316039"/>
            <a:chOff x="408" y="1376"/>
            <a:chExt cx="4468" cy="829"/>
          </a:xfrm>
        </p:grpSpPr>
        <p:graphicFrame>
          <p:nvGraphicFramePr>
            <p:cNvPr id="7" name="Object 4"/>
            <p:cNvGraphicFramePr>
              <a:graphicFrameLocks noChangeAspect="1"/>
            </p:cNvGraphicFramePr>
            <p:nvPr/>
          </p:nvGraphicFramePr>
          <p:xfrm>
            <a:off x="408" y="1376"/>
            <a:ext cx="4271" cy="457"/>
          </p:xfrm>
          <a:graphic>
            <a:graphicData uri="http://schemas.openxmlformats.org/presentationml/2006/ole">
              <mc:AlternateContent xmlns:mc="http://schemas.openxmlformats.org/markup-compatibility/2006">
                <mc:Choice xmlns:v="urn:schemas-microsoft-com:vml" Requires="v">
                  <p:oleObj spid="_x0000_s53661" name="Equation" r:id="rId3" imgW="2260440" imgH="241200" progId="Equation.3">
                    <p:embed/>
                  </p:oleObj>
                </mc:Choice>
                <mc:Fallback>
                  <p:oleObj name="Equation" r:id="rId3" imgW="226044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 y="1376"/>
                          <a:ext cx="4271" cy="4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7"/>
            <p:cNvSpPr>
              <a:spLocks noChangeArrowheads="1"/>
            </p:cNvSpPr>
            <p:nvPr/>
          </p:nvSpPr>
          <p:spPr bwMode="auto">
            <a:xfrm>
              <a:off x="2016" y="1878"/>
              <a:ext cx="14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solidFill>
                    <a:srgbClr val="990033"/>
                  </a:solidFill>
                  <a:latin typeface="楷体_GB2312" pitchFamily="49" charset="-122"/>
                  <a:ea typeface="楷体_GB2312" pitchFamily="49" charset="-122"/>
                </a:rPr>
                <a:t>径向波函数</a:t>
              </a:r>
            </a:p>
          </p:txBody>
        </p:sp>
        <p:sp>
          <p:nvSpPr>
            <p:cNvPr id="9" name="Rectangle 8"/>
            <p:cNvSpPr>
              <a:spLocks noChangeArrowheads="1"/>
            </p:cNvSpPr>
            <p:nvPr/>
          </p:nvSpPr>
          <p:spPr bwMode="auto">
            <a:xfrm>
              <a:off x="3456" y="1878"/>
              <a:ext cx="14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solidFill>
                    <a:srgbClr val="990033"/>
                  </a:solidFill>
                  <a:latin typeface="楷体_GB2312" pitchFamily="49" charset="-122"/>
                  <a:ea typeface="楷体_GB2312" pitchFamily="49" charset="-122"/>
                </a:rPr>
                <a:t>角度波函数</a:t>
              </a:r>
            </a:p>
          </p:txBody>
        </p:sp>
      </p:grpSp>
      <p:grpSp>
        <p:nvGrpSpPr>
          <p:cNvPr id="10" name="Group 1030"/>
          <p:cNvGrpSpPr>
            <a:grpSpLocks/>
          </p:cNvGrpSpPr>
          <p:nvPr/>
        </p:nvGrpSpPr>
        <p:grpSpPr bwMode="auto">
          <a:xfrm>
            <a:off x="1919536" y="3663088"/>
            <a:ext cx="7543800" cy="725487"/>
            <a:chOff x="432" y="2519"/>
            <a:chExt cx="4752" cy="457"/>
          </a:xfrm>
        </p:grpSpPr>
        <p:graphicFrame>
          <p:nvGraphicFramePr>
            <p:cNvPr id="11" name="Object 11"/>
            <p:cNvGraphicFramePr>
              <a:graphicFrameLocks noChangeAspect="1"/>
            </p:cNvGraphicFramePr>
            <p:nvPr/>
          </p:nvGraphicFramePr>
          <p:xfrm>
            <a:off x="3025" y="2519"/>
            <a:ext cx="2159" cy="457"/>
          </p:xfrm>
          <a:graphic>
            <a:graphicData uri="http://schemas.openxmlformats.org/presentationml/2006/ole">
              <mc:AlternateContent xmlns:mc="http://schemas.openxmlformats.org/markup-compatibility/2006">
                <mc:Choice xmlns:v="urn:schemas-microsoft-com:vml" Requires="v">
                  <p:oleObj spid="_x0000_s53662" name="Equation" r:id="rId5" imgW="1143000" imgH="241200" progId="Equation.3">
                    <p:embed/>
                  </p:oleObj>
                </mc:Choice>
                <mc:Fallback>
                  <p:oleObj name="Equation" r:id="rId5" imgW="114300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5" y="2519"/>
                          <a:ext cx="2159" cy="4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3"/>
            <p:cNvSpPr>
              <a:spLocks noChangeArrowheads="1"/>
            </p:cNvSpPr>
            <p:nvPr/>
          </p:nvSpPr>
          <p:spPr bwMode="auto">
            <a:xfrm>
              <a:off x="432" y="2544"/>
              <a:ext cx="281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latin typeface="楷体_GB2312" pitchFamily="49" charset="-122"/>
                  <a:ea typeface="楷体_GB2312" pitchFamily="49" charset="-122"/>
                </a:rPr>
                <a:t>原子轨道角度分布图</a:t>
              </a:r>
              <a:r>
                <a:rPr lang="zh-CN" altLang="en-US" sz="3200" dirty="0"/>
                <a:t> ：</a:t>
              </a:r>
            </a:p>
          </p:txBody>
        </p:sp>
      </p:grpSp>
      <p:grpSp>
        <p:nvGrpSpPr>
          <p:cNvPr id="13" name="Group 1031"/>
          <p:cNvGrpSpPr>
            <a:grpSpLocks/>
          </p:cNvGrpSpPr>
          <p:nvPr/>
        </p:nvGrpSpPr>
        <p:grpSpPr bwMode="auto">
          <a:xfrm>
            <a:off x="1919536" y="4948964"/>
            <a:ext cx="6172200" cy="725487"/>
            <a:chOff x="432" y="3245"/>
            <a:chExt cx="3888" cy="457"/>
          </a:xfrm>
        </p:grpSpPr>
        <p:graphicFrame>
          <p:nvGraphicFramePr>
            <p:cNvPr id="14" name="Object 12"/>
            <p:cNvGraphicFramePr>
              <a:graphicFrameLocks noChangeAspect="1"/>
            </p:cNvGraphicFramePr>
            <p:nvPr/>
          </p:nvGraphicFramePr>
          <p:xfrm>
            <a:off x="2977" y="3245"/>
            <a:ext cx="1343" cy="457"/>
          </p:xfrm>
          <a:graphic>
            <a:graphicData uri="http://schemas.openxmlformats.org/presentationml/2006/ole">
              <mc:AlternateContent xmlns:mc="http://schemas.openxmlformats.org/markup-compatibility/2006">
                <mc:Choice xmlns:v="urn:schemas-microsoft-com:vml" Requires="v">
                  <p:oleObj spid="_x0000_s53663" name="Equation" r:id="rId7" imgW="711000" imgH="241200" progId="Equation.3">
                    <p:embed/>
                  </p:oleObj>
                </mc:Choice>
                <mc:Fallback>
                  <p:oleObj name="Equation" r:id="rId7" imgW="71100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7" y="3245"/>
                          <a:ext cx="1343" cy="4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5"/>
            <p:cNvSpPr>
              <a:spLocks noChangeArrowheads="1"/>
            </p:cNvSpPr>
            <p:nvPr/>
          </p:nvSpPr>
          <p:spPr bwMode="auto">
            <a:xfrm>
              <a:off x="432" y="3264"/>
              <a:ext cx="276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latin typeface="楷体_GB2312" pitchFamily="49" charset="-122"/>
                  <a:ea typeface="楷体_GB2312" pitchFamily="49" charset="-122"/>
                </a:rPr>
                <a:t>原子轨道径向分布图</a:t>
              </a:r>
              <a:r>
                <a:rPr lang="zh-CN" altLang="en-US" sz="3200" dirty="0"/>
                <a:t> ：</a:t>
              </a:r>
            </a:p>
          </p:txBody>
        </p:sp>
      </p:grpSp>
    </p:spTree>
    <p:extLst>
      <p:ext uri="{BB962C8B-B14F-4D97-AF65-F5344CB8AC3E}">
        <p14:creationId xmlns:p14="http://schemas.microsoft.com/office/powerpoint/2010/main" val="300349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924" y="85261"/>
            <a:ext cx="8743746" cy="936625"/>
          </a:xfrm>
        </p:spPr>
        <p:txBody>
          <a:bodyPr/>
          <a:lstStyle/>
          <a:p>
            <a:pPr marL="812800" indent="-812800" eaLnBrk="1" hangingPunct="1">
              <a:lnSpc>
                <a:spcPct val="90000"/>
              </a:lnSpc>
            </a:pPr>
            <a:r>
              <a:rPr lang="en-US" altLang="zh-CN" b="1" dirty="0">
                <a:solidFill>
                  <a:schemeClr val="tx1"/>
                </a:solidFill>
                <a:latin typeface="Times New Roman" pitchFamily="18" charset="0"/>
              </a:rPr>
              <a:t>2.1 </a:t>
            </a:r>
            <a:r>
              <a:rPr lang="zh-CN" altLang="en-US" b="1" dirty="0">
                <a:solidFill>
                  <a:schemeClr val="tx1"/>
                </a:solidFill>
                <a:latin typeface="Times New Roman" pitchFamily="18" charset="0"/>
              </a:rPr>
              <a:t>原子轨道与电子云的角度分布</a:t>
            </a:r>
            <a:r>
              <a:rPr lang="en-US" altLang="zh-CN" b="1" dirty="0">
                <a:solidFill>
                  <a:schemeClr val="tx1"/>
                </a:solidFill>
                <a:latin typeface="Times New Roman" pitchFamily="18" charset="0"/>
              </a:rPr>
              <a:t>_s</a:t>
            </a:r>
            <a:r>
              <a:rPr lang="zh-CN" altLang="en-US" b="1" dirty="0">
                <a:solidFill>
                  <a:schemeClr val="tx1"/>
                </a:solidFill>
                <a:latin typeface="Times New Roman" pitchFamily="18" charset="0"/>
              </a:rPr>
              <a:t>轨道 </a:t>
            </a:r>
          </a:p>
        </p:txBody>
      </p:sp>
      <p:sp>
        <p:nvSpPr>
          <p:cNvPr id="36867" name="Rectangle 3"/>
          <p:cNvSpPr>
            <a:spLocks noGrp="1" noChangeArrowheads="1"/>
          </p:cNvSpPr>
          <p:nvPr>
            <p:ph type="body" sz="half" idx="1"/>
          </p:nvPr>
        </p:nvSpPr>
        <p:spPr>
          <a:xfrm>
            <a:off x="479376" y="1429384"/>
            <a:ext cx="10729192" cy="2592288"/>
          </a:xfrm>
        </p:spPr>
        <p:txBody>
          <a:bodyPr/>
          <a:lstStyle/>
          <a:p>
            <a:pPr marL="84138" indent="0" eaLnBrk="1" hangingPunct="1">
              <a:lnSpc>
                <a:spcPct val="150000"/>
              </a:lnSpc>
              <a:buFont typeface="Wingdings" pitchFamily="2" charset="2"/>
              <a:buAutoNum type="circleNumDbPlain"/>
              <a:tabLst>
                <a:tab pos="84138" algn="l"/>
              </a:tabLst>
            </a:pPr>
            <a:r>
              <a:rPr lang="en-US" altLang="zh-CN" sz="2800" dirty="0">
                <a:latin typeface="Times New Roman" pitchFamily="18" charset="0"/>
              </a:rPr>
              <a:t> </a:t>
            </a:r>
            <a:r>
              <a:rPr lang="en-US" altLang="zh-CN" sz="2800" b="1" dirty="0">
                <a:latin typeface="Times New Roman" pitchFamily="18" charset="0"/>
              </a:rPr>
              <a:t>s</a:t>
            </a:r>
            <a:r>
              <a:rPr lang="zh-CN" altLang="en-US" sz="2800" b="1" dirty="0">
                <a:latin typeface="Times New Roman" pitchFamily="18" charset="0"/>
              </a:rPr>
              <a:t>轨道的角度波函数是常数</a:t>
            </a:r>
            <a:r>
              <a:rPr lang="zh-CN" altLang="en-US" sz="2800" dirty="0">
                <a:latin typeface="Times New Roman" pitchFamily="18" charset="0"/>
              </a:rPr>
              <a:t>。离原子核（原点）距离相同的点函数值处处相等</a:t>
            </a:r>
            <a:r>
              <a:rPr lang="en-US" altLang="zh-CN" sz="2800" dirty="0">
                <a:latin typeface="Times New Roman" pitchFamily="18" charset="0"/>
              </a:rPr>
              <a:t>(a)</a:t>
            </a:r>
            <a:r>
              <a:rPr lang="zh-CN" altLang="en-US" sz="2800" dirty="0">
                <a:latin typeface="Times New Roman" pitchFamily="18" charset="0"/>
              </a:rPr>
              <a:t>，这些点形成球面，球面所在球体就是</a:t>
            </a:r>
            <a:r>
              <a:rPr lang="en-US" altLang="zh-CN" sz="2800" dirty="0">
                <a:latin typeface="Times New Roman" pitchFamily="18" charset="0"/>
              </a:rPr>
              <a:t>s</a:t>
            </a:r>
            <a:r>
              <a:rPr lang="zh-CN" altLang="en-US" sz="2800" dirty="0">
                <a:latin typeface="Times New Roman" pitchFamily="18" charset="0"/>
              </a:rPr>
              <a:t>轨道图形</a:t>
            </a:r>
            <a:r>
              <a:rPr lang="en-US" altLang="zh-CN" sz="2800" dirty="0">
                <a:latin typeface="Times New Roman" pitchFamily="18" charset="0"/>
              </a:rPr>
              <a:t>(b)</a:t>
            </a:r>
            <a:r>
              <a:rPr lang="zh-CN" altLang="en-US" sz="2800" dirty="0">
                <a:latin typeface="Times New Roman" pitchFamily="18" charset="0"/>
              </a:rPr>
              <a:t>。</a:t>
            </a:r>
            <a:endParaRPr lang="en-US" altLang="zh-CN" sz="2800" dirty="0">
              <a:latin typeface="Times New Roman" pitchFamily="18" charset="0"/>
            </a:endParaRPr>
          </a:p>
          <a:p>
            <a:pPr marL="84138" indent="0" eaLnBrk="1" hangingPunct="1">
              <a:lnSpc>
                <a:spcPct val="150000"/>
              </a:lnSpc>
              <a:buFont typeface="Wingdings" pitchFamily="2" charset="2"/>
              <a:buAutoNum type="circleNumDbPlain"/>
              <a:tabLst>
                <a:tab pos="84138" algn="l"/>
              </a:tabLst>
            </a:pPr>
            <a:r>
              <a:rPr lang="en-US" altLang="zh-CN" sz="2800" dirty="0">
                <a:latin typeface="Times New Roman" pitchFamily="18" charset="0"/>
              </a:rPr>
              <a:t> </a:t>
            </a:r>
            <a:r>
              <a:rPr lang="zh-CN" altLang="en-US" sz="2800" dirty="0">
                <a:latin typeface="Times New Roman" pitchFamily="18" charset="0"/>
              </a:rPr>
              <a:t>概率密度（电子云）的角度部分</a:t>
            </a:r>
            <a:r>
              <a:rPr lang="en-US" altLang="zh-CN" sz="2800" i="1" dirty="0">
                <a:latin typeface="Times New Roman" pitchFamily="18" charset="0"/>
              </a:rPr>
              <a:t>Y</a:t>
            </a:r>
            <a:r>
              <a:rPr lang="en-US" altLang="zh-CN" sz="2800" baseline="30000" dirty="0">
                <a:latin typeface="Times New Roman" pitchFamily="18" charset="0"/>
              </a:rPr>
              <a:t>2</a:t>
            </a:r>
            <a:r>
              <a:rPr lang="en-US" altLang="zh-CN" sz="2800" i="1" baseline="-25000" dirty="0">
                <a:latin typeface="Times New Roman" pitchFamily="18" charset="0"/>
              </a:rPr>
              <a:t>l,m</a:t>
            </a:r>
            <a:r>
              <a:rPr lang="zh-CN" altLang="en-US" sz="2800" dirty="0">
                <a:latin typeface="Times New Roman" pitchFamily="18" charset="0"/>
              </a:rPr>
              <a:t>图形也是一个球形</a:t>
            </a:r>
            <a:r>
              <a:rPr lang="en-US" altLang="zh-CN" sz="2800" dirty="0">
                <a:latin typeface="Times New Roman" pitchFamily="18" charset="0"/>
              </a:rPr>
              <a:t>(c)</a:t>
            </a:r>
            <a:r>
              <a:rPr lang="zh-CN" altLang="en-US" sz="2800" dirty="0">
                <a:latin typeface="Times New Roman" pitchFamily="18" charset="0"/>
              </a:rPr>
              <a:t>。 </a:t>
            </a:r>
          </a:p>
        </p:txBody>
      </p:sp>
      <p:grpSp>
        <p:nvGrpSpPr>
          <p:cNvPr id="3" name="组合 2"/>
          <p:cNvGrpSpPr/>
          <p:nvPr/>
        </p:nvGrpSpPr>
        <p:grpSpPr>
          <a:xfrm>
            <a:off x="1703512" y="3717032"/>
            <a:ext cx="7272808" cy="2736304"/>
            <a:chOff x="1259632" y="4075112"/>
            <a:chExt cx="6858000" cy="2453467"/>
          </a:xfrm>
        </p:grpSpPr>
        <p:pic>
          <p:nvPicPr>
            <p:cNvPr id="36868" name="Picture 4" descr="09-0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259632" y="4075112"/>
              <a:ext cx="6858000" cy="2112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9" name="Text Box 5"/>
            <p:cNvSpPr txBox="1">
              <a:spLocks noChangeArrowheads="1"/>
            </p:cNvSpPr>
            <p:nvPr/>
          </p:nvSpPr>
          <p:spPr bwMode="auto">
            <a:xfrm>
              <a:off x="2106876" y="6128469"/>
              <a:ext cx="3129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000" dirty="0">
                  <a:latin typeface="Times New Roman" pitchFamily="18" charset="0"/>
                </a:rPr>
                <a:t>a</a:t>
              </a:r>
            </a:p>
          </p:txBody>
        </p:sp>
        <p:sp>
          <p:nvSpPr>
            <p:cNvPr id="36870" name="Text Box 6"/>
            <p:cNvSpPr txBox="1">
              <a:spLocks noChangeArrowheads="1"/>
            </p:cNvSpPr>
            <p:nvPr/>
          </p:nvSpPr>
          <p:spPr bwMode="auto">
            <a:xfrm>
              <a:off x="4563908" y="6128469"/>
              <a:ext cx="3273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000" dirty="0">
                  <a:latin typeface="Times New Roman" pitchFamily="18" charset="0"/>
                </a:rPr>
                <a:t>b</a:t>
              </a:r>
            </a:p>
          </p:txBody>
        </p:sp>
        <p:sp>
          <p:nvSpPr>
            <p:cNvPr id="36871" name="Text Box 7"/>
            <p:cNvSpPr txBox="1">
              <a:spLocks noChangeArrowheads="1"/>
            </p:cNvSpPr>
            <p:nvPr/>
          </p:nvSpPr>
          <p:spPr bwMode="auto">
            <a:xfrm>
              <a:off x="7010400" y="6056461"/>
              <a:ext cx="296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000" dirty="0">
                  <a:latin typeface="Times New Roman" pitchFamily="18" charset="0"/>
                </a:rPr>
                <a:t>c</a:t>
              </a:r>
            </a:p>
          </p:txBody>
        </p:sp>
      </p:grpSp>
    </p:spTree>
    <p:extLst>
      <p:ext uri="{BB962C8B-B14F-4D97-AF65-F5344CB8AC3E}">
        <p14:creationId xmlns:p14="http://schemas.microsoft.com/office/powerpoint/2010/main" val="21086449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891" name="Rectangle 3"/>
              <p:cNvSpPr>
                <a:spLocks noGrp="1" noChangeArrowheads="1"/>
              </p:cNvSpPr>
              <p:nvPr>
                <p:ph type="body" sz="half" idx="1"/>
              </p:nvPr>
            </p:nvSpPr>
            <p:spPr>
              <a:xfrm>
                <a:off x="209630" y="1248794"/>
                <a:ext cx="9001000" cy="2952328"/>
              </a:xfrm>
            </p:spPr>
            <p:txBody>
              <a:bodyPr/>
              <a:lstStyle/>
              <a:p>
                <a:pPr marL="523875" algn="just" eaLnBrk="1" hangingPunct="1">
                  <a:lnSpc>
                    <a:spcPct val="150000"/>
                  </a:lnSpc>
                  <a:buFont typeface="Wingdings" pitchFamily="2" charset="2"/>
                  <a:buChar char="l"/>
                </a:pPr>
                <a:r>
                  <a:rPr lang="en-US" altLang="zh-CN" sz="2400" b="1" dirty="0">
                    <a:latin typeface="Times New Roman" pitchFamily="18" charset="0"/>
                  </a:rPr>
                  <a:t> p</a:t>
                </a:r>
                <a:r>
                  <a:rPr lang="zh-CN" altLang="en-US" sz="2400" dirty="0">
                    <a:latin typeface="Times New Roman" pitchFamily="18" charset="0"/>
                  </a:rPr>
                  <a:t>轨道的角度波函数的值随</a:t>
                </a:r>
                <a:r>
                  <a:rPr lang="en-US" altLang="zh-CN" sz="2400" i="1" dirty="0">
                    <a:latin typeface="Times New Roman" pitchFamily="18" charset="0"/>
                  </a:rPr>
                  <a:t>θ</a:t>
                </a:r>
                <a:r>
                  <a:rPr lang="zh-CN" altLang="en-US" sz="2400" dirty="0">
                    <a:latin typeface="Times New Roman" pitchFamily="18" charset="0"/>
                  </a:rPr>
                  <a:t>和</a:t>
                </a:r>
                <a:r>
                  <a:rPr lang="en-US" altLang="zh-CN" sz="2400" i="1" dirty="0">
                    <a:latin typeface="Times New Roman" pitchFamily="18" charset="0"/>
                  </a:rPr>
                  <a:t>φ</a:t>
                </a:r>
                <a:r>
                  <a:rPr lang="zh-CN" altLang="en-US" sz="2400" dirty="0">
                    <a:latin typeface="Times New Roman" pitchFamily="18" charset="0"/>
                  </a:rPr>
                  <a:t>的改变而改变，</a:t>
                </a:r>
                <a:endParaRPr lang="en-US" altLang="zh-CN" sz="2400" dirty="0">
                  <a:latin typeface="Times New Roman" pitchFamily="18" charset="0"/>
                </a:endParaRPr>
              </a:p>
              <a:p>
                <a:pPr marL="180975" indent="0" algn="just" eaLnBrk="1" hangingPunct="1">
                  <a:lnSpc>
                    <a:spcPct val="150000"/>
                  </a:lnSpc>
                  <a:buNone/>
                </a:pPr>
                <a:r>
                  <a:rPr lang="zh-CN" altLang="en-US" sz="2400" dirty="0">
                    <a:latin typeface="Times New Roman" pitchFamily="18" charset="0"/>
                  </a:rPr>
                  <a:t>如</a:t>
                </a:r>
                <a:r>
                  <a:rPr lang="en-US" altLang="zh-CN" sz="2400" dirty="0" err="1">
                    <a:latin typeface="Times New Roman" pitchFamily="18" charset="0"/>
                  </a:rPr>
                  <a:t>p</a:t>
                </a:r>
                <a:r>
                  <a:rPr lang="en-US" altLang="zh-CN" sz="2400" baseline="-25000" dirty="0" err="1">
                    <a:latin typeface="Times New Roman" pitchFamily="18" charset="0"/>
                  </a:rPr>
                  <a:t>z</a:t>
                </a:r>
                <a:r>
                  <a:rPr lang="zh-CN" altLang="en-US" sz="2400" dirty="0">
                    <a:latin typeface="Times New Roman" pitchFamily="18" charset="0"/>
                  </a:rPr>
                  <a:t>，</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𝑌</m:t>
                        </m:r>
                      </m:e>
                      <m:sub>
                        <m:sSub>
                          <m:sSubPr>
                            <m:ctrlPr>
                              <a:rPr lang="en-US" altLang="zh-CN" sz="2400" i="1">
                                <a:latin typeface="Cambria Math" panose="02040503050406030204" pitchFamily="18" charset="0"/>
                              </a:rPr>
                            </m:ctrlPr>
                          </m:sSubPr>
                          <m:e>
                            <m:r>
                              <a:rPr lang="en-US" altLang="zh-CN" sz="2400" i="1">
                                <a:latin typeface="Cambria Math"/>
                              </a:rPr>
                              <m:t>𝑝</m:t>
                            </m:r>
                          </m:e>
                          <m:sub>
                            <m:r>
                              <a:rPr lang="en-US" altLang="zh-CN" sz="2400" i="1">
                                <a:latin typeface="Cambria Math"/>
                              </a:rPr>
                              <m:t>𝑧</m:t>
                            </m:r>
                          </m:sub>
                        </m:sSub>
                      </m:sub>
                    </m:sSub>
                  </m:oMath>
                </a14:m>
                <a:r>
                  <a:rPr lang="en-US" altLang="zh-CN" sz="2400" i="1" dirty="0">
                    <a:latin typeface="Times New Roman" pitchFamily="18" charset="0"/>
                  </a:rPr>
                  <a:t>=</a:t>
                </a:r>
                <a14:m>
                  <m:oMath xmlns:m="http://schemas.openxmlformats.org/officeDocument/2006/math">
                    <m:rad>
                      <m:radPr>
                        <m:degHide m:val="on"/>
                        <m:ctrlPr>
                          <a:rPr lang="en-US" altLang="zh-CN" sz="2400" i="1" dirty="0">
                            <a:latin typeface="Cambria Math" panose="02040503050406030204" pitchFamily="18" charset="0"/>
                          </a:rPr>
                        </m:ctrlPr>
                      </m:radPr>
                      <m:deg/>
                      <m:e>
                        <m:r>
                          <a:rPr lang="en-US" altLang="zh-CN" sz="2400" i="1" dirty="0">
                            <a:latin typeface="Cambria Math"/>
                          </a:rPr>
                          <m:t> 3/4</m:t>
                        </m:r>
                        <m:r>
                          <a:rPr lang="zh-CN" altLang="en-US" sz="2400" i="1" dirty="0">
                            <a:latin typeface="Cambria Math"/>
                          </a:rPr>
                          <m:t>𝜋</m:t>
                        </m:r>
                        <m:r>
                          <a:rPr lang="en-US" altLang="zh-CN" sz="2400" i="1" dirty="0">
                            <a:latin typeface="Cambria Math"/>
                          </a:rPr>
                          <m:t>𝑐𝑜𝑠</m:t>
                        </m:r>
                        <m:r>
                          <a:rPr lang="zh-CN" altLang="en-US" sz="2400" i="1" dirty="0">
                            <a:latin typeface="Cambria Math"/>
                          </a:rPr>
                          <m:t>𝜃</m:t>
                        </m:r>
                      </m:e>
                    </m:rad>
                  </m:oMath>
                </a14:m>
                <a:r>
                  <a:rPr lang="zh-CN" altLang="en-US" sz="2400" dirty="0">
                    <a:latin typeface="Times New Roman" pitchFamily="18" charset="0"/>
                  </a:rPr>
                  <a:t>。</a:t>
                </a:r>
                <a:endParaRPr lang="en-US" altLang="zh-CN" sz="2400" dirty="0">
                  <a:latin typeface="Times New Roman" pitchFamily="18" charset="0"/>
                </a:endParaRPr>
              </a:p>
              <a:p>
                <a:pPr marL="180975" indent="0" algn="just" eaLnBrk="1" hangingPunct="1">
                  <a:lnSpc>
                    <a:spcPct val="150000"/>
                  </a:lnSpc>
                  <a:buNone/>
                </a:pPr>
                <a:r>
                  <a:rPr lang="zh-CN" altLang="en-US" sz="2400" dirty="0">
                    <a:latin typeface="Times New Roman" pitchFamily="18" charset="0"/>
                  </a:rPr>
                  <a:t>据</a:t>
                </a:r>
                <a:r>
                  <a:rPr lang="en-US" altLang="zh-CN" sz="2400" dirty="0" err="1">
                    <a:latin typeface="Times New Roman" pitchFamily="18" charset="0"/>
                  </a:rPr>
                  <a:t>cos</a:t>
                </a:r>
                <a:r>
                  <a:rPr lang="en-US" altLang="zh-CN" sz="2400" i="1" dirty="0" err="1">
                    <a:latin typeface="Times New Roman" pitchFamily="18" charset="0"/>
                  </a:rPr>
                  <a:t>θ</a:t>
                </a:r>
                <a:r>
                  <a:rPr lang="zh-CN" altLang="en-US" sz="2400" dirty="0">
                    <a:latin typeface="Times New Roman" pitchFamily="18" charset="0"/>
                  </a:rPr>
                  <a:t>值绘出双波瓣图形。每波瓣为一球体，沿</a:t>
                </a:r>
                <a:r>
                  <a:rPr lang="en-US" altLang="zh-CN" sz="2400" i="1" dirty="0">
                    <a:latin typeface="Times New Roman" pitchFamily="18" charset="0"/>
                  </a:rPr>
                  <a:t>z</a:t>
                </a:r>
                <a:r>
                  <a:rPr lang="zh-CN" altLang="en-US" sz="2400" dirty="0">
                    <a:latin typeface="Times New Roman" pitchFamily="18" charset="0"/>
                  </a:rPr>
                  <a:t>轴伸展。在</a:t>
                </a:r>
                <a:r>
                  <a:rPr lang="en-US" altLang="zh-CN" sz="2400" i="1" dirty="0" err="1">
                    <a:latin typeface="Times New Roman" pitchFamily="18" charset="0"/>
                  </a:rPr>
                  <a:t>xy</a:t>
                </a:r>
                <a:r>
                  <a:rPr lang="zh-CN" altLang="en-US" sz="2400" dirty="0">
                    <a:latin typeface="Times New Roman" pitchFamily="18" charset="0"/>
                  </a:rPr>
                  <a:t>平面上下，波函数值相反， 平面上为零，此平面称为节面。  </a:t>
                </a:r>
              </a:p>
            </p:txBody>
          </p:sp>
        </mc:Choice>
        <mc:Fallback xmlns="">
          <p:sp>
            <p:nvSpPr>
              <p:cNvPr id="37891" name="Rectangle 3"/>
              <p:cNvSpPr>
                <a:spLocks noGrp="1" noRot="1" noChangeAspect="1" noMove="1" noResize="1" noEditPoints="1" noAdjustHandles="1" noChangeArrowheads="1" noChangeShapeType="1" noTextEdit="1"/>
              </p:cNvSpPr>
              <p:nvPr>
                <p:ph type="body" sz="half" idx="1"/>
              </p:nvPr>
            </p:nvSpPr>
            <p:spPr>
              <a:xfrm>
                <a:off x="209630" y="1248794"/>
                <a:ext cx="9001000" cy="2952328"/>
              </a:xfrm>
              <a:blipFill>
                <a:blip r:embed="rId2"/>
                <a:stretch>
                  <a:fillRect r="-1016"/>
                </a:stretch>
              </a:blipFill>
            </p:spPr>
            <p:txBody>
              <a:bodyPr/>
              <a:lstStyle/>
              <a:p>
                <a:r>
                  <a:rPr lang="zh-CN" altLang="en-US">
                    <a:noFill/>
                  </a:rPr>
                  <a:t> </a:t>
                </a:r>
              </a:p>
            </p:txBody>
          </p:sp>
        </mc:Fallback>
      </mc:AlternateContent>
      <p:graphicFrame>
        <p:nvGraphicFramePr>
          <p:cNvPr id="38917" name="Group 5"/>
          <p:cNvGraphicFramePr>
            <a:graphicFrameLocks noGrp="1"/>
          </p:cNvGraphicFramePr>
          <p:nvPr>
            <p:ph sz="quarter" idx="4294967295"/>
            <p:extLst>
              <p:ext uri="{D42A27DB-BD31-4B8C-83A1-F6EECF244321}">
                <p14:modId xmlns:p14="http://schemas.microsoft.com/office/powerpoint/2010/main" val="3437871161"/>
              </p:ext>
            </p:extLst>
          </p:nvPr>
        </p:nvGraphicFramePr>
        <p:xfrm>
          <a:off x="1703512" y="4869160"/>
          <a:ext cx="8153400" cy="1066800"/>
        </p:xfrm>
        <a:graphic>
          <a:graphicData uri="http://schemas.openxmlformats.org/drawingml/2006/table">
            <a:tbl>
              <a:tblPr/>
              <a:tblGrid>
                <a:gridCol w="1019175">
                  <a:extLst>
                    <a:ext uri="{9D8B030D-6E8A-4147-A177-3AD203B41FA5}">
                      <a16:colId xmlns:a16="http://schemas.microsoft.com/office/drawing/2014/main" val="20000"/>
                    </a:ext>
                  </a:extLst>
                </a:gridCol>
                <a:gridCol w="1019175">
                  <a:extLst>
                    <a:ext uri="{9D8B030D-6E8A-4147-A177-3AD203B41FA5}">
                      <a16:colId xmlns:a16="http://schemas.microsoft.com/office/drawing/2014/main" val="20001"/>
                    </a:ext>
                  </a:extLst>
                </a:gridCol>
                <a:gridCol w="1019175">
                  <a:extLst>
                    <a:ext uri="{9D8B030D-6E8A-4147-A177-3AD203B41FA5}">
                      <a16:colId xmlns:a16="http://schemas.microsoft.com/office/drawing/2014/main" val="20002"/>
                    </a:ext>
                  </a:extLst>
                </a:gridCol>
                <a:gridCol w="1019175">
                  <a:extLst>
                    <a:ext uri="{9D8B030D-6E8A-4147-A177-3AD203B41FA5}">
                      <a16:colId xmlns:a16="http://schemas.microsoft.com/office/drawing/2014/main" val="20003"/>
                    </a:ext>
                  </a:extLst>
                </a:gridCol>
                <a:gridCol w="1019175">
                  <a:extLst>
                    <a:ext uri="{9D8B030D-6E8A-4147-A177-3AD203B41FA5}">
                      <a16:colId xmlns:a16="http://schemas.microsoft.com/office/drawing/2014/main" val="20004"/>
                    </a:ext>
                  </a:extLst>
                </a:gridCol>
                <a:gridCol w="1019175">
                  <a:extLst>
                    <a:ext uri="{9D8B030D-6E8A-4147-A177-3AD203B41FA5}">
                      <a16:colId xmlns:a16="http://schemas.microsoft.com/office/drawing/2014/main" val="20005"/>
                    </a:ext>
                  </a:extLst>
                </a:gridCol>
                <a:gridCol w="1019175">
                  <a:extLst>
                    <a:ext uri="{9D8B030D-6E8A-4147-A177-3AD203B41FA5}">
                      <a16:colId xmlns:a16="http://schemas.microsoft.com/office/drawing/2014/main" val="20006"/>
                    </a:ext>
                  </a:extLst>
                </a:gridCol>
                <a:gridCol w="1019175">
                  <a:extLst>
                    <a:ext uri="{9D8B030D-6E8A-4147-A177-3AD203B41FA5}">
                      <a16:colId xmlns:a16="http://schemas.microsoft.com/office/drawing/2014/main" val="20007"/>
                    </a:ext>
                  </a:extLst>
                </a:gridCol>
              </a:tblGrid>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1" u="none" strike="noStrike" cap="none" normalizeH="0" baseline="0" dirty="0">
                          <a:ln>
                            <a:noFill/>
                          </a:ln>
                          <a:solidFill>
                            <a:schemeClr val="tx1"/>
                          </a:solidFill>
                          <a:effectLst/>
                          <a:latin typeface="Times New Roman" pitchFamily="18" charset="0"/>
                          <a:ea typeface="宋体" charset="-122"/>
                          <a:cs typeface="Times New Roman" pitchFamily="18" charset="0"/>
                        </a:rPr>
                        <a:t>θ</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30°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60°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90°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120°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150°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180°</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charset="-122"/>
                          <a:cs typeface="Times New Roman" pitchFamily="18" charset="0"/>
                        </a:rPr>
                        <a:t>cos</a:t>
                      </a:r>
                      <a:r>
                        <a:rPr kumimoji="0" lang="en-US" altLang="zh-CN" sz="2400" b="0" i="1" u="none" strike="noStrike" cap="none" normalizeH="0" baseline="0">
                          <a:ln>
                            <a:noFill/>
                          </a:ln>
                          <a:solidFill>
                            <a:schemeClr val="tx1"/>
                          </a:solidFill>
                          <a:effectLst/>
                          <a:latin typeface="Times New Roman" pitchFamily="18" charset="0"/>
                          <a:ea typeface="宋体" charset="-122"/>
                          <a:cs typeface="Times New Roman" pitchFamily="18" charset="0"/>
                        </a:rPr>
                        <a:t>θ</a:t>
                      </a:r>
                    </a:p>
                  </a:txBody>
                  <a:tcP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0.866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0.5</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-0.5</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charset="-122"/>
                        </a:rPr>
                        <a:t>-0.866</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charset="-122"/>
                        </a:rPr>
                        <a:t>-1</a:t>
                      </a:r>
                    </a:p>
                  </a:txBody>
                  <a:tcP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37913" name="Picture 29" descr="09-08"/>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9327925" y="399732"/>
            <a:ext cx="2680147" cy="380139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Rectangle 2"/>
          <p:cNvSpPr>
            <a:spLocks noGrp="1" noChangeArrowheads="1"/>
          </p:cNvSpPr>
          <p:nvPr>
            <p:ph type="title"/>
          </p:nvPr>
        </p:nvSpPr>
        <p:spPr>
          <a:xfrm>
            <a:off x="1524001" y="-27905"/>
            <a:ext cx="7667625" cy="936625"/>
          </a:xfrm>
        </p:spPr>
        <p:txBody>
          <a:bodyPr/>
          <a:lstStyle/>
          <a:p>
            <a:pPr marL="812800" indent="-812800" eaLnBrk="1" hangingPunct="1">
              <a:lnSpc>
                <a:spcPct val="90000"/>
              </a:lnSpc>
            </a:pPr>
            <a:r>
              <a:rPr lang="en-US" altLang="zh-CN" b="1" dirty="0">
                <a:solidFill>
                  <a:schemeClr val="tx1"/>
                </a:solidFill>
                <a:latin typeface="Times New Roman" pitchFamily="18" charset="0"/>
              </a:rPr>
              <a:t>2.1 </a:t>
            </a:r>
            <a:r>
              <a:rPr lang="zh-CN" altLang="en-US" b="1" dirty="0">
                <a:solidFill>
                  <a:schemeClr val="tx1"/>
                </a:solidFill>
                <a:latin typeface="Times New Roman" pitchFamily="18" charset="0"/>
              </a:rPr>
              <a:t>原子轨道的角度分布 </a:t>
            </a:r>
            <a:r>
              <a:rPr lang="en-US" altLang="zh-CN" b="1" dirty="0">
                <a:solidFill>
                  <a:schemeClr val="tx1"/>
                </a:solidFill>
                <a:latin typeface="Times New Roman" pitchFamily="18" charset="0"/>
              </a:rPr>
              <a:t>_p</a:t>
            </a:r>
            <a:r>
              <a:rPr lang="zh-CN" altLang="en-US" b="1" dirty="0">
                <a:solidFill>
                  <a:schemeClr val="tx1"/>
                </a:solidFill>
                <a:latin typeface="Times New Roman" pitchFamily="18" charset="0"/>
              </a:rPr>
              <a:t>轨道</a:t>
            </a:r>
          </a:p>
        </p:txBody>
      </p:sp>
    </p:spTree>
    <p:extLst>
      <p:ext uri="{BB962C8B-B14F-4D97-AF65-F5344CB8AC3E}">
        <p14:creationId xmlns:p14="http://schemas.microsoft.com/office/powerpoint/2010/main" val="39327803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sz="half" idx="1"/>
          </p:nvPr>
        </p:nvSpPr>
        <p:spPr>
          <a:xfrm>
            <a:off x="551384" y="1408035"/>
            <a:ext cx="8147248" cy="1296045"/>
          </a:xfrm>
        </p:spPr>
        <p:txBody>
          <a:bodyPr/>
          <a:lstStyle/>
          <a:p>
            <a:pPr marL="812800" indent="-812800" eaLnBrk="1" hangingPunct="1">
              <a:lnSpc>
                <a:spcPct val="150000"/>
              </a:lnSpc>
            </a:pPr>
            <a:r>
              <a:rPr lang="zh-CN" altLang="en-US" sz="2800" dirty="0"/>
              <a:t>电子云图形比相应的角度波函数图形瘦；</a:t>
            </a:r>
          </a:p>
          <a:p>
            <a:pPr marL="812800" indent="-812800" eaLnBrk="1" hangingPunct="1">
              <a:lnSpc>
                <a:spcPct val="150000"/>
              </a:lnSpc>
            </a:pPr>
            <a:r>
              <a:rPr lang="zh-CN" altLang="en-US" sz="2800" dirty="0"/>
              <a:t>电子云图形两个波瓣不再有代数符号的区别。</a:t>
            </a:r>
          </a:p>
        </p:txBody>
      </p:sp>
      <p:pic>
        <p:nvPicPr>
          <p:cNvPr id="38916" name="Picture 4" descr="09-09"/>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54501"/>
          <a:stretch/>
        </p:blipFill>
        <p:spPr>
          <a:xfrm>
            <a:off x="6122030" y="2968956"/>
            <a:ext cx="5709235" cy="236993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7" name="Text Box 5"/>
          <p:cNvSpPr txBox="1">
            <a:spLocks noChangeArrowheads="1"/>
          </p:cNvSpPr>
          <p:nvPr/>
        </p:nvSpPr>
        <p:spPr bwMode="auto">
          <a:xfrm>
            <a:off x="1131031" y="5623018"/>
            <a:ext cx="33105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2400" dirty="0">
                <a:latin typeface="Times New Roman" pitchFamily="18" charset="0"/>
              </a:rPr>
              <a:t>a</a:t>
            </a:r>
            <a:r>
              <a:rPr lang="zh-CN" altLang="en-US" sz="2400" dirty="0">
                <a:latin typeface="Times New Roman" pitchFamily="18" charset="0"/>
              </a:rPr>
              <a:t>）</a:t>
            </a:r>
            <a:r>
              <a:rPr lang="en-US" altLang="zh-CN" sz="2400" dirty="0"/>
              <a:t>p</a:t>
            </a:r>
            <a:r>
              <a:rPr lang="zh-CN" altLang="en-US" sz="2400" dirty="0"/>
              <a:t>轨道的角度分布图</a:t>
            </a:r>
            <a:endParaRPr lang="en-US" altLang="zh-CN" sz="2400" dirty="0">
              <a:latin typeface="Times New Roman" pitchFamily="18" charset="0"/>
            </a:endParaRPr>
          </a:p>
        </p:txBody>
      </p:sp>
      <p:sp>
        <p:nvSpPr>
          <p:cNvPr id="2" name="矩形 1"/>
          <p:cNvSpPr/>
          <p:nvPr/>
        </p:nvSpPr>
        <p:spPr>
          <a:xfrm>
            <a:off x="7032104" y="5669184"/>
            <a:ext cx="4244889" cy="830997"/>
          </a:xfrm>
          <a:prstGeom prst="rect">
            <a:avLst/>
          </a:prstGeom>
        </p:spPr>
        <p:txBody>
          <a:bodyPr wrap="square">
            <a:spAutoFit/>
          </a:bodyPr>
          <a:lstStyle/>
          <a:p>
            <a:r>
              <a:rPr lang="en-US" altLang="zh-CN" sz="2400" dirty="0"/>
              <a:t>b</a:t>
            </a:r>
            <a:r>
              <a:rPr lang="zh-CN" altLang="en-US" sz="2400" dirty="0"/>
              <a:t>）是电子云的角度部分</a:t>
            </a:r>
            <a:endParaRPr lang="en-US" altLang="zh-CN" sz="2400" dirty="0"/>
          </a:p>
          <a:p>
            <a:pPr algn="ctr"/>
            <a:r>
              <a:rPr lang="zh-CN" altLang="en-US" sz="2400" dirty="0"/>
              <a:t>无正负</a:t>
            </a:r>
          </a:p>
        </p:txBody>
      </p:sp>
      <p:pic>
        <p:nvPicPr>
          <p:cNvPr id="9" name="Picture 4" descr="09-09"/>
          <p:cNvPicPr>
            <a:picLocks noChangeAspect="1" noChangeArrowheads="1"/>
          </p:cNvPicPr>
          <p:nvPr/>
        </p:nvPicPr>
        <p:blipFill rotWithShape="1">
          <a:blip r:embed="rId2">
            <a:extLst>
              <a:ext uri="{28A0092B-C50C-407E-A947-70E740481C1C}">
                <a14:useLocalDpi xmlns:a14="http://schemas.microsoft.com/office/drawing/2010/main" val="0"/>
              </a:ext>
            </a:extLst>
          </a:blip>
          <a:srcRect b="52777"/>
          <a:stretch/>
        </p:blipFill>
        <p:spPr bwMode="auto">
          <a:xfrm>
            <a:off x="119336" y="3059279"/>
            <a:ext cx="5950636" cy="25637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 name="Rectangle 2"/>
          <p:cNvSpPr txBox="1">
            <a:spLocks noChangeArrowheads="1"/>
          </p:cNvSpPr>
          <p:nvPr/>
        </p:nvSpPr>
        <p:spPr bwMode="auto">
          <a:xfrm>
            <a:off x="119336" y="116211"/>
            <a:ext cx="846043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宋体" pitchFamily="2" charset="-122"/>
              </a:defRPr>
            </a:lvl2pPr>
            <a:lvl3pPr algn="l" rtl="0" eaLnBrk="0" fontAlgn="base" hangingPunct="0">
              <a:spcBef>
                <a:spcPct val="0"/>
              </a:spcBef>
              <a:spcAft>
                <a:spcPct val="0"/>
              </a:spcAft>
              <a:defRPr sz="3600">
                <a:solidFill>
                  <a:schemeClr val="tx2"/>
                </a:solidFill>
                <a:latin typeface="Arial" charset="0"/>
                <a:ea typeface="宋体" pitchFamily="2" charset="-122"/>
              </a:defRPr>
            </a:lvl3pPr>
            <a:lvl4pPr algn="l" rtl="0" eaLnBrk="0" fontAlgn="base" hangingPunct="0">
              <a:spcBef>
                <a:spcPct val="0"/>
              </a:spcBef>
              <a:spcAft>
                <a:spcPct val="0"/>
              </a:spcAft>
              <a:defRPr sz="3600">
                <a:solidFill>
                  <a:schemeClr val="tx2"/>
                </a:solidFill>
                <a:latin typeface="Arial" charset="0"/>
                <a:ea typeface="宋体" pitchFamily="2" charset="-122"/>
              </a:defRPr>
            </a:lvl4pPr>
            <a:lvl5pPr algn="l" rtl="0" eaLnBrk="0" fontAlgn="base" hangingPunct="0">
              <a:spcBef>
                <a:spcPct val="0"/>
              </a:spcBef>
              <a:spcAft>
                <a:spcPct val="0"/>
              </a:spcAft>
              <a:defRPr sz="3600">
                <a:solidFill>
                  <a:schemeClr val="tx2"/>
                </a:solidFill>
                <a:latin typeface="Arial" charset="0"/>
                <a:ea typeface="宋体" pitchFamily="2" charset="-122"/>
              </a:defRPr>
            </a:lvl5pPr>
            <a:lvl6pPr marL="457200" algn="l" rtl="0" fontAlgn="base">
              <a:spcBef>
                <a:spcPct val="0"/>
              </a:spcBef>
              <a:spcAft>
                <a:spcPct val="0"/>
              </a:spcAft>
              <a:defRPr sz="3600">
                <a:solidFill>
                  <a:schemeClr val="tx2"/>
                </a:solidFill>
                <a:latin typeface="Arial" charset="0"/>
                <a:ea typeface="宋体" pitchFamily="2" charset="-122"/>
              </a:defRPr>
            </a:lvl6pPr>
            <a:lvl7pPr marL="914400" algn="l" rtl="0" fontAlgn="base">
              <a:spcBef>
                <a:spcPct val="0"/>
              </a:spcBef>
              <a:spcAft>
                <a:spcPct val="0"/>
              </a:spcAft>
              <a:defRPr sz="3600">
                <a:solidFill>
                  <a:schemeClr val="tx2"/>
                </a:solidFill>
                <a:latin typeface="Arial" charset="0"/>
                <a:ea typeface="宋体" pitchFamily="2" charset="-122"/>
              </a:defRPr>
            </a:lvl7pPr>
            <a:lvl8pPr marL="1371600" algn="l" rtl="0" fontAlgn="base">
              <a:spcBef>
                <a:spcPct val="0"/>
              </a:spcBef>
              <a:spcAft>
                <a:spcPct val="0"/>
              </a:spcAft>
              <a:defRPr sz="3600">
                <a:solidFill>
                  <a:schemeClr val="tx2"/>
                </a:solidFill>
                <a:latin typeface="Arial" charset="0"/>
                <a:ea typeface="宋体" pitchFamily="2" charset="-122"/>
              </a:defRPr>
            </a:lvl8pPr>
            <a:lvl9pPr marL="1828800" algn="l" rtl="0" fontAlgn="base">
              <a:spcBef>
                <a:spcPct val="0"/>
              </a:spcBef>
              <a:spcAft>
                <a:spcPct val="0"/>
              </a:spcAft>
              <a:defRPr sz="3600">
                <a:solidFill>
                  <a:schemeClr val="tx2"/>
                </a:solidFill>
                <a:latin typeface="Arial" charset="0"/>
                <a:ea typeface="宋体" pitchFamily="2" charset="-122"/>
              </a:defRPr>
            </a:lvl9pPr>
          </a:lstStyle>
          <a:p>
            <a:pPr marL="812800" indent="-812800" eaLnBrk="1" hangingPunct="1">
              <a:lnSpc>
                <a:spcPct val="90000"/>
              </a:lnSpc>
            </a:pPr>
            <a:r>
              <a:rPr lang="en-US" altLang="zh-CN" dirty="0">
                <a:solidFill>
                  <a:schemeClr val="tx1"/>
                </a:solidFill>
                <a:latin typeface="Times New Roman" pitchFamily="18" charset="0"/>
              </a:rPr>
              <a:t>2.1 </a:t>
            </a:r>
            <a:r>
              <a:rPr lang="zh-CN" altLang="en-US" dirty="0">
                <a:solidFill>
                  <a:schemeClr val="tx1"/>
                </a:solidFill>
                <a:latin typeface="Times New Roman" pitchFamily="18" charset="0"/>
              </a:rPr>
              <a:t>原子轨道与电子云的角度分布 </a:t>
            </a:r>
            <a:r>
              <a:rPr lang="en-US" altLang="zh-CN" dirty="0">
                <a:solidFill>
                  <a:schemeClr val="tx1"/>
                </a:solidFill>
                <a:latin typeface="Times New Roman" pitchFamily="18" charset="0"/>
              </a:rPr>
              <a:t>_p</a:t>
            </a:r>
            <a:r>
              <a:rPr lang="zh-CN" altLang="en-US" dirty="0">
                <a:solidFill>
                  <a:schemeClr val="tx1"/>
                </a:solidFill>
                <a:latin typeface="Times New Roman" pitchFamily="18" charset="0"/>
              </a:rPr>
              <a:t>轨道</a:t>
            </a:r>
          </a:p>
        </p:txBody>
      </p:sp>
    </p:spTree>
    <p:extLst>
      <p:ext uri="{BB962C8B-B14F-4D97-AF65-F5344CB8AC3E}">
        <p14:creationId xmlns:p14="http://schemas.microsoft.com/office/powerpoint/2010/main" val="193977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9939" name="Rectangle 3"/>
              <p:cNvSpPr>
                <a:spLocks noGrp="1" noChangeArrowheads="1"/>
              </p:cNvSpPr>
              <p:nvPr>
                <p:ph type="body" sz="half" idx="1"/>
              </p:nvPr>
            </p:nvSpPr>
            <p:spPr>
              <a:xfrm>
                <a:off x="435449" y="4217535"/>
                <a:ext cx="7038390" cy="2158519"/>
              </a:xfrm>
            </p:spPr>
            <p:txBody>
              <a:bodyPr/>
              <a:lstStyle/>
              <a:p>
                <a:pPr eaLnBrk="1" hangingPunct="1">
                  <a:buFont typeface="Wingdings" pitchFamily="2" charset="2"/>
                  <a:buChar char="l"/>
                </a:pPr>
                <a:r>
                  <a:rPr lang="en-US" altLang="zh-CN" sz="2400" dirty="0">
                    <a:latin typeface="Times New Roman" pitchFamily="18" charset="0"/>
                  </a:rPr>
                  <a:t>d</a:t>
                </a:r>
                <a:r>
                  <a:rPr lang="zh-CN" altLang="en-US" sz="2400" dirty="0">
                    <a:latin typeface="Times New Roman" pitchFamily="18" charset="0"/>
                  </a:rPr>
                  <a:t>轨道有两个节面，橄榄形波瓣。</a:t>
                </a:r>
                <a:endParaRPr lang="en-US" altLang="zh-CN" sz="2400" dirty="0">
                  <a:latin typeface="Times New Roman" pitchFamily="18" charset="0"/>
                </a:endParaRPr>
              </a:p>
              <a:p>
                <a:pPr eaLnBrk="1" hangingPunct="1">
                  <a:buFont typeface="Wingdings" pitchFamily="2" charset="2"/>
                  <a:buChar char="l"/>
                </a:pP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a:rPr>
                          <m:t>𝑑</m:t>
                        </m:r>
                      </m:e>
                      <m:sub>
                        <m:sSup>
                          <m:sSupPr>
                            <m:ctrlPr>
                              <a:rPr lang="en-US" altLang="zh-CN" sz="2400" i="1" dirty="0">
                                <a:latin typeface="Cambria Math" panose="02040503050406030204" pitchFamily="18" charset="0"/>
                              </a:rPr>
                            </m:ctrlPr>
                          </m:sSupPr>
                          <m:e>
                            <m:r>
                              <a:rPr lang="en-US" altLang="zh-CN" sz="2400" i="1" dirty="0">
                                <a:latin typeface="Cambria Math"/>
                              </a:rPr>
                              <m:t>𝑧</m:t>
                            </m:r>
                          </m:e>
                          <m:sup>
                            <m:r>
                              <a:rPr lang="en-US" altLang="zh-CN" sz="2400" i="1" dirty="0">
                                <a:latin typeface="Cambria Math"/>
                              </a:rPr>
                              <m:t>2</m:t>
                            </m:r>
                          </m:sup>
                        </m:sSup>
                      </m:sub>
                    </m:sSub>
                  </m:oMath>
                </a14:m>
                <a:r>
                  <a:rPr lang="zh-CN" altLang="en-US" sz="2400" dirty="0">
                    <a:latin typeface="Times New Roman" pitchFamily="18" charset="0"/>
                  </a:rPr>
                  <a:t>负波瓣呈环，但和其它</a:t>
                </a:r>
                <a:r>
                  <a:rPr lang="en-US" altLang="zh-CN" sz="2400" dirty="0">
                    <a:latin typeface="Times New Roman" pitchFamily="18" charset="0"/>
                  </a:rPr>
                  <a:t>d</a:t>
                </a:r>
                <a:r>
                  <a:rPr lang="zh-CN" altLang="en-US" sz="2400" dirty="0">
                    <a:latin typeface="Times New Roman" pitchFamily="18" charset="0"/>
                  </a:rPr>
                  <a:t>轨道等价。</a:t>
                </a:r>
                <a:endParaRPr lang="en-US" altLang="zh-CN" sz="2400" dirty="0">
                  <a:latin typeface="Times New Roman" pitchFamily="18" charset="0"/>
                </a:endParaRPr>
              </a:p>
              <a:p>
                <a:pPr eaLnBrk="1" hangingPunct="1">
                  <a:buFont typeface="Wingdings" pitchFamily="2" charset="2"/>
                  <a:buChar char="l"/>
                </a:pPr>
                <a:r>
                  <a:rPr lang="en-US" altLang="zh-CN" sz="2400" dirty="0" err="1">
                    <a:latin typeface="Times New Roman" pitchFamily="18" charset="0"/>
                  </a:rPr>
                  <a:t>d</a:t>
                </a:r>
                <a:r>
                  <a:rPr lang="en-US" altLang="zh-CN" sz="2400" baseline="-25000" dirty="0" err="1">
                    <a:latin typeface="Times New Roman" pitchFamily="18" charset="0"/>
                  </a:rPr>
                  <a:t>xy</a:t>
                </a:r>
                <a:r>
                  <a:rPr lang="zh-CN" altLang="en-US" sz="2400" dirty="0">
                    <a:latin typeface="Times New Roman" pitchFamily="18" charset="0"/>
                  </a:rPr>
                  <a:t>、</a:t>
                </a:r>
                <a:r>
                  <a:rPr lang="en-US" altLang="zh-CN" sz="2400" dirty="0" err="1">
                    <a:latin typeface="Times New Roman" pitchFamily="18" charset="0"/>
                  </a:rPr>
                  <a:t>d</a:t>
                </a:r>
                <a:r>
                  <a:rPr lang="en-US" altLang="zh-CN" sz="2400" baseline="-25000" dirty="0" err="1">
                    <a:latin typeface="Times New Roman" pitchFamily="18" charset="0"/>
                  </a:rPr>
                  <a:t>xz</a:t>
                </a:r>
                <a:r>
                  <a:rPr lang="zh-CN" altLang="en-US" sz="2400" dirty="0">
                    <a:latin typeface="Times New Roman" pitchFamily="18" charset="0"/>
                  </a:rPr>
                  <a:t>和</a:t>
                </a:r>
                <a:r>
                  <a:rPr lang="en-US" altLang="zh-CN" sz="2400" dirty="0" err="1">
                    <a:latin typeface="Times New Roman" pitchFamily="18" charset="0"/>
                  </a:rPr>
                  <a:t>d</a:t>
                </a:r>
                <a:r>
                  <a:rPr lang="en-US" altLang="zh-CN" sz="2400" baseline="-25000" dirty="0" err="1">
                    <a:latin typeface="Times New Roman" pitchFamily="18" charset="0"/>
                  </a:rPr>
                  <a:t>yz</a:t>
                </a:r>
                <a:r>
                  <a:rPr lang="zh-CN" altLang="en-US" sz="2400" dirty="0">
                    <a:latin typeface="Times New Roman" pitchFamily="18" charset="0"/>
                  </a:rPr>
                  <a:t>波瓣在</a:t>
                </a:r>
                <a:r>
                  <a:rPr lang="en-US" altLang="zh-CN" sz="2400" dirty="0">
                    <a:latin typeface="Times New Roman" pitchFamily="18" charset="0"/>
                  </a:rPr>
                  <a:t>45</a:t>
                </a:r>
                <a:r>
                  <a:rPr lang="en-US" altLang="zh-CN" sz="2400" baseline="30000" dirty="0">
                    <a:latin typeface="Times New Roman" pitchFamily="18" charset="0"/>
                  </a:rPr>
                  <a:t>o</a:t>
                </a:r>
                <a:r>
                  <a:rPr lang="zh-CN" altLang="en-US" sz="2400" dirty="0">
                    <a:latin typeface="Times New Roman" pitchFamily="18" charset="0"/>
                  </a:rPr>
                  <a:t>坐标轴夹角伸展，</a:t>
                </a:r>
                <a:endParaRPr lang="en-US" altLang="zh-CN" sz="2400" dirty="0">
                  <a:latin typeface="Times New Roman" pitchFamily="18" charset="0"/>
                </a:endParaRPr>
              </a:p>
              <a:p>
                <a:pPr eaLnBrk="1" hangingPunct="1">
                  <a:buFont typeface="Wingdings" pitchFamily="2" charset="2"/>
                  <a:buChar char="l"/>
                </a:pP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a:rPr>
                          <m:t>𝑑</m:t>
                        </m:r>
                      </m:e>
                      <m:sub>
                        <m:sSup>
                          <m:sSupPr>
                            <m:ctrlPr>
                              <a:rPr lang="en-US" altLang="zh-CN" sz="2400" i="1">
                                <a:latin typeface="Cambria Math" panose="02040503050406030204" pitchFamily="18" charset="0"/>
                              </a:rPr>
                            </m:ctrlPr>
                          </m:sSupPr>
                          <m:e>
                            <m:r>
                              <a:rPr lang="en-US" altLang="zh-CN" sz="2400" i="1">
                                <a:latin typeface="Cambria Math"/>
                              </a:rPr>
                              <m:t>𝑥</m:t>
                            </m:r>
                          </m:e>
                          <m:sup>
                            <m:r>
                              <a:rPr lang="en-US" altLang="zh-CN" sz="2400" i="1">
                                <a:latin typeface="Cambria Math"/>
                              </a:rPr>
                              <m:t>2</m:t>
                            </m:r>
                          </m:sup>
                        </m:sSup>
                        <m:r>
                          <a:rPr lang="en-US" altLang="zh-CN" sz="2400" i="1">
                            <a:latin typeface="Cambria Math"/>
                          </a:rPr>
                          <m:t>−</m:t>
                        </m:r>
                        <m:sSup>
                          <m:sSupPr>
                            <m:ctrlPr>
                              <a:rPr lang="en-US" altLang="zh-CN" sz="2400" i="1">
                                <a:latin typeface="Cambria Math" panose="02040503050406030204" pitchFamily="18" charset="0"/>
                              </a:rPr>
                            </m:ctrlPr>
                          </m:sSupPr>
                          <m:e>
                            <m:r>
                              <a:rPr lang="en-US" altLang="zh-CN" sz="2400" i="1">
                                <a:latin typeface="Cambria Math"/>
                              </a:rPr>
                              <m:t>𝑦</m:t>
                            </m:r>
                          </m:e>
                          <m:sup>
                            <m:r>
                              <a:rPr lang="en-US" altLang="zh-CN" sz="2400" i="1">
                                <a:latin typeface="Cambria Math"/>
                              </a:rPr>
                              <m:t>2</m:t>
                            </m:r>
                          </m:sup>
                        </m:sSup>
                      </m:sub>
                    </m:sSub>
                  </m:oMath>
                </a14:m>
                <a:r>
                  <a:rPr lang="zh-CN" altLang="en-US" sz="2400" dirty="0">
                    <a:latin typeface="Times New Roman" pitchFamily="18" charset="0"/>
                  </a:rPr>
                  <a:t>和</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a:rPr>
                          <m:t>𝑑</m:t>
                        </m:r>
                      </m:e>
                      <m:sub>
                        <m:sSup>
                          <m:sSupPr>
                            <m:ctrlPr>
                              <a:rPr lang="en-US" altLang="zh-CN" sz="2400" i="1" dirty="0">
                                <a:latin typeface="Cambria Math" panose="02040503050406030204" pitchFamily="18" charset="0"/>
                              </a:rPr>
                            </m:ctrlPr>
                          </m:sSupPr>
                          <m:e>
                            <m:r>
                              <a:rPr lang="en-US" altLang="zh-CN" sz="2400" i="1" dirty="0">
                                <a:latin typeface="Cambria Math"/>
                              </a:rPr>
                              <m:t>𝑧</m:t>
                            </m:r>
                          </m:e>
                          <m:sup>
                            <m:r>
                              <a:rPr lang="en-US" altLang="zh-CN" sz="2400" i="1" dirty="0">
                                <a:latin typeface="Cambria Math"/>
                              </a:rPr>
                              <m:t>2</m:t>
                            </m:r>
                          </m:sup>
                        </m:sSup>
                      </m:sub>
                    </m:sSub>
                  </m:oMath>
                </a14:m>
                <a:r>
                  <a:rPr lang="zh-CN" altLang="en-US" sz="2400" dirty="0">
                    <a:latin typeface="Times New Roman" pitchFamily="18" charset="0"/>
                  </a:rPr>
                  <a:t>在坐标轴上伸展。</a:t>
                </a:r>
                <a:endParaRPr lang="en-US" altLang="zh-CN" sz="2400" dirty="0">
                  <a:latin typeface="Times New Roman" pitchFamily="18" charset="0"/>
                </a:endParaRPr>
              </a:p>
              <a:p>
                <a:pPr eaLnBrk="1" hangingPunct="1">
                  <a:buFont typeface="Wingdings" pitchFamily="2" charset="2"/>
                  <a:buChar char="l"/>
                </a:pPr>
                <a:r>
                  <a:rPr lang="zh-CN" altLang="en-US" sz="2400" dirty="0">
                    <a:latin typeface="Times New Roman" pitchFamily="18" charset="0"/>
                  </a:rPr>
                  <a:t>共轴线的波瓣代数符号相同。</a:t>
                </a:r>
              </a:p>
            </p:txBody>
          </p:sp>
        </mc:Choice>
        <mc:Fallback xmlns="">
          <p:sp>
            <p:nvSpPr>
              <p:cNvPr id="39939" name="Rectangle 3"/>
              <p:cNvSpPr>
                <a:spLocks noGrp="1" noRot="1" noChangeAspect="1" noMove="1" noResize="1" noEditPoints="1" noAdjustHandles="1" noChangeArrowheads="1" noChangeShapeType="1" noTextEdit="1"/>
              </p:cNvSpPr>
              <p:nvPr>
                <p:ph type="body" sz="half" idx="1"/>
              </p:nvPr>
            </p:nvSpPr>
            <p:spPr>
              <a:xfrm>
                <a:off x="435449" y="4217535"/>
                <a:ext cx="7038390" cy="2158519"/>
              </a:xfrm>
              <a:blipFill>
                <a:blip r:embed="rId3"/>
                <a:stretch>
                  <a:fillRect l="-346" t="-3107" b="-10734"/>
                </a:stretch>
              </a:blipFill>
            </p:spPr>
            <p:txBody>
              <a:bodyPr/>
              <a:lstStyle/>
              <a:p>
                <a:r>
                  <a:rPr lang="zh-CN" altLang="en-US">
                    <a:noFill/>
                  </a:rPr>
                  <a:t> </a:t>
                </a:r>
              </a:p>
            </p:txBody>
          </p:sp>
        </mc:Fallback>
      </mc:AlternateContent>
      <p:pic>
        <p:nvPicPr>
          <p:cNvPr id="39940" name="Picture 4" descr="09-02"/>
          <p:cNvPicPr>
            <a:picLocks noGrp="1" noChangeAspect="1" noChangeArrowheads="1"/>
          </p:cNvPicPr>
          <p:nvPr>
            <p:ph sz="half" idx="2"/>
          </p:nvPr>
        </p:nvPicPr>
        <p:blipFill>
          <a:blip r:embed="rId4">
            <a:lum bright="-24000" contrast="42000"/>
            <a:extLst>
              <a:ext uri="{28A0092B-C50C-407E-A947-70E740481C1C}">
                <a14:useLocalDpi xmlns:a14="http://schemas.microsoft.com/office/drawing/2010/main" val="0"/>
              </a:ext>
            </a:extLst>
          </a:blip>
          <a:srcRect/>
          <a:stretch>
            <a:fillRect/>
          </a:stretch>
        </p:blipFill>
        <p:spPr>
          <a:xfrm>
            <a:off x="3323474" y="1040388"/>
            <a:ext cx="8300729" cy="30689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2"/>
          <p:cNvSpPr>
            <a:spLocks noGrp="1" noChangeArrowheads="1"/>
          </p:cNvSpPr>
          <p:nvPr>
            <p:ph type="title"/>
          </p:nvPr>
        </p:nvSpPr>
        <p:spPr>
          <a:xfrm>
            <a:off x="0" y="44103"/>
            <a:ext cx="8460432" cy="936625"/>
          </a:xfrm>
        </p:spPr>
        <p:txBody>
          <a:bodyPr/>
          <a:lstStyle/>
          <a:p>
            <a:pPr marL="812800" indent="-812800" eaLnBrk="1" hangingPunct="1">
              <a:lnSpc>
                <a:spcPct val="90000"/>
              </a:lnSpc>
            </a:pPr>
            <a:r>
              <a:rPr lang="en-US" altLang="zh-CN" b="1" dirty="0">
                <a:solidFill>
                  <a:schemeClr val="tx1"/>
                </a:solidFill>
                <a:latin typeface="Times New Roman" pitchFamily="18" charset="0"/>
              </a:rPr>
              <a:t>2.1 </a:t>
            </a:r>
            <a:r>
              <a:rPr lang="zh-CN" altLang="en-US" b="1" dirty="0">
                <a:solidFill>
                  <a:schemeClr val="tx1"/>
                </a:solidFill>
                <a:latin typeface="Times New Roman" pitchFamily="18" charset="0"/>
              </a:rPr>
              <a:t>原子轨道与电子云的角度分布 </a:t>
            </a:r>
            <a:r>
              <a:rPr lang="en-US" altLang="zh-CN" b="1" dirty="0">
                <a:solidFill>
                  <a:schemeClr val="tx1"/>
                </a:solidFill>
                <a:latin typeface="Times New Roman" pitchFamily="18" charset="0"/>
              </a:rPr>
              <a:t>_d</a:t>
            </a:r>
            <a:r>
              <a:rPr lang="zh-CN" altLang="en-US" b="1" dirty="0">
                <a:solidFill>
                  <a:schemeClr val="tx1"/>
                </a:solidFill>
                <a:latin typeface="Times New Roman" pitchFamily="18" charset="0"/>
              </a:rPr>
              <a:t>轨道</a:t>
            </a:r>
          </a:p>
        </p:txBody>
      </p:sp>
      <p:sp>
        <p:nvSpPr>
          <p:cNvPr id="3" name="矩形 2"/>
          <p:cNvSpPr/>
          <p:nvPr/>
        </p:nvSpPr>
        <p:spPr>
          <a:xfrm>
            <a:off x="783659" y="2572518"/>
            <a:ext cx="1731564" cy="830997"/>
          </a:xfrm>
          <a:prstGeom prst="rect">
            <a:avLst/>
          </a:prstGeom>
        </p:spPr>
        <p:txBody>
          <a:bodyPr wrap="none">
            <a:spAutoFit/>
          </a:bodyPr>
          <a:lstStyle/>
          <a:p>
            <a:pPr algn="ctr"/>
            <a:r>
              <a:rPr lang="zh-CN" altLang="en-US" sz="2400" dirty="0">
                <a:latin typeface="Times New Roman" pitchFamily="18" charset="0"/>
              </a:rPr>
              <a:t>电子云图形</a:t>
            </a:r>
            <a:endParaRPr lang="en-US" altLang="zh-CN" sz="2400" dirty="0">
              <a:latin typeface="Times New Roman" pitchFamily="18" charset="0"/>
            </a:endParaRPr>
          </a:p>
          <a:p>
            <a:pPr algn="ctr"/>
            <a:r>
              <a:rPr lang="zh-CN" altLang="en-US" sz="2400" dirty="0">
                <a:latin typeface="Times New Roman" pitchFamily="18" charset="0"/>
              </a:rPr>
              <a:t>无正负</a:t>
            </a:r>
            <a:endParaRPr lang="zh-CN" altLang="en-US" sz="2400" dirty="0"/>
          </a:p>
        </p:txBody>
      </p:sp>
      <p:sp>
        <p:nvSpPr>
          <p:cNvPr id="4" name="矩形 3"/>
          <p:cNvSpPr/>
          <p:nvPr/>
        </p:nvSpPr>
        <p:spPr>
          <a:xfrm>
            <a:off x="435449" y="1296833"/>
            <a:ext cx="2598788" cy="461665"/>
          </a:xfrm>
          <a:prstGeom prst="rect">
            <a:avLst/>
          </a:prstGeom>
        </p:spPr>
        <p:txBody>
          <a:bodyPr wrap="none">
            <a:spAutoFit/>
          </a:bodyPr>
          <a:lstStyle/>
          <a:p>
            <a:r>
              <a:rPr lang="en-US" altLang="zh-CN" sz="2400" dirty="0">
                <a:latin typeface="Times New Roman" pitchFamily="18" charset="0"/>
              </a:rPr>
              <a:t>d</a:t>
            </a:r>
            <a:r>
              <a:rPr lang="zh-CN" altLang="en-US" sz="2400" dirty="0">
                <a:latin typeface="Times New Roman" pitchFamily="18" charset="0"/>
              </a:rPr>
              <a:t>轨道角度分布 图</a:t>
            </a:r>
            <a:endParaRPr lang="zh-CN" altLang="en-US" sz="2400" dirty="0"/>
          </a:p>
        </p:txBody>
      </p:sp>
    </p:spTree>
    <p:extLst>
      <p:ext uri="{BB962C8B-B14F-4D97-AF65-F5344CB8AC3E}">
        <p14:creationId xmlns:p14="http://schemas.microsoft.com/office/powerpoint/2010/main" val="1151365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sz="half" idx="1"/>
          </p:nvPr>
        </p:nvSpPr>
        <p:spPr>
          <a:xfrm>
            <a:off x="371364" y="1223899"/>
            <a:ext cx="11017224" cy="1008111"/>
          </a:xfrm>
        </p:spPr>
        <p:txBody>
          <a:bodyPr/>
          <a:lstStyle/>
          <a:p>
            <a:pPr marL="0" indent="0" eaLnBrk="1" hangingPunct="1">
              <a:buNone/>
            </a:pPr>
            <a:r>
              <a:rPr lang="en-US" altLang="zh-CN" sz="2800" dirty="0">
                <a:latin typeface="Times New Roman" pitchFamily="18" charset="0"/>
              </a:rPr>
              <a:t>2.2.1 </a:t>
            </a:r>
            <a:r>
              <a:rPr lang="zh-CN" altLang="en-US" sz="2800" dirty="0">
                <a:latin typeface="Times New Roman" pitchFamily="18" charset="0"/>
              </a:rPr>
              <a:t>原子轨道的径向分布：在角度波函数</a:t>
            </a:r>
            <a:r>
              <a:rPr lang="en-US" altLang="zh-CN" sz="2800" dirty="0">
                <a:latin typeface="Times New Roman" pitchFamily="18" charset="0"/>
              </a:rPr>
              <a:t>Y</a:t>
            </a:r>
            <a:r>
              <a:rPr lang="zh-CN" altLang="en-US" sz="2800" dirty="0">
                <a:latin typeface="Times New Roman" pitchFamily="18" charset="0"/>
              </a:rPr>
              <a:t>（</a:t>
            </a:r>
            <a:r>
              <a:rPr lang="en-US" altLang="zh-CN" sz="2800" dirty="0">
                <a:latin typeface="Times New Roman" pitchFamily="18" charset="0"/>
              </a:rPr>
              <a:t>ɵ</a:t>
            </a:r>
            <a:r>
              <a:rPr lang="zh-CN" altLang="en-US" sz="2800" dirty="0">
                <a:latin typeface="Times New Roman" pitchFamily="18" charset="0"/>
              </a:rPr>
              <a:t>，</a:t>
            </a:r>
            <a:r>
              <a:rPr lang="hy-AM" altLang="zh-CN" sz="2800" dirty="0">
                <a:latin typeface="Times New Roman" pitchFamily="18" charset="0"/>
              </a:rPr>
              <a:t>Փ</a:t>
            </a:r>
            <a:r>
              <a:rPr lang="zh-CN" altLang="en-US" sz="2800" dirty="0">
                <a:latin typeface="Times New Roman" pitchFamily="18" charset="0"/>
              </a:rPr>
              <a:t>）部分为常数时，</a:t>
            </a:r>
            <a:r>
              <a:rPr lang="en-US" altLang="zh-CN" sz="2800" dirty="0">
                <a:latin typeface="Times New Roman" pitchFamily="18" charset="0"/>
              </a:rPr>
              <a:t>R(r)</a:t>
            </a:r>
            <a:r>
              <a:rPr lang="zh-CN" altLang="en-US" sz="2800" dirty="0">
                <a:latin typeface="Times New Roman" pitchFamily="18" charset="0"/>
              </a:rPr>
              <a:t>随离核距离</a:t>
            </a:r>
            <a:r>
              <a:rPr lang="en-US" altLang="zh-CN" sz="2800" dirty="0">
                <a:latin typeface="Times New Roman" pitchFamily="18" charset="0"/>
              </a:rPr>
              <a:t>r</a:t>
            </a:r>
            <a:r>
              <a:rPr lang="zh-CN" altLang="en-US" sz="2800" dirty="0">
                <a:latin typeface="Times New Roman" pitchFamily="18" charset="0"/>
              </a:rPr>
              <a:t>的变化图</a:t>
            </a:r>
            <a:endParaRPr lang="zh-CN" altLang="en-US" sz="2400" dirty="0">
              <a:latin typeface="Times New Roman" pitchFamily="18" charset="0"/>
            </a:endParaRPr>
          </a:p>
        </p:txBody>
      </p:sp>
      <p:sp>
        <p:nvSpPr>
          <p:cNvPr id="6" name="Rectangle 2"/>
          <p:cNvSpPr txBox="1">
            <a:spLocks noChangeArrowheads="1"/>
          </p:cNvSpPr>
          <p:nvPr/>
        </p:nvSpPr>
        <p:spPr bwMode="auto">
          <a:xfrm>
            <a:off x="119336" y="138325"/>
            <a:ext cx="846043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宋体" pitchFamily="2" charset="-122"/>
              </a:defRPr>
            </a:lvl2pPr>
            <a:lvl3pPr algn="l" rtl="0" eaLnBrk="0" fontAlgn="base" hangingPunct="0">
              <a:spcBef>
                <a:spcPct val="0"/>
              </a:spcBef>
              <a:spcAft>
                <a:spcPct val="0"/>
              </a:spcAft>
              <a:defRPr sz="3600">
                <a:solidFill>
                  <a:schemeClr val="tx2"/>
                </a:solidFill>
                <a:latin typeface="Arial" charset="0"/>
                <a:ea typeface="宋体" pitchFamily="2" charset="-122"/>
              </a:defRPr>
            </a:lvl3pPr>
            <a:lvl4pPr algn="l" rtl="0" eaLnBrk="0" fontAlgn="base" hangingPunct="0">
              <a:spcBef>
                <a:spcPct val="0"/>
              </a:spcBef>
              <a:spcAft>
                <a:spcPct val="0"/>
              </a:spcAft>
              <a:defRPr sz="3600">
                <a:solidFill>
                  <a:schemeClr val="tx2"/>
                </a:solidFill>
                <a:latin typeface="Arial" charset="0"/>
                <a:ea typeface="宋体" pitchFamily="2" charset="-122"/>
              </a:defRPr>
            </a:lvl4pPr>
            <a:lvl5pPr algn="l" rtl="0" eaLnBrk="0" fontAlgn="base" hangingPunct="0">
              <a:spcBef>
                <a:spcPct val="0"/>
              </a:spcBef>
              <a:spcAft>
                <a:spcPct val="0"/>
              </a:spcAft>
              <a:defRPr sz="3600">
                <a:solidFill>
                  <a:schemeClr val="tx2"/>
                </a:solidFill>
                <a:latin typeface="Arial" charset="0"/>
                <a:ea typeface="宋体" pitchFamily="2" charset="-122"/>
              </a:defRPr>
            </a:lvl5pPr>
            <a:lvl6pPr marL="457200" algn="l" rtl="0" fontAlgn="base">
              <a:spcBef>
                <a:spcPct val="0"/>
              </a:spcBef>
              <a:spcAft>
                <a:spcPct val="0"/>
              </a:spcAft>
              <a:defRPr sz="3600">
                <a:solidFill>
                  <a:schemeClr val="tx2"/>
                </a:solidFill>
                <a:latin typeface="Arial" charset="0"/>
                <a:ea typeface="宋体" pitchFamily="2" charset="-122"/>
              </a:defRPr>
            </a:lvl6pPr>
            <a:lvl7pPr marL="914400" algn="l" rtl="0" fontAlgn="base">
              <a:spcBef>
                <a:spcPct val="0"/>
              </a:spcBef>
              <a:spcAft>
                <a:spcPct val="0"/>
              </a:spcAft>
              <a:defRPr sz="3600">
                <a:solidFill>
                  <a:schemeClr val="tx2"/>
                </a:solidFill>
                <a:latin typeface="Arial" charset="0"/>
                <a:ea typeface="宋体" pitchFamily="2" charset="-122"/>
              </a:defRPr>
            </a:lvl7pPr>
            <a:lvl8pPr marL="1371600" algn="l" rtl="0" fontAlgn="base">
              <a:spcBef>
                <a:spcPct val="0"/>
              </a:spcBef>
              <a:spcAft>
                <a:spcPct val="0"/>
              </a:spcAft>
              <a:defRPr sz="3600">
                <a:solidFill>
                  <a:schemeClr val="tx2"/>
                </a:solidFill>
                <a:latin typeface="Arial" charset="0"/>
                <a:ea typeface="宋体" pitchFamily="2" charset="-122"/>
              </a:defRPr>
            </a:lvl8pPr>
            <a:lvl9pPr marL="1828800" algn="l" rtl="0" fontAlgn="base">
              <a:spcBef>
                <a:spcPct val="0"/>
              </a:spcBef>
              <a:spcAft>
                <a:spcPct val="0"/>
              </a:spcAft>
              <a:defRPr sz="3600">
                <a:solidFill>
                  <a:schemeClr val="tx2"/>
                </a:solidFill>
                <a:latin typeface="Arial" charset="0"/>
                <a:ea typeface="宋体" pitchFamily="2" charset="-122"/>
              </a:defRPr>
            </a:lvl9pPr>
          </a:lstStyle>
          <a:p>
            <a:pPr marL="812800" indent="-812800" eaLnBrk="1" hangingPunct="1">
              <a:lnSpc>
                <a:spcPct val="90000"/>
              </a:lnSpc>
            </a:pPr>
            <a:r>
              <a:rPr lang="en-US" altLang="zh-CN" dirty="0">
                <a:solidFill>
                  <a:schemeClr val="tx1"/>
                </a:solidFill>
                <a:latin typeface="Times New Roman" pitchFamily="18" charset="0"/>
              </a:rPr>
              <a:t>2.2 </a:t>
            </a:r>
            <a:r>
              <a:rPr lang="zh-CN" altLang="en-US" dirty="0">
                <a:solidFill>
                  <a:schemeClr val="tx1"/>
                </a:solidFill>
                <a:latin typeface="Times New Roman" pitchFamily="18" charset="0"/>
              </a:rPr>
              <a:t>原子轨道与电子云的径向分布图</a:t>
            </a:r>
          </a:p>
        </p:txBody>
      </p:sp>
      <p:sp>
        <p:nvSpPr>
          <p:cNvPr id="8" name="Rectangle 2"/>
          <p:cNvSpPr>
            <a:spLocks noGrp="1" noChangeArrowheads="1"/>
          </p:cNvSpPr>
          <p:nvPr>
            <p:ph type="title" idx="4294967295"/>
          </p:nvPr>
        </p:nvSpPr>
        <p:spPr>
          <a:xfrm>
            <a:off x="3441576" y="5146454"/>
            <a:ext cx="4876800" cy="457200"/>
          </a:xfrm>
        </p:spPr>
        <p:txBody>
          <a:bodyPr/>
          <a:lstStyle/>
          <a:p>
            <a:pPr algn="ctr"/>
            <a:r>
              <a:rPr lang="zh-CN" altLang="en-US" sz="2800" b="1" dirty="0">
                <a:solidFill>
                  <a:schemeClr val="tx1"/>
                </a:solidFill>
                <a:latin typeface="宋体" charset="-122"/>
                <a:ea typeface="楷体_GB2312" pitchFamily="49" charset="-122"/>
              </a:rPr>
              <a:t>氢原子轨道径向分布图</a:t>
            </a:r>
            <a:r>
              <a:rPr lang="zh-CN" altLang="en-US" sz="2800" b="1" dirty="0">
                <a:solidFill>
                  <a:schemeClr val="tx1"/>
                </a:solidFill>
                <a:ea typeface="楷体_GB2312" pitchFamily="49" charset="-122"/>
              </a:rPr>
              <a:t> </a:t>
            </a:r>
          </a:p>
        </p:txBody>
      </p:sp>
      <p:pic>
        <p:nvPicPr>
          <p:cNvPr id="9"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8326" y="2232010"/>
            <a:ext cx="6048672" cy="273795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458325" y="5780142"/>
            <a:ext cx="6843301" cy="461665"/>
          </a:xfrm>
          <a:prstGeom prst="rect">
            <a:avLst/>
          </a:prstGeom>
        </p:spPr>
        <p:txBody>
          <a:bodyPr wrap="square">
            <a:spAutoFit/>
          </a:bodyPr>
          <a:lstStyle/>
          <a:p>
            <a:r>
              <a:rPr lang="zh-CN" altLang="en-US" sz="2400" dirty="0">
                <a:latin typeface="宋体" charset="-122"/>
                <a:ea typeface="楷体_GB2312" pitchFamily="49" charset="-122"/>
              </a:rPr>
              <a:t>原子轨道径向分布图与</a:t>
            </a:r>
            <a:r>
              <a:rPr lang="en-US" altLang="zh-CN" sz="2400" i="1" dirty="0" err="1">
                <a:ea typeface="楷体_GB2312" pitchFamily="49" charset="-122"/>
              </a:rPr>
              <a:t>n</a:t>
            </a:r>
            <a:r>
              <a:rPr lang="en-US" altLang="zh-CN" sz="2400" dirty="0" err="1">
                <a:ea typeface="楷体_GB2312" pitchFamily="49" charset="-122"/>
              </a:rPr>
              <a:t>，</a:t>
            </a:r>
            <a:r>
              <a:rPr lang="en-US" altLang="zh-CN" sz="2400" i="1" dirty="0" err="1">
                <a:ea typeface="楷体_GB2312" pitchFamily="49" charset="-122"/>
              </a:rPr>
              <a:t>l</a:t>
            </a:r>
            <a:r>
              <a:rPr lang="en-US" altLang="zh-CN" sz="2400" i="1" dirty="0">
                <a:ea typeface="楷体_GB2312" pitchFamily="49" charset="-122"/>
              </a:rPr>
              <a:t> </a:t>
            </a:r>
            <a:r>
              <a:rPr lang="zh-CN" altLang="en-US" sz="2400" dirty="0">
                <a:latin typeface="宋体" charset="-122"/>
                <a:ea typeface="楷体_GB2312" pitchFamily="49" charset="-122"/>
              </a:rPr>
              <a:t>有关，也有正、有负</a:t>
            </a:r>
            <a:endParaRPr lang="zh-CN" altLang="en-US" sz="2400" dirty="0"/>
          </a:p>
        </p:txBody>
      </p:sp>
    </p:spTree>
    <p:extLst>
      <p:ext uri="{BB962C8B-B14F-4D97-AF65-F5344CB8AC3E}">
        <p14:creationId xmlns:p14="http://schemas.microsoft.com/office/powerpoint/2010/main" val="2326409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63" name="Rectangle 3"/>
              <p:cNvSpPr>
                <a:spLocks noGrp="1" noChangeArrowheads="1"/>
              </p:cNvSpPr>
              <p:nvPr>
                <p:ph type="body" sz="half" idx="1"/>
              </p:nvPr>
            </p:nvSpPr>
            <p:spPr>
              <a:xfrm>
                <a:off x="286667" y="2021150"/>
                <a:ext cx="11089232" cy="2118815"/>
              </a:xfrm>
            </p:spPr>
            <p:txBody>
              <a:bodyPr/>
              <a:lstStyle/>
              <a:p>
                <a:pPr marL="0" indent="0" eaLnBrk="1" hangingPunct="1">
                  <a:lnSpc>
                    <a:spcPct val="150000"/>
                  </a:lnSpc>
                  <a:buNone/>
                </a:pPr>
                <a:r>
                  <a:rPr lang="en-US" altLang="zh-CN" sz="2400" i="1" dirty="0">
                    <a:latin typeface="Times New Roman" pitchFamily="18" charset="0"/>
                  </a:rPr>
                  <a:t>R</a:t>
                </a:r>
                <a:r>
                  <a:rPr lang="en-US" altLang="zh-CN" sz="2400" baseline="30000" dirty="0">
                    <a:latin typeface="Times New Roman" pitchFamily="18" charset="0"/>
                  </a:rPr>
                  <a:t>2</a:t>
                </a:r>
                <a:r>
                  <a:rPr lang="en-US" altLang="zh-CN" sz="2400" i="1" baseline="-25000" dirty="0">
                    <a:latin typeface="Times New Roman" pitchFamily="18" charset="0"/>
                  </a:rPr>
                  <a:t>n</a:t>
                </a:r>
                <a:r>
                  <a:rPr lang="en-US" altLang="zh-CN" sz="2400" baseline="-25000" dirty="0">
                    <a:latin typeface="Times New Roman" pitchFamily="18" charset="0"/>
                  </a:rPr>
                  <a:t>,</a:t>
                </a:r>
                <a:r>
                  <a:rPr lang="en-US" altLang="zh-CN" sz="2400" i="1" baseline="-25000" dirty="0">
                    <a:latin typeface="Times New Roman" pitchFamily="18" charset="0"/>
                  </a:rPr>
                  <a:t>l </a:t>
                </a:r>
                <a:r>
                  <a:rPr lang="de-DE" altLang="zh-CN" sz="2400" dirty="0">
                    <a:latin typeface="Times New Roman" pitchFamily="18" charset="0"/>
                  </a:rPr>
                  <a:t>(</a:t>
                </a:r>
                <a:r>
                  <a:rPr lang="de-DE" altLang="zh-CN" sz="2400" i="1" dirty="0">
                    <a:latin typeface="Times New Roman" pitchFamily="18" charset="0"/>
                  </a:rPr>
                  <a:t>r</a:t>
                </a:r>
                <a:r>
                  <a:rPr lang="de-DE" altLang="zh-CN" sz="2400" dirty="0">
                    <a:latin typeface="Times New Roman" pitchFamily="18" charset="0"/>
                  </a:rPr>
                  <a:t>)</a:t>
                </a:r>
                <a:r>
                  <a:rPr lang="zh-CN" altLang="en-US" sz="2400" dirty="0">
                    <a:latin typeface="Times New Roman" pitchFamily="18" charset="0"/>
                  </a:rPr>
                  <a:t>：径向分布部分，表示在核外空间距核半径为</a:t>
                </a:r>
                <a:r>
                  <a:rPr lang="en-US" altLang="zh-CN" sz="2400" dirty="0">
                    <a:latin typeface="Times New Roman" pitchFamily="18" charset="0"/>
                  </a:rPr>
                  <a:t>r</a:t>
                </a:r>
                <a:r>
                  <a:rPr lang="zh-CN" altLang="en-US" sz="2400" dirty="0">
                    <a:latin typeface="Times New Roman" pitchFamily="18" charset="0"/>
                  </a:rPr>
                  <a:t>的某点单位体积内电子出现的概率密度；</a:t>
                </a:r>
                <a:endParaRPr lang="en-US" altLang="zh-CN" sz="2400" dirty="0">
                  <a:latin typeface="Times New Roman" pitchFamily="18" charset="0"/>
                </a:endParaRPr>
              </a:p>
              <a:p>
                <a:pPr marL="0" indent="0" eaLnBrk="1" hangingPunct="1">
                  <a:lnSpc>
                    <a:spcPct val="150000"/>
                  </a:lnSpc>
                  <a:buNone/>
                </a:pPr>
                <a:r>
                  <a:rPr lang="zh-CN" altLang="en-US" sz="2400" dirty="0">
                    <a:latin typeface="Times New Roman" pitchFamily="18" charset="0"/>
                  </a:rPr>
                  <a:t> </a:t>
                </a:r>
                <a14:m>
                  <m:oMath xmlns:m="http://schemas.openxmlformats.org/officeDocument/2006/math">
                    <m:sSup>
                      <m:sSupPr>
                        <m:ctrlPr>
                          <a:rPr lang="en-US" altLang="zh-CN" sz="2400" i="1" dirty="0">
                            <a:latin typeface="Cambria Math" panose="02040503050406030204" pitchFamily="18" charset="0"/>
                            <a:ea typeface="Cambria Math"/>
                          </a:rPr>
                        </m:ctrlPr>
                      </m:sSupPr>
                      <m:e>
                        <m:sSub>
                          <m:sSubPr>
                            <m:ctrlPr>
                              <a:rPr lang="en-US" altLang="zh-CN" sz="2400" i="1" dirty="0">
                                <a:latin typeface="Cambria Math" panose="02040503050406030204" pitchFamily="18" charset="0"/>
                              </a:rPr>
                            </m:ctrlPr>
                          </m:sSubPr>
                          <m:e>
                            <m:r>
                              <m:rPr>
                                <m:sty m:val="p"/>
                              </m:rPr>
                              <a:rPr lang="en-US" altLang="zh-CN" sz="2400" dirty="0">
                                <a:latin typeface="Cambria Math"/>
                              </a:rPr>
                              <m:t>Y</m:t>
                            </m:r>
                          </m:e>
                          <m:sub>
                            <m:r>
                              <a:rPr lang="en-US" altLang="zh-CN" sz="2400" i="1" dirty="0">
                                <a:latin typeface="Cambria Math"/>
                              </a:rPr>
                              <m:t>1</m:t>
                            </m:r>
                            <m:r>
                              <a:rPr lang="en-US" altLang="zh-CN" sz="2400" i="1" dirty="0">
                                <a:latin typeface="Cambria Math"/>
                              </a:rPr>
                              <m:t>𝑚</m:t>
                            </m:r>
                          </m:sub>
                        </m:sSub>
                        <m:d>
                          <m:dPr>
                            <m:ctrlPr>
                              <a:rPr lang="en-US" altLang="zh-CN" sz="2400" i="1" dirty="0">
                                <a:latin typeface="Cambria Math" panose="02040503050406030204" pitchFamily="18" charset="0"/>
                              </a:rPr>
                            </m:ctrlPr>
                          </m:dPr>
                          <m:e>
                            <m:r>
                              <a:rPr lang="zh-CN" altLang="el-GR" sz="2400" i="1" dirty="0">
                                <a:latin typeface="Cambria Math"/>
                                <a:ea typeface="Cambria Math"/>
                              </a:rPr>
                              <m:t>𝜃</m:t>
                            </m:r>
                            <m:r>
                              <a:rPr lang="en-US" altLang="zh-CN" sz="2400" i="1" dirty="0">
                                <a:latin typeface="Cambria Math"/>
                                <a:ea typeface="Cambria Math"/>
                              </a:rPr>
                              <m:t>, </m:t>
                            </m:r>
                            <m:r>
                              <a:rPr lang="zh-CN" altLang="en-US" sz="2400" i="1" dirty="0">
                                <a:latin typeface="Cambria Math"/>
                                <a:ea typeface="Cambria Math"/>
                              </a:rPr>
                              <m:t>𝜑</m:t>
                            </m:r>
                          </m:e>
                        </m:d>
                      </m:e>
                      <m:sup>
                        <m:r>
                          <a:rPr lang="en-US" altLang="zh-CN" sz="2400" i="1" dirty="0">
                            <a:latin typeface="Cambria Math"/>
                            <a:ea typeface="Cambria Math"/>
                          </a:rPr>
                          <m:t>2</m:t>
                        </m:r>
                      </m:sup>
                    </m:sSup>
                  </m:oMath>
                </a14:m>
                <a:r>
                  <a:rPr lang="zh-CN" altLang="de-DE" sz="2400" dirty="0">
                    <a:latin typeface="Times New Roman" pitchFamily="18" charset="0"/>
                  </a:rPr>
                  <a:t> </a:t>
                </a:r>
                <a:r>
                  <a:rPr lang="en-US" altLang="zh-CN" sz="2400" dirty="0">
                    <a:latin typeface="Times New Roman" pitchFamily="18" charset="0"/>
                  </a:rPr>
                  <a:t>: </a:t>
                </a:r>
                <a:r>
                  <a:rPr lang="zh-CN" altLang="en-US" sz="2400" dirty="0">
                    <a:latin typeface="Times New Roman" pitchFamily="18" charset="0"/>
                  </a:rPr>
                  <a:t>角度部分</a:t>
                </a:r>
                <a:endParaRPr lang="zh-CN" altLang="de-DE" sz="2400" dirty="0">
                  <a:latin typeface="Times New Roman" pitchFamily="18" charset="0"/>
                </a:endParaRPr>
              </a:p>
            </p:txBody>
          </p:sp>
        </mc:Choice>
        <mc:Fallback xmlns="">
          <p:sp>
            <p:nvSpPr>
              <p:cNvPr id="40963" name="Rectangle 3"/>
              <p:cNvSpPr>
                <a:spLocks noGrp="1" noRot="1" noChangeAspect="1" noMove="1" noResize="1" noEditPoints="1" noAdjustHandles="1" noChangeArrowheads="1" noChangeShapeType="1" noTextEdit="1"/>
              </p:cNvSpPr>
              <p:nvPr>
                <p:ph type="body" sz="half" idx="1"/>
              </p:nvPr>
            </p:nvSpPr>
            <p:spPr>
              <a:xfrm>
                <a:off x="286667" y="2021150"/>
                <a:ext cx="11089232" cy="2118815"/>
              </a:xfrm>
              <a:blipFill>
                <a:blip r:embed="rId4"/>
                <a:stretch>
                  <a:fillRect l="-825"/>
                </a:stretch>
              </a:blipFill>
            </p:spPr>
            <p:txBody>
              <a:bodyPr/>
              <a:lstStyle/>
              <a:p>
                <a:r>
                  <a:rPr lang="zh-CN" altLang="en-US">
                    <a:noFill/>
                  </a:rPr>
                  <a:t> </a:t>
                </a:r>
              </a:p>
            </p:txBody>
          </p:sp>
        </mc:Fallback>
      </mc:AlternateContent>
      <p:sp>
        <p:nvSpPr>
          <p:cNvPr id="6" name="Rectangle 2"/>
          <p:cNvSpPr txBox="1">
            <a:spLocks noChangeArrowheads="1"/>
          </p:cNvSpPr>
          <p:nvPr/>
        </p:nvSpPr>
        <p:spPr bwMode="auto">
          <a:xfrm>
            <a:off x="0" y="-15552"/>
            <a:ext cx="846043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宋体" pitchFamily="2" charset="-122"/>
              </a:defRPr>
            </a:lvl2pPr>
            <a:lvl3pPr algn="l" rtl="0" eaLnBrk="0" fontAlgn="base" hangingPunct="0">
              <a:spcBef>
                <a:spcPct val="0"/>
              </a:spcBef>
              <a:spcAft>
                <a:spcPct val="0"/>
              </a:spcAft>
              <a:defRPr sz="3600">
                <a:solidFill>
                  <a:schemeClr val="tx2"/>
                </a:solidFill>
                <a:latin typeface="Arial" charset="0"/>
                <a:ea typeface="宋体" pitchFamily="2" charset="-122"/>
              </a:defRPr>
            </a:lvl3pPr>
            <a:lvl4pPr algn="l" rtl="0" eaLnBrk="0" fontAlgn="base" hangingPunct="0">
              <a:spcBef>
                <a:spcPct val="0"/>
              </a:spcBef>
              <a:spcAft>
                <a:spcPct val="0"/>
              </a:spcAft>
              <a:defRPr sz="3600">
                <a:solidFill>
                  <a:schemeClr val="tx2"/>
                </a:solidFill>
                <a:latin typeface="Arial" charset="0"/>
                <a:ea typeface="宋体" pitchFamily="2" charset="-122"/>
              </a:defRPr>
            </a:lvl4pPr>
            <a:lvl5pPr algn="l" rtl="0" eaLnBrk="0" fontAlgn="base" hangingPunct="0">
              <a:spcBef>
                <a:spcPct val="0"/>
              </a:spcBef>
              <a:spcAft>
                <a:spcPct val="0"/>
              </a:spcAft>
              <a:defRPr sz="3600">
                <a:solidFill>
                  <a:schemeClr val="tx2"/>
                </a:solidFill>
                <a:latin typeface="Arial" charset="0"/>
                <a:ea typeface="宋体" pitchFamily="2" charset="-122"/>
              </a:defRPr>
            </a:lvl5pPr>
            <a:lvl6pPr marL="457200" algn="l" rtl="0" fontAlgn="base">
              <a:spcBef>
                <a:spcPct val="0"/>
              </a:spcBef>
              <a:spcAft>
                <a:spcPct val="0"/>
              </a:spcAft>
              <a:defRPr sz="3600">
                <a:solidFill>
                  <a:schemeClr val="tx2"/>
                </a:solidFill>
                <a:latin typeface="Arial" charset="0"/>
                <a:ea typeface="宋体" pitchFamily="2" charset="-122"/>
              </a:defRPr>
            </a:lvl6pPr>
            <a:lvl7pPr marL="914400" algn="l" rtl="0" fontAlgn="base">
              <a:spcBef>
                <a:spcPct val="0"/>
              </a:spcBef>
              <a:spcAft>
                <a:spcPct val="0"/>
              </a:spcAft>
              <a:defRPr sz="3600">
                <a:solidFill>
                  <a:schemeClr val="tx2"/>
                </a:solidFill>
                <a:latin typeface="Arial" charset="0"/>
                <a:ea typeface="宋体" pitchFamily="2" charset="-122"/>
              </a:defRPr>
            </a:lvl7pPr>
            <a:lvl8pPr marL="1371600" algn="l" rtl="0" fontAlgn="base">
              <a:spcBef>
                <a:spcPct val="0"/>
              </a:spcBef>
              <a:spcAft>
                <a:spcPct val="0"/>
              </a:spcAft>
              <a:defRPr sz="3600">
                <a:solidFill>
                  <a:schemeClr val="tx2"/>
                </a:solidFill>
                <a:latin typeface="Arial" charset="0"/>
                <a:ea typeface="宋体" pitchFamily="2" charset="-122"/>
              </a:defRPr>
            </a:lvl8pPr>
            <a:lvl9pPr marL="1828800" algn="l" rtl="0" fontAlgn="base">
              <a:spcBef>
                <a:spcPct val="0"/>
              </a:spcBef>
              <a:spcAft>
                <a:spcPct val="0"/>
              </a:spcAft>
              <a:defRPr sz="3600">
                <a:solidFill>
                  <a:schemeClr val="tx2"/>
                </a:solidFill>
                <a:latin typeface="Arial" charset="0"/>
                <a:ea typeface="宋体" pitchFamily="2" charset="-122"/>
              </a:defRPr>
            </a:lvl9pPr>
          </a:lstStyle>
          <a:p>
            <a:pPr marL="812800" indent="-812800" eaLnBrk="1" hangingPunct="1">
              <a:lnSpc>
                <a:spcPct val="90000"/>
              </a:lnSpc>
            </a:pPr>
            <a:r>
              <a:rPr lang="en-US" altLang="zh-CN" dirty="0">
                <a:solidFill>
                  <a:schemeClr val="tx1"/>
                </a:solidFill>
                <a:latin typeface="Times New Roman" pitchFamily="18" charset="0"/>
              </a:rPr>
              <a:t>2.2 </a:t>
            </a:r>
            <a:r>
              <a:rPr lang="zh-CN" altLang="en-US" dirty="0">
                <a:solidFill>
                  <a:schemeClr val="tx1"/>
                </a:solidFill>
                <a:latin typeface="Times New Roman" pitchFamily="18" charset="0"/>
              </a:rPr>
              <a:t>原子轨道与电子云的径向分布图</a:t>
            </a:r>
          </a:p>
        </p:txBody>
      </p:sp>
      <p:graphicFrame>
        <p:nvGraphicFramePr>
          <p:cNvPr id="5" name="Object 4"/>
          <p:cNvGraphicFramePr>
            <a:graphicFrameLocks noChangeAspect="1"/>
          </p:cNvGraphicFramePr>
          <p:nvPr>
            <p:extLst>
              <p:ext uri="{D42A27DB-BD31-4B8C-83A1-F6EECF244321}">
                <p14:modId xmlns:p14="http://schemas.microsoft.com/office/powerpoint/2010/main" val="701030434"/>
              </p:ext>
            </p:extLst>
          </p:nvPr>
        </p:nvGraphicFramePr>
        <p:xfrm>
          <a:off x="3592561" y="1280613"/>
          <a:ext cx="4477444" cy="576564"/>
        </p:xfrm>
        <a:graphic>
          <a:graphicData uri="http://schemas.openxmlformats.org/presentationml/2006/ole">
            <mc:AlternateContent xmlns:mc="http://schemas.openxmlformats.org/markup-compatibility/2006">
              <mc:Choice xmlns:v="urn:schemas-microsoft-com:vml" Requires="v">
                <p:oleObj spid="_x0000_s54468" name="公式" r:id="rId5" imgW="2476440" imgH="317160" progId="Equation.3">
                  <p:embed/>
                </p:oleObj>
              </mc:Choice>
              <mc:Fallback>
                <p:oleObj name="公式" r:id="rId5" imgW="2476440" imgH="317160" progId="Equation.3">
                  <p:embed/>
                  <p:pic>
                    <p:nvPicPr>
                      <p:cNvPr id="0" name=""/>
                      <p:cNvPicPr>
                        <a:picLocks noChangeAspect="1" noChangeArrowheads="1"/>
                      </p:cNvPicPr>
                      <p:nvPr/>
                    </p:nvPicPr>
                    <p:blipFill>
                      <a:blip r:embed="rId6"/>
                      <a:srcRect/>
                      <a:stretch>
                        <a:fillRect/>
                      </a:stretch>
                    </p:blipFill>
                    <p:spPr bwMode="auto">
                      <a:xfrm>
                        <a:off x="3592561" y="1280613"/>
                        <a:ext cx="4477444" cy="576564"/>
                      </a:xfrm>
                      <a:prstGeom prst="rect">
                        <a:avLst/>
                      </a:prstGeom>
                      <a:noFill/>
                      <a:extLst/>
                    </p:spPr>
                  </p:pic>
                </p:oleObj>
              </mc:Fallback>
            </mc:AlternateContent>
          </a:graphicData>
        </a:graphic>
      </p:graphicFrame>
      <p:sp>
        <p:nvSpPr>
          <p:cNvPr id="8" name="Rectangle 11"/>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403626951"/>
              </p:ext>
            </p:extLst>
          </p:nvPr>
        </p:nvGraphicFramePr>
        <p:xfrm>
          <a:off x="6326243" y="2924179"/>
          <a:ext cx="4820370" cy="3240360"/>
        </p:xfrm>
        <a:graphic>
          <a:graphicData uri="http://schemas.openxmlformats.org/presentationml/2006/ole">
            <mc:AlternateContent xmlns:mc="http://schemas.openxmlformats.org/markup-compatibility/2006">
              <mc:Choice xmlns:v="urn:schemas-microsoft-com:vml" Requires="v">
                <p:oleObj spid="_x0000_s54469" r:id="rId7" imgW="6980952" imgH="4734586" progId="MSPhotoEd.3">
                  <p:embed/>
                </p:oleObj>
              </mc:Choice>
              <mc:Fallback>
                <p:oleObj r:id="rId7" imgW="6980952" imgH="4734586" progId="MSPhotoEd.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6243" y="2924179"/>
                        <a:ext cx="4820370" cy="3240360"/>
                      </a:xfrm>
                      <a:prstGeom prst="rect">
                        <a:avLst/>
                      </a:prstGeom>
                      <a:noFill/>
                    </p:spPr>
                  </p:pic>
                </p:oleObj>
              </mc:Fallback>
            </mc:AlternateContent>
          </a:graphicData>
        </a:graphic>
      </p:graphicFrame>
      <p:sp>
        <p:nvSpPr>
          <p:cNvPr id="12" name="矩形 11"/>
          <p:cNvSpPr/>
          <p:nvPr/>
        </p:nvSpPr>
        <p:spPr>
          <a:xfrm>
            <a:off x="219622" y="4005064"/>
            <a:ext cx="6054428" cy="1754326"/>
          </a:xfrm>
          <a:prstGeom prst="rect">
            <a:avLst/>
          </a:prstGeom>
        </p:spPr>
        <p:txBody>
          <a:bodyPr wrap="square">
            <a:spAutoFit/>
          </a:bodyPr>
          <a:lstStyle/>
          <a:p>
            <a:pPr>
              <a:lnSpc>
                <a:spcPct val="150000"/>
              </a:lnSpc>
            </a:pPr>
            <a:r>
              <a:rPr lang="zh-CN" altLang="en-US" sz="2400" dirty="0">
                <a:latin typeface="Times New Roman" pitchFamily="18" charset="0"/>
              </a:rPr>
              <a:t>原子轨道的电子云的径向分布图能表现电子离核的远近。</a:t>
            </a:r>
            <a:r>
              <a:rPr lang="en-US" altLang="zh-CN" sz="2400" dirty="0">
                <a:latin typeface="Times New Roman" pitchFamily="18" charset="0"/>
              </a:rPr>
              <a:t>1s</a:t>
            </a:r>
            <a:r>
              <a:rPr lang="zh-CN" altLang="en-US" sz="2400" dirty="0">
                <a:latin typeface="Times New Roman" pitchFamily="18" charset="0"/>
              </a:rPr>
              <a:t>轨道的</a:t>
            </a:r>
            <a:r>
              <a:rPr lang="en-US" altLang="zh-CN" sz="2400" i="1" dirty="0">
                <a:latin typeface="Times New Roman" pitchFamily="18" charset="0"/>
              </a:rPr>
              <a:t>R</a:t>
            </a:r>
            <a:r>
              <a:rPr lang="en-US" altLang="zh-CN" sz="2400" baseline="30000" dirty="0">
                <a:latin typeface="Times New Roman" pitchFamily="18" charset="0"/>
              </a:rPr>
              <a:t>2</a:t>
            </a:r>
            <a:r>
              <a:rPr lang="en-US" altLang="zh-CN" sz="2400" baseline="-25000" dirty="0">
                <a:latin typeface="Times New Roman" pitchFamily="18" charset="0"/>
              </a:rPr>
              <a:t>1s</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a:t>
            </a:r>
            <a:r>
              <a:rPr lang="zh-CN" altLang="en-US" sz="2400" dirty="0">
                <a:latin typeface="Times New Roman" pitchFamily="18" charset="0"/>
              </a:rPr>
              <a:t>对</a:t>
            </a:r>
            <a:r>
              <a:rPr lang="en-US" altLang="zh-CN" sz="2400" i="1" dirty="0">
                <a:latin typeface="Times New Roman" pitchFamily="18" charset="0"/>
              </a:rPr>
              <a:t>r</a:t>
            </a:r>
            <a:r>
              <a:rPr lang="zh-CN" altLang="en-US" sz="2400" dirty="0">
                <a:latin typeface="Times New Roman" pitchFamily="18" charset="0"/>
              </a:rPr>
              <a:t>图如右。离核越近，</a:t>
            </a:r>
            <a:r>
              <a:rPr lang="en-US" altLang="zh-CN" sz="2400" dirty="0">
                <a:latin typeface="Times New Roman" pitchFamily="18" charset="0"/>
              </a:rPr>
              <a:t>1s</a:t>
            </a:r>
            <a:r>
              <a:rPr lang="zh-CN" altLang="en-US" sz="2400" dirty="0">
                <a:latin typeface="Times New Roman" pitchFamily="18" charset="0"/>
              </a:rPr>
              <a:t>电子出现的概率密度越大。</a:t>
            </a:r>
          </a:p>
        </p:txBody>
      </p:sp>
      <p:sp>
        <p:nvSpPr>
          <p:cNvPr id="10" name="矩形 9"/>
          <p:cNvSpPr/>
          <p:nvPr/>
        </p:nvSpPr>
        <p:spPr>
          <a:xfrm>
            <a:off x="6274050" y="6453336"/>
            <a:ext cx="3206327" cy="369332"/>
          </a:xfrm>
          <a:prstGeom prst="rect">
            <a:avLst/>
          </a:prstGeom>
        </p:spPr>
        <p:txBody>
          <a:bodyPr wrap="none">
            <a:spAutoFit/>
          </a:bodyPr>
          <a:lstStyle/>
          <a:p>
            <a:r>
              <a:rPr lang="zh-CN" altLang="en-US" dirty="0"/>
              <a:t>氢原子各轨道密度径向分布图</a:t>
            </a:r>
          </a:p>
        </p:txBody>
      </p:sp>
    </p:spTree>
    <p:extLst>
      <p:ext uri="{BB962C8B-B14F-4D97-AF65-F5344CB8AC3E}">
        <p14:creationId xmlns:p14="http://schemas.microsoft.com/office/powerpoint/2010/main" val="3748937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5235" y="116633"/>
            <a:ext cx="7313612" cy="746139"/>
          </a:xfrm>
        </p:spPr>
        <p:txBody>
          <a:bodyPr/>
          <a:lstStyle/>
          <a:p>
            <a:r>
              <a:rPr lang="zh-CN" altLang="en-US" b="1" dirty="0">
                <a:solidFill>
                  <a:schemeClr val="tx1"/>
                </a:solidFill>
                <a:latin typeface="Times New Roman" pitchFamily="18" charset="0"/>
              </a:rPr>
              <a:t>电子云的径向分布函数</a:t>
            </a:r>
            <a:r>
              <a:rPr lang="en-US" altLang="zh-CN" b="1" i="1" dirty="0">
                <a:solidFill>
                  <a:schemeClr val="tx1"/>
                </a:solidFill>
                <a:latin typeface="Times New Roman" pitchFamily="18" charset="0"/>
              </a:rPr>
              <a:t>D</a:t>
            </a:r>
            <a:r>
              <a:rPr lang="en-US" altLang="zh-CN" b="1" dirty="0">
                <a:solidFill>
                  <a:schemeClr val="tx1"/>
                </a:solidFill>
                <a:latin typeface="Times New Roman" pitchFamily="18" charset="0"/>
              </a:rPr>
              <a:t>(</a:t>
            </a:r>
            <a:r>
              <a:rPr lang="en-US" altLang="zh-CN" b="1" i="1" dirty="0">
                <a:solidFill>
                  <a:schemeClr val="tx1"/>
                </a:solidFill>
                <a:latin typeface="Times New Roman" pitchFamily="18" charset="0"/>
              </a:rPr>
              <a:t>r</a:t>
            </a:r>
            <a:r>
              <a:rPr lang="en-US" altLang="zh-CN" b="1" dirty="0">
                <a:solidFill>
                  <a:schemeClr val="tx1"/>
                </a:solidFill>
                <a:latin typeface="Times New Roman" pitchFamily="18" charset="0"/>
              </a:rPr>
              <a:t>)</a:t>
            </a:r>
            <a:endParaRPr lang="zh-CN" altLang="en-US" b="1" dirty="0">
              <a:solidFill>
                <a:schemeClr val="tx1"/>
              </a:solidFill>
            </a:endParaRPr>
          </a:p>
        </p:txBody>
      </p:sp>
      <p:sp>
        <p:nvSpPr>
          <p:cNvPr id="5" name="日期占位符 4"/>
          <p:cNvSpPr>
            <a:spLocks noGrp="1"/>
          </p:cNvSpPr>
          <p:nvPr>
            <p:ph type="dt" sz="half" idx="10"/>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980F32A-45FB-497A-B4B2-5384C3AA058B}" type="slidenum">
              <a:rPr lang="en-US" altLang="zh-CN" smtClean="0"/>
              <a:pPr>
                <a:defRPr/>
              </a:pPr>
              <a:t>39</a:t>
            </a:fld>
            <a:endParaRPr lang="en-US" altLang="zh-CN"/>
          </a:p>
        </p:txBody>
      </p:sp>
      <p:grpSp>
        <p:nvGrpSpPr>
          <p:cNvPr id="7" name="组合 6"/>
          <p:cNvGrpSpPr/>
          <p:nvPr/>
        </p:nvGrpSpPr>
        <p:grpSpPr>
          <a:xfrm>
            <a:off x="2279577" y="1268934"/>
            <a:ext cx="9405738" cy="4411785"/>
            <a:chOff x="1043608" y="2666188"/>
            <a:chExt cx="9405738" cy="4411785"/>
          </a:xfrm>
        </p:grpSpPr>
        <p:pic>
          <p:nvPicPr>
            <p:cNvPr id="8" name="Picture 4" descr="09-1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043608" y="3098062"/>
              <a:ext cx="2088232" cy="18156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矩形 8"/>
            <p:cNvSpPr/>
            <p:nvPr/>
          </p:nvSpPr>
          <p:spPr>
            <a:xfrm>
              <a:off x="4019589" y="2666188"/>
              <a:ext cx="6429757" cy="4411785"/>
            </a:xfrm>
            <a:prstGeom prst="rect">
              <a:avLst/>
            </a:prstGeom>
          </p:spPr>
          <p:txBody>
            <a:bodyPr wrap="square">
              <a:spAutoFit/>
            </a:bodyPr>
            <a:lstStyle/>
            <a:p>
              <a:pPr marL="812800" indent="-812800">
                <a:lnSpc>
                  <a:spcPct val="200000"/>
                </a:lnSpc>
              </a:pPr>
              <a:r>
                <a:rPr lang="zh-CN" altLang="en-US" sz="2400" b="0" dirty="0">
                  <a:latin typeface="Times New Roman" pitchFamily="18" charset="0"/>
                </a:rPr>
                <a:t>概率</a:t>
              </a:r>
              <a:r>
                <a:rPr lang="en-US" altLang="zh-CN" sz="2400" b="0" dirty="0">
                  <a:latin typeface="Times New Roman" pitchFamily="18" charset="0"/>
                </a:rPr>
                <a:t>=</a:t>
              </a:r>
              <a:r>
                <a:rPr lang="zh-CN" altLang="en-US" sz="2400" b="0" dirty="0">
                  <a:latin typeface="Times New Roman" pitchFamily="18" charset="0"/>
                </a:rPr>
                <a:t>概率密度</a:t>
              </a:r>
              <a:r>
                <a:rPr lang="en-US" altLang="zh-CN" sz="2400" b="0" dirty="0">
                  <a:latin typeface="Times New Roman" pitchFamily="18" charset="0"/>
                </a:rPr>
                <a:t>×</a:t>
              </a:r>
              <a:r>
                <a:rPr lang="zh-CN" altLang="en-US" sz="2400" b="0" dirty="0">
                  <a:latin typeface="Times New Roman" pitchFamily="18" charset="0"/>
                </a:rPr>
                <a:t>体积。</a:t>
              </a:r>
            </a:p>
            <a:p>
              <a:pPr marL="812800" indent="-812800">
                <a:lnSpc>
                  <a:spcPct val="200000"/>
                </a:lnSpc>
              </a:pPr>
              <a:r>
                <a:rPr lang="zh-CN" altLang="en-US" sz="2400" b="0" dirty="0">
                  <a:latin typeface="Times New Roman" pitchFamily="18" charset="0"/>
                </a:rPr>
                <a:t>距核</a:t>
              </a:r>
              <a:r>
                <a:rPr lang="en-US" altLang="zh-CN" sz="2400" b="0" i="1" dirty="0">
                  <a:latin typeface="Times New Roman" pitchFamily="18" charset="0"/>
                </a:rPr>
                <a:t>r</a:t>
              </a:r>
              <a:r>
                <a:rPr lang="zh-CN" altLang="en-US" sz="2400" b="0" dirty="0">
                  <a:latin typeface="Times New Roman" pitchFamily="18" charset="0"/>
                </a:rPr>
                <a:t>处的体积表示：半径</a:t>
              </a:r>
              <a:r>
                <a:rPr lang="en-US" altLang="zh-CN" sz="2400" b="0" i="1" dirty="0">
                  <a:latin typeface="Times New Roman" pitchFamily="18" charset="0"/>
                </a:rPr>
                <a:t>r</a:t>
              </a:r>
              <a:r>
                <a:rPr lang="zh-CN" altLang="en-US" sz="2400" b="0" dirty="0">
                  <a:latin typeface="Times New Roman" pitchFamily="18" charset="0"/>
                </a:rPr>
                <a:t>的球面与球面微厚度</a:t>
              </a:r>
              <a:r>
                <a:rPr lang="en-US" altLang="zh-CN" sz="2400" b="0" dirty="0" err="1">
                  <a:latin typeface="Times New Roman" pitchFamily="18" charset="0"/>
                </a:rPr>
                <a:t>d</a:t>
              </a:r>
              <a:r>
                <a:rPr lang="en-US" altLang="zh-CN" sz="2400" b="0" i="1" dirty="0" err="1">
                  <a:latin typeface="Times New Roman" pitchFamily="18" charset="0"/>
                </a:rPr>
                <a:t>r</a:t>
              </a:r>
              <a:r>
                <a:rPr lang="zh-CN" altLang="en-US" sz="2400" b="0" dirty="0">
                  <a:latin typeface="Times New Roman" pitchFamily="18" charset="0"/>
                </a:rPr>
                <a:t>的积：</a:t>
              </a:r>
              <a:r>
                <a:rPr lang="en-US" altLang="zh-CN" sz="2400" b="0" dirty="0">
                  <a:latin typeface="Times New Roman" pitchFamily="18" charset="0"/>
                </a:rPr>
                <a:t>4</a:t>
              </a:r>
              <a:r>
                <a:rPr lang="en-US" altLang="zh-CN" sz="2400" b="0" i="1" dirty="0">
                  <a:latin typeface="Times New Roman" pitchFamily="18" charset="0"/>
                </a:rPr>
                <a:t>πr</a:t>
              </a:r>
              <a:r>
                <a:rPr lang="en-US" altLang="zh-CN" sz="2400" b="0" baseline="30000" dirty="0">
                  <a:latin typeface="Times New Roman" pitchFamily="18" charset="0"/>
                </a:rPr>
                <a:t>2</a:t>
              </a:r>
              <a:r>
                <a:rPr lang="en-US" altLang="zh-CN" sz="2400" b="0" dirty="0">
                  <a:latin typeface="Times New Roman" pitchFamily="18" charset="0"/>
                </a:rPr>
                <a:t> </a:t>
              </a:r>
              <a:r>
                <a:rPr lang="en-US" altLang="zh-CN" sz="2400" b="0" dirty="0" err="1">
                  <a:latin typeface="Times New Roman" pitchFamily="18" charset="0"/>
                </a:rPr>
                <a:t>d</a:t>
              </a:r>
              <a:r>
                <a:rPr lang="en-US" altLang="zh-CN" sz="2400" b="0" i="1" dirty="0" err="1">
                  <a:latin typeface="Times New Roman" pitchFamily="18" charset="0"/>
                </a:rPr>
                <a:t>r</a:t>
              </a:r>
              <a:r>
                <a:rPr lang="zh-CN" altLang="en-US" sz="2400" b="0" dirty="0">
                  <a:latin typeface="Times New Roman" pitchFamily="18" charset="0"/>
                </a:rPr>
                <a:t>。</a:t>
              </a:r>
            </a:p>
            <a:p>
              <a:pPr marL="812800" indent="-812800">
                <a:lnSpc>
                  <a:spcPct val="200000"/>
                </a:lnSpc>
              </a:pPr>
              <a:r>
                <a:rPr lang="zh-CN" altLang="en-US" sz="2400" b="0" dirty="0">
                  <a:latin typeface="Times New Roman" pitchFamily="18" charset="0"/>
                </a:rPr>
                <a:t>概率 </a:t>
              </a:r>
              <a:r>
                <a:rPr lang="en-US" altLang="zh-CN" sz="2400" b="0" dirty="0">
                  <a:latin typeface="Times New Roman" pitchFamily="18" charset="0"/>
                </a:rPr>
                <a:t>= </a:t>
              </a:r>
              <a:r>
                <a:rPr lang="en-US" altLang="zh-CN" sz="2400" b="0" i="1" dirty="0">
                  <a:latin typeface="Times New Roman" pitchFamily="18" charset="0"/>
                </a:rPr>
                <a:t>R</a:t>
              </a:r>
              <a:r>
                <a:rPr lang="en-US" altLang="zh-CN" sz="2400" b="0" baseline="30000" dirty="0">
                  <a:latin typeface="Times New Roman" pitchFamily="18" charset="0"/>
                </a:rPr>
                <a:t>2</a:t>
              </a:r>
              <a:r>
                <a:rPr lang="en-US" altLang="zh-CN" sz="2400" b="0" dirty="0">
                  <a:latin typeface="Times New Roman" pitchFamily="18" charset="0"/>
                </a:rPr>
                <a:t> </a:t>
              </a:r>
              <a:r>
                <a:rPr lang="en-US" altLang="zh-CN" sz="2400" b="0" i="1" baseline="-25000" dirty="0" err="1">
                  <a:latin typeface="Times New Roman" pitchFamily="18" charset="0"/>
                </a:rPr>
                <a:t>n,l</a:t>
              </a:r>
              <a:r>
                <a:rPr lang="en-US" altLang="zh-CN" sz="2400" b="0" i="1" dirty="0">
                  <a:latin typeface="Times New Roman" pitchFamily="18" charset="0"/>
                </a:rPr>
                <a:t> </a:t>
              </a:r>
              <a:r>
                <a:rPr lang="en-US" altLang="zh-CN" sz="2400" b="0" dirty="0">
                  <a:latin typeface="Times New Roman" pitchFamily="18" charset="0"/>
                </a:rPr>
                <a:t>(</a:t>
              </a:r>
              <a:r>
                <a:rPr lang="en-US" altLang="zh-CN" sz="2400" b="0" i="1" dirty="0">
                  <a:latin typeface="Times New Roman" pitchFamily="18" charset="0"/>
                </a:rPr>
                <a:t>r</a:t>
              </a:r>
              <a:r>
                <a:rPr lang="en-US" altLang="zh-CN" sz="2400" b="0" dirty="0">
                  <a:latin typeface="Times New Roman" pitchFamily="18" charset="0"/>
                </a:rPr>
                <a:t>) 4</a:t>
              </a:r>
              <a:r>
                <a:rPr lang="en-US" altLang="zh-CN" sz="2400" b="0" i="1" dirty="0">
                  <a:latin typeface="Times New Roman" pitchFamily="18" charset="0"/>
                </a:rPr>
                <a:t>πr</a:t>
              </a:r>
              <a:r>
                <a:rPr lang="en-US" altLang="zh-CN" sz="2400" b="0" baseline="30000" dirty="0">
                  <a:latin typeface="Times New Roman" pitchFamily="18" charset="0"/>
                </a:rPr>
                <a:t>2</a:t>
              </a:r>
              <a:r>
                <a:rPr lang="en-US" altLang="zh-CN" sz="2400" b="0" dirty="0">
                  <a:latin typeface="Times New Roman" pitchFamily="18" charset="0"/>
                </a:rPr>
                <a:t> </a:t>
              </a:r>
              <a:r>
                <a:rPr lang="en-US" altLang="zh-CN" sz="2400" b="0" dirty="0" err="1">
                  <a:latin typeface="Times New Roman" pitchFamily="18" charset="0"/>
                </a:rPr>
                <a:t>d</a:t>
              </a:r>
              <a:r>
                <a:rPr lang="en-US" altLang="zh-CN" sz="2400" b="0" i="1" dirty="0" err="1">
                  <a:latin typeface="Times New Roman" pitchFamily="18" charset="0"/>
                </a:rPr>
                <a:t>r</a:t>
              </a:r>
              <a:r>
                <a:rPr lang="en-US" altLang="zh-CN" sz="2400" b="0" dirty="0">
                  <a:latin typeface="Times New Roman" pitchFamily="18" charset="0"/>
                </a:rPr>
                <a:t> = </a:t>
              </a:r>
              <a:r>
                <a:rPr lang="en-US" altLang="zh-CN" sz="2400" b="0" i="1" dirty="0">
                  <a:latin typeface="Times New Roman" pitchFamily="18" charset="0"/>
                </a:rPr>
                <a:t>D</a:t>
              </a:r>
              <a:r>
                <a:rPr lang="en-US" altLang="zh-CN" sz="2400" b="0" dirty="0">
                  <a:latin typeface="Times New Roman" pitchFamily="18" charset="0"/>
                </a:rPr>
                <a:t>(</a:t>
              </a:r>
              <a:r>
                <a:rPr lang="en-US" altLang="zh-CN" sz="2400" b="0" i="1" dirty="0">
                  <a:latin typeface="Times New Roman" pitchFamily="18" charset="0"/>
                </a:rPr>
                <a:t>r</a:t>
              </a:r>
              <a:r>
                <a:rPr lang="en-US" altLang="zh-CN" sz="2400" b="0" dirty="0">
                  <a:latin typeface="Times New Roman" pitchFamily="18" charset="0"/>
                </a:rPr>
                <a:t>) </a:t>
              </a:r>
              <a:r>
                <a:rPr lang="en-US" altLang="zh-CN" sz="2400" b="0" dirty="0" err="1">
                  <a:latin typeface="Times New Roman" pitchFamily="18" charset="0"/>
                </a:rPr>
                <a:t>d</a:t>
              </a:r>
              <a:r>
                <a:rPr lang="en-US" altLang="zh-CN" sz="2400" b="0" i="1" dirty="0" err="1">
                  <a:latin typeface="Times New Roman" pitchFamily="18" charset="0"/>
                </a:rPr>
                <a:t>r</a:t>
              </a:r>
              <a:endParaRPr lang="en-US" altLang="zh-CN" sz="2400" b="0" dirty="0">
                <a:latin typeface="Times New Roman" pitchFamily="18" charset="0"/>
              </a:endParaRPr>
            </a:p>
            <a:p>
              <a:pPr marL="812800" indent="-812800">
                <a:lnSpc>
                  <a:spcPct val="200000"/>
                </a:lnSpc>
              </a:pPr>
              <a:r>
                <a:rPr lang="zh-CN" altLang="en-US" sz="2400" b="0" dirty="0">
                  <a:latin typeface="Times New Roman" pitchFamily="18" charset="0"/>
                </a:rPr>
                <a:t>式中定义了径向分布函数</a:t>
              </a:r>
              <a:r>
                <a:rPr lang="en-US" altLang="zh-CN" sz="2400" b="0" i="1" dirty="0">
                  <a:latin typeface="Times New Roman" pitchFamily="18" charset="0"/>
                </a:rPr>
                <a:t>D</a:t>
              </a:r>
              <a:r>
                <a:rPr lang="en-US" altLang="zh-CN" sz="2400" b="0" dirty="0">
                  <a:latin typeface="Times New Roman" pitchFamily="18" charset="0"/>
                </a:rPr>
                <a:t>(</a:t>
              </a:r>
              <a:r>
                <a:rPr lang="en-US" altLang="zh-CN" sz="2400" b="0" i="1" dirty="0">
                  <a:latin typeface="Times New Roman" pitchFamily="18" charset="0"/>
                </a:rPr>
                <a:t>r</a:t>
              </a:r>
              <a:r>
                <a:rPr lang="en-US" altLang="zh-CN" sz="2400" b="0" dirty="0">
                  <a:latin typeface="Times New Roman" pitchFamily="18" charset="0"/>
                </a:rPr>
                <a:t>)</a:t>
              </a:r>
              <a:r>
                <a:rPr lang="zh-CN" altLang="en-US" sz="2400" b="0" dirty="0">
                  <a:latin typeface="Times New Roman" pitchFamily="18" charset="0"/>
                </a:rPr>
                <a:t>：</a:t>
              </a:r>
              <a:endParaRPr lang="en-US" altLang="zh-CN" sz="2400" b="0" dirty="0">
                <a:latin typeface="Times New Roman" pitchFamily="18" charset="0"/>
              </a:endParaRPr>
            </a:p>
            <a:p>
              <a:pPr marL="812800" indent="-812800">
                <a:lnSpc>
                  <a:spcPct val="200000"/>
                </a:lnSpc>
              </a:pPr>
              <a:r>
                <a:rPr lang="en-US" altLang="zh-CN" sz="2400" b="0" i="1" dirty="0">
                  <a:latin typeface="Times New Roman" pitchFamily="18" charset="0"/>
                </a:rPr>
                <a:t>D</a:t>
              </a:r>
              <a:r>
                <a:rPr lang="en-US" altLang="zh-CN" sz="2400" b="0" dirty="0">
                  <a:latin typeface="Times New Roman" pitchFamily="18" charset="0"/>
                </a:rPr>
                <a:t>(</a:t>
              </a:r>
              <a:r>
                <a:rPr lang="en-US" altLang="zh-CN" sz="2400" b="0" i="1" dirty="0">
                  <a:latin typeface="Times New Roman" pitchFamily="18" charset="0"/>
                </a:rPr>
                <a:t>r</a:t>
              </a:r>
              <a:r>
                <a:rPr lang="en-US" altLang="zh-CN" sz="2400" b="0" dirty="0">
                  <a:latin typeface="Times New Roman" pitchFamily="18" charset="0"/>
                </a:rPr>
                <a:t>) =</a:t>
              </a:r>
              <a:r>
                <a:rPr lang="en-US" altLang="zh-CN" sz="2400" b="0" i="1" dirty="0">
                  <a:latin typeface="Times New Roman" pitchFamily="18" charset="0"/>
                </a:rPr>
                <a:t> R</a:t>
              </a:r>
              <a:r>
                <a:rPr lang="en-US" altLang="zh-CN" sz="2400" b="0" baseline="30000" dirty="0">
                  <a:latin typeface="Times New Roman" pitchFamily="18" charset="0"/>
                </a:rPr>
                <a:t>2</a:t>
              </a:r>
              <a:r>
                <a:rPr lang="en-US" altLang="zh-CN" sz="2400" b="0" dirty="0">
                  <a:latin typeface="Times New Roman" pitchFamily="18" charset="0"/>
                </a:rPr>
                <a:t> </a:t>
              </a:r>
              <a:r>
                <a:rPr lang="en-US" altLang="zh-CN" sz="2400" b="0" i="1" baseline="-25000" dirty="0" err="1">
                  <a:latin typeface="Times New Roman" pitchFamily="18" charset="0"/>
                </a:rPr>
                <a:t>n,l</a:t>
              </a:r>
              <a:r>
                <a:rPr lang="en-US" altLang="zh-CN" sz="2400" b="0" i="1" dirty="0">
                  <a:latin typeface="Times New Roman" pitchFamily="18" charset="0"/>
                </a:rPr>
                <a:t> </a:t>
              </a:r>
              <a:r>
                <a:rPr lang="en-US" altLang="zh-CN" sz="2400" b="0" dirty="0">
                  <a:latin typeface="Times New Roman" pitchFamily="18" charset="0"/>
                </a:rPr>
                <a:t>(</a:t>
              </a:r>
              <a:r>
                <a:rPr lang="en-US" altLang="zh-CN" sz="2400" b="0" i="1" dirty="0">
                  <a:latin typeface="Times New Roman" pitchFamily="18" charset="0"/>
                </a:rPr>
                <a:t>r</a:t>
              </a:r>
              <a:r>
                <a:rPr lang="en-US" altLang="zh-CN" sz="2400" b="0" dirty="0">
                  <a:latin typeface="Times New Roman" pitchFamily="18" charset="0"/>
                </a:rPr>
                <a:t>) 4</a:t>
              </a:r>
              <a:r>
                <a:rPr lang="en-US" altLang="zh-CN" sz="2400" b="0" i="1" dirty="0">
                  <a:latin typeface="Times New Roman" pitchFamily="18" charset="0"/>
                </a:rPr>
                <a:t>πr</a:t>
              </a:r>
              <a:r>
                <a:rPr lang="en-US" altLang="zh-CN" sz="2400" b="0" baseline="30000" dirty="0">
                  <a:latin typeface="Times New Roman" pitchFamily="18" charset="0"/>
                </a:rPr>
                <a:t>2</a:t>
              </a:r>
              <a:r>
                <a:rPr lang="en-US" altLang="zh-CN" sz="2400" b="0" dirty="0">
                  <a:latin typeface="Times New Roman" pitchFamily="18" charset="0"/>
                </a:rPr>
                <a:t> </a:t>
              </a:r>
            </a:p>
          </p:txBody>
        </p:sp>
      </p:grpSp>
      <p:grpSp>
        <p:nvGrpSpPr>
          <p:cNvPr id="10" name="Group 29"/>
          <p:cNvGrpSpPr>
            <a:grpSpLocks/>
          </p:cNvGrpSpPr>
          <p:nvPr/>
        </p:nvGrpSpPr>
        <p:grpSpPr bwMode="auto">
          <a:xfrm>
            <a:off x="187691" y="1570674"/>
            <a:ext cx="4984350" cy="4110045"/>
            <a:chOff x="2523" y="1696"/>
            <a:chExt cx="2158" cy="1875"/>
          </a:xfrm>
        </p:grpSpPr>
        <p:grpSp>
          <p:nvGrpSpPr>
            <p:cNvPr id="11" name="Group 17"/>
            <p:cNvGrpSpPr>
              <a:grpSpLocks/>
            </p:cNvGrpSpPr>
            <p:nvPr/>
          </p:nvGrpSpPr>
          <p:grpSpPr bwMode="auto">
            <a:xfrm>
              <a:off x="2523" y="1696"/>
              <a:ext cx="2158" cy="1668"/>
              <a:chOff x="2208" y="1488"/>
              <a:chExt cx="2158" cy="1878"/>
            </a:xfrm>
          </p:grpSpPr>
          <p:sp>
            <p:nvSpPr>
              <p:cNvPr id="13" name="Rectangle 18"/>
              <p:cNvSpPr>
                <a:spLocks noChangeArrowheads="1"/>
              </p:cNvSpPr>
              <p:nvPr/>
            </p:nvSpPr>
            <p:spPr bwMode="auto">
              <a:xfrm>
                <a:off x="2208" y="1550"/>
                <a:ext cx="603"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i="1">
                    <a:solidFill>
                      <a:schemeClr val="tx2"/>
                    </a:solidFill>
                    <a:ea typeface="黑体" pitchFamily="2" charset="-122"/>
                  </a:rPr>
                  <a:t>D</a:t>
                </a:r>
                <a:r>
                  <a:rPr lang="en-US" altLang="zh-CN" b="1">
                    <a:solidFill>
                      <a:schemeClr val="tx2"/>
                    </a:solidFill>
                    <a:ea typeface="黑体" pitchFamily="2" charset="-122"/>
                  </a:rPr>
                  <a:t>（</a:t>
                </a:r>
                <a:r>
                  <a:rPr lang="en-US" altLang="zh-CN" b="1" i="1">
                    <a:solidFill>
                      <a:schemeClr val="tx2"/>
                    </a:solidFill>
                    <a:ea typeface="黑体" pitchFamily="2" charset="-122"/>
                  </a:rPr>
                  <a:t>r</a:t>
                </a:r>
                <a:r>
                  <a:rPr lang="en-US" altLang="zh-CN" b="1">
                    <a:solidFill>
                      <a:schemeClr val="tx2"/>
                    </a:solidFill>
                    <a:ea typeface="黑体" pitchFamily="2" charset="-122"/>
                  </a:rPr>
                  <a:t>）</a:t>
                </a:r>
                <a:endParaRPr lang="zh-CN" altLang="en-US" b="1">
                  <a:solidFill>
                    <a:schemeClr val="tx2"/>
                  </a:solidFill>
                  <a:ea typeface="黑体" pitchFamily="2" charset="-122"/>
                </a:endParaRPr>
              </a:p>
            </p:txBody>
          </p:sp>
          <p:sp>
            <p:nvSpPr>
              <p:cNvPr id="14" name="Rectangle 19"/>
              <p:cNvSpPr>
                <a:spLocks noChangeArrowheads="1"/>
              </p:cNvSpPr>
              <p:nvPr/>
            </p:nvSpPr>
            <p:spPr bwMode="auto">
              <a:xfrm>
                <a:off x="4138" y="2929"/>
                <a:ext cx="228" cy="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i="1">
                    <a:solidFill>
                      <a:schemeClr val="tx2"/>
                    </a:solidFill>
                    <a:ea typeface="黑体" pitchFamily="2" charset="-122"/>
                  </a:rPr>
                  <a:t>r</a:t>
                </a:r>
                <a:endParaRPr lang="zh-CN" altLang="en-US" sz="2800" i="1">
                  <a:solidFill>
                    <a:schemeClr val="tx2"/>
                  </a:solidFill>
                  <a:ea typeface="黑体" pitchFamily="2" charset="-122"/>
                </a:endParaRPr>
              </a:p>
            </p:txBody>
          </p:sp>
          <p:sp>
            <p:nvSpPr>
              <p:cNvPr id="15" name="Rectangle 20"/>
              <p:cNvSpPr>
                <a:spLocks noChangeArrowheads="1"/>
              </p:cNvSpPr>
              <p:nvPr/>
            </p:nvSpPr>
            <p:spPr bwMode="auto">
              <a:xfrm>
                <a:off x="2833" y="3104"/>
                <a:ext cx="733"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rPr>
                  <a:t>52.9pm</a:t>
                </a:r>
                <a:endParaRPr lang="zh-CN" altLang="en-US" b="1">
                  <a:solidFill>
                    <a:schemeClr val="tx2"/>
                  </a:solidFill>
                </a:endParaRPr>
              </a:p>
            </p:txBody>
          </p:sp>
          <p:grpSp>
            <p:nvGrpSpPr>
              <p:cNvPr id="16" name="Group 21"/>
              <p:cNvGrpSpPr>
                <a:grpSpLocks/>
              </p:cNvGrpSpPr>
              <p:nvPr/>
            </p:nvGrpSpPr>
            <p:grpSpPr bwMode="auto">
              <a:xfrm>
                <a:off x="2832" y="1488"/>
                <a:ext cx="1200" cy="1632"/>
                <a:chOff x="2832" y="1488"/>
                <a:chExt cx="1200" cy="1632"/>
              </a:xfrm>
            </p:grpSpPr>
            <p:sp>
              <p:nvSpPr>
                <p:cNvPr id="17" name="Freeform 22"/>
                <p:cNvSpPr>
                  <a:spLocks/>
                </p:cNvSpPr>
                <p:nvPr/>
              </p:nvSpPr>
              <p:spPr bwMode="auto">
                <a:xfrm>
                  <a:off x="2832" y="1553"/>
                  <a:ext cx="941" cy="1567"/>
                </a:xfrm>
                <a:custGeom>
                  <a:avLst/>
                  <a:gdLst>
                    <a:gd name="T0" fmla="*/ 0 w 941"/>
                    <a:gd name="T1" fmla="*/ 1567 h 1567"/>
                    <a:gd name="T2" fmla="*/ 91 w 941"/>
                    <a:gd name="T3" fmla="*/ 650 h 1567"/>
                    <a:gd name="T4" fmla="*/ 192 w 941"/>
                    <a:gd name="T5" fmla="*/ 31 h 1567"/>
                    <a:gd name="T6" fmla="*/ 278 w 941"/>
                    <a:gd name="T7" fmla="*/ 463 h 1567"/>
                    <a:gd name="T8" fmla="*/ 336 w 941"/>
                    <a:gd name="T9" fmla="*/ 693 h 1567"/>
                    <a:gd name="T10" fmla="*/ 509 w 941"/>
                    <a:gd name="T11" fmla="*/ 1327 h 1567"/>
                    <a:gd name="T12" fmla="*/ 941 w 941"/>
                    <a:gd name="T13" fmla="*/ 1557 h 1567"/>
                  </a:gdLst>
                  <a:ahLst/>
                  <a:cxnLst>
                    <a:cxn ang="0">
                      <a:pos x="T0" y="T1"/>
                    </a:cxn>
                    <a:cxn ang="0">
                      <a:pos x="T2" y="T3"/>
                    </a:cxn>
                    <a:cxn ang="0">
                      <a:pos x="T4" y="T5"/>
                    </a:cxn>
                    <a:cxn ang="0">
                      <a:pos x="T6" y="T7"/>
                    </a:cxn>
                    <a:cxn ang="0">
                      <a:pos x="T8" y="T9"/>
                    </a:cxn>
                    <a:cxn ang="0">
                      <a:pos x="T10" y="T11"/>
                    </a:cxn>
                    <a:cxn ang="0">
                      <a:pos x="T12" y="T13"/>
                    </a:cxn>
                  </a:cxnLst>
                  <a:rect l="0" t="0" r="r" b="b"/>
                  <a:pathLst>
                    <a:path w="941" h="1567">
                      <a:moveTo>
                        <a:pt x="0" y="1567"/>
                      </a:moveTo>
                      <a:cubicBezTo>
                        <a:pt x="15" y="1414"/>
                        <a:pt x="59" y="906"/>
                        <a:pt x="91" y="650"/>
                      </a:cubicBezTo>
                      <a:cubicBezTo>
                        <a:pt x="123" y="394"/>
                        <a:pt x="161" y="62"/>
                        <a:pt x="192" y="31"/>
                      </a:cubicBezTo>
                      <a:cubicBezTo>
                        <a:pt x="223" y="0"/>
                        <a:pt x="254" y="353"/>
                        <a:pt x="278" y="463"/>
                      </a:cubicBezTo>
                      <a:cubicBezTo>
                        <a:pt x="302" y="573"/>
                        <a:pt x="298" y="549"/>
                        <a:pt x="336" y="693"/>
                      </a:cubicBezTo>
                      <a:cubicBezTo>
                        <a:pt x="374" y="837"/>
                        <a:pt x="408" y="1183"/>
                        <a:pt x="509" y="1327"/>
                      </a:cubicBezTo>
                      <a:cubicBezTo>
                        <a:pt x="610" y="1471"/>
                        <a:pt x="851" y="1509"/>
                        <a:pt x="941" y="1557"/>
                      </a:cubicBezTo>
                    </a:path>
                  </a:pathLst>
                </a:custGeom>
                <a:noFill/>
                <a:ln w="381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3"/>
                <p:cNvSpPr>
                  <a:spLocks noChangeShapeType="1"/>
                </p:cNvSpPr>
                <p:nvPr/>
              </p:nvSpPr>
              <p:spPr bwMode="auto">
                <a:xfrm>
                  <a:off x="3024" y="1680"/>
                  <a:ext cx="0" cy="144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 name="Group 24"/>
                <p:cNvGrpSpPr>
                  <a:grpSpLocks/>
                </p:cNvGrpSpPr>
                <p:nvPr/>
              </p:nvGrpSpPr>
              <p:grpSpPr bwMode="auto">
                <a:xfrm>
                  <a:off x="2832" y="1488"/>
                  <a:ext cx="1200" cy="1632"/>
                  <a:chOff x="4224" y="1248"/>
                  <a:chExt cx="1008" cy="1632"/>
                </a:xfrm>
              </p:grpSpPr>
              <p:sp>
                <p:nvSpPr>
                  <p:cNvPr id="20" name="Line 25"/>
                  <p:cNvSpPr>
                    <a:spLocks noChangeShapeType="1"/>
                  </p:cNvSpPr>
                  <p:nvPr/>
                </p:nvSpPr>
                <p:spPr bwMode="auto">
                  <a:xfrm flipV="1">
                    <a:off x="4224" y="1248"/>
                    <a:ext cx="0" cy="16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6"/>
                  <p:cNvSpPr>
                    <a:spLocks noChangeShapeType="1"/>
                  </p:cNvSpPr>
                  <p:nvPr/>
                </p:nvSpPr>
                <p:spPr bwMode="auto">
                  <a:xfrm>
                    <a:off x="4224" y="2880"/>
                    <a:ext cx="100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2" name="Text Box 27"/>
            <p:cNvSpPr txBox="1">
              <a:spLocks noChangeArrowheads="1"/>
            </p:cNvSpPr>
            <p:nvPr/>
          </p:nvSpPr>
          <p:spPr bwMode="auto">
            <a:xfrm>
              <a:off x="2992" y="3403"/>
              <a:ext cx="1561" cy="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b="1" dirty="0">
                  <a:latin typeface="宋体" charset="-122"/>
                </a:rPr>
                <a:t>氢原子</a:t>
              </a:r>
              <a:r>
                <a:rPr lang="zh-CN" altLang="en-US" b="1" dirty="0"/>
                <a:t>1</a:t>
              </a:r>
              <a:r>
                <a:rPr lang="en-US" altLang="zh-CN" b="1" dirty="0"/>
                <a:t>s</a:t>
              </a:r>
              <a:r>
                <a:rPr lang="zh-CN" altLang="en-US" b="1" dirty="0">
                  <a:latin typeface="宋体" charset="-122"/>
                </a:rPr>
                <a:t>电子云的径向分布图</a:t>
              </a:r>
              <a:r>
                <a:rPr lang="zh-CN" altLang="en-US" b="1" dirty="0"/>
                <a:t> </a:t>
              </a:r>
            </a:p>
          </p:txBody>
        </p:sp>
      </p:grpSp>
    </p:spTree>
    <p:extLst>
      <p:ext uri="{BB962C8B-B14F-4D97-AF65-F5344CB8AC3E}">
        <p14:creationId xmlns:p14="http://schemas.microsoft.com/office/powerpoint/2010/main" val="260185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29786C87-CC11-4053-B902-856981C5DBB0}" type="slidenum">
              <a:rPr lang="zh-CN" altLang="en-US"/>
              <a:pPr/>
              <a:t>4</a:t>
            </a:fld>
            <a:endParaRPr lang="en-US" altLang="zh-CN"/>
          </a:p>
        </p:txBody>
      </p:sp>
      <p:sp>
        <p:nvSpPr>
          <p:cNvPr id="128015" name="Text Box 15"/>
          <p:cNvSpPr txBox="1">
            <a:spLocks noChangeArrowheads="1"/>
          </p:cNvSpPr>
          <p:nvPr/>
        </p:nvSpPr>
        <p:spPr bwMode="auto">
          <a:xfrm>
            <a:off x="750133" y="4569070"/>
            <a:ext cx="1058517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200000"/>
              </a:lnSpc>
              <a:spcBef>
                <a:spcPct val="50000"/>
              </a:spcBef>
            </a:pPr>
            <a:r>
              <a:rPr lang="zh-CN" altLang="en-US" sz="2400" b="0" dirty="0">
                <a:latin typeface="+mn-ea"/>
                <a:ea typeface="+mn-ea"/>
              </a:rPr>
              <a:t>    原子由原子核</a:t>
            </a:r>
            <a:r>
              <a:rPr lang="zh-CN" altLang="en-US" sz="2400" dirty="0">
                <a:latin typeface="+mn-ea"/>
                <a:ea typeface="+mn-ea"/>
              </a:rPr>
              <a:t>（</a:t>
            </a:r>
            <a:r>
              <a:rPr lang="zh-CN" altLang="en-US" sz="2400" dirty="0">
                <a:solidFill>
                  <a:srgbClr val="3333FF"/>
                </a:solidFill>
                <a:latin typeface="+mn-ea"/>
                <a:ea typeface="+mn-ea"/>
              </a:rPr>
              <a:t>质子和中子</a:t>
            </a:r>
            <a:r>
              <a:rPr lang="zh-CN" altLang="en-US" sz="2400" dirty="0">
                <a:latin typeface="+mn-ea"/>
                <a:ea typeface="+mn-ea"/>
              </a:rPr>
              <a:t>）</a:t>
            </a:r>
            <a:r>
              <a:rPr lang="zh-CN" altLang="en-US" sz="2400" b="0" dirty="0">
                <a:latin typeface="+mn-ea"/>
                <a:ea typeface="+mn-ea"/>
              </a:rPr>
              <a:t>和绕核作高速运动的电子组成。原子核好比太阳，电子好比绕太阳运动的行星，</a:t>
            </a:r>
            <a:r>
              <a:rPr lang="zh-CN" altLang="en-US" sz="2400" dirty="0">
                <a:latin typeface="+mn-ea"/>
                <a:ea typeface="+mn-ea"/>
              </a:rPr>
              <a:t>电子绕核高速运动</a:t>
            </a:r>
            <a:r>
              <a:rPr lang="zh-CN" altLang="en-US" sz="2400" b="0" dirty="0">
                <a:latin typeface="+mn-ea"/>
                <a:ea typeface="+mn-ea"/>
              </a:rPr>
              <a:t>。</a:t>
            </a:r>
          </a:p>
        </p:txBody>
      </p:sp>
      <p:pic>
        <p:nvPicPr>
          <p:cNvPr id="33802" name="Picture 10" descr="http://a4.att.hudong.com/68/80/0130000016548812453180429507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84" y="1064122"/>
            <a:ext cx="3333750" cy="3228975"/>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p:cNvGrpSpPr/>
          <p:nvPr/>
        </p:nvGrpSpPr>
        <p:grpSpPr>
          <a:xfrm>
            <a:off x="6042721" y="1609974"/>
            <a:ext cx="4373759" cy="2251075"/>
            <a:chOff x="1116013" y="1825625"/>
            <a:chExt cx="6622175" cy="2251075"/>
          </a:xfrm>
        </p:grpSpPr>
        <p:sp>
          <p:nvSpPr>
            <p:cNvPr id="7" name="Text Box 6"/>
            <p:cNvSpPr txBox="1">
              <a:spLocks noChangeAspect="1" noChangeArrowheads="1"/>
            </p:cNvSpPr>
            <p:nvPr/>
          </p:nvSpPr>
          <p:spPr bwMode="auto">
            <a:xfrm>
              <a:off x="1116013" y="2808288"/>
              <a:ext cx="1042987"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000">
                  <a:ea typeface="楷体_GB2312" pitchFamily="49" charset="-122"/>
                </a:rPr>
                <a:t>原子</a:t>
              </a:r>
            </a:p>
          </p:txBody>
        </p:sp>
        <p:sp>
          <p:nvSpPr>
            <p:cNvPr id="8" name="Text Box 7"/>
            <p:cNvSpPr txBox="1">
              <a:spLocks noChangeAspect="1" noChangeArrowheads="1"/>
            </p:cNvSpPr>
            <p:nvPr/>
          </p:nvSpPr>
          <p:spPr bwMode="auto">
            <a:xfrm>
              <a:off x="3924300" y="1825625"/>
              <a:ext cx="134223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000" dirty="0">
                  <a:ea typeface="楷体_GB2312" pitchFamily="49" charset="-122"/>
                </a:rPr>
                <a:t>质子</a:t>
              </a:r>
            </a:p>
          </p:txBody>
        </p:sp>
        <p:sp>
          <p:nvSpPr>
            <p:cNvPr id="9" name="Text Box 8"/>
            <p:cNvSpPr txBox="1">
              <a:spLocks noChangeAspect="1" noChangeArrowheads="1"/>
            </p:cNvSpPr>
            <p:nvPr/>
          </p:nvSpPr>
          <p:spPr bwMode="auto">
            <a:xfrm>
              <a:off x="3924300" y="2492375"/>
              <a:ext cx="1342232"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000">
                  <a:ea typeface="楷体_GB2312" pitchFamily="49" charset="-122"/>
                </a:rPr>
                <a:t>中子</a:t>
              </a:r>
            </a:p>
          </p:txBody>
        </p:sp>
        <p:sp>
          <p:nvSpPr>
            <p:cNvPr id="10" name="Text Box 9"/>
            <p:cNvSpPr txBox="1">
              <a:spLocks noChangeAspect="1" noChangeArrowheads="1"/>
            </p:cNvSpPr>
            <p:nvPr/>
          </p:nvSpPr>
          <p:spPr bwMode="auto">
            <a:xfrm>
              <a:off x="2286934" y="3537372"/>
              <a:ext cx="1369218" cy="468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000">
                  <a:ea typeface="楷体_GB2312" pitchFamily="49" charset="-122"/>
                </a:rPr>
                <a:t>电子</a:t>
              </a:r>
            </a:p>
          </p:txBody>
        </p:sp>
        <p:sp>
          <p:nvSpPr>
            <p:cNvPr id="11" name="Text Box 10"/>
            <p:cNvSpPr txBox="1">
              <a:spLocks noChangeAspect="1" noChangeArrowheads="1"/>
            </p:cNvSpPr>
            <p:nvPr/>
          </p:nvSpPr>
          <p:spPr bwMode="auto">
            <a:xfrm>
              <a:off x="2208213" y="2221979"/>
              <a:ext cx="1716087"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zh-CN" altLang="en-US" sz="2000" dirty="0">
                  <a:ea typeface="楷体_GB2312" pitchFamily="49" charset="-122"/>
                </a:rPr>
                <a:t>原子核</a:t>
              </a:r>
            </a:p>
          </p:txBody>
        </p:sp>
        <p:sp>
          <p:nvSpPr>
            <p:cNvPr id="12" name="AutoShape 11"/>
            <p:cNvSpPr>
              <a:spLocks noChangeAspect="1"/>
            </p:cNvSpPr>
            <p:nvPr/>
          </p:nvSpPr>
          <p:spPr bwMode="auto">
            <a:xfrm>
              <a:off x="1990725" y="2166938"/>
              <a:ext cx="417513" cy="1909762"/>
            </a:xfrm>
            <a:prstGeom prst="leftBrace">
              <a:avLst>
                <a:gd name="adj1" fmla="val 38118"/>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p>
          </p:txBody>
        </p:sp>
        <p:sp>
          <p:nvSpPr>
            <p:cNvPr id="13" name="AutoShape 12"/>
            <p:cNvSpPr>
              <a:spLocks noChangeAspect="1"/>
            </p:cNvSpPr>
            <p:nvPr/>
          </p:nvSpPr>
          <p:spPr bwMode="auto">
            <a:xfrm rot="10800000">
              <a:off x="3648075" y="1916113"/>
              <a:ext cx="287338" cy="1106487"/>
            </a:xfrm>
            <a:prstGeom prst="rightBrace">
              <a:avLst>
                <a:gd name="adj1" fmla="val 3209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p>
          </p:txBody>
        </p:sp>
        <p:sp>
          <p:nvSpPr>
            <p:cNvPr id="14" name="Line 16"/>
            <p:cNvSpPr>
              <a:spLocks noChangeShapeType="1"/>
            </p:cNvSpPr>
            <p:nvPr/>
          </p:nvSpPr>
          <p:spPr bwMode="auto">
            <a:xfrm>
              <a:off x="3348038" y="3789363"/>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5" name="Line 17"/>
            <p:cNvSpPr>
              <a:spLocks noChangeShapeType="1"/>
            </p:cNvSpPr>
            <p:nvPr/>
          </p:nvSpPr>
          <p:spPr bwMode="auto">
            <a:xfrm>
              <a:off x="5014913" y="2781300"/>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6" name="Line 18"/>
            <p:cNvSpPr>
              <a:spLocks noChangeShapeType="1"/>
            </p:cNvSpPr>
            <p:nvPr/>
          </p:nvSpPr>
          <p:spPr bwMode="auto">
            <a:xfrm>
              <a:off x="5014913" y="2133600"/>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7" name="Text Box 20"/>
            <p:cNvSpPr txBox="1">
              <a:spLocks noChangeArrowheads="1"/>
            </p:cNvSpPr>
            <p:nvPr/>
          </p:nvSpPr>
          <p:spPr bwMode="auto">
            <a:xfrm>
              <a:off x="3908425" y="3569310"/>
              <a:ext cx="1832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ea typeface="楷体_GB2312" pitchFamily="49" charset="-122"/>
                </a:rPr>
                <a:t>带负电荷</a:t>
              </a:r>
            </a:p>
          </p:txBody>
        </p:sp>
        <p:sp>
          <p:nvSpPr>
            <p:cNvPr id="18" name="Text Box 21"/>
            <p:cNvSpPr txBox="1">
              <a:spLocks noChangeArrowheads="1"/>
            </p:cNvSpPr>
            <p:nvPr/>
          </p:nvSpPr>
          <p:spPr bwMode="auto">
            <a:xfrm>
              <a:off x="5591175" y="1913126"/>
              <a:ext cx="19856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ea typeface="楷体_GB2312" pitchFamily="49" charset="-122"/>
                </a:rPr>
                <a:t>带正电荷</a:t>
              </a:r>
            </a:p>
          </p:txBody>
        </p:sp>
        <p:sp>
          <p:nvSpPr>
            <p:cNvPr id="19" name="Text Box 22"/>
            <p:cNvSpPr txBox="1">
              <a:spLocks noChangeArrowheads="1"/>
            </p:cNvSpPr>
            <p:nvPr/>
          </p:nvSpPr>
          <p:spPr bwMode="auto">
            <a:xfrm>
              <a:off x="5651499" y="2561198"/>
              <a:ext cx="20866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000" dirty="0">
                  <a:ea typeface="楷体_GB2312" pitchFamily="49" charset="-122"/>
                </a:rPr>
                <a:t>不带电荷</a:t>
              </a:r>
            </a:p>
          </p:txBody>
        </p:sp>
      </p:grpSp>
      <p:sp>
        <p:nvSpPr>
          <p:cNvPr id="20" name="Rectangle 4"/>
          <p:cNvSpPr>
            <a:spLocks noChangeArrowheads="1"/>
          </p:cNvSpPr>
          <p:nvPr/>
        </p:nvSpPr>
        <p:spPr bwMode="auto">
          <a:xfrm>
            <a:off x="4357786" y="210014"/>
            <a:ext cx="2538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latin typeface="黑体" pitchFamily="2" charset="-122"/>
                <a:ea typeface="楷体_GB2312" pitchFamily="49" charset="-122"/>
              </a:rPr>
              <a:t>原子的组成</a:t>
            </a:r>
          </a:p>
        </p:txBody>
      </p:sp>
    </p:spTree>
    <p:extLst>
      <p:ext uri="{BB962C8B-B14F-4D97-AF65-F5344CB8AC3E}">
        <p14:creationId xmlns:p14="http://schemas.microsoft.com/office/powerpoint/2010/main" val="42515999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4FFED37-B049-41FC-84B4-14D547DD4B17}" type="slidenum">
              <a:rPr lang="en-US" altLang="zh-CN" smtClean="0"/>
              <a:pPr>
                <a:defRPr/>
              </a:pPr>
              <a:t>40</a:t>
            </a:fld>
            <a:endParaRPr lang="en-US" altLang="zh-CN" dirty="0"/>
          </a:p>
        </p:txBody>
      </p:sp>
      <p:sp>
        <p:nvSpPr>
          <p:cNvPr id="5" name="标题 1"/>
          <p:cNvSpPr txBox="1">
            <a:spLocks/>
          </p:cNvSpPr>
          <p:nvPr/>
        </p:nvSpPr>
        <p:spPr bwMode="auto">
          <a:xfrm>
            <a:off x="0" y="76505"/>
            <a:ext cx="7313612" cy="746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宋体" pitchFamily="2" charset="-122"/>
              </a:defRPr>
            </a:lvl2pPr>
            <a:lvl3pPr algn="l" rtl="0" eaLnBrk="0" fontAlgn="base" hangingPunct="0">
              <a:spcBef>
                <a:spcPct val="0"/>
              </a:spcBef>
              <a:spcAft>
                <a:spcPct val="0"/>
              </a:spcAft>
              <a:defRPr sz="3600">
                <a:solidFill>
                  <a:schemeClr val="tx2"/>
                </a:solidFill>
                <a:latin typeface="Arial" charset="0"/>
                <a:ea typeface="宋体" pitchFamily="2" charset="-122"/>
              </a:defRPr>
            </a:lvl3pPr>
            <a:lvl4pPr algn="l" rtl="0" eaLnBrk="0" fontAlgn="base" hangingPunct="0">
              <a:spcBef>
                <a:spcPct val="0"/>
              </a:spcBef>
              <a:spcAft>
                <a:spcPct val="0"/>
              </a:spcAft>
              <a:defRPr sz="3600">
                <a:solidFill>
                  <a:schemeClr val="tx2"/>
                </a:solidFill>
                <a:latin typeface="Arial" charset="0"/>
                <a:ea typeface="宋体" pitchFamily="2" charset="-122"/>
              </a:defRPr>
            </a:lvl4pPr>
            <a:lvl5pPr algn="l" rtl="0" eaLnBrk="0" fontAlgn="base" hangingPunct="0">
              <a:spcBef>
                <a:spcPct val="0"/>
              </a:spcBef>
              <a:spcAft>
                <a:spcPct val="0"/>
              </a:spcAft>
              <a:defRPr sz="3600">
                <a:solidFill>
                  <a:schemeClr val="tx2"/>
                </a:solidFill>
                <a:latin typeface="Arial" charset="0"/>
                <a:ea typeface="宋体" pitchFamily="2" charset="-122"/>
              </a:defRPr>
            </a:lvl5pPr>
            <a:lvl6pPr marL="457200" algn="l" rtl="0" fontAlgn="base">
              <a:spcBef>
                <a:spcPct val="0"/>
              </a:spcBef>
              <a:spcAft>
                <a:spcPct val="0"/>
              </a:spcAft>
              <a:defRPr sz="3600">
                <a:solidFill>
                  <a:schemeClr val="tx2"/>
                </a:solidFill>
                <a:latin typeface="Arial" charset="0"/>
                <a:ea typeface="宋体" pitchFamily="2" charset="-122"/>
              </a:defRPr>
            </a:lvl6pPr>
            <a:lvl7pPr marL="914400" algn="l" rtl="0" fontAlgn="base">
              <a:spcBef>
                <a:spcPct val="0"/>
              </a:spcBef>
              <a:spcAft>
                <a:spcPct val="0"/>
              </a:spcAft>
              <a:defRPr sz="3600">
                <a:solidFill>
                  <a:schemeClr val="tx2"/>
                </a:solidFill>
                <a:latin typeface="Arial" charset="0"/>
                <a:ea typeface="宋体" pitchFamily="2" charset="-122"/>
              </a:defRPr>
            </a:lvl7pPr>
            <a:lvl8pPr marL="1371600" algn="l" rtl="0" fontAlgn="base">
              <a:spcBef>
                <a:spcPct val="0"/>
              </a:spcBef>
              <a:spcAft>
                <a:spcPct val="0"/>
              </a:spcAft>
              <a:defRPr sz="3600">
                <a:solidFill>
                  <a:schemeClr val="tx2"/>
                </a:solidFill>
                <a:latin typeface="Arial" charset="0"/>
                <a:ea typeface="宋体" pitchFamily="2" charset="-122"/>
              </a:defRPr>
            </a:lvl8pPr>
            <a:lvl9pPr marL="1828800" algn="l" rtl="0" fontAlgn="base">
              <a:spcBef>
                <a:spcPct val="0"/>
              </a:spcBef>
              <a:spcAft>
                <a:spcPct val="0"/>
              </a:spcAft>
              <a:defRPr sz="3600">
                <a:solidFill>
                  <a:schemeClr val="tx2"/>
                </a:solidFill>
                <a:latin typeface="Arial" charset="0"/>
                <a:ea typeface="宋体" pitchFamily="2" charset="-122"/>
              </a:defRPr>
            </a:lvl9pPr>
          </a:lstStyle>
          <a:p>
            <a:r>
              <a:rPr lang="zh-CN" altLang="en-US" dirty="0">
                <a:solidFill>
                  <a:schemeClr val="tx1"/>
                </a:solidFill>
                <a:latin typeface="Times New Roman" pitchFamily="18" charset="0"/>
              </a:rPr>
              <a:t>电子云的径向分布函数</a:t>
            </a:r>
            <a:r>
              <a:rPr lang="en-US" altLang="zh-CN" i="1" dirty="0">
                <a:solidFill>
                  <a:schemeClr val="tx1"/>
                </a:solidFill>
                <a:latin typeface="Times New Roman" pitchFamily="18" charset="0"/>
              </a:rPr>
              <a:t>D</a:t>
            </a:r>
            <a:r>
              <a:rPr lang="en-US" altLang="zh-CN" dirty="0">
                <a:solidFill>
                  <a:schemeClr val="tx1"/>
                </a:solidFill>
                <a:latin typeface="Times New Roman" pitchFamily="18" charset="0"/>
              </a:rPr>
              <a:t>(</a:t>
            </a:r>
            <a:r>
              <a:rPr lang="en-US" altLang="zh-CN" i="1" dirty="0">
                <a:solidFill>
                  <a:schemeClr val="tx1"/>
                </a:solidFill>
                <a:latin typeface="Times New Roman" pitchFamily="18" charset="0"/>
              </a:rPr>
              <a:t>r</a:t>
            </a:r>
            <a:r>
              <a:rPr lang="en-US" altLang="zh-CN" dirty="0">
                <a:solidFill>
                  <a:schemeClr val="tx1"/>
                </a:solidFill>
                <a:latin typeface="Times New Roman" pitchFamily="18" charset="0"/>
              </a:rPr>
              <a:t>)</a:t>
            </a:r>
            <a:endParaRPr lang="zh-CN" altLang="en-US" dirty="0">
              <a:solidFill>
                <a:schemeClr val="tx1"/>
              </a:solidFill>
            </a:endParaRPr>
          </a:p>
        </p:txBody>
      </p:sp>
      <p:pic>
        <p:nvPicPr>
          <p:cNvPr id="7" name="Picture 4" descr="09-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119242" y="783194"/>
            <a:ext cx="6250782" cy="316835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extBox 7"/>
          <p:cNvSpPr txBox="1"/>
          <p:nvPr/>
        </p:nvSpPr>
        <p:spPr>
          <a:xfrm>
            <a:off x="3224063" y="5936545"/>
            <a:ext cx="5145961" cy="461665"/>
          </a:xfrm>
          <a:prstGeom prst="rect">
            <a:avLst/>
          </a:prstGeom>
          <a:noFill/>
        </p:spPr>
        <p:txBody>
          <a:bodyPr wrap="none" rtlCol="0">
            <a:spAutoFit/>
          </a:bodyPr>
          <a:lstStyle/>
          <a:p>
            <a:r>
              <a:rPr lang="en-US" altLang="zh-CN" sz="2400" dirty="0" err="1">
                <a:latin typeface="+mn-ea"/>
                <a:ea typeface="+mn-ea"/>
              </a:rPr>
              <a:t>D</a:t>
            </a:r>
            <a:r>
              <a:rPr lang="en-US" altLang="zh-CN" sz="2400" baseline="-25000" dirty="0" err="1">
                <a:latin typeface="+mn-ea"/>
                <a:ea typeface="+mn-ea"/>
              </a:rPr>
              <a:t>r</a:t>
            </a:r>
            <a:r>
              <a:rPr lang="zh-CN" altLang="en-US" sz="2400" dirty="0">
                <a:latin typeface="+mn-ea"/>
                <a:ea typeface="+mn-ea"/>
              </a:rPr>
              <a:t>最大的地方，</a:t>
            </a:r>
            <a:r>
              <a:rPr lang="en-US" altLang="zh-CN" sz="2400" i="1" dirty="0">
                <a:latin typeface="+mn-ea"/>
                <a:ea typeface="+mn-ea"/>
              </a:rPr>
              <a:t> </a:t>
            </a:r>
            <a:r>
              <a:rPr lang="en-US" altLang="zh-CN" sz="2400" dirty="0">
                <a:latin typeface="+mn-ea"/>
                <a:ea typeface="+mn-ea"/>
              </a:rPr>
              <a:t>R</a:t>
            </a:r>
            <a:r>
              <a:rPr lang="en-US" altLang="zh-CN" sz="2400" baseline="30000" dirty="0">
                <a:latin typeface="+mn-ea"/>
                <a:ea typeface="+mn-ea"/>
              </a:rPr>
              <a:t>2</a:t>
            </a:r>
            <a:r>
              <a:rPr lang="en-US" altLang="zh-CN" sz="2400" baseline="-25000" dirty="0">
                <a:latin typeface="+mn-ea"/>
                <a:ea typeface="+mn-ea"/>
              </a:rPr>
              <a:t>n,l</a:t>
            </a:r>
            <a:r>
              <a:rPr lang="en-US" altLang="zh-CN" sz="2400" i="1" baseline="-25000" dirty="0">
                <a:latin typeface="+mn-ea"/>
                <a:ea typeface="+mn-ea"/>
              </a:rPr>
              <a:t> </a:t>
            </a:r>
            <a:r>
              <a:rPr lang="de-DE" altLang="zh-CN" sz="2400" dirty="0">
                <a:latin typeface="+mn-ea"/>
                <a:ea typeface="+mn-ea"/>
              </a:rPr>
              <a:t>(</a:t>
            </a:r>
            <a:r>
              <a:rPr lang="de-DE" altLang="zh-CN" sz="2400" i="1" dirty="0">
                <a:latin typeface="+mn-ea"/>
                <a:ea typeface="+mn-ea"/>
              </a:rPr>
              <a:t>r</a:t>
            </a:r>
            <a:r>
              <a:rPr lang="de-DE" altLang="zh-CN" sz="2400" dirty="0">
                <a:latin typeface="+mn-ea"/>
                <a:ea typeface="+mn-ea"/>
              </a:rPr>
              <a:t>)</a:t>
            </a:r>
            <a:r>
              <a:rPr lang="zh-CN" altLang="en-US" sz="2400" dirty="0">
                <a:latin typeface="+mn-ea"/>
                <a:ea typeface="+mn-ea"/>
              </a:rPr>
              <a:t>并不是最大</a:t>
            </a:r>
          </a:p>
        </p:txBody>
      </p:sp>
      <p:sp>
        <p:nvSpPr>
          <p:cNvPr id="9" name="Rectangle 5"/>
          <p:cNvSpPr>
            <a:spLocks noChangeArrowheads="1"/>
          </p:cNvSpPr>
          <p:nvPr/>
        </p:nvSpPr>
        <p:spPr bwMode="auto">
          <a:xfrm>
            <a:off x="695400" y="4365105"/>
            <a:ext cx="10007377"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20000"/>
              </a:spcBef>
            </a:pPr>
            <a:r>
              <a:rPr lang="en-US" altLang="zh-CN" sz="2400" dirty="0">
                <a:latin typeface="Times New Roman" pitchFamily="18" charset="0"/>
                <a:ea typeface="+mn-ea"/>
                <a:cs typeface="Times New Roman" pitchFamily="18" charset="0"/>
              </a:rPr>
              <a:t>(a)</a:t>
            </a:r>
            <a:r>
              <a:rPr lang="zh-CN" altLang="en-US" sz="2400" dirty="0">
                <a:latin typeface="Times New Roman" pitchFamily="18" charset="0"/>
                <a:ea typeface="+mn-ea"/>
                <a:cs typeface="Times New Roman" pitchFamily="18" charset="0"/>
              </a:rPr>
              <a:t>不同类型的轨道 (</a:t>
            </a:r>
            <a:r>
              <a:rPr lang="en-US" altLang="zh-CN" sz="2400" dirty="0" err="1">
                <a:latin typeface="Times New Roman" pitchFamily="18" charset="0"/>
                <a:ea typeface="+mn-ea"/>
                <a:cs typeface="Times New Roman" pitchFamily="18" charset="0"/>
              </a:rPr>
              <a:t>s、p、d</a:t>
            </a:r>
            <a:r>
              <a:rPr lang="zh-CN" altLang="en-US" sz="2400" dirty="0">
                <a:latin typeface="Times New Roman" pitchFamily="18" charset="0"/>
                <a:ea typeface="+mn-ea"/>
                <a:cs typeface="Times New Roman" pitchFamily="18" charset="0"/>
              </a:rPr>
              <a:t>等)，径向分布的峰数不同。</a:t>
            </a:r>
          </a:p>
          <a:p>
            <a:pPr marL="457200" indent="-457200">
              <a:spcBef>
                <a:spcPct val="20000"/>
              </a:spcBef>
            </a:pPr>
            <a:r>
              <a:rPr lang="zh-CN" altLang="en-US" sz="2400" dirty="0">
                <a:latin typeface="Times New Roman" pitchFamily="18" charset="0"/>
                <a:ea typeface="+mn-ea"/>
                <a:cs typeface="Times New Roman" pitchFamily="18" charset="0"/>
              </a:rPr>
              <a:t>(</a:t>
            </a:r>
            <a:r>
              <a:rPr lang="en-US" altLang="zh-CN" sz="2400" dirty="0">
                <a:latin typeface="Times New Roman" pitchFamily="18" charset="0"/>
                <a:ea typeface="+mn-ea"/>
                <a:cs typeface="Times New Roman" pitchFamily="18" charset="0"/>
              </a:rPr>
              <a:t>b)</a:t>
            </a:r>
            <a:r>
              <a:rPr lang="zh-CN" altLang="en-US" sz="2400" dirty="0">
                <a:latin typeface="Times New Roman" pitchFamily="18" charset="0"/>
                <a:ea typeface="+mn-ea"/>
                <a:cs typeface="Times New Roman" pitchFamily="18" charset="0"/>
              </a:rPr>
              <a:t>当</a:t>
            </a:r>
            <a:r>
              <a:rPr lang="en-US" altLang="zh-CN" sz="2400" i="1" dirty="0">
                <a:latin typeface="Times New Roman" pitchFamily="18" charset="0"/>
                <a:ea typeface="+mn-ea"/>
                <a:cs typeface="Times New Roman" pitchFamily="18" charset="0"/>
              </a:rPr>
              <a:t>n</a:t>
            </a:r>
            <a:r>
              <a:rPr lang="zh-CN" altLang="en-US" sz="2400" dirty="0">
                <a:latin typeface="Times New Roman" pitchFamily="18" charset="0"/>
                <a:ea typeface="+mn-ea"/>
                <a:cs typeface="Times New Roman" pitchFamily="18" charset="0"/>
              </a:rPr>
              <a:t>相同时，电子离核的平均距离相近。核外电子是分层分布的。</a:t>
            </a:r>
          </a:p>
          <a:p>
            <a:pPr marL="457200" indent="-457200">
              <a:lnSpc>
                <a:spcPct val="150000"/>
              </a:lnSpc>
              <a:spcBef>
                <a:spcPct val="20000"/>
              </a:spcBef>
            </a:pPr>
            <a:r>
              <a:rPr lang="zh-CN" altLang="en-US" sz="2400" dirty="0">
                <a:latin typeface="Times New Roman" pitchFamily="18" charset="0"/>
                <a:ea typeface="+mn-ea"/>
                <a:cs typeface="Times New Roman" pitchFamily="18" charset="0"/>
              </a:rPr>
              <a:t>(</a:t>
            </a:r>
            <a:r>
              <a:rPr lang="en-US" altLang="zh-CN" sz="2400" dirty="0">
                <a:latin typeface="Times New Roman" pitchFamily="18" charset="0"/>
                <a:ea typeface="+mn-ea"/>
                <a:cs typeface="Times New Roman" pitchFamily="18" charset="0"/>
              </a:rPr>
              <a:t>c)</a:t>
            </a:r>
            <a:r>
              <a:rPr lang="zh-CN" altLang="en-US" sz="2400" dirty="0">
                <a:latin typeface="Times New Roman" pitchFamily="18" charset="0"/>
                <a:ea typeface="+mn-ea"/>
                <a:cs typeface="Times New Roman" pitchFamily="18" charset="0"/>
              </a:rPr>
              <a:t>核外电子虽分层分布，但有相互渗透的现象，  </a:t>
            </a:r>
          </a:p>
        </p:txBody>
      </p:sp>
      <p:sp>
        <p:nvSpPr>
          <p:cNvPr id="10" name="Rectangle 8"/>
          <p:cNvSpPr>
            <a:spLocks noGrp="1" noChangeArrowheads="1"/>
          </p:cNvSpPr>
          <p:nvPr>
            <p:ph type="title" idx="4294967295"/>
          </p:nvPr>
        </p:nvSpPr>
        <p:spPr>
          <a:xfrm>
            <a:off x="3657600" y="3912096"/>
            <a:ext cx="4343400" cy="381000"/>
          </a:xfrm>
        </p:spPr>
        <p:txBody>
          <a:bodyPr/>
          <a:lstStyle/>
          <a:p>
            <a:r>
              <a:rPr lang="zh-CN" altLang="en-US" sz="2000" b="1" dirty="0">
                <a:solidFill>
                  <a:schemeClr val="tx1"/>
                </a:solidFill>
                <a:latin typeface="宋体" charset="-122"/>
              </a:rPr>
              <a:t>氢原子各轨道电子云的径向分布图</a:t>
            </a:r>
            <a:endParaRPr lang="zh-CN" altLang="en-US" dirty="0"/>
          </a:p>
        </p:txBody>
      </p:sp>
    </p:spTree>
    <p:extLst>
      <p:ext uri="{BB962C8B-B14F-4D97-AF65-F5344CB8AC3E}">
        <p14:creationId xmlns:p14="http://schemas.microsoft.com/office/powerpoint/2010/main" val="772026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E79AC629-5E7D-425A-BD5C-45073BC74D24}" type="datetime10">
              <a:rPr lang="zh-CN" altLang="en-US" b="0"/>
              <a:pPr eaLnBrk="1" hangingPunct="1"/>
              <a:t>21:32</a:t>
            </a:fld>
            <a:endParaRPr lang="en-US" altLang="zh-CN" b="0"/>
          </a:p>
        </p:txBody>
      </p:sp>
      <p:sp>
        <p:nvSpPr>
          <p:cNvPr id="4099" name="灯片编号占位符 5"/>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CC50D8B2-F39C-416A-8733-A3BF89634C99}" type="slidenum">
              <a:rPr lang="en-US" altLang="zh-CN" b="0"/>
              <a:pPr eaLnBrk="1" hangingPunct="1"/>
              <a:t>41</a:t>
            </a:fld>
            <a:endParaRPr lang="en-US" altLang="zh-CN" b="0"/>
          </a:p>
        </p:txBody>
      </p:sp>
      <p:sp>
        <p:nvSpPr>
          <p:cNvPr id="4100" name="Text Box 2">
            <a:hlinkClick r:id="rId3" action="ppaction://hlinksldjump"/>
          </p:cNvPr>
          <p:cNvSpPr txBox="1">
            <a:spLocks noChangeArrowheads="1"/>
          </p:cNvSpPr>
          <p:nvPr/>
        </p:nvSpPr>
        <p:spPr bwMode="auto">
          <a:xfrm>
            <a:off x="2808288" y="2420938"/>
            <a:ext cx="6096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spcBef>
                <a:spcPct val="50000"/>
              </a:spcBef>
            </a:pPr>
            <a:r>
              <a:rPr kumimoji="1" lang="zh-CN" altLang="en-US" sz="3600">
                <a:latin typeface="Times New Roman" pitchFamily="18" charset="0"/>
              </a:rPr>
              <a:t>一、屏蔽效应和钻穿效应</a:t>
            </a:r>
          </a:p>
        </p:txBody>
      </p:sp>
      <p:sp>
        <p:nvSpPr>
          <p:cNvPr id="4101" name="Rectangle 3"/>
          <p:cNvSpPr>
            <a:spLocks noGrp="1" noChangeArrowheads="1"/>
          </p:cNvSpPr>
          <p:nvPr>
            <p:ph type="title"/>
          </p:nvPr>
        </p:nvSpPr>
        <p:spPr>
          <a:xfrm>
            <a:off x="2219325" y="357159"/>
            <a:ext cx="7273925" cy="715963"/>
          </a:xfrm>
        </p:spPr>
        <p:txBody>
          <a:bodyPr/>
          <a:lstStyle/>
          <a:p>
            <a:pPr eaLnBrk="1" hangingPunct="1"/>
            <a:r>
              <a:rPr kumimoji="1" lang="zh-CN" altLang="en-US" b="1" dirty="0">
                <a:solidFill>
                  <a:schemeClr val="tx1"/>
                </a:solidFill>
                <a:latin typeface="宋体" pitchFamily="2" charset="-122"/>
              </a:rPr>
              <a:t>第四节  多电子的核外电子排布</a:t>
            </a:r>
          </a:p>
        </p:txBody>
      </p:sp>
      <p:sp>
        <p:nvSpPr>
          <p:cNvPr id="4102" name="Rectangle 4">
            <a:hlinkClick r:id="rId4" action="ppaction://hlinksldjump"/>
          </p:cNvPr>
          <p:cNvSpPr>
            <a:spLocks noChangeArrowheads="1"/>
          </p:cNvSpPr>
          <p:nvPr/>
        </p:nvSpPr>
        <p:spPr bwMode="auto">
          <a:xfrm>
            <a:off x="2808289" y="3644900"/>
            <a:ext cx="60483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a:latin typeface="华文行楷" pitchFamily="2" charset="-122"/>
              </a:rPr>
              <a:t>二、多电子原子轨道的能级</a:t>
            </a:r>
          </a:p>
        </p:txBody>
      </p:sp>
      <p:sp>
        <p:nvSpPr>
          <p:cNvPr id="4103" name="Rectangle 8"/>
          <p:cNvSpPr>
            <a:spLocks noChangeArrowheads="1"/>
          </p:cNvSpPr>
          <p:nvPr/>
        </p:nvSpPr>
        <p:spPr bwMode="auto">
          <a:xfrm>
            <a:off x="2847975" y="4875214"/>
            <a:ext cx="62071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600">
                <a:latin typeface="华文行楷" pitchFamily="2" charset="-122"/>
              </a:rPr>
              <a:t>三、基态原子的核外电子排布</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6BDFB8A7-626A-4415-BB29-B8388977AA1F}" type="datetime10">
              <a:rPr lang="zh-CN" altLang="en-US" b="0"/>
              <a:pPr eaLnBrk="1" hangingPunct="1"/>
              <a:t>21:32</a:t>
            </a:fld>
            <a:endParaRPr lang="en-US" altLang="zh-CN" b="0"/>
          </a:p>
        </p:txBody>
      </p:sp>
      <p:sp>
        <p:nvSpPr>
          <p:cNvPr id="5123" name="灯片编号占位符 5"/>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BB5D59AA-720A-4918-A731-F675408E4DBB}" type="slidenum">
              <a:rPr lang="en-US" altLang="zh-CN" b="0"/>
              <a:pPr eaLnBrk="1" hangingPunct="1"/>
              <a:t>42</a:t>
            </a:fld>
            <a:endParaRPr lang="en-US" altLang="zh-CN" b="0"/>
          </a:p>
        </p:txBody>
      </p:sp>
      <p:sp>
        <p:nvSpPr>
          <p:cNvPr id="5124" name="Rectangle 2"/>
          <p:cNvSpPr>
            <a:spLocks noGrp="1" noChangeArrowheads="1"/>
          </p:cNvSpPr>
          <p:nvPr>
            <p:ph type="title"/>
          </p:nvPr>
        </p:nvSpPr>
        <p:spPr>
          <a:xfrm>
            <a:off x="1992313" y="836613"/>
            <a:ext cx="8280400" cy="3014662"/>
          </a:xfrm>
        </p:spPr>
        <p:txBody>
          <a:bodyPr/>
          <a:lstStyle/>
          <a:p>
            <a:pPr algn="ctr" eaLnBrk="1" hangingPunct="1">
              <a:lnSpc>
                <a:spcPct val="200000"/>
              </a:lnSpc>
            </a:pPr>
            <a:r>
              <a:rPr kumimoji="1" lang="zh-CN" altLang="en-US" sz="4800" b="1">
                <a:solidFill>
                  <a:schemeClr val="tx1"/>
                </a:solidFill>
              </a:rPr>
              <a:t>一、屏蔽效应和钻穿效应</a:t>
            </a:r>
            <a:br>
              <a:rPr kumimoji="1" lang="zh-CN" altLang="en-US" sz="4800" b="1">
                <a:solidFill>
                  <a:schemeClr val="tx1"/>
                </a:solidFill>
              </a:rPr>
            </a:br>
            <a:r>
              <a:rPr kumimoji="1" lang="en-US" altLang="zh-CN" sz="3200" b="1">
                <a:solidFill>
                  <a:schemeClr val="tx1"/>
                </a:solidFill>
              </a:rPr>
              <a:t>(Shielding Effect and Penetration Effect)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7"/>
          <p:cNvSpPr>
            <a:spLocks noGrp="1"/>
          </p:cNvSpPr>
          <p:nvPr>
            <p:ph type="sldNum" sz="quarter" idx="12"/>
          </p:nvPr>
        </p:nvSpPr>
        <p:spPr>
          <a:xfrm>
            <a:off x="8534400" y="6400800"/>
            <a:ext cx="2133600" cy="457200"/>
          </a:xfrm>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93B8DC56-4BD5-453C-A142-3385B8B8A957}" type="slidenum">
              <a:rPr lang="en-US" altLang="zh-CN" b="0"/>
              <a:pPr eaLnBrk="1" hangingPunct="1"/>
              <a:t>43</a:t>
            </a:fld>
            <a:endParaRPr lang="en-US" altLang="zh-CN" b="0"/>
          </a:p>
        </p:txBody>
      </p:sp>
      <p:sp>
        <p:nvSpPr>
          <p:cNvPr id="10256" name="Text Box 16"/>
          <p:cNvSpPr txBox="1">
            <a:spLocks noChangeArrowheads="1"/>
          </p:cNvSpPr>
          <p:nvPr/>
        </p:nvSpPr>
        <p:spPr bwMode="auto">
          <a:xfrm>
            <a:off x="739082" y="3618481"/>
            <a:ext cx="896461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lnSpc>
                <a:spcPct val="150000"/>
              </a:lnSpc>
              <a:spcBef>
                <a:spcPct val="50000"/>
              </a:spcBef>
            </a:pPr>
            <a:r>
              <a:rPr kumimoji="1" lang="zh-CN" altLang="en-US" sz="3200" dirty="0"/>
              <a:t>这种把其它电子对指定电子的排斥作用归结为核电荷降低的作用称之为屏蔽效应：</a:t>
            </a:r>
          </a:p>
        </p:txBody>
      </p:sp>
      <p:grpSp>
        <p:nvGrpSpPr>
          <p:cNvPr id="10271" name="Group 31"/>
          <p:cNvGrpSpPr>
            <a:grpSpLocks/>
          </p:cNvGrpSpPr>
          <p:nvPr/>
        </p:nvGrpSpPr>
        <p:grpSpPr bwMode="auto">
          <a:xfrm>
            <a:off x="2416859" y="5100637"/>
            <a:ext cx="7543800" cy="1300163"/>
            <a:chOff x="657" y="3428"/>
            <a:chExt cx="4752" cy="819"/>
          </a:xfrm>
        </p:grpSpPr>
        <p:sp>
          <p:nvSpPr>
            <p:cNvPr id="6154" name="Text Box 19"/>
            <p:cNvSpPr txBox="1">
              <a:spLocks noChangeArrowheads="1"/>
            </p:cNvSpPr>
            <p:nvPr/>
          </p:nvSpPr>
          <p:spPr bwMode="auto">
            <a:xfrm>
              <a:off x="657" y="3428"/>
              <a:ext cx="475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spcBef>
                  <a:spcPct val="50000"/>
                </a:spcBef>
              </a:pPr>
              <a:r>
                <a:rPr kumimoji="1" lang="en-US" altLang="zh-CN" sz="3200" i="1" dirty="0">
                  <a:latin typeface="Times New Roman" pitchFamily="18" charset="0"/>
                </a:rPr>
                <a:t>σ</a:t>
              </a:r>
              <a:r>
                <a:rPr kumimoji="1" lang="zh-CN" altLang="en-US" sz="3200" b="0" dirty="0">
                  <a:latin typeface="Times New Roman" pitchFamily="18" charset="0"/>
                </a:rPr>
                <a:t>为屏蔽常数， </a:t>
              </a:r>
              <a:r>
                <a:rPr kumimoji="1" lang="en-US" altLang="zh-CN" sz="3200" b="0" i="1" dirty="0">
                  <a:latin typeface="Times New Roman" pitchFamily="18" charset="0"/>
                </a:rPr>
                <a:t>Z</a:t>
              </a:r>
              <a:r>
                <a:rPr kumimoji="1" lang="zh-CN" altLang="en-US" sz="2400" b="0" dirty="0">
                  <a:latin typeface="Times New Roman" pitchFamily="18" charset="0"/>
                </a:rPr>
                <a:t>－</a:t>
              </a:r>
              <a:r>
                <a:rPr kumimoji="1" lang="en-US" altLang="zh-CN" sz="3200" i="1" dirty="0">
                  <a:latin typeface="Times New Roman" pitchFamily="18" charset="0"/>
                </a:rPr>
                <a:t>σ</a:t>
              </a:r>
              <a:r>
                <a:rPr kumimoji="1" lang="en-US" altLang="zh-CN" sz="3200" b="0" dirty="0">
                  <a:latin typeface="Times New Roman" pitchFamily="18" charset="0"/>
                </a:rPr>
                <a:t>= </a:t>
              </a:r>
              <a:r>
                <a:rPr kumimoji="1" lang="en-US" altLang="zh-CN" sz="3200" b="0" i="1" dirty="0">
                  <a:latin typeface="Times New Roman" pitchFamily="18" charset="0"/>
                </a:rPr>
                <a:t>Z*</a:t>
              </a:r>
              <a:r>
                <a:rPr kumimoji="1" lang="zh-CN" altLang="en-US" sz="3200" b="0" i="1" dirty="0">
                  <a:latin typeface="Times New Roman" pitchFamily="18" charset="0"/>
                </a:rPr>
                <a:t>，</a:t>
              </a:r>
            </a:p>
          </p:txBody>
        </p:sp>
        <p:sp>
          <p:nvSpPr>
            <p:cNvPr id="6155" name="Text Box 20"/>
            <p:cNvSpPr txBox="1">
              <a:spLocks noChangeArrowheads="1"/>
            </p:cNvSpPr>
            <p:nvPr/>
          </p:nvSpPr>
          <p:spPr bwMode="auto">
            <a:xfrm>
              <a:off x="703" y="3882"/>
              <a:ext cx="40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spcBef>
                  <a:spcPct val="50000"/>
                </a:spcBef>
              </a:pPr>
              <a:r>
                <a:rPr kumimoji="1" lang="en-US" altLang="zh-CN" sz="3200" b="0" i="1" dirty="0">
                  <a:latin typeface="Times New Roman" pitchFamily="18" charset="0"/>
                </a:rPr>
                <a:t>Z* ——</a:t>
              </a:r>
              <a:r>
                <a:rPr kumimoji="1" lang="zh-CN" altLang="en-US" sz="3200" b="0" dirty="0">
                  <a:latin typeface="Times New Roman" pitchFamily="18" charset="0"/>
                </a:rPr>
                <a:t>有效核电荷数</a:t>
              </a:r>
            </a:p>
          </p:txBody>
        </p:sp>
      </p:grpSp>
      <p:sp>
        <p:nvSpPr>
          <p:cNvPr id="6150" name="Rectangle 21"/>
          <p:cNvSpPr>
            <a:spLocks noGrp="1" noChangeArrowheads="1"/>
          </p:cNvSpPr>
          <p:nvPr>
            <p:ph type="title"/>
          </p:nvPr>
        </p:nvSpPr>
        <p:spPr>
          <a:xfrm>
            <a:off x="0" y="-4969"/>
            <a:ext cx="7773988" cy="874397"/>
          </a:xfrm>
        </p:spPr>
        <p:txBody>
          <a:bodyPr/>
          <a:lstStyle/>
          <a:p>
            <a:pPr eaLnBrk="1" hangingPunct="1"/>
            <a:r>
              <a:rPr kumimoji="1" lang="en-US" altLang="zh-CN" b="1" dirty="0">
                <a:solidFill>
                  <a:srgbClr val="0000FF"/>
                </a:solidFill>
              </a:rPr>
              <a:t>1</a:t>
            </a:r>
            <a:r>
              <a:rPr kumimoji="1" lang="zh-CN" altLang="en-US" b="1" dirty="0">
                <a:solidFill>
                  <a:srgbClr val="0000FF"/>
                </a:solidFill>
              </a:rPr>
              <a:t>、屏蔽效应</a:t>
            </a:r>
            <a:r>
              <a:rPr kumimoji="1" lang="en-US" altLang="zh-CN" b="1" dirty="0">
                <a:solidFill>
                  <a:srgbClr val="0000FF"/>
                </a:solidFill>
              </a:rPr>
              <a:t>(Shielding effect)</a:t>
            </a:r>
            <a:r>
              <a:rPr kumimoji="1" lang="en-US" altLang="zh-CN" b="1" dirty="0">
                <a:solidFill>
                  <a:schemeClr val="tx1"/>
                </a:solidFill>
              </a:rPr>
              <a:t> </a:t>
            </a:r>
          </a:p>
        </p:txBody>
      </p:sp>
      <p:graphicFrame>
        <p:nvGraphicFramePr>
          <p:cNvPr id="10262" name="Object 22"/>
          <p:cNvGraphicFramePr>
            <a:graphicFrameLocks noGrp="1" noChangeAspect="1"/>
          </p:cNvGraphicFramePr>
          <p:nvPr>
            <p:ph sz="half" idx="1"/>
            <p:extLst>
              <p:ext uri="{D42A27DB-BD31-4B8C-83A1-F6EECF244321}">
                <p14:modId xmlns:p14="http://schemas.microsoft.com/office/powerpoint/2010/main" val="413243147"/>
              </p:ext>
            </p:extLst>
          </p:nvPr>
        </p:nvGraphicFramePr>
        <p:xfrm>
          <a:off x="5221388" y="1486448"/>
          <a:ext cx="1287463" cy="1871662"/>
        </p:xfrm>
        <a:graphic>
          <a:graphicData uri="http://schemas.openxmlformats.org/presentationml/2006/ole">
            <mc:AlternateContent xmlns:mc="http://schemas.openxmlformats.org/markup-compatibility/2006">
              <mc:Choice xmlns:v="urn:schemas-microsoft-com:vml" Requires="v">
                <p:oleObj spid="_x0000_s6858" name="CS ChemDraw Drawing" r:id="rId4" imgW="813552" imgH="1180561" progId="ChemDraw.Document.6.0">
                  <p:embed/>
                </p:oleObj>
              </mc:Choice>
              <mc:Fallback>
                <p:oleObj name="CS ChemDraw Drawing" r:id="rId4" imgW="813552" imgH="1180561" progId="ChemDraw.Document.6.0">
                  <p:embed/>
                  <p:pic>
                    <p:nvPicPr>
                      <p:cNvPr id="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1388" y="1486448"/>
                        <a:ext cx="1287463"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66" name="Object 26"/>
          <p:cNvGraphicFramePr>
            <a:graphicFrameLocks noGrp="1" noChangeAspect="1"/>
          </p:cNvGraphicFramePr>
          <p:nvPr>
            <p:ph sz="quarter" idx="3"/>
            <p:extLst>
              <p:ext uri="{D42A27DB-BD31-4B8C-83A1-F6EECF244321}">
                <p14:modId xmlns:p14="http://schemas.microsoft.com/office/powerpoint/2010/main" val="3789359157"/>
              </p:ext>
            </p:extLst>
          </p:nvPr>
        </p:nvGraphicFramePr>
        <p:xfrm>
          <a:off x="7382272" y="1458810"/>
          <a:ext cx="1152128" cy="1980064"/>
        </p:xfrm>
        <a:graphic>
          <a:graphicData uri="http://schemas.openxmlformats.org/presentationml/2006/ole">
            <mc:AlternateContent xmlns:mc="http://schemas.openxmlformats.org/markup-compatibility/2006">
              <mc:Choice xmlns:v="urn:schemas-microsoft-com:vml" Requires="v">
                <p:oleObj spid="_x0000_s6859" name="CS ChemDraw Drawing" r:id="rId6" imgW="876054" imgH="1507247" progId="ChemDraw.Document.6.0">
                  <p:embed/>
                </p:oleObj>
              </mc:Choice>
              <mc:Fallback>
                <p:oleObj name="CS ChemDraw Drawing" r:id="rId6" imgW="876054" imgH="1507247" progId="ChemDraw.Document.6.0">
                  <p:embed/>
                  <p:pic>
                    <p:nvPicPr>
                      <p:cNvPr id="0" name="Object 26"/>
                      <p:cNvPicPr>
                        <a:picLocks noChangeAspect="1" noChangeArrowheads="1"/>
                      </p:cNvPicPr>
                      <p:nvPr/>
                    </p:nvPicPr>
                    <p:blipFill>
                      <a:blip r:embed="rId7"/>
                      <a:srcRect/>
                      <a:stretch>
                        <a:fillRect/>
                      </a:stretch>
                    </p:blipFill>
                    <p:spPr bwMode="auto">
                      <a:xfrm>
                        <a:off x="7382272" y="1458810"/>
                        <a:ext cx="1152128" cy="1980064"/>
                      </a:xfrm>
                      <a:prstGeom prst="rect">
                        <a:avLst/>
                      </a:prstGeom>
                      <a:noFill/>
                      <a:ln>
                        <a:noFill/>
                      </a:ln>
                      <a:effectLst/>
                      <a:extLst/>
                    </p:spPr>
                  </p:pic>
                </p:oleObj>
              </mc:Fallback>
            </mc:AlternateContent>
          </a:graphicData>
        </a:graphic>
      </p:graphicFrame>
      <p:graphicFrame>
        <p:nvGraphicFramePr>
          <p:cNvPr id="6153" name="Object 29"/>
          <p:cNvGraphicFramePr>
            <a:graphicFrameLocks noGrp="1" noChangeAspect="1"/>
          </p:cNvGraphicFramePr>
          <p:nvPr>
            <p:ph sz="quarter" idx="2"/>
            <p:extLst>
              <p:ext uri="{D42A27DB-BD31-4B8C-83A1-F6EECF244321}">
                <p14:modId xmlns:p14="http://schemas.microsoft.com/office/powerpoint/2010/main" val="2242770106"/>
              </p:ext>
            </p:extLst>
          </p:nvPr>
        </p:nvGraphicFramePr>
        <p:xfrm>
          <a:off x="3133825" y="1486448"/>
          <a:ext cx="800100" cy="1871662"/>
        </p:xfrm>
        <a:graphic>
          <a:graphicData uri="http://schemas.openxmlformats.org/presentationml/2006/ole">
            <mc:AlternateContent xmlns:mc="http://schemas.openxmlformats.org/markup-compatibility/2006">
              <mc:Choice xmlns:v="urn:schemas-microsoft-com:vml" Requires="v">
                <p:oleObj spid="_x0000_s6860" name="CS ChemDraw Drawing" r:id="rId8" imgW="502620" imgH="1177466" progId="ChemDraw.Document.6.0">
                  <p:embed/>
                </p:oleObj>
              </mc:Choice>
              <mc:Fallback>
                <p:oleObj name="CS ChemDraw Drawing" r:id="rId8" imgW="502620" imgH="1177466" progId="ChemDraw.Document.6.0">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3825" y="1486448"/>
                        <a:ext cx="800100"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262"/>
                                        </p:tgtEl>
                                        <p:attrNameLst>
                                          <p:attrName>style.visibility</p:attrName>
                                        </p:attrNameLst>
                                      </p:cBhvr>
                                      <p:to>
                                        <p:strVal val="visible"/>
                                      </p:to>
                                    </p:set>
                                    <p:animEffect transition="in" filter="checkerboard(across)">
                                      <p:cBhvr>
                                        <p:cTn id="7" dur="500"/>
                                        <p:tgtEl>
                                          <p:spTgt spid="102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266"/>
                                        </p:tgtEl>
                                        <p:attrNameLst>
                                          <p:attrName>style.visibility</p:attrName>
                                        </p:attrNameLst>
                                      </p:cBhvr>
                                      <p:to>
                                        <p:strVal val="visible"/>
                                      </p:to>
                                    </p:set>
                                    <p:animEffect transition="in" filter="checkerboard(across)">
                                      <p:cBhvr>
                                        <p:cTn id="12" dur="500"/>
                                        <p:tgtEl>
                                          <p:spTgt spid="102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0256"/>
                                        </p:tgtEl>
                                        <p:attrNameLst>
                                          <p:attrName>style.visibility</p:attrName>
                                        </p:attrNameLst>
                                      </p:cBhvr>
                                      <p:to>
                                        <p:strVal val="visible"/>
                                      </p:to>
                                    </p:set>
                                    <p:animEffect transition="in" filter="barn(inHorizontal)">
                                      <p:cBhvr>
                                        <p:cTn id="17" dur="500"/>
                                        <p:tgtEl>
                                          <p:spTgt spid="102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0271"/>
                                        </p:tgtEl>
                                        <p:attrNameLst>
                                          <p:attrName>style.visibility</p:attrName>
                                        </p:attrNameLst>
                                      </p:cBhvr>
                                      <p:to>
                                        <p:strVal val="visible"/>
                                      </p:to>
                                    </p:set>
                                    <p:animEffect transition="in" filter="slide(fromBottom)">
                                      <p:cBhvr>
                                        <p:cTn id="22" dur="500"/>
                                        <p:tgtEl>
                                          <p:spTgt spid="10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BF4D16A7-844A-493C-9926-8776580CC83C}" type="slidenum">
              <a:rPr lang="en-US" altLang="zh-CN" b="0"/>
              <a:pPr eaLnBrk="1" hangingPunct="1"/>
              <a:t>44</a:t>
            </a:fld>
            <a:endParaRPr lang="en-US" altLang="zh-CN" b="0"/>
          </a:p>
        </p:txBody>
      </p:sp>
      <p:graphicFrame>
        <p:nvGraphicFramePr>
          <p:cNvPr id="103428" name="Object 4"/>
          <p:cNvGraphicFramePr>
            <a:graphicFrameLocks noChangeAspect="1"/>
          </p:cNvGraphicFramePr>
          <p:nvPr>
            <p:extLst>
              <p:ext uri="{D42A27DB-BD31-4B8C-83A1-F6EECF244321}">
                <p14:modId xmlns:p14="http://schemas.microsoft.com/office/powerpoint/2010/main" val="1213885456"/>
              </p:ext>
            </p:extLst>
          </p:nvPr>
        </p:nvGraphicFramePr>
        <p:xfrm>
          <a:off x="3485029" y="2579420"/>
          <a:ext cx="5221942" cy="3312368"/>
        </p:xfrm>
        <a:graphic>
          <a:graphicData uri="http://schemas.openxmlformats.org/presentationml/2006/ole">
            <mc:AlternateContent xmlns:mc="http://schemas.openxmlformats.org/markup-compatibility/2006">
              <mc:Choice xmlns:v="urn:schemas-microsoft-com:vml" Requires="v">
                <p:oleObj spid="_x0000_s7408" name="CS ChemDraw Drawing" r:id="rId4" imgW="1485595" imgH="938479" progId="ChemDraw.Document.6.0">
                  <p:embed/>
                </p:oleObj>
              </mc:Choice>
              <mc:Fallback>
                <p:oleObj name="CS ChemDraw Drawing" r:id="rId4" imgW="1485595" imgH="938479" progId="ChemDraw.Document.6.0">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5029" y="2579420"/>
                        <a:ext cx="5221942" cy="3312368"/>
                      </a:xfrm>
                      <a:prstGeom prst="rect">
                        <a:avLst/>
                      </a:prstGeom>
                      <a:noFill/>
                      <a:ln>
                        <a:noFill/>
                      </a:ln>
                      <a:effectLst/>
                      <a:extLst/>
                    </p:spPr>
                  </p:pic>
                </p:oleObj>
              </mc:Fallback>
            </mc:AlternateContent>
          </a:graphicData>
        </a:graphic>
      </p:graphicFrame>
      <p:sp>
        <p:nvSpPr>
          <p:cNvPr id="7173" name="Rectangle 5"/>
          <p:cNvSpPr>
            <a:spLocks noChangeArrowheads="1"/>
          </p:cNvSpPr>
          <p:nvPr/>
        </p:nvSpPr>
        <p:spPr bwMode="auto">
          <a:xfrm>
            <a:off x="551384" y="549275"/>
            <a:ext cx="1123324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3200" dirty="0"/>
              <a:t>同时，在多电子原子中，某个电子受到屏蔽作用的大小，不但与其他</a:t>
            </a:r>
            <a:r>
              <a:rPr kumimoji="1" lang="zh-CN" altLang="en-US" sz="3200" dirty="0">
                <a:solidFill>
                  <a:srgbClr val="FF3300"/>
                </a:solidFill>
              </a:rPr>
              <a:t>电子数目</a:t>
            </a:r>
            <a:r>
              <a:rPr kumimoji="1" lang="zh-CN" altLang="en-US" sz="3200" dirty="0"/>
              <a:t>有关，还与该电子所处的状态有关。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03428"/>
                                        </p:tgtEl>
                                        <p:attrNameLst>
                                          <p:attrName>style.visibility</p:attrName>
                                        </p:attrNameLst>
                                      </p:cBhvr>
                                      <p:to>
                                        <p:strVal val="visible"/>
                                      </p:to>
                                    </p:set>
                                    <p:animEffect transition="in" filter="diamond(in)">
                                      <p:cBhvr>
                                        <p:cTn id="7" dur="500"/>
                                        <p:tgtEl>
                                          <p:spTgt spid="10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灯片编号占位符 3"/>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38A2F61F-C082-4245-BF51-3705CB82F26A}" type="slidenum">
              <a:rPr lang="en-US" altLang="zh-CN" b="0"/>
              <a:pPr eaLnBrk="1" hangingPunct="1"/>
              <a:t>45</a:t>
            </a:fld>
            <a:endParaRPr lang="en-US" altLang="zh-CN" b="0"/>
          </a:p>
        </p:txBody>
      </p:sp>
      <p:sp>
        <p:nvSpPr>
          <p:cNvPr id="12290" name="Text Box 2"/>
          <p:cNvSpPr txBox="1">
            <a:spLocks noChangeArrowheads="1"/>
          </p:cNvSpPr>
          <p:nvPr/>
        </p:nvSpPr>
        <p:spPr bwMode="auto">
          <a:xfrm>
            <a:off x="407368" y="4091856"/>
            <a:ext cx="1058517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lnSpc>
                <a:spcPct val="125000"/>
              </a:lnSpc>
              <a:spcBef>
                <a:spcPct val="50000"/>
              </a:spcBef>
            </a:pPr>
            <a:r>
              <a:rPr kumimoji="1" lang="zh-CN" altLang="en-US" sz="3200" b="0" dirty="0"/>
              <a:t>这种</a:t>
            </a:r>
            <a:r>
              <a:rPr kumimoji="1" lang="en-US" altLang="zh-CN" sz="3200" b="0" i="1" dirty="0"/>
              <a:t>n</a:t>
            </a:r>
            <a:r>
              <a:rPr kumimoji="1" lang="zh-CN" altLang="en-US" sz="3200" b="0" dirty="0"/>
              <a:t>较大</a:t>
            </a:r>
            <a:r>
              <a:rPr kumimoji="1" lang="en-US" altLang="zh-CN" sz="3200" b="0" i="1" dirty="0"/>
              <a:t>l</a:t>
            </a:r>
            <a:r>
              <a:rPr kumimoji="1" lang="zh-CN" altLang="en-US" sz="3200" b="0" dirty="0"/>
              <a:t>较小的外层轨道电子由于其概率分布特点，</a:t>
            </a:r>
            <a:r>
              <a:rPr kumimoji="1" lang="zh-CN" altLang="en-US" sz="3200" dirty="0"/>
              <a:t>穿透内层电子，钻入原子核附近</a:t>
            </a:r>
            <a:r>
              <a:rPr kumimoji="1" lang="zh-CN" altLang="en-US" sz="3200" b="0" dirty="0"/>
              <a:t>，从而避开其他电子的屏蔽作用，使有效电荷增加，能量降低的现象称为</a:t>
            </a:r>
            <a:r>
              <a:rPr kumimoji="1" lang="zh-CN" altLang="en-US" sz="3200" dirty="0">
                <a:solidFill>
                  <a:srgbClr val="0000FF"/>
                </a:solidFill>
              </a:rPr>
              <a:t>钻穿效应</a:t>
            </a:r>
          </a:p>
        </p:txBody>
      </p:sp>
      <p:grpSp>
        <p:nvGrpSpPr>
          <p:cNvPr id="12294" name="Group 6"/>
          <p:cNvGrpSpPr>
            <a:grpSpLocks/>
          </p:cNvGrpSpPr>
          <p:nvPr/>
        </p:nvGrpSpPr>
        <p:grpSpPr bwMode="auto">
          <a:xfrm>
            <a:off x="2238866" y="932778"/>
            <a:ext cx="7143931" cy="3038696"/>
            <a:chOff x="-107" y="2066"/>
            <a:chExt cx="5016" cy="2114"/>
          </a:xfrm>
        </p:grpSpPr>
        <p:sp>
          <p:nvSpPr>
            <p:cNvPr id="8200" name="Text Box 7"/>
            <p:cNvSpPr txBox="1">
              <a:spLocks noChangeArrowheads="1"/>
            </p:cNvSpPr>
            <p:nvPr/>
          </p:nvSpPr>
          <p:spPr bwMode="auto">
            <a:xfrm>
              <a:off x="768" y="3859"/>
              <a:ext cx="3266"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spcBef>
                  <a:spcPct val="50000"/>
                </a:spcBef>
              </a:pPr>
              <a:r>
                <a:rPr kumimoji="1" lang="en-US" altLang="zh-CN" sz="2400" b="0">
                  <a:latin typeface="Times New Roman" pitchFamily="18" charset="0"/>
                </a:rPr>
                <a:t>3d </a:t>
              </a:r>
              <a:r>
                <a:rPr kumimoji="1" lang="zh-CN" altLang="en-US" sz="2400" b="0">
                  <a:latin typeface="Times New Roman" pitchFamily="18" charset="0"/>
                </a:rPr>
                <a:t>与</a:t>
              </a:r>
              <a:r>
                <a:rPr kumimoji="1" lang="zh-CN" altLang="zh-CN" sz="2400" b="0">
                  <a:latin typeface="Times New Roman" pitchFamily="18" charset="0"/>
                </a:rPr>
                <a:t> </a:t>
              </a:r>
              <a:r>
                <a:rPr kumimoji="1" lang="en-US" altLang="zh-CN" sz="2400" b="0">
                  <a:latin typeface="Times New Roman" pitchFamily="18" charset="0"/>
                </a:rPr>
                <a:t>4s</a:t>
              </a:r>
              <a:r>
                <a:rPr kumimoji="1" lang="zh-CN" altLang="en-US" sz="2400" b="0">
                  <a:latin typeface="Times New Roman" pitchFamily="18" charset="0"/>
                </a:rPr>
                <a:t>轨道的径向分布图</a:t>
              </a:r>
            </a:p>
          </p:txBody>
        </p:sp>
        <p:pic>
          <p:nvPicPr>
            <p:cNvPr id="8201" name="Picture 8" descr="818 副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 y="2066"/>
              <a:ext cx="5016" cy="1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98" name="Rectangle 9"/>
          <p:cNvSpPr>
            <a:spLocks noChangeArrowheads="1"/>
          </p:cNvSpPr>
          <p:nvPr/>
        </p:nvSpPr>
        <p:spPr bwMode="auto">
          <a:xfrm>
            <a:off x="403646" y="128361"/>
            <a:ext cx="58096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dirty="0">
                <a:solidFill>
                  <a:srgbClr val="0000FF"/>
                </a:solidFill>
                <a:latin typeface="Times New Roman" pitchFamily="18" charset="0"/>
              </a:rPr>
              <a:t>2</a:t>
            </a:r>
            <a:r>
              <a:rPr kumimoji="1" lang="zh-CN" altLang="en-US" sz="3200" dirty="0">
                <a:solidFill>
                  <a:srgbClr val="0000FF"/>
                </a:solidFill>
                <a:latin typeface="Times New Roman" pitchFamily="18" charset="0"/>
              </a:rPr>
              <a:t>、钻穿效应</a:t>
            </a:r>
            <a:r>
              <a:rPr kumimoji="1" lang="en-US" altLang="zh-CN" sz="3200" dirty="0">
                <a:solidFill>
                  <a:srgbClr val="0000FF"/>
                </a:solidFill>
                <a:latin typeface="Times New Roman" pitchFamily="18" charset="0"/>
              </a:rPr>
              <a:t>(penetration effect)</a:t>
            </a:r>
          </a:p>
        </p:txBody>
      </p:sp>
      <p:sp>
        <p:nvSpPr>
          <p:cNvPr id="12299" name="Rectangle 11"/>
          <p:cNvSpPr>
            <a:spLocks noChangeArrowheads="1"/>
          </p:cNvSpPr>
          <p:nvPr/>
        </p:nvSpPr>
        <p:spPr bwMode="auto">
          <a:xfrm>
            <a:off x="2927648" y="2649881"/>
            <a:ext cx="2088232" cy="620713"/>
          </a:xfrm>
          <a:prstGeom prst="rect">
            <a:avLst/>
          </a:prstGeom>
          <a:solidFill>
            <a:schemeClr val="accent1">
              <a:alpha val="0"/>
            </a:schemeClr>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2294"/>
                                        </p:tgtEl>
                                        <p:attrNameLst>
                                          <p:attrName>style.visibility</p:attrName>
                                        </p:attrNameLst>
                                      </p:cBhvr>
                                      <p:to>
                                        <p:strVal val="visible"/>
                                      </p:to>
                                    </p:set>
                                    <p:animEffect transition="in" filter="checkerboard(across)">
                                      <p:cBhvr>
                                        <p:cTn id="7" dur="500"/>
                                        <p:tgtEl>
                                          <p:spTgt spid="122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2299"/>
                                        </p:tgtEl>
                                        <p:attrNameLst>
                                          <p:attrName>style.visibility</p:attrName>
                                        </p:attrNameLst>
                                      </p:cBhvr>
                                      <p:to>
                                        <p:strVal val="visible"/>
                                      </p:to>
                                    </p:set>
                                    <p:animEffect transition="in" filter="slide(fromBottom)">
                                      <p:cBhvr>
                                        <p:cTn id="12" dur="500"/>
                                        <p:tgtEl>
                                          <p:spTgt spid="122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2290"/>
                                        </p:tgtEl>
                                        <p:attrNameLst>
                                          <p:attrName>style.visibility</p:attrName>
                                        </p:attrNameLst>
                                      </p:cBhvr>
                                      <p:to>
                                        <p:strVal val="visible"/>
                                      </p:to>
                                    </p:set>
                                    <p:animEffect transition="in" filter="checkerboard(across)">
                                      <p:cBhvr>
                                        <p:cTn id="17"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灯片编号占位符 5"/>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DCD3233E-E604-4915-A78F-26E0E3E95051}" type="slidenum">
              <a:rPr lang="en-US" altLang="zh-CN" b="0"/>
              <a:pPr eaLnBrk="1" hangingPunct="1"/>
              <a:t>46</a:t>
            </a:fld>
            <a:endParaRPr lang="en-US" altLang="zh-CN" b="0"/>
          </a:p>
        </p:txBody>
      </p:sp>
      <p:sp>
        <p:nvSpPr>
          <p:cNvPr id="91139" name="Rectangle 3"/>
          <p:cNvSpPr>
            <a:spLocks noGrp="1" noChangeArrowheads="1"/>
          </p:cNvSpPr>
          <p:nvPr>
            <p:ph type="body" idx="1"/>
          </p:nvPr>
        </p:nvSpPr>
        <p:spPr>
          <a:xfrm>
            <a:off x="2894013" y="1827213"/>
            <a:ext cx="7313612" cy="2322512"/>
          </a:xfrm>
        </p:spPr>
        <p:txBody>
          <a:bodyPr/>
          <a:lstStyle/>
          <a:p>
            <a:pPr eaLnBrk="1" hangingPunct="1">
              <a:lnSpc>
                <a:spcPct val="200000"/>
              </a:lnSpc>
            </a:pPr>
            <a:r>
              <a:rPr kumimoji="1" lang="en-US" altLang="zh-CN" sz="3200" b="1">
                <a:solidFill>
                  <a:srgbClr val="0000FF"/>
                </a:solidFill>
              </a:rPr>
              <a:t>1</a:t>
            </a:r>
            <a:r>
              <a:rPr kumimoji="1" lang="zh-CN" altLang="en-US" sz="3200" b="1">
                <a:solidFill>
                  <a:srgbClr val="0000FF"/>
                </a:solidFill>
              </a:rPr>
              <a:t>、</a:t>
            </a:r>
            <a:r>
              <a:rPr lang="zh-CN" altLang="en-US" sz="3200" b="1"/>
              <a:t> </a:t>
            </a:r>
            <a:r>
              <a:rPr kumimoji="1" lang="en-US" altLang="zh-CN" sz="3200" b="1">
                <a:solidFill>
                  <a:srgbClr val="0000FF"/>
                </a:solidFill>
              </a:rPr>
              <a:t>Pauling</a:t>
            </a:r>
            <a:r>
              <a:rPr kumimoji="1" lang="zh-CN" altLang="en-US" sz="3200" b="1">
                <a:solidFill>
                  <a:srgbClr val="0000FF"/>
                </a:solidFill>
              </a:rPr>
              <a:t>近似能级图</a:t>
            </a:r>
          </a:p>
          <a:p>
            <a:pPr eaLnBrk="1" hangingPunct="1">
              <a:lnSpc>
                <a:spcPct val="200000"/>
              </a:lnSpc>
            </a:pPr>
            <a:r>
              <a:rPr kumimoji="1" lang="en-US" altLang="zh-CN" sz="3200" b="1">
                <a:solidFill>
                  <a:srgbClr val="0000FF"/>
                </a:solidFill>
              </a:rPr>
              <a:t>2</a:t>
            </a:r>
            <a:r>
              <a:rPr kumimoji="1" lang="zh-CN" altLang="en-US" sz="3200" b="1">
                <a:solidFill>
                  <a:srgbClr val="0000FF"/>
                </a:solidFill>
              </a:rPr>
              <a:t>、</a:t>
            </a:r>
            <a:r>
              <a:rPr kumimoji="1" lang="en-US" altLang="zh-CN" sz="3200" b="1">
                <a:solidFill>
                  <a:srgbClr val="0000FF"/>
                </a:solidFill>
              </a:rPr>
              <a:t>Cotton</a:t>
            </a:r>
            <a:r>
              <a:rPr kumimoji="1" lang="zh-CN" altLang="en-US" sz="3200" b="1">
                <a:solidFill>
                  <a:srgbClr val="0000FF"/>
                </a:solidFill>
              </a:rPr>
              <a:t>原子轨道能级图（自学）</a:t>
            </a:r>
          </a:p>
        </p:txBody>
      </p:sp>
      <p:sp>
        <p:nvSpPr>
          <p:cNvPr id="9221" name="Rectangle 4"/>
          <p:cNvSpPr>
            <a:spLocks noGrp="1" noChangeArrowheads="1"/>
          </p:cNvSpPr>
          <p:nvPr>
            <p:ph type="title"/>
          </p:nvPr>
        </p:nvSpPr>
        <p:spPr>
          <a:noFill/>
        </p:spPr>
        <p:txBody>
          <a:bodyPr/>
          <a:lstStyle/>
          <a:p>
            <a:pPr eaLnBrk="1" hangingPunct="1"/>
            <a:r>
              <a:rPr kumimoji="1" lang="zh-CN" altLang="en-US" b="1"/>
              <a:t>二、多电子原子的能级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barn(inHorizontal)">
                                      <p:cBhvr>
                                        <p:cTn id="7" dur="500"/>
                                        <p:tgtEl>
                                          <p:spTgt spid="91139">
                                            <p:txEl>
                                              <p:pRg st="0" end="0"/>
                                            </p:txEl>
                                          </p:spTgt>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barn(inHorizontal)">
                                      <p:cBhvr>
                                        <p:cTn id="10" dur="500"/>
                                        <p:tgtEl>
                                          <p:spTgt spid="911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灯片编号占位符 4"/>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7C5382CC-9CD0-4A79-AC20-E8999193B4D3}" type="slidenum">
              <a:rPr lang="en-US" altLang="zh-CN" b="0"/>
              <a:pPr eaLnBrk="1" hangingPunct="1"/>
              <a:t>47</a:t>
            </a:fld>
            <a:endParaRPr lang="en-US" altLang="zh-CN" b="0"/>
          </a:p>
        </p:txBody>
      </p:sp>
      <p:sp>
        <p:nvSpPr>
          <p:cNvPr id="10244" name="Rectangle 6"/>
          <p:cNvSpPr>
            <a:spLocks noGrp="1" noChangeArrowheads="1"/>
          </p:cNvSpPr>
          <p:nvPr>
            <p:ph type="title"/>
          </p:nvPr>
        </p:nvSpPr>
        <p:spPr>
          <a:xfrm>
            <a:off x="191344" y="53630"/>
            <a:ext cx="7777163" cy="638175"/>
          </a:xfrm>
        </p:spPr>
        <p:txBody>
          <a:bodyPr/>
          <a:lstStyle/>
          <a:p>
            <a:pPr eaLnBrk="1" hangingPunct="1"/>
            <a:r>
              <a:rPr kumimoji="1" lang="en-US" altLang="zh-CN" sz="3200" dirty="0">
                <a:solidFill>
                  <a:srgbClr val="0000FF"/>
                </a:solidFill>
              </a:rPr>
              <a:t>Pauling</a:t>
            </a:r>
            <a:r>
              <a:rPr kumimoji="1" lang="zh-CN" altLang="en-US" sz="3200" b="1" dirty="0">
                <a:solidFill>
                  <a:srgbClr val="0000FF"/>
                </a:solidFill>
              </a:rPr>
              <a:t>近似能级图</a:t>
            </a:r>
            <a:r>
              <a:rPr kumimoji="1" lang="en-US" altLang="zh-CN" sz="3200" b="1" dirty="0">
                <a:solidFill>
                  <a:srgbClr val="0000FF"/>
                </a:solidFill>
              </a:rPr>
              <a:t>(1939</a:t>
            </a:r>
            <a:r>
              <a:rPr kumimoji="1" lang="zh-CN" altLang="en-US" sz="3200" b="1" dirty="0">
                <a:solidFill>
                  <a:srgbClr val="0000FF"/>
                </a:solidFill>
              </a:rPr>
              <a:t>年</a:t>
            </a:r>
            <a:r>
              <a:rPr kumimoji="1" lang="en-US" altLang="zh-CN" sz="3200" b="1" dirty="0">
                <a:solidFill>
                  <a:srgbClr val="0000FF"/>
                </a:solidFill>
              </a:rPr>
              <a:t>, Pauling</a:t>
            </a:r>
            <a:r>
              <a:rPr kumimoji="1" lang="zh-CN" altLang="en-US" sz="3200" b="1" dirty="0">
                <a:solidFill>
                  <a:srgbClr val="0000FF"/>
                </a:solidFill>
              </a:rPr>
              <a:t>）</a:t>
            </a:r>
          </a:p>
        </p:txBody>
      </p:sp>
      <p:sp>
        <p:nvSpPr>
          <p:cNvPr id="10245" name="Rectangle 9"/>
          <p:cNvSpPr>
            <a:spLocks noChangeArrowheads="1"/>
          </p:cNvSpPr>
          <p:nvPr/>
        </p:nvSpPr>
        <p:spPr bwMode="auto">
          <a:xfrm>
            <a:off x="1524000" y="15298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246" name="Object 8"/>
          <p:cNvGraphicFramePr>
            <a:graphicFrameLocks noChangeAspect="1"/>
          </p:cNvGraphicFramePr>
          <p:nvPr>
            <p:extLst>
              <p:ext uri="{D42A27DB-BD31-4B8C-83A1-F6EECF244321}">
                <p14:modId xmlns:p14="http://schemas.microsoft.com/office/powerpoint/2010/main" val="1349488132"/>
              </p:ext>
            </p:extLst>
          </p:nvPr>
        </p:nvGraphicFramePr>
        <p:xfrm>
          <a:off x="3252169" y="691805"/>
          <a:ext cx="5905500" cy="5762625"/>
        </p:xfrm>
        <a:graphic>
          <a:graphicData uri="http://schemas.openxmlformats.org/presentationml/2006/ole">
            <mc:AlternateContent xmlns:mc="http://schemas.openxmlformats.org/markup-compatibility/2006">
              <mc:Choice xmlns:v="urn:schemas-microsoft-com:vml" Requires="v">
                <p:oleObj spid="_x0000_s10481" name="位图图像" r:id="rId4" imgW="3866667" imgH="3772427" progId="Paint.Picture">
                  <p:embed/>
                </p:oleObj>
              </mc:Choice>
              <mc:Fallback>
                <p:oleObj name="位图图像" r:id="rId4" imgW="3866667" imgH="3772427" progId="Paint.Picture">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2169" y="691805"/>
                        <a:ext cx="5905500"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灯片编号占位符 5"/>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147450C3-1EAE-447F-A8A2-21B65C380F49}" type="slidenum">
              <a:rPr lang="en-US" altLang="zh-CN" b="0"/>
              <a:pPr eaLnBrk="1" hangingPunct="1"/>
              <a:t>48</a:t>
            </a:fld>
            <a:endParaRPr lang="en-US" altLang="zh-CN" b="0"/>
          </a:p>
        </p:txBody>
      </p:sp>
      <p:sp>
        <p:nvSpPr>
          <p:cNvPr id="11268" name="Rectangle 2"/>
          <p:cNvSpPr>
            <a:spLocks noChangeArrowheads="1"/>
          </p:cNvSpPr>
          <p:nvPr/>
        </p:nvSpPr>
        <p:spPr bwMode="auto">
          <a:xfrm>
            <a:off x="263352" y="1003506"/>
            <a:ext cx="4800600"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3200" dirty="0">
                <a:solidFill>
                  <a:srgbClr val="0000FF"/>
                </a:solidFill>
                <a:latin typeface="Times New Roman" pitchFamily="18" charset="0"/>
              </a:rPr>
              <a:t>核外电子排布三规则：</a:t>
            </a:r>
          </a:p>
        </p:txBody>
      </p:sp>
      <p:sp>
        <p:nvSpPr>
          <p:cNvPr id="14339" name="Text Box 3"/>
          <p:cNvSpPr txBox="1">
            <a:spLocks noChangeArrowheads="1"/>
          </p:cNvSpPr>
          <p:nvPr/>
        </p:nvSpPr>
        <p:spPr bwMode="auto">
          <a:xfrm>
            <a:off x="605815" y="2060848"/>
            <a:ext cx="712879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lnSpc>
                <a:spcPct val="200000"/>
              </a:lnSpc>
            </a:pPr>
            <a:r>
              <a:rPr kumimoji="1" lang="en-US" altLang="zh-CN" sz="3200" dirty="0">
                <a:solidFill>
                  <a:schemeClr val="tx2"/>
                </a:solidFill>
                <a:latin typeface="Times New Roman" pitchFamily="18" charset="0"/>
              </a:rPr>
              <a:t>1</a:t>
            </a:r>
            <a:r>
              <a:rPr kumimoji="1" lang="zh-CN" altLang="en-US" sz="3200" dirty="0">
                <a:solidFill>
                  <a:schemeClr val="tx2"/>
                </a:solidFill>
                <a:latin typeface="Times New Roman" pitchFamily="18" charset="0"/>
              </a:rPr>
              <a:t>、能量最低原理：</a:t>
            </a:r>
          </a:p>
          <a:p>
            <a:pPr eaLnBrk="1" hangingPunct="1">
              <a:lnSpc>
                <a:spcPct val="200000"/>
              </a:lnSpc>
            </a:pPr>
            <a:r>
              <a:rPr kumimoji="1" lang="zh-CN" altLang="en-US" sz="3200" b="0" dirty="0">
                <a:latin typeface="Times New Roman" pitchFamily="18" charset="0"/>
              </a:rPr>
              <a:t>       电子在核外排列应尽先分布在低能级轨道上</a:t>
            </a:r>
            <a:r>
              <a:rPr kumimoji="1" lang="en-US" altLang="zh-CN" sz="3200" b="0" dirty="0">
                <a:latin typeface="Times New Roman" pitchFamily="18" charset="0"/>
              </a:rPr>
              <a:t>, </a:t>
            </a:r>
            <a:r>
              <a:rPr kumimoji="1" lang="zh-CN" altLang="en-US" sz="3200" b="0" dirty="0">
                <a:latin typeface="Times New Roman" pitchFamily="18" charset="0"/>
              </a:rPr>
              <a:t>使整个原子体系能量最 低。</a:t>
            </a:r>
          </a:p>
        </p:txBody>
      </p:sp>
      <p:sp>
        <p:nvSpPr>
          <p:cNvPr id="11270" name="Rectangle 6"/>
          <p:cNvSpPr>
            <a:spLocks noGrp="1" noChangeArrowheads="1"/>
          </p:cNvSpPr>
          <p:nvPr>
            <p:ph type="title"/>
          </p:nvPr>
        </p:nvSpPr>
        <p:spPr>
          <a:xfrm>
            <a:off x="56921" y="19828"/>
            <a:ext cx="6553200" cy="609600"/>
          </a:xfrm>
        </p:spPr>
        <p:txBody>
          <a:bodyPr/>
          <a:lstStyle/>
          <a:p>
            <a:pPr eaLnBrk="1" hangingPunct="1"/>
            <a:r>
              <a:rPr kumimoji="1" lang="zh-CN" altLang="en-US" sz="3200" b="1" dirty="0">
                <a:solidFill>
                  <a:schemeClr val="tx1"/>
                </a:solidFill>
                <a:latin typeface="Times New Roman" pitchFamily="18" charset="0"/>
              </a:rPr>
              <a:t>三、核外电子排布原理</a:t>
            </a:r>
          </a:p>
        </p:txBody>
      </p:sp>
      <p:pic>
        <p:nvPicPr>
          <p:cNvPr id="7" name="Picture 2" descr="电子填充顺序 cop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0256" y="20855"/>
            <a:ext cx="4000395" cy="641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wipe(left)">
                                      <p:cBhvr>
                                        <p:cTn id="7" dur="500"/>
                                        <p:tgtEl>
                                          <p:spTgt spid="1433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wipe(left)">
                                      <p:cBhvr>
                                        <p:cTn id="10" dur="500"/>
                                        <p:tgtEl>
                                          <p:spTgt spid="143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灯片编号占位符 3"/>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37CD030C-50D0-47A0-8F0B-42DC0D3FC8BE}" type="slidenum">
              <a:rPr lang="en-US" altLang="zh-CN" b="0"/>
              <a:pPr eaLnBrk="1" hangingPunct="1"/>
              <a:t>49</a:t>
            </a:fld>
            <a:endParaRPr lang="en-US" altLang="zh-CN" b="0"/>
          </a:p>
        </p:txBody>
      </p:sp>
      <p:sp>
        <p:nvSpPr>
          <p:cNvPr id="81924" name="Text Box 4"/>
          <p:cNvSpPr txBox="1">
            <a:spLocks noChangeArrowheads="1"/>
          </p:cNvSpPr>
          <p:nvPr/>
        </p:nvSpPr>
        <p:spPr bwMode="auto">
          <a:xfrm>
            <a:off x="191344" y="368042"/>
            <a:ext cx="10431451"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nchor="ctr">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lnSpc>
                <a:spcPct val="200000"/>
              </a:lnSpc>
            </a:pPr>
            <a:r>
              <a:rPr kumimoji="1" lang="en-US" altLang="en-US" sz="3200" dirty="0">
                <a:solidFill>
                  <a:srgbClr val="FF0000"/>
                </a:solidFill>
                <a:latin typeface="Times New Roman" pitchFamily="18" charset="0"/>
              </a:rPr>
              <a:t>  </a:t>
            </a:r>
            <a:r>
              <a:rPr kumimoji="1" lang="en-US" altLang="zh-CN" sz="3200" dirty="0">
                <a:solidFill>
                  <a:srgbClr val="FF0000"/>
                </a:solidFill>
                <a:latin typeface="Times New Roman" pitchFamily="18" charset="0"/>
              </a:rPr>
              <a:t>2</a:t>
            </a:r>
            <a:r>
              <a:rPr kumimoji="1" lang="zh-CN" altLang="en-US" sz="3200" dirty="0">
                <a:solidFill>
                  <a:srgbClr val="FF0000"/>
                </a:solidFill>
                <a:latin typeface="Times New Roman" pitchFamily="18" charset="0"/>
              </a:rPr>
              <a:t>、</a:t>
            </a:r>
            <a:r>
              <a:rPr kumimoji="1" lang="en-US" altLang="zh-CN" sz="3200" dirty="0">
                <a:solidFill>
                  <a:schemeClr val="tx2"/>
                </a:solidFill>
                <a:latin typeface="Times New Roman" pitchFamily="18" charset="0"/>
              </a:rPr>
              <a:t>Pauli</a:t>
            </a:r>
            <a:r>
              <a:rPr kumimoji="1" lang="zh-CN" altLang="en-US" sz="3200" dirty="0">
                <a:solidFill>
                  <a:schemeClr val="tx2"/>
                </a:solidFill>
                <a:latin typeface="Times New Roman" pitchFamily="18" charset="0"/>
              </a:rPr>
              <a:t>不相容原理：</a:t>
            </a:r>
          </a:p>
          <a:p>
            <a:pPr eaLnBrk="1" hangingPunct="1">
              <a:lnSpc>
                <a:spcPct val="200000"/>
              </a:lnSpc>
            </a:pPr>
            <a:r>
              <a:rPr kumimoji="1" lang="zh-CN" altLang="en-US" sz="3200" b="0" dirty="0">
                <a:latin typeface="Times New Roman" pitchFamily="18" charset="0"/>
              </a:rPr>
              <a:t>       每个原子轨道中最多容纳两个自旋方式相反的电子。</a:t>
            </a:r>
          </a:p>
        </p:txBody>
      </p:sp>
      <p:grpSp>
        <p:nvGrpSpPr>
          <p:cNvPr id="81943" name="Group 23"/>
          <p:cNvGrpSpPr>
            <a:grpSpLocks/>
          </p:cNvGrpSpPr>
          <p:nvPr/>
        </p:nvGrpSpPr>
        <p:grpSpPr bwMode="auto">
          <a:xfrm>
            <a:off x="2174125" y="3393297"/>
            <a:ext cx="6465888" cy="1295400"/>
            <a:chOff x="753" y="2160"/>
            <a:chExt cx="4073" cy="816"/>
          </a:xfrm>
        </p:grpSpPr>
        <p:grpSp>
          <p:nvGrpSpPr>
            <p:cNvPr id="13318" name="Group 7"/>
            <p:cNvGrpSpPr>
              <a:grpSpLocks/>
            </p:cNvGrpSpPr>
            <p:nvPr/>
          </p:nvGrpSpPr>
          <p:grpSpPr bwMode="auto">
            <a:xfrm>
              <a:off x="2522" y="2160"/>
              <a:ext cx="2304" cy="816"/>
              <a:chOff x="2256" y="192"/>
              <a:chExt cx="2304" cy="816"/>
            </a:xfrm>
          </p:grpSpPr>
          <p:sp>
            <p:nvSpPr>
              <p:cNvPr id="13320" name="Oval 8"/>
              <p:cNvSpPr>
                <a:spLocks noChangeArrowheads="1"/>
              </p:cNvSpPr>
              <p:nvPr/>
            </p:nvSpPr>
            <p:spPr bwMode="auto">
              <a:xfrm>
                <a:off x="2256" y="672"/>
                <a:ext cx="336" cy="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1" name="Oval 9"/>
              <p:cNvSpPr>
                <a:spLocks noChangeArrowheads="1"/>
              </p:cNvSpPr>
              <p:nvPr/>
            </p:nvSpPr>
            <p:spPr bwMode="auto">
              <a:xfrm>
                <a:off x="2784" y="432"/>
                <a:ext cx="336" cy="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2" name="Oval 10"/>
              <p:cNvSpPr>
                <a:spLocks noChangeArrowheads="1"/>
              </p:cNvSpPr>
              <p:nvPr/>
            </p:nvSpPr>
            <p:spPr bwMode="auto">
              <a:xfrm>
                <a:off x="3264" y="192"/>
                <a:ext cx="336" cy="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3" name="Oval 11"/>
              <p:cNvSpPr>
                <a:spLocks noChangeArrowheads="1"/>
              </p:cNvSpPr>
              <p:nvPr/>
            </p:nvSpPr>
            <p:spPr bwMode="auto">
              <a:xfrm>
                <a:off x="3744" y="192"/>
                <a:ext cx="336" cy="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4" name="Oval 12"/>
              <p:cNvSpPr>
                <a:spLocks noChangeArrowheads="1"/>
              </p:cNvSpPr>
              <p:nvPr/>
            </p:nvSpPr>
            <p:spPr bwMode="auto">
              <a:xfrm>
                <a:off x="4224" y="192"/>
                <a:ext cx="336" cy="336"/>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5" name="Line 13"/>
              <p:cNvSpPr>
                <a:spLocks noChangeShapeType="1"/>
              </p:cNvSpPr>
              <p:nvPr/>
            </p:nvSpPr>
            <p:spPr bwMode="auto">
              <a:xfrm flipV="1">
                <a:off x="2400" y="720"/>
                <a:ext cx="0" cy="24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6" name="Line 14"/>
              <p:cNvSpPr>
                <a:spLocks noChangeShapeType="1"/>
              </p:cNvSpPr>
              <p:nvPr/>
            </p:nvSpPr>
            <p:spPr bwMode="auto">
              <a:xfrm>
                <a:off x="2456" y="736"/>
                <a:ext cx="0" cy="24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327" name="Group 15"/>
              <p:cNvGrpSpPr>
                <a:grpSpLocks/>
              </p:cNvGrpSpPr>
              <p:nvPr/>
            </p:nvGrpSpPr>
            <p:grpSpPr bwMode="auto">
              <a:xfrm>
                <a:off x="2928" y="480"/>
                <a:ext cx="48" cy="240"/>
                <a:chOff x="1680" y="672"/>
                <a:chExt cx="48" cy="240"/>
              </a:xfrm>
            </p:grpSpPr>
            <p:sp>
              <p:nvSpPr>
                <p:cNvPr id="13331" name="Line 16"/>
                <p:cNvSpPr>
                  <a:spLocks noChangeShapeType="1"/>
                </p:cNvSpPr>
                <p:nvPr/>
              </p:nvSpPr>
              <p:spPr bwMode="auto">
                <a:xfrm flipV="1">
                  <a:off x="1680" y="672"/>
                  <a:ext cx="0" cy="24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2" name="Line 17"/>
                <p:cNvSpPr>
                  <a:spLocks noChangeShapeType="1"/>
                </p:cNvSpPr>
                <p:nvPr/>
              </p:nvSpPr>
              <p:spPr bwMode="auto">
                <a:xfrm>
                  <a:off x="1728" y="672"/>
                  <a:ext cx="0" cy="24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28" name="Line 18"/>
              <p:cNvSpPr>
                <a:spLocks noChangeShapeType="1"/>
              </p:cNvSpPr>
              <p:nvPr/>
            </p:nvSpPr>
            <p:spPr bwMode="auto">
              <a:xfrm flipV="1">
                <a:off x="3408" y="240"/>
                <a:ext cx="0" cy="24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29" name="Line 19"/>
              <p:cNvSpPr>
                <a:spLocks noChangeShapeType="1"/>
              </p:cNvSpPr>
              <p:nvPr/>
            </p:nvSpPr>
            <p:spPr bwMode="auto">
              <a:xfrm flipV="1">
                <a:off x="3920" y="240"/>
                <a:ext cx="0" cy="24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30" name="Line 20"/>
              <p:cNvSpPr>
                <a:spLocks noChangeShapeType="1"/>
              </p:cNvSpPr>
              <p:nvPr/>
            </p:nvSpPr>
            <p:spPr bwMode="auto">
              <a:xfrm flipV="1">
                <a:off x="4384" y="240"/>
                <a:ext cx="0" cy="240"/>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319" name="Text Box 21"/>
            <p:cNvSpPr txBox="1">
              <a:spLocks noChangeArrowheads="1"/>
            </p:cNvSpPr>
            <p:nvPr/>
          </p:nvSpPr>
          <p:spPr bwMode="auto">
            <a:xfrm>
              <a:off x="753" y="2523"/>
              <a:ext cx="1625"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r>
                <a:rPr kumimoji="1" lang="en-US" altLang="zh-CN" sz="3200" b="0">
                  <a:latin typeface="Times New Roman" pitchFamily="18" charset="0"/>
                </a:rPr>
                <a:t>N</a:t>
              </a:r>
              <a:r>
                <a:rPr kumimoji="1" lang="zh-CN" altLang="en-US" sz="3200" b="0">
                  <a:latin typeface="Times New Roman" pitchFamily="18" charset="0"/>
                </a:rPr>
                <a:t>：</a:t>
              </a:r>
              <a:r>
                <a:rPr kumimoji="1" lang="en-US" altLang="zh-CN" sz="3200" b="0">
                  <a:latin typeface="Times New Roman" pitchFamily="18" charset="0"/>
                </a:rPr>
                <a:t>1s</a:t>
              </a:r>
              <a:r>
                <a:rPr kumimoji="1" lang="en-US" altLang="zh-CN" sz="3200" b="0" baseline="30000">
                  <a:latin typeface="Times New Roman" pitchFamily="18" charset="0"/>
                </a:rPr>
                <a:t>2 </a:t>
              </a:r>
              <a:r>
                <a:rPr kumimoji="1" lang="en-US" altLang="zh-CN" sz="3200" b="0">
                  <a:latin typeface="Times New Roman" pitchFamily="18" charset="0"/>
                </a:rPr>
                <a:t>2s</a:t>
              </a:r>
              <a:r>
                <a:rPr kumimoji="1" lang="en-US" altLang="zh-CN" sz="3200" b="0" baseline="30000">
                  <a:latin typeface="Times New Roman" pitchFamily="18" charset="0"/>
                </a:rPr>
                <a:t>2 </a:t>
              </a:r>
              <a:r>
                <a:rPr kumimoji="1" lang="en-US" altLang="zh-CN" sz="3200" b="0">
                  <a:latin typeface="Times New Roman" pitchFamily="18" charset="0"/>
                </a:rPr>
                <a:t>2p</a:t>
              </a:r>
              <a:r>
                <a:rPr kumimoji="1" lang="en-US" altLang="zh-CN" sz="3200" b="0" baseline="30000">
                  <a:latin typeface="Times New Roman" pitchFamily="18" charset="0"/>
                </a:rPr>
                <a:t>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4">
                                            <p:txEl>
                                              <p:pRg st="1" end="1"/>
                                            </p:txEl>
                                          </p:spTgt>
                                        </p:tgtEl>
                                        <p:attrNameLst>
                                          <p:attrName>style.visibility</p:attrName>
                                        </p:attrNameLst>
                                      </p:cBhvr>
                                      <p:to>
                                        <p:strVal val="visible"/>
                                      </p:to>
                                    </p:set>
                                    <p:animEffect transition="in" filter="wipe(left)">
                                      <p:cBhvr>
                                        <p:cTn id="7" dur="500"/>
                                        <p:tgtEl>
                                          <p:spTgt spid="8192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81943"/>
                                        </p:tgtEl>
                                        <p:attrNameLst>
                                          <p:attrName>style.visibility</p:attrName>
                                        </p:attrNameLst>
                                      </p:cBhvr>
                                      <p:to>
                                        <p:strVal val="visible"/>
                                      </p:to>
                                    </p:set>
                                    <p:animEffect transition="in" filter="slide(fromBottom)">
                                      <p:cBhvr>
                                        <p:cTn id="12" dur="500"/>
                                        <p:tgtEl>
                                          <p:spTgt spid="81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4" descr="氢光谱"/>
          <p:cNvPicPr>
            <a:picLocks noChangeAspect="1" noChangeArrowheads="1"/>
          </p:cNvPicPr>
          <p:nvPr/>
        </p:nvPicPr>
        <p:blipFill rotWithShape="1">
          <a:blip r:embed="rId4">
            <a:extLst>
              <a:ext uri="{28A0092B-C50C-407E-A947-70E740481C1C}">
                <a14:useLocalDpi xmlns:a14="http://schemas.microsoft.com/office/drawing/2010/main" val="0"/>
              </a:ext>
            </a:extLst>
          </a:blip>
          <a:srcRect t="43304" r="10373"/>
          <a:stretch/>
        </p:blipFill>
        <p:spPr bwMode="auto">
          <a:xfrm>
            <a:off x="0" y="1570872"/>
            <a:ext cx="5009003" cy="221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灯片编号占位符 3"/>
          <p:cNvSpPr>
            <a:spLocks noGrp="1"/>
          </p:cNvSpPr>
          <p:nvPr>
            <p:ph type="sldNum" sz="quarter" idx="12"/>
          </p:nvPr>
        </p:nvSpPr>
        <p:spPr/>
        <p:txBody>
          <a:bodyPr/>
          <a:lstStyle/>
          <a:p>
            <a:fld id="{D881F4F9-13B8-452D-A261-041A1F0BCD36}" type="slidenum">
              <a:rPr lang="zh-CN" altLang="en-US"/>
              <a:pPr/>
              <a:t>5</a:t>
            </a:fld>
            <a:endParaRPr lang="en-US" altLang="zh-CN"/>
          </a:p>
        </p:txBody>
      </p:sp>
      <p:sp>
        <p:nvSpPr>
          <p:cNvPr id="76802" name="Rectangle 1026"/>
          <p:cNvSpPr>
            <a:spLocks noGrp="1" noChangeArrowheads="1"/>
          </p:cNvSpPr>
          <p:nvPr>
            <p:ph type="title" idx="4294967295"/>
          </p:nvPr>
        </p:nvSpPr>
        <p:spPr>
          <a:xfrm>
            <a:off x="119336" y="99339"/>
            <a:ext cx="6864350" cy="641350"/>
          </a:xfrm>
        </p:spPr>
        <p:txBody>
          <a:bodyPr/>
          <a:lstStyle/>
          <a:p>
            <a:pPr algn="l"/>
            <a:r>
              <a:rPr lang="zh-CN" altLang="en-US" sz="3200" b="1" dirty="0">
                <a:solidFill>
                  <a:schemeClr val="tx1"/>
                </a:solidFill>
                <a:latin typeface="宋体" charset="-122"/>
                <a:ea typeface="楷体_GB2312" pitchFamily="49" charset="-122"/>
              </a:rPr>
              <a:t>二、 氢原子光谱和玻尔理论</a:t>
            </a:r>
            <a:r>
              <a:rPr lang="zh-CN" altLang="en-US" sz="3200" dirty="0">
                <a:solidFill>
                  <a:schemeClr val="tx1"/>
                </a:solidFill>
                <a:ea typeface="楷体_GB2312" pitchFamily="49" charset="-122"/>
              </a:rPr>
              <a:t> </a:t>
            </a:r>
          </a:p>
        </p:txBody>
      </p:sp>
      <p:sp>
        <p:nvSpPr>
          <p:cNvPr id="76818" name="Text Box 1042"/>
          <p:cNvSpPr txBox="1">
            <a:spLocks noChangeArrowheads="1"/>
          </p:cNvSpPr>
          <p:nvPr/>
        </p:nvSpPr>
        <p:spPr bwMode="auto">
          <a:xfrm>
            <a:off x="4553185" y="1037159"/>
            <a:ext cx="2635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ea typeface="楷体_GB2312" pitchFamily="49" charset="-122"/>
              </a:rPr>
              <a:t>光谱的产生</a:t>
            </a:r>
          </a:p>
        </p:txBody>
      </p:sp>
      <p:pic>
        <p:nvPicPr>
          <p:cNvPr id="17" name="Picture 4" descr="氢光谱"/>
          <p:cNvPicPr>
            <a:picLocks noChangeAspect="1" noChangeArrowheads="1"/>
          </p:cNvPicPr>
          <p:nvPr/>
        </p:nvPicPr>
        <p:blipFill rotWithShape="1">
          <a:blip r:embed="rId4">
            <a:extLst>
              <a:ext uri="{28A0092B-C50C-407E-A947-70E740481C1C}">
                <a14:useLocalDpi xmlns:a14="http://schemas.microsoft.com/office/drawing/2010/main" val="0"/>
              </a:ext>
            </a:extLst>
          </a:blip>
          <a:srcRect b="58473"/>
          <a:stretch/>
        </p:blipFill>
        <p:spPr bwMode="auto">
          <a:xfrm>
            <a:off x="5295936" y="1819648"/>
            <a:ext cx="6586739" cy="1913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p:cNvGrpSpPr/>
          <p:nvPr/>
        </p:nvGrpSpPr>
        <p:grpSpPr>
          <a:xfrm>
            <a:off x="558170" y="4696260"/>
            <a:ext cx="11098467" cy="625475"/>
            <a:chOff x="-965830" y="4696260"/>
            <a:chExt cx="11098467" cy="625475"/>
          </a:xfrm>
        </p:grpSpPr>
        <p:sp>
          <p:nvSpPr>
            <p:cNvPr id="19" name="Rectangle 2050"/>
            <p:cNvSpPr txBox="1">
              <a:spLocks noChangeArrowheads="1"/>
            </p:cNvSpPr>
            <p:nvPr/>
          </p:nvSpPr>
          <p:spPr bwMode="auto">
            <a:xfrm>
              <a:off x="-965830" y="4849827"/>
              <a:ext cx="8353425" cy="385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宋体" pitchFamily="2" charset="-122"/>
                </a:defRPr>
              </a:lvl2pPr>
              <a:lvl3pPr algn="l" rtl="0" eaLnBrk="0" fontAlgn="base" hangingPunct="0">
                <a:spcBef>
                  <a:spcPct val="0"/>
                </a:spcBef>
                <a:spcAft>
                  <a:spcPct val="0"/>
                </a:spcAft>
                <a:defRPr sz="3600">
                  <a:solidFill>
                    <a:schemeClr val="tx2"/>
                  </a:solidFill>
                  <a:latin typeface="Arial" charset="0"/>
                  <a:ea typeface="宋体" pitchFamily="2" charset="-122"/>
                </a:defRPr>
              </a:lvl3pPr>
              <a:lvl4pPr algn="l" rtl="0" eaLnBrk="0" fontAlgn="base" hangingPunct="0">
                <a:spcBef>
                  <a:spcPct val="0"/>
                </a:spcBef>
                <a:spcAft>
                  <a:spcPct val="0"/>
                </a:spcAft>
                <a:defRPr sz="3600">
                  <a:solidFill>
                    <a:schemeClr val="tx2"/>
                  </a:solidFill>
                  <a:latin typeface="Arial" charset="0"/>
                  <a:ea typeface="宋体" pitchFamily="2" charset="-122"/>
                </a:defRPr>
              </a:lvl4pPr>
              <a:lvl5pPr algn="l" rtl="0" eaLnBrk="0" fontAlgn="base" hangingPunct="0">
                <a:spcBef>
                  <a:spcPct val="0"/>
                </a:spcBef>
                <a:spcAft>
                  <a:spcPct val="0"/>
                </a:spcAft>
                <a:defRPr sz="3600">
                  <a:solidFill>
                    <a:schemeClr val="tx2"/>
                  </a:solidFill>
                  <a:latin typeface="Arial" charset="0"/>
                  <a:ea typeface="宋体" pitchFamily="2" charset="-122"/>
                </a:defRPr>
              </a:lvl5pPr>
              <a:lvl6pPr marL="457200" algn="l" rtl="0" fontAlgn="base">
                <a:spcBef>
                  <a:spcPct val="0"/>
                </a:spcBef>
                <a:spcAft>
                  <a:spcPct val="0"/>
                </a:spcAft>
                <a:defRPr sz="3600">
                  <a:solidFill>
                    <a:schemeClr val="tx2"/>
                  </a:solidFill>
                  <a:latin typeface="Arial" charset="0"/>
                  <a:ea typeface="宋体" pitchFamily="2" charset="-122"/>
                </a:defRPr>
              </a:lvl6pPr>
              <a:lvl7pPr marL="914400" algn="l" rtl="0" fontAlgn="base">
                <a:spcBef>
                  <a:spcPct val="0"/>
                </a:spcBef>
                <a:spcAft>
                  <a:spcPct val="0"/>
                </a:spcAft>
                <a:defRPr sz="3600">
                  <a:solidFill>
                    <a:schemeClr val="tx2"/>
                  </a:solidFill>
                  <a:latin typeface="Arial" charset="0"/>
                  <a:ea typeface="宋体" pitchFamily="2" charset="-122"/>
                </a:defRPr>
              </a:lvl7pPr>
              <a:lvl8pPr marL="1371600" algn="l" rtl="0" fontAlgn="base">
                <a:spcBef>
                  <a:spcPct val="0"/>
                </a:spcBef>
                <a:spcAft>
                  <a:spcPct val="0"/>
                </a:spcAft>
                <a:defRPr sz="3600">
                  <a:solidFill>
                    <a:schemeClr val="tx2"/>
                  </a:solidFill>
                  <a:latin typeface="Arial" charset="0"/>
                  <a:ea typeface="宋体" pitchFamily="2" charset="-122"/>
                </a:defRPr>
              </a:lvl8pPr>
              <a:lvl9pPr marL="1828800" algn="l" rtl="0" fontAlgn="base">
                <a:spcBef>
                  <a:spcPct val="0"/>
                </a:spcBef>
                <a:spcAft>
                  <a:spcPct val="0"/>
                </a:spcAft>
                <a:defRPr sz="3600">
                  <a:solidFill>
                    <a:schemeClr val="tx2"/>
                  </a:solidFill>
                  <a:latin typeface="Arial" charset="0"/>
                  <a:ea typeface="宋体" pitchFamily="2" charset="-122"/>
                </a:defRPr>
              </a:lvl9pPr>
            </a:lstStyle>
            <a:p>
              <a:pPr>
                <a:lnSpc>
                  <a:spcPct val="115000"/>
                </a:lnSpc>
              </a:pPr>
              <a:r>
                <a:rPr lang="zh-CN" altLang="en-US" sz="2400" dirty="0">
                  <a:solidFill>
                    <a:srgbClr val="990033"/>
                  </a:solidFill>
                  <a:latin typeface="宋体" charset="-122"/>
                </a:rPr>
                <a:t>白光的连续光谱：</a:t>
              </a:r>
            </a:p>
          </p:txBody>
        </p:sp>
        <p:graphicFrame>
          <p:nvGraphicFramePr>
            <p:cNvPr id="20" name="Object 2199"/>
            <p:cNvGraphicFramePr>
              <a:graphicFrameLocks noChangeAspect="1"/>
            </p:cNvGraphicFramePr>
            <p:nvPr>
              <p:extLst>
                <p:ext uri="{D42A27DB-BD31-4B8C-83A1-F6EECF244321}">
                  <p14:modId xmlns:p14="http://schemas.microsoft.com/office/powerpoint/2010/main" val="2684974751"/>
                </p:ext>
              </p:extLst>
            </p:nvPr>
          </p:nvGraphicFramePr>
          <p:xfrm>
            <a:off x="1855412" y="4696260"/>
            <a:ext cx="8277225" cy="625475"/>
          </p:xfrm>
          <a:graphic>
            <a:graphicData uri="http://schemas.openxmlformats.org/presentationml/2006/ole">
              <mc:AlternateContent xmlns:mc="http://schemas.openxmlformats.org/markup-compatibility/2006">
                <mc:Choice xmlns:v="urn:schemas-microsoft-com:vml" Requires="v">
                  <p:oleObj spid="_x0000_s41176" name="CorelDRAW" r:id="rId5" imgW="4097596" imgH="309905" progId="CorelDRAW.Graphic.12">
                    <p:embed/>
                  </p:oleObj>
                </mc:Choice>
                <mc:Fallback>
                  <p:oleObj name="CorelDRAW" r:id="rId5" imgW="4097596" imgH="309905" progId="CorelDRAW.Graphic.1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5412" y="4696260"/>
                          <a:ext cx="8277225"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78893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3"/>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3FE0FAAE-A095-4DE5-A3A9-890161D4B9B6}" type="slidenum">
              <a:rPr lang="en-US" altLang="zh-CN" b="0"/>
              <a:pPr eaLnBrk="1" hangingPunct="1"/>
              <a:t>50</a:t>
            </a:fld>
            <a:endParaRPr lang="en-US" altLang="zh-CN" b="0"/>
          </a:p>
        </p:txBody>
      </p:sp>
      <p:sp>
        <p:nvSpPr>
          <p:cNvPr id="82948" name="Text Box 4"/>
          <p:cNvSpPr txBox="1">
            <a:spLocks noChangeArrowheads="1"/>
          </p:cNvSpPr>
          <p:nvPr/>
        </p:nvSpPr>
        <p:spPr bwMode="auto">
          <a:xfrm>
            <a:off x="0" y="76698"/>
            <a:ext cx="1159328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lnSpc>
                <a:spcPct val="200000"/>
              </a:lnSpc>
              <a:spcBef>
                <a:spcPct val="50000"/>
              </a:spcBef>
            </a:pPr>
            <a:r>
              <a:rPr kumimoji="1" lang="en-US" altLang="en-US" sz="3200" dirty="0">
                <a:solidFill>
                  <a:schemeClr val="tx2"/>
                </a:solidFill>
                <a:latin typeface="Times New Roman" pitchFamily="18" charset="0"/>
              </a:rPr>
              <a:t>  </a:t>
            </a:r>
            <a:r>
              <a:rPr kumimoji="1" lang="en-US" altLang="zh-CN" sz="3200" dirty="0">
                <a:solidFill>
                  <a:schemeClr val="tx2"/>
                </a:solidFill>
                <a:latin typeface="Times New Roman" pitchFamily="18" charset="0"/>
              </a:rPr>
              <a:t>3</a:t>
            </a:r>
            <a:r>
              <a:rPr kumimoji="1" lang="zh-CN" altLang="en-US" sz="3200" dirty="0">
                <a:solidFill>
                  <a:schemeClr val="tx2"/>
                </a:solidFill>
                <a:latin typeface="Times New Roman" pitchFamily="18" charset="0"/>
              </a:rPr>
              <a:t>、洪特规则：</a:t>
            </a:r>
          </a:p>
          <a:p>
            <a:pPr eaLnBrk="1" hangingPunct="1">
              <a:lnSpc>
                <a:spcPct val="200000"/>
              </a:lnSpc>
            </a:pPr>
            <a:r>
              <a:rPr kumimoji="1" lang="zh-CN" altLang="en-US" sz="3200" b="0" dirty="0">
                <a:latin typeface="Times New Roman" pitchFamily="18" charset="0"/>
              </a:rPr>
              <a:t>       在 </a:t>
            </a:r>
            <a:r>
              <a:rPr kumimoji="1" lang="en-US" altLang="en-US" sz="3200" b="0" i="1" dirty="0">
                <a:latin typeface="Times New Roman" pitchFamily="18" charset="0"/>
              </a:rPr>
              <a:t>n </a:t>
            </a:r>
            <a:r>
              <a:rPr kumimoji="1" lang="zh-CN" altLang="en-US" sz="3200" b="0" dirty="0">
                <a:latin typeface="Times New Roman" pitchFamily="18" charset="0"/>
              </a:rPr>
              <a:t>和 </a:t>
            </a:r>
            <a:r>
              <a:rPr kumimoji="1" lang="en-US" altLang="zh-CN" sz="3200" b="0" i="1" dirty="0">
                <a:latin typeface="Times New Roman" pitchFamily="18" charset="0"/>
              </a:rPr>
              <a:t>l </a:t>
            </a:r>
            <a:r>
              <a:rPr kumimoji="1" lang="zh-CN" altLang="en-US" sz="3200" b="0" dirty="0">
                <a:latin typeface="Times New Roman" pitchFamily="18" charset="0"/>
              </a:rPr>
              <a:t>相同的轨道上分布的电子</a:t>
            </a:r>
            <a:r>
              <a:rPr kumimoji="1" lang="en-US" altLang="zh-CN" sz="3200" b="0" dirty="0">
                <a:latin typeface="Times New Roman" pitchFamily="18" charset="0"/>
              </a:rPr>
              <a:t>,</a:t>
            </a:r>
            <a:r>
              <a:rPr kumimoji="1" lang="zh-CN" altLang="en-US" sz="3200" b="0" dirty="0">
                <a:latin typeface="Times New Roman" pitchFamily="18" charset="0"/>
              </a:rPr>
              <a:t>将尽可能分占 </a:t>
            </a:r>
            <a:r>
              <a:rPr kumimoji="1" lang="en-US" altLang="zh-CN" sz="3200" b="0" i="1" dirty="0">
                <a:latin typeface="Times New Roman" pitchFamily="18" charset="0"/>
              </a:rPr>
              <a:t>m </a:t>
            </a:r>
            <a:r>
              <a:rPr kumimoji="1" lang="zh-CN" altLang="en-US" sz="3200" b="0" dirty="0">
                <a:latin typeface="Times New Roman" pitchFamily="18" charset="0"/>
              </a:rPr>
              <a:t>值不同的轨道</a:t>
            </a:r>
            <a:r>
              <a:rPr kumimoji="1" lang="en-US" altLang="zh-CN" sz="3200" b="0" dirty="0">
                <a:latin typeface="Times New Roman" pitchFamily="18" charset="0"/>
              </a:rPr>
              <a:t>, </a:t>
            </a:r>
            <a:r>
              <a:rPr kumimoji="1" lang="zh-CN" altLang="en-US" sz="3200" b="0" dirty="0">
                <a:latin typeface="Times New Roman" pitchFamily="18" charset="0"/>
              </a:rPr>
              <a:t>且自旋平行。</a:t>
            </a:r>
          </a:p>
        </p:txBody>
      </p:sp>
      <p:sp>
        <p:nvSpPr>
          <p:cNvPr id="14341" name="Rectangle 6"/>
          <p:cNvSpPr>
            <a:spLocks noChangeArrowheads="1"/>
          </p:cNvSpPr>
          <p:nvPr/>
        </p:nvSpPr>
        <p:spPr bwMode="auto">
          <a:xfrm>
            <a:off x="1524000" y="27204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82949" name="Object 5"/>
          <p:cNvGraphicFramePr>
            <a:graphicFrameLocks noChangeAspect="1"/>
          </p:cNvGraphicFramePr>
          <p:nvPr>
            <p:extLst>
              <p:ext uri="{D42A27DB-BD31-4B8C-83A1-F6EECF244321}">
                <p14:modId xmlns:p14="http://schemas.microsoft.com/office/powerpoint/2010/main" val="2374332814"/>
              </p:ext>
            </p:extLst>
          </p:nvPr>
        </p:nvGraphicFramePr>
        <p:xfrm>
          <a:off x="4151784" y="2512868"/>
          <a:ext cx="6192688" cy="3196838"/>
        </p:xfrm>
        <a:graphic>
          <a:graphicData uri="http://schemas.openxmlformats.org/presentationml/2006/ole">
            <mc:AlternateContent xmlns:mc="http://schemas.openxmlformats.org/markup-compatibility/2006">
              <mc:Choice xmlns:v="urn:schemas-microsoft-com:vml" Requires="v">
                <p:oleObj spid="_x0000_s14577" name="位图图像" r:id="rId4" imgW="2029108" imgH="1047619" progId="Paint.Picture">
                  <p:embed/>
                </p:oleObj>
              </mc:Choice>
              <mc:Fallback>
                <p:oleObj name="位图图像" r:id="rId4" imgW="2029108" imgH="1047619" progId="Paint.Picture">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1784" y="2512868"/>
                        <a:ext cx="6192688" cy="3196838"/>
                      </a:xfrm>
                      <a:prstGeom prst="rect">
                        <a:avLst/>
                      </a:prstGeom>
                      <a:noFill/>
                      <a:ln>
                        <a:noFill/>
                      </a:ln>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48">
                                            <p:txEl>
                                              <p:pRg st="1" end="1"/>
                                            </p:txEl>
                                          </p:spTgt>
                                        </p:tgtEl>
                                        <p:attrNameLst>
                                          <p:attrName>style.visibility</p:attrName>
                                        </p:attrNameLst>
                                      </p:cBhvr>
                                      <p:to>
                                        <p:strVal val="visible"/>
                                      </p:to>
                                    </p:set>
                                    <p:animEffect transition="in" filter="wipe(left)">
                                      <p:cBhvr>
                                        <p:cTn id="7" dur="500"/>
                                        <p:tgtEl>
                                          <p:spTgt spid="8294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82949"/>
                                        </p:tgtEl>
                                        <p:attrNameLst>
                                          <p:attrName>style.visibility</p:attrName>
                                        </p:attrNameLst>
                                      </p:cBhvr>
                                      <p:to>
                                        <p:strVal val="visible"/>
                                      </p:to>
                                    </p:set>
                                    <p:anim calcmode="lin" valueType="num">
                                      <p:cBhvr additive="base">
                                        <p:cTn id="12" dur="500" fill="hold"/>
                                        <p:tgtEl>
                                          <p:spTgt spid="82949"/>
                                        </p:tgtEl>
                                        <p:attrNameLst>
                                          <p:attrName>ppt_x</p:attrName>
                                        </p:attrNameLst>
                                      </p:cBhvr>
                                      <p:tavLst>
                                        <p:tav tm="0">
                                          <p:val>
                                            <p:strVal val="0-#ppt_w/2"/>
                                          </p:val>
                                        </p:tav>
                                        <p:tav tm="100000">
                                          <p:val>
                                            <p:strVal val="#ppt_x"/>
                                          </p:val>
                                        </p:tav>
                                      </p:tavLst>
                                    </p:anim>
                                    <p:anim calcmode="lin" valueType="num">
                                      <p:cBhvr additive="base">
                                        <p:cTn id="13" dur="500" fill="hold"/>
                                        <p:tgtEl>
                                          <p:spTgt spid="829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灯片编号占位符 3"/>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17CEB1AC-E869-451D-9654-D9A32E5721EB}" type="slidenum">
              <a:rPr lang="en-US" altLang="zh-CN" b="0"/>
              <a:pPr eaLnBrk="1" hangingPunct="1"/>
              <a:t>51</a:t>
            </a:fld>
            <a:endParaRPr lang="en-US" altLang="zh-CN" b="0"/>
          </a:p>
        </p:txBody>
      </p:sp>
      <p:graphicFrame>
        <p:nvGraphicFramePr>
          <p:cNvPr id="16386" name="Object 2"/>
          <p:cNvGraphicFramePr>
            <a:graphicFrameLocks noChangeAspect="1"/>
          </p:cNvGraphicFramePr>
          <p:nvPr/>
        </p:nvGraphicFramePr>
        <p:xfrm>
          <a:off x="2495551" y="2997201"/>
          <a:ext cx="7212013" cy="676275"/>
        </p:xfrm>
        <a:graphic>
          <a:graphicData uri="http://schemas.openxmlformats.org/presentationml/2006/ole">
            <mc:AlternateContent xmlns:mc="http://schemas.openxmlformats.org/markup-compatibility/2006">
              <mc:Choice xmlns:v="urn:schemas-microsoft-com:vml" Requires="v">
                <p:oleObj spid="_x0000_s16307" name="Equation" r:id="rId4" imgW="2298700" imgH="228600" progId="Equation.DSMT4">
                  <p:embed/>
                </p:oleObj>
              </mc:Choice>
              <mc:Fallback>
                <p:oleObj name="Equation" r:id="rId4" imgW="2298700" imgH="2286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5551" y="2997201"/>
                        <a:ext cx="7212013"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5" name="Text Box 3"/>
          <p:cNvSpPr txBox="1">
            <a:spLocks noChangeArrowheads="1"/>
          </p:cNvSpPr>
          <p:nvPr/>
        </p:nvSpPr>
        <p:spPr bwMode="auto">
          <a:xfrm>
            <a:off x="162816" y="298194"/>
            <a:ext cx="8084264" cy="1224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spcBef>
                <a:spcPct val="30000"/>
              </a:spcBef>
            </a:pPr>
            <a:r>
              <a:rPr kumimoji="1" lang="zh-CN" altLang="en-US" sz="3200" dirty="0">
                <a:solidFill>
                  <a:schemeClr val="tx2"/>
                </a:solidFill>
                <a:latin typeface="Times New Roman" pitchFamily="18" charset="0"/>
              </a:rPr>
              <a:t>半满全满规则：</a:t>
            </a:r>
            <a:endParaRPr kumimoji="1" lang="zh-CN" altLang="zh-CN" sz="3200" dirty="0">
              <a:solidFill>
                <a:schemeClr val="tx2"/>
              </a:solidFill>
              <a:latin typeface="Times New Roman" pitchFamily="18" charset="0"/>
            </a:endParaRPr>
          </a:p>
          <a:p>
            <a:pPr eaLnBrk="1" hangingPunct="1">
              <a:spcBef>
                <a:spcPct val="30000"/>
              </a:spcBef>
            </a:pPr>
            <a:r>
              <a:rPr kumimoji="1" lang="zh-CN" altLang="zh-CN" sz="3200" b="0" dirty="0">
                <a:latin typeface="Times New Roman" pitchFamily="18" charset="0"/>
              </a:rPr>
              <a:t>     当轨道处于全满、半满时，原子较稳定。</a:t>
            </a:r>
            <a:endParaRPr kumimoji="1" lang="zh-CN" altLang="en-US" sz="3200" b="0" dirty="0">
              <a:latin typeface="Times New Roman" pitchFamily="18" charset="0"/>
            </a:endParaRPr>
          </a:p>
        </p:txBody>
      </p:sp>
      <p:graphicFrame>
        <p:nvGraphicFramePr>
          <p:cNvPr id="16403" name="Object 19"/>
          <p:cNvGraphicFramePr>
            <a:graphicFrameLocks noChangeAspect="1"/>
          </p:cNvGraphicFramePr>
          <p:nvPr/>
        </p:nvGraphicFramePr>
        <p:xfrm>
          <a:off x="2424113" y="4365626"/>
          <a:ext cx="7239000" cy="682625"/>
        </p:xfrm>
        <a:graphic>
          <a:graphicData uri="http://schemas.openxmlformats.org/presentationml/2006/ole">
            <mc:AlternateContent xmlns:mc="http://schemas.openxmlformats.org/markup-compatibility/2006">
              <mc:Choice xmlns:v="urn:schemas-microsoft-com:vml" Requires="v">
                <p:oleObj spid="_x0000_s16308" name="公式" r:id="rId6" imgW="2324100" imgH="228600" progId="Equation.3">
                  <p:embed/>
                </p:oleObj>
              </mc:Choice>
              <mc:Fallback>
                <p:oleObj name="公式" r:id="rId6" imgW="2324100" imgH="228600"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4113" y="4365626"/>
                        <a:ext cx="7239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pic>
                </p:oleObj>
              </mc:Fallback>
            </mc:AlternateContent>
          </a:graphicData>
        </a:graphic>
      </p:graphicFrame>
      <p:graphicFrame>
        <p:nvGraphicFramePr>
          <p:cNvPr id="16405" name="Object 21"/>
          <p:cNvGraphicFramePr>
            <a:graphicFrameLocks noChangeAspect="1"/>
          </p:cNvGraphicFramePr>
          <p:nvPr/>
        </p:nvGraphicFramePr>
        <p:xfrm>
          <a:off x="4983163" y="3683001"/>
          <a:ext cx="1897062" cy="677863"/>
        </p:xfrm>
        <a:graphic>
          <a:graphicData uri="http://schemas.openxmlformats.org/presentationml/2006/ole">
            <mc:AlternateContent xmlns:mc="http://schemas.openxmlformats.org/markup-compatibility/2006">
              <mc:Choice xmlns:v="urn:schemas-microsoft-com:vml" Requires="v">
                <p:oleObj spid="_x0000_s16309" name="Equation" r:id="rId8" imgW="710891" imgH="253890" progId="Equation.DSMT4">
                  <p:embed/>
                </p:oleObj>
              </mc:Choice>
              <mc:Fallback>
                <p:oleObj name="Equation" r:id="rId8" imgW="710891" imgH="253890" progId="Equation.DSMT4">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83163" y="3683001"/>
                        <a:ext cx="18970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08" name="Object 24"/>
          <p:cNvGraphicFramePr>
            <a:graphicFrameLocks noChangeAspect="1"/>
          </p:cNvGraphicFramePr>
          <p:nvPr>
            <p:extLst>
              <p:ext uri="{D42A27DB-BD31-4B8C-83A1-F6EECF244321}">
                <p14:modId xmlns:p14="http://schemas.microsoft.com/office/powerpoint/2010/main" val="2387054580"/>
              </p:ext>
            </p:extLst>
          </p:nvPr>
        </p:nvGraphicFramePr>
        <p:xfrm>
          <a:off x="5374307" y="5301208"/>
          <a:ext cx="2451100" cy="700088"/>
        </p:xfrm>
        <a:graphic>
          <a:graphicData uri="http://schemas.openxmlformats.org/presentationml/2006/ole">
            <mc:AlternateContent xmlns:mc="http://schemas.openxmlformats.org/markup-compatibility/2006">
              <mc:Choice xmlns:v="urn:schemas-microsoft-com:vml" Requires="v">
                <p:oleObj spid="_x0000_s16310" name="Equation" r:id="rId10" imgW="888614" imgH="253890" progId="Equation.DSMT4">
                  <p:embed/>
                </p:oleObj>
              </mc:Choice>
              <mc:Fallback>
                <p:oleObj name="Equation" r:id="rId10" imgW="888614" imgH="253890" progId="Equation.DSMT4">
                  <p:embed/>
                  <p:pic>
                    <p:nvPicPr>
                      <p:cNvPr id="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74307" y="5301208"/>
                        <a:ext cx="2451100" cy="7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10" name="Rectangle 26"/>
          <p:cNvSpPr>
            <a:spLocks noChangeArrowheads="1"/>
          </p:cNvSpPr>
          <p:nvPr/>
        </p:nvSpPr>
        <p:spPr bwMode="auto">
          <a:xfrm>
            <a:off x="5087938" y="2924176"/>
            <a:ext cx="3313112" cy="720725"/>
          </a:xfrm>
          <a:prstGeom prst="rect">
            <a:avLst/>
          </a:prstGeom>
          <a:solidFill>
            <a:schemeClr val="accent1">
              <a:alpha val="0"/>
            </a:schemeClr>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1" name="Rectangle 27"/>
          <p:cNvSpPr>
            <a:spLocks noChangeArrowheads="1"/>
          </p:cNvSpPr>
          <p:nvPr/>
        </p:nvSpPr>
        <p:spPr bwMode="auto">
          <a:xfrm>
            <a:off x="4943476" y="4292601"/>
            <a:ext cx="3312765" cy="720725"/>
          </a:xfrm>
          <a:prstGeom prst="rect">
            <a:avLst/>
          </a:prstGeom>
          <a:solidFill>
            <a:schemeClr val="accent1">
              <a:alpha val="0"/>
            </a:schemeClr>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wipe(left)">
                                      <p:cBhvr>
                                        <p:cTn id="7" dur="500"/>
                                        <p:tgtEl>
                                          <p:spTgt spid="16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6410"/>
                                        </p:tgtEl>
                                        <p:attrNameLst>
                                          <p:attrName>style.visibility</p:attrName>
                                        </p:attrNameLst>
                                      </p:cBhvr>
                                      <p:to>
                                        <p:strVal val="visible"/>
                                      </p:to>
                                    </p:set>
                                    <p:animEffect transition="in" filter="barn(inHorizontal)">
                                      <p:cBhvr>
                                        <p:cTn id="12" dur="500"/>
                                        <p:tgtEl>
                                          <p:spTgt spid="164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405"/>
                                        </p:tgtEl>
                                        <p:attrNameLst>
                                          <p:attrName>style.visibility</p:attrName>
                                        </p:attrNameLst>
                                      </p:cBhvr>
                                      <p:to>
                                        <p:strVal val="visible"/>
                                      </p:to>
                                    </p:set>
                                    <p:animEffect transition="in" filter="wipe(left)">
                                      <p:cBhvr>
                                        <p:cTn id="17" dur="500"/>
                                        <p:tgtEl>
                                          <p:spTgt spid="164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6403"/>
                                        </p:tgtEl>
                                        <p:attrNameLst>
                                          <p:attrName>style.visibility</p:attrName>
                                        </p:attrNameLst>
                                      </p:cBhvr>
                                      <p:to>
                                        <p:strVal val="visible"/>
                                      </p:to>
                                    </p:set>
                                    <p:animEffect transition="in" filter="wipe(left)">
                                      <p:cBhvr>
                                        <p:cTn id="22" dur="500"/>
                                        <p:tgtEl>
                                          <p:spTgt spid="164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16411"/>
                                        </p:tgtEl>
                                        <p:attrNameLst>
                                          <p:attrName>style.visibility</p:attrName>
                                        </p:attrNameLst>
                                      </p:cBhvr>
                                      <p:to>
                                        <p:strVal val="visible"/>
                                      </p:to>
                                    </p:set>
                                    <p:animEffect transition="in" filter="barn(inHorizontal)">
                                      <p:cBhvr>
                                        <p:cTn id="27" dur="500"/>
                                        <p:tgtEl>
                                          <p:spTgt spid="164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6408"/>
                                        </p:tgtEl>
                                        <p:attrNameLst>
                                          <p:attrName>style.visibility</p:attrName>
                                        </p:attrNameLst>
                                      </p:cBhvr>
                                      <p:to>
                                        <p:strVal val="visible"/>
                                      </p:to>
                                    </p:set>
                                    <p:animEffect transition="in" filter="slide(fromBottom)">
                                      <p:cBhvr>
                                        <p:cTn id="32" dur="500"/>
                                        <p:tgtEl>
                                          <p:spTgt spid="16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10" grpId="0" animBg="1"/>
      <p:bldP spid="1641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灯片编号占位符 5"/>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EC9A9267-E601-4924-9377-0D841C970BA8}" type="slidenum">
              <a:rPr lang="en-US" altLang="zh-CN" b="0"/>
              <a:pPr eaLnBrk="1" hangingPunct="1"/>
              <a:t>52</a:t>
            </a:fld>
            <a:endParaRPr lang="en-US" altLang="zh-CN" b="0"/>
          </a:p>
        </p:txBody>
      </p:sp>
      <p:sp>
        <p:nvSpPr>
          <p:cNvPr id="16388" name="Rectangle 3"/>
          <p:cNvSpPr>
            <a:spLocks noGrp="1" noChangeArrowheads="1"/>
          </p:cNvSpPr>
          <p:nvPr>
            <p:ph type="body" idx="1"/>
          </p:nvPr>
        </p:nvSpPr>
        <p:spPr>
          <a:xfrm>
            <a:off x="1343472" y="688974"/>
            <a:ext cx="9001000" cy="1530350"/>
          </a:xfrm>
        </p:spPr>
        <p:txBody>
          <a:bodyPr/>
          <a:lstStyle/>
          <a:p>
            <a:pPr eaLnBrk="1" hangingPunct="1">
              <a:buFont typeface="Wingdings" pitchFamily="2" charset="2"/>
              <a:buNone/>
            </a:pPr>
            <a:r>
              <a:rPr lang="zh-CN" altLang="en-US" sz="3200" dirty="0"/>
              <a:t>例：请写出下列各元素基态原子的电子排布式。</a:t>
            </a:r>
          </a:p>
          <a:p>
            <a:pPr eaLnBrk="1" hangingPunct="1">
              <a:buFont typeface="Wingdings" pitchFamily="2" charset="2"/>
              <a:buNone/>
            </a:pPr>
            <a:r>
              <a:rPr lang="zh-CN" altLang="en-US" sz="3200" dirty="0"/>
              <a:t> </a:t>
            </a:r>
            <a:r>
              <a:rPr lang="en-US" altLang="zh-CN" sz="3200" baseline="-25000" dirty="0"/>
              <a:t>11</a:t>
            </a:r>
            <a:r>
              <a:rPr lang="en-US" altLang="zh-CN" sz="3200" dirty="0"/>
              <a:t>Na , </a:t>
            </a:r>
            <a:r>
              <a:rPr lang="en-US" altLang="zh-CN" sz="3200" baseline="-25000" dirty="0"/>
              <a:t>26</a:t>
            </a:r>
            <a:r>
              <a:rPr lang="en-US" altLang="zh-CN" sz="3200" dirty="0"/>
              <a:t>Fe , </a:t>
            </a:r>
            <a:r>
              <a:rPr lang="en-US" altLang="zh-CN" sz="3200" baseline="-25000" dirty="0"/>
              <a:t>30</a:t>
            </a:r>
            <a:r>
              <a:rPr lang="en-US" altLang="zh-CN" sz="3200" dirty="0"/>
              <a:t>Zn , </a:t>
            </a:r>
            <a:r>
              <a:rPr lang="en-US" altLang="zh-CN" sz="3200" baseline="-25000" dirty="0"/>
              <a:t>35</a:t>
            </a:r>
            <a:r>
              <a:rPr lang="en-US" altLang="zh-CN" sz="3200" dirty="0"/>
              <a:t>Br</a:t>
            </a:r>
          </a:p>
        </p:txBody>
      </p:sp>
      <p:sp>
        <p:nvSpPr>
          <p:cNvPr id="95236" name="Rectangle 4"/>
          <p:cNvSpPr>
            <a:spLocks noChangeArrowheads="1"/>
          </p:cNvSpPr>
          <p:nvPr/>
        </p:nvSpPr>
        <p:spPr bwMode="auto">
          <a:xfrm>
            <a:off x="2566988" y="2384426"/>
            <a:ext cx="63373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266700">
              <a:lnSpc>
                <a:spcPct val="150000"/>
              </a:lnSpc>
            </a:pPr>
            <a:r>
              <a:rPr lang="en-US" altLang="zh-CN" sz="3200" baseline="-25000" dirty="0">
                <a:latin typeface="Times New Roman" pitchFamily="18" charset="0"/>
              </a:rPr>
              <a:t>11</a:t>
            </a:r>
            <a:r>
              <a:rPr lang="en-US" altLang="zh-CN" sz="3200" dirty="0">
                <a:latin typeface="Times New Roman" pitchFamily="18" charset="0"/>
              </a:rPr>
              <a:t>Na</a:t>
            </a:r>
            <a:r>
              <a:rPr lang="zh-CN" altLang="en-US" sz="3200" dirty="0">
                <a:latin typeface="Times New Roman" pitchFamily="18" charset="0"/>
              </a:rPr>
              <a:t>：</a:t>
            </a:r>
            <a:r>
              <a:rPr lang="en-US" altLang="zh-CN" sz="3200" dirty="0">
                <a:latin typeface="Times New Roman" pitchFamily="18" charset="0"/>
              </a:rPr>
              <a:t>1s</a:t>
            </a:r>
            <a:r>
              <a:rPr lang="en-US" altLang="zh-CN" sz="3200" baseline="30000" dirty="0">
                <a:latin typeface="Times New Roman" pitchFamily="18" charset="0"/>
              </a:rPr>
              <a:t>2</a:t>
            </a:r>
            <a:r>
              <a:rPr lang="en-US" altLang="zh-CN" sz="3200" dirty="0">
                <a:latin typeface="Times New Roman" pitchFamily="18" charset="0"/>
              </a:rPr>
              <a:t>2s</a:t>
            </a:r>
            <a:r>
              <a:rPr lang="en-US" altLang="zh-CN" sz="3200" baseline="30000" dirty="0">
                <a:latin typeface="Times New Roman" pitchFamily="18" charset="0"/>
              </a:rPr>
              <a:t>2</a:t>
            </a:r>
            <a:r>
              <a:rPr lang="en-US" altLang="zh-CN" sz="3200" dirty="0">
                <a:latin typeface="Times New Roman" pitchFamily="18" charset="0"/>
              </a:rPr>
              <a:t>2p</a:t>
            </a:r>
            <a:r>
              <a:rPr lang="en-US" altLang="zh-CN" sz="3200" baseline="30000" dirty="0">
                <a:latin typeface="Times New Roman" pitchFamily="18" charset="0"/>
              </a:rPr>
              <a:t>6</a:t>
            </a:r>
            <a:r>
              <a:rPr lang="en-US" altLang="zh-CN" sz="3200" dirty="0">
                <a:latin typeface="Times New Roman" pitchFamily="18" charset="0"/>
              </a:rPr>
              <a:t>3s</a:t>
            </a:r>
            <a:r>
              <a:rPr lang="en-US" altLang="zh-CN" sz="3200" baseline="30000" dirty="0">
                <a:latin typeface="Times New Roman" pitchFamily="18" charset="0"/>
              </a:rPr>
              <a:t>1</a:t>
            </a:r>
            <a:r>
              <a:rPr lang="zh-CN" altLang="en-US" sz="3200" dirty="0">
                <a:latin typeface="Times New Roman" pitchFamily="18" charset="0"/>
              </a:rPr>
              <a:t>；</a:t>
            </a:r>
          </a:p>
          <a:p>
            <a:pPr indent="266700">
              <a:lnSpc>
                <a:spcPct val="150000"/>
              </a:lnSpc>
            </a:pPr>
            <a:r>
              <a:rPr lang="en-US" altLang="zh-CN" sz="3200" baseline="-25000" dirty="0">
                <a:latin typeface="Times New Roman" pitchFamily="18" charset="0"/>
              </a:rPr>
              <a:t>26</a:t>
            </a:r>
            <a:r>
              <a:rPr lang="en-US" altLang="zh-CN" sz="3200" dirty="0">
                <a:latin typeface="Times New Roman" pitchFamily="18" charset="0"/>
              </a:rPr>
              <a:t>Fe</a:t>
            </a:r>
            <a:r>
              <a:rPr lang="zh-CN" altLang="en-US" sz="3200" dirty="0">
                <a:latin typeface="Times New Roman" pitchFamily="18" charset="0"/>
              </a:rPr>
              <a:t>：</a:t>
            </a:r>
            <a:r>
              <a:rPr lang="en-US" altLang="zh-CN" sz="3200" dirty="0">
                <a:latin typeface="Times New Roman" pitchFamily="18" charset="0"/>
              </a:rPr>
              <a:t>1s</a:t>
            </a:r>
            <a:r>
              <a:rPr lang="en-US" altLang="zh-CN" sz="3200" baseline="30000" dirty="0">
                <a:latin typeface="Times New Roman" pitchFamily="18" charset="0"/>
              </a:rPr>
              <a:t>2</a:t>
            </a:r>
            <a:r>
              <a:rPr lang="en-US" altLang="zh-CN" sz="3200" dirty="0">
                <a:latin typeface="Times New Roman" pitchFamily="18" charset="0"/>
              </a:rPr>
              <a:t>2s</a:t>
            </a:r>
            <a:r>
              <a:rPr lang="en-US" altLang="zh-CN" sz="3200" baseline="30000" dirty="0">
                <a:latin typeface="Times New Roman" pitchFamily="18" charset="0"/>
              </a:rPr>
              <a:t>2</a:t>
            </a:r>
            <a:r>
              <a:rPr lang="en-US" altLang="zh-CN" sz="3200" dirty="0">
                <a:latin typeface="Times New Roman" pitchFamily="18" charset="0"/>
              </a:rPr>
              <a:t>2p</a:t>
            </a:r>
            <a:r>
              <a:rPr lang="en-US" altLang="zh-CN" sz="3200" baseline="30000" dirty="0">
                <a:latin typeface="Times New Roman" pitchFamily="18" charset="0"/>
              </a:rPr>
              <a:t>6</a:t>
            </a:r>
            <a:r>
              <a:rPr lang="en-US" altLang="zh-CN" sz="3200" dirty="0">
                <a:latin typeface="Times New Roman" pitchFamily="18" charset="0"/>
              </a:rPr>
              <a:t>3s</a:t>
            </a:r>
            <a:r>
              <a:rPr lang="en-US" altLang="zh-CN" sz="3200" baseline="30000" dirty="0">
                <a:latin typeface="Times New Roman" pitchFamily="18" charset="0"/>
              </a:rPr>
              <a:t>2</a:t>
            </a:r>
            <a:r>
              <a:rPr lang="en-US" altLang="zh-CN" sz="3200" dirty="0">
                <a:latin typeface="Times New Roman" pitchFamily="18" charset="0"/>
              </a:rPr>
              <a:t>3p</a:t>
            </a:r>
            <a:r>
              <a:rPr lang="en-US" altLang="zh-CN" sz="3200" baseline="30000" dirty="0">
                <a:latin typeface="Times New Roman" pitchFamily="18" charset="0"/>
              </a:rPr>
              <a:t>6</a:t>
            </a:r>
            <a:r>
              <a:rPr lang="en-US" altLang="zh-CN" sz="3200" dirty="0">
                <a:solidFill>
                  <a:srgbClr val="FF3300"/>
                </a:solidFill>
                <a:latin typeface="Times New Roman" pitchFamily="18" charset="0"/>
              </a:rPr>
              <a:t>3d</a:t>
            </a:r>
            <a:r>
              <a:rPr lang="en-US" altLang="zh-CN" sz="3200" baseline="30000" dirty="0">
                <a:solidFill>
                  <a:srgbClr val="FF3300"/>
                </a:solidFill>
                <a:latin typeface="Times New Roman" pitchFamily="18" charset="0"/>
              </a:rPr>
              <a:t>6</a:t>
            </a:r>
            <a:r>
              <a:rPr lang="en-US" altLang="zh-CN" sz="3200" dirty="0">
                <a:latin typeface="Times New Roman" pitchFamily="18" charset="0"/>
              </a:rPr>
              <a:t>4s</a:t>
            </a:r>
            <a:r>
              <a:rPr lang="en-US" altLang="zh-CN" sz="3200" baseline="30000" dirty="0">
                <a:latin typeface="Times New Roman" pitchFamily="18" charset="0"/>
              </a:rPr>
              <a:t>2</a:t>
            </a:r>
            <a:r>
              <a:rPr lang="zh-CN" altLang="en-US" sz="3200" dirty="0">
                <a:latin typeface="Times New Roman" pitchFamily="18" charset="0"/>
              </a:rPr>
              <a:t>；</a:t>
            </a:r>
          </a:p>
          <a:p>
            <a:pPr indent="266700">
              <a:lnSpc>
                <a:spcPct val="150000"/>
              </a:lnSpc>
            </a:pPr>
            <a:r>
              <a:rPr lang="en-US" altLang="zh-CN" sz="3200" baseline="-25000" dirty="0">
                <a:latin typeface="Times New Roman" pitchFamily="18" charset="0"/>
              </a:rPr>
              <a:t>30</a:t>
            </a:r>
            <a:r>
              <a:rPr lang="en-US" altLang="zh-CN" sz="3200" dirty="0">
                <a:latin typeface="Times New Roman" pitchFamily="18" charset="0"/>
              </a:rPr>
              <a:t>Zn</a:t>
            </a:r>
            <a:r>
              <a:rPr lang="zh-CN" altLang="en-US" sz="3200" dirty="0">
                <a:latin typeface="Times New Roman" pitchFamily="18" charset="0"/>
              </a:rPr>
              <a:t>：</a:t>
            </a:r>
            <a:r>
              <a:rPr lang="en-US" altLang="zh-CN" sz="3200" dirty="0">
                <a:latin typeface="Times New Roman" pitchFamily="18" charset="0"/>
              </a:rPr>
              <a:t>1s</a:t>
            </a:r>
            <a:r>
              <a:rPr lang="en-US" altLang="zh-CN" sz="3200" baseline="30000" dirty="0">
                <a:latin typeface="Times New Roman" pitchFamily="18" charset="0"/>
              </a:rPr>
              <a:t>2</a:t>
            </a:r>
            <a:r>
              <a:rPr lang="en-US" altLang="zh-CN" sz="3200" dirty="0">
                <a:latin typeface="Times New Roman" pitchFamily="18" charset="0"/>
              </a:rPr>
              <a:t>2s</a:t>
            </a:r>
            <a:r>
              <a:rPr lang="en-US" altLang="zh-CN" sz="3200" baseline="30000" dirty="0">
                <a:latin typeface="Times New Roman" pitchFamily="18" charset="0"/>
              </a:rPr>
              <a:t>2</a:t>
            </a:r>
            <a:r>
              <a:rPr lang="en-US" altLang="zh-CN" sz="3200" dirty="0">
                <a:latin typeface="Times New Roman" pitchFamily="18" charset="0"/>
              </a:rPr>
              <a:t>2p</a:t>
            </a:r>
            <a:r>
              <a:rPr lang="en-US" altLang="zh-CN" sz="3200" baseline="30000" dirty="0">
                <a:latin typeface="Times New Roman" pitchFamily="18" charset="0"/>
              </a:rPr>
              <a:t>6</a:t>
            </a:r>
            <a:r>
              <a:rPr lang="en-US" altLang="zh-CN" sz="3200" dirty="0">
                <a:latin typeface="Times New Roman" pitchFamily="18" charset="0"/>
              </a:rPr>
              <a:t>3s</a:t>
            </a:r>
            <a:r>
              <a:rPr lang="en-US" altLang="zh-CN" sz="3200" baseline="30000" dirty="0">
                <a:latin typeface="Times New Roman" pitchFamily="18" charset="0"/>
              </a:rPr>
              <a:t>2</a:t>
            </a:r>
            <a:r>
              <a:rPr lang="en-US" altLang="zh-CN" sz="3200" dirty="0">
                <a:latin typeface="Times New Roman" pitchFamily="18" charset="0"/>
              </a:rPr>
              <a:t>3p</a:t>
            </a:r>
            <a:r>
              <a:rPr lang="en-US" altLang="zh-CN" sz="3200" baseline="30000" dirty="0">
                <a:latin typeface="Times New Roman" pitchFamily="18" charset="0"/>
              </a:rPr>
              <a:t>6</a:t>
            </a:r>
            <a:r>
              <a:rPr lang="en-US" altLang="zh-CN" sz="3200" dirty="0">
                <a:solidFill>
                  <a:srgbClr val="FF3300"/>
                </a:solidFill>
                <a:latin typeface="Times New Roman" pitchFamily="18" charset="0"/>
              </a:rPr>
              <a:t>3d</a:t>
            </a:r>
            <a:r>
              <a:rPr lang="en-US" altLang="zh-CN" sz="3200" baseline="30000" dirty="0">
                <a:solidFill>
                  <a:srgbClr val="FF3300"/>
                </a:solidFill>
                <a:latin typeface="Times New Roman" pitchFamily="18" charset="0"/>
              </a:rPr>
              <a:t>10</a:t>
            </a:r>
            <a:r>
              <a:rPr lang="en-US" altLang="zh-CN" sz="3200" dirty="0">
                <a:latin typeface="Times New Roman" pitchFamily="18" charset="0"/>
              </a:rPr>
              <a:t>4s</a:t>
            </a:r>
            <a:r>
              <a:rPr lang="en-US" altLang="zh-CN" sz="3200" baseline="30000" dirty="0">
                <a:latin typeface="Times New Roman" pitchFamily="18" charset="0"/>
              </a:rPr>
              <a:t>2</a:t>
            </a:r>
            <a:r>
              <a:rPr lang="zh-CN" altLang="en-US" sz="3200" dirty="0">
                <a:latin typeface="Times New Roman" pitchFamily="18" charset="0"/>
              </a:rPr>
              <a:t>；</a:t>
            </a:r>
          </a:p>
          <a:p>
            <a:pPr indent="266700">
              <a:lnSpc>
                <a:spcPct val="150000"/>
              </a:lnSpc>
            </a:pPr>
            <a:r>
              <a:rPr lang="en-US" altLang="zh-CN" sz="3200" baseline="-25000" dirty="0">
                <a:latin typeface="Times New Roman" pitchFamily="18" charset="0"/>
              </a:rPr>
              <a:t>35</a:t>
            </a:r>
            <a:r>
              <a:rPr lang="en-US" altLang="zh-CN" sz="3200" dirty="0">
                <a:latin typeface="Times New Roman" pitchFamily="18" charset="0"/>
              </a:rPr>
              <a:t>Br</a:t>
            </a:r>
            <a:r>
              <a:rPr lang="zh-CN" altLang="en-US" sz="3200" dirty="0">
                <a:latin typeface="Times New Roman" pitchFamily="18" charset="0"/>
              </a:rPr>
              <a:t>：</a:t>
            </a:r>
            <a:r>
              <a:rPr lang="en-US" altLang="zh-CN" sz="3200" dirty="0">
                <a:latin typeface="Times New Roman" pitchFamily="18" charset="0"/>
              </a:rPr>
              <a:t>1s</a:t>
            </a:r>
            <a:r>
              <a:rPr lang="en-US" altLang="zh-CN" sz="3200" baseline="30000" dirty="0">
                <a:latin typeface="Times New Roman" pitchFamily="18" charset="0"/>
              </a:rPr>
              <a:t>2</a:t>
            </a:r>
            <a:r>
              <a:rPr lang="en-US" altLang="zh-CN" sz="3200" dirty="0">
                <a:latin typeface="Times New Roman" pitchFamily="18" charset="0"/>
              </a:rPr>
              <a:t>2s</a:t>
            </a:r>
            <a:r>
              <a:rPr lang="en-US" altLang="zh-CN" sz="3200" baseline="30000" dirty="0">
                <a:latin typeface="Times New Roman" pitchFamily="18" charset="0"/>
              </a:rPr>
              <a:t>2</a:t>
            </a:r>
            <a:r>
              <a:rPr lang="en-US" altLang="zh-CN" sz="3200" dirty="0">
                <a:latin typeface="Times New Roman" pitchFamily="18" charset="0"/>
              </a:rPr>
              <a:t>2p</a:t>
            </a:r>
            <a:r>
              <a:rPr lang="en-US" altLang="zh-CN" sz="3200" baseline="30000" dirty="0">
                <a:latin typeface="Times New Roman" pitchFamily="18" charset="0"/>
              </a:rPr>
              <a:t>6</a:t>
            </a:r>
            <a:r>
              <a:rPr lang="en-US" altLang="zh-CN" sz="3200" dirty="0">
                <a:latin typeface="Times New Roman" pitchFamily="18" charset="0"/>
              </a:rPr>
              <a:t>3s</a:t>
            </a:r>
            <a:r>
              <a:rPr lang="en-US" altLang="zh-CN" sz="3200" baseline="30000" dirty="0">
                <a:latin typeface="Times New Roman" pitchFamily="18" charset="0"/>
              </a:rPr>
              <a:t>2</a:t>
            </a:r>
            <a:r>
              <a:rPr lang="en-US" altLang="zh-CN" sz="3200" dirty="0">
                <a:latin typeface="Times New Roman" pitchFamily="18" charset="0"/>
              </a:rPr>
              <a:t>3p</a:t>
            </a:r>
            <a:r>
              <a:rPr lang="en-US" altLang="zh-CN" sz="3200" baseline="30000" dirty="0">
                <a:latin typeface="Times New Roman" pitchFamily="18" charset="0"/>
              </a:rPr>
              <a:t>6</a:t>
            </a:r>
            <a:r>
              <a:rPr lang="en-US" altLang="zh-CN" sz="3200" dirty="0">
                <a:solidFill>
                  <a:srgbClr val="FF3300"/>
                </a:solidFill>
                <a:latin typeface="Times New Roman" pitchFamily="18" charset="0"/>
              </a:rPr>
              <a:t>3d</a:t>
            </a:r>
            <a:r>
              <a:rPr lang="en-US" altLang="zh-CN" sz="3200" baseline="30000" dirty="0">
                <a:solidFill>
                  <a:srgbClr val="FF3300"/>
                </a:solidFill>
                <a:latin typeface="Times New Roman" pitchFamily="18" charset="0"/>
              </a:rPr>
              <a:t>10</a:t>
            </a:r>
            <a:r>
              <a:rPr lang="en-US" altLang="zh-CN" sz="3200" dirty="0">
                <a:latin typeface="Times New Roman" pitchFamily="18" charset="0"/>
              </a:rPr>
              <a:t>4s</a:t>
            </a:r>
            <a:r>
              <a:rPr lang="en-US" altLang="zh-CN" sz="3200" baseline="30000" dirty="0">
                <a:latin typeface="Times New Roman" pitchFamily="18" charset="0"/>
              </a:rPr>
              <a:t>2</a:t>
            </a:r>
            <a:r>
              <a:rPr lang="en-US" altLang="zh-CN" sz="3200" dirty="0">
                <a:latin typeface="Times New Roman" pitchFamily="18" charset="0"/>
              </a:rPr>
              <a:t>4p</a:t>
            </a:r>
            <a:r>
              <a:rPr lang="en-US" altLang="zh-CN" sz="3200" baseline="30000" dirty="0">
                <a:latin typeface="Times New Roman" pitchFamily="18" charset="0"/>
              </a:rPr>
              <a:t>5</a:t>
            </a:r>
            <a:endParaRPr lang="en-US" altLang="zh-CN" sz="32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5236"/>
                                        </p:tgtEl>
                                        <p:attrNameLst>
                                          <p:attrName>style.visibility</p:attrName>
                                        </p:attrNameLst>
                                      </p:cBhvr>
                                      <p:to>
                                        <p:strVal val="visible"/>
                                      </p:to>
                                    </p:set>
                                    <p:animEffect transition="in" filter="slide(fromBottom)">
                                      <p:cBhvr>
                                        <p:cTn id="7" dur="500"/>
                                        <p:tgtEl>
                                          <p:spTgt spid="95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891D39AA-D2D6-42A5-992D-97D23F5AD340}" type="datetime10">
              <a:rPr lang="zh-CN" altLang="en-US" b="0"/>
              <a:pPr eaLnBrk="1" hangingPunct="1"/>
              <a:t>21:32</a:t>
            </a:fld>
            <a:endParaRPr lang="en-US" altLang="zh-CN" b="0"/>
          </a:p>
        </p:txBody>
      </p:sp>
      <p:sp>
        <p:nvSpPr>
          <p:cNvPr id="17411" name="灯片编号占位符 5"/>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005C20DF-76B1-43EF-9EB6-B6E581D9BD09}" type="slidenum">
              <a:rPr lang="en-US" altLang="zh-CN" b="0"/>
              <a:pPr eaLnBrk="1" hangingPunct="1"/>
              <a:t>53</a:t>
            </a:fld>
            <a:endParaRPr lang="en-US" altLang="zh-CN" b="0"/>
          </a:p>
        </p:txBody>
      </p:sp>
      <p:sp>
        <p:nvSpPr>
          <p:cNvPr id="17412" name="Rectangle 2"/>
          <p:cNvSpPr>
            <a:spLocks noGrp="1" noChangeArrowheads="1"/>
          </p:cNvSpPr>
          <p:nvPr>
            <p:ph type="title"/>
          </p:nvPr>
        </p:nvSpPr>
        <p:spPr>
          <a:xfrm>
            <a:off x="1524001" y="301625"/>
            <a:ext cx="8683625" cy="1143000"/>
          </a:xfrm>
        </p:spPr>
        <p:txBody>
          <a:bodyPr/>
          <a:lstStyle/>
          <a:p>
            <a:pPr algn="ctr" eaLnBrk="1" hangingPunct="1"/>
            <a:r>
              <a:rPr lang="zh-CN" altLang="en-US" b="1" dirty="0">
                <a:solidFill>
                  <a:schemeClr val="bg2"/>
                </a:solidFill>
              </a:rPr>
              <a:t>第五节 元素周期表和元素性质的周期性</a:t>
            </a:r>
          </a:p>
        </p:txBody>
      </p:sp>
      <p:sp>
        <p:nvSpPr>
          <p:cNvPr id="17413" name="Rectangle 3"/>
          <p:cNvSpPr>
            <a:spLocks noGrp="1" noChangeArrowheads="1"/>
          </p:cNvSpPr>
          <p:nvPr>
            <p:ph type="body" idx="1"/>
          </p:nvPr>
        </p:nvSpPr>
        <p:spPr/>
        <p:txBody>
          <a:bodyPr/>
          <a:lstStyle/>
          <a:p>
            <a:pPr eaLnBrk="1" hangingPunct="1">
              <a:lnSpc>
                <a:spcPct val="200000"/>
              </a:lnSpc>
            </a:pPr>
            <a:r>
              <a:rPr lang="en-US" altLang="zh-CN" sz="3200" b="1"/>
              <a:t>1</a:t>
            </a:r>
            <a:r>
              <a:rPr lang="zh-CN" altLang="en-US" sz="3200" b="1"/>
              <a:t>、元素周期表</a:t>
            </a:r>
          </a:p>
          <a:p>
            <a:pPr eaLnBrk="1" hangingPunct="1">
              <a:lnSpc>
                <a:spcPct val="200000"/>
              </a:lnSpc>
            </a:pPr>
            <a:r>
              <a:rPr lang="en-US" altLang="zh-CN" sz="3200" b="1"/>
              <a:t>2</a:t>
            </a:r>
            <a:r>
              <a:rPr lang="zh-CN" altLang="en-US" sz="3200" b="1"/>
              <a:t>、元素性质的周期性</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41B2EF7A-F26E-4A6E-8CB1-491F686FB3AF}" type="datetime10">
              <a:rPr lang="zh-CN" altLang="en-US" b="0"/>
              <a:pPr eaLnBrk="1" hangingPunct="1"/>
              <a:t>21:32</a:t>
            </a:fld>
            <a:endParaRPr lang="en-US" altLang="zh-CN" b="0"/>
          </a:p>
        </p:txBody>
      </p:sp>
      <p:sp>
        <p:nvSpPr>
          <p:cNvPr id="18435" name="灯片编号占位符 5"/>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30D17AD3-61BC-4C6F-80AD-986951D79C1A}" type="slidenum">
              <a:rPr lang="en-US" altLang="zh-CN" b="0"/>
              <a:pPr eaLnBrk="1" hangingPunct="1"/>
              <a:t>54</a:t>
            </a:fld>
            <a:endParaRPr lang="en-US" altLang="zh-CN" b="0"/>
          </a:p>
        </p:txBody>
      </p:sp>
      <p:sp>
        <p:nvSpPr>
          <p:cNvPr id="18436" name="Rectangle 2"/>
          <p:cNvSpPr>
            <a:spLocks noGrp="1" noChangeArrowheads="1"/>
          </p:cNvSpPr>
          <p:nvPr>
            <p:ph type="title"/>
          </p:nvPr>
        </p:nvSpPr>
        <p:spPr>
          <a:xfrm>
            <a:off x="11832" y="-28187"/>
            <a:ext cx="8077200" cy="792163"/>
          </a:xfrm>
        </p:spPr>
        <p:txBody>
          <a:bodyPr/>
          <a:lstStyle/>
          <a:p>
            <a:pPr eaLnBrk="1" hangingPunct="1"/>
            <a:r>
              <a:rPr kumimoji="1" lang="zh-CN" altLang="en-US" sz="2800" b="1" dirty="0">
                <a:solidFill>
                  <a:schemeClr val="tx1"/>
                </a:solidFill>
                <a:latin typeface="Times New Roman" pitchFamily="18" charset="0"/>
              </a:rPr>
              <a:t>一、元素</a:t>
            </a:r>
            <a:r>
              <a:rPr kumimoji="1" lang="zh-CN" altLang="en-US" sz="2800" b="1" dirty="0">
                <a:solidFill>
                  <a:schemeClr val="tx1"/>
                </a:solidFill>
                <a:latin typeface="Times New Roman" pitchFamily="18" charset="0"/>
                <a:ea typeface="黑体" pitchFamily="2" charset="-122"/>
              </a:rPr>
              <a:t>周期表</a:t>
            </a:r>
            <a:r>
              <a:rPr kumimoji="1" lang="en-US" altLang="zh-CN" sz="2800" b="1" dirty="0">
                <a:solidFill>
                  <a:schemeClr val="tx1"/>
                </a:solidFill>
                <a:latin typeface="Times New Roman" pitchFamily="18" charset="0"/>
                <a:ea typeface="黑体" pitchFamily="2" charset="-122"/>
              </a:rPr>
              <a:t>(periodic table of elements)</a:t>
            </a:r>
          </a:p>
        </p:txBody>
      </p:sp>
      <p:pic>
        <p:nvPicPr>
          <p:cNvPr id="18437" name="Picture 3" descr="元素周期表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472" y="949895"/>
            <a:ext cx="9144000"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63A92266-21B3-43A2-BABB-23DEF78490A5}" type="datetime10">
              <a:rPr lang="zh-CN" altLang="en-US" b="0"/>
              <a:pPr eaLnBrk="1" hangingPunct="1"/>
              <a:t>21:32</a:t>
            </a:fld>
            <a:endParaRPr lang="en-US" altLang="zh-CN" b="0"/>
          </a:p>
        </p:txBody>
      </p:sp>
      <p:sp>
        <p:nvSpPr>
          <p:cNvPr id="19459" name="灯片编号占位符 5"/>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0DFC8726-7EC8-4D69-AB21-2F2884EB606F}" type="slidenum">
              <a:rPr lang="en-US" altLang="zh-CN" b="0"/>
              <a:pPr eaLnBrk="1" hangingPunct="1"/>
              <a:t>55</a:t>
            </a:fld>
            <a:endParaRPr lang="en-US" altLang="zh-CN" b="0"/>
          </a:p>
        </p:txBody>
      </p:sp>
      <p:sp>
        <p:nvSpPr>
          <p:cNvPr id="19460" name="Rectangle 6"/>
          <p:cNvSpPr>
            <a:spLocks noGrp="1" noChangeArrowheads="1"/>
          </p:cNvSpPr>
          <p:nvPr>
            <p:ph type="title"/>
          </p:nvPr>
        </p:nvSpPr>
        <p:spPr>
          <a:xfrm>
            <a:off x="407368" y="183112"/>
            <a:ext cx="8353425" cy="536575"/>
          </a:xfrm>
        </p:spPr>
        <p:txBody>
          <a:bodyPr/>
          <a:lstStyle/>
          <a:p>
            <a:pPr algn="ctr" eaLnBrk="1" hangingPunct="1"/>
            <a:r>
              <a:rPr lang="zh-CN" altLang="en-US" sz="2400" b="1" dirty="0"/>
              <a:t>各周期元素的数目与相应能级组和原子轨道的关系</a:t>
            </a:r>
            <a:r>
              <a:rPr lang="zh-CN" altLang="en-US" sz="3200" dirty="0"/>
              <a:t> </a:t>
            </a:r>
          </a:p>
        </p:txBody>
      </p:sp>
      <p:graphicFrame>
        <p:nvGraphicFramePr>
          <p:cNvPr id="19461" name="Object 5"/>
          <p:cNvGraphicFramePr>
            <a:graphicFrameLocks noGrp="1" noChangeAspect="1"/>
          </p:cNvGraphicFramePr>
          <p:nvPr>
            <p:ph idx="1"/>
            <p:extLst>
              <p:ext uri="{D42A27DB-BD31-4B8C-83A1-F6EECF244321}">
                <p14:modId xmlns:p14="http://schemas.microsoft.com/office/powerpoint/2010/main" val="1845317414"/>
              </p:ext>
            </p:extLst>
          </p:nvPr>
        </p:nvGraphicFramePr>
        <p:xfrm>
          <a:off x="2458070" y="1021658"/>
          <a:ext cx="6481762" cy="3348037"/>
        </p:xfrm>
        <a:graphic>
          <a:graphicData uri="http://schemas.openxmlformats.org/presentationml/2006/ole">
            <mc:AlternateContent xmlns:mc="http://schemas.openxmlformats.org/markup-compatibility/2006">
              <mc:Choice xmlns:v="urn:schemas-microsoft-com:vml" Requires="v">
                <p:oleObj spid="_x0000_s19697" name="文档" r:id="rId4" imgW="5094240" imgH="2632415" progId="Word.Document.8">
                  <p:embed/>
                </p:oleObj>
              </mc:Choice>
              <mc:Fallback>
                <p:oleObj name="文档" r:id="rId4" imgW="5094240" imgH="2632415"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8070" y="1021658"/>
                        <a:ext cx="6481762" cy="334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2" name="Text Box 8"/>
          <p:cNvSpPr txBox="1">
            <a:spLocks noChangeArrowheads="1"/>
          </p:cNvSpPr>
          <p:nvPr/>
        </p:nvSpPr>
        <p:spPr bwMode="auto">
          <a:xfrm>
            <a:off x="523575" y="4595970"/>
            <a:ext cx="10144425"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a:lnSpc>
                <a:spcPct val="120000"/>
              </a:lnSpc>
              <a:buFontTx/>
              <a:buChar char="•"/>
            </a:pPr>
            <a:r>
              <a:rPr lang="zh-CN" altLang="en-US" sz="2400" dirty="0">
                <a:solidFill>
                  <a:schemeClr val="tx2"/>
                </a:solidFill>
                <a:latin typeface="Times New Roman" pitchFamily="18" charset="0"/>
              </a:rPr>
              <a:t>周期数</a:t>
            </a:r>
            <a:r>
              <a:rPr lang="zh-CN" altLang="en-US" sz="2400" b="0" dirty="0">
                <a:latin typeface="Times New Roman" pitchFamily="18" charset="0"/>
              </a:rPr>
              <a:t>等于电子层数。</a:t>
            </a:r>
          </a:p>
          <a:p>
            <a:pPr>
              <a:lnSpc>
                <a:spcPct val="120000"/>
              </a:lnSpc>
              <a:buFontTx/>
              <a:buChar char="•"/>
            </a:pPr>
            <a:r>
              <a:rPr lang="zh-CN" altLang="en-US" sz="2400" dirty="0">
                <a:solidFill>
                  <a:schemeClr val="tx2"/>
                </a:solidFill>
                <a:latin typeface="Times New Roman" pitchFamily="18" charset="0"/>
              </a:rPr>
              <a:t>各周期元素的数目</a:t>
            </a:r>
            <a:r>
              <a:rPr lang="zh-CN" altLang="en-US" sz="2400" b="0" dirty="0">
                <a:latin typeface="Times New Roman" pitchFamily="18" charset="0"/>
              </a:rPr>
              <a:t>等于相应能级组中原子轨道所能容纳的电子总数。</a:t>
            </a:r>
          </a:p>
          <a:p>
            <a:pPr>
              <a:lnSpc>
                <a:spcPct val="120000"/>
              </a:lnSpc>
              <a:buFontTx/>
              <a:buChar char="•"/>
            </a:pPr>
            <a:r>
              <a:rPr lang="zh-CN" altLang="en-US" sz="2400" dirty="0">
                <a:solidFill>
                  <a:schemeClr val="tx2"/>
                </a:solidFill>
                <a:latin typeface="Times New Roman" pitchFamily="18" charset="0"/>
              </a:rPr>
              <a:t>主族元素的族数</a:t>
            </a:r>
            <a:r>
              <a:rPr lang="zh-CN" altLang="en-US" sz="2400" b="0" dirty="0">
                <a:latin typeface="Times New Roman" pitchFamily="18" charset="0"/>
              </a:rPr>
              <a:t>等于原子最外层电子数。</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1"/>
          <p:cNvSpPr>
            <a:spLocks noGrp="1"/>
          </p:cNvSpPr>
          <p:nvPr>
            <p:ph type="dt" sz="quarter" idx="10"/>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27B5FE3B-F34A-481D-8210-6DF737B2A997}" type="datetime10">
              <a:rPr lang="zh-CN" altLang="en-US" b="0"/>
              <a:pPr eaLnBrk="1" hangingPunct="1"/>
              <a:t>21:32</a:t>
            </a:fld>
            <a:endParaRPr lang="en-US" altLang="zh-CN" b="0"/>
          </a:p>
        </p:txBody>
      </p:sp>
      <p:sp>
        <p:nvSpPr>
          <p:cNvPr id="20483" name="灯片编号占位符 3"/>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73EA736F-2C9D-410D-BE23-CE7C8E2714B1}" type="slidenum">
              <a:rPr lang="en-US" altLang="zh-CN" b="0"/>
              <a:pPr eaLnBrk="1" hangingPunct="1"/>
              <a:t>56</a:t>
            </a:fld>
            <a:endParaRPr lang="en-US" altLang="zh-CN" b="0"/>
          </a:p>
        </p:txBody>
      </p:sp>
      <p:sp>
        <p:nvSpPr>
          <p:cNvPr id="20484" name="Rectangle 2"/>
          <p:cNvSpPr>
            <a:spLocks noChangeArrowheads="1"/>
          </p:cNvSpPr>
          <p:nvPr/>
        </p:nvSpPr>
        <p:spPr bwMode="auto">
          <a:xfrm>
            <a:off x="1524001" y="1268413"/>
            <a:ext cx="9288463"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buFontTx/>
              <a:buChar char="•"/>
            </a:pPr>
            <a:r>
              <a:rPr lang="zh-CN" altLang="en-US" sz="3200">
                <a:latin typeface="Times New Roman" pitchFamily="18" charset="0"/>
              </a:rPr>
              <a:t>副族元素的族数：</a:t>
            </a:r>
          </a:p>
          <a:p>
            <a:pPr eaLnBrk="0" hangingPunct="0">
              <a:lnSpc>
                <a:spcPct val="200000"/>
              </a:lnSpc>
            </a:pPr>
            <a:r>
              <a:rPr lang="en-US" altLang="zh-CN" sz="2600" b="0">
                <a:latin typeface="Times New Roman" pitchFamily="18" charset="0"/>
              </a:rPr>
              <a:t>1</a:t>
            </a:r>
            <a:r>
              <a:rPr lang="zh-CN" altLang="en-US" sz="2600" b="0">
                <a:latin typeface="Times New Roman" pitchFamily="18" charset="0"/>
              </a:rPr>
              <a:t>、当最外层</a:t>
            </a:r>
            <a:r>
              <a:rPr lang="en-US" altLang="zh-CN" sz="2600" b="0">
                <a:latin typeface="Times New Roman" pitchFamily="18" charset="0"/>
              </a:rPr>
              <a:t>s</a:t>
            </a:r>
            <a:r>
              <a:rPr lang="zh-CN" altLang="en-US" sz="2600" b="0">
                <a:latin typeface="Times New Roman" pitchFamily="18" charset="0"/>
              </a:rPr>
              <a:t>电子数</a:t>
            </a:r>
            <a:r>
              <a:rPr lang="en-US" altLang="zh-CN" sz="2600" b="0">
                <a:latin typeface="Times New Roman" pitchFamily="18" charset="0"/>
              </a:rPr>
              <a:t>+</a:t>
            </a:r>
            <a:r>
              <a:rPr lang="zh-CN" altLang="en-US" sz="2600" b="0">
                <a:latin typeface="Times New Roman" pitchFamily="18" charset="0"/>
              </a:rPr>
              <a:t>次外层</a:t>
            </a:r>
            <a:r>
              <a:rPr lang="en-US" altLang="zh-CN" sz="2600" b="0">
                <a:latin typeface="Times New Roman" pitchFamily="18" charset="0"/>
              </a:rPr>
              <a:t>d</a:t>
            </a:r>
            <a:r>
              <a:rPr lang="zh-CN" altLang="en-US" sz="2600" b="0">
                <a:latin typeface="Times New Roman" pitchFamily="18" charset="0"/>
              </a:rPr>
              <a:t>电子数</a:t>
            </a:r>
            <a:r>
              <a:rPr lang="en-US" altLang="zh-CN" sz="2600" b="0">
                <a:latin typeface="Times New Roman" pitchFamily="18" charset="0"/>
              </a:rPr>
              <a:t>=3~7</a:t>
            </a:r>
            <a:r>
              <a:rPr lang="zh-CN" altLang="en-US" sz="2600" b="0">
                <a:latin typeface="Times New Roman" pitchFamily="18" charset="0"/>
              </a:rPr>
              <a:t>时，为</a:t>
            </a:r>
            <a:r>
              <a:rPr lang="en-US" altLang="zh-CN" sz="2600">
                <a:latin typeface="Times New Roman" pitchFamily="18" charset="0"/>
              </a:rPr>
              <a:t>Ⅲ~Ⅶ</a:t>
            </a:r>
            <a:r>
              <a:rPr lang="zh-CN" altLang="en-US" sz="2600">
                <a:latin typeface="Times New Roman" pitchFamily="18" charset="0"/>
              </a:rPr>
              <a:t>副族</a:t>
            </a:r>
            <a:r>
              <a:rPr lang="en-US" altLang="zh-CN" sz="2600">
                <a:latin typeface="Times New Roman" pitchFamily="18" charset="0"/>
              </a:rPr>
              <a:t>;</a:t>
            </a:r>
            <a:endParaRPr lang="en-US" altLang="zh-CN" sz="2600" b="0">
              <a:latin typeface="Times New Roman" pitchFamily="18" charset="0"/>
            </a:endParaRPr>
          </a:p>
          <a:p>
            <a:pPr eaLnBrk="0" hangingPunct="0">
              <a:lnSpc>
                <a:spcPct val="200000"/>
              </a:lnSpc>
            </a:pPr>
            <a:r>
              <a:rPr lang="en-US" altLang="zh-CN" sz="2600" b="0">
                <a:latin typeface="Times New Roman" pitchFamily="18" charset="0"/>
              </a:rPr>
              <a:t>2</a:t>
            </a:r>
            <a:r>
              <a:rPr lang="zh-CN" altLang="en-US" sz="2600" b="0">
                <a:latin typeface="Times New Roman" pitchFamily="18" charset="0"/>
              </a:rPr>
              <a:t>、当最外层</a:t>
            </a:r>
            <a:r>
              <a:rPr lang="en-US" altLang="zh-CN" sz="2600" b="0">
                <a:latin typeface="Times New Roman" pitchFamily="18" charset="0"/>
              </a:rPr>
              <a:t>s</a:t>
            </a:r>
            <a:r>
              <a:rPr lang="zh-CN" altLang="en-US" sz="2600" b="0">
                <a:latin typeface="Times New Roman" pitchFamily="18" charset="0"/>
              </a:rPr>
              <a:t>电子数</a:t>
            </a:r>
            <a:r>
              <a:rPr lang="en-US" altLang="zh-CN" sz="2600" b="0">
                <a:latin typeface="Times New Roman" pitchFamily="18" charset="0"/>
              </a:rPr>
              <a:t>+</a:t>
            </a:r>
            <a:r>
              <a:rPr lang="zh-CN" altLang="en-US" sz="2600" b="0">
                <a:latin typeface="Times New Roman" pitchFamily="18" charset="0"/>
              </a:rPr>
              <a:t>次外层</a:t>
            </a:r>
            <a:r>
              <a:rPr lang="en-US" altLang="zh-CN" sz="2600" b="0">
                <a:latin typeface="Times New Roman" pitchFamily="18" charset="0"/>
              </a:rPr>
              <a:t>d</a:t>
            </a:r>
            <a:r>
              <a:rPr lang="zh-CN" altLang="en-US" sz="2600" b="0">
                <a:latin typeface="Times New Roman" pitchFamily="18" charset="0"/>
              </a:rPr>
              <a:t>电子数</a:t>
            </a:r>
            <a:r>
              <a:rPr lang="en-US" altLang="zh-CN" sz="2600" b="0">
                <a:latin typeface="Times New Roman" pitchFamily="18" charset="0"/>
              </a:rPr>
              <a:t>=8~9</a:t>
            </a:r>
            <a:r>
              <a:rPr lang="zh-CN" altLang="en-US" sz="2600" b="0">
                <a:latin typeface="Times New Roman" pitchFamily="18" charset="0"/>
              </a:rPr>
              <a:t>时，为</a:t>
            </a:r>
            <a:r>
              <a:rPr lang="en-US" altLang="zh-CN" sz="2600">
                <a:latin typeface="Times New Roman" pitchFamily="18" charset="0"/>
              </a:rPr>
              <a:t>Ⅷ</a:t>
            </a:r>
            <a:r>
              <a:rPr lang="zh-CN" altLang="en-US" sz="2600">
                <a:latin typeface="Times New Roman" pitchFamily="18" charset="0"/>
              </a:rPr>
              <a:t>族</a:t>
            </a:r>
            <a:r>
              <a:rPr lang="en-US" altLang="zh-CN" sz="2600">
                <a:latin typeface="Times New Roman" pitchFamily="18" charset="0"/>
              </a:rPr>
              <a:t>;</a:t>
            </a:r>
            <a:endParaRPr lang="en-US" altLang="zh-CN" sz="2600" b="0">
              <a:latin typeface="Times New Roman" pitchFamily="18" charset="0"/>
            </a:endParaRPr>
          </a:p>
          <a:p>
            <a:pPr eaLnBrk="0" hangingPunct="0">
              <a:lnSpc>
                <a:spcPct val="200000"/>
              </a:lnSpc>
            </a:pPr>
            <a:r>
              <a:rPr lang="en-US" altLang="zh-CN" sz="2600" b="0">
                <a:latin typeface="Times New Roman" pitchFamily="18" charset="0"/>
              </a:rPr>
              <a:t>3</a:t>
            </a:r>
            <a:r>
              <a:rPr lang="zh-CN" altLang="en-US" sz="2600" b="0">
                <a:latin typeface="Times New Roman" pitchFamily="18" charset="0"/>
              </a:rPr>
              <a:t>、当最外层</a:t>
            </a:r>
            <a:r>
              <a:rPr lang="en-US" altLang="zh-CN" sz="2600" b="0">
                <a:latin typeface="Times New Roman" pitchFamily="18" charset="0"/>
              </a:rPr>
              <a:t>s</a:t>
            </a:r>
            <a:r>
              <a:rPr lang="zh-CN" altLang="en-US" sz="2600" b="0">
                <a:latin typeface="Times New Roman" pitchFamily="18" charset="0"/>
              </a:rPr>
              <a:t>电子数</a:t>
            </a:r>
            <a:r>
              <a:rPr lang="en-US" altLang="zh-CN" sz="2600" b="0">
                <a:latin typeface="Times New Roman" pitchFamily="18" charset="0"/>
              </a:rPr>
              <a:t>+</a:t>
            </a:r>
            <a:r>
              <a:rPr lang="zh-CN" altLang="en-US" sz="2600" b="0">
                <a:latin typeface="Times New Roman" pitchFamily="18" charset="0"/>
              </a:rPr>
              <a:t>次外层</a:t>
            </a:r>
            <a:r>
              <a:rPr lang="en-US" altLang="zh-CN" sz="2600" b="0">
                <a:latin typeface="Times New Roman" pitchFamily="18" charset="0"/>
              </a:rPr>
              <a:t>d</a:t>
            </a:r>
            <a:r>
              <a:rPr lang="zh-CN" altLang="en-US" sz="2600" b="0">
                <a:latin typeface="Times New Roman" pitchFamily="18" charset="0"/>
              </a:rPr>
              <a:t>电子数</a:t>
            </a:r>
            <a:r>
              <a:rPr lang="en-US" altLang="zh-CN" sz="2600" b="0">
                <a:latin typeface="Times New Roman" pitchFamily="18" charset="0"/>
              </a:rPr>
              <a:t>=11</a:t>
            </a:r>
            <a:r>
              <a:rPr lang="zh-CN" altLang="en-US" sz="2600" b="0">
                <a:latin typeface="Times New Roman" pitchFamily="18" charset="0"/>
              </a:rPr>
              <a:t>、</a:t>
            </a:r>
            <a:r>
              <a:rPr lang="en-US" altLang="zh-CN" sz="2600" b="0">
                <a:latin typeface="Times New Roman" pitchFamily="18" charset="0"/>
              </a:rPr>
              <a:t>12</a:t>
            </a:r>
            <a:r>
              <a:rPr lang="zh-CN" altLang="en-US" sz="2600" b="0">
                <a:latin typeface="Times New Roman" pitchFamily="18" charset="0"/>
              </a:rPr>
              <a:t>，为</a:t>
            </a:r>
            <a:r>
              <a:rPr lang="en-US" altLang="zh-CN" sz="2600">
                <a:latin typeface="Times New Roman" pitchFamily="18" charset="0"/>
              </a:rPr>
              <a:t>Ⅰ~Ⅱ</a:t>
            </a:r>
            <a:r>
              <a:rPr lang="zh-CN" altLang="en-US" sz="2600">
                <a:latin typeface="Times New Roman" pitchFamily="18" charset="0"/>
              </a:rPr>
              <a:t>副族</a:t>
            </a:r>
            <a:r>
              <a:rPr lang="en-US" altLang="zh-CN" sz="2600">
                <a:latin typeface="Times New Roman" pitchFamily="18" charset="0"/>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灯片编号占位符 5"/>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41A2BE10-A8C7-4104-86FE-0F078227A38C}" type="slidenum">
              <a:rPr lang="en-US" altLang="zh-CN" b="0"/>
              <a:pPr eaLnBrk="1" hangingPunct="1"/>
              <a:t>57</a:t>
            </a:fld>
            <a:endParaRPr lang="en-US" altLang="zh-CN" b="0"/>
          </a:p>
        </p:txBody>
      </p:sp>
      <p:sp>
        <p:nvSpPr>
          <p:cNvPr id="21508" name="Rectangle 6"/>
          <p:cNvSpPr>
            <a:spLocks noGrp="1" noChangeArrowheads="1"/>
          </p:cNvSpPr>
          <p:nvPr>
            <p:ph type="title"/>
          </p:nvPr>
        </p:nvSpPr>
        <p:spPr>
          <a:xfrm>
            <a:off x="2855913" y="157163"/>
            <a:ext cx="7313612" cy="463550"/>
          </a:xfrm>
        </p:spPr>
        <p:txBody>
          <a:bodyPr/>
          <a:lstStyle/>
          <a:p>
            <a:pPr algn="ctr" eaLnBrk="1" hangingPunct="1"/>
            <a:r>
              <a:rPr lang="zh-CN" altLang="en-US" sz="3200" b="1"/>
              <a:t>元素周期表的分区</a:t>
            </a:r>
            <a:r>
              <a:rPr lang="zh-CN" altLang="en-US" sz="3200"/>
              <a:t> </a:t>
            </a:r>
          </a:p>
        </p:txBody>
      </p:sp>
      <p:graphicFrame>
        <p:nvGraphicFramePr>
          <p:cNvPr id="21509" name="Object 10"/>
          <p:cNvGraphicFramePr>
            <a:graphicFrameLocks noGrp="1" noChangeAspect="1"/>
          </p:cNvGraphicFramePr>
          <p:nvPr>
            <p:ph idx="1"/>
          </p:nvPr>
        </p:nvGraphicFramePr>
        <p:xfrm>
          <a:off x="1774826" y="549275"/>
          <a:ext cx="8893175" cy="4903788"/>
        </p:xfrm>
        <a:graphic>
          <a:graphicData uri="http://schemas.openxmlformats.org/presentationml/2006/ole">
            <mc:AlternateContent xmlns:mc="http://schemas.openxmlformats.org/markup-compatibility/2006">
              <mc:Choice xmlns:v="urn:schemas-microsoft-com:vml" Requires="v">
                <p:oleObj spid="_x0000_s21745" name="文档" r:id="rId4" imgW="5446108" imgH="3003588" progId="Word.Document.8">
                  <p:embed/>
                </p:oleObj>
              </mc:Choice>
              <mc:Fallback>
                <p:oleObj name="文档" r:id="rId4" imgW="5446108" imgH="3003588" progId="Word.Document.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4826" y="549275"/>
                        <a:ext cx="8893175" cy="4903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0" name="Text Box 12"/>
          <p:cNvSpPr txBox="1">
            <a:spLocks noChangeArrowheads="1"/>
          </p:cNvSpPr>
          <p:nvPr/>
        </p:nvSpPr>
        <p:spPr bwMode="auto">
          <a:xfrm>
            <a:off x="2711624" y="5084764"/>
            <a:ext cx="6705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r>
              <a:rPr lang="en-US" altLang="zh-CN" sz="2800" b="0" dirty="0">
                <a:latin typeface="Times New Roman" pitchFamily="18" charset="0"/>
              </a:rPr>
              <a:t>s </a:t>
            </a:r>
            <a:r>
              <a:rPr lang="zh-CN" altLang="en-US" sz="2800" b="0" dirty="0">
                <a:latin typeface="Times New Roman" pitchFamily="18" charset="0"/>
              </a:rPr>
              <a:t>区</a:t>
            </a:r>
            <a:r>
              <a:rPr lang="en-US" altLang="zh-CN" sz="2800" b="0" dirty="0">
                <a:latin typeface="Times New Roman" pitchFamily="18" charset="0"/>
              </a:rPr>
              <a:t>—</a:t>
            </a:r>
            <a:r>
              <a:rPr lang="en-US" altLang="zh-CN" sz="2800" b="0" i="1" dirty="0">
                <a:latin typeface="Times New Roman" pitchFamily="18" charset="0"/>
              </a:rPr>
              <a:t>n</a:t>
            </a:r>
            <a:r>
              <a:rPr lang="en-US" altLang="zh-CN" sz="2800" b="0" dirty="0">
                <a:latin typeface="Times New Roman" pitchFamily="18" charset="0"/>
              </a:rPr>
              <a:t>s</a:t>
            </a:r>
            <a:r>
              <a:rPr lang="en-US" altLang="zh-CN" sz="2800" b="0" baseline="30000" dirty="0">
                <a:latin typeface="Times New Roman" pitchFamily="18" charset="0"/>
              </a:rPr>
              <a:t>1</a:t>
            </a:r>
            <a:r>
              <a:rPr lang="zh-CN" altLang="en-US" sz="2800" b="0" baseline="30000" dirty="0">
                <a:latin typeface="Times New Roman" pitchFamily="18" charset="0"/>
              </a:rPr>
              <a:t>－</a:t>
            </a:r>
            <a:r>
              <a:rPr lang="en-US" altLang="zh-CN" sz="2800" b="0" baseline="30000" dirty="0">
                <a:latin typeface="Times New Roman" pitchFamily="18" charset="0"/>
              </a:rPr>
              <a:t>2</a:t>
            </a:r>
            <a:r>
              <a:rPr lang="en-US" altLang="zh-CN" sz="2800" b="0" dirty="0">
                <a:latin typeface="Times New Roman" pitchFamily="18" charset="0"/>
              </a:rPr>
              <a:t>              p </a:t>
            </a:r>
            <a:r>
              <a:rPr lang="zh-CN" altLang="en-US" sz="2800" b="0" dirty="0">
                <a:latin typeface="Times New Roman" pitchFamily="18" charset="0"/>
              </a:rPr>
              <a:t>区</a:t>
            </a:r>
            <a:r>
              <a:rPr lang="en-US" altLang="zh-CN" sz="2800" b="0" dirty="0">
                <a:latin typeface="Times New Roman" pitchFamily="18" charset="0"/>
              </a:rPr>
              <a:t>—</a:t>
            </a:r>
            <a:r>
              <a:rPr lang="en-US" altLang="zh-CN" sz="2800" b="0" i="1" dirty="0">
                <a:latin typeface="Times New Roman" pitchFamily="18" charset="0"/>
              </a:rPr>
              <a:t>n</a:t>
            </a:r>
            <a:r>
              <a:rPr lang="en-US" altLang="zh-CN" sz="2800" b="0" dirty="0">
                <a:latin typeface="Times New Roman" pitchFamily="18" charset="0"/>
              </a:rPr>
              <a:t>s</a:t>
            </a:r>
            <a:r>
              <a:rPr lang="en-US" altLang="zh-CN" sz="2800" b="0" baseline="30000" dirty="0">
                <a:latin typeface="Times New Roman" pitchFamily="18" charset="0"/>
              </a:rPr>
              <a:t>2</a:t>
            </a:r>
            <a:r>
              <a:rPr lang="en-US" altLang="zh-CN" sz="2800" b="0" i="1" dirty="0">
                <a:latin typeface="Times New Roman" pitchFamily="18" charset="0"/>
              </a:rPr>
              <a:t>n</a:t>
            </a:r>
            <a:r>
              <a:rPr lang="en-US" altLang="zh-CN" sz="2800" b="0" dirty="0">
                <a:latin typeface="Times New Roman" pitchFamily="18" charset="0"/>
              </a:rPr>
              <a:t>p</a:t>
            </a:r>
            <a:r>
              <a:rPr lang="en-US" altLang="zh-CN" sz="2800" b="0" baseline="30000" dirty="0">
                <a:latin typeface="Times New Roman" pitchFamily="18" charset="0"/>
              </a:rPr>
              <a:t>1</a:t>
            </a:r>
            <a:r>
              <a:rPr lang="zh-CN" altLang="en-US" sz="2800" b="0" baseline="30000" dirty="0">
                <a:latin typeface="Times New Roman" pitchFamily="18" charset="0"/>
              </a:rPr>
              <a:t>－</a:t>
            </a:r>
            <a:r>
              <a:rPr lang="en-US" altLang="zh-CN" sz="2800" b="0" baseline="30000" dirty="0">
                <a:latin typeface="Times New Roman" pitchFamily="18" charset="0"/>
              </a:rPr>
              <a:t>6</a:t>
            </a:r>
          </a:p>
          <a:p>
            <a:r>
              <a:rPr lang="en-US" altLang="zh-CN" sz="2800" b="0" dirty="0">
                <a:latin typeface="Times New Roman" pitchFamily="18" charset="0"/>
              </a:rPr>
              <a:t>d </a:t>
            </a:r>
            <a:r>
              <a:rPr lang="zh-CN" altLang="en-US" sz="2800" b="0" dirty="0">
                <a:latin typeface="Times New Roman" pitchFamily="18" charset="0"/>
              </a:rPr>
              <a:t>区</a:t>
            </a:r>
            <a:r>
              <a:rPr lang="en-US" altLang="zh-CN" sz="2800" b="0" dirty="0">
                <a:latin typeface="Times New Roman" pitchFamily="18" charset="0"/>
              </a:rPr>
              <a:t>—(</a:t>
            </a:r>
            <a:r>
              <a:rPr lang="en-US" altLang="zh-CN" sz="2800" b="0" i="1" dirty="0">
                <a:latin typeface="Times New Roman" pitchFamily="18" charset="0"/>
              </a:rPr>
              <a:t>n</a:t>
            </a:r>
            <a:r>
              <a:rPr lang="zh-CN" altLang="en-US" sz="2800" b="0" dirty="0">
                <a:latin typeface="Times New Roman" pitchFamily="18" charset="0"/>
              </a:rPr>
              <a:t>－</a:t>
            </a:r>
            <a:r>
              <a:rPr lang="en-US" altLang="zh-CN" sz="2800" b="0" dirty="0">
                <a:latin typeface="Times New Roman" pitchFamily="18" charset="0"/>
              </a:rPr>
              <a:t>1)d</a:t>
            </a:r>
            <a:r>
              <a:rPr lang="en-US" altLang="zh-CN" sz="2800" b="0" baseline="30000" dirty="0">
                <a:latin typeface="Times New Roman" pitchFamily="18" charset="0"/>
              </a:rPr>
              <a:t>1</a:t>
            </a:r>
            <a:r>
              <a:rPr lang="zh-CN" altLang="en-US" sz="2800" b="0" baseline="30000" dirty="0">
                <a:latin typeface="Times New Roman" pitchFamily="18" charset="0"/>
              </a:rPr>
              <a:t>－</a:t>
            </a:r>
            <a:r>
              <a:rPr lang="en-US" altLang="zh-CN" sz="2800" b="0" baseline="30000" dirty="0">
                <a:latin typeface="Times New Roman" pitchFamily="18" charset="0"/>
              </a:rPr>
              <a:t>10</a:t>
            </a:r>
            <a:r>
              <a:rPr lang="en-US" altLang="zh-CN" sz="2800" b="0" i="1" dirty="0">
                <a:latin typeface="Times New Roman" pitchFamily="18" charset="0"/>
              </a:rPr>
              <a:t>n</a:t>
            </a:r>
            <a:r>
              <a:rPr lang="en-US" altLang="zh-CN" sz="2800" b="0" dirty="0">
                <a:latin typeface="Times New Roman" pitchFamily="18" charset="0"/>
              </a:rPr>
              <a:t>s</a:t>
            </a:r>
            <a:r>
              <a:rPr lang="en-US" altLang="zh-CN" sz="2800" b="0" baseline="30000" dirty="0">
                <a:latin typeface="Times New Roman" pitchFamily="18" charset="0"/>
              </a:rPr>
              <a:t>1</a:t>
            </a:r>
            <a:r>
              <a:rPr lang="zh-CN" altLang="en-US" sz="2800" b="0" baseline="30000" dirty="0">
                <a:latin typeface="Times New Roman" pitchFamily="18" charset="0"/>
              </a:rPr>
              <a:t>－</a:t>
            </a:r>
            <a:r>
              <a:rPr lang="en-US" altLang="zh-CN" sz="2800" b="0" baseline="30000" dirty="0">
                <a:latin typeface="Times New Roman" pitchFamily="18" charset="0"/>
              </a:rPr>
              <a:t>2    </a:t>
            </a:r>
            <a:r>
              <a:rPr lang="en-US" altLang="zh-CN" sz="2800" b="0" dirty="0">
                <a:latin typeface="Times New Roman" pitchFamily="18" charset="0"/>
              </a:rPr>
              <a:t>(</a:t>
            </a:r>
            <a:r>
              <a:rPr lang="en-US" altLang="zh-CN" sz="2800" b="0" dirty="0" err="1">
                <a:latin typeface="Times New Roman" pitchFamily="18" charset="0"/>
              </a:rPr>
              <a:t>Pd</a:t>
            </a:r>
            <a:r>
              <a:rPr lang="zh-CN" altLang="en-US" sz="2800" b="0" dirty="0">
                <a:latin typeface="Times New Roman" pitchFamily="18" charset="0"/>
              </a:rPr>
              <a:t>无 </a:t>
            </a:r>
            <a:r>
              <a:rPr lang="en-US" altLang="zh-CN" sz="2800" b="0" dirty="0">
                <a:latin typeface="Times New Roman" pitchFamily="18" charset="0"/>
              </a:rPr>
              <a:t>s </a:t>
            </a:r>
            <a:r>
              <a:rPr lang="zh-CN" altLang="en-US" sz="2800" b="0" dirty="0">
                <a:latin typeface="Times New Roman" pitchFamily="18" charset="0"/>
              </a:rPr>
              <a:t>电子</a:t>
            </a:r>
            <a:r>
              <a:rPr lang="en-US" altLang="zh-CN" sz="2800" b="0" dirty="0">
                <a:latin typeface="Times New Roman" pitchFamily="18" charset="0"/>
              </a:rPr>
              <a:t>)</a:t>
            </a:r>
          </a:p>
          <a:p>
            <a:r>
              <a:rPr lang="en-US" altLang="zh-CN" sz="2800" b="0" dirty="0">
                <a:latin typeface="Times New Roman" pitchFamily="18" charset="0"/>
              </a:rPr>
              <a:t>f </a:t>
            </a:r>
            <a:r>
              <a:rPr lang="zh-CN" altLang="en-US" sz="2800" b="0" dirty="0">
                <a:latin typeface="Times New Roman" pitchFamily="18" charset="0"/>
              </a:rPr>
              <a:t>区</a:t>
            </a:r>
            <a:r>
              <a:rPr lang="en-US" altLang="zh-CN" sz="2800" b="0" dirty="0">
                <a:latin typeface="Times New Roman" pitchFamily="18" charset="0"/>
              </a:rPr>
              <a:t>—(</a:t>
            </a:r>
            <a:r>
              <a:rPr lang="en-US" altLang="zh-CN" sz="2800" b="0" i="1" dirty="0">
                <a:latin typeface="Times New Roman" pitchFamily="18" charset="0"/>
              </a:rPr>
              <a:t>n</a:t>
            </a:r>
            <a:r>
              <a:rPr lang="zh-CN" altLang="en-US" sz="2800" b="0" dirty="0">
                <a:latin typeface="Times New Roman" pitchFamily="18" charset="0"/>
              </a:rPr>
              <a:t>－</a:t>
            </a:r>
            <a:r>
              <a:rPr lang="en-US" altLang="zh-CN" sz="2800" b="0" dirty="0">
                <a:latin typeface="Times New Roman" pitchFamily="18" charset="0"/>
              </a:rPr>
              <a:t>2)f</a:t>
            </a:r>
            <a:r>
              <a:rPr lang="en-US" altLang="zh-CN" sz="2800" b="0" baseline="30000" dirty="0">
                <a:latin typeface="Times New Roman" pitchFamily="18" charset="0"/>
              </a:rPr>
              <a:t>1</a:t>
            </a:r>
            <a:r>
              <a:rPr lang="zh-CN" altLang="en-US" sz="2800" b="0" baseline="30000" dirty="0">
                <a:latin typeface="Times New Roman" pitchFamily="18" charset="0"/>
              </a:rPr>
              <a:t>－</a:t>
            </a:r>
            <a:r>
              <a:rPr lang="en-US" altLang="zh-CN" sz="2800" b="0" baseline="30000" dirty="0">
                <a:latin typeface="Times New Roman" pitchFamily="18" charset="0"/>
              </a:rPr>
              <a:t>14</a:t>
            </a:r>
            <a:r>
              <a:rPr lang="en-US" altLang="zh-CN" sz="2800" b="0" dirty="0">
                <a:latin typeface="Times New Roman" pitchFamily="18" charset="0"/>
              </a:rPr>
              <a:t>(</a:t>
            </a:r>
            <a:r>
              <a:rPr lang="en-US" altLang="zh-CN" sz="2800" b="0" i="1" dirty="0">
                <a:latin typeface="Times New Roman" pitchFamily="18" charset="0"/>
              </a:rPr>
              <a:t>n</a:t>
            </a:r>
            <a:r>
              <a:rPr lang="zh-CN" altLang="en-US" sz="2800" b="0" dirty="0">
                <a:latin typeface="Times New Roman" pitchFamily="18" charset="0"/>
              </a:rPr>
              <a:t>－</a:t>
            </a:r>
            <a:r>
              <a:rPr lang="en-US" altLang="zh-CN" sz="2800" b="0" dirty="0">
                <a:latin typeface="Times New Roman" pitchFamily="18" charset="0"/>
              </a:rPr>
              <a:t>1)d</a:t>
            </a:r>
            <a:r>
              <a:rPr lang="en-US" altLang="zh-CN" sz="2800" b="0" baseline="30000" dirty="0">
                <a:latin typeface="Times New Roman" pitchFamily="18" charset="0"/>
              </a:rPr>
              <a:t>0</a:t>
            </a:r>
            <a:r>
              <a:rPr lang="zh-CN" altLang="en-US" sz="2800" b="0" baseline="30000" dirty="0">
                <a:latin typeface="Times New Roman" pitchFamily="18" charset="0"/>
              </a:rPr>
              <a:t>－</a:t>
            </a:r>
            <a:r>
              <a:rPr lang="en-US" altLang="zh-CN" sz="2800" b="0" baseline="30000" dirty="0">
                <a:latin typeface="Times New Roman" pitchFamily="18" charset="0"/>
              </a:rPr>
              <a:t>2</a:t>
            </a:r>
            <a:r>
              <a:rPr lang="en-US" altLang="zh-CN" sz="2800" b="0" i="1" dirty="0">
                <a:latin typeface="Times New Roman" pitchFamily="18" charset="0"/>
              </a:rPr>
              <a:t>n</a:t>
            </a:r>
            <a:r>
              <a:rPr lang="en-US" altLang="zh-CN" sz="2800" b="0" dirty="0">
                <a:latin typeface="Times New Roman" pitchFamily="18" charset="0"/>
              </a:rPr>
              <a:t>s</a:t>
            </a:r>
            <a:r>
              <a:rPr lang="en-US" altLang="zh-CN" sz="2800" b="0" baseline="30000" dirty="0">
                <a:latin typeface="Times New Roman" pitchFamily="18" charset="0"/>
              </a:rPr>
              <a:t>2</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灯片编号占位符 5"/>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47F71DA3-DBE2-476A-BCA5-7D2038A226CC}" type="slidenum">
              <a:rPr lang="en-US" altLang="zh-CN" b="0"/>
              <a:pPr eaLnBrk="1" hangingPunct="1"/>
              <a:t>58</a:t>
            </a:fld>
            <a:endParaRPr lang="en-US" altLang="zh-CN" b="0"/>
          </a:p>
        </p:txBody>
      </p:sp>
      <p:sp>
        <p:nvSpPr>
          <p:cNvPr id="22532" name="Text Box 2"/>
          <p:cNvSpPr txBox="1">
            <a:spLocks noChangeArrowheads="1"/>
          </p:cNvSpPr>
          <p:nvPr/>
        </p:nvSpPr>
        <p:spPr bwMode="auto">
          <a:xfrm>
            <a:off x="3040063" y="2133600"/>
            <a:ext cx="703580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algn="ctr" eaLnBrk="1" hangingPunct="1">
              <a:spcBef>
                <a:spcPct val="50000"/>
              </a:spcBef>
            </a:pPr>
            <a:endParaRPr kumimoji="1" lang="en-US" altLang="zh-CN" sz="2400">
              <a:latin typeface="Times New Roman" pitchFamily="18" charset="0"/>
            </a:endParaRPr>
          </a:p>
          <a:p>
            <a:pPr algn="ctr" eaLnBrk="1" hangingPunct="1">
              <a:spcBef>
                <a:spcPct val="50000"/>
              </a:spcBef>
            </a:pPr>
            <a:endParaRPr kumimoji="1" lang="en-US" altLang="zh-CN" sz="3200">
              <a:latin typeface="Times New Roman" pitchFamily="18" charset="0"/>
            </a:endParaRPr>
          </a:p>
        </p:txBody>
      </p:sp>
      <p:sp>
        <p:nvSpPr>
          <p:cNvPr id="22533" name="Rectangle 8"/>
          <p:cNvSpPr>
            <a:spLocks noGrp="1" noChangeArrowheads="1"/>
          </p:cNvSpPr>
          <p:nvPr>
            <p:ph type="title"/>
          </p:nvPr>
        </p:nvSpPr>
        <p:spPr>
          <a:xfrm>
            <a:off x="983432" y="180974"/>
            <a:ext cx="8432800" cy="752475"/>
          </a:xfrm>
        </p:spPr>
        <p:txBody>
          <a:bodyPr/>
          <a:lstStyle/>
          <a:p>
            <a:pPr algn="ctr" eaLnBrk="1" hangingPunct="1"/>
            <a:r>
              <a:rPr lang="zh-CN" altLang="en-US" b="1" dirty="0"/>
              <a:t>二、元素性质的周期性</a:t>
            </a:r>
          </a:p>
        </p:txBody>
      </p:sp>
      <p:sp>
        <p:nvSpPr>
          <p:cNvPr id="28685" name="Rectangle 13"/>
          <p:cNvSpPr>
            <a:spLocks noGrp="1" noChangeArrowheads="1"/>
          </p:cNvSpPr>
          <p:nvPr>
            <p:ph type="body" idx="1"/>
          </p:nvPr>
        </p:nvSpPr>
        <p:spPr>
          <a:xfrm>
            <a:off x="1919536" y="3266662"/>
            <a:ext cx="7313612" cy="2584450"/>
          </a:xfrm>
        </p:spPr>
        <p:txBody>
          <a:bodyPr/>
          <a:lstStyle/>
          <a:p>
            <a:pPr eaLnBrk="1" hangingPunct="1">
              <a:lnSpc>
                <a:spcPct val="150000"/>
              </a:lnSpc>
            </a:pPr>
            <a:r>
              <a:rPr kumimoji="1" lang="en-US" altLang="zh-CN" sz="2500" b="1" dirty="0">
                <a:solidFill>
                  <a:srgbClr val="0000FF"/>
                </a:solidFill>
              </a:rPr>
              <a:t>1.</a:t>
            </a:r>
            <a:r>
              <a:rPr kumimoji="1" lang="zh-CN" altLang="en-US" sz="2500" b="1" dirty="0">
                <a:solidFill>
                  <a:srgbClr val="0000FF"/>
                </a:solidFill>
              </a:rPr>
              <a:t>原子半径（</a:t>
            </a:r>
            <a:r>
              <a:rPr kumimoji="1" lang="en-US" altLang="zh-CN" sz="2500" b="1" i="1" dirty="0">
                <a:solidFill>
                  <a:srgbClr val="0000FF"/>
                </a:solidFill>
              </a:rPr>
              <a:t>r</a:t>
            </a:r>
            <a:r>
              <a:rPr kumimoji="1" lang="zh-CN" altLang="en-US" sz="2500" b="1" i="1" dirty="0">
                <a:solidFill>
                  <a:srgbClr val="0000FF"/>
                </a:solidFill>
              </a:rPr>
              <a:t>，</a:t>
            </a:r>
            <a:r>
              <a:rPr kumimoji="1" lang="en-US" altLang="zh-CN" sz="2500" b="1" dirty="0">
                <a:solidFill>
                  <a:srgbClr val="0000FF"/>
                </a:solidFill>
              </a:rPr>
              <a:t>Atomic radius</a:t>
            </a:r>
            <a:r>
              <a:rPr kumimoji="1" lang="zh-CN" altLang="en-US" sz="2500" b="1" dirty="0">
                <a:solidFill>
                  <a:srgbClr val="0000FF"/>
                </a:solidFill>
              </a:rPr>
              <a:t>）</a:t>
            </a:r>
          </a:p>
          <a:p>
            <a:pPr eaLnBrk="1" hangingPunct="1">
              <a:lnSpc>
                <a:spcPct val="150000"/>
              </a:lnSpc>
            </a:pPr>
            <a:r>
              <a:rPr kumimoji="1" lang="en-US" altLang="zh-CN" sz="2500" b="1" dirty="0">
                <a:solidFill>
                  <a:srgbClr val="0000FF"/>
                </a:solidFill>
              </a:rPr>
              <a:t>2.</a:t>
            </a:r>
            <a:r>
              <a:rPr kumimoji="1" lang="zh-CN" altLang="en-US" sz="2500" b="1" dirty="0">
                <a:solidFill>
                  <a:srgbClr val="0000FF"/>
                </a:solidFill>
              </a:rPr>
              <a:t>电离能 （</a:t>
            </a:r>
            <a:r>
              <a:rPr kumimoji="1" lang="en-US" altLang="zh-CN" sz="2500" b="1" dirty="0">
                <a:solidFill>
                  <a:srgbClr val="0000FF"/>
                </a:solidFill>
              </a:rPr>
              <a:t>I, ionization energy)</a:t>
            </a:r>
          </a:p>
          <a:p>
            <a:pPr eaLnBrk="1" hangingPunct="1">
              <a:lnSpc>
                <a:spcPct val="150000"/>
              </a:lnSpc>
            </a:pPr>
            <a:r>
              <a:rPr kumimoji="1" lang="en-US" altLang="zh-CN" sz="2500" b="1" dirty="0">
                <a:solidFill>
                  <a:srgbClr val="0000FF"/>
                </a:solidFill>
              </a:rPr>
              <a:t>3.</a:t>
            </a:r>
            <a:r>
              <a:rPr kumimoji="1" lang="zh-CN" altLang="en-US" sz="2500" b="1" dirty="0">
                <a:solidFill>
                  <a:srgbClr val="0000FF"/>
                </a:solidFill>
              </a:rPr>
              <a:t>电子亲和能</a:t>
            </a:r>
            <a:r>
              <a:rPr kumimoji="1" lang="en-US" altLang="zh-CN" sz="2500" b="1" dirty="0">
                <a:solidFill>
                  <a:srgbClr val="0000FF"/>
                </a:solidFill>
              </a:rPr>
              <a:t>(A, electron affinity)</a:t>
            </a:r>
          </a:p>
          <a:p>
            <a:pPr eaLnBrk="1" hangingPunct="1">
              <a:lnSpc>
                <a:spcPct val="150000"/>
              </a:lnSpc>
            </a:pPr>
            <a:r>
              <a:rPr kumimoji="1" lang="en-US" altLang="zh-CN" sz="2500" b="1" dirty="0">
                <a:solidFill>
                  <a:srgbClr val="0000FF"/>
                </a:solidFill>
              </a:rPr>
              <a:t>4. </a:t>
            </a:r>
            <a:r>
              <a:rPr kumimoji="1" lang="zh-CN" altLang="en-US" sz="2500" b="1" dirty="0">
                <a:solidFill>
                  <a:srgbClr val="0000FF"/>
                </a:solidFill>
              </a:rPr>
              <a:t>电负性（</a:t>
            </a:r>
            <a:r>
              <a:rPr kumimoji="1" lang="en-US" altLang="zh-CN" sz="2500" b="1" dirty="0">
                <a:solidFill>
                  <a:srgbClr val="0000FF"/>
                </a:solidFill>
              </a:rPr>
              <a:t>electronegativity</a:t>
            </a:r>
            <a:r>
              <a:rPr kumimoji="1" lang="zh-CN" altLang="en-US" sz="2500" b="1" dirty="0">
                <a:solidFill>
                  <a:srgbClr val="0000FF"/>
                </a:solidFill>
              </a:rPr>
              <a:t>）</a:t>
            </a:r>
          </a:p>
        </p:txBody>
      </p:sp>
      <p:sp>
        <p:nvSpPr>
          <p:cNvPr id="22535" name="Text Box 14"/>
          <p:cNvSpPr txBox="1">
            <a:spLocks noChangeArrowheads="1"/>
          </p:cNvSpPr>
          <p:nvPr/>
        </p:nvSpPr>
        <p:spPr bwMode="auto">
          <a:xfrm>
            <a:off x="335360" y="1361969"/>
            <a:ext cx="11449272" cy="1476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a:lnSpc>
                <a:spcPct val="150000"/>
              </a:lnSpc>
              <a:spcBef>
                <a:spcPct val="50000"/>
              </a:spcBef>
            </a:pPr>
            <a:r>
              <a:rPr lang="zh-CN" altLang="en-US" sz="3200" dirty="0">
                <a:solidFill>
                  <a:srgbClr val="0000FF"/>
                </a:solidFill>
                <a:latin typeface="Times New Roman" pitchFamily="18" charset="0"/>
              </a:rPr>
              <a:t>元素周期律：</a:t>
            </a:r>
            <a:r>
              <a:rPr lang="zh-CN" altLang="en-US" sz="3200" b="0" dirty="0">
                <a:latin typeface="Times New Roman" pitchFamily="18" charset="0"/>
              </a:rPr>
              <a:t>元素以及由它形成的单质和化合物的性质，随着元素的原子序数</a:t>
            </a:r>
            <a:r>
              <a:rPr lang="en-US" altLang="zh-CN" sz="3200" b="0" dirty="0">
                <a:latin typeface="Times New Roman" pitchFamily="18" charset="0"/>
              </a:rPr>
              <a:t>(</a:t>
            </a:r>
            <a:r>
              <a:rPr lang="zh-CN" altLang="en-US" sz="3200" b="0" dirty="0">
                <a:latin typeface="Times New Roman" pitchFamily="18" charset="0"/>
              </a:rPr>
              <a:t>核电荷数</a:t>
            </a:r>
            <a:r>
              <a:rPr lang="en-US" altLang="zh-CN" sz="3200" b="0" dirty="0">
                <a:latin typeface="Times New Roman" pitchFamily="18" charset="0"/>
              </a:rPr>
              <a:t>)</a:t>
            </a:r>
            <a:r>
              <a:rPr lang="zh-CN" altLang="en-US" sz="3200" b="0" dirty="0">
                <a:latin typeface="Times New Roman" pitchFamily="18" charset="0"/>
              </a:rPr>
              <a:t>的依次递增，呈现周期性的变化。</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8685">
                                            <p:txEl>
                                              <p:pRg st="0" end="0"/>
                                            </p:txEl>
                                          </p:spTgt>
                                        </p:tgtEl>
                                        <p:attrNameLst>
                                          <p:attrName>style.visibility</p:attrName>
                                        </p:attrNameLst>
                                      </p:cBhvr>
                                      <p:to>
                                        <p:strVal val="visible"/>
                                      </p:to>
                                    </p:set>
                                    <p:animEffect transition="in" filter="barn(inHorizontal)">
                                      <p:cBhvr>
                                        <p:cTn id="7" dur="500"/>
                                        <p:tgtEl>
                                          <p:spTgt spid="28685">
                                            <p:txEl>
                                              <p:pRg st="0" end="0"/>
                                            </p:txEl>
                                          </p:spTgt>
                                        </p:tgtEl>
                                      </p:cBhvr>
                                    </p:animEffect>
                                  </p:childTnLst>
                                </p:cTn>
                              </p:par>
                              <p:par>
                                <p:cTn id="8" presetID="16" presetClass="entr" presetSubtype="26" fill="hold" grpId="0" nodeType="withEffect">
                                  <p:stCondLst>
                                    <p:cond delay="0"/>
                                  </p:stCondLst>
                                  <p:childTnLst>
                                    <p:set>
                                      <p:cBhvr>
                                        <p:cTn id="9" dur="1" fill="hold">
                                          <p:stCondLst>
                                            <p:cond delay="0"/>
                                          </p:stCondLst>
                                        </p:cTn>
                                        <p:tgtEl>
                                          <p:spTgt spid="28685">
                                            <p:txEl>
                                              <p:pRg st="1" end="1"/>
                                            </p:txEl>
                                          </p:spTgt>
                                        </p:tgtEl>
                                        <p:attrNameLst>
                                          <p:attrName>style.visibility</p:attrName>
                                        </p:attrNameLst>
                                      </p:cBhvr>
                                      <p:to>
                                        <p:strVal val="visible"/>
                                      </p:to>
                                    </p:set>
                                    <p:animEffect transition="in" filter="barn(inHorizontal)">
                                      <p:cBhvr>
                                        <p:cTn id="10" dur="500"/>
                                        <p:tgtEl>
                                          <p:spTgt spid="28685">
                                            <p:txEl>
                                              <p:pRg st="1" end="1"/>
                                            </p:txEl>
                                          </p:spTgt>
                                        </p:tgtEl>
                                      </p:cBhvr>
                                    </p:animEffect>
                                  </p:childTnLst>
                                </p:cTn>
                              </p:par>
                              <p:par>
                                <p:cTn id="11" presetID="16" presetClass="entr" presetSubtype="26" fill="hold" grpId="0" nodeType="withEffect">
                                  <p:stCondLst>
                                    <p:cond delay="0"/>
                                  </p:stCondLst>
                                  <p:childTnLst>
                                    <p:set>
                                      <p:cBhvr>
                                        <p:cTn id="12" dur="1" fill="hold">
                                          <p:stCondLst>
                                            <p:cond delay="0"/>
                                          </p:stCondLst>
                                        </p:cTn>
                                        <p:tgtEl>
                                          <p:spTgt spid="28685">
                                            <p:txEl>
                                              <p:pRg st="2" end="2"/>
                                            </p:txEl>
                                          </p:spTgt>
                                        </p:tgtEl>
                                        <p:attrNameLst>
                                          <p:attrName>style.visibility</p:attrName>
                                        </p:attrNameLst>
                                      </p:cBhvr>
                                      <p:to>
                                        <p:strVal val="visible"/>
                                      </p:to>
                                    </p:set>
                                    <p:animEffect transition="in" filter="barn(inHorizontal)">
                                      <p:cBhvr>
                                        <p:cTn id="13" dur="500"/>
                                        <p:tgtEl>
                                          <p:spTgt spid="28685">
                                            <p:txEl>
                                              <p:pRg st="2" end="2"/>
                                            </p:txEl>
                                          </p:spTgt>
                                        </p:tgtEl>
                                      </p:cBhvr>
                                    </p:animEffect>
                                  </p:childTnLst>
                                </p:cTn>
                              </p:par>
                              <p:par>
                                <p:cTn id="14" presetID="16" presetClass="entr" presetSubtype="26" fill="hold" grpId="0" nodeType="withEffect">
                                  <p:stCondLst>
                                    <p:cond delay="0"/>
                                  </p:stCondLst>
                                  <p:childTnLst>
                                    <p:set>
                                      <p:cBhvr>
                                        <p:cTn id="15" dur="1" fill="hold">
                                          <p:stCondLst>
                                            <p:cond delay="0"/>
                                          </p:stCondLst>
                                        </p:cTn>
                                        <p:tgtEl>
                                          <p:spTgt spid="28685">
                                            <p:txEl>
                                              <p:pRg st="3" end="3"/>
                                            </p:txEl>
                                          </p:spTgt>
                                        </p:tgtEl>
                                        <p:attrNameLst>
                                          <p:attrName>style.visibility</p:attrName>
                                        </p:attrNameLst>
                                      </p:cBhvr>
                                      <p:to>
                                        <p:strVal val="visible"/>
                                      </p:to>
                                    </p:set>
                                    <p:animEffect transition="in" filter="barn(inHorizontal)">
                                      <p:cBhvr>
                                        <p:cTn id="16" dur="500"/>
                                        <p:tgtEl>
                                          <p:spTgt spid="286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灯片编号占位符 5"/>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CF9CC369-0B4B-4DCC-AC2B-CD4F8E7E4173}" type="slidenum">
              <a:rPr lang="en-US" altLang="zh-CN" b="0"/>
              <a:pPr eaLnBrk="1" hangingPunct="1"/>
              <a:t>59</a:t>
            </a:fld>
            <a:endParaRPr lang="en-US" altLang="zh-CN" b="0"/>
          </a:p>
        </p:txBody>
      </p:sp>
      <p:sp>
        <p:nvSpPr>
          <p:cNvPr id="23556" name="Rectangle 2"/>
          <p:cNvSpPr>
            <a:spLocks noGrp="1" noChangeArrowheads="1"/>
          </p:cNvSpPr>
          <p:nvPr>
            <p:ph type="title"/>
          </p:nvPr>
        </p:nvSpPr>
        <p:spPr>
          <a:xfrm>
            <a:off x="591484" y="578946"/>
            <a:ext cx="7313612" cy="752475"/>
          </a:xfrm>
        </p:spPr>
        <p:txBody>
          <a:bodyPr/>
          <a:lstStyle/>
          <a:p>
            <a:pPr eaLnBrk="1" hangingPunct="1"/>
            <a:r>
              <a:rPr kumimoji="1" lang="en-US" altLang="zh-CN" b="1" dirty="0">
                <a:solidFill>
                  <a:srgbClr val="0000FF"/>
                </a:solidFill>
              </a:rPr>
              <a:t>1.</a:t>
            </a:r>
            <a:r>
              <a:rPr kumimoji="1" lang="zh-CN" altLang="en-US" b="1" dirty="0">
                <a:solidFill>
                  <a:srgbClr val="0000FF"/>
                </a:solidFill>
              </a:rPr>
              <a:t>原子半径（</a:t>
            </a:r>
            <a:r>
              <a:rPr kumimoji="1" lang="en-US" altLang="zh-CN" b="1" i="1" dirty="0">
                <a:solidFill>
                  <a:srgbClr val="0000FF"/>
                </a:solidFill>
              </a:rPr>
              <a:t>r</a:t>
            </a:r>
            <a:r>
              <a:rPr kumimoji="1" lang="zh-CN" altLang="en-US" b="1" i="1" dirty="0">
                <a:solidFill>
                  <a:srgbClr val="0000FF"/>
                </a:solidFill>
              </a:rPr>
              <a:t>，</a:t>
            </a:r>
            <a:r>
              <a:rPr kumimoji="1" lang="en-US" altLang="zh-CN" b="1" dirty="0">
                <a:solidFill>
                  <a:srgbClr val="0000FF"/>
                </a:solidFill>
              </a:rPr>
              <a:t>Atomic radius</a:t>
            </a:r>
            <a:r>
              <a:rPr kumimoji="1" lang="zh-CN" altLang="en-US" b="1" dirty="0">
                <a:solidFill>
                  <a:srgbClr val="0000FF"/>
                </a:solidFill>
              </a:rPr>
              <a:t>）</a:t>
            </a:r>
          </a:p>
        </p:txBody>
      </p:sp>
      <p:grpSp>
        <p:nvGrpSpPr>
          <p:cNvPr id="4" name="组合 3"/>
          <p:cNvGrpSpPr/>
          <p:nvPr/>
        </p:nvGrpSpPr>
        <p:grpSpPr>
          <a:xfrm>
            <a:off x="1847851" y="4717856"/>
            <a:ext cx="7685639" cy="1602030"/>
            <a:chOff x="347384" y="4646876"/>
            <a:chExt cx="7685639" cy="1602030"/>
          </a:xfrm>
        </p:grpSpPr>
        <p:sp>
          <p:nvSpPr>
            <p:cNvPr id="23560" name="Text Box 6"/>
            <p:cNvSpPr txBox="1">
              <a:spLocks noChangeArrowheads="1"/>
            </p:cNvSpPr>
            <p:nvPr/>
          </p:nvSpPr>
          <p:spPr bwMode="auto">
            <a:xfrm>
              <a:off x="347384" y="4646876"/>
              <a:ext cx="4800879" cy="581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spcBef>
                  <a:spcPct val="50000"/>
                </a:spcBef>
                <a:buFontTx/>
                <a:buChar char="•"/>
              </a:pPr>
              <a:r>
                <a:rPr kumimoji="1" lang="en-US" altLang="zh-CN" sz="3200" b="0" dirty="0">
                  <a:latin typeface="Times New Roman" pitchFamily="18" charset="0"/>
                </a:rPr>
                <a:t>  van der Waals </a:t>
              </a:r>
              <a:r>
                <a:rPr kumimoji="1" lang="zh-CN" altLang="en-US" sz="3200" b="0" dirty="0">
                  <a:latin typeface="Times New Roman" pitchFamily="18" charset="0"/>
                </a:rPr>
                <a:t>半径 </a:t>
              </a:r>
            </a:p>
          </p:txBody>
        </p:sp>
        <p:pic>
          <p:nvPicPr>
            <p:cNvPr id="92169" name="Picture 9" descr="W0200709065089822438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4964429"/>
              <a:ext cx="3028975" cy="1284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组合 2"/>
          <p:cNvGrpSpPr/>
          <p:nvPr/>
        </p:nvGrpSpPr>
        <p:grpSpPr>
          <a:xfrm>
            <a:off x="1847850" y="3207110"/>
            <a:ext cx="7422696" cy="1439766"/>
            <a:chOff x="323850" y="3207110"/>
            <a:chExt cx="7422696" cy="1439766"/>
          </a:xfrm>
        </p:grpSpPr>
        <p:sp>
          <p:nvSpPr>
            <p:cNvPr id="23561" name="Rectangle 7"/>
            <p:cNvSpPr>
              <a:spLocks noChangeArrowheads="1"/>
            </p:cNvSpPr>
            <p:nvPr/>
          </p:nvSpPr>
          <p:spPr bwMode="auto">
            <a:xfrm>
              <a:off x="323850" y="3569636"/>
              <a:ext cx="21755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kumimoji="1" lang="en-US" altLang="zh-CN" sz="3200" b="0" dirty="0">
                  <a:latin typeface="Times New Roman" pitchFamily="18" charset="0"/>
                </a:rPr>
                <a:t>  </a:t>
              </a:r>
              <a:r>
                <a:rPr kumimoji="1" lang="zh-CN" altLang="en-US" sz="3200" b="0" dirty="0">
                  <a:latin typeface="Times New Roman" pitchFamily="18" charset="0"/>
                </a:rPr>
                <a:t>金属半径</a:t>
              </a:r>
            </a:p>
          </p:txBody>
        </p:sp>
        <p:pic>
          <p:nvPicPr>
            <p:cNvPr id="56322" name="Picture 2" descr="http://chem188.cn/Article/UploadFiles/201001/20100119081453455.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6756" y="3207110"/>
              <a:ext cx="3379790" cy="14397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
          <p:cNvGrpSpPr/>
          <p:nvPr/>
        </p:nvGrpSpPr>
        <p:grpSpPr>
          <a:xfrm>
            <a:off x="1871385" y="2061852"/>
            <a:ext cx="5404321" cy="1008200"/>
            <a:chOff x="347384" y="2061852"/>
            <a:chExt cx="5404321" cy="1008200"/>
          </a:xfrm>
        </p:grpSpPr>
        <p:sp>
          <p:nvSpPr>
            <p:cNvPr id="23559" name="Text Box 5"/>
            <p:cNvSpPr txBox="1">
              <a:spLocks noChangeArrowheads="1"/>
            </p:cNvSpPr>
            <p:nvPr/>
          </p:nvSpPr>
          <p:spPr bwMode="auto">
            <a:xfrm>
              <a:off x="347384" y="2276474"/>
              <a:ext cx="329472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spcBef>
                  <a:spcPct val="50000"/>
                </a:spcBef>
                <a:buFontTx/>
                <a:buChar char="•"/>
              </a:pPr>
              <a:r>
                <a:rPr kumimoji="1" lang="en-US" altLang="zh-CN" sz="3200" b="0" dirty="0">
                  <a:latin typeface="Times New Roman" pitchFamily="18" charset="0"/>
                </a:rPr>
                <a:t>  </a:t>
              </a:r>
              <a:r>
                <a:rPr kumimoji="1" lang="zh-CN" altLang="en-US" sz="3200" b="0" dirty="0">
                  <a:latin typeface="Times New Roman" pitchFamily="18" charset="0"/>
                </a:rPr>
                <a:t>共价半径               </a:t>
              </a:r>
            </a:p>
          </p:txBody>
        </p:sp>
        <p:pic>
          <p:nvPicPr>
            <p:cNvPr id="56324" name="Picture 4" descr="http://chem188.cn/Article/UploadFiles/201001/20100119081451333.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1808" y="2061852"/>
              <a:ext cx="2769897" cy="100820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B89B65AF-3836-4C98-8072-195C0C53E3E5}" type="slidenum">
              <a:rPr lang="zh-CN" altLang="en-US"/>
              <a:pPr/>
              <a:t>6</a:t>
            </a:fld>
            <a:endParaRPr lang="en-US" altLang="zh-CN"/>
          </a:p>
        </p:txBody>
      </p:sp>
      <p:sp>
        <p:nvSpPr>
          <p:cNvPr id="151554" name="Text Box 2"/>
          <p:cNvSpPr txBox="1">
            <a:spLocks noChangeArrowheads="1"/>
          </p:cNvSpPr>
          <p:nvPr/>
        </p:nvSpPr>
        <p:spPr bwMode="auto">
          <a:xfrm>
            <a:off x="479376" y="981076"/>
            <a:ext cx="115932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en-US" altLang="zh-CN" sz="2800" dirty="0">
                <a:latin typeface="+mn-ea"/>
                <a:ea typeface="+mn-ea"/>
                <a:sym typeface="Wingdings" pitchFamily="2" charset="2"/>
              </a:rPr>
              <a:t>1.</a:t>
            </a:r>
            <a:r>
              <a:rPr lang="zh-CN" altLang="en-US" sz="2800" dirty="0">
                <a:latin typeface="+mn-ea"/>
                <a:ea typeface="+mn-ea"/>
              </a:rPr>
              <a:t>绕核运动的电子应不停地连续辐射</a:t>
            </a:r>
            <a:r>
              <a:rPr lang="en-US" altLang="zh-CN" sz="2800" dirty="0">
                <a:latin typeface="+mn-ea"/>
                <a:ea typeface="+mn-ea"/>
              </a:rPr>
              <a:t>,</a:t>
            </a:r>
            <a:r>
              <a:rPr lang="zh-CN" altLang="en-US" sz="2800" dirty="0">
                <a:latin typeface="+mn-ea"/>
                <a:ea typeface="+mn-ea"/>
              </a:rPr>
              <a:t>得到连续光谱</a:t>
            </a:r>
            <a:r>
              <a:rPr lang="en-US" altLang="zh-CN" sz="2800" dirty="0">
                <a:latin typeface="+mn-ea"/>
                <a:ea typeface="+mn-ea"/>
              </a:rPr>
              <a:t>,</a:t>
            </a:r>
            <a:r>
              <a:rPr lang="zh-CN" altLang="en-US" sz="2800" dirty="0">
                <a:latin typeface="+mn-ea"/>
                <a:ea typeface="+mn-ea"/>
              </a:rPr>
              <a:t>但实际得到的是不连续光谱。</a:t>
            </a:r>
          </a:p>
        </p:txBody>
      </p:sp>
      <p:sp>
        <p:nvSpPr>
          <p:cNvPr id="151555" name="Text Box 3"/>
          <p:cNvSpPr txBox="1">
            <a:spLocks noChangeArrowheads="1"/>
          </p:cNvSpPr>
          <p:nvPr/>
        </p:nvSpPr>
        <p:spPr bwMode="auto">
          <a:xfrm>
            <a:off x="479376" y="341433"/>
            <a:ext cx="2514600" cy="584775"/>
          </a:xfrm>
          <a:prstGeom prst="rect">
            <a:avLst/>
          </a:prstGeom>
          <a:solidFill>
            <a:srgbClr val="CC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dirty="0">
                <a:solidFill>
                  <a:srgbClr val="FFFF00"/>
                </a:solidFill>
                <a:effectLst>
                  <a:outerShdw blurRad="38100" dist="38100" dir="2700000" algn="tl">
                    <a:srgbClr val="000000"/>
                  </a:outerShdw>
                </a:effectLst>
                <a:latin typeface="黑体" pitchFamily="2" charset="-122"/>
                <a:ea typeface="黑体" pitchFamily="2" charset="-122"/>
              </a:rPr>
              <a:t>无法解释：</a:t>
            </a:r>
          </a:p>
        </p:txBody>
      </p:sp>
      <p:sp>
        <p:nvSpPr>
          <p:cNvPr id="151556" name="Text Box 4"/>
          <p:cNvSpPr txBox="1">
            <a:spLocks noChangeArrowheads="1"/>
          </p:cNvSpPr>
          <p:nvPr/>
        </p:nvSpPr>
        <p:spPr bwMode="auto">
          <a:xfrm>
            <a:off x="479376" y="2420939"/>
            <a:ext cx="1130525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en-US" altLang="zh-CN" sz="2800" dirty="0">
                <a:latin typeface="+mn-ea"/>
                <a:ea typeface="+mn-ea"/>
              </a:rPr>
              <a:t>2.</a:t>
            </a:r>
            <a:r>
              <a:rPr lang="zh-CN" altLang="en-US" sz="2800" dirty="0">
                <a:latin typeface="+mn-ea"/>
                <a:ea typeface="+mn-ea"/>
              </a:rPr>
              <a:t>电子在运动中辐射能量不断减少</a:t>
            </a:r>
            <a:r>
              <a:rPr lang="en-US" altLang="zh-CN" sz="2800" dirty="0">
                <a:latin typeface="+mn-ea"/>
                <a:ea typeface="+mn-ea"/>
              </a:rPr>
              <a:t>,</a:t>
            </a:r>
            <a:r>
              <a:rPr lang="zh-CN" altLang="en-US" sz="2800" dirty="0">
                <a:latin typeface="+mn-ea"/>
                <a:ea typeface="+mn-ea"/>
              </a:rPr>
              <a:t>电子运动的轨道半径也将不断减少，最终，电子坠入核内，原子毁灭。</a:t>
            </a:r>
          </a:p>
        </p:txBody>
      </p:sp>
      <p:pic>
        <p:nvPicPr>
          <p:cNvPr id="151557" name="原子落入核内.avi">
            <a:hlinkClick r:id="" action="ppaction://ole?verb=0"/>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4658252" y="3805934"/>
            <a:ext cx="3235536" cy="2532083"/>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166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p:cTn id="9" fill="hold" display="0">
                  <p:stCondLst>
                    <p:cond delay="indefinite"/>
                  </p:stCondLst>
                  <p:endCondLst>
                    <p:cond evt="onNext" delay="0">
                      <p:tgtEl>
                        <p:sldTgt/>
                      </p:tgtEl>
                    </p:cond>
                    <p:cond evt="onPrev" delay="0">
                      <p:tgtEl>
                        <p:sldTgt/>
                      </p:tgtEl>
                    </p:cond>
                  </p:endCondLst>
                </p:cTn>
                <p:tgtEl>
                  <p:spTgt spid="151557"/>
                </p:tgtEl>
              </p:cMediaNode>
            </p:video>
          </p:childTnLst>
        </p:cTn>
      </p:par>
    </p:tnLst>
    <p:bldLst>
      <p:bldP spid="15155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1"/>
          <p:cNvSpPr>
            <a:spLocks noGrp="1"/>
          </p:cNvSpPr>
          <p:nvPr>
            <p:ph type="dt" sz="quarter" idx="10"/>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FC1D40A3-5FBD-4907-BA0B-3010BB9EE16E}" type="datetime10">
              <a:rPr lang="zh-CN" altLang="en-US" b="0"/>
              <a:pPr eaLnBrk="1" hangingPunct="1"/>
              <a:t>21:32</a:t>
            </a:fld>
            <a:endParaRPr lang="en-US" altLang="zh-CN" b="0"/>
          </a:p>
        </p:txBody>
      </p:sp>
      <p:sp>
        <p:nvSpPr>
          <p:cNvPr id="24579" name="灯片编号占位符 3"/>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D95E7152-371D-4B99-A7A3-CB307E2CB5BD}" type="slidenum">
              <a:rPr lang="en-US" altLang="zh-CN" b="0"/>
              <a:pPr eaLnBrk="1" hangingPunct="1"/>
              <a:t>60</a:t>
            </a:fld>
            <a:endParaRPr lang="en-US" altLang="zh-CN" b="0"/>
          </a:p>
        </p:txBody>
      </p:sp>
      <p:sp>
        <p:nvSpPr>
          <p:cNvPr id="24580" name="Text Box 4"/>
          <p:cNvSpPr txBox="1">
            <a:spLocks noChangeArrowheads="1"/>
          </p:cNvSpPr>
          <p:nvPr/>
        </p:nvSpPr>
        <p:spPr bwMode="auto">
          <a:xfrm>
            <a:off x="1343472" y="2669974"/>
            <a:ext cx="3633788" cy="201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lnSpc>
                <a:spcPct val="130000"/>
              </a:lnSpc>
            </a:pPr>
            <a:r>
              <a:rPr kumimoji="1" lang="zh-CN" altLang="en-US" sz="3200" dirty="0">
                <a:latin typeface="Times New Roman" pitchFamily="18" charset="0"/>
              </a:rPr>
              <a:t>主族元素：</a:t>
            </a:r>
          </a:p>
          <a:p>
            <a:pPr eaLnBrk="1" hangingPunct="1">
              <a:lnSpc>
                <a:spcPct val="130000"/>
              </a:lnSpc>
            </a:pPr>
            <a:r>
              <a:rPr kumimoji="1" lang="zh-CN" altLang="en-US" sz="3200" b="0" dirty="0">
                <a:latin typeface="Times New Roman" pitchFamily="18" charset="0"/>
              </a:rPr>
              <a:t>从左到右 </a:t>
            </a:r>
            <a:r>
              <a:rPr kumimoji="1" lang="en-US" altLang="en-US" sz="3200" b="0" i="1" dirty="0">
                <a:latin typeface="Times New Roman" pitchFamily="18" charset="0"/>
              </a:rPr>
              <a:t>r </a:t>
            </a:r>
            <a:r>
              <a:rPr kumimoji="1" lang="zh-CN" altLang="zh-CN" sz="3200" b="0" dirty="0">
                <a:latin typeface="Times New Roman" pitchFamily="18" charset="0"/>
              </a:rPr>
              <a:t>减</a:t>
            </a:r>
            <a:r>
              <a:rPr kumimoji="1" lang="zh-CN" altLang="en-US" sz="3200" b="0" dirty="0">
                <a:latin typeface="Times New Roman" pitchFamily="18" charset="0"/>
              </a:rPr>
              <a:t>小；</a:t>
            </a:r>
          </a:p>
          <a:p>
            <a:pPr eaLnBrk="1" hangingPunct="1">
              <a:lnSpc>
                <a:spcPct val="130000"/>
              </a:lnSpc>
            </a:pPr>
            <a:r>
              <a:rPr kumimoji="1" lang="zh-CN" altLang="en-US" sz="3200" b="0" dirty="0">
                <a:latin typeface="Times New Roman" pitchFamily="18" charset="0"/>
              </a:rPr>
              <a:t>从上到下 </a:t>
            </a:r>
            <a:r>
              <a:rPr kumimoji="1" lang="en-US" altLang="en-US" sz="3200" b="0" i="1" dirty="0">
                <a:latin typeface="Times New Roman" pitchFamily="18" charset="0"/>
              </a:rPr>
              <a:t>r </a:t>
            </a:r>
            <a:r>
              <a:rPr kumimoji="1" lang="zh-CN" altLang="en-US" sz="3200" b="0" dirty="0">
                <a:latin typeface="Times New Roman" pitchFamily="18" charset="0"/>
              </a:rPr>
              <a:t>增大。</a:t>
            </a:r>
          </a:p>
        </p:txBody>
      </p:sp>
      <p:sp>
        <p:nvSpPr>
          <p:cNvPr id="24581" name="Rectangle 5"/>
          <p:cNvSpPr>
            <a:spLocks noChangeArrowheads="1"/>
          </p:cNvSpPr>
          <p:nvPr/>
        </p:nvSpPr>
        <p:spPr bwMode="auto">
          <a:xfrm>
            <a:off x="119336" y="188640"/>
            <a:ext cx="450796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solidFill>
                  <a:srgbClr val="0000FF"/>
                </a:solidFill>
              </a:rPr>
              <a:t>原子半径（</a:t>
            </a:r>
            <a:r>
              <a:rPr kumimoji="1" lang="en-US" altLang="zh-CN" sz="3200" i="1" dirty="0">
                <a:solidFill>
                  <a:srgbClr val="0000FF"/>
                </a:solidFill>
              </a:rPr>
              <a:t>r</a:t>
            </a:r>
            <a:r>
              <a:rPr kumimoji="1" lang="zh-CN" altLang="en-US" sz="3200" dirty="0">
                <a:solidFill>
                  <a:srgbClr val="0000FF"/>
                </a:solidFill>
              </a:rPr>
              <a:t>）的周期性</a:t>
            </a:r>
          </a:p>
        </p:txBody>
      </p:sp>
      <p:pic>
        <p:nvPicPr>
          <p:cNvPr id="24582" name="Picture 6" descr="金属半径和共价半径 "/>
          <p:cNvPicPr>
            <a:picLocks noChangeAspect="1" noChangeArrowheads="1"/>
          </p:cNvPicPr>
          <p:nvPr/>
        </p:nvPicPr>
        <p:blipFill>
          <a:blip r:embed="rId3" cstate="print">
            <a:extLst>
              <a:ext uri="{28A0092B-C50C-407E-A947-70E740481C1C}">
                <a14:useLocalDpi xmlns:a14="http://schemas.microsoft.com/office/drawing/2010/main" val="0"/>
              </a:ext>
            </a:extLst>
          </a:blip>
          <a:srcRect l="5536" r="7542"/>
          <a:stretch>
            <a:fillRect/>
          </a:stretch>
        </p:blipFill>
        <p:spPr bwMode="auto">
          <a:xfrm>
            <a:off x="4871863" y="0"/>
            <a:ext cx="5676853" cy="648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1"/>
          <p:cNvSpPr>
            <a:spLocks noGrp="1"/>
          </p:cNvSpPr>
          <p:nvPr>
            <p:ph type="dt" sz="quarter" idx="10"/>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33302B10-E7D2-49DE-938E-DD15B4F4DD73}" type="datetime10">
              <a:rPr lang="zh-CN" altLang="en-US" b="0"/>
              <a:pPr eaLnBrk="1" hangingPunct="1"/>
              <a:t>21:32</a:t>
            </a:fld>
            <a:endParaRPr lang="en-US" altLang="zh-CN" b="0"/>
          </a:p>
        </p:txBody>
      </p:sp>
      <p:sp>
        <p:nvSpPr>
          <p:cNvPr id="25603" name="灯片编号占位符 3"/>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448CE479-F747-4799-B126-98FF59A65363}" type="slidenum">
              <a:rPr lang="en-US" altLang="zh-CN" b="0"/>
              <a:pPr eaLnBrk="1" hangingPunct="1"/>
              <a:t>61</a:t>
            </a:fld>
            <a:endParaRPr lang="en-US" altLang="zh-CN" b="0"/>
          </a:p>
        </p:txBody>
      </p:sp>
      <p:sp>
        <p:nvSpPr>
          <p:cNvPr id="25604" name="Rectangle 4"/>
          <p:cNvSpPr>
            <a:spLocks noChangeArrowheads="1"/>
          </p:cNvSpPr>
          <p:nvPr/>
        </p:nvSpPr>
        <p:spPr bwMode="auto">
          <a:xfrm>
            <a:off x="3200400" y="328614"/>
            <a:ext cx="571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200" dirty="0">
                <a:solidFill>
                  <a:schemeClr val="accent1"/>
                </a:solidFill>
                <a:latin typeface="Times New Roman" pitchFamily="18" charset="0"/>
              </a:rPr>
              <a:t> </a:t>
            </a:r>
            <a:r>
              <a:rPr kumimoji="1" lang="zh-CN" altLang="en-US" sz="3200" dirty="0">
                <a:solidFill>
                  <a:srgbClr val="0000FF"/>
                </a:solidFill>
                <a:latin typeface="Times New Roman" pitchFamily="18" charset="0"/>
              </a:rPr>
              <a:t>元素的原子半径变化趋势</a:t>
            </a:r>
          </a:p>
        </p:txBody>
      </p:sp>
      <p:sp>
        <p:nvSpPr>
          <p:cNvPr id="25605" name="Rectangle 9"/>
          <p:cNvSpPr>
            <a:spLocks noChangeArrowheads="1"/>
          </p:cNvSpPr>
          <p:nvPr/>
        </p:nvSpPr>
        <p:spPr bwMode="auto">
          <a:xfrm>
            <a:off x="1524000" y="20584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5606" name="Object 8"/>
          <p:cNvGraphicFramePr>
            <a:graphicFrameLocks noChangeAspect="1"/>
          </p:cNvGraphicFramePr>
          <p:nvPr/>
        </p:nvGraphicFramePr>
        <p:xfrm>
          <a:off x="2351089" y="981076"/>
          <a:ext cx="6840537" cy="3768725"/>
        </p:xfrm>
        <a:graphic>
          <a:graphicData uri="http://schemas.openxmlformats.org/presentationml/2006/ole">
            <mc:AlternateContent xmlns:mc="http://schemas.openxmlformats.org/markup-compatibility/2006">
              <mc:Choice xmlns:v="urn:schemas-microsoft-com:vml" Requires="v">
                <p:oleObj spid="_x0000_s25842" name="位图图像" r:id="rId4" imgW="4761905" imgH="2619048" progId="Paint.Picture">
                  <p:embed/>
                </p:oleObj>
              </mc:Choice>
              <mc:Fallback>
                <p:oleObj name="位图图像" r:id="rId4" imgW="4761905" imgH="2619048" progId="Paint.Picture">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1089" y="981076"/>
                        <a:ext cx="6840537"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7" name="Rectangle 12"/>
          <p:cNvSpPr>
            <a:spLocks noChangeArrowheads="1"/>
          </p:cNvSpPr>
          <p:nvPr/>
        </p:nvSpPr>
        <p:spPr bwMode="auto">
          <a:xfrm>
            <a:off x="1524000" y="5157788"/>
            <a:ext cx="914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a:latin typeface="Times New Roman" pitchFamily="18" charset="0"/>
              </a:rPr>
              <a:t>过渡元素</a:t>
            </a:r>
            <a:r>
              <a:rPr kumimoji="1" lang="zh-CN" altLang="en-US" sz="2800" b="0">
                <a:latin typeface="Times New Roman" pitchFamily="18" charset="0"/>
              </a:rPr>
              <a:t>：</a:t>
            </a:r>
            <a:r>
              <a:rPr kumimoji="1" lang="zh-CN" altLang="en-US" sz="2800">
                <a:latin typeface="Times New Roman" pitchFamily="18" charset="0"/>
              </a:rPr>
              <a:t>从左到右</a:t>
            </a:r>
            <a:r>
              <a:rPr kumimoji="1" lang="en-US" altLang="zh-CN" sz="2800" i="1">
                <a:latin typeface="Times New Roman" pitchFamily="18" charset="0"/>
              </a:rPr>
              <a:t>r </a:t>
            </a:r>
            <a:r>
              <a:rPr kumimoji="1" lang="zh-CN" altLang="en-US" sz="2800">
                <a:latin typeface="Times New Roman" pitchFamily="18" charset="0"/>
              </a:rPr>
              <a:t>缓慢减小；从上到下</a:t>
            </a:r>
            <a:r>
              <a:rPr kumimoji="1" lang="en-US" altLang="en-US" sz="2800" i="1">
                <a:latin typeface="Times New Roman" pitchFamily="18" charset="0"/>
              </a:rPr>
              <a:t>r</a:t>
            </a:r>
            <a:r>
              <a:rPr kumimoji="1" lang="zh-CN" altLang="zh-CN" sz="2800">
                <a:latin typeface="Times New Roman" pitchFamily="18" charset="0"/>
              </a:rPr>
              <a:t>略</a:t>
            </a:r>
            <a:r>
              <a:rPr kumimoji="1" lang="zh-CN" altLang="en-US" sz="2800">
                <a:latin typeface="Times New Roman" pitchFamily="18" charset="0"/>
              </a:rPr>
              <a:t>有增大。 </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7F9D24E9-C26E-4A41-A6B8-6EF3526AAF29}" type="datetime10">
              <a:rPr lang="zh-CN" altLang="en-US" b="0"/>
              <a:pPr eaLnBrk="1" hangingPunct="1"/>
              <a:t>21:32</a:t>
            </a:fld>
            <a:endParaRPr lang="en-US" altLang="zh-CN" b="0"/>
          </a:p>
        </p:txBody>
      </p:sp>
      <p:sp>
        <p:nvSpPr>
          <p:cNvPr id="26627" name="灯片编号占位符 5"/>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78D1E59F-4987-4723-A4A9-2773819E85E9}" type="slidenum">
              <a:rPr lang="en-US" altLang="zh-CN" b="0"/>
              <a:pPr eaLnBrk="1" hangingPunct="1"/>
              <a:t>62</a:t>
            </a:fld>
            <a:endParaRPr lang="en-US" altLang="zh-CN" b="0"/>
          </a:p>
        </p:txBody>
      </p:sp>
      <p:sp>
        <p:nvSpPr>
          <p:cNvPr id="26628" name="Rectangle 4"/>
          <p:cNvSpPr>
            <a:spLocks noGrp="1" noChangeArrowheads="1"/>
          </p:cNvSpPr>
          <p:nvPr>
            <p:ph type="title"/>
          </p:nvPr>
        </p:nvSpPr>
        <p:spPr>
          <a:xfrm>
            <a:off x="22096" y="84209"/>
            <a:ext cx="8683625" cy="893690"/>
          </a:xfrm>
        </p:spPr>
        <p:txBody>
          <a:bodyPr/>
          <a:lstStyle/>
          <a:p>
            <a:pPr algn="just" eaLnBrk="1" hangingPunct="1"/>
            <a:r>
              <a:rPr kumimoji="1" lang="en-US" altLang="zh-CN" sz="4800" b="1" dirty="0">
                <a:solidFill>
                  <a:srgbClr val="0000FF"/>
                </a:solidFill>
              </a:rPr>
              <a:t>2.</a:t>
            </a:r>
            <a:r>
              <a:rPr kumimoji="1" lang="zh-CN" altLang="en-US" sz="4800" b="1" dirty="0">
                <a:solidFill>
                  <a:srgbClr val="0000FF"/>
                </a:solidFill>
              </a:rPr>
              <a:t>电离能</a:t>
            </a:r>
          </a:p>
        </p:txBody>
      </p:sp>
      <p:sp>
        <p:nvSpPr>
          <p:cNvPr id="26629" name="Rectangle 6"/>
          <p:cNvSpPr>
            <a:spLocks noGrp="1" noChangeArrowheads="1"/>
          </p:cNvSpPr>
          <p:nvPr>
            <p:ph type="body" idx="1"/>
          </p:nvPr>
        </p:nvSpPr>
        <p:spPr>
          <a:xfrm>
            <a:off x="661664" y="1821002"/>
            <a:ext cx="10436871" cy="1511746"/>
          </a:xfrm>
        </p:spPr>
        <p:txBody>
          <a:bodyPr/>
          <a:lstStyle/>
          <a:p>
            <a:pPr marL="0" indent="0" eaLnBrk="1" hangingPunct="1">
              <a:lnSpc>
                <a:spcPct val="140000"/>
              </a:lnSpc>
              <a:spcBef>
                <a:spcPct val="30000"/>
              </a:spcBef>
              <a:buClrTx/>
              <a:buSzTx/>
              <a:buNone/>
            </a:pPr>
            <a:r>
              <a:rPr lang="zh-CN" altLang="en-US" dirty="0">
                <a:latin typeface="Times New Roman" pitchFamily="18" charset="0"/>
              </a:rPr>
              <a:t>在一定的温度和压力下，使处于基态的气态原子失去电子所需的最低能量称为电离能（</a:t>
            </a:r>
            <a:r>
              <a:rPr lang="en-US" altLang="zh-CN" dirty="0">
                <a:latin typeface="Times New Roman" pitchFamily="18" charset="0"/>
              </a:rPr>
              <a:t>ionization energy,</a:t>
            </a:r>
            <a:r>
              <a:rPr lang="en-US" altLang="zh-CN" i="1" dirty="0">
                <a:latin typeface="Times New Roman" pitchFamily="18" charset="0"/>
              </a:rPr>
              <a:t> I </a:t>
            </a:r>
            <a:r>
              <a:rPr lang="en-US" altLang="zh-CN" dirty="0">
                <a:latin typeface="Times New Roman" pitchFamily="18" charset="0"/>
              </a:rPr>
              <a:t>/ </a:t>
            </a:r>
            <a:r>
              <a:rPr lang="en-US" altLang="zh-CN" dirty="0" err="1">
                <a:latin typeface="Times New Roman" pitchFamily="18" charset="0"/>
              </a:rPr>
              <a:t>kJ·mol</a:t>
            </a:r>
            <a:r>
              <a:rPr lang="zh-CN" altLang="en-US" dirty="0">
                <a:latin typeface="Times New Roman" pitchFamily="18" charset="0"/>
              </a:rPr>
              <a:t>－</a:t>
            </a:r>
            <a:r>
              <a:rPr lang="en-US" altLang="zh-CN" dirty="0">
                <a:latin typeface="Times New Roman" pitchFamily="18" charset="0"/>
              </a:rPr>
              <a:t>1</a:t>
            </a:r>
            <a:r>
              <a:rPr lang="zh-CN" altLang="en-US" dirty="0">
                <a:latin typeface="Times New Roman" pitchFamily="18" charset="0"/>
              </a:rPr>
              <a:t>）。</a:t>
            </a:r>
          </a:p>
        </p:txBody>
      </p:sp>
      <p:sp>
        <p:nvSpPr>
          <p:cNvPr id="113672" name="Text Box 8"/>
          <p:cNvSpPr txBox="1">
            <a:spLocks noChangeArrowheads="1"/>
          </p:cNvSpPr>
          <p:nvPr/>
        </p:nvSpPr>
        <p:spPr bwMode="auto">
          <a:xfrm>
            <a:off x="2135188" y="4292600"/>
            <a:ext cx="35290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spcBef>
                <a:spcPct val="50000"/>
              </a:spcBef>
            </a:pPr>
            <a:r>
              <a:rPr kumimoji="1" lang="en-US" altLang="zh-CN" sz="3200" b="0" i="1">
                <a:latin typeface="Times New Roman" pitchFamily="18" charset="0"/>
              </a:rPr>
              <a:t>E</a:t>
            </a:r>
            <a:r>
              <a:rPr kumimoji="1" lang="en-US" altLang="zh-CN" sz="3200" b="0">
                <a:latin typeface="Times New Roman" pitchFamily="18" charset="0"/>
              </a:rPr>
              <a:t> (g) </a:t>
            </a:r>
            <a:r>
              <a:rPr kumimoji="1" lang="en-US" altLang="zh-CN" sz="3200" b="0">
                <a:latin typeface="Times New Roman" pitchFamily="18" charset="0"/>
                <a:sym typeface="Symbol" pitchFamily="18" charset="2"/>
              </a:rPr>
              <a:t></a:t>
            </a:r>
            <a:r>
              <a:rPr kumimoji="1" lang="en-US" altLang="zh-CN" sz="3200" b="0">
                <a:latin typeface="Times New Roman" pitchFamily="18" charset="0"/>
              </a:rPr>
              <a:t> </a:t>
            </a:r>
            <a:r>
              <a:rPr kumimoji="1" lang="en-US" altLang="zh-CN" sz="3200" b="0" i="1">
                <a:latin typeface="Times New Roman" pitchFamily="18" charset="0"/>
              </a:rPr>
              <a:t>E</a:t>
            </a:r>
            <a:r>
              <a:rPr kumimoji="1" lang="en-US" altLang="zh-CN" sz="3200" b="0" baseline="30000">
                <a:latin typeface="Times New Roman" pitchFamily="18" charset="0"/>
              </a:rPr>
              <a:t>+ </a:t>
            </a:r>
            <a:r>
              <a:rPr kumimoji="1" lang="en-US" altLang="zh-CN" sz="3200" b="0">
                <a:latin typeface="Times New Roman" pitchFamily="18" charset="0"/>
              </a:rPr>
              <a:t>(g)  +  e</a:t>
            </a:r>
            <a:r>
              <a:rPr kumimoji="1" lang="en-US" altLang="zh-CN" sz="3200" b="0" baseline="30000">
                <a:latin typeface="Times New Roman" pitchFamily="18" charset="0"/>
              </a:rPr>
              <a:t>-</a:t>
            </a:r>
            <a:endParaRPr kumimoji="1" lang="en-US" altLang="zh-CN" sz="3200" b="0">
              <a:latin typeface="Times New Roman" pitchFamily="18" charset="0"/>
            </a:endParaRPr>
          </a:p>
        </p:txBody>
      </p:sp>
      <p:sp>
        <p:nvSpPr>
          <p:cNvPr id="113673" name="Text Box 9"/>
          <p:cNvSpPr txBox="1">
            <a:spLocks noChangeArrowheads="1"/>
          </p:cNvSpPr>
          <p:nvPr/>
        </p:nvSpPr>
        <p:spPr bwMode="auto">
          <a:xfrm>
            <a:off x="2135188" y="5297489"/>
            <a:ext cx="37449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spcBef>
                <a:spcPct val="50000"/>
              </a:spcBef>
            </a:pPr>
            <a:r>
              <a:rPr kumimoji="1" lang="en-US" altLang="zh-CN" sz="3200" b="0" i="1">
                <a:latin typeface="Times New Roman" pitchFamily="18" charset="0"/>
              </a:rPr>
              <a:t>E</a:t>
            </a:r>
            <a:r>
              <a:rPr kumimoji="1" lang="en-US" altLang="zh-CN" sz="3200" b="0" baseline="30000">
                <a:latin typeface="Times New Roman" pitchFamily="18" charset="0"/>
              </a:rPr>
              <a:t>+</a:t>
            </a:r>
            <a:r>
              <a:rPr kumimoji="1" lang="en-US" altLang="zh-CN" sz="3200" b="0">
                <a:latin typeface="Times New Roman" pitchFamily="18" charset="0"/>
              </a:rPr>
              <a:t> (g) </a:t>
            </a:r>
            <a:r>
              <a:rPr kumimoji="1" lang="en-US" altLang="zh-CN" sz="3200" b="0">
                <a:latin typeface="Times New Roman" pitchFamily="18" charset="0"/>
                <a:sym typeface="Symbol" pitchFamily="18" charset="2"/>
              </a:rPr>
              <a:t> </a:t>
            </a:r>
            <a:r>
              <a:rPr kumimoji="1" lang="en-US" altLang="zh-CN" sz="3200" b="0" i="1">
                <a:latin typeface="Times New Roman" pitchFamily="18" charset="0"/>
              </a:rPr>
              <a:t>E</a:t>
            </a:r>
            <a:r>
              <a:rPr kumimoji="1" lang="en-US" altLang="zh-CN" sz="3200" b="0">
                <a:latin typeface="Times New Roman" pitchFamily="18" charset="0"/>
              </a:rPr>
              <a:t> </a:t>
            </a:r>
            <a:r>
              <a:rPr kumimoji="1" lang="en-US" altLang="zh-CN" sz="3200" b="0" baseline="30000">
                <a:latin typeface="Times New Roman" pitchFamily="18" charset="0"/>
              </a:rPr>
              <a:t>2+ </a:t>
            </a:r>
            <a:r>
              <a:rPr kumimoji="1" lang="en-US" altLang="zh-CN" sz="3200" b="0">
                <a:latin typeface="Times New Roman" pitchFamily="18" charset="0"/>
              </a:rPr>
              <a:t>(g) + e</a:t>
            </a:r>
            <a:r>
              <a:rPr kumimoji="1" lang="en-US" altLang="zh-CN" sz="3200" b="0" baseline="30000">
                <a:latin typeface="Times New Roman" pitchFamily="18" charset="0"/>
              </a:rPr>
              <a:t>-</a:t>
            </a:r>
            <a:endParaRPr kumimoji="1" lang="en-US" altLang="zh-CN" sz="3200" b="0" baseline="-25000">
              <a:latin typeface="Times New Roman" pitchFamily="18" charset="0"/>
            </a:endParaRPr>
          </a:p>
        </p:txBody>
      </p:sp>
      <p:sp>
        <p:nvSpPr>
          <p:cNvPr id="113674" name="Text Box 10"/>
          <p:cNvSpPr txBox="1">
            <a:spLocks noChangeArrowheads="1"/>
          </p:cNvSpPr>
          <p:nvPr/>
        </p:nvSpPr>
        <p:spPr bwMode="auto">
          <a:xfrm>
            <a:off x="5554664" y="4365625"/>
            <a:ext cx="51133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spcBef>
                <a:spcPct val="50000"/>
              </a:spcBef>
            </a:pPr>
            <a:r>
              <a:rPr kumimoji="1" lang="zh-CN" altLang="en-US" sz="3200" b="0">
                <a:latin typeface="Times New Roman" pitchFamily="18" charset="0"/>
              </a:rPr>
              <a:t>第一电离能，用 </a:t>
            </a:r>
            <a:r>
              <a:rPr kumimoji="1" lang="en-US" altLang="zh-CN" sz="3200" b="0" i="1">
                <a:latin typeface="Times New Roman" pitchFamily="18" charset="0"/>
              </a:rPr>
              <a:t>I</a:t>
            </a:r>
            <a:r>
              <a:rPr kumimoji="1" lang="en-US" altLang="zh-CN" sz="3200" b="0" i="1" baseline="-25000">
                <a:latin typeface="Times New Roman" pitchFamily="18" charset="0"/>
              </a:rPr>
              <a:t> </a:t>
            </a:r>
            <a:r>
              <a:rPr kumimoji="1" lang="en-US" altLang="zh-CN" sz="3200" b="0" baseline="-25000">
                <a:latin typeface="Times New Roman" pitchFamily="18" charset="0"/>
              </a:rPr>
              <a:t>1</a:t>
            </a:r>
            <a:r>
              <a:rPr kumimoji="1" lang="zh-CN" altLang="en-US" sz="3200" b="0">
                <a:latin typeface="Times New Roman" pitchFamily="18" charset="0"/>
              </a:rPr>
              <a:t>表示。</a:t>
            </a:r>
            <a:endParaRPr kumimoji="1" lang="zh-CN" altLang="en-US" sz="3200" b="0" baseline="-25000">
              <a:latin typeface="Times New Roman" pitchFamily="18" charset="0"/>
            </a:endParaRPr>
          </a:p>
        </p:txBody>
      </p:sp>
      <p:sp>
        <p:nvSpPr>
          <p:cNvPr id="113675" name="Text Box 11"/>
          <p:cNvSpPr txBox="1">
            <a:spLocks noChangeArrowheads="1"/>
          </p:cNvSpPr>
          <p:nvPr/>
        </p:nvSpPr>
        <p:spPr bwMode="auto">
          <a:xfrm>
            <a:off x="5770564" y="5300664"/>
            <a:ext cx="48974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spcBef>
                <a:spcPct val="50000"/>
              </a:spcBef>
            </a:pPr>
            <a:r>
              <a:rPr kumimoji="1" lang="zh-CN" altLang="en-US" sz="3200" b="0">
                <a:latin typeface="Times New Roman" pitchFamily="18" charset="0"/>
              </a:rPr>
              <a:t>第二电离能，用 </a:t>
            </a:r>
            <a:r>
              <a:rPr kumimoji="1" lang="en-US" altLang="zh-CN" sz="3200" b="0" i="1">
                <a:latin typeface="Times New Roman" pitchFamily="18" charset="0"/>
              </a:rPr>
              <a:t>I</a:t>
            </a:r>
            <a:r>
              <a:rPr kumimoji="1" lang="en-US" altLang="zh-CN" sz="3200" b="0" i="1" baseline="-25000">
                <a:latin typeface="Times New Roman" pitchFamily="18" charset="0"/>
              </a:rPr>
              <a:t> </a:t>
            </a:r>
            <a:r>
              <a:rPr kumimoji="1" lang="en-US" altLang="zh-CN" sz="3200" b="0" baseline="-25000">
                <a:latin typeface="Times New Roman" pitchFamily="18" charset="0"/>
              </a:rPr>
              <a:t>2</a:t>
            </a:r>
            <a:r>
              <a:rPr kumimoji="1" lang="zh-CN" altLang="en-US" sz="3200" b="0">
                <a:latin typeface="Times New Roman" pitchFamily="18" charset="0"/>
              </a:rPr>
              <a:t>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672">
                                            <p:txEl>
                                              <p:pRg st="0" end="0"/>
                                            </p:txEl>
                                          </p:spTgt>
                                        </p:tgtEl>
                                        <p:attrNameLst>
                                          <p:attrName>style.visibility</p:attrName>
                                        </p:attrNameLst>
                                      </p:cBhvr>
                                      <p:to>
                                        <p:strVal val="visible"/>
                                      </p:to>
                                    </p:set>
                                    <p:animEffect transition="in" filter="wipe(left)">
                                      <p:cBhvr>
                                        <p:cTn id="7" dur="500"/>
                                        <p:tgtEl>
                                          <p:spTgt spid="1136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674">
                                            <p:txEl>
                                              <p:pRg st="0" end="0"/>
                                            </p:txEl>
                                          </p:spTgt>
                                        </p:tgtEl>
                                        <p:attrNameLst>
                                          <p:attrName>style.visibility</p:attrName>
                                        </p:attrNameLst>
                                      </p:cBhvr>
                                      <p:to>
                                        <p:strVal val="visible"/>
                                      </p:to>
                                    </p:set>
                                    <p:animEffect transition="in" filter="wipe(left)">
                                      <p:cBhvr>
                                        <p:cTn id="12" dur="500"/>
                                        <p:tgtEl>
                                          <p:spTgt spid="11367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673">
                                            <p:txEl>
                                              <p:pRg st="0" end="0"/>
                                            </p:txEl>
                                          </p:spTgt>
                                        </p:tgtEl>
                                        <p:attrNameLst>
                                          <p:attrName>style.visibility</p:attrName>
                                        </p:attrNameLst>
                                      </p:cBhvr>
                                      <p:to>
                                        <p:strVal val="visible"/>
                                      </p:to>
                                    </p:set>
                                    <p:animEffect transition="in" filter="wipe(left)">
                                      <p:cBhvr>
                                        <p:cTn id="17" dur="500"/>
                                        <p:tgtEl>
                                          <p:spTgt spid="11367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3675">
                                            <p:txEl>
                                              <p:pRg st="0" end="0"/>
                                            </p:txEl>
                                          </p:spTgt>
                                        </p:tgtEl>
                                        <p:attrNameLst>
                                          <p:attrName>style.visibility</p:attrName>
                                        </p:attrNameLst>
                                      </p:cBhvr>
                                      <p:to>
                                        <p:strVal val="visible"/>
                                      </p:to>
                                    </p:set>
                                    <p:animEffect transition="in" filter="wipe(left)">
                                      <p:cBhvr>
                                        <p:cTn id="22" dur="500"/>
                                        <p:tgtEl>
                                          <p:spTgt spid="1136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2" grpId="0" build="p" autoUpdateAnimBg="0"/>
      <p:bldP spid="113673" grpId="0" build="p" autoUpdateAnimBg="0"/>
      <p:bldP spid="113674" grpId="0" build="p" autoUpdateAnimBg="0"/>
      <p:bldP spid="113675"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1"/>
          <p:cNvSpPr>
            <a:spLocks noGrp="1"/>
          </p:cNvSpPr>
          <p:nvPr>
            <p:ph type="dt" sz="quarter" idx="10"/>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0BA7ADD0-64DE-4684-A335-569FB743D48C}" type="datetime10">
              <a:rPr lang="zh-CN" altLang="en-US" b="0"/>
              <a:pPr eaLnBrk="1" hangingPunct="1"/>
              <a:t>21:32</a:t>
            </a:fld>
            <a:endParaRPr lang="en-US" altLang="zh-CN" b="0"/>
          </a:p>
        </p:txBody>
      </p:sp>
      <p:sp>
        <p:nvSpPr>
          <p:cNvPr id="27651" name="灯片编号占位符 3"/>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BD1F08DB-CB46-4FB4-B77E-CA141F2BD2AF}" type="slidenum">
              <a:rPr lang="en-US" altLang="zh-CN" b="0"/>
              <a:pPr eaLnBrk="1" hangingPunct="1"/>
              <a:t>63</a:t>
            </a:fld>
            <a:endParaRPr lang="en-US" altLang="zh-CN" b="0"/>
          </a:p>
        </p:txBody>
      </p:sp>
      <p:pic>
        <p:nvPicPr>
          <p:cNvPr id="97286" name="Picture 6" descr="W0200709065089822419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2889" y="1989139"/>
            <a:ext cx="6162675"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Text Box 7"/>
          <p:cNvSpPr txBox="1">
            <a:spLocks noChangeArrowheads="1"/>
          </p:cNvSpPr>
          <p:nvPr/>
        </p:nvSpPr>
        <p:spPr bwMode="auto">
          <a:xfrm>
            <a:off x="319610" y="1131072"/>
            <a:ext cx="11089232"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lnSpc>
                <a:spcPct val="120000"/>
              </a:lnSpc>
              <a:spcBef>
                <a:spcPct val="50000"/>
              </a:spcBef>
            </a:pPr>
            <a:r>
              <a:rPr kumimoji="1" lang="zh-CN" altLang="en-US" sz="3200" dirty="0">
                <a:solidFill>
                  <a:srgbClr val="0000FF"/>
                </a:solidFill>
                <a:latin typeface="Times New Roman" pitchFamily="18" charset="0"/>
              </a:rPr>
              <a:t>同一周期</a:t>
            </a:r>
            <a:r>
              <a:rPr kumimoji="1" lang="zh-CN" altLang="en-US" sz="3200" b="0" dirty="0">
                <a:latin typeface="Times New Roman" pitchFamily="18" charset="0"/>
              </a:rPr>
              <a:t>：</a:t>
            </a:r>
            <a:r>
              <a:rPr kumimoji="1" lang="zh-CN" altLang="en-US" sz="3200" dirty="0">
                <a:solidFill>
                  <a:schemeClr val="tx2"/>
                </a:solidFill>
                <a:latin typeface="Times New Roman" pitchFamily="18" charset="0"/>
              </a:rPr>
              <a:t>主族元素</a:t>
            </a:r>
            <a:r>
              <a:rPr kumimoji="1" lang="zh-CN" altLang="en-US" sz="3200" b="0" dirty="0">
                <a:latin typeface="Times New Roman" pitchFamily="18" charset="0"/>
              </a:rPr>
              <a:t>从</a:t>
            </a:r>
            <a:r>
              <a:rPr kumimoji="1" lang="en-US" altLang="zh-CN" sz="3200" b="0" dirty="0" err="1">
                <a:latin typeface="Times New Roman" pitchFamily="18" charset="0"/>
              </a:rPr>
              <a:t>ⅠA</a:t>
            </a:r>
            <a:r>
              <a:rPr kumimoji="1" lang="en-US" altLang="zh-CN" sz="3200" b="0" dirty="0">
                <a:latin typeface="Times New Roman" pitchFamily="18" charset="0"/>
              </a:rPr>
              <a:t> </a:t>
            </a:r>
            <a:r>
              <a:rPr kumimoji="1" lang="zh-CN" altLang="en-US" sz="3200" b="0" dirty="0">
                <a:latin typeface="Times New Roman" pitchFamily="18" charset="0"/>
              </a:rPr>
              <a:t>到卤素，</a:t>
            </a:r>
            <a:r>
              <a:rPr kumimoji="1" lang="en-US" altLang="zh-CN" sz="3200" b="0" i="1" dirty="0">
                <a:latin typeface="Times New Roman" pitchFamily="18" charset="0"/>
              </a:rPr>
              <a:t>Z</a:t>
            </a:r>
            <a:r>
              <a:rPr kumimoji="1" lang="en-US" altLang="zh-CN" sz="3200" b="0" dirty="0">
                <a:latin typeface="Times New Roman" pitchFamily="18" charset="0"/>
              </a:rPr>
              <a:t>*</a:t>
            </a:r>
            <a:r>
              <a:rPr kumimoji="1" lang="zh-CN" altLang="en-US" sz="3200" b="0" dirty="0">
                <a:latin typeface="Times New Roman" pitchFamily="18" charset="0"/>
              </a:rPr>
              <a:t>增大，</a:t>
            </a:r>
            <a:r>
              <a:rPr kumimoji="1" lang="en-US" altLang="zh-CN" sz="3200" b="0" i="1" dirty="0">
                <a:latin typeface="Times New Roman" pitchFamily="18" charset="0"/>
              </a:rPr>
              <a:t>r </a:t>
            </a:r>
            <a:r>
              <a:rPr kumimoji="1" lang="zh-CN" altLang="en-US" sz="3200" b="0" dirty="0">
                <a:latin typeface="Times New Roman" pitchFamily="18" charset="0"/>
              </a:rPr>
              <a:t>减小，</a:t>
            </a:r>
            <a:r>
              <a:rPr kumimoji="1" lang="en-US" altLang="zh-CN" sz="3200" i="1" dirty="0">
                <a:solidFill>
                  <a:srgbClr val="FF3300"/>
                </a:solidFill>
                <a:latin typeface="Times New Roman" pitchFamily="18" charset="0"/>
              </a:rPr>
              <a:t>I </a:t>
            </a:r>
            <a:r>
              <a:rPr kumimoji="1" lang="zh-CN" altLang="en-US" sz="3200" dirty="0">
                <a:solidFill>
                  <a:srgbClr val="FF3300"/>
                </a:solidFill>
                <a:latin typeface="Times New Roman" pitchFamily="18" charset="0"/>
              </a:rPr>
              <a:t>增大</a:t>
            </a:r>
            <a:r>
              <a:rPr kumimoji="1" lang="zh-CN" altLang="en-US" sz="3200" b="0" dirty="0">
                <a:latin typeface="Times New Roman" pitchFamily="18" charset="0"/>
              </a:rPr>
              <a:t>。</a:t>
            </a:r>
          </a:p>
        </p:txBody>
      </p:sp>
      <p:sp>
        <p:nvSpPr>
          <p:cNvPr id="97288" name="Rectangle 8"/>
          <p:cNvSpPr>
            <a:spLocks noChangeArrowheads="1"/>
          </p:cNvSpPr>
          <p:nvPr/>
        </p:nvSpPr>
        <p:spPr bwMode="auto">
          <a:xfrm>
            <a:off x="549125" y="5261153"/>
            <a:ext cx="11668425" cy="1076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kumimoji="1" lang="zh-CN" altLang="en-US" sz="2800" dirty="0">
                <a:solidFill>
                  <a:srgbClr val="0000FF"/>
                </a:solidFill>
                <a:latin typeface="Times New Roman" pitchFamily="18" charset="0"/>
              </a:rPr>
              <a:t>特殊：</a:t>
            </a:r>
            <a:r>
              <a:rPr kumimoji="1" lang="en-US" altLang="zh-CN" sz="2800" b="0" dirty="0">
                <a:latin typeface="Times New Roman" pitchFamily="18" charset="0"/>
              </a:rPr>
              <a:t>N</a:t>
            </a:r>
            <a:r>
              <a:rPr kumimoji="1" lang="zh-CN" altLang="en-US" sz="2800" b="0" dirty="0">
                <a:latin typeface="Times New Roman" pitchFamily="18" charset="0"/>
              </a:rPr>
              <a:t>、</a:t>
            </a:r>
            <a:r>
              <a:rPr kumimoji="1" lang="en-US" altLang="zh-CN" sz="2800" b="0" dirty="0">
                <a:latin typeface="Times New Roman" pitchFamily="18" charset="0"/>
              </a:rPr>
              <a:t>P</a:t>
            </a:r>
            <a:r>
              <a:rPr kumimoji="1" lang="zh-CN" altLang="en-US" sz="2800" b="0" dirty="0">
                <a:latin typeface="Times New Roman" pitchFamily="18" charset="0"/>
              </a:rPr>
              <a:t>、</a:t>
            </a:r>
            <a:r>
              <a:rPr kumimoji="1" lang="en-US" altLang="zh-CN" sz="2800" b="0" dirty="0">
                <a:latin typeface="Times New Roman" pitchFamily="18" charset="0"/>
              </a:rPr>
              <a:t>As</a:t>
            </a:r>
            <a:r>
              <a:rPr kumimoji="1" lang="zh-CN" altLang="en-US" sz="2800" b="0" dirty="0">
                <a:latin typeface="Times New Roman" pitchFamily="18" charset="0"/>
              </a:rPr>
              <a:t>、</a:t>
            </a:r>
            <a:r>
              <a:rPr kumimoji="1" lang="en-US" altLang="zh-CN" sz="2800" b="0" dirty="0">
                <a:latin typeface="Times New Roman" pitchFamily="18" charset="0"/>
              </a:rPr>
              <a:t>Be</a:t>
            </a:r>
            <a:r>
              <a:rPr kumimoji="1" lang="zh-CN" altLang="en-US" sz="2800" b="0" dirty="0">
                <a:latin typeface="Times New Roman" pitchFamily="18" charset="0"/>
              </a:rPr>
              <a:t>、</a:t>
            </a:r>
            <a:r>
              <a:rPr kumimoji="1" lang="en-US" altLang="zh-CN" sz="2800" b="0" dirty="0">
                <a:latin typeface="Times New Roman" pitchFamily="18" charset="0"/>
              </a:rPr>
              <a:t>Mg</a:t>
            </a:r>
            <a:r>
              <a:rPr kumimoji="1" lang="zh-CN" altLang="en-US" sz="2800" b="0" dirty="0">
                <a:latin typeface="Times New Roman" pitchFamily="18" charset="0"/>
              </a:rPr>
              <a:t>、</a:t>
            </a:r>
            <a:r>
              <a:rPr kumimoji="1" lang="en-US" altLang="zh-CN" sz="2800" b="0" dirty="0">
                <a:latin typeface="Times New Roman" pitchFamily="18" charset="0"/>
              </a:rPr>
              <a:t>Zn</a:t>
            </a:r>
            <a:r>
              <a:rPr kumimoji="1" lang="zh-CN" altLang="en-US" sz="2800" b="0" dirty="0">
                <a:latin typeface="Times New Roman" pitchFamily="18" charset="0"/>
              </a:rPr>
              <a:t>、</a:t>
            </a:r>
            <a:r>
              <a:rPr kumimoji="1" lang="en-US" altLang="zh-CN" sz="2800" b="0" dirty="0">
                <a:latin typeface="Times New Roman" pitchFamily="18" charset="0"/>
              </a:rPr>
              <a:t>Cd</a:t>
            </a:r>
            <a:r>
              <a:rPr kumimoji="1" lang="zh-CN" altLang="en-US" sz="2800" b="0" dirty="0">
                <a:latin typeface="Times New Roman" pitchFamily="18" charset="0"/>
              </a:rPr>
              <a:t>、</a:t>
            </a:r>
            <a:r>
              <a:rPr kumimoji="1" lang="en-US" altLang="zh-CN" sz="2800" b="0" dirty="0">
                <a:latin typeface="Times New Roman" pitchFamily="18" charset="0"/>
              </a:rPr>
              <a:t>Hg</a:t>
            </a:r>
            <a:r>
              <a:rPr kumimoji="1" lang="zh-CN" altLang="en-US" sz="2800" b="0" dirty="0">
                <a:latin typeface="Times New Roman" pitchFamily="18" charset="0"/>
              </a:rPr>
              <a:t>电</a:t>
            </a:r>
          </a:p>
          <a:p>
            <a:pPr>
              <a:lnSpc>
                <a:spcPct val="120000"/>
              </a:lnSpc>
            </a:pPr>
            <a:r>
              <a:rPr kumimoji="1" lang="zh-CN" altLang="en-US" sz="2800" b="0" dirty="0">
                <a:latin typeface="Times New Roman" pitchFamily="18" charset="0"/>
              </a:rPr>
              <a:t>离能较大</a:t>
            </a:r>
            <a:r>
              <a:rPr kumimoji="1" lang="en-US" altLang="zh-CN" sz="2800" b="0" dirty="0">
                <a:latin typeface="Times New Roman" pitchFamily="18" charset="0"/>
              </a:rPr>
              <a:t>——</a:t>
            </a:r>
            <a:r>
              <a:rPr kumimoji="1" lang="zh-CN" altLang="en-US" sz="2800" b="0" dirty="0">
                <a:latin typeface="Times New Roman" pitchFamily="18" charset="0"/>
              </a:rPr>
              <a:t>半满，全满。</a:t>
            </a:r>
          </a:p>
        </p:txBody>
      </p:sp>
      <p:sp>
        <p:nvSpPr>
          <p:cNvPr id="97289" name="Rectangle 9"/>
          <p:cNvSpPr>
            <a:spLocks noChangeArrowheads="1"/>
          </p:cNvSpPr>
          <p:nvPr/>
        </p:nvSpPr>
        <p:spPr bwMode="auto">
          <a:xfrm>
            <a:off x="5735638" y="3429000"/>
            <a:ext cx="647700" cy="1512888"/>
          </a:xfrm>
          <a:prstGeom prst="rect">
            <a:avLst/>
          </a:prstGeom>
          <a:solidFill>
            <a:srgbClr val="FF3300">
              <a:alpha val="0"/>
            </a:srgbClr>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290" name="Rectangle 10"/>
          <p:cNvSpPr>
            <a:spLocks noChangeArrowheads="1"/>
          </p:cNvSpPr>
          <p:nvPr/>
        </p:nvSpPr>
        <p:spPr bwMode="auto">
          <a:xfrm>
            <a:off x="3863975" y="3860800"/>
            <a:ext cx="647700" cy="1512888"/>
          </a:xfrm>
          <a:prstGeom prst="rect">
            <a:avLst/>
          </a:prstGeom>
          <a:solidFill>
            <a:srgbClr val="FF3300">
              <a:alpha val="0"/>
            </a:srgbClr>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657" name="Object 11"/>
          <p:cNvGraphicFramePr>
            <a:graphicFrameLocks noChangeAspect="1"/>
          </p:cNvGraphicFramePr>
          <p:nvPr>
            <p:extLst>
              <p:ext uri="{D42A27DB-BD31-4B8C-83A1-F6EECF244321}">
                <p14:modId xmlns:p14="http://schemas.microsoft.com/office/powerpoint/2010/main" val="3899098065"/>
              </p:ext>
            </p:extLst>
          </p:nvPr>
        </p:nvGraphicFramePr>
        <p:xfrm>
          <a:off x="1945975" y="236444"/>
          <a:ext cx="7775575" cy="531812"/>
        </p:xfrm>
        <a:graphic>
          <a:graphicData uri="http://schemas.openxmlformats.org/presentationml/2006/ole">
            <mc:AlternateContent xmlns:mc="http://schemas.openxmlformats.org/markup-compatibility/2006">
              <mc:Choice xmlns:v="urn:schemas-microsoft-com:vml" Requires="v">
                <p:oleObj spid="_x0000_s27892" name="Equation" r:id="rId5" imgW="2971800" imgH="203040" progId="Equation.DSMT4">
                  <p:embed/>
                </p:oleObj>
              </mc:Choice>
              <mc:Fallback>
                <p:oleObj name="Equation" r:id="rId5" imgW="2971800" imgH="20304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5975" y="236444"/>
                        <a:ext cx="7775575"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97286"/>
                                        </p:tgtEl>
                                        <p:attrNameLst>
                                          <p:attrName>style.visibility</p:attrName>
                                        </p:attrNameLst>
                                      </p:cBhvr>
                                      <p:to>
                                        <p:strVal val="visible"/>
                                      </p:to>
                                    </p:set>
                                    <p:animEffect transition="in" filter="barn(inHorizontal)">
                                      <p:cBhvr>
                                        <p:cTn id="7" dur="500"/>
                                        <p:tgtEl>
                                          <p:spTgt spid="972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97289"/>
                                        </p:tgtEl>
                                        <p:attrNameLst>
                                          <p:attrName>style.visibility</p:attrName>
                                        </p:attrNameLst>
                                      </p:cBhvr>
                                      <p:to>
                                        <p:strVal val="visible"/>
                                      </p:to>
                                    </p:set>
                                    <p:animEffect transition="in" filter="barn(inHorizontal)">
                                      <p:cBhvr>
                                        <p:cTn id="12" dur="500"/>
                                        <p:tgtEl>
                                          <p:spTgt spid="97289"/>
                                        </p:tgtEl>
                                      </p:cBhvr>
                                    </p:animEffect>
                                  </p:childTnLst>
                                </p:cTn>
                              </p:par>
                              <p:par>
                                <p:cTn id="13" presetID="16" presetClass="entr" presetSubtype="26" fill="hold" grpId="0" nodeType="withEffect">
                                  <p:stCondLst>
                                    <p:cond delay="0"/>
                                  </p:stCondLst>
                                  <p:childTnLst>
                                    <p:set>
                                      <p:cBhvr>
                                        <p:cTn id="14" dur="1" fill="hold">
                                          <p:stCondLst>
                                            <p:cond delay="0"/>
                                          </p:stCondLst>
                                        </p:cTn>
                                        <p:tgtEl>
                                          <p:spTgt spid="97290"/>
                                        </p:tgtEl>
                                        <p:attrNameLst>
                                          <p:attrName>style.visibility</p:attrName>
                                        </p:attrNameLst>
                                      </p:cBhvr>
                                      <p:to>
                                        <p:strVal val="visible"/>
                                      </p:to>
                                    </p:set>
                                    <p:animEffect transition="in" filter="barn(inHorizontal)">
                                      <p:cBhvr>
                                        <p:cTn id="15" dur="500"/>
                                        <p:tgtEl>
                                          <p:spTgt spid="9729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97288"/>
                                        </p:tgtEl>
                                        <p:attrNameLst>
                                          <p:attrName>style.visibility</p:attrName>
                                        </p:attrNameLst>
                                      </p:cBhvr>
                                      <p:to>
                                        <p:strVal val="visible"/>
                                      </p:to>
                                    </p:set>
                                    <p:animEffect transition="in" filter="barn(inHorizontal)">
                                      <p:cBhvr>
                                        <p:cTn id="20" dur="500"/>
                                        <p:tgtEl>
                                          <p:spTgt spid="97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8" grpId="0"/>
      <p:bldP spid="97289" grpId="0" animBg="1"/>
      <p:bldP spid="9729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1"/>
          <p:cNvSpPr>
            <a:spLocks noGrp="1"/>
          </p:cNvSpPr>
          <p:nvPr>
            <p:ph type="dt" sz="quarter" idx="10"/>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4D291E81-AEE5-4C2A-9CDD-501895AB62CF}" type="datetime10">
              <a:rPr lang="zh-CN" altLang="en-US" b="0"/>
              <a:pPr eaLnBrk="1" hangingPunct="1"/>
              <a:t>21:32</a:t>
            </a:fld>
            <a:endParaRPr lang="en-US" altLang="zh-CN" b="0"/>
          </a:p>
        </p:txBody>
      </p:sp>
      <p:sp>
        <p:nvSpPr>
          <p:cNvPr id="28675" name="灯片编号占位符 3"/>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E7C84549-ED17-4ABD-BCD5-2C582B716606}" type="slidenum">
              <a:rPr lang="en-US" altLang="zh-CN" b="0"/>
              <a:pPr eaLnBrk="1" hangingPunct="1"/>
              <a:t>64</a:t>
            </a:fld>
            <a:endParaRPr lang="en-US" altLang="zh-CN" b="0"/>
          </a:p>
        </p:txBody>
      </p:sp>
      <p:sp>
        <p:nvSpPr>
          <p:cNvPr id="28676" name="Text Box 2"/>
          <p:cNvSpPr txBox="1">
            <a:spLocks noChangeArrowheads="1"/>
          </p:cNvSpPr>
          <p:nvPr/>
        </p:nvSpPr>
        <p:spPr bwMode="auto">
          <a:xfrm>
            <a:off x="263352" y="446188"/>
            <a:ext cx="1065718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lnSpc>
                <a:spcPct val="120000"/>
              </a:lnSpc>
            </a:pPr>
            <a:r>
              <a:rPr kumimoji="1" lang="zh-CN" altLang="en-US" sz="2800" dirty="0">
                <a:solidFill>
                  <a:srgbClr val="0000FF"/>
                </a:solidFill>
                <a:latin typeface="Times New Roman" pitchFamily="18" charset="0"/>
              </a:rPr>
              <a:t>同一主族</a:t>
            </a:r>
            <a:r>
              <a:rPr kumimoji="1" lang="zh-CN" altLang="en-US" sz="2800" b="0" dirty="0">
                <a:latin typeface="Times New Roman" pitchFamily="18" charset="0"/>
              </a:rPr>
              <a:t>：</a:t>
            </a:r>
            <a:r>
              <a:rPr kumimoji="1" lang="zh-CN" altLang="en-US" sz="2800" dirty="0">
                <a:solidFill>
                  <a:srgbClr val="FF3300"/>
                </a:solidFill>
                <a:latin typeface="Times New Roman" pitchFamily="18" charset="0"/>
              </a:rPr>
              <a:t>核对外层电子引力依次减弱</a:t>
            </a:r>
            <a:r>
              <a:rPr kumimoji="1" lang="zh-CN" altLang="en-US" sz="2800" b="0" dirty="0">
                <a:solidFill>
                  <a:srgbClr val="FF3300"/>
                </a:solidFill>
                <a:latin typeface="Times New Roman" pitchFamily="18" charset="0"/>
              </a:rPr>
              <a:t>，</a:t>
            </a:r>
            <a:r>
              <a:rPr kumimoji="1" lang="zh-CN" altLang="en-US" sz="2800" b="0" dirty="0">
                <a:latin typeface="Times New Roman" pitchFamily="18" charset="0"/>
              </a:rPr>
              <a:t>电子易失去，</a:t>
            </a:r>
            <a:r>
              <a:rPr kumimoji="1" lang="en-US" altLang="zh-CN" sz="2800" b="0" i="1" dirty="0">
                <a:latin typeface="Times New Roman" pitchFamily="18" charset="0"/>
              </a:rPr>
              <a:t>I </a:t>
            </a:r>
            <a:r>
              <a:rPr kumimoji="1" lang="zh-CN" altLang="en-US" sz="2800" b="0" dirty="0">
                <a:latin typeface="Times New Roman" pitchFamily="18" charset="0"/>
              </a:rPr>
              <a:t>依次变小。</a:t>
            </a:r>
          </a:p>
        </p:txBody>
      </p:sp>
      <p:pic>
        <p:nvPicPr>
          <p:cNvPr id="28677" name="Picture 6" descr="W020070906508982242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648" y="1196752"/>
            <a:ext cx="6565387" cy="511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1"/>
          <p:cNvSpPr>
            <a:spLocks noGrp="1"/>
          </p:cNvSpPr>
          <p:nvPr>
            <p:ph type="dt" sz="quarter" idx="10"/>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F7F88304-70E8-4980-BFA2-752D91DF4ACF}" type="datetime10">
              <a:rPr lang="zh-CN" altLang="en-US" b="0"/>
              <a:pPr eaLnBrk="1" hangingPunct="1"/>
              <a:t>21:32</a:t>
            </a:fld>
            <a:endParaRPr lang="en-US" altLang="zh-CN" b="0"/>
          </a:p>
        </p:txBody>
      </p:sp>
      <p:sp>
        <p:nvSpPr>
          <p:cNvPr id="29699" name="灯片编号占位符 3"/>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C99C6A23-87F2-4F0B-9A8A-6F7B2F6354AC}" type="slidenum">
              <a:rPr lang="en-US" altLang="zh-CN" b="0"/>
              <a:pPr eaLnBrk="1" hangingPunct="1"/>
              <a:t>65</a:t>
            </a:fld>
            <a:endParaRPr lang="en-US" altLang="zh-CN" b="0"/>
          </a:p>
        </p:txBody>
      </p:sp>
      <p:sp>
        <p:nvSpPr>
          <p:cNvPr id="29700" name="Text Box 2"/>
          <p:cNvSpPr txBox="1">
            <a:spLocks noChangeArrowheads="1"/>
          </p:cNvSpPr>
          <p:nvPr/>
        </p:nvSpPr>
        <p:spPr bwMode="auto">
          <a:xfrm>
            <a:off x="263352" y="218672"/>
            <a:ext cx="8893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algn="just" eaLnBrk="1" hangingPunct="1">
              <a:spcBef>
                <a:spcPct val="50000"/>
              </a:spcBef>
            </a:pPr>
            <a:r>
              <a:rPr kumimoji="1" lang="en-US" altLang="zh-CN" sz="3200" dirty="0">
                <a:latin typeface="Times New Roman" pitchFamily="18" charset="0"/>
              </a:rPr>
              <a:t>3.</a:t>
            </a:r>
            <a:r>
              <a:rPr kumimoji="1" lang="zh-CN" altLang="en-US" sz="3200" dirty="0">
                <a:latin typeface="Times New Roman" pitchFamily="18" charset="0"/>
              </a:rPr>
              <a:t>电子亲和能（</a:t>
            </a:r>
            <a:r>
              <a:rPr kumimoji="1" lang="en-US" altLang="zh-CN" sz="3200" dirty="0"/>
              <a:t>electron affinity </a:t>
            </a:r>
            <a:r>
              <a:rPr kumimoji="1" lang="zh-CN" altLang="en-US" sz="3200" dirty="0"/>
              <a:t>）</a:t>
            </a:r>
          </a:p>
        </p:txBody>
      </p:sp>
      <p:sp>
        <p:nvSpPr>
          <p:cNvPr id="29701" name="Text Box 3"/>
          <p:cNvSpPr txBox="1">
            <a:spLocks noChangeArrowheads="1"/>
          </p:cNvSpPr>
          <p:nvPr/>
        </p:nvSpPr>
        <p:spPr bwMode="auto">
          <a:xfrm>
            <a:off x="2362200" y="2819400"/>
            <a:ext cx="3614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algn="ctr" eaLnBrk="1" hangingPunct="1">
              <a:spcBef>
                <a:spcPct val="50000"/>
              </a:spcBef>
            </a:pPr>
            <a:r>
              <a:rPr kumimoji="1" lang="en-US" altLang="zh-CN" sz="2400">
                <a:latin typeface="Times New Roman" pitchFamily="18" charset="0"/>
              </a:rPr>
              <a:t>   </a:t>
            </a:r>
          </a:p>
        </p:txBody>
      </p:sp>
      <p:graphicFrame>
        <p:nvGraphicFramePr>
          <p:cNvPr id="29702" name="Object 4"/>
          <p:cNvGraphicFramePr>
            <a:graphicFrameLocks noChangeAspect="1"/>
          </p:cNvGraphicFramePr>
          <p:nvPr/>
        </p:nvGraphicFramePr>
        <p:xfrm>
          <a:off x="6038851" y="3327401"/>
          <a:ext cx="112713" cy="201613"/>
        </p:xfrm>
        <a:graphic>
          <a:graphicData uri="http://schemas.openxmlformats.org/presentationml/2006/ole">
            <mc:AlternateContent xmlns:mc="http://schemas.openxmlformats.org/markup-compatibility/2006">
              <mc:Choice xmlns:v="urn:schemas-microsoft-com:vml" Requires="v">
                <p:oleObj spid="_x0000_s29941" name="公式" r:id="rId4" imgW="114201" imgH="203024" progId="Equation.3">
                  <p:embed/>
                </p:oleObj>
              </mc:Choice>
              <mc:Fallback>
                <p:oleObj name="公式" r:id="rId4" imgW="114201" imgH="203024"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1" y="3327401"/>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3" name="Text Box 5"/>
          <p:cNvSpPr txBox="1">
            <a:spLocks noChangeArrowheads="1"/>
          </p:cNvSpPr>
          <p:nvPr/>
        </p:nvSpPr>
        <p:spPr bwMode="auto">
          <a:xfrm>
            <a:off x="1965325" y="2125664"/>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endParaRPr kumimoji="1" lang="zh-CN" altLang="zh-CN" sz="3200" b="0">
              <a:latin typeface="Times New Roman" pitchFamily="18" charset="0"/>
            </a:endParaRPr>
          </a:p>
        </p:txBody>
      </p:sp>
      <p:sp>
        <p:nvSpPr>
          <p:cNvPr id="43015" name="Text Box 7"/>
          <p:cNvSpPr txBox="1">
            <a:spLocks noChangeArrowheads="1"/>
          </p:cNvSpPr>
          <p:nvPr/>
        </p:nvSpPr>
        <p:spPr bwMode="auto">
          <a:xfrm>
            <a:off x="448074" y="1341439"/>
            <a:ext cx="11192542"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lnSpc>
                <a:spcPct val="120000"/>
              </a:lnSpc>
              <a:spcBef>
                <a:spcPct val="50000"/>
              </a:spcBef>
            </a:pPr>
            <a:r>
              <a:rPr kumimoji="1" lang="en-US" altLang="zh-CN" sz="3200" b="0" dirty="0">
                <a:latin typeface="Times New Roman" pitchFamily="18" charset="0"/>
              </a:rPr>
              <a:t> </a:t>
            </a:r>
            <a:r>
              <a:rPr kumimoji="1" lang="zh-CN" altLang="en-US" sz="3200" b="0" dirty="0">
                <a:latin typeface="Times New Roman" pitchFamily="18" charset="0"/>
              </a:rPr>
              <a:t>元素的气态原子在基态时</a:t>
            </a:r>
            <a:r>
              <a:rPr kumimoji="1" lang="zh-CN" altLang="en-US" sz="3200" dirty="0">
                <a:solidFill>
                  <a:srgbClr val="0033CC"/>
                </a:solidFill>
                <a:latin typeface="Times New Roman" pitchFamily="18" charset="0"/>
              </a:rPr>
              <a:t>获得一个电子</a:t>
            </a:r>
            <a:r>
              <a:rPr kumimoji="1" lang="zh-CN" altLang="en-US" sz="3200" b="0" dirty="0">
                <a:latin typeface="Times New Roman" pitchFamily="18" charset="0"/>
              </a:rPr>
              <a:t>成为一价气态负离子所放出的能量称为电子亲和能。</a:t>
            </a:r>
          </a:p>
        </p:txBody>
      </p:sp>
      <p:sp>
        <p:nvSpPr>
          <p:cNvPr id="43016" name="Text Box 8"/>
          <p:cNvSpPr txBox="1">
            <a:spLocks noChangeArrowheads="1"/>
          </p:cNvSpPr>
          <p:nvPr/>
        </p:nvSpPr>
        <p:spPr bwMode="auto">
          <a:xfrm>
            <a:off x="2231143" y="3585143"/>
            <a:ext cx="7696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spcBef>
                <a:spcPct val="50000"/>
              </a:spcBef>
            </a:pPr>
            <a:r>
              <a:rPr kumimoji="1" lang="en-US" altLang="zh-CN" sz="3200" b="0" dirty="0">
                <a:latin typeface="Times New Roman" pitchFamily="18" charset="0"/>
              </a:rPr>
              <a:t>O</a:t>
            </a:r>
            <a:r>
              <a:rPr kumimoji="1" lang="en-US" altLang="zh-CN" sz="3200" b="0" baseline="30000" dirty="0">
                <a:latin typeface="Times New Roman" pitchFamily="18" charset="0"/>
              </a:rPr>
              <a:t> </a:t>
            </a:r>
            <a:r>
              <a:rPr kumimoji="1" lang="en-US" altLang="zh-CN" sz="3200" b="0" dirty="0">
                <a:latin typeface="Times New Roman" pitchFamily="18" charset="0"/>
              </a:rPr>
              <a:t>(g)</a:t>
            </a:r>
            <a:r>
              <a:rPr kumimoji="1" lang="en-US" altLang="zh-CN" sz="3200" b="0" baseline="30000" dirty="0">
                <a:latin typeface="Times New Roman" pitchFamily="18" charset="0"/>
              </a:rPr>
              <a:t> </a:t>
            </a:r>
            <a:r>
              <a:rPr kumimoji="1" lang="en-US" altLang="zh-CN" sz="3200" b="0" dirty="0">
                <a:latin typeface="Times New Roman" pitchFamily="18" charset="0"/>
              </a:rPr>
              <a:t> + e </a:t>
            </a:r>
            <a:r>
              <a:rPr kumimoji="1" lang="en-US" altLang="zh-CN" sz="3200" b="0" baseline="30000" dirty="0">
                <a:latin typeface="Times New Roman" pitchFamily="18" charset="0"/>
              </a:rPr>
              <a:t>- </a:t>
            </a:r>
            <a:r>
              <a:rPr kumimoji="1" lang="en-US" altLang="zh-CN" sz="3200" b="0" dirty="0">
                <a:latin typeface="Times New Roman" pitchFamily="18" charset="0"/>
                <a:sym typeface="Symbol" pitchFamily="18" charset="2"/>
              </a:rPr>
              <a:t></a:t>
            </a:r>
            <a:r>
              <a:rPr kumimoji="1" lang="en-US" altLang="zh-CN" sz="3200" b="0" dirty="0">
                <a:latin typeface="Times New Roman" pitchFamily="18" charset="0"/>
              </a:rPr>
              <a:t> O</a:t>
            </a:r>
            <a:r>
              <a:rPr kumimoji="1" lang="en-US" altLang="zh-CN" sz="3200" b="0" baseline="30000" dirty="0">
                <a:latin typeface="Times New Roman" pitchFamily="18" charset="0"/>
              </a:rPr>
              <a:t>-  </a:t>
            </a:r>
            <a:r>
              <a:rPr kumimoji="1" lang="en-US" altLang="zh-CN" sz="3200" b="0" dirty="0">
                <a:latin typeface="Times New Roman" pitchFamily="18" charset="0"/>
              </a:rPr>
              <a:t>(g)        </a:t>
            </a:r>
            <a:r>
              <a:rPr kumimoji="1" lang="en-US" altLang="zh-CN" sz="3200" b="0" i="1" dirty="0">
                <a:latin typeface="Times New Roman" pitchFamily="18" charset="0"/>
              </a:rPr>
              <a:t>A</a:t>
            </a:r>
            <a:r>
              <a:rPr kumimoji="1" lang="en-US" altLang="zh-CN" sz="3200" b="0" baseline="-25000" dirty="0">
                <a:latin typeface="Times New Roman" pitchFamily="18" charset="0"/>
              </a:rPr>
              <a:t>1</a:t>
            </a:r>
            <a:r>
              <a:rPr kumimoji="1" lang="en-US" altLang="zh-CN" sz="3200" b="0" i="1" baseline="-25000" dirty="0">
                <a:latin typeface="Times New Roman" pitchFamily="18" charset="0"/>
              </a:rPr>
              <a:t> </a:t>
            </a:r>
            <a:r>
              <a:rPr kumimoji="1" lang="en-US" altLang="zh-CN" sz="3200" b="0" i="1" dirty="0">
                <a:latin typeface="Times New Roman" pitchFamily="18" charset="0"/>
              </a:rPr>
              <a:t>=</a:t>
            </a:r>
            <a:r>
              <a:rPr kumimoji="1" lang="en-US" altLang="zh-CN" sz="3200" b="0" dirty="0">
                <a:latin typeface="Times New Roman" pitchFamily="18" charset="0"/>
              </a:rPr>
              <a:t>-140.0 kJ </a:t>
            </a:r>
            <a:r>
              <a:rPr kumimoji="1" lang="en-US" altLang="zh-CN" sz="3200" b="0" baseline="30000" dirty="0">
                <a:latin typeface="Times New Roman" pitchFamily="18" charset="0"/>
              </a:rPr>
              <a:t>. </a:t>
            </a:r>
            <a:r>
              <a:rPr kumimoji="1" lang="en-US" altLang="zh-CN" sz="3200" b="0" dirty="0">
                <a:latin typeface="Times New Roman" pitchFamily="18" charset="0"/>
              </a:rPr>
              <a:t>mol</a:t>
            </a:r>
            <a:r>
              <a:rPr kumimoji="1" lang="en-US" altLang="zh-CN" sz="3200" b="0" baseline="30000" dirty="0">
                <a:latin typeface="Times New Roman" pitchFamily="18" charset="0"/>
              </a:rPr>
              <a:t>-1</a:t>
            </a:r>
            <a:endParaRPr kumimoji="1" lang="en-US" altLang="zh-CN" sz="3200" b="0" dirty="0">
              <a:latin typeface="Times New Roman" pitchFamily="18" charset="0"/>
            </a:endParaRPr>
          </a:p>
          <a:p>
            <a:pPr eaLnBrk="1" hangingPunct="1">
              <a:spcBef>
                <a:spcPct val="50000"/>
              </a:spcBef>
            </a:pPr>
            <a:r>
              <a:rPr kumimoji="1" lang="en-US" altLang="zh-CN" sz="3200" b="0" dirty="0">
                <a:latin typeface="Times New Roman" pitchFamily="18" charset="0"/>
              </a:rPr>
              <a:t>O</a:t>
            </a:r>
            <a:r>
              <a:rPr kumimoji="1" lang="en-US" altLang="zh-CN" sz="3200" b="0" baseline="30000" dirty="0">
                <a:latin typeface="Times New Roman" pitchFamily="18" charset="0"/>
              </a:rPr>
              <a:t>- </a:t>
            </a:r>
            <a:r>
              <a:rPr kumimoji="1" lang="en-US" altLang="zh-CN" sz="3200" b="0" dirty="0">
                <a:latin typeface="Times New Roman" pitchFamily="18" charset="0"/>
              </a:rPr>
              <a:t>(g)</a:t>
            </a:r>
            <a:r>
              <a:rPr kumimoji="1" lang="en-US" altLang="zh-CN" sz="3200" b="0" baseline="30000" dirty="0">
                <a:latin typeface="Times New Roman" pitchFamily="18" charset="0"/>
              </a:rPr>
              <a:t> </a:t>
            </a:r>
            <a:r>
              <a:rPr kumimoji="1" lang="en-US" altLang="zh-CN" sz="3200" b="0" dirty="0">
                <a:latin typeface="Times New Roman" pitchFamily="18" charset="0"/>
              </a:rPr>
              <a:t> + e </a:t>
            </a:r>
            <a:r>
              <a:rPr kumimoji="1" lang="en-US" altLang="zh-CN" sz="3200" b="0" baseline="30000" dirty="0">
                <a:latin typeface="Times New Roman" pitchFamily="18" charset="0"/>
              </a:rPr>
              <a:t>-</a:t>
            </a:r>
            <a:r>
              <a:rPr kumimoji="1" lang="en-US" altLang="zh-CN" sz="3200" b="0" dirty="0">
                <a:latin typeface="Times New Roman" pitchFamily="18" charset="0"/>
              </a:rPr>
              <a:t> </a:t>
            </a:r>
            <a:r>
              <a:rPr kumimoji="1" lang="en-US" altLang="zh-CN" sz="3200" b="0" dirty="0">
                <a:latin typeface="Times New Roman" pitchFamily="18" charset="0"/>
                <a:sym typeface="Symbol" pitchFamily="18" charset="2"/>
              </a:rPr>
              <a:t></a:t>
            </a:r>
            <a:r>
              <a:rPr kumimoji="1" lang="en-US" altLang="zh-CN" sz="3200" b="0" dirty="0">
                <a:latin typeface="Times New Roman" pitchFamily="18" charset="0"/>
              </a:rPr>
              <a:t> O</a:t>
            </a:r>
            <a:r>
              <a:rPr kumimoji="1" lang="en-US" altLang="zh-CN" sz="3200" b="0" baseline="30000" dirty="0">
                <a:latin typeface="Times New Roman" pitchFamily="18" charset="0"/>
              </a:rPr>
              <a:t>2-  </a:t>
            </a:r>
            <a:r>
              <a:rPr kumimoji="1" lang="en-US" altLang="zh-CN" sz="3200" b="0" dirty="0">
                <a:latin typeface="Times New Roman" pitchFamily="18" charset="0"/>
              </a:rPr>
              <a:t>(g)     </a:t>
            </a:r>
            <a:r>
              <a:rPr kumimoji="1" lang="en-US" altLang="zh-CN" sz="3200" b="0" i="1" dirty="0">
                <a:latin typeface="Times New Roman" pitchFamily="18" charset="0"/>
              </a:rPr>
              <a:t>A</a:t>
            </a:r>
            <a:r>
              <a:rPr kumimoji="1" lang="en-US" altLang="zh-CN" sz="3200" b="0" baseline="-25000" dirty="0">
                <a:latin typeface="Times New Roman" pitchFamily="18" charset="0"/>
              </a:rPr>
              <a:t>2</a:t>
            </a:r>
            <a:r>
              <a:rPr kumimoji="1" lang="en-US" altLang="zh-CN" sz="3200" b="0" i="1" baseline="-25000" dirty="0">
                <a:latin typeface="Times New Roman" pitchFamily="18" charset="0"/>
              </a:rPr>
              <a:t> </a:t>
            </a:r>
            <a:r>
              <a:rPr kumimoji="1" lang="en-US" altLang="zh-CN" sz="3200" b="0" i="1" dirty="0">
                <a:latin typeface="Times New Roman" pitchFamily="18" charset="0"/>
              </a:rPr>
              <a:t>=</a:t>
            </a:r>
            <a:r>
              <a:rPr kumimoji="1" lang="en-US" altLang="zh-CN" sz="3200" b="0" dirty="0">
                <a:latin typeface="Times New Roman" pitchFamily="18" charset="0"/>
              </a:rPr>
              <a:t>844.2 kJ </a:t>
            </a:r>
            <a:r>
              <a:rPr kumimoji="1" lang="en-US" altLang="zh-CN" sz="3200" b="0" baseline="30000" dirty="0">
                <a:latin typeface="Times New Roman" pitchFamily="18" charset="0"/>
              </a:rPr>
              <a:t>. </a:t>
            </a:r>
            <a:r>
              <a:rPr kumimoji="1" lang="en-US" altLang="zh-CN" sz="3200" b="0" dirty="0">
                <a:latin typeface="Times New Roman" pitchFamily="18" charset="0"/>
              </a:rPr>
              <a:t>mol</a:t>
            </a:r>
            <a:r>
              <a:rPr kumimoji="1" lang="en-US" altLang="zh-CN" sz="3200" b="0" baseline="30000" dirty="0">
                <a:latin typeface="Times New Roman" pitchFamily="18" charset="0"/>
              </a:rPr>
              <a:t>-1</a:t>
            </a:r>
          </a:p>
        </p:txBody>
      </p:sp>
      <p:sp>
        <p:nvSpPr>
          <p:cNvPr id="43017" name="Rectangle 9"/>
          <p:cNvSpPr>
            <a:spLocks noChangeArrowheads="1"/>
          </p:cNvSpPr>
          <p:nvPr/>
        </p:nvSpPr>
        <p:spPr bwMode="auto">
          <a:xfrm>
            <a:off x="947738" y="3169834"/>
            <a:ext cx="1403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0" dirty="0">
                <a:latin typeface="Times New Roman" pitchFamily="18" charset="0"/>
              </a:rPr>
              <a:t>例如：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5">
                                            <p:txEl>
                                              <p:pRg st="0" end="0"/>
                                            </p:txEl>
                                          </p:spTgt>
                                        </p:tgtEl>
                                        <p:attrNameLst>
                                          <p:attrName>style.visibility</p:attrName>
                                        </p:attrNameLst>
                                      </p:cBhvr>
                                      <p:to>
                                        <p:strVal val="visible"/>
                                      </p:to>
                                    </p:set>
                                    <p:animEffect transition="in" filter="wipe(left)">
                                      <p:cBhvr>
                                        <p:cTn id="7" dur="500"/>
                                        <p:tgtEl>
                                          <p:spTgt spid="430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7">
                                            <p:txEl>
                                              <p:pRg st="0" end="0"/>
                                            </p:txEl>
                                          </p:spTgt>
                                        </p:tgtEl>
                                        <p:attrNameLst>
                                          <p:attrName>style.visibility</p:attrName>
                                        </p:attrNameLst>
                                      </p:cBhvr>
                                      <p:to>
                                        <p:strVal val="visible"/>
                                      </p:to>
                                    </p:set>
                                    <p:animEffect transition="in" filter="wipe(left)">
                                      <p:cBhvr>
                                        <p:cTn id="12" dur="500"/>
                                        <p:tgtEl>
                                          <p:spTgt spid="430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6">
                                            <p:txEl>
                                              <p:pRg st="0" end="0"/>
                                            </p:txEl>
                                          </p:spTgt>
                                        </p:tgtEl>
                                        <p:attrNameLst>
                                          <p:attrName>style.visibility</p:attrName>
                                        </p:attrNameLst>
                                      </p:cBhvr>
                                      <p:to>
                                        <p:strVal val="visible"/>
                                      </p:to>
                                    </p:set>
                                    <p:animEffect transition="in" filter="wipe(left)">
                                      <p:cBhvr>
                                        <p:cTn id="17" dur="500"/>
                                        <p:tgtEl>
                                          <p:spTgt spid="4301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6">
                                            <p:txEl>
                                              <p:pRg st="1" end="1"/>
                                            </p:txEl>
                                          </p:spTgt>
                                        </p:tgtEl>
                                        <p:attrNameLst>
                                          <p:attrName>style.visibility</p:attrName>
                                        </p:attrNameLst>
                                      </p:cBhvr>
                                      <p:to>
                                        <p:strVal val="visible"/>
                                      </p:to>
                                    </p:set>
                                    <p:animEffect transition="in" filter="wipe(left)">
                                      <p:cBhvr>
                                        <p:cTn id="22" dur="500"/>
                                        <p:tgtEl>
                                          <p:spTgt spid="430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build="p" autoUpdateAnimBg="0"/>
      <p:bldP spid="43016" grpId="0" build="p" autoUpdateAnimBg="0"/>
      <p:bldP spid="43017"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1"/>
          <p:cNvSpPr>
            <a:spLocks noGrp="1"/>
          </p:cNvSpPr>
          <p:nvPr>
            <p:ph type="dt" sz="quarter" idx="10"/>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9D705728-3327-4363-8BFC-2695A9815032}" type="datetime10">
              <a:rPr lang="zh-CN" altLang="en-US" b="0"/>
              <a:pPr eaLnBrk="1" hangingPunct="1"/>
              <a:t>21:32</a:t>
            </a:fld>
            <a:endParaRPr lang="en-US" altLang="zh-CN" b="0"/>
          </a:p>
        </p:txBody>
      </p:sp>
      <p:sp>
        <p:nvSpPr>
          <p:cNvPr id="30723" name="灯片编号占位符 3"/>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758821B8-2B70-4B88-BD26-B86E751D8CF3}" type="slidenum">
              <a:rPr lang="en-US" altLang="zh-CN" b="0"/>
              <a:pPr eaLnBrk="1" hangingPunct="1"/>
              <a:t>66</a:t>
            </a:fld>
            <a:endParaRPr lang="en-US" altLang="zh-CN" b="0"/>
          </a:p>
        </p:txBody>
      </p:sp>
      <p:sp>
        <p:nvSpPr>
          <p:cNvPr id="30724" name="Rectangle 3"/>
          <p:cNvSpPr>
            <a:spLocks noChangeArrowheads="1"/>
          </p:cNvSpPr>
          <p:nvPr/>
        </p:nvSpPr>
        <p:spPr bwMode="auto">
          <a:xfrm>
            <a:off x="191344" y="19828"/>
            <a:ext cx="84241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dirty="0">
                <a:latin typeface="Times New Roman" pitchFamily="18" charset="0"/>
              </a:rPr>
              <a:t>电子亲和能的大小变化的周期性规律如下表：</a:t>
            </a:r>
          </a:p>
        </p:txBody>
      </p:sp>
      <p:graphicFrame>
        <p:nvGraphicFramePr>
          <p:cNvPr id="30725" name="Object 4"/>
          <p:cNvGraphicFramePr>
            <a:graphicFrameLocks noChangeAspect="1"/>
          </p:cNvGraphicFramePr>
          <p:nvPr>
            <p:extLst>
              <p:ext uri="{D42A27DB-BD31-4B8C-83A1-F6EECF244321}">
                <p14:modId xmlns:p14="http://schemas.microsoft.com/office/powerpoint/2010/main" val="2916383894"/>
              </p:ext>
            </p:extLst>
          </p:nvPr>
        </p:nvGraphicFramePr>
        <p:xfrm>
          <a:off x="2567608" y="531026"/>
          <a:ext cx="6624637" cy="5924550"/>
        </p:xfrm>
        <a:graphic>
          <a:graphicData uri="http://schemas.openxmlformats.org/presentationml/2006/ole">
            <mc:AlternateContent xmlns:mc="http://schemas.openxmlformats.org/markup-compatibility/2006">
              <mc:Choice xmlns:v="urn:schemas-microsoft-com:vml" Requires="v">
                <p:oleObj spid="_x0000_s30960" name="文档" r:id="rId4" imgW="5136613" imgH="4594485" progId="Word.Document.8">
                  <p:embed/>
                </p:oleObj>
              </mc:Choice>
              <mc:Fallback>
                <p:oleObj name="文档" r:id="rId4" imgW="5136613" imgH="4594485"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7608" y="531026"/>
                        <a:ext cx="6624637" cy="592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2"/>
          <p:cNvSpPr>
            <a:spLocks noGrp="1"/>
          </p:cNvSpPr>
          <p:nvPr>
            <p:ph type="dt" sz="quarter" idx="10"/>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D00A4552-C088-492D-9DAD-616EBEB8443E}" type="datetime10">
              <a:rPr lang="zh-CN" altLang="en-US" b="0"/>
              <a:pPr eaLnBrk="1" hangingPunct="1"/>
              <a:t>21:32</a:t>
            </a:fld>
            <a:endParaRPr lang="en-US" altLang="zh-CN" b="0"/>
          </a:p>
        </p:txBody>
      </p:sp>
      <p:sp>
        <p:nvSpPr>
          <p:cNvPr id="31747" name="灯片编号占位符 4"/>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31B66128-DD93-45E6-94D8-9B50DC100E5C}" type="slidenum">
              <a:rPr lang="en-US" altLang="zh-CN" b="0"/>
              <a:pPr eaLnBrk="1" hangingPunct="1"/>
              <a:t>67</a:t>
            </a:fld>
            <a:endParaRPr lang="en-US" altLang="zh-CN" b="0"/>
          </a:p>
        </p:txBody>
      </p:sp>
      <p:sp>
        <p:nvSpPr>
          <p:cNvPr id="47106" name="Text Box 2"/>
          <p:cNvSpPr txBox="1">
            <a:spLocks noChangeArrowheads="1"/>
          </p:cNvSpPr>
          <p:nvPr/>
        </p:nvSpPr>
        <p:spPr bwMode="auto">
          <a:xfrm>
            <a:off x="523575" y="1268413"/>
            <a:ext cx="11405073" cy="4430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lnSpc>
                <a:spcPct val="150000"/>
              </a:lnSpc>
            </a:pPr>
            <a:r>
              <a:rPr kumimoji="1" lang="zh-CN" altLang="en-US" sz="3200" dirty="0">
                <a:solidFill>
                  <a:srgbClr val="0000FF"/>
                </a:solidFill>
                <a:latin typeface="Times New Roman" pitchFamily="18" charset="0"/>
              </a:rPr>
              <a:t>同一周期</a:t>
            </a:r>
            <a:r>
              <a:rPr kumimoji="1" lang="zh-CN" altLang="en-US" sz="3200" b="0" dirty="0">
                <a:latin typeface="Times New Roman" pitchFamily="18" charset="0"/>
              </a:rPr>
              <a:t>：</a:t>
            </a:r>
          </a:p>
          <a:p>
            <a:pPr eaLnBrk="1" hangingPunct="1">
              <a:lnSpc>
                <a:spcPct val="150000"/>
              </a:lnSpc>
            </a:pPr>
            <a:r>
              <a:rPr kumimoji="1" lang="zh-CN" altLang="en-US" sz="3200" b="0" dirty="0">
                <a:latin typeface="Times New Roman" pitchFamily="18" charset="0"/>
              </a:rPr>
              <a:t>从左到右，</a:t>
            </a:r>
            <a:r>
              <a:rPr kumimoji="1" lang="en-US" altLang="zh-CN" sz="3200" b="0" i="1" dirty="0">
                <a:latin typeface="Times New Roman" pitchFamily="18" charset="0"/>
              </a:rPr>
              <a:t>Z</a:t>
            </a:r>
            <a:r>
              <a:rPr kumimoji="1" lang="en-US" altLang="zh-CN" sz="3200" b="0" dirty="0">
                <a:latin typeface="Times New Roman" pitchFamily="18" charset="0"/>
              </a:rPr>
              <a:t>* </a:t>
            </a:r>
            <a:r>
              <a:rPr kumimoji="1" lang="zh-CN" altLang="en-US" sz="3200" b="0" dirty="0">
                <a:latin typeface="Times New Roman" pitchFamily="18" charset="0"/>
              </a:rPr>
              <a:t>增大，</a:t>
            </a:r>
            <a:r>
              <a:rPr kumimoji="1" lang="en-US" altLang="zh-CN" sz="3200" b="0" i="1" dirty="0">
                <a:latin typeface="Times New Roman" pitchFamily="18" charset="0"/>
              </a:rPr>
              <a:t>r</a:t>
            </a:r>
            <a:r>
              <a:rPr kumimoji="1" lang="en-US" altLang="zh-CN" sz="3200" b="0" dirty="0">
                <a:latin typeface="Times New Roman" pitchFamily="18" charset="0"/>
              </a:rPr>
              <a:t> </a:t>
            </a:r>
            <a:r>
              <a:rPr kumimoji="1" lang="zh-CN" altLang="en-US" sz="3200" b="0" dirty="0">
                <a:latin typeface="Times New Roman" pitchFamily="18" charset="0"/>
              </a:rPr>
              <a:t>减小，最外层电子数依次增多，趋向于结合电子形成 </a:t>
            </a:r>
            <a:r>
              <a:rPr kumimoji="1" lang="en-US" altLang="zh-CN" sz="3200" b="0" dirty="0">
                <a:latin typeface="Times New Roman" pitchFamily="18" charset="0"/>
              </a:rPr>
              <a:t>8 </a:t>
            </a:r>
            <a:r>
              <a:rPr kumimoji="1" lang="zh-CN" altLang="en-US" sz="3200" b="0" dirty="0">
                <a:latin typeface="Times New Roman" pitchFamily="18" charset="0"/>
              </a:rPr>
              <a:t>电子结构，</a:t>
            </a:r>
            <a:r>
              <a:rPr kumimoji="1" lang="en-US" altLang="zh-CN" sz="3200" dirty="0">
                <a:solidFill>
                  <a:srgbClr val="0000FF"/>
                </a:solidFill>
                <a:latin typeface="Times New Roman" pitchFamily="18" charset="0"/>
              </a:rPr>
              <a:t>A </a:t>
            </a:r>
            <a:r>
              <a:rPr kumimoji="1" lang="zh-CN" altLang="en-US" sz="3200" dirty="0">
                <a:solidFill>
                  <a:srgbClr val="0000FF"/>
                </a:solidFill>
                <a:latin typeface="Times New Roman" pitchFamily="18" charset="0"/>
              </a:rPr>
              <a:t>的值增大</a:t>
            </a:r>
            <a:r>
              <a:rPr kumimoji="1" lang="zh-CN" altLang="en-US" sz="3200" b="0" dirty="0">
                <a:latin typeface="Times New Roman" pitchFamily="18" charset="0"/>
              </a:rPr>
              <a:t>。卤素的 </a:t>
            </a:r>
            <a:r>
              <a:rPr kumimoji="1" lang="en-US" altLang="zh-CN" sz="3200" b="0" i="1" dirty="0">
                <a:latin typeface="Times New Roman" pitchFamily="18" charset="0"/>
              </a:rPr>
              <a:t>A </a:t>
            </a:r>
            <a:r>
              <a:rPr kumimoji="1" lang="zh-CN" altLang="en-US" sz="3200" b="0" dirty="0">
                <a:latin typeface="Times New Roman" pitchFamily="18" charset="0"/>
              </a:rPr>
              <a:t>呈现最大值，稀有气体的 </a:t>
            </a:r>
            <a:r>
              <a:rPr kumimoji="1" lang="en-US" altLang="zh-CN" sz="3200" b="0" i="1" dirty="0">
                <a:latin typeface="Times New Roman" pitchFamily="18" charset="0"/>
              </a:rPr>
              <a:t>A </a:t>
            </a:r>
            <a:r>
              <a:rPr kumimoji="1" lang="zh-CN" altLang="en-US" sz="3200" b="0" dirty="0">
                <a:latin typeface="Times New Roman" pitchFamily="18" charset="0"/>
              </a:rPr>
              <a:t>为最大负值。</a:t>
            </a:r>
          </a:p>
          <a:p>
            <a:pPr eaLnBrk="1" hangingPunct="1">
              <a:lnSpc>
                <a:spcPct val="150000"/>
              </a:lnSpc>
            </a:pPr>
            <a:r>
              <a:rPr kumimoji="1" lang="zh-CN" altLang="en-US" sz="3200" dirty="0">
                <a:solidFill>
                  <a:srgbClr val="0000FF"/>
                </a:solidFill>
                <a:latin typeface="Times New Roman" pitchFamily="18" charset="0"/>
              </a:rPr>
              <a:t>同一主族</a:t>
            </a:r>
            <a:r>
              <a:rPr kumimoji="1" lang="zh-CN" altLang="en-US" sz="3200" b="0" dirty="0">
                <a:latin typeface="Times New Roman" pitchFamily="18" charset="0"/>
              </a:rPr>
              <a:t>：</a:t>
            </a:r>
          </a:p>
          <a:p>
            <a:pPr eaLnBrk="1" hangingPunct="1">
              <a:lnSpc>
                <a:spcPct val="150000"/>
              </a:lnSpc>
            </a:pPr>
            <a:r>
              <a:rPr kumimoji="1" lang="zh-CN" altLang="en-US" sz="3200" b="0" dirty="0">
                <a:latin typeface="Times New Roman" pitchFamily="18" charset="0"/>
              </a:rPr>
              <a:t>从上到下，规律不很明显。</a:t>
            </a:r>
            <a:endParaRPr kumimoji="1" lang="zh-CN" altLang="en-US" sz="3200" dirty="0">
              <a:solidFill>
                <a:schemeClr val="tx2"/>
              </a:solidFill>
              <a:latin typeface="Times New Roman" pitchFamily="18" charset="0"/>
            </a:endParaRPr>
          </a:p>
        </p:txBody>
      </p:sp>
      <p:sp>
        <p:nvSpPr>
          <p:cNvPr id="31749" name="Rectangle 3"/>
          <p:cNvSpPr>
            <a:spLocks noGrp="1" noChangeArrowheads="1"/>
          </p:cNvSpPr>
          <p:nvPr>
            <p:ph type="title"/>
          </p:nvPr>
        </p:nvSpPr>
        <p:spPr>
          <a:xfrm>
            <a:off x="21849" y="188640"/>
            <a:ext cx="8321675" cy="679450"/>
          </a:xfrm>
        </p:spPr>
        <p:txBody>
          <a:bodyPr/>
          <a:lstStyle/>
          <a:p>
            <a:pPr algn="just" eaLnBrk="1" hangingPunct="1"/>
            <a:r>
              <a:rPr lang="zh-CN" altLang="en-US" b="1" dirty="0">
                <a:solidFill>
                  <a:schemeClr val="tx1"/>
                </a:solidFill>
              </a:rPr>
              <a:t>电亲和能的变化规律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animEffect transition="in" filter="wipe(left)">
                                      <p:cBhvr>
                                        <p:cTn id="7" dur="500"/>
                                        <p:tgtEl>
                                          <p:spTgt spid="4710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7106">
                                            <p:txEl>
                                              <p:pRg st="1" end="1"/>
                                            </p:txEl>
                                          </p:spTgt>
                                        </p:tgtEl>
                                        <p:attrNameLst>
                                          <p:attrName>style.visibility</p:attrName>
                                        </p:attrNameLst>
                                      </p:cBhvr>
                                      <p:to>
                                        <p:strVal val="visible"/>
                                      </p:to>
                                    </p:set>
                                    <p:animEffect transition="in" filter="wipe(left)">
                                      <p:cBhvr>
                                        <p:cTn id="10" dur="500"/>
                                        <p:tgtEl>
                                          <p:spTgt spid="4710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animEffect transition="in" filter="wipe(left)">
                                      <p:cBhvr>
                                        <p:cTn id="15" dur="500"/>
                                        <p:tgtEl>
                                          <p:spTgt spid="47106">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7106">
                                            <p:txEl>
                                              <p:pRg st="3" end="3"/>
                                            </p:txEl>
                                          </p:spTgt>
                                        </p:tgtEl>
                                        <p:attrNameLst>
                                          <p:attrName>style.visibility</p:attrName>
                                        </p:attrNameLst>
                                      </p:cBhvr>
                                      <p:to>
                                        <p:strVal val="visible"/>
                                      </p:to>
                                    </p:set>
                                    <p:animEffect transition="in" filter="wipe(left)">
                                      <p:cBhvr>
                                        <p:cTn id="18" dur="500"/>
                                        <p:tgtEl>
                                          <p:spTgt spid="471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a:spLocks noGrp="1"/>
          </p:cNvSpPr>
          <p:nvPr>
            <p:ph type="dt" sz="quarter" idx="10"/>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5E6CE5CD-04F0-4237-942B-85BF4C9E2390}" type="datetime10">
              <a:rPr lang="zh-CN" altLang="en-US" b="0"/>
              <a:pPr eaLnBrk="1" hangingPunct="1"/>
              <a:t>21:32</a:t>
            </a:fld>
            <a:endParaRPr lang="en-US" altLang="zh-CN" b="0"/>
          </a:p>
        </p:txBody>
      </p:sp>
      <p:sp>
        <p:nvSpPr>
          <p:cNvPr id="32771" name="灯片编号占位符 5"/>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F3344FDA-A964-4705-AFDE-62B628C0366F}" type="slidenum">
              <a:rPr lang="en-US" altLang="zh-CN" b="0"/>
              <a:pPr eaLnBrk="1" hangingPunct="1"/>
              <a:t>68</a:t>
            </a:fld>
            <a:endParaRPr lang="en-US" altLang="zh-CN" b="0"/>
          </a:p>
        </p:txBody>
      </p:sp>
      <p:grpSp>
        <p:nvGrpSpPr>
          <p:cNvPr id="49154" name="Group 2"/>
          <p:cNvGrpSpPr>
            <a:grpSpLocks/>
          </p:cNvGrpSpPr>
          <p:nvPr/>
        </p:nvGrpSpPr>
        <p:grpSpPr bwMode="auto">
          <a:xfrm>
            <a:off x="119062" y="1700214"/>
            <a:ext cx="11664951" cy="633413"/>
            <a:chOff x="-652" y="370"/>
            <a:chExt cx="7348" cy="399"/>
          </a:xfrm>
        </p:grpSpPr>
        <p:sp>
          <p:nvSpPr>
            <p:cNvPr id="32776" name="Text Box 3"/>
            <p:cNvSpPr txBox="1">
              <a:spLocks noChangeArrowheads="1"/>
            </p:cNvSpPr>
            <p:nvPr/>
          </p:nvSpPr>
          <p:spPr bwMode="auto">
            <a:xfrm>
              <a:off x="-652" y="370"/>
              <a:ext cx="7348"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lnSpc>
                  <a:spcPct val="110000"/>
                </a:lnSpc>
              </a:pPr>
              <a:r>
                <a:rPr kumimoji="1" lang="en-US" altLang="zh-CN" sz="3200" b="0" dirty="0">
                  <a:latin typeface="Times New Roman" pitchFamily="18" charset="0"/>
                </a:rPr>
                <a:t>        </a:t>
              </a:r>
              <a:r>
                <a:rPr kumimoji="1" lang="zh-CN" altLang="en-US" sz="3200" b="0" dirty="0">
                  <a:latin typeface="Times New Roman" pitchFamily="18" charset="0"/>
                </a:rPr>
                <a:t>原子在分子中吸引电子的能力称为元素的电负性，用    表示。</a:t>
              </a:r>
            </a:p>
          </p:txBody>
        </p:sp>
        <p:graphicFrame>
          <p:nvGraphicFramePr>
            <p:cNvPr id="32777" name="Object 4"/>
            <p:cNvGraphicFramePr>
              <a:graphicFrameLocks noChangeAspect="1"/>
            </p:cNvGraphicFramePr>
            <p:nvPr>
              <p:extLst>
                <p:ext uri="{D42A27DB-BD31-4B8C-83A1-F6EECF244321}">
                  <p14:modId xmlns:p14="http://schemas.microsoft.com/office/powerpoint/2010/main" val="1841229171"/>
                </p:ext>
              </p:extLst>
            </p:nvPr>
          </p:nvGraphicFramePr>
          <p:xfrm>
            <a:off x="5802" y="454"/>
            <a:ext cx="288" cy="230"/>
          </p:xfrm>
          <a:graphic>
            <a:graphicData uri="http://schemas.openxmlformats.org/presentationml/2006/ole">
              <mc:AlternateContent xmlns:mc="http://schemas.openxmlformats.org/markup-compatibility/2006">
                <mc:Choice xmlns:v="urn:schemas-microsoft-com:vml" Requires="v">
                  <p:oleObj spid="_x0000_s33012" name="公式" r:id="rId4" imgW="152268" imgH="164957" progId="Equation.3">
                    <p:embed/>
                  </p:oleObj>
                </mc:Choice>
                <mc:Fallback>
                  <p:oleObj name="公式" r:id="rId4" imgW="152268" imgH="164957"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2" y="454"/>
                          <a:ext cx="288"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2773" name="Rectangle 5"/>
          <p:cNvSpPr>
            <a:spLocks noChangeArrowheads="1"/>
          </p:cNvSpPr>
          <p:nvPr/>
        </p:nvSpPr>
        <p:spPr bwMode="auto">
          <a:xfrm>
            <a:off x="0" y="195235"/>
            <a:ext cx="8137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3600" b="0" dirty="0">
                <a:solidFill>
                  <a:srgbClr val="CC0099"/>
                </a:solidFill>
                <a:latin typeface="Times New Roman" pitchFamily="18" charset="0"/>
              </a:rPr>
              <a:t> </a:t>
            </a:r>
            <a:r>
              <a:rPr kumimoji="1" lang="en-US" altLang="zh-CN" sz="3600" dirty="0">
                <a:solidFill>
                  <a:srgbClr val="0000FF"/>
                </a:solidFill>
                <a:latin typeface="Times New Roman" pitchFamily="18" charset="0"/>
              </a:rPr>
              <a:t>4.</a:t>
            </a:r>
            <a:r>
              <a:rPr kumimoji="1" lang="zh-CN" altLang="en-US" sz="3600" dirty="0">
                <a:solidFill>
                  <a:srgbClr val="0000FF"/>
                </a:solidFill>
                <a:latin typeface="Times New Roman" pitchFamily="18" charset="0"/>
              </a:rPr>
              <a:t>电负性</a:t>
            </a:r>
            <a:r>
              <a:rPr kumimoji="1" lang="en-US" altLang="zh-CN" sz="3600" dirty="0">
                <a:solidFill>
                  <a:srgbClr val="0000FF"/>
                </a:solidFill>
                <a:latin typeface="Times New Roman" pitchFamily="18" charset="0"/>
              </a:rPr>
              <a:t>(electro negativity) </a:t>
            </a:r>
          </a:p>
        </p:txBody>
      </p:sp>
      <p:sp>
        <p:nvSpPr>
          <p:cNvPr id="32774" name="Rectangle 6"/>
          <p:cNvSpPr>
            <a:spLocks noChangeArrowheads="1"/>
          </p:cNvSpPr>
          <p:nvPr/>
        </p:nvSpPr>
        <p:spPr bwMode="auto">
          <a:xfrm>
            <a:off x="2351088" y="2906713"/>
            <a:ext cx="184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200000"/>
              </a:lnSpc>
            </a:pPr>
            <a:endParaRPr kumimoji="1" lang="zh-CN" altLang="zh-CN" sz="3200" b="0">
              <a:solidFill>
                <a:schemeClr val="tx2"/>
              </a:solidFill>
              <a:latin typeface="Times New Roman" pitchFamily="18" charset="0"/>
            </a:endParaRPr>
          </a:p>
        </p:txBody>
      </p:sp>
      <p:sp>
        <p:nvSpPr>
          <p:cNvPr id="49160" name="Rectangle 8"/>
          <p:cNvSpPr>
            <a:spLocks noGrp="1" noChangeArrowheads="1"/>
          </p:cNvSpPr>
          <p:nvPr>
            <p:ph type="body" idx="1"/>
          </p:nvPr>
        </p:nvSpPr>
        <p:spPr>
          <a:xfrm>
            <a:off x="2166937" y="3269486"/>
            <a:ext cx="7673975" cy="1954212"/>
          </a:xfrm>
        </p:spPr>
        <p:txBody>
          <a:bodyPr/>
          <a:lstStyle/>
          <a:p>
            <a:pPr eaLnBrk="1" hangingPunct="1">
              <a:lnSpc>
                <a:spcPct val="150000"/>
              </a:lnSpc>
            </a:pPr>
            <a:r>
              <a:rPr lang="zh-CN" altLang="en-US" sz="3300" dirty="0"/>
              <a:t>元素的电负性越大，非金属性越强。</a:t>
            </a:r>
          </a:p>
          <a:p>
            <a:pPr eaLnBrk="1" hangingPunct="1">
              <a:lnSpc>
                <a:spcPct val="150000"/>
              </a:lnSpc>
            </a:pPr>
            <a:r>
              <a:rPr lang="zh-CN" altLang="en-US" sz="3300" dirty="0"/>
              <a:t>反之，电负性越小，金属性越强。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checkerboard(across)">
                                      <p:cBhvr>
                                        <p:cTn id="7" dur="500"/>
                                        <p:tgtEl>
                                          <p:spTgt spid="49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49160">
                                            <p:txEl>
                                              <p:pRg st="0" end="0"/>
                                            </p:txEl>
                                          </p:spTgt>
                                        </p:tgtEl>
                                        <p:attrNameLst>
                                          <p:attrName>style.visibility</p:attrName>
                                        </p:attrNameLst>
                                      </p:cBhvr>
                                      <p:to>
                                        <p:strVal val="visible"/>
                                      </p:to>
                                    </p:set>
                                    <p:animEffect transition="in" filter="barn(inHorizontal)">
                                      <p:cBhvr>
                                        <p:cTn id="12" dur="500"/>
                                        <p:tgtEl>
                                          <p:spTgt spid="49160">
                                            <p:txEl>
                                              <p:pRg st="0" end="0"/>
                                            </p:txEl>
                                          </p:spTgt>
                                        </p:tgtEl>
                                      </p:cBhvr>
                                    </p:animEffect>
                                  </p:childTnLst>
                                </p:cTn>
                              </p:par>
                              <p:par>
                                <p:cTn id="13" presetID="16" presetClass="entr" presetSubtype="26" fill="hold" grpId="0" nodeType="withEffect">
                                  <p:stCondLst>
                                    <p:cond delay="0"/>
                                  </p:stCondLst>
                                  <p:childTnLst>
                                    <p:set>
                                      <p:cBhvr>
                                        <p:cTn id="14" dur="1" fill="hold">
                                          <p:stCondLst>
                                            <p:cond delay="0"/>
                                          </p:stCondLst>
                                        </p:cTn>
                                        <p:tgtEl>
                                          <p:spTgt spid="49160">
                                            <p:txEl>
                                              <p:pRg st="1" end="1"/>
                                            </p:txEl>
                                          </p:spTgt>
                                        </p:tgtEl>
                                        <p:attrNameLst>
                                          <p:attrName>style.visibility</p:attrName>
                                        </p:attrNameLst>
                                      </p:cBhvr>
                                      <p:to>
                                        <p:strVal val="visible"/>
                                      </p:to>
                                    </p:set>
                                    <p:animEffect transition="in" filter="barn(inHorizontal)">
                                      <p:cBhvr>
                                        <p:cTn id="15" dur="500"/>
                                        <p:tgtEl>
                                          <p:spTgt spid="4916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0"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29CC9567-B40A-41C7-9280-3C46D8DF6F35}" type="datetime10">
              <a:rPr lang="zh-CN" altLang="en-US" b="0"/>
              <a:pPr eaLnBrk="1" hangingPunct="1"/>
              <a:t>21:32</a:t>
            </a:fld>
            <a:endParaRPr lang="en-US" altLang="zh-CN" b="0"/>
          </a:p>
        </p:txBody>
      </p:sp>
      <p:sp>
        <p:nvSpPr>
          <p:cNvPr id="33795" name="灯片编号占位符 5"/>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864B292C-AFAF-45AC-A386-0A31F00DBB0D}" type="slidenum">
              <a:rPr lang="en-US" altLang="zh-CN" b="0"/>
              <a:pPr eaLnBrk="1" hangingPunct="1"/>
              <a:t>69</a:t>
            </a:fld>
            <a:endParaRPr lang="en-US" altLang="zh-CN" b="0"/>
          </a:p>
        </p:txBody>
      </p:sp>
      <p:sp>
        <p:nvSpPr>
          <p:cNvPr id="33796" name="Rectangle 2"/>
          <p:cNvSpPr>
            <a:spLocks noGrp="1" noChangeArrowheads="1"/>
          </p:cNvSpPr>
          <p:nvPr>
            <p:ph type="title"/>
          </p:nvPr>
        </p:nvSpPr>
        <p:spPr>
          <a:xfrm>
            <a:off x="2063751" y="301625"/>
            <a:ext cx="8143875" cy="1143000"/>
          </a:xfrm>
        </p:spPr>
        <p:txBody>
          <a:bodyPr/>
          <a:lstStyle/>
          <a:p>
            <a:pPr algn="ctr" eaLnBrk="1" hangingPunct="1"/>
            <a:r>
              <a:rPr kumimoji="1" lang="zh-CN" altLang="en-US" b="1">
                <a:solidFill>
                  <a:srgbClr val="0000FF"/>
                </a:solidFill>
              </a:rPr>
              <a:t>电负性的周期性</a:t>
            </a:r>
          </a:p>
        </p:txBody>
      </p:sp>
      <p:sp>
        <p:nvSpPr>
          <p:cNvPr id="33797" name="Rectangle 3"/>
          <p:cNvSpPr>
            <a:spLocks noGrp="1" noChangeArrowheads="1"/>
          </p:cNvSpPr>
          <p:nvPr>
            <p:ph type="body" idx="1"/>
          </p:nvPr>
        </p:nvSpPr>
        <p:spPr>
          <a:xfrm>
            <a:off x="2208213" y="1827213"/>
            <a:ext cx="7999412" cy="4114800"/>
          </a:xfrm>
        </p:spPr>
        <p:txBody>
          <a:bodyPr/>
          <a:lstStyle/>
          <a:p>
            <a:pPr eaLnBrk="1" hangingPunct="1">
              <a:lnSpc>
                <a:spcPct val="190000"/>
              </a:lnSpc>
            </a:pPr>
            <a:r>
              <a:rPr kumimoji="1" lang="zh-CN" altLang="en-US" sz="3300" b="1">
                <a:solidFill>
                  <a:srgbClr val="0000FF"/>
                </a:solidFill>
              </a:rPr>
              <a:t>同一周期</a:t>
            </a:r>
            <a:r>
              <a:rPr kumimoji="1" lang="zh-CN" altLang="en-US" sz="3300" b="1">
                <a:solidFill>
                  <a:schemeClr val="tx2"/>
                </a:solidFill>
              </a:rPr>
              <a:t>从左到右电负性依次增大。</a:t>
            </a:r>
          </a:p>
          <a:p>
            <a:pPr eaLnBrk="1" hangingPunct="1">
              <a:lnSpc>
                <a:spcPct val="190000"/>
              </a:lnSpc>
            </a:pPr>
            <a:r>
              <a:rPr kumimoji="1" lang="zh-CN" altLang="en-US" sz="3300" b="1">
                <a:solidFill>
                  <a:srgbClr val="0000FF"/>
                </a:solidFill>
              </a:rPr>
              <a:t>同一主族</a:t>
            </a:r>
            <a:r>
              <a:rPr kumimoji="1" lang="zh-CN" altLang="en-US" sz="3300" b="1">
                <a:solidFill>
                  <a:schemeClr val="tx2"/>
                </a:solidFill>
              </a:rPr>
              <a:t>从上到下电负性依次变小。</a:t>
            </a:r>
          </a:p>
          <a:p>
            <a:pPr eaLnBrk="1" hangingPunct="1">
              <a:lnSpc>
                <a:spcPct val="190000"/>
              </a:lnSpc>
            </a:pPr>
            <a:r>
              <a:rPr kumimoji="1" lang="en-US" altLang="zh-CN" sz="3300" b="1">
                <a:solidFill>
                  <a:schemeClr val="tx2"/>
                </a:solidFill>
              </a:rPr>
              <a:t>F </a:t>
            </a:r>
            <a:r>
              <a:rPr kumimoji="1" lang="zh-CN" altLang="en-US" sz="3300" b="1">
                <a:solidFill>
                  <a:schemeClr val="tx2"/>
                </a:solidFill>
              </a:rPr>
              <a:t>元素电负性为最大，非金属性最强。</a:t>
            </a:r>
            <a:endParaRPr lang="zh-CN" altLang="en-US" sz="33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4936F45-1AF6-4B00-895B-3E010AAD04AC}" type="slidenum">
              <a:rPr lang="zh-CN" altLang="en-US"/>
              <a:pPr/>
              <a:t>7</a:t>
            </a:fld>
            <a:endParaRPr lang="en-US" altLang="zh-CN"/>
          </a:p>
        </p:txBody>
      </p:sp>
      <p:sp>
        <p:nvSpPr>
          <p:cNvPr id="10242" name="Rectangle 2"/>
          <p:cNvSpPr>
            <a:spLocks noGrp="1" noChangeArrowheads="1"/>
          </p:cNvSpPr>
          <p:nvPr>
            <p:ph type="title"/>
          </p:nvPr>
        </p:nvSpPr>
        <p:spPr>
          <a:xfrm>
            <a:off x="1774825" y="116633"/>
            <a:ext cx="7772400" cy="711349"/>
          </a:xfrm>
        </p:spPr>
        <p:txBody>
          <a:bodyPr/>
          <a:lstStyle/>
          <a:p>
            <a:pPr marL="762000" indent="-762000" algn="ctr"/>
            <a:r>
              <a:rPr lang="zh-CN" altLang="en-US" sz="3200" b="1" dirty="0">
                <a:solidFill>
                  <a:srgbClr val="990033"/>
                </a:solidFill>
                <a:latin typeface="宋体" charset="-122"/>
                <a:ea typeface="楷体_GB2312" pitchFamily="49" charset="-122"/>
              </a:rPr>
              <a:t>玻尔理论（</a:t>
            </a:r>
            <a:r>
              <a:rPr lang="en-US" altLang="zh-CN" sz="3200" b="1" dirty="0">
                <a:solidFill>
                  <a:srgbClr val="3333FF"/>
                </a:solidFill>
                <a:ea typeface="黑体" pitchFamily="2" charset="-122"/>
              </a:rPr>
              <a:t>Bohr </a:t>
            </a:r>
            <a:r>
              <a:rPr lang="zh-CN" altLang="en-US" sz="3200" b="1" dirty="0">
                <a:solidFill>
                  <a:srgbClr val="3333FF"/>
                </a:solidFill>
                <a:ea typeface="黑体" pitchFamily="2" charset="-122"/>
              </a:rPr>
              <a:t>的氢原子模型</a:t>
            </a:r>
            <a:r>
              <a:rPr lang="zh-CN" altLang="en-US" sz="3200" b="1" dirty="0">
                <a:solidFill>
                  <a:srgbClr val="990033"/>
                </a:solidFill>
                <a:latin typeface="宋体" charset="-122"/>
                <a:ea typeface="楷体_GB2312" pitchFamily="49" charset="-122"/>
              </a:rPr>
              <a:t>）</a:t>
            </a:r>
          </a:p>
        </p:txBody>
      </p:sp>
      <p:sp>
        <p:nvSpPr>
          <p:cNvPr id="10247" name="Rectangle 7"/>
          <p:cNvSpPr>
            <a:spLocks noChangeArrowheads="1"/>
          </p:cNvSpPr>
          <p:nvPr/>
        </p:nvSpPr>
        <p:spPr bwMode="auto">
          <a:xfrm>
            <a:off x="623392" y="1125538"/>
            <a:ext cx="111612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266700" algn="just">
              <a:lnSpc>
                <a:spcPct val="200000"/>
              </a:lnSpc>
            </a:pPr>
            <a:r>
              <a:rPr lang="en-US" altLang="zh-CN" sz="2400" dirty="0">
                <a:solidFill>
                  <a:srgbClr val="3333FF"/>
                </a:solidFill>
                <a:ea typeface="楷体_GB2312" pitchFamily="49" charset="-122"/>
              </a:rPr>
              <a:t>1、</a:t>
            </a:r>
            <a:r>
              <a:rPr lang="zh-CN" altLang="en-US" sz="2400" dirty="0">
                <a:solidFill>
                  <a:srgbClr val="3333FF"/>
                </a:solidFill>
                <a:ea typeface="楷体_GB2312" pitchFamily="49" charset="-122"/>
              </a:rPr>
              <a:t>定态假设：</a:t>
            </a:r>
            <a:r>
              <a:rPr lang="zh-CN" altLang="en-US" sz="2400" dirty="0">
                <a:ea typeface="楷体_GB2312" pitchFamily="49" charset="-122"/>
              </a:rPr>
              <a:t>电子绕原子核做圆形轨道运动。在一定轨道上运动的电子具有一定的能量，称为</a:t>
            </a:r>
            <a:r>
              <a:rPr lang="zh-CN" altLang="en-US" sz="2400" dirty="0">
                <a:solidFill>
                  <a:schemeClr val="accent2"/>
                </a:solidFill>
                <a:ea typeface="楷体_GB2312" pitchFamily="49" charset="-122"/>
              </a:rPr>
              <a:t>定态</a:t>
            </a:r>
            <a:r>
              <a:rPr lang="zh-CN" altLang="en-US" sz="2400" dirty="0">
                <a:ea typeface="楷体_GB2312" pitchFamily="49" charset="-122"/>
              </a:rPr>
              <a:t>。在定态下运动的电子不吸收也不放出能量。</a:t>
            </a:r>
          </a:p>
          <a:p>
            <a:pPr indent="266700" algn="just">
              <a:lnSpc>
                <a:spcPct val="200000"/>
              </a:lnSpc>
            </a:pPr>
            <a:r>
              <a:rPr lang="zh-CN" altLang="en-US" sz="2400" dirty="0">
                <a:latin typeface="宋体" charset="-122"/>
                <a:ea typeface="楷体_GB2312" pitchFamily="49" charset="-122"/>
              </a:rPr>
              <a:t>  能量最低的定态，称为</a:t>
            </a:r>
            <a:r>
              <a:rPr lang="zh-CN" altLang="en-US" sz="2400" dirty="0">
                <a:solidFill>
                  <a:srgbClr val="3333FF"/>
                </a:solidFill>
                <a:ea typeface="楷体_GB2312" pitchFamily="49" charset="-122"/>
              </a:rPr>
              <a:t>基态</a:t>
            </a:r>
            <a:r>
              <a:rPr lang="zh-CN" altLang="en-US" sz="2400" dirty="0">
                <a:solidFill>
                  <a:schemeClr val="accent2"/>
                </a:solidFill>
                <a:latin typeface="宋体" charset="-122"/>
                <a:ea typeface="楷体_GB2312" pitchFamily="49" charset="-122"/>
              </a:rPr>
              <a:t>。</a:t>
            </a:r>
            <a:r>
              <a:rPr lang="zh-CN" altLang="en-US" sz="2400" dirty="0">
                <a:latin typeface="宋体" charset="-122"/>
                <a:ea typeface="楷体_GB2312" pitchFamily="49" charset="-122"/>
              </a:rPr>
              <a:t>其余能量较高的定态，称为</a:t>
            </a:r>
            <a:r>
              <a:rPr lang="zh-CN" altLang="en-US" sz="2400" dirty="0">
                <a:solidFill>
                  <a:srgbClr val="3333FF"/>
                </a:solidFill>
                <a:ea typeface="楷体_GB2312" pitchFamily="49" charset="-122"/>
              </a:rPr>
              <a:t>激发态。</a:t>
            </a:r>
          </a:p>
        </p:txBody>
      </p:sp>
      <p:pic>
        <p:nvPicPr>
          <p:cNvPr id="10252" name="09-Bohr.AVI">
            <a:hlinkClick r:id="" action="ppaction://media"/>
          </p:cNvPr>
          <p:cNvPicPr>
            <a:picLocks noGrp="1" noRot="1" noChangeAspect="1" noChangeArrowheads="1"/>
          </p:cNvPicPr>
          <p:nvPr>
            <p:ph idx="1"/>
            <a:videoFile r:link="rId1"/>
          </p:nvPr>
        </p:nvPicPr>
        <p:blipFill>
          <a:blip r:embed="rId4">
            <a:extLst>
              <a:ext uri="{28A0092B-C50C-407E-A947-70E740481C1C}">
                <a14:useLocalDpi xmlns:a14="http://schemas.microsoft.com/office/drawing/2010/main" val="0"/>
              </a:ext>
            </a:extLst>
          </a:blip>
          <a:srcRect/>
          <a:stretch>
            <a:fillRect/>
          </a:stretch>
        </p:blipFill>
        <p:spPr>
          <a:xfrm>
            <a:off x="4295800" y="3645024"/>
            <a:ext cx="3384376" cy="2538282"/>
          </a:xfrm>
          <a:noFill/>
          <a:ln/>
        </p:spPr>
      </p:pic>
    </p:spTree>
    <p:extLst>
      <p:ext uri="{BB962C8B-B14F-4D97-AF65-F5344CB8AC3E}">
        <p14:creationId xmlns:p14="http://schemas.microsoft.com/office/powerpoint/2010/main" val="27733213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252"/>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10252"/>
                                        </p:tgtEl>
                                      </p:cBhvr>
                                    </p:cmd>
                                  </p:childTnLst>
                                </p:cTn>
                              </p:par>
                            </p:childTnLst>
                          </p:cTn>
                        </p:par>
                      </p:childTnLst>
                    </p:cTn>
                  </p:par>
                </p:childTnLst>
              </p:cTn>
              <p:nextCondLst>
                <p:cond evt="onClick" delay="0">
                  <p:tgtEl>
                    <p:spTgt spid="10252"/>
                  </p:tgtEl>
                </p:cond>
              </p:nextCondLst>
            </p:seq>
            <p:video>
              <p:cMediaNode>
                <p:cTn id="7" fill="hold" display="0">
                  <p:stCondLst>
                    <p:cond delay="indefinite"/>
                  </p:stCondLst>
                  <p:endCondLst>
                    <p:cond evt="onNext" delay="0">
                      <p:tgtEl>
                        <p:sldTgt/>
                      </p:tgtEl>
                    </p:cond>
                    <p:cond evt="onPrev" delay="0">
                      <p:tgtEl>
                        <p:sldTgt/>
                      </p:tgtEl>
                    </p:cond>
                  </p:endCondLst>
                </p:cTn>
                <p:tgtEl>
                  <p:spTgt spid="10252"/>
                </p:tgtEl>
              </p:cMediaNode>
            </p:video>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A35F2671-5484-47DF-B579-FEAFD52F457C}" type="datetime10">
              <a:rPr lang="zh-CN" altLang="en-US" b="0"/>
              <a:pPr eaLnBrk="1" hangingPunct="1"/>
              <a:t>21:32</a:t>
            </a:fld>
            <a:endParaRPr lang="en-US" altLang="zh-CN" b="0"/>
          </a:p>
        </p:txBody>
      </p:sp>
      <p:sp>
        <p:nvSpPr>
          <p:cNvPr id="34819" name="灯片编号占位符 5"/>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41B561C2-3E15-4FAF-B8EB-CBD9BCF2222B}" type="slidenum">
              <a:rPr lang="en-US" altLang="zh-CN" b="0"/>
              <a:pPr eaLnBrk="1" hangingPunct="1"/>
              <a:t>70</a:t>
            </a:fld>
            <a:endParaRPr lang="en-US" altLang="zh-CN" b="0"/>
          </a:p>
        </p:txBody>
      </p:sp>
      <p:sp>
        <p:nvSpPr>
          <p:cNvPr id="34820" name="Rectangle 2"/>
          <p:cNvSpPr>
            <a:spLocks noGrp="1" noChangeArrowheads="1"/>
          </p:cNvSpPr>
          <p:nvPr>
            <p:ph type="title"/>
          </p:nvPr>
        </p:nvSpPr>
        <p:spPr>
          <a:xfrm>
            <a:off x="1992313" y="301625"/>
            <a:ext cx="8215312" cy="1143000"/>
          </a:xfrm>
        </p:spPr>
        <p:txBody>
          <a:bodyPr/>
          <a:lstStyle/>
          <a:p>
            <a:pPr algn="ctr" eaLnBrk="1" hangingPunct="1"/>
            <a:r>
              <a:rPr lang="zh-CN" altLang="en-US" b="1">
                <a:solidFill>
                  <a:schemeClr val="tx1"/>
                </a:solidFill>
              </a:rPr>
              <a:t>小   结</a:t>
            </a:r>
          </a:p>
        </p:txBody>
      </p:sp>
      <p:sp>
        <p:nvSpPr>
          <p:cNvPr id="34821" name="Rectangle 3"/>
          <p:cNvSpPr>
            <a:spLocks noGrp="1" noChangeArrowheads="1"/>
          </p:cNvSpPr>
          <p:nvPr>
            <p:ph type="body" idx="1"/>
          </p:nvPr>
        </p:nvSpPr>
        <p:spPr>
          <a:xfrm>
            <a:off x="1524000" y="1827213"/>
            <a:ext cx="9144000" cy="4114800"/>
          </a:xfrm>
        </p:spPr>
        <p:txBody>
          <a:bodyPr/>
          <a:lstStyle/>
          <a:p>
            <a:pPr eaLnBrk="1" hangingPunct="1">
              <a:lnSpc>
                <a:spcPct val="150000"/>
              </a:lnSpc>
            </a:pPr>
            <a:r>
              <a:rPr kumimoji="1" lang="zh-CN" altLang="en-US" sz="3200" b="1" dirty="0">
                <a:latin typeface="Times New Roman" pitchFamily="18" charset="0"/>
              </a:rPr>
              <a:t>原子半径：</a:t>
            </a:r>
            <a:r>
              <a:rPr kumimoji="1" lang="zh-CN" altLang="en-US" sz="3200" dirty="0">
                <a:latin typeface="Times New Roman" pitchFamily="18" charset="0"/>
              </a:rPr>
              <a:t>从左到右 </a:t>
            </a:r>
            <a:r>
              <a:rPr kumimoji="1" lang="en-US" altLang="en-US" sz="3200" i="1" dirty="0">
                <a:latin typeface="Times New Roman" pitchFamily="18" charset="0"/>
              </a:rPr>
              <a:t>r </a:t>
            </a:r>
            <a:r>
              <a:rPr kumimoji="1" lang="zh-CN" altLang="zh-CN" sz="3200" dirty="0">
                <a:latin typeface="Times New Roman" pitchFamily="18" charset="0"/>
              </a:rPr>
              <a:t>减</a:t>
            </a:r>
            <a:r>
              <a:rPr kumimoji="1" lang="zh-CN" altLang="en-US" sz="3200" dirty="0">
                <a:latin typeface="Times New Roman" pitchFamily="18" charset="0"/>
              </a:rPr>
              <a:t>小；从上到下 </a:t>
            </a:r>
            <a:r>
              <a:rPr kumimoji="1" lang="en-US" altLang="en-US" sz="3200" i="1" dirty="0">
                <a:latin typeface="Times New Roman" pitchFamily="18" charset="0"/>
              </a:rPr>
              <a:t>r </a:t>
            </a:r>
            <a:r>
              <a:rPr kumimoji="1" lang="zh-CN" altLang="en-US" sz="3200" dirty="0">
                <a:latin typeface="Times New Roman" pitchFamily="18" charset="0"/>
              </a:rPr>
              <a:t>增大。</a:t>
            </a:r>
          </a:p>
          <a:p>
            <a:pPr eaLnBrk="1" hangingPunct="1">
              <a:lnSpc>
                <a:spcPct val="150000"/>
              </a:lnSpc>
            </a:pPr>
            <a:r>
              <a:rPr kumimoji="1" lang="zh-CN" altLang="en-US" sz="3200" b="1" dirty="0">
                <a:latin typeface="Times New Roman" pitchFamily="18" charset="0"/>
              </a:rPr>
              <a:t>电离能：</a:t>
            </a:r>
            <a:r>
              <a:rPr kumimoji="1" lang="zh-CN" altLang="en-US" sz="3200" dirty="0">
                <a:latin typeface="Times New Roman" pitchFamily="18" charset="0"/>
              </a:rPr>
              <a:t>从左到右 </a:t>
            </a:r>
            <a:r>
              <a:rPr kumimoji="1" lang="en-US" altLang="zh-CN" sz="3200" i="1" dirty="0">
                <a:latin typeface="Times New Roman" pitchFamily="18" charset="0"/>
              </a:rPr>
              <a:t>I</a:t>
            </a:r>
            <a:r>
              <a:rPr kumimoji="1" lang="zh-CN" altLang="en-US" sz="3200" dirty="0">
                <a:latin typeface="Times New Roman" pitchFamily="18" charset="0"/>
              </a:rPr>
              <a:t>增大；从上到下 </a:t>
            </a:r>
            <a:r>
              <a:rPr kumimoji="1" lang="en-US" altLang="zh-CN" sz="3200" i="1" dirty="0">
                <a:latin typeface="Times New Roman" pitchFamily="18" charset="0"/>
              </a:rPr>
              <a:t>I </a:t>
            </a:r>
            <a:r>
              <a:rPr kumimoji="1" lang="zh-CN" altLang="zh-CN" sz="3200" dirty="0">
                <a:latin typeface="Times New Roman" pitchFamily="18" charset="0"/>
              </a:rPr>
              <a:t>减</a:t>
            </a:r>
            <a:r>
              <a:rPr kumimoji="1" lang="zh-CN" altLang="en-US" sz="3200" dirty="0">
                <a:latin typeface="Times New Roman" pitchFamily="18" charset="0"/>
              </a:rPr>
              <a:t>小。</a:t>
            </a:r>
          </a:p>
          <a:p>
            <a:pPr eaLnBrk="1" hangingPunct="1">
              <a:lnSpc>
                <a:spcPct val="150000"/>
              </a:lnSpc>
            </a:pPr>
            <a:r>
              <a:rPr kumimoji="1" lang="zh-CN" altLang="en-US" sz="3200" b="1" dirty="0">
                <a:latin typeface="Times New Roman" pitchFamily="18" charset="0"/>
              </a:rPr>
              <a:t>电子亲和能</a:t>
            </a:r>
            <a:r>
              <a:rPr kumimoji="1" lang="en-US" altLang="zh-CN" sz="3200" b="1" dirty="0">
                <a:latin typeface="Times New Roman" pitchFamily="18" charset="0"/>
              </a:rPr>
              <a:t>:</a:t>
            </a:r>
            <a:r>
              <a:rPr kumimoji="1" lang="zh-CN" altLang="en-US" sz="3200" dirty="0">
                <a:latin typeface="Times New Roman" pitchFamily="18" charset="0"/>
              </a:rPr>
              <a:t>从左到右 </a:t>
            </a:r>
            <a:r>
              <a:rPr kumimoji="1" lang="en-US" altLang="zh-CN" sz="3200" dirty="0">
                <a:latin typeface="Times New Roman" pitchFamily="18" charset="0"/>
              </a:rPr>
              <a:t>A </a:t>
            </a:r>
            <a:r>
              <a:rPr kumimoji="1" lang="zh-CN" altLang="en-US" sz="3200" dirty="0">
                <a:latin typeface="Times New Roman" pitchFamily="18" charset="0"/>
              </a:rPr>
              <a:t>值增大</a:t>
            </a:r>
          </a:p>
          <a:p>
            <a:pPr eaLnBrk="1" hangingPunct="1">
              <a:lnSpc>
                <a:spcPct val="150000"/>
              </a:lnSpc>
            </a:pPr>
            <a:r>
              <a:rPr kumimoji="1" lang="zh-CN" altLang="en-US" sz="3200" b="1" dirty="0">
                <a:latin typeface="Times New Roman" pitchFamily="18" charset="0"/>
              </a:rPr>
              <a:t>电负性</a:t>
            </a:r>
            <a:r>
              <a:rPr kumimoji="1" lang="en-US" altLang="zh-CN" sz="3200" b="1" dirty="0">
                <a:latin typeface="Times New Roman" pitchFamily="18" charset="0"/>
              </a:rPr>
              <a:t>:</a:t>
            </a:r>
            <a:r>
              <a:rPr kumimoji="1" lang="zh-CN" altLang="en-US" sz="3200" dirty="0">
                <a:latin typeface="Times New Roman" pitchFamily="18" charset="0"/>
              </a:rPr>
              <a:t>从左到右 </a:t>
            </a:r>
            <a:r>
              <a:rPr kumimoji="1" lang="en-US" altLang="zh-CN" sz="3200" i="1" dirty="0">
                <a:latin typeface="Times New Roman" pitchFamily="18" charset="0"/>
              </a:rPr>
              <a:t>I</a:t>
            </a:r>
            <a:r>
              <a:rPr kumimoji="1" lang="zh-CN" altLang="en-US" sz="3200" dirty="0">
                <a:latin typeface="Times New Roman" pitchFamily="18" charset="0"/>
              </a:rPr>
              <a:t>增大；从上到下 </a:t>
            </a:r>
            <a:r>
              <a:rPr kumimoji="1" lang="en-US" altLang="zh-CN" sz="3200" i="1" dirty="0">
                <a:latin typeface="Times New Roman" pitchFamily="18" charset="0"/>
              </a:rPr>
              <a:t>I </a:t>
            </a:r>
            <a:r>
              <a:rPr kumimoji="1" lang="zh-CN" altLang="zh-CN" sz="3200" dirty="0">
                <a:latin typeface="Times New Roman" pitchFamily="18" charset="0"/>
              </a:rPr>
              <a:t>减</a:t>
            </a:r>
            <a:r>
              <a:rPr kumimoji="1" lang="zh-CN" altLang="en-US" sz="3200" dirty="0">
                <a:latin typeface="Times New Roman" pitchFamily="18" charset="0"/>
              </a:rPr>
              <a:t>小。</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6D1F5AF5-F3C3-4C7E-8B6B-ECF56D0EF2C3}" type="datetime10">
              <a:rPr lang="zh-CN" altLang="en-US" b="0"/>
              <a:pPr eaLnBrk="1" hangingPunct="1"/>
              <a:t>21:32</a:t>
            </a:fld>
            <a:endParaRPr lang="en-US" altLang="zh-CN" b="0"/>
          </a:p>
        </p:txBody>
      </p:sp>
      <p:sp>
        <p:nvSpPr>
          <p:cNvPr id="35843" name="灯片编号占位符 5"/>
          <p:cNvSpPr>
            <a:spLocks noGrp="1"/>
          </p:cNvSpPr>
          <p:nvPr>
            <p:ph type="sldNum" sz="quarter" idx="12"/>
          </p:nvPr>
        </p:nvSpPr>
        <p:spPr>
          <a:noFill/>
        </p:spPr>
        <p:txBody>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fld id="{62C890B7-F4F3-49C8-AFEE-77EB546BC144}" type="slidenum">
              <a:rPr lang="en-US" altLang="zh-CN" b="0"/>
              <a:pPr eaLnBrk="1" hangingPunct="1"/>
              <a:t>71</a:t>
            </a:fld>
            <a:endParaRPr lang="en-US" altLang="zh-CN" b="0"/>
          </a:p>
        </p:txBody>
      </p:sp>
      <p:sp>
        <p:nvSpPr>
          <p:cNvPr id="35844" name="Rectangle 2"/>
          <p:cNvSpPr>
            <a:spLocks noGrp="1" noChangeArrowheads="1"/>
          </p:cNvSpPr>
          <p:nvPr>
            <p:ph type="title"/>
          </p:nvPr>
        </p:nvSpPr>
        <p:spPr>
          <a:xfrm>
            <a:off x="119336" y="188640"/>
            <a:ext cx="11089232" cy="2752669"/>
          </a:xfrm>
        </p:spPr>
        <p:txBody>
          <a:bodyPr/>
          <a:lstStyle/>
          <a:p>
            <a:pPr eaLnBrk="1" hangingPunct="1">
              <a:lnSpc>
                <a:spcPct val="200000"/>
              </a:lnSpc>
            </a:pPr>
            <a:r>
              <a:rPr lang="zh-CN" altLang="en-US" sz="2400" b="1" dirty="0"/>
              <a:t>例：外层电子排布满足下列条件之一的是哪一族或何种元素？</a:t>
            </a:r>
            <a:br>
              <a:rPr lang="zh-CN" altLang="en-US" sz="2400" b="1" dirty="0"/>
            </a:br>
            <a:r>
              <a:rPr lang="zh-CN" altLang="en-US" sz="2400" b="1" dirty="0"/>
              <a:t>（</a:t>
            </a:r>
            <a:r>
              <a:rPr lang="en-US" altLang="zh-CN" sz="2400" b="1" dirty="0"/>
              <a:t>1</a:t>
            </a:r>
            <a:r>
              <a:rPr lang="zh-CN" altLang="en-US" sz="2400" b="1" dirty="0"/>
              <a:t>）具有</a:t>
            </a:r>
            <a:r>
              <a:rPr lang="en-US" altLang="zh-CN" sz="2400" b="1" dirty="0"/>
              <a:t>3</a:t>
            </a:r>
            <a:r>
              <a:rPr lang="zh-CN" altLang="en-US" sz="2400" b="1" dirty="0"/>
              <a:t>个</a:t>
            </a:r>
            <a:r>
              <a:rPr lang="en-US" altLang="zh-CN" sz="2400" b="1" dirty="0"/>
              <a:t>p</a:t>
            </a:r>
            <a:r>
              <a:rPr lang="zh-CN" altLang="en-US" sz="2400" b="1" dirty="0"/>
              <a:t>电子；</a:t>
            </a:r>
            <a:br>
              <a:rPr lang="zh-CN" altLang="en-US" sz="2400" b="1" dirty="0"/>
            </a:br>
            <a:r>
              <a:rPr lang="zh-CN" altLang="en-US" sz="2400" b="1" dirty="0"/>
              <a:t>（</a:t>
            </a:r>
            <a:r>
              <a:rPr lang="en-US" altLang="zh-CN" sz="2400" b="1" dirty="0"/>
              <a:t>2</a:t>
            </a:r>
            <a:r>
              <a:rPr lang="zh-CN" altLang="en-US" sz="2400" b="1" dirty="0"/>
              <a:t>）量子数</a:t>
            </a:r>
            <a:r>
              <a:rPr lang="en-US" altLang="zh-CN" sz="2400" b="1" i="1" dirty="0"/>
              <a:t>n</a:t>
            </a:r>
            <a:r>
              <a:rPr lang="zh-CN" altLang="en-US" sz="2400" b="1" dirty="0"/>
              <a:t>＝</a:t>
            </a:r>
            <a:r>
              <a:rPr lang="en-US" altLang="zh-CN" sz="2400" b="1" dirty="0"/>
              <a:t>4</a:t>
            </a:r>
            <a:r>
              <a:rPr lang="zh-CN" altLang="en-US" sz="2400" b="1" dirty="0"/>
              <a:t>，</a:t>
            </a:r>
            <a:r>
              <a:rPr lang="en-US" altLang="zh-CN" sz="2400" b="1" i="1" dirty="0"/>
              <a:t>l</a:t>
            </a:r>
            <a:r>
              <a:rPr lang="zh-CN" altLang="en-US" sz="2400" b="1" dirty="0"/>
              <a:t>＝</a:t>
            </a:r>
            <a:r>
              <a:rPr lang="en-US" altLang="zh-CN" sz="2400" b="1" dirty="0"/>
              <a:t>0</a:t>
            </a:r>
            <a:r>
              <a:rPr lang="zh-CN" altLang="en-US" sz="2400" b="1" dirty="0"/>
              <a:t>的电子有</a:t>
            </a:r>
            <a:r>
              <a:rPr lang="en-US" altLang="zh-CN" sz="2400" b="1" dirty="0"/>
              <a:t>2</a:t>
            </a:r>
            <a:r>
              <a:rPr lang="zh-CN" altLang="en-US" sz="2400" b="1" dirty="0"/>
              <a:t>个，和</a:t>
            </a:r>
            <a:r>
              <a:rPr lang="en-US" altLang="zh-CN" sz="2400" b="1" i="1" dirty="0"/>
              <a:t>n</a:t>
            </a:r>
            <a:r>
              <a:rPr lang="zh-CN" altLang="en-US" sz="2400" b="1" dirty="0"/>
              <a:t>＝</a:t>
            </a:r>
            <a:r>
              <a:rPr lang="en-US" altLang="zh-CN" sz="2400" b="1" dirty="0"/>
              <a:t>3</a:t>
            </a:r>
            <a:r>
              <a:rPr lang="zh-CN" altLang="en-US" sz="2400" b="1" dirty="0"/>
              <a:t>，</a:t>
            </a:r>
            <a:r>
              <a:rPr lang="en-US" altLang="zh-CN" sz="2400" b="1" i="1" dirty="0"/>
              <a:t>l</a:t>
            </a:r>
            <a:r>
              <a:rPr lang="zh-CN" altLang="en-US" sz="2400" b="1" dirty="0"/>
              <a:t>＝</a:t>
            </a:r>
            <a:r>
              <a:rPr lang="en-US" altLang="zh-CN" sz="2400" b="1" dirty="0"/>
              <a:t>2</a:t>
            </a:r>
            <a:r>
              <a:rPr lang="zh-CN" altLang="en-US" sz="2400" b="1" dirty="0"/>
              <a:t>的电子有</a:t>
            </a:r>
            <a:r>
              <a:rPr lang="en-US" altLang="zh-CN" sz="2400" b="1" dirty="0"/>
              <a:t>5</a:t>
            </a:r>
            <a:r>
              <a:rPr lang="zh-CN" altLang="en-US" sz="2400" b="1" dirty="0"/>
              <a:t>个；</a:t>
            </a:r>
            <a:br>
              <a:rPr lang="zh-CN" altLang="en-US" sz="2400" b="1" dirty="0"/>
            </a:br>
            <a:r>
              <a:rPr lang="zh-CN" altLang="en-US" sz="2400" b="1" dirty="0"/>
              <a:t>（</a:t>
            </a:r>
            <a:r>
              <a:rPr lang="en-US" altLang="zh-CN" sz="2400" b="1" dirty="0"/>
              <a:t>3</a:t>
            </a:r>
            <a:r>
              <a:rPr lang="zh-CN" altLang="en-US" sz="2400" b="1" dirty="0"/>
              <a:t>）</a:t>
            </a:r>
            <a:r>
              <a:rPr lang="en-US" altLang="zh-CN" sz="2400" b="1" dirty="0"/>
              <a:t>3d</a:t>
            </a:r>
            <a:r>
              <a:rPr lang="zh-CN" altLang="en-US" sz="2400" b="1" dirty="0"/>
              <a:t>电子全充满，</a:t>
            </a:r>
            <a:r>
              <a:rPr lang="en-US" altLang="zh-CN" sz="2400" b="1" dirty="0"/>
              <a:t>4s</a:t>
            </a:r>
            <a:r>
              <a:rPr lang="zh-CN" altLang="en-US" sz="2400" b="1" dirty="0"/>
              <a:t>电子半充满。 </a:t>
            </a:r>
          </a:p>
        </p:txBody>
      </p:sp>
      <p:sp>
        <p:nvSpPr>
          <p:cNvPr id="94211" name="Rectangle 3"/>
          <p:cNvSpPr>
            <a:spLocks noGrp="1" noChangeArrowheads="1"/>
          </p:cNvSpPr>
          <p:nvPr>
            <p:ph type="body" idx="1"/>
          </p:nvPr>
        </p:nvSpPr>
        <p:spPr>
          <a:xfrm>
            <a:off x="911424" y="3284984"/>
            <a:ext cx="8424862" cy="2225675"/>
          </a:xfrm>
        </p:spPr>
        <p:txBody>
          <a:bodyPr/>
          <a:lstStyle/>
          <a:p>
            <a:pPr eaLnBrk="1" hangingPunct="1">
              <a:lnSpc>
                <a:spcPct val="150000"/>
              </a:lnSpc>
            </a:pPr>
            <a:r>
              <a:rPr lang="zh-CN" altLang="en-US" dirty="0">
                <a:latin typeface="Times New Roman" pitchFamily="18" charset="0"/>
              </a:rPr>
              <a:t>（</a:t>
            </a:r>
            <a:r>
              <a:rPr lang="en-US" altLang="zh-CN" dirty="0">
                <a:latin typeface="Times New Roman" pitchFamily="18" charset="0"/>
              </a:rPr>
              <a:t>1</a:t>
            </a:r>
            <a:r>
              <a:rPr lang="zh-CN" altLang="en-US" dirty="0">
                <a:latin typeface="Times New Roman" pitchFamily="18" charset="0"/>
              </a:rPr>
              <a:t>）</a:t>
            </a:r>
            <a:r>
              <a:rPr lang="en-US" altLang="zh-CN" dirty="0" err="1">
                <a:latin typeface="Times New Roman" pitchFamily="18" charset="0"/>
              </a:rPr>
              <a:t>ⅤA</a:t>
            </a:r>
            <a:r>
              <a:rPr lang="zh-CN" altLang="en-US" dirty="0">
                <a:latin typeface="Times New Roman" pitchFamily="18" charset="0"/>
              </a:rPr>
              <a:t>族元素；</a:t>
            </a:r>
          </a:p>
          <a:p>
            <a:pPr eaLnBrk="1" hangingPunct="1">
              <a:lnSpc>
                <a:spcPct val="150000"/>
              </a:lnSpc>
            </a:pPr>
            <a:r>
              <a:rPr lang="zh-CN" altLang="en-US" dirty="0">
                <a:latin typeface="Times New Roman" pitchFamily="18" charset="0"/>
              </a:rPr>
              <a:t>（</a:t>
            </a:r>
            <a:r>
              <a:rPr lang="en-US" altLang="zh-CN" dirty="0">
                <a:latin typeface="Times New Roman" pitchFamily="18" charset="0"/>
              </a:rPr>
              <a:t>2</a:t>
            </a:r>
            <a:r>
              <a:rPr lang="zh-CN" altLang="en-US" dirty="0">
                <a:latin typeface="Times New Roman" pitchFamily="18" charset="0"/>
              </a:rPr>
              <a:t>）是</a:t>
            </a:r>
            <a:r>
              <a:rPr lang="en-US" altLang="zh-CN" dirty="0" err="1">
                <a:latin typeface="Times New Roman" pitchFamily="18" charset="0"/>
              </a:rPr>
              <a:t>Mn</a:t>
            </a:r>
            <a:r>
              <a:rPr lang="zh-CN" altLang="en-US" dirty="0">
                <a:latin typeface="Times New Roman" pitchFamily="18" charset="0"/>
              </a:rPr>
              <a:t>元素，外层电子排布为</a:t>
            </a:r>
            <a:r>
              <a:rPr lang="en-US" altLang="zh-CN" dirty="0">
                <a:latin typeface="Times New Roman" pitchFamily="18" charset="0"/>
              </a:rPr>
              <a:t>3d</a:t>
            </a:r>
            <a:r>
              <a:rPr lang="en-US" altLang="zh-CN" baseline="30000" dirty="0">
                <a:latin typeface="Times New Roman" pitchFamily="18" charset="0"/>
              </a:rPr>
              <a:t>5</a:t>
            </a:r>
            <a:r>
              <a:rPr lang="en-US" altLang="zh-CN" dirty="0">
                <a:latin typeface="Times New Roman" pitchFamily="18" charset="0"/>
              </a:rPr>
              <a:t>4s</a:t>
            </a:r>
            <a:r>
              <a:rPr lang="en-US" altLang="zh-CN" baseline="30000" dirty="0">
                <a:latin typeface="Times New Roman" pitchFamily="18" charset="0"/>
              </a:rPr>
              <a:t>2</a:t>
            </a:r>
            <a:r>
              <a:rPr lang="zh-CN" altLang="en-US" dirty="0">
                <a:latin typeface="Times New Roman" pitchFamily="18" charset="0"/>
              </a:rPr>
              <a:t>；</a:t>
            </a:r>
          </a:p>
          <a:p>
            <a:pPr eaLnBrk="1" hangingPunct="1">
              <a:lnSpc>
                <a:spcPct val="150000"/>
              </a:lnSpc>
            </a:pPr>
            <a:r>
              <a:rPr lang="zh-CN" altLang="en-US" dirty="0">
                <a:latin typeface="Times New Roman" pitchFamily="18" charset="0"/>
              </a:rPr>
              <a:t>（</a:t>
            </a:r>
            <a:r>
              <a:rPr lang="en-US" altLang="zh-CN" dirty="0">
                <a:latin typeface="Times New Roman" pitchFamily="18" charset="0"/>
              </a:rPr>
              <a:t>3</a:t>
            </a:r>
            <a:r>
              <a:rPr lang="zh-CN" altLang="en-US" dirty="0">
                <a:latin typeface="Times New Roman" pitchFamily="18" charset="0"/>
              </a:rPr>
              <a:t>）是</a:t>
            </a:r>
            <a:r>
              <a:rPr lang="en-US" altLang="zh-CN" dirty="0">
                <a:latin typeface="Times New Roman" pitchFamily="18" charset="0"/>
              </a:rPr>
              <a:t>Cu</a:t>
            </a:r>
            <a:r>
              <a:rPr lang="zh-CN" altLang="en-US" dirty="0">
                <a:latin typeface="Times New Roman" pitchFamily="18" charset="0"/>
              </a:rPr>
              <a:t>元素，外层电子排布为</a:t>
            </a:r>
            <a:r>
              <a:rPr lang="en-US" altLang="zh-CN" dirty="0">
                <a:latin typeface="Times New Roman" pitchFamily="18" charset="0"/>
              </a:rPr>
              <a:t>3d</a:t>
            </a:r>
            <a:r>
              <a:rPr lang="en-US" altLang="zh-CN" baseline="30000" dirty="0">
                <a:latin typeface="Times New Roman" pitchFamily="18" charset="0"/>
              </a:rPr>
              <a:t>10</a:t>
            </a:r>
            <a:r>
              <a:rPr lang="en-US" altLang="zh-CN" dirty="0">
                <a:latin typeface="Times New Roman" pitchFamily="18" charset="0"/>
              </a:rPr>
              <a:t>4s</a:t>
            </a:r>
            <a:r>
              <a:rPr lang="en-US" altLang="zh-CN" baseline="30000" dirty="0">
                <a:latin typeface="Times New Roman" pitchFamily="18" charset="0"/>
              </a:rPr>
              <a:t>1</a:t>
            </a:r>
            <a:r>
              <a:rPr lang="zh-CN" altLang="en-US" dirty="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slide(fromBottom)">
                                      <p:cBhvr>
                                        <p:cTn id="7" dur="500"/>
                                        <p:tgtEl>
                                          <p:spTgt spid="94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slide(fromBottom)">
                                      <p:cBhvr>
                                        <p:cTn id="12" dur="500"/>
                                        <p:tgtEl>
                                          <p:spTgt spid="942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slide(fromBottom)">
                                      <p:cBhvr>
                                        <p:cTn id="17" dur="500"/>
                                        <p:tgtEl>
                                          <p:spTgt spid="942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087458D-ADFC-4DE6-B1F1-F2EACB2BD3A4}" type="slidenum">
              <a:rPr lang="zh-CN" altLang="en-US"/>
              <a:pPr/>
              <a:t>8</a:t>
            </a:fld>
            <a:endParaRPr lang="en-US" altLang="zh-CN"/>
          </a:p>
        </p:txBody>
      </p:sp>
      <p:sp>
        <p:nvSpPr>
          <p:cNvPr id="131076" name="Rectangle 4"/>
          <p:cNvSpPr>
            <a:spLocks noChangeArrowheads="1"/>
          </p:cNvSpPr>
          <p:nvPr/>
        </p:nvSpPr>
        <p:spPr bwMode="auto">
          <a:xfrm>
            <a:off x="767408" y="692150"/>
            <a:ext cx="10729192" cy="1755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165048" bIns="0">
            <a:spAutoFit/>
          </a:bodyPr>
          <a:lstStyle/>
          <a:p>
            <a:pPr algn="just">
              <a:lnSpc>
                <a:spcPct val="200000"/>
              </a:lnSpc>
            </a:pPr>
            <a:r>
              <a:rPr lang="en-US" altLang="zh-CN" sz="2800" dirty="0">
                <a:solidFill>
                  <a:srgbClr val="3333FF"/>
                </a:solidFill>
                <a:ea typeface="楷体_GB2312" pitchFamily="49" charset="-122"/>
              </a:rPr>
              <a:t>2</a:t>
            </a:r>
            <a:r>
              <a:rPr lang="en-US" altLang="zh-CN" sz="2800" dirty="0">
                <a:solidFill>
                  <a:srgbClr val="3333FF"/>
                </a:solidFill>
                <a:latin typeface="宋体" charset="-122"/>
                <a:ea typeface="楷体_GB2312" pitchFamily="49" charset="-122"/>
              </a:rPr>
              <a:t>、</a:t>
            </a:r>
            <a:r>
              <a:rPr lang="zh-CN" altLang="en-US" sz="2800" dirty="0">
                <a:solidFill>
                  <a:srgbClr val="3333FF"/>
                </a:solidFill>
                <a:latin typeface="宋体" charset="-122"/>
                <a:ea typeface="楷体_GB2312" pitchFamily="49" charset="-122"/>
              </a:rPr>
              <a:t>量子化假设：</a:t>
            </a:r>
            <a:r>
              <a:rPr lang="zh-CN" altLang="en-US" sz="2800" dirty="0">
                <a:latin typeface="宋体" charset="-122"/>
                <a:ea typeface="楷体_GB2312" pitchFamily="49" charset="-122"/>
              </a:rPr>
              <a:t>原子的各种可能存在的定态所具有的能量是不连续的分立值</a:t>
            </a:r>
            <a:r>
              <a:rPr lang="en-US" altLang="zh-CN" sz="2800" dirty="0">
                <a:solidFill>
                  <a:schemeClr val="accent2"/>
                </a:solidFill>
                <a:latin typeface="宋体" charset="-122"/>
                <a:ea typeface="楷体_GB2312" pitchFamily="49" charset="-122"/>
              </a:rPr>
              <a:t>(</a:t>
            </a:r>
            <a:r>
              <a:rPr lang="zh-CN" altLang="en-US" sz="2800" dirty="0">
                <a:solidFill>
                  <a:schemeClr val="accent2"/>
                </a:solidFill>
                <a:latin typeface="宋体" charset="-122"/>
                <a:ea typeface="楷体_GB2312" pitchFamily="49" charset="-122"/>
              </a:rPr>
              <a:t>量子化</a:t>
            </a:r>
            <a:r>
              <a:rPr lang="en-US" altLang="zh-CN" sz="2800" dirty="0">
                <a:solidFill>
                  <a:schemeClr val="accent2"/>
                </a:solidFill>
                <a:latin typeface="宋体" charset="-122"/>
                <a:ea typeface="楷体_GB2312" pitchFamily="49" charset="-122"/>
              </a:rPr>
              <a:t>)</a:t>
            </a:r>
            <a:r>
              <a:rPr lang="zh-CN" altLang="en-US" sz="2800" dirty="0">
                <a:latin typeface="宋体" charset="-122"/>
                <a:ea typeface="楷体_GB2312" pitchFamily="49" charset="-122"/>
              </a:rPr>
              <a:t>。具有不连续能量值的定态，叫做</a:t>
            </a:r>
            <a:r>
              <a:rPr lang="zh-CN" altLang="en-US" sz="2800" dirty="0">
                <a:solidFill>
                  <a:schemeClr val="accent2"/>
                </a:solidFill>
                <a:latin typeface="宋体" charset="-122"/>
                <a:ea typeface="楷体_GB2312" pitchFamily="49" charset="-122"/>
              </a:rPr>
              <a:t>能级。</a:t>
            </a:r>
            <a:r>
              <a:rPr lang="zh-CN" altLang="en-US" sz="2800" dirty="0">
                <a:ea typeface="楷体_GB2312" pitchFamily="49" charset="-122"/>
              </a:rPr>
              <a:t> </a:t>
            </a:r>
          </a:p>
        </p:txBody>
      </p:sp>
      <p:graphicFrame>
        <p:nvGraphicFramePr>
          <p:cNvPr id="131078" name="Object 6"/>
          <p:cNvGraphicFramePr>
            <a:graphicFrameLocks noChangeAspect="1"/>
          </p:cNvGraphicFramePr>
          <p:nvPr>
            <p:extLst>
              <p:ext uri="{D42A27DB-BD31-4B8C-83A1-F6EECF244321}">
                <p14:modId xmlns:p14="http://schemas.microsoft.com/office/powerpoint/2010/main" val="1652482114"/>
              </p:ext>
            </p:extLst>
          </p:nvPr>
        </p:nvGraphicFramePr>
        <p:xfrm>
          <a:off x="2571887" y="3573016"/>
          <a:ext cx="6359525" cy="1046162"/>
        </p:xfrm>
        <a:graphic>
          <a:graphicData uri="http://schemas.openxmlformats.org/presentationml/2006/ole">
            <mc:AlternateContent xmlns:mc="http://schemas.openxmlformats.org/markup-compatibility/2006">
              <mc:Choice xmlns:v="urn:schemas-microsoft-com:vml" Requires="v">
                <p:oleObj spid="_x0000_s36072" name="公式" r:id="rId3" imgW="2552400" imgH="419040" progId="Equation.3">
                  <p:embed/>
                </p:oleObj>
              </mc:Choice>
              <mc:Fallback>
                <p:oleObj name="公式" r:id="rId3" imgW="255240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887" y="3573016"/>
                        <a:ext cx="6359525"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63102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2F21F37A-FD51-49A4-9B30-6D12B20915C1}" type="slidenum">
              <a:rPr lang="zh-CN" altLang="en-US"/>
              <a:pPr/>
              <a:t>9</a:t>
            </a:fld>
            <a:endParaRPr lang="en-US" altLang="zh-CN"/>
          </a:p>
        </p:txBody>
      </p:sp>
      <p:sp>
        <p:nvSpPr>
          <p:cNvPr id="79874" name="Rectangle 2"/>
          <p:cNvSpPr>
            <a:spLocks noChangeArrowheads="1"/>
          </p:cNvSpPr>
          <p:nvPr/>
        </p:nvSpPr>
        <p:spPr bwMode="auto">
          <a:xfrm>
            <a:off x="407368" y="261937"/>
            <a:ext cx="11089231" cy="219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200000"/>
              </a:lnSpc>
            </a:pPr>
            <a:r>
              <a:rPr lang="en-US" altLang="zh-CN" sz="2400" dirty="0">
                <a:solidFill>
                  <a:srgbClr val="3333FF"/>
                </a:solidFill>
                <a:ea typeface="楷体_GB2312" pitchFamily="49" charset="-122"/>
              </a:rPr>
              <a:t>3、</a:t>
            </a:r>
            <a:r>
              <a:rPr lang="zh-CN" altLang="en-US" sz="2400" dirty="0">
                <a:solidFill>
                  <a:srgbClr val="3333FF"/>
                </a:solidFill>
                <a:ea typeface="楷体_GB2312" pitchFamily="49" charset="-122"/>
              </a:rPr>
              <a:t>跃迁假设：</a:t>
            </a:r>
            <a:r>
              <a:rPr lang="zh-CN" altLang="en-US" sz="2400" dirty="0">
                <a:ea typeface="楷体_GB2312" pitchFamily="49" charset="-122"/>
              </a:rPr>
              <a:t>当电子在不同轨道之间跃迁时，原子才会吸收或放出能量。电子从较高能级的轨道跃迁到较低能级的轨道时，原子以光的形式放出能量来，此光子的频率决定于电子跃迁前后两个轨道的能级差。</a:t>
            </a:r>
            <a:r>
              <a:rPr lang="zh-CN" altLang="en-US" sz="2400" i="1" dirty="0">
                <a:latin typeface="宋体" charset="-122"/>
                <a:ea typeface="楷体_GB2312" pitchFamily="49" charset="-122"/>
              </a:rPr>
              <a:t>          </a:t>
            </a:r>
            <a:endParaRPr lang="en-US" altLang="zh-CN" sz="2400" dirty="0">
              <a:ea typeface="楷体_GB2312" pitchFamily="49" charset="-122"/>
            </a:endParaRPr>
          </a:p>
        </p:txBody>
      </p:sp>
      <p:sp>
        <p:nvSpPr>
          <p:cNvPr id="79877" name="Rectangle 5"/>
          <p:cNvSpPr>
            <a:spLocks noChangeArrowheads="1"/>
          </p:cNvSpPr>
          <p:nvPr/>
        </p:nvSpPr>
        <p:spPr bwMode="auto">
          <a:xfrm>
            <a:off x="7194213" y="4029179"/>
            <a:ext cx="38750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i="1" dirty="0">
                <a:latin typeface="宋体" charset="-122"/>
              </a:rPr>
              <a:t>△</a:t>
            </a:r>
            <a:r>
              <a:rPr lang="en-US" altLang="zh-CN" sz="2800" i="1" dirty="0"/>
              <a:t>E</a:t>
            </a:r>
            <a:r>
              <a:rPr lang="en-US" altLang="zh-CN" sz="2800" dirty="0"/>
              <a:t> = </a:t>
            </a:r>
            <a:r>
              <a:rPr lang="en-US" altLang="zh-CN" sz="2800" i="1" dirty="0" err="1"/>
              <a:t>h</a:t>
            </a:r>
            <a:r>
              <a:rPr lang="en-US" altLang="zh-CN" sz="2800" i="1" dirty="0" err="1">
                <a:latin typeface="Symbol" pitchFamily="18" charset="2"/>
              </a:rPr>
              <a:t>n</a:t>
            </a:r>
            <a:r>
              <a:rPr lang="en-US" altLang="zh-CN" sz="2800" dirty="0">
                <a:latin typeface="Symbol" pitchFamily="18" charset="2"/>
              </a:rPr>
              <a:t> = </a:t>
            </a:r>
            <a:r>
              <a:rPr lang="en-US" altLang="zh-CN" sz="2800" i="1" dirty="0"/>
              <a:t>E</a:t>
            </a:r>
            <a:r>
              <a:rPr lang="en-US" altLang="zh-CN" sz="2800" baseline="-30000" dirty="0"/>
              <a:t>2</a:t>
            </a:r>
            <a:r>
              <a:rPr lang="en-US" altLang="zh-CN" sz="2800" dirty="0"/>
              <a:t> – </a:t>
            </a:r>
            <a:r>
              <a:rPr lang="en-US" altLang="zh-CN" sz="2800" i="1" dirty="0"/>
              <a:t>E</a:t>
            </a:r>
            <a:r>
              <a:rPr lang="en-US" altLang="zh-CN" sz="2800" baseline="-30000" dirty="0"/>
              <a:t>1</a:t>
            </a:r>
            <a:endParaRPr lang="zh-CN" altLang="en-US" sz="2800" baseline="-30000" dirty="0"/>
          </a:p>
        </p:txBody>
      </p:sp>
      <p:pic>
        <p:nvPicPr>
          <p:cNvPr id="79878" name="Picture 6" descr="exci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005" y="2454845"/>
            <a:ext cx="5905500" cy="3671888"/>
          </a:xfrm>
          <a:prstGeom prst="rect">
            <a:avLst/>
          </a:prstGeom>
          <a:solidFill>
            <a:schemeClr val="bg1"/>
          </a:solidFill>
        </p:spPr>
      </p:pic>
    </p:spTree>
    <p:extLst>
      <p:ext uri="{BB962C8B-B14F-4D97-AF65-F5344CB8AC3E}">
        <p14:creationId xmlns:p14="http://schemas.microsoft.com/office/powerpoint/2010/main" val="4020937472"/>
      </p:ext>
    </p:extLst>
  </p:cSld>
  <p:clrMapOvr>
    <a:masterClrMapping/>
  </p:clrMapOvr>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Eclipse</Template>
  <TotalTime>2936</TotalTime>
  <Words>5630</Words>
  <Application>Microsoft Office PowerPoint</Application>
  <PresentationFormat>宽屏</PresentationFormat>
  <Paragraphs>622</Paragraphs>
  <Slides>71</Slides>
  <Notes>42</Notes>
  <HiddenSlides>0</HiddenSlides>
  <MMClips>2</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7</vt:i4>
      </vt:variant>
      <vt:variant>
        <vt:lpstr>幻灯片标题</vt:lpstr>
      </vt:variant>
      <vt:variant>
        <vt:i4>71</vt:i4>
      </vt:variant>
    </vt:vector>
  </HeadingPairs>
  <TitlesOfParts>
    <vt:vector size="90" baseType="lpstr">
      <vt:lpstr>黑体</vt:lpstr>
      <vt:lpstr>华文行楷</vt:lpstr>
      <vt:lpstr>楷体</vt:lpstr>
      <vt:lpstr>楷体_GB2312</vt:lpstr>
      <vt:lpstr>宋体</vt:lpstr>
      <vt:lpstr>Arial</vt:lpstr>
      <vt:lpstr>Cambria Math</vt:lpstr>
      <vt:lpstr>Symbol</vt:lpstr>
      <vt:lpstr>Times New Roman</vt:lpstr>
      <vt:lpstr>Verdana</vt:lpstr>
      <vt:lpstr>Wingdings</vt:lpstr>
      <vt:lpstr>Eclipse</vt:lpstr>
      <vt:lpstr>CorelDRAW</vt:lpstr>
      <vt:lpstr>公式</vt:lpstr>
      <vt:lpstr>Equation</vt:lpstr>
      <vt:lpstr>MSPhotoEd.3</vt:lpstr>
      <vt:lpstr>CS ChemDraw Drawing</vt:lpstr>
      <vt:lpstr>位图图像</vt:lpstr>
      <vt:lpstr>文档</vt:lpstr>
      <vt:lpstr>第十章 原子结构和元素周期</vt:lpstr>
      <vt:lpstr>第一节 氢原子光谱和Bohr理论</vt:lpstr>
      <vt:lpstr>PowerPoint 演示文稿</vt:lpstr>
      <vt:lpstr>PowerPoint 演示文稿</vt:lpstr>
      <vt:lpstr>二、 氢原子光谱和玻尔理论 </vt:lpstr>
      <vt:lpstr>PowerPoint 演示文稿</vt:lpstr>
      <vt:lpstr>玻尔理论（Bohr 的氢原子模型）</vt:lpstr>
      <vt:lpstr>PowerPoint 演示文稿</vt:lpstr>
      <vt:lpstr>PowerPoint 演示文稿</vt:lpstr>
      <vt:lpstr>玻尔理论成功之处与缺陷</vt:lpstr>
      <vt:lpstr>PowerPoint 演示文稿</vt:lpstr>
      <vt:lpstr>PowerPoint 演示文稿</vt:lpstr>
      <vt:lpstr>PowerPoint 演示文稿</vt:lpstr>
      <vt:lpstr>PowerPoint 演示文稿</vt:lpstr>
      <vt:lpstr>PowerPoint 演示文稿</vt:lpstr>
      <vt:lpstr>第三节 核外电子运动状态的描述</vt:lpstr>
      <vt:lpstr>一、波函数和原子轨道</vt:lpstr>
      <vt:lpstr>PowerPoint 演示文稿</vt:lpstr>
      <vt:lpstr>PowerPoint 演示文稿</vt:lpstr>
      <vt:lpstr>PowerPoint 演示文稿</vt:lpstr>
      <vt:lpstr>PowerPoint 演示文稿</vt:lpstr>
      <vt:lpstr>PowerPoint 演示文稿</vt:lpstr>
      <vt:lpstr>PowerPoint 演示文稿</vt:lpstr>
      <vt:lpstr>3、磁量子数m </vt:lpstr>
      <vt:lpstr>量子数与对应原子轨道的关系</vt:lpstr>
      <vt:lpstr>每层中原子轨道数</vt:lpstr>
      <vt:lpstr>　4、自旋量子数s</vt:lpstr>
      <vt:lpstr>PowerPoint 演示文稿</vt:lpstr>
      <vt:lpstr>PowerPoint 演示文稿</vt:lpstr>
      <vt:lpstr>PowerPoint 演示文稿</vt:lpstr>
      <vt:lpstr>三、原子轨道和电子云的角度分布和径向分布</vt:lpstr>
      <vt:lpstr>2、原子轨道的径向分布与角度分布</vt:lpstr>
      <vt:lpstr>2.1 原子轨道与电子云的角度分布_s轨道 </vt:lpstr>
      <vt:lpstr>2.1 原子轨道的角度分布 _p轨道</vt:lpstr>
      <vt:lpstr>PowerPoint 演示文稿</vt:lpstr>
      <vt:lpstr>2.1 原子轨道与电子云的角度分布 _d轨道</vt:lpstr>
      <vt:lpstr>氢原子轨道径向分布图 </vt:lpstr>
      <vt:lpstr>PowerPoint 演示文稿</vt:lpstr>
      <vt:lpstr>电子云的径向分布函数D(r)</vt:lpstr>
      <vt:lpstr>氢原子各轨道电子云的径向分布图</vt:lpstr>
      <vt:lpstr>第四节  多电子的核外电子排布</vt:lpstr>
      <vt:lpstr>一、屏蔽效应和钻穿效应 (Shielding Effect and Penetration Effect)</vt:lpstr>
      <vt:lpstr>1、屏蔽效应(Shielding effect) </vt:lpstr>
      <vt:lpstr>PowerPoint 演示文稿</vt:lpstr>
      <vt:lpstr>PowerPoint 演示文稿</vt:lpstr>
      <vt:lpstr>二、多电子原子的能级</vt:lpstr>
      <vt:lpstr>Pauling近似能级图(1939年, Pauling）</vt:lpstr>
      <vt:lpstr>三、核外电子排布原理</vt:lpstr>
      <vt:lpstr>PowerPoint 演示文稿</vt:lpstr>
      <vt:lpstr>PowerPoint 演示文稿</vt:lpstr>
      <vt:lpstr>PowerPoint 演示文稿</vt:lpstr>
      <vt:lpstr>PowerPoint 演示文稿</vt:lpstr>
      <vt:lpstr>第五节 元素周期表和元素性质的周期性</vt:lpstr>
      <vt:lpstr>一、元素周期表(periodic table of elements)</vt:lpstr>
      <vt:lpstr>各周期元素的数目与相应能级组和原子轨道的关系 </vt:lpstr>
      <vt:lpstr>PowerPoint 演示文稿</vt:lpstr>
      <vt:lpstr>元素周期表的分区 </vt:lpstr>
      <vt:lpstr>二、元素性质的周期性</vt:lpstr>
      <vt:lpstr>1.原子半径（r，Atomic radius）</vt:lpstr>
      <vt:lpstr>PowerPoint 演示文稿</vt:lpstr>
      <vt:lpstr>PowerPoint 演示文稿</vt:lpstr>
      <vt:lpstr>2.电离能</vt:lpstr>
      <vt:lpstr>PowerPoint 演示文稿</vt:lpstr>
      <vt:lpstr>PowerPoint 演示文稿</vt:lpstr>
      <vt:lpstr>PowerPoint 演示文稿</vt:lpstr>
      <vt:lpstr>PowerPoint 演示文稿</vt:lpstr>
      <vt:lpstr>电亲和能的变化规律</vt:lpstr>
      <vt:lpstr>PowerPoint 演示文稿</vt:lpstr>
      <vt:lpstr>电负性的周期性</vt:lpstr>
      <vt:lpstr>小   结</vt:lpstr>
      <vt:lpstr>例：外层电子排布满足下列条件之一的是哪一族或何种元素？ （1）具有3个p电子； （2）量子数n＝4，l＝0的电子有2个，和n＝3，l＝2的电子有5个； （3）3d电子全充满，4s电子半充满。 </vt:lpstr>
    </vt:vector>
  </TitlesOfParts>
  <Company>zhouzz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zhouzz</dc:creator>
  <cp:lastModifiedBy>李晓琳</cp:lastModifiedBy>
  <cp:revision>469</cp:revision>
  <dcterms:created xsi:type="dcterms:W3CDTF">2007-11-28T06:55:37Z</dcterms:created>
  <dcterms:modified xsi:type="dcterms:W3CDTF">2017-12-20T14:04:18Z</dcterms:modified>
</cp:coreProperties>
</file>